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4.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5.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16.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notesSlides/notesSlide17.xml" ContentType="application/vnd.openxmlformats-officedocument.presentationml.notesSlide+xml"/>
  <Override PartName="/ppt/charts/chart10.xml" ContentType="application/vnd.openxmlformats-officedocument.drawingml.chart+xml"/>
  <Override PartName="/ppt/notesSlides/notesSlide18.xml" ContentType="application/vnd.openxmlformats-officedocument.presentationml.notesSlide+xml"/>
  <Override PartName="/ppt/charts/chart11.xml" ContentType="application/vnd.openxmlformats-officedocument.drawingml.chart+xml"/>
  <Override PartName="/ppt/theme/themeOverride18.xml" ContentType="application/vnd.openxmlformats-officedocument.themeOverr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theme/themeOverride21.xml" ContentType="application/vnd.openxmlformats-officedocument.themeOverride+xml"/>
  <Override PartName="/ppt/notesSlides/notesSlide20.xml" ContentType="application/vnd.openxmlformats-officedocument.presentationml.notesSlide+xml"/>
  <Override PartName="/ppt/theme/themeOverride2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Override PartName="/ppt/charts/colors6.xml" ContentType="application/vnd.ms-office.chartcolorstyle+xml"/>
  <Override PartName="/ppt/charts/style6.xml" ContentType="application/vnd.ms-office.chartstyle+xml"/>
  <Override PartName="/ppt/charts/colors7.xml" ContentType="application/vnd.ms-office.chartcolorstyle+xml"/>
  <Override PartName="/ppt/charts/style7.xml" ContentType="application/vnd.ms-office.chartstyle+xml"/>
  <Override PartName="/ppt/charts/colors8.xml" ContentType="application/vnd.ms-office.chartcolorstyle+xml"/>
  <Override PartName="/ppt/charts/style8.xml" ContentType="application/vnd.ms-office.chartstyle+xml"/>
  <Override PartName="/ppt/charts/colors9.xml" ContentType="application/vnd.ms-office.chartcolorstyle+xml"/>
  <Override PartName="/ppt/charts/style9.xml" ContentType="application/vnd.ms-office.chartstyle+xml"/>
  <Override PartName="/ppt/charts/colors10.xml" ContentType="application/vnd.ms-office.chartcolorstyle+xml"/>
  <Override PartName="/ppt/charts/style10.xml" ContentType="application/vnd.ms-office.chartstyle+xml"/>
  <Override PartName="/ppt/charts/colors11.xml" ContentType="application/vnd.ms-office.chartcolorstyle+xml"/>
  <Override PartName="/ppt/charts/style1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33"/>
  </p:notesMasterIdLst>
  <p:handoutMasterIdLst>
    <p:handoutMasterId r:id="rId34"/>
  </p:handoutMasterIdLst>
  <p:sldIdLst>
    <p:sldId id="320" r:id="rId2"/>
    <p:sldId id="446" r:id="rId3"/>
    <p:sldId id="489" r:id="rId4"/>
    <p:sldId id="449" r:id="rId5"/>
    <p:sldId id="450" r:id="rId6"/>
    <p:sldId id="496" r:id="rId7"/>
    <p:sldId id="495" r:id="rId8"/>
    <p:sldId id="491" r:id="rId9"/>
    <p:sldId id="453" r:id="rId10"/>
    <p:sldId id="454" r:id="rId11"/>
    <p:sldId id="456" r:id="rId12"/>
    <p:sldId id="455" r:id="rId13"/>
    <p:sldId id="457" r:id="rId14"/>
    <p:sldId id="497" r:id="rId15"/>
    <p:sldId id="492" r:id="rId16"/>
    <p:sldId id="460" r:id="rId17"/>
    <p:sldId id="499" r:id="rId18"/>
    <p:sldId id="500" r:id="rId19"/>
    <p:sldId id="461" r:id="rId20"/>
    <p:sldId id="501" r:id="rId21"/>
    <p:sldId id="502" r:id="rId22"/>
    <p:sldId id="503" r:id="rId23"/>
    <p:sldId id="493" r:id="rId24"/>
    <p:sldId id="471" r:id="rId25"/>
    <p:sldId id="472" r:id="rId26"/>
    <p:sldId id="504" r:id="rId27"/>
    <p:sldId id="494" r:id="rId28"/>
    <p:sldId id="482" r:id="rId29"/>
    <p:sldId id="483" r:id="rId30"/>
    <p:sldId id="486" r:id="rId31"/>
    <p:sldId id="405" r:id="rId32"/>
  </p:sldIdLst>
  <p:sldSz cx="12192000" cy="6858000"/>
  <p:notesSz cx="6858000" cy="9144000"/>
  <p:custDataLst>
    <p:tags r:id="rId35"/>
  </p:custDataLst>
  <p:defaultTextStyle>
    <a:defPPr>
      <a:defRPr lang="zh-CN"/>
    </a:defPPr>
    <a:lvl1pPr marL="0" algn="l" defTabSz="914332" rtl="0" eaLnBrk="1" latinLnBrk="0" hangingPunct="1">
      <a:defRPr sz="1867" kern="1200">
        <a:solidFill>
          <a:schemeClr val="tx1"/>
        </a:solidFill>
        <a:latin typeface="+mn-lt"/>
        <a:ea typeface="+mn-ea"/>
        <a:cs typeface="+mn-cs"/>
      </a:defRPr>
    </a:lvl1pPr>
    <a:lvl2pPr marL="457167" algn="l" defTabSz="914332" rtl="0" eaLnBrk="1" latinLnBrk="0" hangingPunct="1">
      <a:defRPr sz="1867" kern="1200">
        <a:solidFill>
          <a:schemeClr val="tx1"/>
        </a:solidFill>
        <a:latin typeface="+mn-lt"/>
        <a:ea typeface="+mn-ea"/>
        <a:cs typeface="+mn-cs"/>
      </a:defRPr>
    </a:lvl2pPr>
    <a:lvl3pPr marL="914332" algn="l" defTabSz="914332" rtl="0" eaLnBrk="1" latinLnBrk="0" hangingPunct="1">
      <a:defRPr sz="1867" kern="1200">
        <a:solidFill>
          <a:schemeClr val="tx1"/>
        </a:solidFill>
        <a:latin typeface="+mn-lt"/>
        <a:ea typeface="+mn-ea"/>
        <a:cs typeface="+mn-cs"/>
      </a:defRPr>
    </a:lvl3pPr>
    <a:lvl4pPr marL="1371498" algn="l" defTabSz="914332" rtl="0" eaLnBrk="1" latinLnBrk="0" hangingPunct="1">
      <a:defRPr sz="1867" kern="1200">
        <a:solidFill>
          <a:schemeClr val="tx1"/>
        </a:solidFill>
        <a:latin typeface="+mn-lt"/>
        <a:ea typeface="+mn-ea"/>
        <a:cs typeface="+mn-cs"/>
      </a:defRPr>
    </a:lvl4pPr>
    <a:lvl5pPr marL="1828664" algn="l" defTabSz="914332" rtl="0" eaLnBrk="1" latinLnBrk="0" hangingPunct="1">
      <a:defRPr sz="1867" kern="1200">
        <a:solidFill>
          <a:schemeClr val="tx1"/>
        </a:solidFill>
        <a:latin typeface="+mn-lt"/>
        <a:ea typeface="+mn-ea"/>
        <a:cs typeface="+mn-cs"/>
      </a:defRPr>
    </a:lvl5pPr>
    <a:lvl6pPr marL="2285830" algn="l" defTabSz="914332" rtl="0" eaLnBrk="1" latinLnBrk="0" hangingPunct="1">
      <a:defRPr sz="1867" kern="1200">
        <a:solidFill>
          <a:schemeClr val="tx1"/>
        </a:solidFill>
        <a:latin typeface="+mn-lt"/>
        <a:ea typeface="+mn-ea"/>
        <a:cs typeface="+mn-cs"/>
      </a:defRPr>
    </a:lvl6pPr>
    <a:lvl7pPr marL="2742994" algn="l" defTabSz="914332" rtl="0" eaLnBrk="1" latinLnBrk="0" hangingPunct="1">
      <a:defRPr sz="1867" kern="1200">
        <a:solidFill>
          <a:schemeClr val="tx1"/>
        </a:solidFill>
        <a:latin typeface="+mn-lt"/>
        <a:ea typeface="+mn-ea"/>
        <a:cs typeface="+mn-cs"/>
      </a:defRPr>
    </a:lvl7pPr>
    <a:lvl8pPr marL="3200160" algn="l" defTabSz="914332" rtl="0" eaLnBrk="1" latinLnBrk="0" hangingPunct="1">
      <a:defRPr sz="1867" kern="1200">
        <a:solidFill>
          <a:schemeClr val="tx1"/>
        </a:solidFill>
        <a:latin typeface="+mn-lt"/>
        <a:ea typeface="+mn-ea"/>
        <a:cs typeface="+mn-cs"/>
      </a:defRPr>
    </a:lvl8pPr>
    <a:lvl9pPr marL="3657327" algn="l" defTabSz="914332" rtl="0" eaLnBrk="1" latinLnBrk="0" hangingPunct="1">
      <a:defRPr sz="1867"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787" userDrawn="1">
          <p15:clr>
            <a:srgbClr val="A4A3A4"/>
          </p15:clr>
        </p15:guide>
        <p15:guide id="2" pos="644" userDrawn="1">
          <p15:clr>
            <a:srgbClr val="A4A3A4"/>
          </p15:clr>
        </p15:guide>
        <p15:guide id="3" pos="9596" userDrawn="1">
          <p15:clr>
            <a:srgbClr val="A4A3A4"/>
          </p15:clr>
        </p15:guide>
        <p15:guide id="4" orient="horz" pos="4876" userDrawn="1">
          <p15:clr>
            <a:srgbClr val="A4A3A4"/>
          </p15:clr>
        </p15:guide>
        <p15:guide id="5" orient="horz" pos="1368" userDrawn="1">
          <p15:clr>
            <a:srgbClr val="A4A3A4"/>
          </p15:clr>
        </p15:guide>
        <p15:guide id="6" orient="horz" pos="280" userDrawn="1">
          <p15:clr>
            <a:srgbClr val="A4A3A4"/>
          </p15:clr>
        </p15:guide>
        <p15:guide id="7" orient="horz" pos="5480" userDrawn="1">
          <p15:clr>
            <a:srgbClr val="A4A3A4"/>
          </p15:clr>
        </p15:guide>
        <p15:guide id="8" pos="5120" userDrawn="1">
          <p15:clr>
            <a:srgbClr val="A4A3A4"/>
          </p15:clr>
        </p15:guide>
        <p15:guide id="9" orient="horz" pos="2668" userDrawn="1">
          <p15:clr>
            <a:srgbClr val="A4A3A4"/>
          </p15:clr>
        </p15:guide>
        <p15:guide id="11" orient="horz" pos="3908" userDrawn="1">
          <p15:clr>
            <a:srgbClr val="A4A3A4"/>
          </p15:clr>
        </p15:guide>
        <p15:guide id="12" orient="horz" pos="2840" userDrawn="1">
          <p15:clr>
            <a:srgbClr val="A4A3A4"/>
          </p15:clr>
        </p15:guide>
        <p15:guide id="13" orient="horz" pos="3657" userDrawn="1">
          <p15:clr>
            <a:srgbClr val="A4A3A4"/>
          </p15:clr>
        </p15:guide>
        <p15:guide id="14" orient="horz" pos="1027" userDrawn="1">
          <p15:clr>
            <a:srgbClr val="A4A3A4"/>
          </p15:clr>
        </p15:guide>
        <p15:guide id="15" orient="horz" pos="4111" userDrawn="1">
          <p15:clr>
            <a:srgbClr val="A4A3A4"/>
          </p15:clr>
        </p15:guide>
        <p15:guide id="16" orient="horz" userDrawn="1">
          <p15:clr>
            <a:srgbClr val="A4A3A4"/>
          </p15:clr>
        </p15:guide>
        <p15:guide id="17" orient="horz" pos="2931" userDrawn="1">
          <p15:clr>
            <a:srgbClr val="A4A3A4"/>
          </p15:clr>
        </p15:guide>
        <p15:guide id="18" pos="483" userDrawn="1">
          <p15:clr>
            <a:srgbClr val="A4A3A4"/>
          </p15:clr>
        </p15:guide>
        <p15:guide id="19" pos="7197" userDrawn="1">
          <p15:clr>
            <a:srgbClr val="A4A3A4"/>
          </p15:clr>
        </p15:guide>
        <p15:guide id="20"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333333"/>
    <a:srgbClr val="42C687"/>
    <a:srgbClr val="4D4D4D"/>
    <a:srgbClr val="7F7F7F"/>
    <a:srgbClr val="525252"/>
    <a:srgbClr val="274145"/>
    <a:srgbClr val="203B3C"/>
    <a:srgbClr val="1F3839"/>
    <a:srgbClr val="3062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6" autoAdjust="0"/>
    <p:restoredTop sz="95028" autoAdjust="0"/>
  </p:normalViewPr>
  <p:slideViewPr>
    <p:cSldViewPr snapToGrid="0" showGuides="1">
      <p:cViewPr varScale="1">
        <p:scale>
          <a:sx n="67" d="100"/>
          <a:sy n="67" d="100"/>
        </p:scale>
        <p:origin x="-636" y="-108"/>
      </p:cViewPr>
      <p:guideLst>
        <p:guide orient="horz" pos="3787"/>
        <p:guide orient="horz" pos="4876"/>
        <p:guide orient="horz" pos="1368"/>
        <p:guide orient="horz" pos="280"/>
        <p:guide orient="horz" pos="5480"/>
        <p:guide orient="horz" pos="2668"/>
        <p:guide orient="horz" pos="3908"/>
        <p:guide orient="horz" pos="2840"/>
        <p:guide orient="horz" pos="3657"/>
        <p:guide orient="horz" pos="1027"/>
        <p:guide orient="horz" pos="4111"/>
        <p:guide orient="horz"/>
        <p:guide orient="horz" pos="2931"/>
        <p:guide pos="644"/>
        <p:guide pos="9596"/>
        <p:guide pos="5120"/>
        <p:guide pos="483"/>
        <p:guide pos="7197"/>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5" d="100"/>
          <a:sy n="85" d="100"/>
        </p:scale>
        <p:origin x="20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E:\&#35770;&#25991;\&#20013;&#25991;&#29256;\&#20013;&#25991;&#29256;&#22270;&#34920;.xlsx" TargetMode="External"/></Relationships>
</file>

<file path=ppt/charts/_rels/chart10.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E:\&#27605;&#19994;&#35770;&#25991;\&#22270;&#34920;\&#22823;&#30424;&#39044;&#27979;.xlsx"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E:\&#27605;&#19994;&#35770;&#25991;\&#22270;&#34920;\&#32929;&#31080;&#39044;&#27979;.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E:\&#35770;&#25991;\&#20013;&#25991;&#29256;\&#20013;&#25991;&#29256;&#22270;&#34920;.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E:\&#35770;&#25991;\&#20013;&#25991;&#29256;\&#20013;&#25991;&#29256;&#22270;&#34920;.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E:\&#35770;&#25991;\&#20013;&#25991;&#29256;\&#20013;&#25991;&#29256;&#22270;&#34920;.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E:\&#35770;&#25991;\&#20013;&#25991;&#29256;\&#20013;&#25991;&#29256;&#22270;&#34920;.xlsx" TargetMode="External"/></Relationships>
</file>

<file path=ppt/charts/_rels/chart6.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E:\&#35770;&#25991;\&#20013;&#25991;&#29256;\&#20013;&#25991;&#29256;&#22270;&#34920;.xlsx" TargetMode="External"/></Relationships>
</file>

<file path=ppt/charts/_rels/chart7.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E:\&#35770;&#25991;\&#20013;&#25991;&#29256;\&#20013;&#25991;&#29256;&#22270;&#34920;.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E:\&#35770;&#25991;\&#20013;&#25991;&#29256;\&#20013;&#25991;&#29256;&#22270;&#34920;.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E:\&#35770;&#25991;\&#20013;&#25991;&#29256;\&#20013;&#25991;&#29256;&#22270;&#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20976121479338"/>
          <c:y val="3.6938953389973939E-2"/>
          <c:w val="0.84829753871732161"/>
          <c:h val="0.76915393543934496"/>
        </c:manualLayout>
      </c:layout>
      <c:lineChart>
        <c:grouping val="standard"/>
        <c:varyColors val="0"/>
        <c:ser>
          <c:idx val="0"/>
          <c:order val="0"/>
          <c:tx>
            <c:strRef>
              <c:f>'迭代结果-消耗时间'!$B$1</c:f>
              <c:strCache>
                <c:ptCount val="1"/>
                <c:pt idx="0">
                  <c:v>time-consuming</c:v>
                </c:pt>
              </c:strCache>
            </c:strRef>
          </c:tx>
          <c:spPr>
            <a:ln w="28575" cap="sq">
              <a:solidFill>
                <a:schemeClr val="tx1">
                  <a:lumMod val="50000"/>
                  <a:lumOff val="50000"/>
                </a:schemeClr>
              </a:solidFill>
              <a:bevel/>
            </a:ln>
            <a:effectLst/>
          </c:spPr>
          <c:marker>
            <c:symbol val="square"/>
            <c:size val="7"/>
            <c:spPr>
              <a:solidFill>
                <a:schemeClr val="tx1">
                  <a:lumMod val="50000"/>
                  <a:lumOff val="50000"/>
                </a:schemeClr>
              </a:solidFill>
              <a:ln w="9525">
                <a:solidFill>
                  <a:schemeClr val="tx1">
                    <a:lumMod val="50000"/>
                    <a:lumOff val="50000"/>
                  </a:schemeClr>
                </a:solidFill>
                <a:bevel/>
              </a:ln>
              <a:effectLst/>
            </c:spPr>
          </c:marker>
          <c:cat>
            <c:strRef>
              <c:f>'迭代结果-消耗时间'!$A$2:$A$13</c:f>
              <c:strCache>
                <c:ptCount val="12"/>
                <c:pt idx="0">
                  <c:v>1</c:v>
                </c:pt>
                <c:pt idx="1">
                  <c:v>4</c:v>
                </c:pt>
                <c:pt idx="2">
                  <c:v>7</c:v>
                </c:pt>
                <c:pt idx="3">
                  <c:v>10</c:v>
                </c:pt>
                <c:pt idx="4">
                  <c:v>13</c:v>
                </c:pt>
                <c:pt idx="5">
                  <c:v>16</c:v>
                </c:pt>
                <c:pt idx="6">
                  <c:v>19</c:v>
                </c:pt>
                <c:pt idx="7">
                  <c:v>22</c:v>
                </c:pt>
                <c:pt idx="8">
                  <c:v>25</c:v>
                </c:pt>
                <c:pt idx="9">
                  <c:v>28</c:v>
                </c:pt>
                <c:pt idx="10">
                  <c:v>31</c:v>
                </c:pt>
                <c:pt idx="11">
                  <c:v>34</c:v>
                </c:pt>
              </c:strCache>
            </c:strRef>
          </c:cat>
          <c:val>
            <c:numRef>
              <c:f>'迭代结果-消耗时间'!$B$2:$B$13</c:f>
              <c:numCache>
                <c:formatCode>General</c:formatCode>
                <c:ptCount val="12"/>
                <c:pt idx="0">
                  <c:v>0.5</c:v>
                </c:pt>
                <c:pt idx="1">
                  <c:v>4</c:v>
                </c:pt>
                <c:pt idx="2">
                  <c:v>15</c:v>
                </c:pt>
                <c:pt idx="3">
                  <c:v>35</c:v>
                </c:pt>
                <c:pt idx="4">
                  <c:v>65</c:v>
                </c:pt>
                <c:pt idx="5">
                  <c:v>111</c:v>
                </c:pt>
                <c:pt idx="6">
                  <c:v>170</c:v>
                </c:pt>
                <c:pt idx="7">
                  <c:v>239</c:v>
                </c:pt>
                <c:pt idx="8">
                  <c:v>312</c:v>
                </c:pt>
                <c:pt idx="9">
                  <c:v>402</c:v>
                </c:pt>
                <c:pt idx="10">
                  <c:v>512</c:v>
                </c:pt>
                <c:pt idx="11">
                  <c:v>642</c:v>
                </c:pt>
              </c:numCache>
            </c:numRef>
          </c:val>
          <c:smooth val="0"/>
        </c:ser>
        <c:dLbls>
          <c:showLegendKey val="0"/>
          <c:showVal val="0"/>
          <c:showCatName val="0"/>
          <c:showSerName val="0"/>
          <c:showPercent val="0"/>
          <c:showBubbleSize val="0"/>
        </c:dLbls>
        <c:marker val="1"/>
        <c:smooth val="0"/>
        <c:axId val="150815488"/>
        <c:axId val="150817408"/>
      </c:lineChart>
      <c:catAx>
        <c:axId val="150815488"/>
        <c:scaling>
          <c:orientation val="minMax"/>
        </c:scaling>
        <c:delete val="0"/>
        <c:axPos val="b"/>
        <c:title>
          <c:tx>
            <c:rich>
              <a:bodyPr rot="0" spcFirstLastPara="1" vertOverflow="ellipsis" vert="horz" wrap="square" anchor="ctr" anchorCtr="1"/>
              <a:lstStyle/>
              <a:p>
                <a:pPr algn="ct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迭代次数</a:t>
                </a:r>
              </a:p>
            </c:rich>
          </c:tx>
          <c:layout>
            <c:manualLayout>
              <c:xMode val="edge"/>
              <c:yMode val="edge"/>
              <c:x val="0.48087079300956542"/>
              <c:y val="0.89803436206486908"/>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817408"/>
        <c:crosses val="autoZero"/>
        <c:auto val="1"/>
        <c:lblAlgn val="ctr"/>
        <c:lblOffset val="100"/>
        <c:tickLblSkip val="1"/>
        <c:tickMarkSkip val="1"/>
        <c:noMultiLvlLbl val="0"/>
      </c:catAx>
      <c:valAx>
        <c:axId val="15081740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消耗时间（分）</a:t>
                </a:r>
              </a:p>
            </c:rich>
          </c:tx>
          <c:layout>
            <c:manualLayout>
              <c:xMode val="edge"/>
              <c:yMode val="edge"/>
              <c:x val="1.075151051538884E-2"/>
              <c:y val="0.27966328910081456"/>
            </c:manualLayout>
          </c:layout>
          <c:overlay val="0"/>
          <c:spPr>
            <a:noFill/>
            <a:ln>
              <a:noFill/>
            </a:ln>
            <a:effectLst/>
          </c:spPr>
        </c:title>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815488"/>
        <c:crosses val="autoZero"/>
        <c:crossBetween val="between"/>
        <c:minorUnit val="50"/>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0888889550383735"/>
          <c:y val="5.0925925925925923E-2"/>
          <c:w val="0.85912274029226421"/>
          <c:h val="0.77743802857976085"/>
        </c:manualLayout>
      </c:layout>
      <c:barChart>
        <c:barDir val="col"/>
        <c:grouping val="clustered"/>
        <c:varyColors val="0"/>
        <c:ser>
          <c:idx val="0"/>
          <c:order val="0"/>
          <c:tx>
            <c:strRef>
              <c:f>Sheet1!$L$59</c:f>
              <c:strCache>
                <c:ptCount val="1"/>
                <c:pt idx="0">
                  <c:v>无情感分析</c:v>
                </c:pt>
              </c:strCache>
            </c:strRef>
          </c:tx>
          <c:spPr>
            <a:solidFill>
              <a:schemeClr val="dk1">
                <a:tint val="88500"/>
              </a:schemeClr>
            </a:solidFill>
            <a:ln>
              <a:noFill/>
            </a:ln>
            <a:effectLst/>
          </c:spPr>
          <c:invertIfNegative val="0"/>
          <c:cat>
            <c:strRef>
              <c:f>Sheet1!$K$60:$K$62</c:f>
              <c:strCache>
                <c:ptCount val="3"/>
                <c:pt idx="0">
                  <c:v>t+1</c:v>
                </c:pt>
                <c:pt idx="1">
                  <c:v>t+3</c:v>
                </c:pt>
                <c:pt idx="2">
                  <c:v>t+10</c:v>
                </c:pt>
              </c:strCache>
            </c:strRef>
          </c:cat>
          <c:val>
            <c:numRef>
              <c:f>Sheet1!$L$60:$L$62</c:f>
              <c:numCache>
                <c:formatCode>General</c:formatCode>
                <c:ptCount val="3"/>
                <c:pt idx="0">
                  <c:v>142.88999999999999</c:v>
                </c:pt>
                <c:pt idx="1">
                  <c:v>179.08</c:v>
                </c:pt>
                <c:pt idx="2">
                  <c:v>201.6</c:v>
                </c:pt>
              </c:numCache>
            </c:numRef>
          </c:val>
        </c:ser>
        <c:ser>
          <c:idx val="1"/>
          <c:order val="1"/>
          <c:tx>
            <c:strRef>
              <c:f>Sheet1!$M$59</c:f>
              <c:strCache>
                <c:ptCount val="1"/>
                <c:pt idx="0">
                  <c:v>有情感分析</c:v>
                </c:pt>
              </c:strCache>
            </c:strRef>
          </c:tx>
          <c:spPr>
            <a:solidFill>
              <a:schemeClr val="dk1">
                <a:tint val="55000"/>
              </a:schemeClr>
            </a:solidFill>
            <a:ln>
              <a:noFill/>
            </a:ln>
            <a:effectLst>
              <a:outerShdw blurRad="50800" dist="1638300" dir="5400000" algn="ctr" rotWithShape="0">
                <a:srgbClr val="000000">
                  <a:alpha val="43137"/>
                </a:srgbClr>
              </a:outerShdw>
            </a:effectLst>
          </c:spPr>
          <c:invertIfNegative val="0"/>
          <c:cat>
            <c:strRef>
              <c:f>Sheet1!$K$60:$K$62</c:f>
              <c:strCache>
                <c:ptCount val="3"/>
                <c:pt idx="0">
                  <c:v>t+1</c:v>
                </c:pt>
                <c:pt idx="1">
                  <c:v>t+3</c:v>
                </c:pt>
                <c:pt idx="2">
                  <c:v>t+10</c:v>
                </c:pt>
              </c:strCache>
            </c:strRef>
          </c:cat>
          <c:val>
            <c:numRef>
              <c:f>Sheet1!$M$60:$M$62</c:f>
              <c:numCache>
                <c:formatCode>General</c:formatCode>
                <c:ptCount val="3"/>
                <c:pt idx="0">
                  <c:v>133.99</c:v>
                </c:pt>
                <c:pt idx="1">
                  <c:v>170.59</c:v>
                </c:pt>
                <c:pt idx="2">
                  <c:v>224.96</c:v>
                </c:pt>
              </c:numCache>
            </c:numRef>
          </c:val>
        </c:ser>
        <c:dLbls>
          <c:showLegendKey val="0"/>
          <c:showVal val="0"/>
          <c:showCatName val="0"/>
          <c:showSerName val="0"/>
          <c:showPercent val="0"/>
          <c:showBubbleSize val="0"/>
        </c:dLbls>
        <c:gapWidth val="50"/>
        <c:axId val="152490368"/>
        <c:axId val="152491904"/>
      </c:barChart>
      <c:catAx>
        <c:axId val="15249036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2491904"/>
        <c:crosses val="autoZero"/>
        <c:auto val="1"/>
        <c:lblAlgn val="ctr"/>
        <c:lblOffset val="100"/>
        <c:noMultiLvlLbl val="0"/>
      </c:catAx>
      <c:valAx>
        <c:axId val="152491904"/>
        <c:scaling>
          <c:orientation val="minMax"/>
          <c:min val="100"/>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2490368"/>
        <c:crosses val="autoZero"/>
        <c:crossBetween val="between"/>
      </c:valAx>
      <c:spPr>
        <a:noFill/>
        <a:ln>
          <a:solidFill>
            <a:schemeClr val="tx1"/>
          </a:solidFill>
        </a:ln>
        <a:effectLst/>
      </c:spPr>
    </c:plotArea>
    <c:legend>
      <c:legendPos val="b"/>
      <c:layout>
        <c:manualLayout>
          <c:xMode val="edge"/>
          <c:yMode val="edge"/>
          <c:x val="0.33991838731016782"/>
          <c:y val="0.90335593467483233"/>
          <c:w val="0.38306833213768138"/>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noFill/>
      <a:round/>
    </a:ln>
    <a:effectLst/>
  </c:spPr>
  <c:txPr>
    <a:bodyPr/>
    <a:lstStyle/>
    <a:p>
      <a:pPr>
        <a:defRPr/>
      </a:pPr>
      <a:endParaRPr lang="zh-CN"/>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057174103237096E-2"/>
          <c:y val="5.0925925925925923E-2"/>
          <c:w val="0.91831714785651797"/>
          <c:h val="0.79713859026458833"/>
        </c:manualLayout>
      </c:layout>
      <c:barChart>
        <c:barDir val="col"/>
        <c:grouping val="clustered"/>
        <c:varyColors val="0"/>
        <c:ser>
          <c:idx val="0"/>
          <c:order val="0"/>
          <c:tx>
            <c:strRef>
              <c:f>Sheet1!$I$51</c:f>
              <c:strCache>
                <c:ptCount val="1"/>
                <c:pt idx="0">
                  <c:v>无情感分析</c:v>
                </c:pt>
              </c:strCache>
            </c:strRef>
          </c:tx>
          <c:spPr>
            <a:solidFill>
              <a:schemeClr val="dk1">
                <a:tint val="88500"/>
              </a:schemeClr>
            </a:solidFill>
            <a:ln>
              <a:noFill/>
            </a:ln>
            <a:effectLst/>
          </c:spPr>
          <c:invertIfNegative val="0"/>
          <c:cat>
            <c:strRef>
              <c:f>Sheet1!$H$52:$H$54</c:f>
              <c:strCache>
                <c:ptCount val="3"/>
                <c:pt idx="0">
                  <c:v>t+1</c:v>
                </c:pt>
                <c:pt idx="1">
                  <c:v>t+3</c:v>
                </c:pt>
                <c:pt idx="2">
                  <c:v>t+10</c:v>
                </c:pt>
              </c:strCache>
            </c:strRef>
          </c:cat>
          <c:val>
            <c:numRef>
              <c:f>Sheet1!$I$52:$I$54</c:f>
              <c:numCache>
                <c:formatCode>General</c:formatCode>
                <c:ptCount val="3"/>
                <c:pt idx="0">
                  <c:v>0.79480300000000004</c:v>
                </c:pt>
                <c:pt idx="1">
                  <c:v>0.65632500000000005</c:v>
                </c:pt>
                <c:pt idx="2">
                  <c:v>0.43538300000000002</c:v>
                </c:pt>
              </c:numCache>
            </c:numRef>
          </c:val>
        </c:ser>
        <c:ser>
          <c:idx val="1"/>
          <c:order val="1"/>
          <c:tx>
            <c:strRef>
              <c:f>Sheet1!$J$51</c:f>
              <c:strCache>
                <c:ptCount val="1"/>
                <c:pt idx="0">
                  <c:v>有情感分析</c:v>
                </c:pt>
              </c:strCache>
            </c:strRef>
          </c:tx>
          <c:spPr>
            <a:solidFill>
              <a:schemeClr val="dk1">
                <a:tint val="55000"/>
              </a:schemeClr>
            </a:solidFill>
            <a:ln>
              <a:noFill/>
            </a:ln>
            <a:effectLst/>
          </c:spPr>
          <c:invertIfNegative val="0"/>
          <c:cat>
            <c:strRef>
              <c:f>Sheet1!$H$52:$H$54</c:f>
              <c:strCache>
                <c:ptCount val="3"/>
                <c:pt idx="0">
                  <c:v>t+1</c:v>
                </c:pt>
                <c:pt idx="1">
                  <c:v>t+3</c:v>
                </c:pt>
                <c:pt idx="2">
                  <c:v>t+10</c:v>
                </c:pt>
              </c:strCache>
            </c:strRef>
          </c:cat>
          <c:val>
            <c:numRef>
              <c:f>Sheet1!$J$52:$J$54</c:f>
              <c:numCache>
                <c:formatCode>General</c:formatCode>
                <c:ptCount val="3"/>
                <c:pt idx="0">
                  <c:v>0.77849999999999997</c:v>
                </c:pt>
                <c:pt idx="1">
                  <c:v>0.64200000000000002</c:v>
                </c:pt>
                <c:pt idx="2">
                  <c:v>0.41199999999999998</c:v>
                </c:pt>
              </c:numCache>
            </c:numRef>
          </c:val>
        </c:ser>
        <c:dLbls>
          <c:showLegendKey val="0"/>
          <c:showVal val="0"/>
          <c:showCatName val="0"/>
          <c:showSerName val="0"/>
          <c:showPercent val="0"/>
          <c:showBubbleSize val="0"/>
        </c:dLbls>
        <c:gapWidth val="50"/>
        <c:axId val="150006016"/>
        <c:axId val="150007808"/>
      </c:barChart>
      <c:catAx>
        <c:axId val="150006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007808"/>
        <c:crosses val="autoZero"/>
        <c:auto val="1"/>
        <c:lblAlgn val="ctr"/>
        <c:lblOffset val="100"/>
        <c:noMultiLvlLbl val="0"/>
      </c:catAx>
      <c:valAx>
        <c:axId val="150007808"/>
        <c:scaling>
          <c:orientation val="minMax"/>
          <c:min val="0.30000000000000004"/>
        </c:scaling>
        <c:delete val="0"/>
        <c:axPos val="l"/>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006016"/>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656153753138583"/>
          <c:y val="5.4931335830212237E-2"/>
          <c:w val="0.8436626615130044"/>
          <c:h val="0.77697012592527048"/>
        </c:manualLayout>
      </c:layout>
      <c:lineChart>
        <c:grouping val="standard"/>
        <c:varyColors val="0"/>
        <c:ser>
          <c:idx val="0"/>
          <c:order val="0"/>
          <c:tx>
            <c:strRef>
              <c:f>'迭代结果-二范数差值'!$B$1</c:f>
              <c:strCache>
                <c:ptCount val="1"/>
                <c:pt idx="0">
                  <c:v>2-norm difference</c:v>
                </c:pt>
              </c:strCache>
            </c:strRef>
          </c:tx>
          <c:spPr>
            <a:ln w="28575" cap="rnd">
              <a:solidFill>
                <a:schemeClr val="tx1">
                  <a:lumMod val="50000"/>
                  <a:lumOff val="50000"/>
                </a:schemeClr>
              </a:solidFill>
              <a:round/>
            </a:ln>
            <a:effectLst/>
          </c:spPr>
          <c:marker>
            <c:symbol val="square"/>
            <c:size val="7"/>
            <c:spPr>
              <a:solidFill>
                <a:schemeClr val="tx1">
                  <a:lumMod val="50000"/>
                  <a:lumOff val="50000"/>
                </a:schemeClr>
              </a:solidFill>
              <a:ln w="9525">
                <a:solidFill>
                  <a:schemeClr val="tx1">
                    <a:lumMod val="50000"/>
                    <a:lumOff val="50000"/>
                  </a:schemeClr>
                </a:solidFill>
              </a:ln>
              <a:effectLst/>
            </c:spPr>
          </c:marker>
          <c:cat>
            <c:strRef>
              <c:f>'迭代结果-二范数差值'!$A$2:$A$12</c:f>
              <c:strCache>
                <c:ptCount val="11"/>
                <c:pt idx="0">
                  <c:v>3</c:v>
                </c:pt>
                <c:pt idx="1">
                  <c:v>6</c:v>
                </c:pt>
                <c:pt idx="2">
                  <c:v>9</c:v>
                </c:pt>
                <c:pt idx="3">
                  <c:v>12</c:v>
                </c:pt>
                <c:pt idx="4">
                  <c:v>15</c:v>
                </c:pt>
                <c:pt idx="5">
                  <c:v>18</c:v>
                </c:pt>
                <c:pt idx="6">
                  <c:v>21</c:v>
                </c:pt>
                <c:pt idx="7">
                  <c:v>24</c:v>
                </c:pt>
                <c:pt idx="8">
                  <c:v>27</c:v>
                </c:pt>
                <c:pt idx="9">
                  <c:v>30</c:v>
                </c:pt>
                <c:pt idx="10">
                  <c:v>33</c:v>
                </c:pt>
              </c:strCache>
            </c:strRef>
          </c:cat>
          <c:val>
            <c:numRef>
              <c:f>'迭代结果-二范数差值'!$B$2:$B$12</c:f>
              <c:numCache>
                <c:formatCode>General</c:formatCode>
                <c:ptCount val="11"/>
                <c:pt idx="0">
                  <c:v>0.22170000000000001</c:v>
                </c:pt>
                <c:pt idx="1">
                  <c:v>0.10680000000000001</c:v>
                </c:pt>
                <c:pt idx="2">
                  <c:v>7.5999999999999998E-2</c:v>
                </c:pt>
                <c:pt idx="3">
                  <c:v>4.3799999999999999E-2</c:v>
                </c:pt>
                <c:pt idx="4">
                  <c:v>2.7900000000000001E-2</c:v>
                </c:pt>
                <c:pt idx="5">
                  <c:v>2.1399999999999999E-2</c:v>
                </c:pt>
                <c:pt idx="6">
                  <c:v>2.8899999999999999E-2</c:v>
                </c:pt>
                <c:pt idx="7">
                  <c:v>2.7199999999999998E-2</c:v>
                </c:pt>
                <c:pt idx="8">
                  <c:v>1.9699999999999999E-2</c:v>
                </c:pt>
                <c:pt idx="9">
                  <c:v>2.0299999999999999E-2</c:v>
                </c:pt>
                <c:pt idx="10">
                  <c:v>1.3899999999999999E-2</c:v>
                </c:pt>
              </c:numCache>
            </c:numRef>
          </c:val>
          <c:smooth val="0"/>
        </c:ser>
        <c:dLbls>
          <c:showLegendKey val="0"/>
          <c:showVal val="0"/>
          <c:showCatName val="0"/>
          <c:showSerName val="0"/>
          <c:showPercent val="0"/>
          <c:showBubbleSize val="0"/>
        </c:dLbls>
        <c:marker val="1"/>
        <c:smooth val="0"/>
        <c:axId val="150837120"/>
        <c:axId val="150860160"/>
      </c:lineChart>
      <c:catAx>
        <c:axId val="15083712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迭代次数</a:t>
                </a:r>
              </a:p>
            </c:rich>
          </c:tx>
          <c:layout>
            <c:manualLayout>
              <c:xMode val="edge"/>
              <c:yMode val="edge"/>
              <c:x val="0.49104586829429492"/>
              <c:y val="0.90312109862671663"/>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860160"/>
        <c:crosses val="autoZero"/>
        <c:auto val="1"/>
        <c:lblAlgn val="ctr"/>
        <c:lblOffset val="100"/>
        <c:tickLblSkip val="1"/>
        <c:noMultiLvlLbl val="0"/>
      </c:catAx>
      <c:valAx>
        <c:axId val="15086016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二范数差值</a:t>
                </a:r>
              </a:p>
            </c:rich>
          </c:tx>
          <c:layout>
            <c:manualLayout>
              <c:xMode val="edge"/>
              <c:yMode val="edge"/>
              <c:x val="9.6038403261978402E-3"/>
              <c:y val="0.31607537821817216"/>
            </c:manualLayout>
          </c:layout>
          <c:overlay val="0"/>
          <c:spPr>
            <a:noFill/>
            <a:ln>
              <a:noFill/>
            </a:ln>
            <a:effectLst/>
          </c:spPr>
        </c:title>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0837120"/>
        <c:crosses val="autoZero"/>
        <c:crossBetween val="between"/>
        <c:minorUnit val="2.5000000000000005E-2"/>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31515023042922"/>
          <c:y val="3.0691417820500944E-2"/>
          <c:w val="0.84359525660135704"/>
          <c:h val="0.78502184310505319"/>
        </c:manualLayout>
      </c:layout>
      <c:lineChart>
        <c:grouping val="standard"/>
        <c:varyColors val="0"/>
        <c:ser>
          <c:idx val="1"/>
          <c:order val="0"/>
          <c:tx>
            <c:strRef>
              <c:f>'E:\论文\[实验记录.xlsx]收敛阈值选择'!$B$1</c:f>
              <c:strCache>
                <c:ptCount val="1"/>
                <c:pt idx="0">
                  <c:v>iterations</c:v>
                </c:pt>
              </c:strCache>
            </c:strRef>
          </c:tx>
          <c:spPr>
            <a:ln w="28575" cap="rnd">
              <a:solidFill>
                <a:schemeClr val="tx1">
                  <a:lumMod val="50000"/>
                  <a:lumOff val="50000"/>
                </a:schemeClr>
              </a:solidFill>
              <a:round/>
            </a:ln>
            <a:effectLst/>
          </c:spPr>
          <c:marker>
            <c:symbol val="square"/>
            <c:size val="7"/>
            <c:spPr>
              <a:solidFill>
                <a:schemeClr val="tx1">
                  <a:lumMod val="50000"/>
                  <a:lumOff val="50000"/>
                </a:schemeClr>
              </a:solidFill>
              <a:ln w="9525">
                <a:solidFill>
                  <a:schemeClr val="tx1">
                    <a:lumMod val="50000"/>
                    <a:lumOff val="50000"/>
                  </a:schemeClr>
                </a:solidFill>
              </a:ln>
              <a:effectLst/>
            </c:spPr>
          </c:marker>
          <c:dPt>
            <c:idx val="5"/>
            <c:bubble3D val="0"/>
          </c:dPt>
          <c:cat>
            <c:numRef>
              <c:f>[1]收敛阈值选择!$A$2:$A$8</c:f>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f>[1]收敛阈值选择!$B$2:$B$8</c:f>
              <c:numCache>
                <c:formatCode>General</c:formatCode>
                <c:ptCount val="7"/>
                <c:pt idx="0">
                  <c:v>4</c:v>
                </c:pt>
                <c:pt idx="1">
                  <c:v>8</c:v>
                </c:pt>
                <c:pt idx="2">
                  <c:v>12</c:v>
                </c:pt>
                <c:pt idx="3">
                  <c:v>17</c:v>
                </c:pt>
                <c:pt idx="4">
                  <c:v>27</c:v>
                </c:pt>
                <c:pt idx="5">
                  <c:v>31</c:v>
                </c:pt>
                <c:pt idx="6">
                  <c:v>34</c:v>
                </c:pt>
              </c:numCache>
            </c:numRef>
          </c:val>
          <c:smooth val="0"/>
        </c:ser>
        <c:dLbls>
          <c:showLegendKey val="0"/>
          <c:showVal val="0"/>
          <c:showCatName val="0"/>
          <c:showSerName val="0"/>
          <c:showPercent val="0"/>
          <c:showBubbleSize val="0"/>
        </c:dLbls>
        <c:marker val="1"/>
        <c:smooth val="0"/>
        <c:axId val="151363968"/>
        <c:axId val="151365888"/>
        <c:extLst>
          <c:ext xmlns:c15="http://schemas.microsoft.com/office/drawing/2012/chart" uri="{02D57815-91ED-43cb-92C2-25804820EDAC}">
            <c15:filteredLineSeries>
              <c15:ser>
                <c:idx val="0"/>
                <c:order val="0"/>
                <c:tx>
                  <c:strRef>
                    <c:extLst>
                      <c:ext uri="{02D57815-91ED-43cb-92C2-25804820EDAC}">
                        <c15:formulaRef>
                          <c15:sqref>'E:\论文\[实验记录.xlsx]收敛阈值选择'!$A$1</c15:sqref>
                        </c15:formulaRef>
                      </c:ext>
                    </c:extLst>
                    <c:strCache>
                      <c:ptCount val="1"/>
                      <c:pt idx="0">
                        <c:v>threshold</c:v>
                      </c:pt>
                    </c:strCache>
                  </c:strRef>
                </c:tx>
                <c:spPr>
                  <a:ln w="28575" cap="rnd">
                    <a:solidFill>
                      <a:schemeClr val="accent1"/>
                    </a:solidFill>
                    <a:round/>
                  </a:ln>
                  <a:effectLst/>
                </c:spPr>
                <c:marker>
                  <c:symbol val="none"/>
                </c:marker>
                <c:cat>
                  <c:numRef>
                    <c:extLst>
                      <c:ext uri="{02D57815-91ED-43cb-92C2-25804820EDAC}">
                        <c15:formulaRef>
                          <c15:sqref>[1]收敛阈值选择!$A$2:$A$8</c15:sqref>
                        </c15:formulaRef>
                      </c:ext>
                    </c:extLst>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extLst>
                      <c:ext uri="{02D57815-91ED-43cb-92C2-25804820EDAC}">
                        <c15:formulaRef>
                          <c15:sqref>[1]收敛阈值选择!$A$2:$A$8</c15:sqref>
                        </c15:formulaRef>
                      </c:ext>
                    </c:extLst>
                    <c:numCache>
                      <c:formatCode>General</c:formatCode>
                      <c:ptCount val="7"/>
                      <c:pt idx="0">
                        <c:v>0.2</c:v>
                      </c:pt>
                      <c:pt idx="1">
                        <c:v>0.1</c:v>
                      </c:pt>
                      <c:pt idx="2">
                        <c:v>0.05</c:v>
                      </c:pt>
                      <c:pt idx="3">
                        <c:v>2.5000000000000001E-2</c:v>
                      </c:pt>
                      <c:pt idx="4">
                        <c:v>0.02</c:v>
                      </c:pt>
                      <c:pt idx="5">
                        <c:v>1.4999999999999999E-2</c:v>
                      </c:pt>
                      <c:pt idx="6">
                        <c:v>1.2500000000000001E-2</c:v>
                      </c:pt>
                    </c:numCache>
                  </c:numRef>
                </c:val>
                <c:smooth val="0"/>
              </c15:ser>
            </c15:filteredLineSeries>
          </c:ext>
        </c:extLst>
      </c:lineChart>
      <c:catAx>
        <c:axId val="15136396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二范数差值阈值</a:t>
                </a:r>
              </a:p>
            </c:rich>
          </c:tx>
          <c:layout>
            <c:manualLayout>
              <c:xMode val="edge"/>
              <c:yMode val="edge"/>
              <c:x val="0.4311538008103597"/>
              <c:y val="0.91635916359163594"/>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365888"/>
        <c:crosses val="autoZero"/>
        <c:auto val="1"/>
        <c:lblAlgn val="ctr"/>
        <c:lblOffset val="100"/>
        <c:noMultiLvlLbl val="0"/>
      </c:catAx>
      <c:valAx>
        <c:axId val="15136588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ea"/>
                    <a:ea typeface="+mn-ea"/>
                    <a:cs typeface="Times New Roman" panose="02020603050405020304" pitchFamily="18" charset="0"/>
                  </a:defRPr>
                </a:pPr>
                <a:r>
                  <a:rPr lang="zh-CN">
                    <a:latin typeface="+mn-ea"/>
                    <a:ea typeface="+mn-ea"/>
                  </a:rPr>
                  <a:t>迭代次数</a:t>
                </a:r>
              </a:p>
            </c:rich>
          </c:tx>
          <c:layout>
            <c:manualLayout>
              <c:xMode val="edge"/>
              <c:yMode val="edge"/>
              <c:x val="1.1747361367063159E-2"/>
              <c:y val="0.35683063602289566"/>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363968"/>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cs typeface="Times New Roman" panose="02020603050405020304" pitchFamily="18" charset="0"/>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9101820905480351E-2"/>
          <c:y val="2.7777777777777776E-2"/>
          <c:w val="0.8840962505586083"/>
          <c:h val="0.78847816478472388"/>
        </c:manualLayout>
      </c:layout>
      <c:lineChart>
        <c:grouping val="standard"/>
        <c:varyColors val="0"/>
        <c:ser>
          <c:idx val="1"/>
          <c:order val="0"/>
          <c:tx>
            <c:strRef>
              <c:f>'E:\论文\[实验记录.xlsx]收敛阈值选择'!$C$1</c:f>
              <c:strCache>
                <c:ptCount val="1"/>
                <c:pt idx="0">
                  <c:v>F</c:v>
                </c:pt>
              </c:strCache>
            </c:strRef>
          </c:tx>
          <c:spPr>
            <a:ln w="28575" cap="rnd">
              <a:solidFill>
                <a:schemeClr val="tx1">
                  <a:lumMod val="75000"/>
                  <a:lumOff val="25000"/>
                </a:schemeClr>
              </a:solidFill>
              <a:round/>
            </a:ln>
            <a:effectLst/>
          </c:spPr>
          <c:marker>
            <c:symbol val="triangle"/>
            <c:size val="7"/>
            <c:spPr>
              <a:solidFill>
                <a:schemeClr val="tx1">
                  <a:lumMod val="75000"/>
                  <a:lumOff val="25000"/>
                </a:schemeClr>
              </a:solidFill>
              <a:ln w="9525">
                <a:solidFill>
                  <a:schemeClr val="tx1">
                    <a:lumMod val="75000"/>
                    <a:lumOff val="25000"/>
                  </a:schemeClr>
                </a:solidFill>
              </a:ln>
              <a:effectLst/>
            </c:spPr>
          </c:marker>
          <c:cat>
            <c:numRef>
              <c:f>[1]收敛阈值选择!$A$2:$A$8</c:f>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f>[1]收敛阈值选择!$C$2:$C$8</c:f>
              <c:numCache>
                <c:formatCode>General</c:formatCode>
                <c:ptCount val="7"/>
                <c:pt idx="0">
                  <c:v>0.6</c:v>
                </c:pt>
                <c:pt idx="1">
                  <c:v>0.53400000000000003</c:v>
                </c:pt>
                <c:pt idx="2">
                  <c:v>0.61299999999999999</c:v>
                </c:pt>
                <c:pt idx="3">
                  <c:v>0.68500000000000005</c:v>
                </c:pt>
                <c:pt idx="4">
                  <c:v>0.747</c:v>
                </c:pt>
                <c:pt idx="5">
                  <c:v>0.77215</c:v>
                </c:pt>
                <c:pt idx="6">
                  <c:v>0.77</c:v>
                </c:pt>
              </c:numCache>
            </c:numRef>
          </c:val>
          <c:smooth val="0"/>
        </c:ser>
        <c:ser>
          <c:idx val="2"/>
          <c:order val="1"/>
          <c:tx>
            <c:strRef>
              <c:f>'E:\论文\[实验记录.xlsx]收敛阈值选择'!$D$1</c:f>
              <c:strCache>
                <c:ptCount val="1"/>
                <c:pt idx="0">
                  <c:v>P</c:v>
                </c:pt>
              </c:strCache>
            </c:strRef>
          </c:tx>
          <c:spPr>
            <a:ln w="28575" cap="rnd">
              <a:solidFill>
                <a:schemeClr val="dk1">
                  <a:tint val="75000"/>
                </a:schemeClr>
              </a:solidFill>
              <a:round/>
            </a:ln>
            <a:effectLst/>
          </c:spPr>
          <c:marker>
            <c:symbol val="circle"/>
            <c:size val="7"/>
            <c:spPr>
              <a:solidFill>
                <a:schemeClr val="dk1">
                  <a:tint val="75000"/>
                </a:schemeClr>
              </a:solidFill>
              <a:ln w="9525">
                <a:solidFill>
                  <a:schemeClr val="dk1">
                    <a:tint val="75000"/>
                  </a:schemeClr>
                </a:solidFill>
              </a:ln>
              <a:effectLst/>
            </c:spPr>
          </c:marker>
          <c:cat>
            <c:numRef>
              <c:f>[1]收敛阈值选择!$A$2:$A$8</c:f>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f>[1]收敛阈值选择!$D$2:$D$8</c:f>
              <c:numCache>
                <c:formatCode>General</c:formatCode>
                <c:ptCount val="7"/>
                <c:pt idx="0">
                  <c:v>0.70499999999999996</c:v>
                </c:pt>
                <c:pt idx="1">
                  <c:v>0.56000000000000005</c:v>
                </c:pt>
                <c:pt idx="2">
                  <c:v>0.624</c:v>
                </c:pt>
                <c:pt idx="3">
                  <c:v>0.70499999999999996</c:v>
                </c:pt>
                <c:pt idx="4">
                  <c:v>0.74399999999999999</c:v>
                </c:pt>
                <c:pt idx="5">
                  <c:v>0.80854000000000004</c:v>
                </c:pt>
                <c:pt idx="6">
                  <c:v>0.78200000000000003</c:v>
                </c:pt>
              </c:numCache>
            </c:numRef>
          </c:val>
          <c:smooth val="0"/>
        </c:ser>
        <c:ser>
          <c:idx val="3"/>
          <c:order val="2"/>
          <c:tx>
            <c:strRef>
              <c:f>'E:\论文\[实验记录.xlsx]收敛阈值选择'!$E$1</c:f>
              <c:strCache>
                <c:ptCount val="1"/>
                <c:pt idx="0">
                  <c:v>R</c:v>
                </c:pt>
              </c:strCache>
            </c:strRef>
          </c:tx>
          <c:spPr>
            <a:ln w="28575" cap="rnd">
              <a:solidFill>
                <a:schemeClr val="bg1">
                  <a:lumMod val="75000"/>
                </a:schemeClr>
              </a:solidFill>
              <a:round/>
            </a:ln>
            <a:effectLst/>
          </c:spPr>
          <c:marker>
            <c:symbol val="square"/>
            <c:size val="7"/>
            <c:spPr>
              <a:solidFill>
                <a:schemeClr val="bg1">
                  <a:lumMod val="75000"/>
                </a:schemeClr>
              </a:solidFill>
              <a:ln w="9525">
                <a:solidFill>
                  <a:schemeClr val="bg1">
                    <a:lumMod val="75000"/>
                  </a:schemeClr>
                </a:solidFill>
              </a:ln>
              <a:effectLst/>
            </c:spPr>
          </c:marker>
          <c:cat>
            <c:numRef>
              <c:f>[1]收敛阈值选择!$A$2:$A$8</c:f>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f>[1]收敛阈值选择!$E$2:$E$8</c:f>
              <c:numCache>
                <c:formatCode>General</c:formatCode>
                <c:ptCount val="7"/>
                <c:pt idx="0">
                  <c:v>0.52200000000000002</c:v>
                </c:pt>
                <c:pt idx="1">
                  <c:v>0.51100000000000001</c:v>
                </c:pt>
                <c:pt idx="2">
                  <c:v>0.60299999999999998</c:v>
                </c:pt>
                <c:pt idx="3">
                  <c:v>0.66700000000000004</c:v>
                </c:pt>
                <c:pt idx="4">
                  <c:v>0.75</c:v>
                </c:pt>
                <c:pt idx="5">
                  <c:v>0.73889000000000005</c:v>
                </c:pt>
                <c:pt idx="6">
                  <c:v>0.75800000000000001</c:v>
                </c:pt>
              </c:numCache>
            </c:numRef>
          </c:val>
          <c:smooth val="0"/>
        </c:ser>
        <c:dLbls>
          <c:showLegendKey val="0"/>
          <c:showVal val="0"/>
          <c:showCatName val="0"/>
          <c:showSerName val="0"/>
          <c:showPercent val="0"/>
          <c:showBubbleSize val="0"/>
        </c:dLbls>
        <c:marker val="1"/>
        <c:smooth val="0"/>
        <c:axId val="151383040"/>
        <c:axId val="151401984"/>
        <c:extLst>
          <c:ext xmlns:c15="http://schemas.microsoft.com/office/drawing/2012/chart" uri="{02D57815-91ED-43cb-92C2-25804820EDAC}">
            <c15:filteredLineSeries>
              <c15:ser>
                <c:idx val="0"/>
                <c:order val="0"/>
                <c:tx>
                  <c:strRef>
                    <c:extLst>
                      <c:ext uri="{02D57815-91ED-43cb-92C2-25804820EDAC}">
                        <c15:formulaRef>
                          <c15:sqref>'E:\论文\[实验记录.xlsx]收敛阈值选择'!$A$1</c15:sqref>
                        </c15:formulaRef>
                      </c:ext>
                    </c:extLst>
                    <c:strCache>
                      <c:ptCount val="1"/>
                      <c:pt idx="0">
                        <c:v>threshold</c:v>
                      </c:pt>
                    </c:strCache>
                  </c:strRef>
                </c:tx>
                <c:spPr>
                  <a:ln w="28575" cap="rnd">
                    <a:solidFill>
                      <a:schemeClr val="dk1">
                        <a:tint val="88500"/>
                      </a:schemeClr>
                    </a:solidFill>
                    <a:round/>
                  </a:ln>
                  <a:effectLst/>
                </c:spPr>
                <c:marker>
                  <c:symbol val="none"/>
                </c:marker>
                <c:cat>
                  <c:numRef>
                    <c:extLst>
                      <c:ext uri="{02D57815-91ED-43cb-92C2-25804820EDAC}">
                        <c15:formulaRef>
                          <c15:sqref>[1]收敛阈值选择!$A$2:$A$8</c15:sqref>
                        </c15:formulaRef>
                      </c:ext>
                    </c:extLst>
                    <c:numCache>
                      <c:formatCode>General</c:formatCode>
                      <c:ptCount val="7"/>
                      <c:pt idx="0">
                        <c:v>0.2</c:v>
                      </c:pt>
                      <c:pt idx="1">
                        <c:v>0.1</c:v>
                      </c:pt>
                      <c:pt idx="2">
                        <c:v>0.05</c:v>
                      </c:pt>
                      <c:pt idx="3">
                        <c:v>2.5000000000000001E-2</c:v>
                      </c:pt>
                      <c:pt idx="4">
                        <c:v>0.02</c:v>
                      </c:pt>
                      <c:pt idx="5">
                        <c:v>1.4999999999999999E-2</c:v>
                      </c:pt>
                      <c:pt idx="6">
                        <c:v>1.2500000000000001E-2</c:v>
                      </c:pt>
                    </c:numCache>
                  </c:numRef>
                </c:cat>
                <c:val>
                  <c:numRef>
                    <c:extLst>
                      <c:ext uri="{02D57815-91ED-43cb-92C2-25804820EDAC}">
                        <c15:formulaRef>
                          <c15:sqref>[1]收敛阈值选择!$A$2:$A$8</c15:sqref>
                        </c15:formulaRef>
                      </c:ext>
                    </c:extLst>
                    <c:numCache>
                      <c:formatCode>General</c:formatCode>
                      <c:ptCount val="7"/>
                      <c:pt idx="0">
                        <c:v>0.2</c:v>
                      </c:pt>
                      <c:pt idx="1">
                        <c:v>0.1</c:v>
                      </c:pt>
                      <c:pt idx="2">
                        <c:v>0.05</c:v>
                      </c:pt>
                      <c:pt idx="3">
                        <c:v>2.5000000000000001E-2</c:v>
                      </c:pt>
                      <c:pt idx="4">
                        <c:v>0.02</c:v>
                      </c:pt>
                      <c:pt idx="5">
                        <c:v>1.4999999999999999E-2</c:v>
                      </c:pt>
                      <c:pt idx="6">
                        <c:v>1.2500000000000001E-2</c:v>
                      </c:pt>
                    </c:numCache>
                  </c:numRef>
                </c:val>
                <c:smooth val="0"/>
              </c15:ser>
            </c15:filteredLineSeries>
          </c:ext>
        </c:extLst>
      </c:lineChart>
      <c:catAx>
        <c:axId val="15138304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二范数差值阈值</a:t>
                </a:r>
              </a:p>
            </c:rich>
          </c:tx>
          <c:layout>
            <c:manualLayout>
              <c:xMode val="edge"/>
              <c:yMode val="edge"/>
              <c:x val="0.40917539983761025"/>
              <c:y val="0.89543234413123529"/>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401984"/>
        <c:crosses val="autoZero"/>
        <c:auto val="1"/>
        <c:lblAlgn val="ctr"/>
        <c:lblOffset val="100"/>
        <c:noMultiLvlLbl val="0"/>
      </c:catAx>
      <c:valAx>
        <c:axId val="151401984"/>
        <c:scaling>
          <c:orientation val="minMax"/>
          <c:min val="0.5"/>
        </c:scaling>
        <c:delete val="0"/>
        <c:axPos val="l"/>
        <c:majorGridlines>
          <c:spPr>
            <a:ln w="9525" cap="flat" cmpd="sng" algn="ctr">
              <a:noFill/>
              <a:round/>
            </a:ln>
            <a:effectLst/>
          </c:spPr>
        </c:majorGridlines>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383040"/>
        <c:crosses val="autoZero"/>
        <c:crossBetween val="between"/>
      </c:valAx>
      <c:spPr>
        <a:noFill/>
        <a:ln>
          <a:solidFill>
            <a:schemeClr val="tx1"/>
          </a:solidFill>
        </a:ln>
        <a:effectLst/>
      </c:spPr>
    </c:plotArea>
    <c:legend>
      <c:legendPos val="b"/>
      <c:layout>
        <c:manualLayout>
          <c:xMode val="edge"/>
          <c:yMode val="edge"/>
          <c:x val="0.21042693404331653"/>
          <c:y val="0.14086218674720449"/>
          <c:w val="0.34112248468941381"/>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3316511572417083"/>
          <c:y val="3.7691401648998819E-2"/>
          <c:w val="0.83512288236697674"/>
          <c:h val="0.78306385365951392"/>
        </c:manualLayout>
      </c:layout>
      <c:barChart>
        <c:barDir val="col"/>
        <c:grouping val="clustered"/>
        <c:varyColors val="0"/>
        <c:ser>
          <c:idx val="0"/>
          <c:order val="0"/>
          <c:tx>
            <c:strRef>
              <c:f>'副词-F值'!$B$3</c:f>
              <c:strCache>
                <c:ptCount val="1"/>
                <c:pt idx="0">
                  <c:v>使用副词</c:v>
                </c:pt>
              </c:strCache>
            </c:strRef>
          </c:tx>
          <c:spPr>
            <a:solidFill>
              <a:schemeClr val="dk1">
                <a:tint val="88500"/>
              </a:schemeClr>
            </a:solidFill>
            <a:ln>
              <a:noFill/>
            </a:ln>
            <a:effectLst/>
          </c:spPr>
          <c:invertIfNegative val="0"/>
          <c:cat>
            <c:strRef>
              <c:f>'副词-F值'!$A$4:$A$6</c:f>
              <c:strCache>
                <c:ptCount val="3"/>
                <c:pt idx="0">
                  <c:v>HowNet</c:v>
                </c:pt>
                <c:pt idx="1">
                  <c:v>StockSenti</c:v>
                </c:pt>
                <c:pt idx="2">
                  <c:v>StockSenti+HowNet</c:v>
                </c:pt>
              </c:strCache>
            </c:strRef>
          </c:cat>
          <c:val>
            <c:numRef>
              <c:f>'副词-F值'!$B$4:$B$6</c:f>
              <c:numCache>
                <c:formatCode>General</c:formatCode>
                <c:ptCount val="3"/>
                <c:pt idx="0">
                  <c:v>0.39595000000000002</c:v>
                </c:pt>
                <c:pt idx="1">
                  <c:v>0.47847000000000001</c:v>
                </c:pt>
                <c:pt idx="2">
                  <c:v>0.51053000000000004</c:v>
                </c:pt>
              </c:numCache>
            </c:numRef>
          </c:val>
        </c:ser>
        <c:ser>
          <c:idx val="1"/>
          <c:order val="1"/>
          <c:tx>
            <c:strRef>
              <c:f>'副词-F值'!$C$3</c:f>
              <c:strCache>
                <c:ptCount val="1"/>
                <c:pt idx="0">
                  <c:v>不使用副词</c:v>
                </c:pt>
              </c:strCache>
            </c:strRef>
          </c:tx>
          <c:spPr>
            <a:solidFill>
              <a:schemeClr val="dk1">
                <a:tint val="55000"/>
              </a:schemeClr>
            </a:solidFill>
            <a:ln>
              <a:noFill/>
            </a:ln>
            <a:effectLst/>
          </c:spPr>
          <c:invertIfNegative val="0"/>
          <c:cat>
            <c:strRef>
              <c:f>'副词-F值'!$A$4:$A$6</c:f>
              <c:strCache>
                <c:ptCount val="3"/>
                <c:pt idx="0">
                  <c:v>HowNet</c:v>
                </c:pt>
                <c:pt idx="1">
                  <c:v>StockSenti</c:v>
                </c:pt>
                <c:pt idx="2">
                  <c:v>StockSenti+HowNet</c:v>
                </c:pt>
              </c:strCache>
            </c:strRef>
          </c:cat>
          <c:val>
            <c:numRef>
              <c:f>'副词-F值'!$C$4:$C$6</c:f>
              <c:numCache>
                <c:formatCode>General</c:formatCode>
                <c:ptCount val="3"/>
                <c:pt idx="0">
                  <c:v>0.36657000000000001</c:v>
                </c:pt>
                <c:pt idx="1">
                  <c:v>0.48004999999999998</c:v>
                </c:pt>
                <c:pt idx="2">
                  <c:v>0.50544999999999995</c:v>
                </c:pt>
              </c:numCache>
            </c:numRef>
          </c:val>
        </c:ser>
        <c:dLbls>
          <c:showLegendKey val="0"/>
          <c:showVal val="0"/>
          <c:showCatName val="0"/>
          <c:showSerName val="0"/>
          <c:showPercent val="0"/>
          <c:showBubbleSize val="0"/>
        </c:dLbls>
        <c:gapWidth val="50"/>
        <c:axId val="151500672"/>
        <c:axId val="151502208"/>
      </c:barChart>
      <c:catAx>
        <c:axId val="151500672"/>
        <c:scaling>
          <c:orientation val="minMax"/>
        </c:scaling>
        <c:delete val="0"/>
        <c:axPos val="b"/>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502208"/>
        <c:crosses val="autoZero"/>
        <c:auto val="1"/>
        <c:lblAlgn val="ctr"/>
        <c:lblOffset val="100"/>
        <c:noMultiLvlLbl val="0"/>
      </c:catAx>
      <c:valAx>
        <c:axId val="151502208"/>
        <c:scaling>
          <c:orientation val="minMax"/>
          <c:max val="0.55000000000000004"/>
          <c:min val="0.3500000000000000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F</a:t>
                </a:r>
                <a:r>
                  <a:rPr lang="zh-CN"/>
                  <a:t>值</a:t>
                </a:r>
              </a:p>
            </c:rich>
          </c:tx>
          <c:layout>
            <c:manualLayout>
              <c:xMode val="edge"/>
              <c:yMode val="edge"/>
              <c:x val="2.4756974822591621E-3"/>
              <c:y val="0.39127526998056533"/>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500672"/>
        <c:crosses val="autoZero"/>
        <c:crossBetween val="between"/>
        <c:minorUnit val="1.0000000000000002E-2"/>
      </c:valAx>
      <c:spPr>
        <a:noFill/>
        <a:ln>
          <a:solidFill>
            <a:schemeClr val="tx1"/>
          </a:solidFill>
        </a:ln>
        <a:effectLst/>
      </c:spPr>
    </c:plotArea>
    <c:legend>
      <c:legendPos val="b"/>
      <c:layout>
        <c:manualLayout>
          <c:xMode val="edge"/>
          <c:yMode val="edge"/>
          <c:x val="0.39133615242539121"/>
          <c:y val="0.91886037146120092"/>
          <c:w val="0.35004350150675612"/>
          <c:h val="6.700536991179989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4586326424841592"/>
          <c:y val="4.4487808589143751E-2"/>
          <c:w val="0.83807534123317085"/>
          <c:h val="0.7802373956986719"/>
        </c:manualLayout>
      </c:layout>
      <c:barChart>
        <c:barDir val="col"/>
        <c:grouping val="clustered"/>
        <c:varyColors val="0"/>
        <c:ser>
          <c:idx val="0"/>
          <c:order val="0"/>
          <c:tx>
            <c:strRef>
              <c:f>'副词-准确率'!$B$4</c:f>
              <c:strCache>
                <c:ptCount val="1"/>
                <c:pt idx="0">
                  <c:v>使用副词</c:v>
                </c:pt>
              </c:strCache>
            </c:strRef>
          </c:tx>
          <c:spPr>
            <a:solidFill>
              <a:schemeClr val="dk1">
                <a:tint val="88500"/>
              </a:schemeClr>
            </a:solidFill>
            <a:ln>
              <a:noFill/>
            </a:ln>
            <a:effectLst/>
          </c:spPr>
          <c:invertIfNegative val="0"/>
          <c:cat>
            <c:strRef>
              <c:f>'副词-准确率'!$A$5:$A$7</c:f>
              <c:strCache>
                <c:ptCount val="3"/>
                <c:pt idx="0">
                  <c:v>HowNet</c:v>
                </c:pt>
                <c:pt idx="1">
                  <c:v>StockSenti</c:v>
                </c:pt>
                <c:pt idx="2">
                  <c:v>StockSenti+HowNet</c:v>
                </c:pt>
              </c:strCache>
            </c:strRef>
          </c:cat>
          <c:val>
            <c:numRef>
              <c:f>'副词-准确率'!$B$5:$B$7</c:f>
              <c:numCache>
                <c:formatCode>General</c:formatCode>
                <c:ptCount val="3"/>
                <c:pt idx="0">
                  <c:v>0.40832000000000002</c:v>
                </c:pt>
                <c:pt idx="1">
                  <c:v>0.48530000000000001</c:v>
                </c:pt>
                <c:pt idx="2">
                  <c:v>0.52493999999999996</c:v>
                </c:pt>
              </c:numCache>
            </c:numRef>
          </c:val>
        </c:ser>
        <c:ser>
          <c:idx val="1"/>
          <c:order val="1"/>
          <c:tx>
            <c:strRef>
              <c:f>'副词-准确率'!$C$4</c:f>
              <c:strCache>
                <c:ptCount val="1"/>
                <c:pt idx="0">
                  <c:v>不使用副词</c:v>
                </c:pt>
              </c:strCache>
            </c:strRef>
          </c:tx>
          <c:spPr>
            <a:solidFill>
              <a:schemeClr val="dk1">
                <a:tint val="55000"/>
              </a:schemeClr>
            </a:solidFill>
            <a:ln>
              <a:noFill/>
            </a:ln>
            <a:effectLst/>
          </c:spPr>
          <c:invertIfNegative val="0"/>
          <c:cat>
            <c:strRef>
              <c:f>'副词-准确率'!$A$5:$A$7</c:f>
              <c:strCache>
                <c:ptCount val="3"/>
                <c:pt idx="0">
                  <c:v>HowNet</c:v>
                </c:pt>
                <c:pt idx="1">
                  <c:v>StockSenti</c:v>
                </c:pt>
                <c:pt idx="2">
                  <c:v>StockSenti+HowNet</c:v>
                </c:pt>
              </c:strCache>
            </c:strRef>
          </c:cat>
          <c:val>
            <c:numRef>
              <c:f>'副词-准确率'!$C$5:$C$7</c:f>
              <c:numCache>
                <c:formatCode>General</c:formatCode>
                <c:ptCount val="3"/>
                <c:pt idx="0">
                  <c:v>0.36242000000000002</c:v>
                </c:pt>
                <c:pt idx="1">
                  <c:v>0.48046</c:v>
                </c:pt>
                <c:pt idx="2">
                  <c:v>0.47681000000000001</c:v>
                </c:pt>
              </c:numCache>
            </c:numRef>
          </c:val>
        </c:ser>
        <c:dLbls>
          <c:showLegendKey val="0"/>
          <c:showVal val="0"/>
          <c:showCatName val="0"/>
          <c:showSerName val="0"/>
          <c:showPercent val="0"/>
          <c:showBubbleSize val="0"/>
        </c:dLbls>
        <c:gapWidth val="90"/>
        <c:axId val="151806336"/>
        <c:axId val="151807872"/>
      </c:barChart>
      <c:catAx>
        <c:axId val="15180633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807872"/>
        <c:crosses val="autoZero"/>
        <c:auto val="1"/>
        <c:lblAlgn val="ctr"/>
        <c:lblOffset val="100"/>
        <c:noMultiLvlLbl val="0"/>
      </c:catAx>
      <c:valAx>
        <c:axId val="151807872"/>
        <c:scaling>
          <c:orientation val="minMax"/>
          <c:min val="0.3500000000000000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准确率</a:t>
                </a:r>
              </a:p>
            </c:rich>
          </c:tx>
          <c:layout>
            <c:manualLayout>
              <c:xMode val="edge"/>
              <c:yMode val="edge"/>
              <c:x val="6.1373218515478499E-3"/>
              <c:y val="0.35280526501351511"/>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806336"/>
        <c:crosses val="autoZero"/>
        <c:crossBetween val="between"/>
        <c:minorUnit val="1.0000000000000002E-2"/>
      </c:valAx>
      <c:spPr>
        <a:noFill/>
        <a:ln>
          <a:solidFill>
            <a:schemeClr val="tx1"/>
          </a:solidFill>
        </a:ln>
        <a:effectLst/>
      </c:spPr>
    </c:plotArea>
    <c:legend>
      <c:legendPos val="b"/>
      <c:layout>
        <c:manualLayout>
          <c:xMode val="edge"/>
          <c:yMode val="edge"/>
          <c:x val="0.37464873818807021"/>
          <c:y val="0.91619109178516878"/>
          <c:w val="0.32435601009323656"/>
          <c:h val="7.385865945861244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14010351509799593"/>
          <c:y val="3.7037037037037035E-2"/>
          <c:w val="0.847705750741234"/>
          <c:h val="0.78563543687473858"/>
        </c:manualLayout>
      </c:layout>
      <c:barChart>
        <c:barDir val="col"/>
        <c:grouping val="clustered"/>
        <c:varyColors val="0"/>
        <c:ser>
          <c:idx val="0"/>
          <c:order val="0"/>
          <c:tx>
            <c:strRef>
              <c:f>'副词-召回率'!$B$1</c:f>
              <c:strCache>
                <c:ptCount val="1"/>
                <c:pt idx="0">
                  <c:v>使用副词</c:v>
                </c:pt>
              </c:strCache>
            </c:strRef>
          </c:tx>
          <c:spPr>
            <a:solidFill>
              <a:schemeClr val="dk1">
                <a:tint val="88500"/>
              </a:schemeClr>
            </a:solidFill>
            <a:ln>
              <a:noFill/>
            </a:ln>
            <a:effectLst/>
          </c:spPr>
          <c:invertIfNegative val="0"/>
          <c:cat>
            <c:strRef>
              <c:f>'副词-召回率'!$A$2:$A$4</c:f>
              <c:strCache>
                <c:ptCount val="3"/>
                <c:pt idx="0">
                  <c:v>HowNet</c:v>
                </c:pt>
                <c:pt idx="1">
                  <c:v>StockSenti</c:v>
                </c:pt>
                <c:pt idx="2">
                  <c:v>StockSenti+HowNet</c:v>
                </c:pt>
              </c:strCache>
            </c:strRef>
          </c:cat>
          <c:val>
            <c:numRef>
              <c:f>'副词-召回率'!$B$2:$B$4</c:f>
              <c:numCache>
                <c:formatCode>General</c:formatCode>
                <c:ptCount val="3"/>
                <c:pt idx="0">
                  <c:v>0.38429999999999997</c:v>
                </c:pt>
                <c:pt idx="1">
                  <c:v>0.47182000000000002</c:v>
                </c:pt>
                <c:pt idx="2">
                  <c:v>0.49689</c:v>
                </c:pt>
              </c:numCache>
            </c:numRef>
          </c:val>
        </c:ser>
        <c:ser>
          <c:idx val="1"/>
          <c:order val="1"/>
          <c:tx>
            <c:strRef>
              <c:f>'副词-召回率'!$C$1</c:f>
              <c:strCache>
                <c:ptCount val="1"/>
                <c:pt idx="0">
                  <c:v>不使用副词</c:v>
                </c:pt>
              </c:strCache>
            </c:strRef>
          </c:tx>
          <c:spPr>
            <a:solidFill>
              <a:schemeClr val="dk1">
                <a:tint val="55000"/>
              </a:schemeClr>
            </a:solidFill>
            <a:ln>
              <a:noFill/>
            </a:ln>
            <a:effectLst/>
          </c:spPr>
          <c:invertIfNegative val="0"/>
          <c:cat>
            <c:strRef>
              <c:f>'副词-召回率'!$A$2:$A$4</c:f>
              <c:strCache>
                <c:ptCount val="3"/>
                <c:pt idx="0">
                  <c:v>HowNet</c:v>
                </c:pt>
                <c:pt idx="1">
                  <c:v>StockSenti</c:v>
                </c:pt>
                <c:pt idx="2">
                  <c:v>StockSenti+HowNet</c:v>
                </c:pt>
              </c:strCache>
            </c:strRef>
          </c:cat>
          <c:val>
            <c:numRef>
              <c:f>'副词-召回率'!$C$2:$C$4</c:f>
              <c:numCache>
                <c:formatCode>General</c:formatCode>
                <c:ptCount val="3"/>
                <c:pt idx="0">
                  <c:v>0.37080999999999997</c:v>
                </c:pt>
                <c:pt idx="1">
                  <c:v>0.47965999999999998</c:v>
                </c:pt>
                <c:pt idx="2">
                  <c:v>0.53776999999999997</c:v>
                </c:pt>
              </c:numCache>
            </c:numRef>
          </c:val>
        </c:ser>
        <c:dLbls>
          <c:showLegendKey val="0"/>
          <c:showVal val="0"/>
          <c:showCatName val="0"/>
          <c:showSerName val="0"/>
          <c:showPercent val="0"/>
          <c:showBubbleSize val="0"/>
        </c:dLbls>
        <c:gapWidth val="90"/>
        <c:axId val="151829120"/>
        <c:axId val="151830912"/>
      </c:barChart>
      <c:catAx>
        <c:axId val="1518291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830912"/>
        <c:crosses val="autoZero"/>
        <c:auto val="1"/>
        <c:lblAlgn val="ctr"/>
        <c:lblOffset val="100"/>
        <c:noMultiLvlLbl val="0"/>
      </c:catAx>
      <c:valAx>
        <c:axId val="151830912"/>
        <c:scaling>
          <c:orientation val="minMax"/>
          <c:min val="0.35000000000000003"/>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zh-CN"/>
                  <a:t>召回率</a:t>
                </a:r>
              </a:p>
            </c:rich>
          </c:tx>
          <c:layout>
            <c:manualLayout>
              <c:xMode val="edge"/>
              <c:yMode val="edge"/>
              <c:x val="1.4477016084078862E-2"/>
              <c:y val="0.36302712160979872"/>
            </c:manualLayout>
          </c:layout>
          <c:overlay val="0"/>
          <c:spPr>
            <a:noFill/>
            <a:ln>
              <a:noFill/>
            </a:ln>
            <a:effectLst/>
          </c:sp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1829120"/>
        <c:crosses val="autoZero"/>
        <c:crossBetween val="between"/>
        <c:minorUnit val="1.0000000000000002E-2"/>
      </c:valAx>
      <c:spPr>
        <a:noFill/>
        <a:ln>
          <a:solidFill>
            <a:schemeClr val="tx1"/>
          </a:solidFill>
        </a:ln>
        <a:effectLst/>
      </c:spPr>
    </c:plotArea>
    <c:legend>
      <c:legendPos val="b"/>
      <c:layout>
        <c:manualLayout>
          <c:xMode val="edge"/>
          <c:yMode val="edge"/>
          <c:x val="0.36248282421733491"/>
          <c:y val="0.91261519393409141"/>
          <c:w val="0.32979002624671916"/>
          <c:h val="7.345071449402157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461989001059587E-2"/>
          <c:y val="4.8888888888888891E-2"/>
          <c:w val="0.88795919604359363"/>
          <c:h val="0.78285816022033139"/>
        </c:manualLayout>
      </c:layout>
      <c:lineChart>
        <c:grouping val="standard"/>
        <c:varyColors val="0"/>
        <c:ser>
          <c:idx val="0"/>
          <c:order val="0"/>
          <c:tx>
            <c:strRef>
              <c:f>参数训练phi!$B$1</c:f>
              <c:strCache>
                <c:ptCount val="1"/>
                <c:pt idx="0">
                  <c:v>F值</c:v>
                </c:pt>
              </c:strCache>
            </c:strRef>
          </c:tx>
          <c:spPr>
            <a:ln w="28575" cap="rnd">
              <a:solidFill>
                <a:schemeClr val="dk1">
                  <a:tint val="88500"/>
                </a:schemeClr>
              </a:solidFill>
              <a:round/>
            </a:ln>
            <a:effectLst/>
          </c:spPr>
          <c:marker>
            <c:symbol val="square"/>
            <c:size val="7"/>
            <c:spPr>
              <a:solidFill>
                <a:schemeClr val="dk1">
                  <a:tint val="88500"/>
                </a:schemeClr>
              </a:solidFill>
              <a:ln w="9525">
                <a:solidFill>
                  <a:schemeClr val="dk1">
                    <a:tint val="88500"/>
                  </a:schemeClr>
                </a:solidFill>
              </a:ln>
              <a:effectLst/>
            </c:spPr>
          </c:marker>
          <c:dPt>
            <c:idx val="6"/>
            <c:bubble3D val="0"/>
            <c:spPr>
              <a:ln w="19050" cap="rnd">
                <a:solidFill>
                  <a:schemeClr val="dk1">
                    <a:tint val="88500"/>
                  </a:schemeClr>
                </a:solidFill>
                <a:round/>
              </a:ln>
              <a:effectLst/>
            </c:spPr>
          </c:dPt>
          <c:cat>
            <c:numRef>
              <c:f>参数训练phi!$A$2:$A$22</c:f>
              <c:numCache>
                <c:formatCode>General</c:formatCode>
                <c:ptCount val="21"/>
                <c:pt idx="0">
                  <c:v>-0.2</c:v>
                </c:pt>
                <c:pt idx="1">
                  <c:v>-0.18</c:v>
                </c:pt>
                <c:pt idx="2">
                  <c:v>-0.16</c:v>
                </c:pt>
                <c:pt idx="3">
                  <c:v>-0.14000000000000001</c:v>
                </c:pt>
                <c:pt idx="4">
                  <c:v>-0.12</c:v>
                </c:pt>
                <c:pt idx="5">
                  <c:v>-0.1</c:v>
                </c:pt>
                <c:pt idx="6">
                  <c:v>-0.08</c:v>
                </c:pt>
                <c:pt idx="7">
                  <c:v>-0.06</c:v>
                </c:pt>
                <c:pt idx="8">
                  <c:v>-0.04</c:v>
                </c:pt>
                <c:pt idx="9">
                  <c:v>-0.02</c:v>
                </c:pt>
                <c:pt idx="10">
                  <c:v>0</c:v>
                </c:pt>
                <c:pt idx="11">
                  <c:v>0.02</c:v>
                </c:pt>
                <c:pt idx="12">
                  <c:v>0.04</c:v>
                </c:pt>
                <c:pt idx="13">
                  <c:v>0.06</c:v>
                </c:pt>
                <c:pt idx="14">
                  <c:v>0.08</c:v>
                </c:pt>
                <c:pt idx="15">
                  <c:v>0.1</c:v>
                </c:pt>
                <c:pt idx="16">
                  <c:v>0.12</c:v>
                </c:pt>
                <c:pt idx="17">
                  <c:v>0.14000000000000001</c:v>
                </c:pt>
                <c:pt idx="18">
                  <c:v>0.16</c:v>
                </c:pt>
                <c:pt idx="19">
                  <c:v>0.18</c:v>
                </c:pt>
                <c:pt idx="20">
                  <c:v>0.2</c:v>
                </c:pt>
              </c:numCache>
            </c:numRef>
          </c:cat>
          <c:val>
            <c:numRef>
              <c:f>参数训练phi!$B$2:$B$22</c:f>
              <c:numCache>
                <c:formatCode>General</c:formatCode>
                <c:ptCount val="21"/>
                <c:pt idx="0">
                  <c:v>0.72289000000000003</c:v>
                </c:pt>
                <c:pt idx="1">
                  <c:v>0.73007</c:v>
                </c:pt>
                <c:pt idx="2">
                  <c:v>0.75129999999999997</c:v>
                </c:pt>
                <c:pt idx="3">
                  <c:v>0.75129999999999997</c:v>
                </c:pt>
                <c:pt idx="4">
                  <c:v>0.75129999999999997</c:v>
                </c:pt>
                <c:pt idx="5">
                  <c:v>0.75827999999999995</c:v>
                </c:pt>
                <c:pt idx="6">
                  <c:v>0.76522999999999997</c:v>
                </c:pt>
                <c:pt idx="7">
                  <c:v>0.77215</c:v>
                </c:pt>
                <c:pt idx="8">
                  <c:v>0.76339999999999997</c:v>
                </c:pt>
                <c:pt idx="9">
                  <c:v>0.77039999999999997</c:v>
                </c:pt>
                <c:pt idx="10">
                  <c:v>0.74531999999999998</c:v>
                </c:pt>
                <c:pt idx="11">
                  <c:v>0.73035000000000005</c:v>
                </c:pt>
                <c:pt idx="12">
                  <c:v>0.74514999999999998</c:v>
                </c:pt>
                <c:pt idx="13">
                  <c:v>0.74543999999999999</c:v>
                </c:pt>
                <c:pt idx="14">
                  <c:v>0.75285000000000002</c:v>
                </c:pt>
                <c:pt idx="15">
                  <c:v>0.75339999999999996</c:v>
                </c:pt>
                <c:pt idx="16">
                  <c:v>0.74666999999999994</c:v>
                </c:pt>
                <c:pt idx="17">
                  <c:v>0.75512999999999997</c:v>
                </c:pt>
                <c:pt idx="18">
                  <c:v>0.75763999999999998</c:v>
                </c:pt>
                <c:pt idx="19">
                  <c:v>0.75312999999999997</c:v>
                </c:pt>
                <c:pt idx="20">
                  <c:v>0.74716000000000005</c:v>
                </c:pt>
              </c:numCache>
            </c:numRef>
          </c:val>
          <c:smooth val="0"/>
        </c:ser>
        <c:ser>
          <c:idx val="1"/>
          <c:order val="1"/>
          <c:tx>
            <c:strRef>
              <c:f>参数训练phi!$C$1</c:f>
              <c:strCache>
                <c:ptCount val="1"/>
                <c:pt idx="0">
                  <c:v>准确率</c:v>
                </c:pt>
              </c:strCache>
            </c:strRef>
          </c:tx>
          <c:spPr>
            <a:ln w="19050" cap="rnd">
              <a:solidFill>
                <a:schemeClr val="dk1">
                  <a:tint val="55000"/>
                </a:schemeClr>
              </a:solidFill>
              <a:round/>
            </a:ln>
            <a:effectLst/>
          </c:spPr>
          <c:marker>
            <c:symbol val="circle"/>
            <c:size val="7"/>
            <c:spPr>
              <a:solidFill>
                <a:schemeClr val="dk1">
                  <a:tint val="55000"/>
                </a:schemeClr>
              </a:solidFill>
              <a:ln w="9525">
                <a:solidFill>
                  <a:schemeClr val="dk1">
                    <a:tint val="55000"/>
                  </a:schemeClr>
                </a:solidFill>
              </a:ln>
              <a:effectLst/>
            </c:spPr>
          </c:marker>
          <c:cat>
            <c:numRef>
              <c:f>参数训练phi!$A$2:$A$22</c:f>
              <c:numCache>
                <c:formatCode>General</c:formatCode>
                <c:ptCount val="21"/>
                <c:pt idx="0">
                  <c:v>-0.2</c:v>
                </c:pt>
                <c:pt idx="1">
                  <c:v>-0.18</c:v>
                </c:pt>
                <c:pt idx="2">
                  <c:v>-0.16</c:v>
                </c:pt>
                <c:pt idx="3">
                  <c:v>-0.14000000000000001</c:v>
                </c:pt>
                <c:pt idx="4">
                  <c:v>-0.12</c:v>
                </c:pt>
                <c:pt idx="5">
                  <c:v>-0.1</c:v>
                </c:pt>
                <c:pt idx="6">
                  <c:v>-0.08</c:v>
                </c:pt>
                <c:pt idx="7">
                  <c:v>-0.06</c:v>
                </c:pt>
                <c:pt idx="8">
                  <c:v>-0.04</c:v>
                </c:pt>
                <c:pt idx="9">
                  <c:v>-0.02</c:v>
                </c:pt>
                <c:pt idx="10">
                  <c:v>0</c:v>
                </c:pt>
                <c:pt idx="11">
                  <c:v>0.02</c:v>
                </c:pt>
                <c:pt idx="12">
                  <c:v>0.04</c:v>
                </c:pt>
                <c:pt idx="13">
                  <c:v>0.06</c:v>
                </c:pt>
                <c:pt idx="14">
                  <c:v>0.08</c:v>
                </c:pt>
                <c:pt idx="15">
                  <c:v>0.1</c:v>
                </c:pt>
                <c:pt idx="16">
                  <c:v>0.12</c:v>
                </c:pt>
                <c:pt idx="17">
                  <c:v>0.14000000000000001</c:v>
                </c:pt>
                <c:pt idx="18">
                  <c:v>0.16</c:v>
                </c:pt>
                <c:pt idx="19">
                  <c:v>0.18</c:v>
                </c:pt>
                <c:pt idx="20">
                  <c:v>0.2</c:v>
                </c:pt>
              </c:numCache>
            </c:numRef>
          </c:cat>
          <c:val>
            <c:numRef>
              <c:f>参数训练phi!$C$2:$C$22</c:f>
              <c:numCache>
                <c:formatCode>General</c:formatCode>
                <c:ptCount val="21"/>
                <c:pt idx="0">
                  <c:v>0.77083000000000002</c:v>
                </c:pt>
                <c:pt idx="1">
                  <c:v>0.77649999999999997</c:v>
                </c:pt>
                <c:pt idx="2">
                  <c:v>0.79285000000000005</c:v>
                </c:pt>
                <c:pt idx="3">
                  <c:v>0.79285000000000005</c:v>
                </c:pt>
                <c:pt idx="4">
                  <c:v>0.79285000000000005</c:v>
                </c:pt>
                <c:pt idx="5">
                  <c:v>0.79813999999999996</c:v>
                </c:pt>
                <c:pt idx="6">
                  <c:v>0.80335999999999996</c:v>
                </c:pt>
                <c:pt idx="7">
                  <c:v>0.80854000000000004</c:v>
                </c:pt>
                <c:pt idx="8">
                  <c:v>0.79605000000000004</c:v>
                </c:pt>
                <c:pt idx="9">
                  <c:v>0.80145999999999995</c:v>
                </c:pt>
                <c:pt idx="10">
                  <c:v>0.76371999999999995</c:v>
                </c:pt>
                <c:pt idx="11">
                  <c:v>0.74456999999999995</c:v>
                </c:pt>
                <c:pt idx="12">
                  <c:v>0.75734999999999997</c:v>
                </c:pt>
                <c:pt idx="13">
                  <c:v>0.755</c:v>
                </c:pt>
                <c:pt idx="14">
                  <c:v>0.76144000000000001</c:v>
                </c:pt>
                <c:pt idx="15">
                  <c:v>0.75968000000000002</c:v>
                </c:pt>
                <c:pt idx="16">
                  <c:v>0.75173999999999996</c:v>
                </c:pt>
                <c:pt idx="17">
                  <c:v>0.75749</c:v>
                </c:pt>
                <c:pt idx="18">
                  <c:v>0.75695000000000001</c:v>
                </c:pt>
                <c:pt idx="19">
                  <c:v>0.75073000000000001</c:v>
                </c:pt>
                <c:pt idx="20">
                  <c:v>0.74434</c:v>
                </c:pt>
              </c:numCache>
            </c:numRef>
          </c:val>
          <c:smooth val="0"/>
        </c:ser>
        <c:ser>
          <c:idx val="2"/>
          <c:order val="2"/>
          <c:tx>
            <c:strRef>
              <c:f>参数训练phi!$D$1</c:f>
              <c:strCache>
                <c:ptCount val="1"/>
                <c:pt idx="0">
                  <c:v>召回率</c:v>
                </c:pt>
              </c:strCache>
            </c:strRef>
          </c:tx>
          <c:spPr>
            <a:ln w="19050" cap="rnd">
              <a:solidFill>
                <a:schemeClr val="dk1">
                  <a:tint val="75000"/>
                </a:schemeClr>
              </a:solidFill>
              <a:round/>
            </a:ln>
            <a:effectLst/>
          </c:spPr>
          <c:marker>
            <c:symbol val="triangle"/>
            <c:size val="7"/>
            <c:spPr>
              <a:solidFill>
                <a:schemeClr val="dk1">
                  <a:tint val="75000"/>
                </a:schemeClr>
              </a:solidFill>
              <a:ln w="9525">
                <a:solidFill>
                  <a:schemeClr val="dk1">
                    <a:tint val="75000"/>
                  </a:schemeClr>
                </a:solidFill>
              </a:ln>
              <a:effectLst/>
            </c:spPr>
          </c:marker>
          <c:cat>
            <c:numRef>
              <c:f>参数训练phi!$A$2:$A$22</c:f>
              <c:numCache>
                <c:formatCode>General</c:formatCode>
                <c:ptCount val="21"/>
                <c:pt idx="0">
                  <c:v>-0.2</c:v>
                </c:pt>
                <c:pt idx="1">
                  <c:v>-0.18</c:v>
                </c:pt>
                <c:pt idx="2">
                  <c:v>-0.16</c:v>
                </c:pt>
                <c:pt idx="3">
                  <c:v>-0.14000000000000001</c:v>
                </c:pt>
                <c:pt idx="4">
                  <c:v>-0.12</c:v>
                </c:pt>
                <c:pt idx="5">
                  <c:v>-0.1</c:v>
                </c:pt>
                <c:pt idx="6">
                  <c:v>-0.08</c:v>
                </c:pt>
                <c:pt idx="7">
                  <c:v>-0.06</c:v>
                </c:pt>
                <c:pt idx="8">
                  <c:v>-0.04</c:v>
                </c:pt>
                <c:pt idx="9">
                  <c:v>-0.02</c:v>
                </c:pt>
                <c:pt idx="10">
                  <c:v>0</c:v>
                </c:pt>
                <c:pt idx="11">
                  <c:v>0.02</c:v>
                </c:pt>
                <c:pt idx="12">
                  <c:v>0.04</c:v>
                </c:pt>
                <c:pt idx="13">
                  <c:v>0.06</c:v>
                </c:pt>
                <c:pt idx="14">
                  <c:v>0.08</c:v>
                </c:pt>
                <c:pt idx="15">
                  <c:v>0.1</c:v>
                </c:pt>
                <c:pt idx="16">
                  <c:v>0.12</c:v>
                </c:pt>
                <c:pt idx="17">
                  <c:v>0.14000000000000001</c:v>
                </c:pt>
                <c:pt idx="18">
                  <c:v>0.16</c:v>
                </c:pt>
                <c:pt idx="19">
                  <c:v>0.18</c:v>
                </c:pt>
                <c:pt idx="20">
                  <c:v>0.2</c:v>
                </c:pt>
              </c:numCache>
            </c:numRef>
          </c:cat>
          <c:val>
            <c:numRef>
              <c:f>参数训练phi!$D$2:$D$22</c:f>
              <c:numCache>
                <c:formatCode>General</c:formatCode>
                <c:ptCount val="21"/>
                <c:pt idx="0">
                  <c:v>0.68056000000000005</c:v>
                </c:pt>
                <c:pt idx="1">
                  <c:v>0.68889</c:v>
                </c:pt>
                <c:pt idx="2">
                  <c:v>0.71389000000000002</c:v>
                </c:pt>
                <c:pt idx="3">
                  <c:v>0.71389000000000002</c:v>
                </c:pt>
                <c:pt idx="4">
                  <c:v>0.71389000000000002</c:v>
                </c:pt>
                <c:pt idx="5">
                  <c:v>0.72221999999999997</c:v>
                </c:pt>
                <c:pt idx="6">
                  <c:v>0.73055999999999999</c:v>
                </c:pt>
                <c:pt idx="7">
                  <c:v>0.73889000000000005</c:v>
                </c:pt>
                <c:pt idx="8">
                  <c:v>0.73333000000000004</c:v>
                </c:pt>
                <c:pt idx="9">
                  <c:v>0.74167000000000005</c:v>
                </c:pt>
                <c:pt idx="10">
                  <c:v>0.72777999999999998</c:v>
                </c:pt>
                <c:pt idx="11">
                  <c:v>0.71667000000000003</c:v>
                </c:pt>
                <c:pt idx="12">
                  <c:v>0.73333000000000004</c:v>
                </c:pt>
                <c:pt idx="13">
                  <c:v>0.73611000000000004</c:v>
                </c:pt>
                <c:pt idx="14">
                  <c:v>0.74443999999999999</c:v>
                </c:pt>
                <c:pt idx="15">
                  <c:v>0.74722</c:v>
                </c:pt>
                <c:pt idx="16">
                  <c:v>0.74167000000000005</c:v>
                </c:pt>
                <c:pt idx="17">
                  <c:v>0.75278</c:v>
                </c:pt>
                <c:pt idx="18">
                  <c:v>0.75832999999999995</c:v>
                </c:pt>
                <c:pt idx="19">
                  <c:v>0.75556000000000001</c:v>
                </c:pt>
                <c:pt idx="20">
                  <c:v>0.75</c:v>
                </c:pt>
              </c:numCache>
            </c:numRef>
          </c:val>
          <c:smooth val="0"/>
        </c:ser>
        <c:dLbls>
          <c:showLegendKey val="0"/>
          <c:showVal val="0"/>
          <c:showCatName val="0"/>
          <c:showSerName val="0"/>
          <c:showPercent val="0"/>
          <c:showBubbleSize val="0"/>
        </c:dLbls>
        <c:marker val="1"/>
        <c:smooth val="0"/>
        <c:axId val="152433408"/>
        <c:axId val="152435712"/>
      </c:lineChart>
      <c:catAx>
        <c:axId val="15243340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φ</a:t>
                </a:r>
                <a:endParaRPr lang="zh-CN"/>
              </a:p>
            </c:rich>
          </c:tx>
          <c:layout>
            <c:manualLayout>
              <c:xMode val="edge"/>
              <c:yMode val="edge"/>
              <c:x val="0.49602190271399099"/>
              <c:y val="0.9162689185927344"/>
            </c:manualLayout>
          </c:layout>
          <c:overlay val="0"/>
          <c:spPr>
            <a:noFill/>
            <a:ln>
              <a:noFill/>
            </a:ln>
            <a:effectLst/>
          </c:spPr>
        </c:title>
        <c:numFmt formatCode="General" sourceLinked="1"/>
        <c:majorTickMark val="in"/>
        <c:minorTickMark val="in"/>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2435712"/>
        <c:crosses val="autoZero"/>
        <c:auto val="1"/>
        <c:lblAlgn val="ctr"/>
        <c:lblOffset val="100"/>
        <c:tickMarkSkip val="2"/>
        <c:noMultiLvlLbl val="0"/>
      </c:catAx>
      <c:valAx>
        <c:axId val="152435712"/>
        <c:scaling>
          <c:orientation val="minMax"/>
          <c:max val="0.82000000000000006"/>
          <c:min val="0.67000000000000015"/>
        </c:scaling>
        <c:delete val="0"/>
        <c:axPos val="l"/>
        <c:majorGridlines>
          <c:spPr>
            <a:ln w="9525" cap="flat" cmpd="sng" algn="ctr">
              <a:no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2433408"/>
        <c:crosses val="autoZero"/>
        <c:crossBetween val="between"/>
        <c:minorUnit val="1.0000000000000002E-2"/>
      </c:valAx>
      <c:spPr>
        <a:noFill/>
        <a:ln>
          <a:solidFill>
            <a:schemeClr val="tx1"/>
          </a:solidFill>
        </a:ln>
        <a:effectLst/>
      </c:spPr>
    </c:plotArea>
    <c:legend>
      <c:legendPos val="r"/>
      <c:layout>
        <c:manualLayout>
          <c:xMode val="edge"/>
          <c:yMode val="edge"/>
          <c:x val="0.68201499415692957"/>
          <c:y val="9.8485660976795647E-2"/>
          <c:w val="0.18305505458525223"/>
          <c:h val="0.160865421745134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9.1461513338810349E-2"/>
          <c:y val="5.7756879167705659E-2"/>
          <c:w val="0.88420123865368216"/>
          <c:h val="0.78321024544038997"/>
        </c:manualLayout>
      </c:layout>
      <c:lineChart>
        <c:grouping val="standard"/>
        <c:varyColors val="0"/>
        <c:ser>
          <c:idx val="0"/>
          <c:order val="0"/>
          <c:tx>
            <c:strRef>
              <c:f>参数训练rho!$B$1</c:f>
              <c:strCache>
                <c:ptCount val="1"/>
                <c:pt idx="0">
                  <c:v>F值</c:v>
                </c:pt>
              </c:strCache>
            </c:strRef>
          </c:tx>
          <c:spPr>
            <a:ln w="19050" cap="rnd">
              <a:solidFill>
                <a:schemeClr val="dk1">
                  <a:tint val="88500"/>
                </a:schemeClr>
              </a:solidFill>
              <a:round/>
            </a:ln>
            <a:effectLst/>
          </c:spPr>
          <c:marker>
            <c:symbol val="square"/>
            <c:size val="7"/>
            <c:spPr>
              <a:solidFill>
                <a:schemeClr val="dk1">
                  <a:tint val="88500"/>
                </a:schemeClr>
              </a:solidFill>
              <a:ln w="9525">
                <a:solidFill>
                  <a:schemeClr val="dk1">
                    <a:tint val="88500"/>
                  </a:schemeClr>
                </a:solidFill>
              </a:ln>
              <a:effectLst/>
            </c:spPr>
          </c:marker>
          <c:cat>
            <c:numRef>
              <c:f>参数训练rho!$A$2:$A$23</c:f>
              <c:numCache>
                <c:formatCode>General</c:formatCode>
                <c:ptCount val="22"/>
                <c:pt idx="0">
                  <c:v>0.5</c:v>
                </c:pt>
                <c:pt idx="1">
                  <c:v>0.55000000000000004</c:v>
                </c:pt>
                <c:pt idx="2">
                  <c:v>0.6</c:v>
                </c:pt>
                <c:pt idx="3">
                  <c:v>0.65</c:v>
                </c:pt>
                <c:pt idx="4">
                  <c:v>0.7</c:v>
                </c:pt>
                <c:pt idx="5">
                  <c:v>0.75</c:v>
                </c:pt>
                <c:pt idx="6">
                  <c:v>0.8</c:v>
                </c:pt>
                <c:pt idx="7">
                  <c:v>0.85</c:v>
                </c:pt>
                <c:pt idx="8">
                  <c:v>0.9</c:v>
                </c:pt>
                <c:pt idx="9">
                  <c:v>0.95</c:v>
                </c:pt>
                <c:pt idx="10">
                  <c:v>1</c:v>
                </c:pt>
                <c:pt idx="11">
                  <c:v>1.05</c:v>
                </c:pt>
                <c:pt idx="12">
                  <c:v>1.1000000000000001</c:v>
                </c:pt>
                <c:pt idx="13">
                  <c:v>1.1499999999999999</c:v>
                </c:pt>
                <c:pt idx="14">
                  <c:v>1.2</c:v>
                </c:pt>
                <c:pt idx="15">
                  <c:v>1.25</c:v>
                </c:pt>
                <c:pt idx="16">
                  <c:v>1.3</c:v>
                </c:pt>
                <c:pt idx="17">
                  <c:v>1.35</c:v>
                </c:pt>
                <c:pt idx="18">
                  <c:v>1.4</c:v>
                </c:pt>
                <c:pt idx="19">
                  <c:v>1.45</c:v>
                </c:pt>
                <c:pt idx="20">
                  <c:v>1.5</c:v>
                </c:pt>
                <c:pt idx="21">
                  <c:v>1.55</c:v>
                </c:pt>
              </c:numCache>
            </c:numRef>
          </c:cat>
          <c:val>
            <c:numRef>
              <c:f>参数训练rho!$B$2:$B$23</c:f>
              <c:numCache>
                <c:formatCode>General</c:formatCode>
                <c:ptCount val="22"/>
                <c:pt idx="0">
                  <c:v>0.46321000000000001</c:v>
                </c:pt>
                <c:pt idx="1">
                  <c:v>0.47058</c:v>
                </c:pt>
                <c:pt idx="2">
                  <c:v>0.48387000000000002</c:v>
                </c:pt>
                <c:pt idx="3">
                  <c:v>0.4587</c:v>
                </c:pt>
                <c:pt idx="4">
                  <c:v>0.45406999999999997</c:v>
                </c:pt>
                <c:pt idx="5">
                  <c:v>0.44452999999999998</c:v>
                </c:pt>
                <c:pt idx="6">
                  <c:v>0.45173000000000002</c:v>
                </c:pt>
                <c:pt idx="7">
                  <c:v>0.46460000000000001</c:v>
                </c:pt>
                <c:pt idx="8">
                  <c:v>0.47366999999999998</c:v>
                </c:pt>
                <c:pt idx="9">
                  <c:v>0.46048</c:v>
                </c:pt>
                <c:pt idx="10">
                  <c:v>0.47581000000000001</c:v>
                </c:pt>
                <c:pt idx="11">
                  <c:v>0.49708999999999998</c:v>
                </c:pt>
                <c:pt idx="12">
                  <c:v>0.51053000000000004</c:v>
                </c:pt>
                <c:pt idx="13">
                  <c:v>0.50163000000000002</c:v>
                </c:pt>
                <c:pt idx="14">
                  <c:v>0.50563999999999998</c:v>
                </c:pt>
                <c:pt idx="15">
                  <c:v>0.49658999999999998</c:v>
                </c:pt>
                <c:pt idx="16">
                  <c:v>0.43508999999999998</c:v>
                </c:pt>
                <c:pt idx="17">
                  <c:v>0.42616999999999999</c:v>
                </c:pt>
                <c:pt idx="18">
                  <c:v>0.41782000000000002</c:v>
                </c:pt>
                <c:pt idx="19">
                  <c:v>0.39904000000000001</c:v>
                </c:pt>
                <c:pt idx="20">
                  <c:v>0.40311000000000002</c:v>
                </c:pt>
                <c:pt idx="21">
                  <c:v>0.41160000000000002</c:v>
                </c:pt>
              </c:numCache>
            </c:numRef>
          </c:val>
          <c:smooth val="0"/>
        </c:ser>
        <c:ser>
          <c:idx val="1"/>
          <c:order val="1"/>
          <c:tx>
            <c:strRef>
              <c:f>参数训练rho!$C$1</c:f>
              <c:strCache>
                <c:ptCount val="1"/>
                <c:pt idx="0">
                  <c:v>准确率</c:v>
                </c:pt>
              </c:strCache>
            </c:strRef>
          </c:tx>
          <c:spPr>
            <a:ln w="19050" cap="rnd">
              <a:solidFill>
                <a:schemeClr val="dk1">
                  <a:tint val="55000"/>
                </a:schemeClr>
              </a:solidFill>
              <a:round/>
            </a:ln>
            <a:effectLst/>
          </c:spPr>
          <c:marker>
            <c:symbol val="circle"/>
            <c:size val="7"/>
            <c:spPr>
              <a:solidFill>
                <a:schemeClr val="dk1">
                  <a:tint val="55000"/>
                </a:schemeClr>
              </a:solidFill>
              <a:ln w="9525">
                <a:solidFill>
                  <a:schemeClr val="dk1">
                    <a:tint val="55000"/>
                  </a:schemeClr>
                </a:solidFill>
              </a:ln>
              <a:effectLst/>
            </c:spPr>
          </c:marker>
          <c:cat>
            <c:numRef>
              <c:f>参数训练rho!$A$2:$A$23</c:f>
              <c:numCache>
                <c:formatCode>General</c:formatCode>
                <c:ptCount val="22"/>
                <c:pt idx="0">
                  <c:v>0.5</c:v>
                </c:pt>
                <c:pt idx="1">
                  <c:v>0.55000000000000004</c:v>
                </c:pt>
                <c:pt idx="2">
                  <c:v>0.6</c:v>
                </c:pt>
                <c:pt idx="3">
                  <c:v>0.65</c:v>
                </c:pt>
                <c:pt idx="4">
                  <c:v>0.7</c:v>
                </c:pt>
                <c:pt idx="5">
                  <c:v>0.75</c:v>
                </c:pt>
                <c:pt idx="6">
                  <c:v>0.8</c:v>
                </c:pt>
                <c:pt idx="7">
                  <c:v>0.85</c:v>
                </c:pt>
                <c:pt idx="8">
                  <c:v>0.9</c:v>
                </c:pt>
                <c:pt idx="9">
                  <c:v>0.95</c:v>
                </c:pt>
                <c:pt idx="10">
                  <c:v>1</c:v>
                </c:pt>
                <c:pt idx="11">
                  <c:v>1.05</c:v>
                </c:pt>
                <c:pt idx="12">
                  <c:v>1.1000000000000001</c:v>
                </c:pt>
                <c:pt idx="13">
                  <c:v>1.1499999999999999</c:v>
                </c:pt>
                <c:pt idx="14">
                  <c:v>1.2</c:v>
                </c:pt>
                <c:pt idx="15">
                  <c:v>1.25</c:v>
                </c:pt>
                <c:pt idx="16">
                  <c:v>1.3</c:v>
                </c:pt>
                <c:pt idx="17">
                  <c:v>1.35</c:v>
                </c:pt>
                <c:pt idx="18">
                  <c:v>1.4</c:v>
                </c:pt>
                <c:pt idx="19">
                  <c:v>1.45</c:v>
                </c:pt>
                <c:pt idx="20">
                  <c:v>1.5</c:v>
                </c:pt>
                <c:pt idx="21">
                  <c:v>1.55</c:v>
                </c:pt>
              </c:numCache>
            </c:numRef>
          </c:cat>
          <c:val>
            <c:numRef>
              <c:f>参数训练rho!$C$2:$C$23</c:f>
              <c:numCache>
                <c:formatCode>General</c:formatCode>
                <c:ptCount val="22"/>
                <c:pt idx="0">
                  <c:v>0.44996000000000003</c:v>
                </c:pt>
                <c:pt idx="1">
                  <c:v>0.45641999999999999</c:v>
                </c:pt>
                <c:pt idx="2">
                  <c:v>0.47075</c:v>
                </c:pt>
                <c:pt idx="3">
                  <c:v>0.44519999999999998</c:v>
                </c:pt>
                <c:pt idx="4">
                  <c:v>0.44330999999999998</c:v>
                </c:pt>
                <c:pt idx="5">
                  <c:v>0.43545</c:v>
                </c:pt>
                <c:pt idx="6">
                  <c:v>0.4425</c:v>
                </c:pt>
                <c:pt idx="7">
                  <c:v>0.45323000000000002</c:v>
                </c:pt>
                <c:pt idx="8">
                  <c:v>0.46431</c:v>
                </c:pt>
                <c:pt idx="9">
                  <c:v>0.45667000000000002</c:v>
                </c:pt>
                <c:pt idx="10">
                  <c:v>0.47260000000000002</c:v>
                </c:pt>
                <c:pt idx="11">
                  <c:v>0.50209999999999999</c:v>
                </c:pt>
                <c:pt idx="12">
                  <c:v>0.52493999999999996</c:v>
                </c:pt>
                <c:pt idx="13">
                  <c:v>0.51883000000000001</c:v>
                </c:pt>
                <c:pt idx="14">
                  <c:v>0.52322000000000002</c:v>
                </c:pt>
                <c:pt idx="15">
                  <c:v>0.51687000000000005</c:v>
                </c:pt>
                <c:pt idx="16">
                  <c:v>0.42827999999999999</c:v>
                </c:pt>
                <c:pt idx="17">
                  <c:v>0.42169000000000001</c:v>
                </c:pt>
                <c:pt idx="18">
                  <c:v>0.41626000000000002</c:v>
                </c:pt>
                <c:pt idx="19">
                  <c:v>0.40144000000000002</c:v>
                </c:pt>
                <c:pt idx="20">
                  <c:v>0.40590999999999999</c:v>
                </c:pt>
                <c:pt idx="21">
                  <c:v>0.41558</c:v>
                </c:pt>
              </c:numCache>
            </c:numRef>
          </c:val>
          <c:smooth val="0"/>
        </c:ser>
        <c:ser>
          <c:idx val="2"/>
          <c:order val="2"/>
          <c:tx>
            <c:strRef>
              <c:f>参数训练rho!$D$1</c:f>
              <c:strCache>
                <c:ptCount val="1"/>
                <c:pt idx="0">
                  <c:v>召回率</c:v>
                </c:pt>
              </c:strCache>
            </c:strRef>
          </c:tx>
          <c:spPr>
            <a:ln w="19050" cap="rnd">
              <a:solidFill>
                <a:schemeClr val="dk1">
                  <a:tint val="75000"/>
                </a:schemeClr>
              </a:solidFill>
              <a:round/>
            </a:ln>
            <a:effectLst/>
          </c:spPr>
          <c:marker>
            <c:symbol val="triangle"/>
            <c:size val="7"/>
            <c:spPr>
              <a:solidFill>
                <a:schemeClr val="dk1">
                  <a:tint val="75000"/>
                </a:schemeClr>
              </a:solidFill>
              <a:ln w="9525">
                <a:solidFill>
                  <a:schemeClr val="dk1">
                    <a:tint val="75000"/>
                  </a:schemeClr>
                </a:solidFill>
              </a:ln>
              <a:effectLst/>
            </c:spPr>
          </c:marker>
          <c:cat>
            <c:numRef>
              <c:f>参数训练rho!$A$2:$A$23</c:f>
              <c:numCache>
                <c:formatCode>General</c:formatCode>
                <c:ptCount val="22"/>
                <c:pt idx="0">
                  <c:v>0.5</c:v>
                </c:pt>
                <c:pt idx="1">
                  <c:v>0.55000000000000004</c:v>
                </c:pt>
                <c:pt idx="2">
                  <c:v>0.6</c:v>
                </c:pt>
                <c:pt idx="3">
                  <c:v>0.65</c:v>
                </c:pt>
                <c:pt idx="4">
                  <c:v>0.7</c:v>
                </c:pt>
                <c:pt idx="5">
                  <c:v>0.75</c:v>
                </c:pt>
                <c:pt idx="6">
                  <c:v>0.8</c:v>
                </c:pt>
                <c:pt idx="7">
                  <c:v>0.85</c:v>
                </c:pt>
                <c:pt idx="8">
                  <c:v>0.9</c:v>
                </c:pt>
                <c:pt idx="9">
                  <c:v>0.95</c:v>
                </c:pt>
                <c:pt idx="10">
                  <c:v>1</c:v>
                </c:pt>
                <c:pt idx="11">
                  <c:v>1.05</c:v>
                </c:pt>
                <c:pt idx="12">
                  <c:v>1.1000000000000001</c:v>
                </c:pt>
                <c:pt idx="13">
                  <c:v>1.1499999999999999</c:v>
                </c:pt>
                <c:pt idx="14">
                  <c:v>1.2</c:v>
                </c:pt>
                <c:pt idx="15">
                  <c:v>1.25</c:v>
                </c:pt>
                <c:pt idx="16">
                  <c:v>1.3</c:v>
                </c:pt>
                <c:pt idx="17">
                  <c:v>1.35</c:v>
                </c:pt>
                <c:pt idx="18">
                  <c:v>1.4</c:v>
                </c:pt>
                <c:pt idx="19">
                  <c:v>1.45</c:v>
                </c:pt>
                <c:pt idx="20">
                  <c:v>1.5</c:v>
                </c:pt>
                <c:pt idx="21">
                  <c:v>1.55</c:v>
                </c:pt>
              </c:numCache>
            </c:numRef>
          </c:cat>
          <c:val>
            <c:numRef>
              <c:f>参数训练rho!$D$2:$D$23</c:f>
              <c:numCache>
                <c:formatCode>General</c:formatCode>
                <c:ptCount val="22"/>
                <c:pt idx="0">
                  <c:v>0.47727000000000003</c:v>
                </c:pt>
                <c:pt idx="1">
                  <c:v>0.48565999999999998</c:v>
                </c:pt>
                <c:pt idx="2">
                  <c:v>0.49773000000000001</c:v>
                </c:pt>
                <c:pt idx="3">
                  <c:v>0.47299999999999998</c:v>
                </c:pt>
                <c:pt idx="4">
                  <c:v>0.46536</c:v>
                </c:pt>
                <c:pt idx="5">
                  <c:v>0.45400000000000001</c:v>
                </c:pt>
                <c:pt idx="6">
                  <c:v>0.46134999999999998</c:v>
                </c:pt>
                <c:pt idx="7">
                  <c:v>0.47238000000000002</c:v>
                </c:pt>
                <c:pt idx="8">
                  <c:v>0.48341000000000001</c:v>
                </c:pt>
                <c:pt idx="9">
                  <c:v>0.46434999999999998</c:v>
                </c:pt>
                <c:pt idx="10">
                  <c:v>0.47905999999999999</c:v>
                </c:pt>
                <c:pt idx="11">
                  <c:v>0.49217</c:v>
                </c:pt>
                <c:pt idx="12">
                  <c:v>0.49689</c:v>
                </c:pt>
                <c:pt idx="13">
                  <c:v>0.48552000000000001</c:v>
                </c:pt>
                <c:pt idx="14">
                  <c:v>0.48920000000000002</c:v>
                </c:pt>
                <c:pt idx="15">
                  <c:v>0.47783999999999999</c:v>
                </c:pt>
                <c:pt idx="16">
                  <c:v>0.44212000000000001</c:v>
                </c:pt>
                <c:pt idx="17">
                  <c:v>0.43075999999999998</c:v>
                </c:pt>
                <c:pt idx="18">
                  <c:v>0.4194</c:v>
                </c:pt>
                <c:pt idx="19">
                  <c:v>0.39667000000000002</c:v>
                </c:pt>
                <c:pt idx="20">
                  <c:v>0.40033999999999997</c:v>
                </c:pt>
                <c:pt idx="21">
                  <c:v>0.40770000000000001</c:v>
                </c:pt>
              </c:numCache>
            </c:numRef>
          </c:val>
          <c:smooth val="0"/>
        </c:ser>
        <c:dLbls>
          <c:showLegendKey val="0"/>
          <c:showVal val="0"/>
          <c:showCatName val="0"/>
          <c:showSerName val="0"/>
          <c:showPercent val="0"/>
          <c:showBubbleSize val="0"/>
        </c:dLbls>
        <c:marker val="1"/>
        <c:smooth val="0"/>
        <c:axId val="152035328"/>
        <c:axId val="152037632"/>
      </c:lineChart>
      <c:catAx>
        <c:axId val="15203532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ρ</a:t>
                </a:r>
                <a:endParaRPr lang="zh-CN"/>
              </a:p>
            </c:rich>
          </c:tx>
          <c:layout>
            <c:manualLayout>
              <c:xMode val="edge"/>
              <c:yMode val="edge"/>
              <c:x val="0.50767224816500911"/>
              <c:y val="0.92469368186665302"/>
            </c:manualLayout>
          </c:layout>
          <c:overlay val="0"/>
          <c:spPr>
            <a:noFill/>
            <a:ln>
              <a:noFill/>
            </a:ln>
            <a:effectLst/>
          </c:spPr>
        </c:title>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2037632"/>
        <c:crosses val="autoZero"/>
        <c:auto val="1"/>
        <c:lblAlgn val="ctr"/>
        <c:lblOffset val="100"/>
        <c:tickMarkSkip val="2"/>
        <c:noMultiLvlLbl val="0"/>
      </c:catAx>
      <c:valAx>
        <c:axId val="152037632"/>
        <c:scaling>
          <c:orientation val="minMax"/>
          <c:min val="0.38000000000000006"/>
        </c:scaling>
        <c:delete val="0"/>
        <c:axPos val="l"/>
        <c:majorGridlines>
          <c:spPr>
            <a:ln w="9525" cap="flat" cmpd="sng" algn="ctr">
              <a:noFill/>
              <a:round/>
            </a:ln>
            <a:effectLst/>
          </c:spPr>
        </c:majorGridlines>
        <c:numFmt formatCode="General" sourceLinked="1"/>
        <c:majorTickMark val="in"/>
        <c:minorTickMark val="in"/>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52035328"/>
        <c:crosses val="autoZero"/>
        <c:crossBetween val="between"/>
        <c:majorUnit val="2.0000000000000004E-2"/>
        <c:minorUnit val="1.0000000000000002E-2"/>
      </c:valAx>
      <c:spPr>
        <a:noFill/>
        <a:ln>
          <a:solidFill>
            <a:schemeClr val="tx1"/>
          </a:solidFill>
        </a:ln>
        <a:effectLst/>
      </c:spPr>
    </c:plotArea>
    <c:legend>
      <c:legendPos val="l"/>
      <c:layout>
        <c:manualLayout>
          <c:xMode val="edge"/>
          <c:yMode val="edge"/>
          <c:x val="0.21694917827888882"/>
          <c:y val="0.10524527139968913"/>
          <c:w val="0.18078960026492832"/>
          <c:h val="0.1608654217451344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showDLblsOverMax val="0"/>
  </c:chart>
  <c:spPr>
    <a:solidFill>
      <a:schemeClr val="bg1"/>
    </a:solidFill>
    <a:ln w="9525" cap="flat" cmpd="sng" algn="ctr">
      <a:noFill/>
      <a:round/>
    </a:ln>
    <a:effectLst/>
  </c:spPr>
  <c:txPr>
    <a:bodyPr/>
    <a:lstStyle/>
    <a:p>
      <a:pPr>
        <a:defRPr sz="900">
          <a:latin typeface="Times New Roman" panose="02020603050405020304" pitchFamily="18" charset="0"/>
          <a:ea typeface="+mn-ea"/>
          <a:cs typeface="Times New Roman" panose="02020603050405020304" pitchFamily="18" charset="0"/>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13402B-35B5-4E6C-B636-DE23CCC894ED}" type="datetimeFigureOut">
              <a:rPr lang="zh-CN" altLang="en-US" smtClean="0"/>
              <a:t>2016/5/17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04CEC-261F-4F19-A820-AC83DDB962EE}" type="slidenum">
              <a:rPr lang="zh-CN" altLang="en-US" smtClean="0"/>
              <a:t>‹#›</a:t>
            </a:fld>
            <a:endParaRPr lang="zh-CN" altLang="en-US"/>
          </a:p>
        </p:txBody>
      </p:sp>
    </p:spTree>
    <p:extLst>
      <p:ext uri="{BB962C8B-B14F-4D97-AF65-F5344CB8AC3E}">
        <p14:creationId xmlns:p14="http://schemas.microsoft.com/office/powerpoint/2010/main" val="34501982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A699EB-6B6F-4303-84E5-698CBBF28AE0}" type="datetimeFigureOut">
              <a:rPr lang="zh-CN" altLang="en-US" smtClean="0"/>
              <a:t>2016/5/17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D5E53-1996-4A18-8378-BCF5C8046DA1}" type="slidenum">
              <a:rPr lang="zh-CN" altLang="en-US" smtClean="0"/>
              <a:t>‹#›</a:t>
            </a:fld>
            <a:endParaRPr lang="zh-CN" altLang="en-US"/>
          </a:p>
        </p:txBody>
      </p:sp>
    </p:spTree>
    <p:extLst>
      <p:ext uri="{BB962C8B-B14F-4D97-AF65-F5344CB8AC3E}">
        <p14:creationId xmlns:p14="http://schemas.microsoft.com/office/powerpoint/2010/main" val="3744765781"/>
      </p:ext>
    </p:extLst>
  </p:cSld>
  <p:clrMap bg1="lt1" tx1="dk1" bg2="lt2" tx2="dk2" accent1="accent1" accent2="accent2" accent3="accent3" accent4="accent4" accent5="accent5" accent6="accent6" hlink="hlink" folHlink="folHlink"/>
  <p:notesStyle>
    <a:lvl1pPr marL="0" algn="l" defTabSz="914332" rtl="0" eaLnBrk="1" latinLnBrk="0" hangingPunct="1">
      <a:defRPr sz="1200" kern="1200">
        <a:solidFill>
          <a:schemeClr val="tx1"/>
        </a:solidFill>
        <a:latin typeface="+mn-lt"/>
        <a:ea typeface="+mn-ea"/>
        <a:cs typeface="+mn-cs"/>
      </a:defRPr>
    </a:lvl1pPr>
    <a:lvl2pPr marL="457167" algn="l" defTabSz="914332" rtl="0" eaLnBrk="1" latinLnBrk="0" hangingPunct="1">
      <a:defRPr sz="1200" kern="1200">
        <a:solidFill>
          <a:schemeClr val="tx1"/>
        </a:solidFill>
        <a:latin typeface="+mn-lt"/>
        <a:ea typeface="+mn-ea"/>
        <a:cs typeface="+mn-cs"/>
      </a:defRPr>
    </a:lvl2pPr>
    <a:lvl3pPr marL="914332" algn="l" defTabSz="914332" rtl="0" eaLnBrk="1" latinLnBrk="0" hangingPunct="1">
      <a:defRPr sz="1200" kern="1200">
        <a:solidFill>
          <a:schemeClr val="tx1"/>
        </a:solidFill>
        <a:latin typeface="+mn-lt"/>
        <a:ea typeface="+mn-ea"/>
        <a:cs typeface="+mn-cs"/>
      </a:defRPr>
    </a:lvl3pPr>
    <a:lvl4pPr marL="1371498" algn="l" defTabSz="914332" rtl="0" eaLnBrk="1" latinLnBrk="0" hangingPunct="1">
      <a:defRPr sz="1200" kern="1200">
        <a:solidFill>
          <a:schemeClr val="tx1"/>
        </a:solidFill>
        <a:latin typeface="+mn-lt"/>
        <a:ea typeface="+mn-ea"/>
        <a:cs typeface="+mn-cs"/>
      </a:defRPr>
    </a:lvl4pPr>
    <a:lvl5pPr marL="1828664" algn="l" defTabSz="914332" rtl="0" eaLnBrk="1" latinLnBrk="0" hangingPunct="1">
      <a:defRPr sz="1200" kern="1200">
        <a:solidFill>
          <a:schemeClr val="tx1"/>
        </a:solidFill>
        <a:latin typeface="+mn-lt"/>
        <a:ea typeface="+mn-ea"/>
        <a:cs typeface="+mn-cs"/>
      </a:defRPr>
    </a:lvl5pPr>
    <a:lvl6pPr marL="2285830" algn="l" defTabSz="914332" rtl="0" eaLnBrk="1" latinLnBrk="0" hangingPunct="1">
      <a:defRPr sz="1200" kern="1200">
        <a:solidFill>
          <a:schemeClr val="tx1"/>
        </a:solidFill>
        <a:latin typeface="+mn-lt"/>
        <a:ea typeface="+mn-ea"/>
        <a:cs typeface="+mn-cs"/>
      </a:defRPr>
    </a:lvl6pPr>
    <a:lvl7pPr marL="2742994" algn="l" defTabSz="914332" rtl="0" eaLnBrk="1" latinLnBrk="0" hangingPunct="1">
      <a:defRPr sz="1200" kern="1200">
        <a:solidFill>
          <a:schemeClr val="tx1"/>
        </a:solidFill>
        <a:latin typeface="+mn-lt"/>
        <a:ea typeface="+mn-ea"/>
        <a:cs typeface="+mn-cs"/>
      </a:defRPr>
    </a:lvl7pPr>
    <a:lvl8pPr marL="3200160" algn="l" defTabSz="914332" rtl="0" eaLnBrk="1" latinLnBrk="0" hangingPunct="1">
      <a:defRPr sz="1200" kern="1200">
        <a:solidFill>
          <a:schemeClr val="tx1"/>
        </a:solidFill>
        <a:latin typeface="+mn-lt"/>
        <a:ea typeface="+mn-ea"/>
        <a:cs typeface="+mn-cs"/>
      </a:defRPr>
    </a:lvl8pPr>
    <a:lvl9pPr marL="3657327" algn="l" defTabSz="91433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2901950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244943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447900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29634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3589986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409500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700176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181222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24336869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26</a:t>
            </a:fld>
            <a:endParaRPr lang="zh-CN" altLang="en-US"/>
          </a:p>
        </p:txBody>
      </p:sp>
    </p:spTree>
    <p:extLst>
      <p:ext uri="{BB962C8B-B14F-4D97-AF65-F5344CB8AC3E}">
        <p14:creationId xmlns:p14="http://schemas.microsoft.com/office/powerpoint/2010/main" val="3522495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28</a:t>
            </a:fld>
            <a:endParaRPr lang="zh-CN" altLang="en-US"/>
          </a:p>
        </p:txBody>
      </p:sp>
    </p:spTree>
    <p:extLst>
      <p:ext uri="{BB962C8B-B14F-4D97-AF65-F5344CB8AC3E}">
        <p14:creationId xmlns:p14="http://schemas.microsoft.com/office/powerpoint/2010/main" val="3018520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extLst>
      <p:ext uri="{BB962C8B-B14F-4D97-AF65-F5344CB8AC3E}">
        <p14:creationId xmlns:p14="http://schemas.microsoft.com/office/powerpoint/2010/main" val="2172111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30</a:t>
            </a:fld>
            <a:endParaRPr lang="zh-CN" altLang="en-US"/>
          </a:p>
        </p:txBody>
      </p:sp>
    </p:spTree>
    <p:extLst>
      <p:ext uri="{BB962C8B-B14F-4D97-AF65-F5344CB8AC3E}">
        <p14:creationId xmlns:p14="http://schemas.microsoft.com/office/powerpoint/2010/main" val="169332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297785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234001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131111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extLst>
      <p:ext uri="{BB962C8B-B14F-4D97-AF65-F5344CB8AC3E}">
        <p14:creationId xmlns:p14="http://schemas.microsoft.com/office/powerpoint/2010/main" val="3760894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4243373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282217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3175425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6694316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63424730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46707280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82" name="矩形 81"/>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userDrawn="1"/>
        </p:nvGrpSpPr>
        <p:grpSpPr>
          <a:xfrm>
            <a:off x="228861" y="589281"/>
            <a:ext cx="5280739" cy="4394125"/>
            <a:chOff x="364868" y="808975"/>
            <a:chExt cx="3960554" cy="3295594"/>
          </a:xfrm>
          <a:solidFill>
            <a:schemeClr val="bg1">
              <a:lumMod val="75000"/>
            </a:schemeClr>
          </a:solidFill>
        </p:grpSpPr>
        <p:cxnSp>
          <p:nvCxnSpPr>
            <p:cNvPr id="5" name="直接连接符 4"/>
            <p:cNvCxnSpPr/>
            <p:nvPr/>
          </p:nvCxnSpPr>
          <p:spPr>
            <a:xfrm flipH="1" flipV="1">
              <a:off x="2927555" y="907026"/>
              <a:ext cx="1397866" cy="153822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729574" y="813831"/>
              <a:ext cx="3595848" cy="163142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510393" y="2445250"/>
              <a:ext cx="1815029" cy="67941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2519421" y="3124668"/>
              <a:ext cx="377194" cy="97990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0021" y="2607558"/>
              <a:ext cx="999218" cy="51010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510394" y="1284270"/>
              <a:ext cx="1044464" cy="183339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513700" y="907026"/>
              <a:ext cx="1410543" cy="170053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1513700" y="1757293"/>
              <a:ext cx="1775189" cy="85026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2374660" y="1568721"/>
              <a:ext cx="1176886" cy="80537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518314" y="2374094"/>
              <a:ext cx="2033232" cy="24123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10022" y="2607560"/>
              <a:ext cx="1383876" cy="149180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13518" y="2609903"/>
              <a:ext cx="182" cy="80234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689566" y="2615332"/>
              <a:ext cx="824133" cy="71433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1513701" y="3407568"/>
              <a:ext cx="1377823" cy="691793"/>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9565" y="3331727"/>
              <a:ext cx="827447" cy="78465"/>
            </a:xfrm>
            <a:prstGeom prst="line">
              <a:avLst/>
            </a:prstGeom>
            <a:grpFill/>
            <a:ln w="12700">
              <a:solidFill>
                <a:srgbClr val="4D4D4D"/>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195244" y="1376069"/>
              <a:ext cx="1176104" cy="19376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726262" y="808975"/>
              <a:ext cx="468982" cy="56709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52799" y="1378128"/>
              <a:ext cx="342445" cy="116934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852800" y="1572383"/>
              <a:ext cx="1518548" cy="97508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3558170" y="1296582"/>
              <a:ext cx="760176" cy="114866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45312" y="1623657"/>
              <a:ext cx="53072" cy="923813"/>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729514" y="813833"/>
              <a:ext cx="167614" cy="80982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64868" y="1568721"/>
              <a:ext cx="479291" cy="99061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68907" y="813831"/>
              <a:ext cx="351479" cy="75489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9" name="椭圆 28"/>
          <p:cNvSpPr/>
          <p:nvPr userDrawn="1"/>
        </p:nvSpPr>
        <p:spPr>
          <a:xfrm>
            <a:off x="4034613" y="179309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0" name="椭圆 29"/>
          <p:cNvSpPr/>
          <p:nvPr userDrawn="1"/>
        </p:nvSpPr>
        <p:spPr>
          <a:xfrm>
            <a:off x="3035533" y="3598451"/>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1" name="椭圆 30"/>
          <p:cNvSpPr/>
          <p:nvPr userDrawn="1"/>
        </p:nvSpPr>
        <p:spPr>
          <a:xfrm>
            <a:off x="1676950" y="3985571"/>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2" name="椭圆 31"/>
          <p:cNvSpPr/>
          <p:nvPr userDrawn="1"/>
        </p:nvSpPr>
        <p:spPr>
          <a:xfrm>
            <a:off x="2855172" y="152036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3" name="椭圆 32"/>
          <p:cNvSpPr/>
          <p:nvPr userDrawn="1"/>
        </p:nvSpPr>
        <p:spPr>
          <a:xfrm>
            <a:off x="798700" y="2818238"/>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4" name="椭圆 33"/>
          <p:cNvSpPr/>
          <p:nvPr userDrawn="1"/>
        </p:nvSpPr>
        <p:spPr>
          <a:xfrm>
            <a:off x="4413109" y="1157132"/>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5" name="椭圆 34"/>
          <p:cNvSpPr/>
          <p:nvPr userDrawn="1"/>
        </p:nvSpPr>
        <p:spPr>
          <a:xfrm>
            <a:off x="4413109" y="260023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6" name="椭圆 35"/>
          <p:cNvSpPr/>
          <p:nvPr userDrawn="1"/>
        </p:nvSpPr>
        <p:spPr>
          <a:xfrm>
            <a:off x="3519801" y="4907906"/>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7" name="椭圆 36"/>
          <p:cNvSpPr/>
          <p:nvPr userDrawn="1"/>
        </p:nvSpPr>
        <p:spPr>
          <a:xfrm>
            <a:off x="1685561" y="293777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38" name="椭圆 37"/>
          <p:cNvSpPr/>
          <p:nvPr userDrawn="1"/>
        </p:nvSpPr>
        <p:spPr>
          <a:xfrm>
            <a:off x="1266413" y="1264165"/>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nvGrpSpPr>
          <p:cNvPr id="39" name="组合 38"/>
          <p:cNvGrpSpPr/>
          <p:nvPr userDrawn="1"/>
        </p:nvGrpSpPr>
        <p:grpSpPr>
          <a:xfrm rot="21284997">
            <a:off x="6528133" y="862699"/>
            <a:ext cx="5418293" cy="4188447"/>
            <a:chOff x="4461155" y="913244"/>
            <a:chExt cx="4063720" cy="3141335"/>
          </a:xfrm>
          <a:solidFill>
            <a:schemeClr val="bg1">
              <a:lumMod val="75000"/>
            </a:schemeClr>
          </a:solidFill>
        </p:grpSpPr>
        <p:cxnSp>
          <p:nvCxnSpPr>
            <p:cNvPr id="40" name="直接连接符 39"/>
            <p:cNvCxnSpPr/>
            <p:nvPr/>
          </p:nvCxnSpPr>
          <p:spPr>
            <a:xfrm rot="315003" flipV="1">
              <a:off x="4490296" y="1424324"/>
              <a:ext cx="600449" cy="66446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315003" flipV="1">
              <a:off x="4493372" y="1357235"/>
              <a:ext cx="1241478" cy="76109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315003" flipV="1">
              <a:off x="5123462" y="1389739"/>
              <a:ext cx="641137" cy="9304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461155" y="2059927"/>
              <a:ext cx="725227" cy="51452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315003" flipV="1">
              <a:off x="5240240" y="1399764"/>
              <a:ext cx="466169" cy="119853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315003" flipV="1">
              <a:off x="5224504" y="1742943"/>
              <a:ext cx="818000" cy="87076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5186380" y="1971406"/>
              <a:ext cx="1662094" cy="60304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315003">
              <a:off x="6832872" y="2012629"/>
              <a:ext cx="995331" cy="364285"/>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186379" y="2587094"/>
              <a:ext cx="1809734" cy="847974"/>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315003" flipH="1">
              <a:off x="6078912" y="1936124"/>
              <a:ext cx="682993" cy="192348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315003" flipH="1">
              <a:off x="6355600" y="2353605"/>
              <a:ext cx="1419941" cy="82923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315003" flipH="1">
              <a:off x="6108764" y="2342289"/>
              <a:ext cx="1690811" cy="31634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993810" y="2411424"/>
              <a:ext cx="816691" cy="103252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315003">
              <a:off x="6060889" y="2617640"/>
              <a:ext cx="970398" cy="774657"/>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315003" flipH="1">
              <a:off x="6011937" y="3390029"/>
              <a:ext cx="962408" cy="46966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6993809" y="2494713"/>
              <a:ext cx="1431432" cy="94796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flipV="1">
              <a:off x="6993971" y="3436747"/>
              <a:ext cx="1126647" cy="19704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8120619" y="2493034"/>
              <a:ext cx="304622" cy="1139250"/>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8427879" y="2490934"/>
              <a:ext cx="96996" cy="155719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flipV="1">
              <a:off x="8117981" y="3632284"/>
              <a:ext cx="406894" cy="41584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6491288" y="4047373"/>
              <a:ext cx="2033587" cy="75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6488650" y="3445227"/>
              <a:ext cx="505160" cy="60935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315003" flipV="1">
              <a:off x="6101898" y="1626704"/>
              <a:ext cx="1701639" cy="23022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7808196" y="1713391"/>
              <a:ext cx="1" cy="701788"/>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7808196" y="987298"/>
              <a:ext cx="615995" cy="717742"/>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315003" flipV="1">
              <a:off x="6898138" y="913244"/>
              <a:ext cx="1478761" cy="1124456"/>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315003" flipV="1">
              <a:off x="5073633" y="1451418"/>
              <a:ext cx="7620" cy="1010625"/>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315003">
              <a:off x="5750441" y="1440163"/>
              <a:ext cx="364845" cy="330899"/>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315003">
              <a:off x="6070728" y="1814421"/>
              <a:ext cx="785918" cy="121371"/>
            </a:xfrm>
            <a:prstGeom prst="line">
              <a:avLst/>
            </a:prstGeom>
            <a:grpFill/>
            <a:ln w="12700">
              <a:solidFill>
                <a:srgbClr val="4D4D4D"/>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0" name="椭圆 69"/>
          <p:cNvSpPr/>
          <p:nvPr userDrawn="1"/>
        </p:nvSpPr>
        <p:spPr>
          <a:xfrm rot="21284997">
            <a:off x="7220800" y="1688560"/>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1" name="椭圆 70"/>
          <p:cNvSpPr/>
          <p:nvPr userDrawn="1"/>
        </p:nvSpPr>
        <p:spPr>
          <a:xfrm rot="21284997">
            <a:off x="9582388" y="2154272"/>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2" name="椭圆 71"/>
          <p:cNvSpPr/>
          <p:nvPr userDrawn="1"/>
        </p:nvSpPr>
        <p:spPr>
          <a:xfrm rot="21284997">
            <a:off x="8675227" y="4711143"/>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3" name="椭圆 72"/>
          <p:cNvSpPr/>
          <p:nvPr userDrawn="1"/>
        </p:nvSpPr>
        <p:spPr>
          <a:xfrm rot="21284997">
            <a:off x="11470288" y="421476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4" name="椭圆 73"/>
          <p:cNvSpPr/>
          <p:nvPr userDrawn="1"/>
        </p:nvSpPr>
        <p:spPr>
          <a:xfrm rot="21284997">
            <a:off x="10813593" y="1699690"/>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5" name="椭圆 74"/>
          <p:cNvSpPr/>
          <p:nvPr userDrawn="1"/>
        </p:nvSpPr>
        <p:spPr>
          <a:xfrm rot="21284997">
            <a:off x="8074277" y="1573608"/>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6" name="椭圆 75"/>
          <p:cNvSpPr/>
          <p:nvPr userDrawn="1"/>
        </p:nvSpPr>
        <p:spPr>
          <a:xfrm rot="21284997">
            <a:off x="7450423" y="3158227"/>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7" name="椭圆 76"/>
          <p:cNvSpPr/>
          <p:nvPr userDrawn="1"/>
        </p:nvSpPr>
        <p:spPr>
          <a:xfrm rot="21284997">
            <a:off x="8663041" y="306511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8" name="椭圆 77"/>
          <p:cNvSpPr/>
          <p:nvPr userDrawn="1"/>
        </p:nvSpPr>
        <p:spPr>
          <a:xfrm rot="21284997">
            <a:off x="9956770" y="4086714"/>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9" name="椭圆 78"/>
          <p:cNvSpPr/>
          <p:nvPr userDrawn="1"/>
        </p:nvSpPr>
        <p:spPr>
          <a:xfrm rot="21284997">
            <a:off x="11733272" y="2676356"/>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80" name="椭圆 79"/>
          <p:cNvSpPr/>
          <p:nvPr userDrawn="1"/>
        </p:nvSpPr>
        <p:spPr>
          <a:xfrm rot="21284997">
            <a:off x="10892125" y="2636057"/>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81" name="椭圆 80"/>
          <p:cNvSpPr/>
          <p:nvPr userDrawn="1"/>
        </p:nvSpPr>
        <p:spPr>
          <a:xfrm rot="21284997">
            <a:off x="11543896" y="659819"/>
            <a:ext cx="144000" cy="14400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Tree>
    <p:extLst>
      <p:ext uri="{BB962C8B-B14F-4D97-AF65-F5344CB8AC3E}">
        <p14:creationId xmlns:p14="http://schemas.microsoft.com/office/powerpoint/2010/main" val="134497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75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750"/>
                                        <p:tgtEl>
                                          <p:spTgt spid="39"/>
                                        </p:tgtEl>
                                      </p:cBhvr>
                                    </p:animEffect>
                                  </p:childTnLst>
                                </p:cTn>
                              </p:par>
                              <p:par>
                                <p:cTn id="11" presetID="1" presetClass="entr" presetSubtype="0" fill="hold" grpId="0" nodeType="withEffect">
                                  <p:stCondLst>
                                    <p:cond delay="75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75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85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85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95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95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1050"/>
                                  </p:stCondLst>
                                  <p:childTnLst>
                                    <p:set>
                                      <p:cBhvr>
                                        <p:cTn id="24" dur="1" fill="hold">
                                          <p:stCondLst>
                                            <p:cond delay="0"/>
                                          </p:stCondLst>
                                        </p:cTn>
                                        <p:tgtEl>
                                          <p:spTgt spid="77"/>
                                        </p:tgtEl>
                                        <p:attrNameLst>
                                          <p:attrName>style.visibility</p:attrName>
                                        </p:attrNameLst>
                                      </p:cBhvr>
                                      <p:to>
                                        <p:strVal val="visible"/>
                                      </p:to>
                                    </p:set>
                                  </p:childTnLst>
                                </p:cTn>
                              </p:par>
                              <p:par>
                                <p:cTn id="25" presetID="1" presetClass="entr" presetSubtype="0" fill="hold" grpId="0" nodeType="withEffect">
                                  <p:stCondLst>
                                    <p:cond delay="105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115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125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1350"/>
                                  </p:stCondLst>
                                  <p:childTnLst>
                                    <p:set>
                                      <p:cBhvr>
                                        <p:cTn id="34" dur="1" fill="hold">
                                          <p:stCondLst>
                                            <p:cond delay="0"/>
                                          </p:stCondLst>
                                        </p:cTn>
                                        <p:tgtEl>
                                          <p:spTgt spid="78"/>
                                        </p:tgtEl>
                                        <p:attrNameLst>
                                          <p:attrName>style.visibility</p:attrName>
                                        </p:attrNameLst>
                                      </p:cBhvr>
                                      <p:to>
                                        <p:strVal val="visible"/>
                                      </p:to>
                                    </p:set>
                                  </p:childTnLst>
                                </p:cTn>
                              </p:par>
                              <p:par>
                                <p:cTn id="35" presetID="1" presetClass="entr" presetSubtype="0" fill="hold" grpId="0" nodeType="withEffect">
                                  <p:stCondLst>
                                    <p:cond delay="135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145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grpId="0" nodeType="withEffect">
                                  <p:stCondLst>
                                    <p:cond delay="145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155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grpId="0" nodeType="withEffect">
                                  <p:stCondLst>
                                    <p:cond delay="1550"/>
                                  </p:stCondLst>
                                  <p:childTnLst>
                                    <p:set>
                                      <p:cBhvr>
                                        <p:cTn id="44" dur="1" fill="hold">
                                          <p:stCondLst>
                                            <p:cond delay="0"/>
                                          </p:stCondLst>
                                        </p:cTn>
                                        <p:tgtEl>
                                          <p:spTgt spid="73"/>
                                        </p:tgtEl>
                                        <p:attrNameLst>
                                          <p:attrName>style.visibility</p:attrName>
                                        </p:attrNameLst>
                                      </p:cBhvr>
                                      <p:to>
                                        <p:strVal val="visible"/>
                                      </p:to>
                                    </p:set>
                                  </p:childTnLst>
                                </p:cTn>
                              </p:par>
                              <p:par>
                                <p:cTn id="45" presetID="1" presetClass="entr" presetSubtype="0" fill="hold" grpId="0" nodeType="withEffect">
                                  <p:stCondLst>
                                    <p:cond delay="155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165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1650"/>
                                  </p:stCondLst>
                                  <p:childTnLst>
                                    <p:set>
                                      <p:cBhvr>
                                        <p:cTn id="50" dur="1" fill="hold">
                                          <p:stCondLst>
                                            <p:cond delay="0"/>
                                          </p:stCondLst>
                                        </p:cTn>
                                        <p:tgtEl>
                                          <p:spTgt spid="81"/>
                                        </p:tgtEl>
                                        <p:attrNameLst>
                                          <p:attrName>style.visibility</p:attrName>
                                        </p:attrNameLst>
                                      </p:cBhvr>
                                      <p:to>
                                        <p:strVal val="visible"/>
                                      </p:to>
                                    </p:set>
                                  </p:childTnLst>
                                </p:cTn>
                              </p:par>
                              <p:par>
                                <p:cTn id="51" presetID="1" presetClass="entr" presetSubtype="0" fill="hold" grpId="0" nodeType="withEffect">
                                  <p:stCondLst>
                                    <p:cond delay="165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1650"/>
                                  </p:stCondLst>
                                  <p:childTnLst>
                                    <p:set>
                                      <p:cBhvr>
                                        <p:cTn id="54" dur="1" fill="hold">
                                          <p:stCondLst>
                                            <p:cond delay="0"/>
                                          </p:stCondLst>
                                        </p:cTn>
                                        <p:tgtEl>
                                          <p:spTgt spid="33"/>
                                        </p:tgtEl>
                                        <p:attrNameLst>
                                          <p:attrName>style.visibility</p:attrName>
                                        </p:attrNameLst>
                                      </p:cBhvr>
                                      <p:to>
                                        <p:strVal val="visible"/>
                                      </p:to>
                                    </p:set>
                                  </p:childTnLst>
                                </p:cTn>
                              </p:par>
                              <p:par>
                                <p:cTn id="55" presetID="26" presetClass="emph" presetSubtype="0" repeatCount="2000" fill="hold" grpId="1" nodeType="withEffect">
                                  <p:stCondLst>
                                    <p:cond delay="1700"/>
                                  </p:stCondLst>
                                  <p:childTnLst>
                                    <p:animEffect transition="out" filter="fade">
                                      <p:cBhvr>
                                        <p:cTn id="56" dur="550" tmFilter="0, 0; .2, .5; .8, .5; 1, 0"/>
                                        <p:tgtEl>
                                          <p:spTgt spid="70"/>
                                        </p:tgtEl>
                                      </p:cBhvr>
                                    </p:animEffect>
                                    <p:animScale>
                                      <p:cBhvr>
                                        <p:cTn id="57" dur="275" autoRev="1" fill="hold"/>
                                        <p:tgtEl>
                                          <p:spTgt spid="70"/>
                                        </p:tgtEl>
                                      </p:cBhvr>
                                      <p:by x="105000" y="105000"/>
                                    </p:animScale>
                                  </p:childTnLst>
                                </p:cTn>
                              </p:par>
                              <p:par>
                                <p:cTn id="58" presetID="26" presetClass="emph" presetSubtype="0" repeatCount="2000" fill="hold" grpId="1" nodeType="withEffect">
                                  <p:stCondLst>
                                    <p:cond delay="1700"/>
                                  </p:stCondLst>
                                  <p:childTnLst>
                                    <p:animEffect transition="out" filter="fade">
                                      <p:cBhvr>
                                        <p:cTn id="59" dur="550" tmFilter="0, 0; .2, .5; .8, .5; 1, 0"/>
                                        <p:tgtEl>
                                          <p:spTgt spid="34"/>
                                        </p:tgtEl>
                                      </p:cBhvr>
                                    </p:animEffect>
                                    <p:animScale>
                                      <p:cBhvr>
                                        <p:cTn id="60" dur="275" autoRev="1" fill="hold"/>
                                        <p:tgtEl>
                                          <p:spTgt spid="34"/>
                                        </p:tgtEl>
                                      </p:cBhvr>
                                      <p:by x="105000" y="105000"/>
                                    </p:animScale>
                                  </p:childTnLst>
                                </p:cTn>
                              </p:par>
                              <p:par>
                                <p:cTn id="61" presetID="26" presetClass="emph" presetSubtype="0" repeatCount="2000" fill="hold" grpId="1" nodeType="withEffect">
                                  <p:stCondLst>
                                    <p:cond delay="1700"/>
                                  </p:stCondLst>
                                  <p:childTnLst>
                                    <p:animEffect transition="out" filter="fade">
                                      <p:cBhvr>
                                        <p:cTn id="62" dur="550" tmFilter="0, 0; .2, .5; .8, .5; 1, 0"/>
                                        <p:tgtEl>
                                          <p:spTgt spid="35"/>
                                        </p:tgtEl>
                                      </p:cBhvr>
                                    </p:animEffect>
                                    <p:animScale>
                                      <p:cBhvr>
                                        <p:cTn id="63" dur="275" autoRev="1" fill="hold"/>
                                        <p:tgtEl>
                                          <p:spTgt spid="35"/>
                                        </p:tgtEl>
                                      </p:cBhvr>
                                      <p:by x="105000" y="105000"/>
                                    </p:animScale>
                                  </p:childTnLst>
                                </p:cTn>
                              </p:par>
                              <p:par>
                                <p:cTn id="64" presetID="26" presetClass="emph" presetSubtype="0" repeatCount="2000" fill="hold" grpId="1" nodeType="withEffect">
                                  <p:stCondLst>
                                    <p:cond delay="1700"/>
                                  </p:stCondLst>
                                  <p:childTnLst>
                                    <p:animEffect transition="out" filter="fade">
                                      <p:cBhvr>
                                        <p:cTn id="65" dur="550" tmFilter="0, 0; .2, .5; .8, .5; 1, 0"/>
                                        <p:tgtEl>
                                          <p:spTgt spid="77"/>
                                        </p:tgtEl>
                                      </p:cBhvr>
                                    </p:animEffect>
                                    <p:animScale>
                                      <p:cBhvr>
                                        <p:cTn id="66" dur="275" autoRev="1" fill="hold"/>
                                        <p:tgtEl>
                                          <p:spTgt spid="77"/>
                                        </p:tgtEl>
                                      </p:cBhvr>
                                      <p:by x="105000" y="105000"/>
                                    </p:animScale>
                                  </p:childTnLst>
                                </p:cTn>
                              </p:par>
                              <p:par>
                                <p:cTn id="67" presetID="26" presetClass="emph" presetSubtype="0" repeatCount="2000" fill="hold" grpId="1" nodeType="withEffect">
                                  <p:stCondLst>
                                    <p:cond delay="1700"/>
                                  </p:stCondLst>
                                  <p:childTnLst>
                                    <p:animEffect transition="out" filter="fade">
                                      <p:cBhvr>
                                        <p:cTn id="68" dur="550" tmFilter="0, 0; .2, .5; .8, .5; 1, 0"/>
                                        <p:tgtEl>
                                          <p:spTgt spid="36"/>
                                        </p:tgtEl>
                                      </p:cBhvr>
                                    </p:animEffect>
                                    <p:animScale>
                                      <p:cBhvr>
                                        <p:cTn id="69" dur="275" autoRev="1" fill="hold"/>
                                        <p:tgtEl>
                                          <p:spTgt spid="36"/>
                                        </p:tgtEl>
                                      </p:cBhvr>
                                      <p:by x="105000" y="105000"/>
                                    </p:animScale>
                                  </p:childTnLst>
                                </p:cTn>
                              </p:par>
                              <p:par>
                                <p:cTn id="70" presetID="26" presetClass="emph" presetSubtype="0" repeatCount="2000" fill="hold" grpId="1" nodeType="withEffect">
                                  <p:stCondLst>
                                    <p:cond delay="1700"/>
                                  </p:stCondLst>
                                  <p:childTnLst>
                                    <p:animEffect transition="out" filter="fade">
                                      <p:cBhvr>
                                        <p:cTn id="71" dur="500" tmFilter="0, 0; .2, .5; .8, .5; 1, 0"/>
                                        <p:tgtEl>
                                          <p:spTgt spid="78"/>
                                        </p:tgtEl>
                                      </p:cBhvr>
                                    </p:animEffect>
                                    <p:animScale>
                                      <p:cBhvr>
                                        <p:cTn id="72" dur="250" autoRev="1" fill="hold"/>
                                        <p:tgtEl>
                                          <p:spTgt spid="78"/>
                                        </p:tgtEl>
                                      </p:cBhvr>
                                      <p:by x="105000" y="105000"/>
                                    </p:animScale>
                                  </p:childTnLst>
                                </p:cTn>
                              </p:par>
                              <p:par>
                                <p:cTn id="73" presetID="26" presetClass="emph" presetSubtype="0" repeatCount="2000" fill="hold" grpId="1" nodeType="withEffect">
                                  <p:stCondLst>
                                    <p:cond delay="1700"/>
                                  </p:stCondLst>
                                  <p:childTnLst>
                                    <p:animEffect transition="out" filter="fade">
                                      <p:cBhvr>
                                        <p:cTn id="74" dur="500" tmFilter="0, 0; .2, .5; .8, .5; 1, 0"/>
                                        <p:tgtEl>
                                          <p:spTgt spid="37"/>
                                        </p:tgtEl>
                                      </p:cBhvr>
                                    </p:animEffect>
                                    <p:animScale>
                                      <p:cBhvr>
                                        <p:cTn id="75" dur="250" autoRev="1" fill="hold"/>
                                        <p:tgtEl>
                                          <p:spTgt spid="37"/>
                                        </p:tgtEl>
                                      </p:cBhvr>
                                      <p:by x="105000" y="105000"/>
                                    </p:animScale>
                                  </p:childTnLst>
                                </p:cTn>
                              </p:par>
                              <p:par>
                                <p:cTn id="76" presetID="26" presetClass="emph" presetSubtype="0" repeatCount="2000" fill="hold" grpId="1" nodeType="withEffect">
                                  <p:stCondLst>
                                    <p:cond delay="1700"/>
                                  </p:stCondLst>
                                  <p:childTnLst>
                                    <p:animEffect transition="out" filter="fade">
                                      <p:cBhvr>
                                        <p:cTn id="77" dur="500" tmFilter="0, 0; .2, .5; .8, .5; 1, 0"/>
                                        <p:tgtEl>
                                          <p:spTgt spid="74"/>
                                        </p:tgtEl>
                                      </p:cBhvr>
                                    </p:animEffect>
                                    <p:animScale>
                                      <p:cBhvr>
                                        <p:cTn id="78" dur="250" autoRev="1" fill="hold"/>
                                        <p:tgtEl>
                                          <p:spTgt spid="74"/>
                                        </p:tgtEl>
                                      </p:cBhvr>
                                      <p:by x="105000" y="105000"/>
                                    </p:animScale>
                                  </p:childTnLst>
                                </p:cTn>
                              </p:par>
                              <p:par>
                                <p:cTn id="79" presetID="26" presetClass="emph" presetSubtype="0" repeatCount="2000" fill="hold" grpId="1" nodeType="withEffect">
                                  <p:stCondLst>
                                    <p:cond delay="1700"/>
                                  </p:stCondLst>
                                  <p:childTnLst>
                                    <p:animEffect transition="out" filter="fade">
                                      <p:cBhvr>
                                        <p:cTn id="80" dur="550" tmFilter="0, 0; .2, .5; .8, .5; 1, 0"/>
                                        <p:tgtEl>
                                          <p:spTgt spid="79"/>
                                        </p:tgtEl>
                                      </p:cBhvr>
                                    </p:animEffect>
                                    <p:animScale>
                                      <p:cBhvr>
                                        <p:cTn id="81" dur="275" autoRev="1" fill="hold"/>
                                        <p:tgtEl>
                                          <p:spTgt spid="79"/>
                                        </p:tgtEl>
                                      </p:cBhvr>
                                      <p:by x="105000" y="105000"/>
                                    </p:animScale>
                                  </p:childTnLst>
                                </p:cTn>
                              </p:par>
                              <p:par>
                                <p:cTn id="82" presetID="26" presetClass="emph" presetSubtype="0" repeatCount="2000" fill="hold" grpId="1" nodeType="withEffect">
                                  <p:stCondLst>
                                    <p:cond delay="1600"/>
                                  </p:stCondLst>
                                  <p:childTnLst>
                                    <p:animEffect transition="out" filter="fade">
                                      <p:cBhvr>
                                        <p:cTn id="83" dur="600" tmFilter="0, 0; .2, .5; .8, .5; 1, 0"/>
                                        <p:tgtEl>
                                          <p:spTgt spid="38"/>
                                        </p:tgtEl>
                                      </p:cBhvr>
                                    </p:animEffect>
                                    <p:animScale>
                                      <p:cBhvr>
                                        <p:cTn id="84" dur="300" autoRev="1" fill="hold"/>
                                        <p:tgtEl>
                                          <p:spTgt spid="38"/>
                                        </p:tgtEl>
                                      </p:cBhvr>
                                      <p:by x="105000" y="105000"/>
                                    </p:animScale>
                                  </p:childTnLst>
                                </p:cTn>
                              </p:par>
                              <p:par>
                                <p:cTn id="85" presetID="26" presetClass="emph" presetSubtype="0" repeatCount="2000" fill="hold" grpId="1" nodeType="withEffect">
                                  <p:stCondLst>
                                    <p:cond delay="2000"/>
                                  </p:stCondLst>
                                  <p:childTnLst>
                                    <p:animEffect transition="out" filter="fade">
                                      <p:cBhvr>
                                        <p:cTn id="86" dur="400" tmFilter="0, 0; .2, .5; .8, .5; 1, 0"/>
                                        <p:tgtEl>
                                          <p:spTgt spid="75"/>
                                        </p:tgtEl>
                                      </p:cBhvr>
                                    </p:animEffect>
                                    <p:animScale>
                                      <p:cBhvr>
                                        <p:cTn id="87" dur="200" autoRev="1" fill="hold"/>
                                        <p:tgtEl>
                                          <p:spTgt spid="75"/>
                                        </p:tgtEl>
                                      </p:cBhvr>
                                      <p:by x="105000" y="105000"/>
                                    </p:animScale>
                                  </p:childTnLst>
                                </p:cTn>
                              </p:par>
                              <p:par>
                                <p:cTn id="88" presetID="26" presetClass="emph" presetSubtype="0" repeatCount="2000" fill="hold" grpId="1" nodeType="withEffect">
                                  <p:stCondLst>
                                    <p:cond delay="2000"/>
                                  </p:stCondLst>
                                  <p:childTnLst>
                                    <p:animEffect transition="out" filter="fade">
                                      <p:cBhvr>
                                        <p:cTn id="89" dur="500" tmFilter="0, 0; .2, .5; .8, .5; 1, 0"/>
                                        <p:tgtEl>
                                          <p:spTgt spid="76"/>
                                        </p:tgtEl>
                                      </p:cBhvr>
                                    </p:animEffect>
                                    <p:animScale>
                                      <p:cBhvr>
                                        <p:cTn id="90" dur="250" autoRev="1" fill="hold"/>
                                        <p:tgtEl>
                                          <p:spTgt spid="76"/>
                                        </p:tgtEl>
                                      </p:cBhvr>
                                      <p:by x="105000" y="105000"/>
                                    </p:animScale>
                                  </p:childTnLst>
                                </p:cTn>
                              </p:par>
                              <p:par>
                                <p:cTn id="91" presetID="26" presetClass="emph" presetSubtype="0" repeatCount="2000" fill="hold" grpId="1" nodeType="withEffect">
                                  <p:stCondLst>
                                    <p:cond delay="2000"/>
                                  </p:stCondLst>
                                  <p:childTnLst>
                                    <p:animEffect transition="out" filter="fade">
                                      <p:cBhvr>
                                        <p:cTn id="92" dur="500" tmFilter="0, 0; .2, .5; .8, .5; 1, 0"/>
                                        <p:tgtEl>
                                          <p:spTgt spid="29"/>
                                        </p:tgtEl>
                                      </p:cBhvr>
                                    </p:animEffect>
                                    <p:animScale>
                                      <p:cBhvr>
                                        <p:cTn id="93" dur="250" autoRev="1" fill="hold"/>
                                        <p:tgtEl>
                                          <p:spTgt spid="29"/>
                                        </p:tgtEl>
                                      </p:cBhvr>
                                      <p:by x="105000" y="105000"/>
                                    </p:animScale>
                                  </p:childTnLst>
                                </p:cTn>
                              </p:par>
                              <p:par>
                                <p:cTn id="94" presetID="26" presetClass="emph" presetSubtype="0" repeatCount="2000" fill="hold" grpId="1" nodeType="withEffect">
                                  <p:stCondLst>
                                    <p:cond delay="2000"/>
                                  </p:stCondLst>
                                  <p:childTnLst>
                                    <p:animEffect transition="out" filter="fade">
                                      <p:cBhvr>
                                        <p:cTn id="95" dur="450" tmFilter="0, 0; .2, .5; .8, .5; 1, 0"/>
                                        <p:tgtEl>
                                          <p:spTgt spid="71"/>
                                        </p:tgtEl>
                                      </p:cBhvr>
                                    </p:animEffect>
                                    <p:animScale>
                                      <p:cBhvr>
                                        <p:cTn id="96" dur="225" autoRev="1" fill="hold"/>
                                        <p:tgtEl>
                                          <p:spTgt spid="71"/>
                                        </p:tgtEl>
                                      </p:cBhvr>
                                      <p:by x="105000" y="105000"/>
                                    </p:animScale>
                                  </p:childTnLst>
                                </p:cTn>
                              </p:par>
                              <p:par>
                                <p:cTn id="97" presetID="26" presetClass="emph" presetSubtype="0" repeatCount="2000" fill="hold" grpId="1" nodeType="withEffect">
                                  <p:stCondLst>
                                    <p:cond delay="2000"/>
                                  </p:stCondLst>
                                  <p:childTnLst>
                                    <p:animEffect transition="out" filter="fade">
                                      <p:cBhvr>
                                        <p:cTn id="98" dur="500" tmFilter="0, 0; .2, .5; .8, .5; 1, 0"/>
                                        <p:tgtEl>
                                          <p:spTgt spid="72"/>
                                        </p:tgtEl>
                                      </p:cBhvr>
                                    </p:animEffect>
                                    <p:animScale>
                                      <p:cBhvr>
                                        <p:cTn id="99" dur="250" autoRev="1" fill="hold"/>
                                        <p:tgtEl>
                                          <p:spTgt spid="72"/>
                                        </p:tgtEl>
                                      </p:cBhvr>
                                      <p:by x="105000" y="105000"/>
                                    </p:animScale>
                                  </p:childTnLst>
                                </p:cTn>
                              </p:par>
                              <p:par>
                                <p:cTn id="100" presetID="26" presetClass="emph" presetSubtype="0" repeatCount="2000" fill="hold" grpId="1" nodeType="withEffect">
                                  <p:stCondLst>
                                    <p:cond delay="2000"/>
                                  </p:stCondLst>
                                  <p:childTnLst>
                                    <p:animEffect transition="out" filter="fade">
                                      <p:cBhvr>
                                        <p:cTn id="101" dur="500" tmFilter="0, 0; .2, .5; .8, .5; 1, 0"/>
                                        <p:tgtEl>
                                          <p:spTgt spid="30"/>
                                        </p:tgtEl>
                                      </p:cBhvr>
                                    </p:animEffect>
                                    <p:animScale>
                                      <p:cBhvr>
                                        <p:cTn id="102" dur="250" autoRev="1" fill="hold"/>
                                        <p:tgtEl>
                                          <p:spTgt spid="30"/>
                                        </p:tgtEl>
                                      </p:cBhvr>
                                      <p:by x="105000" y="105000"/>
                                    </p:animScale>
                                  </p:childTnLst>
                                </p:cTn>
                              </p:par>
                              <p:par>
                                <p:cTn id="103" presetID="26" presetClass="emph" presetSubtype="0" repeatCount="2000" fill="hold" grpId="1" nodeType="withEffect">
                                  <p:stCondLst>
                                    <p:cond delay="2000"/>
                                  </p:stCondLst>
                                  <p:childTnLst>
                                    <p:animEffect transition="out" filter="fade">
                                      <p:cBhvr>
                                        <p:cTn id="104" dur="500" tmFilter="0, 0; .2, .5; .8, .5; 1, 0"/>
                                        <p:tgtEl>
                                          <p:spTgt spid="32"/>
                                        </p:tgtEl>
                                      </p:cBhvr>
                                    </p:animEffect>
                                    <p:animScale>
                                      <p:cBhvr>
                                        <p:cTn id="105" dur="250" autoRev="1" fill="hold"/>
                                        <p:tgtEl>
                                          <p:spTgt spid="32"/>
                                        </p:tgtEl>
                                      </p:cBhvr>
                                      <p:by x="105000" y="105000"/>
                                    </p:animScale>
                                  </p:childTnLst>
                                </p:cTn>
                              </p:par>
                              <p:par>
                                <p:cTn id="106" presetID="26" presetClass="emph" presetSubtype="0" repeatCount="2000" fill="hold" grpId="1" nodeType="withEffect">
                                  <p:stCondLst>
                                    <p:cond delay="2000"/>
                                  </p:stCondLst>
                                  <p:childTnLst>
                                    <p:animEffect transition="out" filter="fade">
                                      <p:cBhvr>
                                        <p:cTn id="107" dur="500" tmFilter="0, 0; .2, .5; .8, .5; 1, 0"/>
                                        <p:tgtEl>
                                          <p:spTgt spid="80"/>
                                        </p:tgtEl>
                                      </p:cBhvr>
                                    </p:animEffect>
                                    <p:animScale>
                                      <p:cBhvr>
                                        <p:cTn id="108" dur="250" autoRev="1" fill="hold"/>
                                        <p:tgtEl>
                                          <p:spTgt spid="80"/>
                                        </p:tgtEl>
                                      </p:cBhvr>
                                      <p:by x="105000" y="105000"/>
                                    </p:animScale>
                                  </p:childTnLst>
                                </p:cTn>
                              </p:par>
                              <p:par>
                                <p:cTn id="109" presetID="26" presetClass="emph" presetSubtype="0" repeatCount="2000" fill="hold" grpId="1" nodeType="withEffect">
                                  <p:stCondLst>
                                    <p:cond delay="2000"/>
                                  </p:stCondLst>
                                  <p:childTnLst>
                                    <p:animEffect transition="out" filter="fade">
                                      <p:cBhvr>
                                        <p:cTn id="110" dur="500" tmFilter="0, 0; .2, .5; .8, .5; 1, 0"/>
                                        <p:tgtEl>
                                          <p:spTgt spid="73"/>
                                        </p:tgtEl>
                                      </p:cBhvr>
                                    </p:animEffect>
                                    <p:animScale>
                                      <p:cBhvr>
                                        <p:cTn id="111" dur="250" autoRev="1" fill="hold"/>
                                        <p:tgtEl>
                                          <p:spTgt spid="73"/>
                                        </p:tgtEl>
                                      </p:cBhvr>
                                      <p:by x="105000" y="105000"/>
                                    </p:animScale>
                                  </p:childTnLst>
                                </p:cTn>
                              </p:par>
                              <p:par>
                                <p:cTn id="112" presetID="26" presetClass="emph" presetSubtype="0" repeatCount="2000" fill="hold" grpId="1" nodeType="withEffect">
                                  <p:stCondLst>
                                    <p:cond delay="2000"/>
                                  </p:stCondLst>
                                  <p:childTnLst>
                                    <p:animEffect transition="out" filter="fade">
                                      <p:cBhvr>
                                        <p:cTn id="113" dur="500" tmFilter="0, 0; .2, .5; .8, .5; 1, 0"/>
                                        <p:tgtEl>
                                          <p:spTgt spid="31"/>
                                        </p:tgtEl>
                                      </p:cBhvr>
                                    </p:animEffect>
                                    <p:animScale>
                                      <p:cBhvr>
                                        <p:cTn id="114" dur="250" autoRev="1" fill="hold"/>
                                        <p:tgtEl>
                                          <p:spTgt spid="31"/>
                                        </p:tgtEl>
                                      </p:cBhvr>
                                      <p:by x="105000" y="105000"/>
                                    </p:animScale>
                                  </p:childTnLst>
                                </p:cTn>
                              </p:par>
                              <p:par>
                                <p:cTn id="115" presetID="26" presetClass="emph" presetSubtype="0" repeatCount="2000" fill="hold" grpId="1" nodeType="withEffect">
                                  <p:stCondLst>
                                    <p:cond delay="2000"/>
                                  </p:stCondLst>
                                  <p:childTnLst>
                                    <p:animEffect transition="out" filter="fade">
                                      <p:cBhvr>
                                        <p:cTn id="116" dur="500" tmFilter="0, 0; .2, .5; .8, .5; 1, 0"/>
                                        <p:tgtEl>
                                          <p:spTgt spid="81"/>
                                        </p:tgtEl>
                                      </p:cBhvr>
                                    </p:animEffect>
                                    <p:animScale>
                                      <p:cBhvr>
                                        <p:cTn id="117" dur="250" autoRev="1" fill="hold"/>
                                        <p:tgtEl>
                                          <p:spTgt spid="81"/>
                                        </p:tgtEl>
                                      </p:cBhvr>
                                      <p:by x="105000" y="105000"/>
                                    </p:animScale>
                                  </p:childTnLst>
                                </p:cTn>
                              </p:par>
                              <p:par>
                                <p:cTn id="118" presetID="26" presetClass="emph" presetSubtype="0" repeatCount="2000" fill="hold" grpId="1" nodeType="withEffect">
                                  <p:stCondLst>
                                    <p:cond delay="2000"/>
                                  </p:stCondLst>
                                  <p:childTnLst>
                                    <p:animEffect transition="out" filter="fade">
                                      <p:cBhvr>
                                        <p:cTn id="119" dur="500" tmFilter="0, 0; .2, .5; .8, .5; 1, 0"/>
                                        <p:tgtEl>
                                          <p:spTgt spid="33"/>
                                        </p:tgtEl>
                                      </p:cBhvr>
                                    </p:animEffect>
                                    <p:animScale>
                                      <p:cBhvr>
                                        <p:cTn id="120" dur="250" autoRev="1" fill="hold"/>
                                        <p:tgtEl>
                                          <p:spTgt spid="3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70" grpId="0" animBg="1"/>
      <p:bldP spid="70" grpId="1"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4" name="组合 3"/>
          <p:cNvGrpSpPr/>
          <p:nvPr userDrawn="1"/>
        </p:nvGrpSpPr>
        <p:grpSpPr>
          <a:xfrm>
            <a:off x="-237265" y="1632767"/>
            <a:ext cx="1845455" cy="4601933"/>
            <a:chOff x="17760" y="1819657"/>
            <a:chExt cx="1384091" cy="3451450"/>
          </a:xfrm>
        </p:grpSpPr>
        <p:grpSp>
          <p:nvGrpSpPr>
            <p:cNvPr id="5" name="组合 4"/>
            <p:cNvGrpSpPr/>
            <p:nvPr/>
          </p:nvGrpSpPr>
          <p:grpSpPr>
            <a:xfrm>
              <a:off x="17760" y="1819657"/>
              <a:ext cx="1330093" cy="3451450"/>
              <a:chOff x="186919" y="2118738"/>
              <a:chExt cx="1330093" cy="3451450"/>
            </a:xfrm>
            <a:solidFill>
              <a:schemeClr val="bg1">
                <a:lumMod val="75000"/>
              </a:schemeClr>
            </a:solidFill>
          </p:grpSpPr>
          <p:cxnSp>
            <p:nvCxnSpPr>
              <p:cNvPr id="8" name="直接连接符 7"/>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6"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7"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 name="椭圆 6"/>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9" name="组合 18"/>
          <p:cNvGrpSpPr/>
          <p:nvPr userDrawn="1"/>
        </p:nvGrpSpPr>
        <p:grpSpPr>
          <a:xfrm>
            <a:off x="0" y="-113583"/>
            <a:ext cx="5280739" cy="3550273"/>
            <a:chOff x="195709" y="509894"/>
            <a:chExt cx="3960554" cy="2662705"/>
          </a:xfrm>
        </p:grpSpPr>
        <p:grpSp>
          <p:nvGrpSpPr>
            <p:cNvPr id="20" name="组合 19"/>
            <p:cNvGrpSpPr/>
            <p:nvPr/>
          </p:nvGrpSpPr>
          <p:grpSpPr>
            <a:xfrm>
              <a:off x="195709" y="509894"/>
              <a:ext cx="3960554" cy="2603276"/>
              <a:chOff x="364868" y="808975"/>
              <a:chExt cx="3960554" cy="2603276"/>
            </a:xfrm>
            <a:solidFill>
              <a:schemeClr val="bg1">
                <a:lumMod val="75000"/>
              </a:schemeClr>
            </a:solidFill>
          </p:grpSpPr>
          <p:cxnSp>
            <p:nvCxnSpPr>
              <p:cNvPr id="30" name="直接连接符 29"/>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8" name="椭圆 27"/>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9" name="椭圆 28"/>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40375124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4" name="组合 3"/>
          <p:cNvGrpSpPr/>
          <p:nvPr userDrawn="1"/>
        </p:nvGrpSpPr>
        <p:grpSpPr>
          <a:xfrm>
            <a:off x="-237265" y="1632767"/>
            <a:ext cx="1845455" cy="4601933"/>
            <a:chOff x="17760" y="1819657"/>
            <a:chExt cx="1384091" cy="3451450"/>
          </a:xfrm>
        </p:grpSpPr>
        <p:grpSp>
          <p:nvGrpSpPr>
            <p:cNvPr id="5" name="组合 4"/>
            <p:cNvGrpSpPr/>
            <p:nvPr/>
          </p:nvGrpSpPr>
          <p:grpSpPr>
            <a:xfrm>
              <a:off x="17760" y="1819657"/>
              <a:ext cx="1330093" cy="3451450"/>
              <a:chOff x="186919" y="2118738"/>
              <a:chExt cx="1330093" cy="3451450"/>
            </a:xfrm>
            <a:solidFill>
              <a:schemeClr val="bg1">
                <a:lumMod val="75000"/>
              </a:schemeClr>
            </a:solidFill>
          </p:grpSpPr>
          <p:cxnSp>
            <p:nvCxnSpPr>
              <p:cNvPr id="8" name="直接连接符 7"/>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6"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endCxn id="7"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 name="椭圆 5"/>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7" name="椭圆 6"/>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9" name="组合 18"/>
          <p:cNvGrpSpPr/>
          <p:nvPr userDrawn="1"/>
        </p:nvGrpSpPr>
        <p:grpSpPr>
          <a:xfrm>
            <a:off x="0" y="-113583"/>
            <a:ext cx="5280739" cy="3550273"/>
            <a:chOff x="195709" y="509894"/>
            <a:chExt cx="3960554" cy="2662705"/>
          </a:xfrm>
        </p:grpSpPr>
        <p:grpSp>
          <p:nvGrpSpPr>
            <p:cNvPr id="20" name="组合 19"/>
            <p:cNvGrpSpPr/>
            <p:nvPr/>
          </p:nvGrpSpPr>
          <p:grpSpPr>
            <a:xfrm>
              <a:off x="195709" y="509894"/>
              <a:ext cx="3960554" cy="2603276"/>
              <a:chOff x="364868" y="808975"/>
              <a:chExt cx="3960554" cy="2603276"/>
            </a:xfrm>
            <a:solidFill>
              <a:schemeClr val="bg1">
                <a:lumMod val="75000"/>
              </a:schemeClr>
            </a:solidFill>
          </p:grpSpPr>
          <p:cxnSp>
            <p:nvCxnSpPr>
              <p:cNvPr id="30" name="直接连接符 29"/>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1" name="椭圆 20"/>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8" name="椭圆 27"/>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9" name="椭圆 28"/>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398185097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2" name="组合 1"/>
          <p:cNvGrpSpPr/>
          <p:nvPr userDrawn="1"/>
        </p:nvGrpSpPr>
        <p:grpSpPr>
          <a:xfrm rot="16200000">
            <a:off x="2521901" y="4092463"/>
            <a:ext cx="1845455" cy="4601933"/>
            <a:chOff x="17760" y="1819657"/>
            <a:chExt cx="1384091" cy="3451450"/>
          </a:xfrm>
        </p:grpSpPr>
        <p:grpSp>
          <p:nvGrpSpPr>
            <p:cNvPr id="3" name="组合 2"/>
            <p:cNvGrpSpPr/>
            <p:nvPr/>
          </p:nvGrpSpPr>
          <p:grpSpPr>
            <a:xfrm>
              <a:off x="17760" y="1819657"/>
              <a:ext cx="1330093" cy="3451450"/>
              <a:chOff x="186919" y="2118738"/>
              <a:chExt cx="1330093" cy="3451450"/>
            </a:xfrm>
            <a:solidFill>
              <a:schemeClr val="bg1">
                <a:lumMod val="75000"/>
              </a:schemeClr>
            </a:solidFill>
          </p:grpSpPr>
          <p:cxnSp>
            <p:nvCxnSpPr>
              <p:cNvPr id="6" name="直接连接符 5"/>
              <p:cNvCxnSpPr/>
              <p:nvPr/>
            </p:nvCxnSpPr>
            <p:spPr>
              <a:xfrm flipH="1">
                <a:off x="556179" y="3329668"/>
                <a:ext cx="128772" cy="135565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89566" y="2615332"/>
                <a:ext cx="824133" cy="714336"/>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559488" y="3407569"/>
                <a:ext cx="954214" cy="127775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9565" y="3331727"/>
                <a:ext cx="827447" cy="78465"/>
              </a:xfrm>
              <a:prstGeom prst="line">
                <a:avLst/>
              </a:prstGeom>
              <a:grpFill/>
              <a:ln w="12700">
                <a:solidFill>
                  <a:schemeClr val="bg1">
                    <a:lumMod val="85000"/>
                  </a:schemeClr>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91533" y="3200140"/>
                <a:ext cx="505118" cy="12952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633778" y="2120797"/>
                <a:ext cx="51174" cy="120006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186919" y="2118738"/>
                <a:ext cx="446859" cy="107934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696651" y="3319146"/>
                <a:ext cx="717208" cy="22510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 idx="5"/>
              </p:cNvCxnSpPr>
              <p:nvPr/>
            </p:nvCxnSpPr>
            <p:spPr>
              <a:xfrm flipH="1" flipV="1">
                <a:off x="597672" y="4723511"/>
                <a:ext cx="816187" cy="84667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4"/>
              </p:cNvCxnSpPr>
              <p:nvPr/>
            </p:nvCxnSpPr>
            <p:spPr>
              <a:xfrm flipV="1">
                <a:off x="1195244" y="3471680"/>
                <a:ext cx="321766" cy="140890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336329" y="433224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5" name="椭圆 4"/>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grpSp>
        <p:nvGrpSpPr>
          <p:cNvPr id="17" name="组合 16"/>
          <p:cNvGrpSpPr/>
          <p:nvPr userDrawn="1"/>
        </p:nvGrpSpPr>
        <p:grpSpPr>
          <a:xfrm rot="16200000">
            <a:off x="-1136528" y="2482411"/>
            <a:ext cx="5280739" cy="3550273"/>
            <a:chOff x="195709" y="509894"/>
            <a:chExt cx="3960554" cy="2662705"/>
          </a:xfrm>
        </p:grpSpPr>
        <p:grpSp>
          <p:nvGrpSpPr>
            <p:cNvPr id="18" name="组合 17"/>
            <p:cNvGrpSpPr/>
            <p:nvPr/>
          </p:nvGrpSpPr>
          <p:grpSpPr>
            <a:xfrm>
              <a:off x="195709" y="509894"/>
              <a:ext cx="3960554" cy="2603276"/>
              <a:chOff x="364868" y="808975"/>
              <a:chExt cx="3960554" cy="2603276"/>
            </a:xfrm>
            <a:solidFill>
              <a:schemeClr val="bg1">
                <a:lumMod val="75000"/>
              </a:schemeClr>
            </a:solidFill>
          </p:grpSpPr>
          <p:cxnSp>
            <p:nvCxnSpPr>
              <p:cNvPr id="28" name="直接连接符 27"/>
              <p:cNvCxnSpPr/>
              <p:nvPr/>
            </p:nvCxnSpPr>
            <p:spPr>
              <a:xfrm flipH="1" flipV="1">
                <a:off x="2927555" y="907026"/>
                <a:ext cx="1397866" cy="15382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729574" y="813831"/>
                <a:ext cx="3595848" cy="1631421"/>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510393" y="2445250"/>
                <a:ext cx="1815029" cy="67941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517011" y="3126726"/>
                <a:ext cx="993382" cy="2753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1510021" y="2607558"/>
                <a:ext cx="1018126" cy="51710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2510396" y="1091667"/>
                <a:ext cx="1170968" cy="2025995"/>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513700" y="907026"/>
                <a:ext cx="1410543" cy="170053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1513700" y="1757293"/>
                <a:ext cx="1775189" cy="85026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flipV="1">
                <a:off x="2374661" y="1568721"/>
                <a:ext cx="1051123" cy="102947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1518314" y="2601464"/>
                <a:ext cx="1906307" cy="1386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513518" y="2609903"/>
                <a:ext cx="182" cy="802348"/>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195244" y="1376069"/>
                <a:ext cx="1176104" cy="19376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726262" y="808975"/>
                <a:ext cx="468982" cy="56709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852799" y="1378128"/>
                <a:ext cx="342445" cy="1169342"/>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852800" y="1572383"/>
                <a:ext cx="1518548" cy="975087"/>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3681364" y="1091667"/>
                <a:ext cx="636983" cy="135358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845312" y="1623657"/>
                <a:ext cx="53072" cy="923813"/>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flipV="1">
                <a:off x="729514" y="813833"/>
                <a:ext cx="167614" cy="809824"/>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64868" y="1568721"/>
                <a:ext cx="479291" cy="990619"/>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368907" y="813831"/>
                <a:ext cx="351479" cy="754890"/>
              </a:xfrm>
              <a:prstGeom prst="line">
                <a:avLst/>
              </a:prstGeom>
              <a:grpFill/>
              <a:ln w="127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9" name="椭圆 18"/>
            <p:cNvSpPr/>
            <p:nvPr/>
          </p:nvSpPr>
          <p:spPr>
            <a:xfrm>
              <a:off x="3463204" y="745255"/>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0" name="椭圆 19"/>
            <p:cNvSpPr/>
            <p:nvPr/>
          </p:nvSpPr>
          <p:spPr>
            <a:xfrm>
              <a:off x="3068037" y="140924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1" name="椭圆 20"/>
            <p:cNvSpPr/>
            <p:nvPr/>
          </p:nvSpPr>
          <p:spPr>
            <a:xfrm>
              <a:off x="3204281" y="225447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2" name="椭圆 21"/>
            <p:cNvSpPr/>
            <p:nvPr/>
          </p:nvSpPr>
          <p:spPr>
            <a:xfrm>
              <a:off x="2301027" y="277304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3" name="椭圆 22"/>
            <p:cNvSpPr/>
            <p:nvPr/>
          </p:nvSpPr>
          <p:spPr>
            <a:xfrm>
              <a:off x="1293851" y="3064599"/>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4" name="椭圆 23"/>
            <p:cNvSpPr/>
            <p:nvPr/>
          </p:nvSpPr>
          <p:spPr>
            <a:xfrm>
              <a:off x="1288234" y="2271264"/>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5" name="椭圆 24"/>
            <p:cNvSpPr/>
            <p:nvPr/>
          </p:nvSpPr>
          <p:spPr>
            <a:xfrm>
              <a:off x="2165442" y="1208206"/>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6" name="椭圆 25"/>
            <p:cNvSpPr/>
            <p:nvPr/>
          </p:nvSpPr>
          <p:spPr>
            <a:xfrm>
              <a:off x="623088" y="2181612"/>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27" name="椭圆 26"/>
            <p:cNvSpPr/>
            <p:nvPr/>
          </p:nvSpPr>
          <p:spPr>
            <a:xfrm>
              <a:off x="973873" y="1016057"/>
              <a:ext cx="108000" cy="108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grpSp>
    </p:spTree>
    <p:extLst>
      <p:ext uri="{BB962C8B-B14F-4D97-AF65-F5344CB8AC3E}">
        <p14:creationId xmlns:p14="http://schemas.microsoft.com/office/powerpoint/2010/main" val="14677327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摘要">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056465" y="6499314"/>
            <a:ext cx="721672" cy="338554"/>
          </a:xfrm>
          <a:prstGeom prst="rect">
            <a:avLst/>
          </a:prstGeom>
        </p:spPr>
        <p:txBody>
          <a:bodyPr wrap="none">
            <a:spAutoFit/>
          </a:bodyPr>
          <a:lstStyle/>
          <a:p>
            <a:pPr algn="ctr" fontAlgn="ctr"/>
            <a:fld id="{7B7769C5-E519-4C5A-B189-6621AA8A4A5C}" type="slidenum">
              <a:rPr lang="zh-CN" altLang="en-US" sz="160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a:t>
            </a:fld>
            <a:r>
              <a:rPr lang="en-US" altLang="zh-CN" sz="1600" dirty="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/31</a:t>
            </a:r>
            <a:endParaRPr lang="zh-CN" altLang="en-US" sz="1800" kern="0" dirty="0">
              <a:solidFill>
                <a:srgbClr val="5B9BD5"/>
              </a:solidFill>
              <a:latin typeface="+mn-lt"/>
              <a:ea typeface="宋体"/>
            </a:endParaRPr>
          </a:p>
        </p:txBody>
      </p:sp>
      <p:sp>
        <p:nvSpPr>
          <p:cNvPr id="7" name="矩形 6"/>
          <p:cNvSpPr/>
          <p:nvPr userDrawn="1"/>
        </p:nvSpPr>
        <p:spPr>
          <a:xfrm>
            <a:off x="0" y="0"/>
            <a:ext cx="18415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extLst>
              <p:ext uri="{D42A27DB-BD31-4B8C-83A1-F6EECF244321}">
                <p14:modId xmlns:p14="http://schemas.microsoft.com/office/powerpoint/2010/main" val="1236127335"/>
              </p:ext>
            </p:extLst>
          </p:nvPr>
        </p:nvGraphicFramePr>
        <p:xfrm>
          <a:off x="0" y="1264858"/>
          <a:ext cx="1841500" cy="3960000"/>
        </p:xfrm>
        <a:graphic>
          <a:graphicData uri="http://schemas.openxmlformats.org/drawingml/2006/table">
            <a:tbl>
              <a:tblPr>
                <a:tableStyleId>{2D5ABB26-0587-4C30-8999-92F81FD0307C}</a:tableStyleId>
              </a:tblPr>
              <a:tblGrid>
                <a:gridCol w="1841500"/>
              </a:tblGrid>
              <a:tr h="792000">
                <a:tc>
                  <a:txBody>
                    <a:bodyPr/>
                    <a:lstStyle/>
                    <a:p>
                      <a:pPr marL="0" algn="ctr" defTabSz="914400" rtl="0" eaLnBrk="1" latinLnBrk="0" hangingPunct="1"/>
                      <a:r>
                        <a:rPr lang="zh-CN" altLang="en-US" sz="1600" kern="1200" dirty="0" smtClean="0">
                          <a:solidFill>
                            <a:schemeClr val="bg1">
                              <a:lumMod val="85000"/>
                            </a:schemeClr>
                          </a:solidFill>
                          <a:latin typeface="微软雅黑" panose="020B0503020204020204" pitchFamily="34" charset="-122"/>
                          <a:ea typeface="微软雅黑" panose="020B0503020204020204" pitchFamily="34" charset="-122"/>
                          <a:cs typeface="+mn-cs"/>
                        </a:rPr>
                        <a:t>论文摘要</a:t>
                      </a:r>
                      <a:endPar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金融领域情感词典的构建</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金融新闻情感分析</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股票走势预测</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总结与展望</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等腰三角形 8"/>
          <p:cNvSpPr/>
          <p:nvPr userDrawn="1"/>
        </p:nvSpPr>
        <p:spPr>
          <a:xfrm rot="5400000">
            <a:off x="11703390" y="6623925"/>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userDrawn="1"/>
        </p:nvGrpSpPr>
        <p:grpSpPr>
          <a:xfrm>
            <a:off x="0" y="1268760"/>
            <a:ext cx="1841500" cy="788186"/>
            <a:chOff x="0" y="1272662"/>
            <a:chExt cx="1691680" cy="788186"/>
          </a:xfrm>
        </p:grpSpPr>
        <p:sp>
          <p:nvSpPr>
            <p:cNvPr id="25" name="矩形 24"/>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绪论</a:t>
              </a:r>
            </a:p>
          </p:txBody>
        </p:sp>
        <p:sp>
          <p:nvSpPr>
            <p:cNvPr id="26" name="等腰三角形 2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9284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背景">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056465" y="6499314"/>
            <a:ext cx="721672" cy="338554"/>
          </a:xfrm>
          <a:prstGeom prst="rect">
            <a:avLst/>
          </a:prstGeom>
        </p:spPr>
        <p:txBody>
          <a:bodyPr wrap="none">
            <a:spAutoFit/>
          </a:bodyPr>
          <a:lstStyle/>
          <a:p>
            <a:pPr algn="ctr" fontAlgn="ctr"/>
            <a:fld id="{170C0C04-E408-48A9-82A4-3716296300DE}" type="slidenum">
              <a:rPr lang="zh-CN" altLang="en-US" sz="160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/31</a:t>
            </a:r>
            <a:endParaRPr lang="zh-CN" altLang="en-US" sz="1800" kern="0" dirty="0">
              <a:solidFill>
                <a:srgbClr val="5B9BD5"/>
              </a:solidFill>
              <a:latin typeface="+mn-lt"/>
              <a:ea typeface="宋体"/>
            </a:endParaRPr>
          </a:p>
        </p:txBody>
      </p:sp>
      <p:sp>
        <p:nvSpPr>
          <p:cNvPr id="7" name="矩形 6"/>
          <p:cNvSpPr/>
          <p:nvPr userDrawn="1"/>
        </p:nvSpPr>
        <p:spPr>
          <a:xfrm>
            <a:off x="0" y="0"/>
            <a:ext cx="19558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extLst>
              <p:ext uri="{D42A27DB-BD31-4B8C-83A1-F6EECF244321}">
                <p14:modId xmlns:p14="http://schemas.microsoft.com/office/powerpoint/2010/main" val="3874465473"/>
              </p:ext>
            </p:extLst>
          </p:nvPr>
        </p:nvGraphicFramePr>
        <p:xfrm>
          <a:off x="0" y="1264858"/>
          <a:ext cx="1955800" cy="3960000"/>
        </p:xfrm>
        <a:graphic>
          <a:graphicData uri="http://schemas.openxmlformats.org/drawingml/2006/table">
            <a:tbl>
              <a:tblPr>
                <a:tableStyleId>{2D5ABB26-0587-4C30-8999-92F81FD0307C}</a:tableStyleId>
              </a:tblPr>
              <a:tblGrid>
                <a:gridCol w="1955800"/>
              </a:tblGrid>
              <a:tr h="792000">
                <a:tc>
                  <a:txBody>
                    <a:bodyPr/>
                    <a:lstStyle/>
                    <a:p>
                      <a:pPr marL="0" algn="ctr" defTabSz="914400" rtl="0" eaLnBrk="1" latinLnBrk="0" hangingPunct="1"/>
                      <a:r>
                        <a:rPr lang="zh-CN" altLang="en-US" sz="1600" kern="1200" dirty="0" smtClean="0">
                          <a:solidFill>
                            <a:schemeClr val="bg1">
                              <a:lumMod val="85000"/>
                            </a:schemeClr>
                          </a:solidFill>
                          <a:latin typeface="微软雅黑" panose="020B0503020204020204" pitchFamily="34" charset="-122"/>
                          <a:ea typeface="微软雅黑" panose="020B0503020204020204" pitchFamily="34" charset="-122"/>
                          <a:cs typeface="+mn-cs"/>
                        </a:rPr>
                        <a:t>绪论</a:t>
                      </a:r>
                      <a:endPar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论文背景</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金融新闻情感分析</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股票走势预测</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总结与展望</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等腰三角形 8"/>
          <p:cNvSpPr/>
          <p:nvPr userDrawn="1"/>
        </p:nvSpPr>
        <p:spPr>
          <a:xfrm rot="5400000">
            <a:off x="11703390" y="6623925"/>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2061790"/>
            <a:ext cx="1955800" cy="808410"/>
            <a:chOff x="0" y="1272662"/>
            <a:chExt cx="1691680" cy="788186"/>
          </a:xfrm>
        </p:grpSpPr>
        <p:sp>
          <p:nvSpPr>
            <p:cNvPr id="14" name="矩形 13"/>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金融领域情感词典的构建</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39801803"/>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综述">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056465" y="6499314"/>
            <a:ext cx="721672" cy="338554"/>
          </a:xfrm>
          <a:prstGeom prst="rect">
            <a:avLst/>
          </a:prstGeom>
        </p:spPr>
        <p:txBody>
          <a:bodyPr wrap="none">
            <a:spAutoFit/>
          </a:bodyPr>
          <a:lstStyle/>
          <a:p>
            <a:pPr algn="ctr" fontAlgn="ctr"/>
            <a:fld id="{170C0C04-E408-48A9-82A4-3716296300DE}" type="slidenum">
              <a:rPr lang="zh-CN" altLang="en-US" sz="160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/31</a:t>
            </a:r>
            <a:endParaRPr lang="zh-CN" altLang="en-US" sz="1800" kern="0" dirty="0">
              <a:solidFill>
                <a:srgbClr val="5B9BD5"/>
              </a:solidFill>
              <a:latin typeface="+mn-lt"/>
              <a:ea typeface="宋体"/>
            </a:endParaRPr>
          </a:p>
        </p:txBody>
      </p:sp>
      <p:sp>
        <p:nvSpPr>
          <p:cNvPr id="7" name="矩形 6"/>
          <p:cNvSpPr/>
          <p:nvPr userDrawn="1"/>
        </p:nvSpPr>
        <p:spPr>
          <a:xfrm>
            <a:off x="0" y="0"/>
            <a:ext cx="1905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extLst>
              <p:ext uri="{D42A27DB-BD31-4B8C-83A1-F6EECF244321}">
                <p14:modId xmlns:p14="http://schemas.microsoft.com/office/powerpoint/2010/main" val="4160672645"/>
              </p:ext>
            </p:extLst>
          </p:nvPr>
        </p:nvGraphicFramePr>
        <p:xfrm>
          <a:off x="0" y="1268758"/>
          <a:ext cx="1905000" cy="3956100"/>
        </p:xfrm>
        <a:graphic>
          <a:graphicData uri="http://schemas.openxmlformats.org/drawingml/2006/table">
            <a:tbl>
              <a:tblPr>
                <a:tableStyleId>{2D5ABB26-0587-4C30-8999-92F81FD0307C}</a:tableStyleId>
              </a:tblPr>
              <a:tblGrid>
                <a:gridCol w="1905000"/>
              </a:tblGrid>
              <a:tr h="791220">
                <a:tc>
                  <a:txBody>
                    <a:bodyPr/>
                    <a:lstStyle/>
                    <a:p>
                      <a:pPr marL="0" algn="ctr" defTabSz="914400" rtl="0" eaLnBrk="1" latinLnBrk="0" hangingPunct="1"/>
                      <a:r>
                        <a:rPr lang="zh-CN" altLang="en-US" sz="1600" kern="1200" dirty="0" smtClean="0">
                          <a:solidFill>
                            <a:schemeClr val="bg1">
                              <a:lumMod val="85000"/>
                            </a:schemeClr>
                          </a:solidFill>
                          <a:latin typeface="微软雅黑" panose="020B0503020204020204" pitchFamily="34" charset="-122"/>
                          <a:ea typeface="微软雅黑" panose="020B0503020204020204" pitchFamily="34" charset="-122"/>
                          <a:cs typeface="+mn-cs"/>
                        </a:rPr>
                        <a:t>绪论</a:t>
                      </a:r>
                      <a:endPar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金融领域情感词典的构建</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研究综述</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股票走势预测</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总结与展望</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等腰三角形 8"/>
          <p:cNvSpPr/>
          <p:nvPr userDrawn="1"/>
        </p:nvSpPr>
        <p:spPr>
          <a:xfrm rot="5400000">
            <a:off x="11703390" y="6623925"/>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2852340"/>
            <a:ext cx="1905000" cy="788186"/>
            <a:chOff x="0" y="1272662"/>
            <a:chExt cx="1691680" cy="788186"/>
          </a:xfrm>
        </p:grpSpPr>
        <p:sp>
          <p:nvSpPr>
            <p:cNvPr id="14" name="矩形 13"/>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金融新闻情感分析</a:t>
              </a: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0508254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成果应用">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056465" y="6499314"/>
            <a:ext cx="721672" cy="338554"/>
          </a:xfrm>
          <a:prstGeom prst="rect">
            <a:avLst/>
          </a:prstGeom>
        </p:spPr>
        <p:txBody>
          <a:bodyPr wrap="none">
            <a:spAutoFit/>
          </a:bodyPr>
          <a:lstStyle/>
          <a:p>
            <a:pPr algn="ctr" fontAlgn="ctr"/>
            <a:fld id="{170C0C04-E408-48A9-82A4-3716296300DE}" type="slidenum">
              <a:rPr lang="zh-CN" altLang="en-US" sz="160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/31</a:t>
            </a:r>
            <a:endParaRPr lang="zh-CN" altLang="en-US" sz="1800" kern="0" dirty="0">
              <a:solidFill>
                <a:srgbClr val="5B9BD5"/>
              </a:solidFill>
              <a:latin typeface="+mn-lt"/>
              <a:ea typeface="宋体"/>
            </a:endParaRPr>
          </a:p>
        </p:txBody>
      </p:sp>
      <p:sp>
        <p:nvSpPr>
          <p:cNvPr id="7" name="矩形 6"/>
          <p:cNvSpPr/>
          <p:nvPr userDrawn="1"/>
        </p:nvSpPr>
        <p:spPr>
          <a:xfrm>
            <a:off x="0" y="0"/>
            <a:ext cx="18923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extLst>
              <p:ext uri="{D42A27DB-BD31-4B8C-83A1-F6EECF244321}">
                <p14:modId xmlns:p14="http://schemas.microsoft.com/office/powerpoint/2010/main" val="2379136622"/>
              </p:ext>
            </p:extLst>
          </p:nvPr>
        </p:nvGraphicFramePr>
        <p:xfrm>
          <a:off x="0" y="1268758"/>
          <a:ext cx="1892300" cy="3956100"/>
        </p:xfrm>
        <a:graphic>
          <a:graphicData uri="http://schemas.openxmlformats.org/drawingml/2006/table">
            <a:tbl>
              <a:tblPr>
                <a:tableStyleId>{2D5ABB26-0587-4C30-8999-92F81FD0307C}</a:tableStyleId>
              </a:tblPr>
              <a:tblGrid>
                <a:gridCol w="1892300"/>
              </a:tblGrid>
              <a:tr h="791220">
                <a:tc>
                  <a:txBody>
                    <a:bodyPr/>
                    <a:lstStyle/>
                    <a:p>
                      <a:pPr marL="0" algn="ctr" defTabSz="914400" rtl="0" eaLnBrk="1" latinLnBrk="0" hangingPunct="1"/>
                      <a:r>
                        <a:rPr lang="zh-CN" altLang="en-US" sz="1600" kern="1200" dirty="0" smtClean="0">
                          <a:solidFill>
                            <a:schemeClr val="bg1">
                              <a:lumMod val="85000"/>
                            </a:schemeClr>
                          </a:solidFill>
                          <a:latin typeface="微软雅黑" panose="020B0503020204020204" pitchFamily="34" charset="-122"/>
                          <a:ea typeface="微软雅黑" panose="020B0503020204020204" pitchFamily="34" charset="-122"/>
                          <a:cs typeface="+mn-cs"/>
                        </a:rPr>
                        <a:t>绪论</a:t>
                      </a:r>
                      <a:endPar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金融领域情感词典的构建</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金融新闻情感分析</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成果应用</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122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总结与展望</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等腰三角形 8"/>
          <p:cNvSpPr/>
          <p:nvPr userDrawn="1"/>
        </p:nvSpPr>
        <p:spPr>
          <a:xfrm rot="5400000">
            <a:off x="11703390" y="6623925"/>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userDrawn="1"/>
        </p:nvGrpSpPr>
        <p:grpSpPr>
          <a:xfrm>
            <a:off x="0" y="3641810"/>
            <a:ext cx="1892300" cy="788186"/>
            <a:chOff x="0" y="1272662"/>
            <a:chExt cx="1691680" cy="788186"/>
          </a:xfrm>
        </p:grpSpPr>
        <p:sp>
          <p:nvSpPr>
            <p:cNvPr id="18" name="矩形 17"/>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股票走势预测</a:t>
              </a:r>
            </a:p>
          </p:txBody>
        </p:sp>
        <p:sp>
          <p:nvSpPr>
            <p:cNvPr id="19" name="等腰三角形 1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6839990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20250757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总结">
    <p:spTree>
      <p:nvGrpSpPr>
        <p:cNvPr id="1" name=""/>
        <p:cNvGrpSpPr/>
        <p:nvPr/>
      </p:nvGrpSpPr>
      <p:grpSpPr>
        <a:xfrm>
          <a:off x="0" y="0"/>
          <a:ext cx="0" cy="0"/>
          <a:chOff x="0" y="0"/>
          <a:chExt cx="0" cy="0"/>
        </a:xfrm>
      </p:grpSpPr>
      <p:sp>
        <p:nvSpPr>
          <p:cNvPr id="15" name="矩形 14"/>
          <p:cNvSpPr/>
          <p:nvPr userDrawn="1"/>
        </p:nvSpPr>
        <p:spPr>
          <a:xfrm>
            <a:off x="0" y="6508234"/>
            <a:ext cx="12192000" cy="3497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矩形 2"/>
          <p:cNvSpPr/>
          <p:nvPr userDrawn="1"/>
        </p:nvSpPr>
        <p:spPr>
          <a:xfrm>
            <a:off x="11056465" y="6499314"/>
            <a:ext cx="721672" cy="338554"/>
          </a:xfrm>
          <a:prstGeom prst="rect">
            <a:avLst/>
          </a:prstGeom>
        </p:spPr>
        <p:txBody>
          <a:bodyPr wrap="none">
            <a:spAutoFit/>
          </a:bodyPr>
          <a:lstStyle/>
          <a:p>
            <a:pPr algn="ctr" fontAlgn="ctr"/>
            <a:fld id="{170C0C04-E408-48A9-82A4-3716296300DE}" type="slidenum">
              <a:rPr lang="zh-CN" altLang="en-US" sz="160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pPr algn="ctr" fontAlgn="ctr"/>
              <a:t>‹#›</a:t>
            </a:fld>
            <a:r>
              <a:rPr lang="en-US" altLang="zh-CN" sz="1600" dirty="0" smtClean="0">
                <a:solidFill>
                  <a:srgbClr val="5B9BD5"/>
                </a:solidFill>
                <a:latin typeface="Arial Unicode MS" panose="020B0604020202020204" pitchFamily="34" charset="-122"/>
                <a:ea typeface="Arial Unicode MS" panose="020B0604020202020204" pitchFamily="34" charset="-122"/>
                <a:cs typeface="Arial Unicode MS" panose="020B0604020202020204" pitchFamily="34" charset="-122"/>
              </a:rPr>
              <a:t>/31</a:t>
            </a:r>
            <a:endParaRPr lang="zh-CN" altLang="en-US" sz="1800" kern="0" dirty="0">
              <a:solidFill>
                <a:srgbClr val="5B9BD5"/>
              </a:solidFill>
              <a:latin typeface="+mn-lt"/>
              <a:ea typeface="宋体"/>
            </a:endParaRPr>
          </a:p>
        </p:txBody>
      </p:sp>
      <p:sp>
        <p:nvSpPr>
          <p:cNvPr id="7" name="矩形 6"/>
          <p:cNvSpPr/>
          <p:nvPr userDrawn="1"/>
        </p:nvSpPr>
        <p:spPr>
          <a:xfrm>
            <a:off x="0" y="0"/>
            <a:ext cx="18923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表格 12"/>
          <p:cNvGraphicFramePr>
            <a:graphicFrameLocks noGrp="1"/>
          </p:cNvGraphicFramePr>
          <p:nvPr userDrawn="1">
            <p:extLst>
              <p:ext uri="{D42A27DB-BD31-4B8C-83A1-F6EECF244321}">
                <p14:modId xmlns:p14="http://schemas.microsoft.com/office/powerpoint/2010/main" val="1829523879"/>
              </p:ext>
            </p:extLst>
          </p:nvPr>
        </p:nvGraphicFramePr>
        <p:xfrm>
          <a:off x="0" y="1264858"/>
          <a:ext cx="1892300" cy="3960000"/>
        </p:xfrm>
        <a:graphic>
          <a:graphicData uri="http://schemas.openxmlformats.org/drawingml/2006/table">
            <a:tbl>
              <a:tblPr>
                <a:tableStyleId>{2D5ABB26-0587-4C30-8999-92F81FD0307C}</a:tableStyleId>
              </a:tblPr>
              <a:tblGrid>
                <a:gridCol w="1892300"/>
              </a:tblGrid>
              <a:tr h="792000">
                <a:tc>
                  <a:txBody>
                    <a:bodyPr/>
                    <a:lstStyle/>
                    <a:p>
                      <a:pPr marL="0" algn="ctr" defTabSz="914400" rtl="0" eaLnBrk="1" latinLnBrk="0" hangingPunct="1"/>
                      <a:r>
                        <a:rPr lang="zh-CN" altLang="en-US" sz="1600" kern="1200" dirty="0" smtClean="0">
                          <a:solidFill>
                            <a:schemeClr val="bg1">
                              <a:lumMod val="85000"/>
                            </a:schemeClr>
                          </a:solidFill>
                          <a:latin typeface="微软雅黑" panose="020B0503020204020204" pitchFamily="34" charset="-122"/>
                          <a:ea typeface="微软雅黑" panose="020B0503020204020204" pitchFamily="34" charset="-122"/>
                          <a:cs typeface="+mn-cs"/>
                        </a:rPr>
                        <a:t>绪论</a:t>
                      </a:r>
                      <a:endParaRPr lang="zh-CN" altLang="en-US" sz="1600" kern="1200" dirty="0">
                        <a:solidFill>
                          <a:schemeClr val="bg1">
                            <a:lumMod val="85000"/>
                          </a:schemeClr>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金融领域情感词典的构建</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金融新闻情感分析</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股票走势预测</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r>
              <a:tr h="792000">
                <a:tc>
                  <a:txBody>
                    <a:bodyPr/>
                    <a:lstStyle/>
                    <a:p>
                      <a:pPr algn="ctr"/>
                      <a:r>
                        <a:rPr lang="zh-CN" altLang="en-US" sz="1600" dirty="0" smtClean="0">
                          <a:solidFill>
                            <a:schemeClr val="bg1">
                              <a:lumMod val="85000"/>
                            </a:schemeClr>
                          </a:solidFill>
                          <a:latin typeface="微软雅黑" panose="020B0503020204020204" pitchFamily="34" charset="-122"/>
                          <a:ea typeface="微软雅黑" panose="020B0503020204020204" pitchFamily="34" charset="-122"/>
                        </a:rPr>
                        <a:t>论文总结</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9" name="等腰三角形 8"/>
          <p:cNvSpPr/>
          <p:nvPr userDrawn="1"/>
        </p:nvSpPr>
        <p:spPr>
          <a:xfrm rot="5400000">
            <a:off x="11703390" y="6623925"/>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userDrawn="1"/>
        </p:nvSpPr>
        <p:spPr>
          <a:xfrm rot="16200000">
            <a:off x="10971190" y="6623926"/>
            <a:ext cx="160020" cy="13794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p:nvPr userDrawn="1"/>
        </p:nvCxnSpPr>
        <p:spPr>
          <a:xfrm>
            <a:off x="2788985" y="1268760"/>
            <a:ext cx="831206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431930"/>
            <a:ext cx="1892300" cy="788186"/>
            <a:chOff x="0" y="1272662"/>
            <a:chExt cx="1691680" cy="788186"/>
          </a:xfrm>
        </p:grpSpPr>
        <p:sp>
          <p:nvSpPr>
            <p:cNvPr id="14" name="矩形 13"/>
            <p:cNvSpPr/>
            <p:nvPr userDrawn="1"/>
          </p:nvSpPr>
          <p:spPr>
            <a:xfrm>
              <a:off x="0" y="1272662"/>
              <a:ext cx="1691680" cy="788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kern="1200" dirty="0" smtClean="0">
                  <a:solidFill>
                    <a:schemeClr val="lt1"/>
                  </a:solidFill>
                  <a:latin typeface="微软雅黑" panose="020B0503020204020204" pitchFamily="34" charset="-122"/>
                  <a:ea typeface="微软雅黑" panose="020B0503020204020204" pitchFamily="34" charset="-122"/>
                  <a:cs typeface="+mn-cs"/>
                </a:rPr>
                <a:t>总结与展望</a:t>
              </a:r>
              <a:endParaRPr lang="zh-CN" altLang="en-US" sz="1600" kern="1200" dirty="0">
                <a:solidFill>
                  <a:schemeClr val="lt1"/>
                </a:solidFill>
                <a:latin typeface="微软雅黑" panose="020B0503020204020204" pitchFamily="34" charset="-122"/>
                <a:ea typeface="微软雅黑" panose="020B0503020204020204" pitchFamily="34" charset="-122"/>
                <a:cs typeface="+mn-cs"/>
              </a:endParaRPr>
            </a:p>
          </p:txBody>
        </p:sp>
        <p:sp>
          <p:nvSpPr>
            <p:cNvPr id="16" name="等腰三角形 15"/>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8410348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0442911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28211086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155289585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DA96E64-783D-463C-BA44-F5AF67B46485}" type="datetimeFigureOut">
              <a:rPr lang="zh-CN" altLang="en-US" smtClean="0"/>
              <a:pPr/>
              <a:t>2016/5/17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16564180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96E64-783D-463C-BA44-F5AF67B46485}" type="datetimeFigureOut">
              <a:rPr lang="zh-CN" altLang="en-US" smtClean="0"/>
              <a:pPr/>
              <a:t>2016/5/17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C676CA-DACA-4216-AE75-62203F837763}" type="slidenum">
              <a:rPr lang="zh-CN" altLang="en-US" smtClean="0"/>
              <a:pPr/>
              <a:t>‹#›</a:t>
            </a:fld>
            <a:endParaRPr lang="zh-CN" altLang="en-US"/>
          </a:p>
        </p:txBody>
      </p:sp>
    </p:spTree>
    <p:extLst>
      <p:ext uri="{BB962C8B-B14F-4D97-AF65-F5344CB8AC3E}">
        <p14:creationId xmlns:p14="http://schemas.microsoft.com/office/powerpoint/2010/main" val="318855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35942222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DA96E64-783D-463C-BA44-F5AF67B46485}" type="datetimeFigureOut">
              <a:rPr lang="zh-CN" altLang="en-US" smtClean="0"/>
              <a:t>2016/5/17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676CA-DACA-4216-AE75-62203F837763}" type="slidenum">
              <a:rPr lang="zh-CN" altLang="en-US" smtClean="0"/>
              <a:t>‹#›</a:t>
            </a:fld>
            <a:endParaRPr lang="zh-CN" altLang="en-US"/>
          </a:p>
        </p:txBody>
      </p:sp>
    </p:spTree>
    <p:extLst>
      <p:ext uri="{BB962C8B-B14F-4D97-AF65-F5344CB8AC3E}">
        <p14:creationId xmlns:p14="http://schemas.microsoft.com/office/powerpoint/2010/main" val="382124301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96E64-783D-463C-BA44-F5AF67B46485}" type="datetimeFigureOut">
              <a:rPr lang="zh-CN" altLang="en-US" smtClean="0"/>
              <a:pPr/>
              <a:t>2016/5/17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676CA-DACA-4216-AE75-62203F837763}" type="slidenum">
              <a:rPr lang="zh-CN" altLang="en-US" smtClean="0"/>
              <a:pPr/>
              <a:t>‹#›</a:t>
            </a:fld>
            <a:endParaRPr lang="zh-CN" altLang="en-US"/>
          </a:p>
        </p:txBody>
      </p:sp>
      <p:sp>
        <p:nvSpPr>
          <p:cNvPr id="7" name="矩形 6"/>
          <p:cNvSpPr/>
          <p:nvPr userDrawn="1"/>
        </p:nvSpPr>
        <p:spPr>
          <a:xfrm>
            <a:off x="0" y="0"/>
            <a:ext cx="12192000" cy="6858000"/>
          </a:xfrm>
          <a:prstGeom prst="rect">
            <a:avLst/>
          </a:prstGeom>
          <a:gradFill flip="none" rotWithShape="1">
            <a:gsLst>
              <a:gs pos="0">
                <a:schemeClr val="bg1">
                  <a:alpha val="0"/>
                </a:schemeClr>
              </a:gs>
              <a:gs pos="67000">
                <a:schemeClr val="bg1">
                  <a:lumMod val="75000"/>
                  <a:alpha val="25000"/>
                </a:schemeClr>
              </a:gs>
              <a:gs pos="100000">
                <a:schemeClr val="bg1">
                  <a:lumMod val="65000"/>
                  <a:alpha val="4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830972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56" r:id="rId12"/>
    <p:sldLayoutId id="2147483750" r:id="rId13"/>
    <p:sldLayoutId id="2147483764" r:id="rId14"/>
    <p:sldLayoutId id="2147483763" r:id="rId15"/>
    <p:sldLayoutId id="2147483757" r:id="rId16"/>
    <p:sldLayoutId id="2147483759" r:id="rId17"/>
    <p:sldLayoutId id="2147483760" r:id="rId18"/>
    <p:sldLayoutId id="2147483761" r:id="rId19"/>
    <p:sldLayoutId id="2147483762" r:id="rId2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hemeOverride" Target="../theme/themeOverride1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chart" Target="../charts/chart7.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chart" Target="../charts/chart9.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9.xml"/><Relationship Id="rId1" Type="http://schemas.openxmlformats.org/officeDocument/2006/relationships/themeOverride" Target="../theme/themeOverride1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9.xml"/><Relationship Id="rId1" Type="http://schemas.openxmlformats.org/officeDocument/2006/relationships/themeOverride" Target="../theme/themeOverride17.xml"/><Relationship Id="rId5" Type="http://schemas.openxmlformats.org/officeDocument/2006/relationships/image" Target="../media/image11.png"/><Relationship Id="rId4" Type="http://schemas.openxmlformats.org/officeDocument/2006/relationships/chart" Target="../charts/chart10.xml"/></Relationships>
</file>

<file path=ppt/slides/_rels/slide2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hemeOverride" Target="../theme/themeOverride1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0.xml"/><Relationship Id="rId1" Type="http://schemas.openxmlformats.org/officeDocument/2006/relationships/themeOverride" Target="../theme/themeOverride2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2.emf"/><Relationship Id="rId2" Type="http://schemas.openxmlformats.org/officeDocument/2006/relationships/vmlDrawing" Target="../drawings/vmlDrawing1.vml"/><Relationship Id="rId1" Type="http://schemas.openxmlformats.org/officeDocument/2006/relationships/themeOverride" Target="../theme/themeOverride7.xml"/><Relationship Id="rId6" Type="http://schemas.openxmlformats.org/officeDocument/2006/relationships/package" Target="../embeddings/Microsoft_Visio___11.vsdx"/><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7"/>
          <p:cNvSpPr>
            <a:spLocks noChangeArrowheads="1"/>
          </p:cNvSpPr>
          <p:nvPr/>
        </p:nvSpPr>
        <p:spPr bwMode="auto">
          <a:xfrm>
            <a:off x="3364602" y="4001886"/>
            <a:ext cx="5451518" cy="954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6" tIns="45719" rIns="91436"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None/>
            </a:pPr>
            <a:r>
              <a:rPr lang="zh-CN" altLang="en-US" sz="2800" b="1" dirty="0" smtClean="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金融新闻的情感分析及其在股票预测中的应用</a:t>
            </a:r>
            <a:endParaRPr lang="zh-CN" altLang="en-US" sz="2800" b="1"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6" name="椭圆 155"/>
          <p:cNvSpPr/>
          <p:nvPr/>
        </p:nvSpPr>
        <p:spPr>
          <a:xfrm>
            <a:off x="5291959" y="1636768"/>
            <a:ext cx="1608083" cy="16080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p>
        </p:txBody>
      </p:sp>
      <p:sp>
        <p:nvSpPr>
          <p:cNvPr id="157" name="Freeform 284"/>
          <p:cNvSpPr>
            <a:spLocks noEditPoints="1"/>
          </p:cNvSpPr>
          <p:nvPr/>
        </p:nvSpPr>
        <p:spPr bwMode="auto">
          <a:xfrm>
            <a:off x="5598695" y="2010375"/>
            <a:ext cx="1138863" cy="844232"/>
          </a:xfrm>
          <a:custGeom>
            <a:avLst/>
            <a:gdLst>
              <a:gd name="T0" fmla="*/ 1 w 85"/>
              <a:gd name="T1" fmla="*/ 0 h 63"/>
              <a:gd name="T2" fmla="*/ 0 w 85"/>
              <a:gd name="T3" fmla="*/ 62 h 63"/>
              <a:gd name="T4" fmla="*/ 16 w 85"/>
              <a:gd name="T5" fmla="*/ 63 h 63"/>
              <a:gd name="T6" fmla="*/ 18 w 85"/>
              <a:gd name="T7" fmla="*/ 1 h 63"/>
              <a:gd name="T8" fmla="*/ 2 w 85"/>
              <a:gd name="T9" fmla="*/ 5 h 63"/>
              <a:gd name="T10" fmla="*/ 14 w 85"/>
              <a:gd name="T11" fmla="*/ 4 h 63"/>
              <a:gd name="T12" fmla="*/ 16 w 85"/>
              <a:gd name="T13" fmla="*/ 28 h 63"/>
              <a:gd name="T14" fmla="*/ 3 w 85"/>
              <a:gd name="T15" fmla="*/ 29 h 63"/>
              <a:gd name="T16" fmla="*/ 2 w 85"/>
              <a:gd name="T17" fmla="*/ 5 h 63"/>
              <a:gd name="T18" fmla="*/ 2 w 85"/>
              <a:gd name="T19" fmla="*/ 56 h 63"/>
              <a:gd name="T20" fmla="*/ 2 w 85"/>
              <a:gd name="T21" fmla="*/ 55 h 63"/>
              <a:gd name="T22" fmla="*/ 16 w 85"/>
              <a:gd name="T23" fmla="*/ 56 h 63"/>
              <a:gd name="T24" fmla="*/ 16 w 85"/>
              <a:gd name="T25" fmla="*/ 52 h 63"/>
              <a:gd name="T26" fmla="*/ 2 w 85"/>
              <a:gd name="T27" fmla="*/ 52 h 63"/>
              <a:gd name="T28" fmla="*/ 16 w 85"/>
              <a:gd name="T29" fmla="*/ 51 h 63"/>
              <a:gd name="T30" fmla="*/ 16 w 85"/>
              <a:gd name="T31" fmla="*/ 52 h 63"/>
              <a:gd name="T32" fmla="*/ 21 w 85"/>
              <a:gd name="T33" fmla="*/ 0 h 63"/>
              <a:gd name="T34" fmla="*/ 19 w 85"/>
              <a:gd name="T35" fmla="*/ 62 h 63"/>
              <a:gd name="T36" fmla="*/ 36 w 85"/>
              <a:gd name="T37" fmla="*/ 63 h 63"/>
              <a:gd name="T38" fmla="*/ 38 w 85"/>
              <a:gd name="T39" fmla="*/ 1 h 63"/>
              <a:gd name="T40" fmla="*/ 22 w 85"/>
              <a:gd name="T41" fmla="*/ 5 h 63"/>
              <a:gd name="T42" fmla="*/ 34 w 85"/>
              <a:gd name="T43" fmla="*/ 4 h 63"/>
              <a:gd name="T44" fmla="*/ 35 w 85"/>
              <a:gd name="T45" fmla="*/ 28 h 63"/>
              <a:gd name="T46" fmla="*/ 23 w 85"/>
              <a:gd name="T47" fmla="*/ 29 h 63"/>
              <a:gd name="T48" fmla="*/ 22 w 85"/>
              <a:gd name="T49" fmla="*/ 5 h 63"/>
              <a:gd name="T50" fmla="*/ 22 w 85"/>
              <a:gd name="T51" fmla="*/ 56 h 63"/>
              <a:gd name="T52" fmla="*/ 22 w 85"/>
              <a:gd name="T53" fmla="*/ 55 h 63"/>
              <a:gd name="T54" fmla="*/ 36 w 85"/>
              <a:gd name="T55" fmla="*/ 56 h 63"/>
              <a:gd name="T56" fmla="*/ 35 w 85"/>
              <a:gd name="T57" fmla="*/ 52 h 63"/>
              <a:gd name="T58" fmla="*/ 21 w 85"/>
              <a:gd name="T59" fmla="*/ 52 h 63"/>
              <a:gd name="T60" fmla="*/ 35 w 85"/>
              <a:gd name="T61" fmla="*/ 51 h 63"/>
              <a:gd name="T62" fmla="*/ 35 w 85"/>
              <a:gd name="T63" fmla="*/ 52 h 63"/>
              <a:gd name="T64" fmla="*/ 53 w 85"/>
              <a:gd name="T65" fmla="*/ 1 h 63"/>
              <a:gd name="T66" fmla="*/ 38 w 85"/>
              <a:gd name="T67" fmla="*/ 9 h 63"/>
              <a:gd name="T68" fmla="*/ 69 w 85"/>
              <a:gd name="T69" fmla="*/ 62 h 63"/>
              <a:gd name="T70" fmla="*/ 84 w 85"/>
              <a:gd name="T71" fmla="*/ 55 h 63"/>
              <a:gd name="T72" fmla="*/ 64 w 85"/>
              <a:gd name="T73" fmla="*/ 27 h 63"/>
              <a:gd name="T74" fmla="*/ 53 w 85"/>
              <a:gd name="T75" fmla="*/ 32 h 63"/>
              <a:gd name="T76" fmla="*/ 42 w 85"/>
              <a:gd name="T77" fmla="*/ 11 h 63"/>
              <a:gd name="T78" fmla="*/ 53 w 85"/>
              <a:gd name="T79" fmla="*/ 6 h 63"/>
              <a:gd name="T80" fmla="*/ 64 w 85"/>
              <a:gd name="T81" fmla="*/ 27 h 63"/>
              <a:gd name="T82" fmla="*/ 66 w 85"/>
              <a:gd name="T83" fmla="*/ 52 h 63"/>
              <a:gd name="T84" fmla="*/ 78 w 85"/>
              <a:gd name="T85" fmla="*/ 46 h 63"/>
              <a:gd name="T86" fmla="*/ 66 w 85"/>
              <a:gd name="T87" fmla="*/ 53 h 63"/>
              <a:gd name="T88" fmla="*/ 80 w 85"/>
              <a:gd name="T89" fmla="*/ 49 h 63"/>
              <a:gd name="T90" fmla="*/ 68 w 85"/>
              <a:gd name="T91" fmla="*/ 56 h 63"/>
              <a:gd name="T92" fmla="*/ 79 w 85"/>
              <a:gd name="T93" fmla="*/ 49 h 63"/>
              <a:gd name="T94" fmla="*/ 80 w 85"/>
              <a:gd name="T95" fmla="*/ 4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5" h="63">
                <a:moveTo>
                  <a:pt x="16" y="0"/>
                </a:moveTo>
                <a:cubicBezTo>
                  <a:pt x="1" y="0"/>
                  <a:pt x="1" y="0"/>
                  <a:pt x="1" y="0"/>
                </a:cubicBezTo>
                <a:cubicBezTo>
                  <a:pt x="1" y="0"/>
                  <a:pt x="0" y="1"/>
                  <a:pt x="0" y="1"/>
                </a:cubicBezTo>
                <a:cubicBezTo>
                  <a:pt x="0" y="62"/>
                  <a:pt x="0" y="62"/>
                  <a:pt x="0" y="62"/>
                </a:cubicBezTo>
                <a:cubicBezTo>
                  <a:pt x="0" y="62"/>
                  <a:pt x="1" y="63"/>
                  <a:pt x="1" y="63"/>
                </a:cubicBezTo>
                <a:cubicBezTo>
                  <a:pt x="16" y="63"/>
                  <a:pt x="16" y="63"/>
                  <a:pt x="16" y="63"/>
                </a:cubicBezTo>
                <a:cubicBezTo>
                  <a:pt x="17" y="63"/>
                  <a:pt x="18" y="62"/>
                  <a:pt x="18" y="62"/>
                </a:cubicBezTo>
                <a:cubicBezTo>
                  <a:pt x="18" y="1"/>
                  <a:pt x="18" y="1"/>
                  <a:pt x="18" y="1"/>
                </a:cubicBezTo>
                <a:cubicBezTo>
                  <a:pt x="18" y="1"/>
                  <a:pt x="17" y="0"/>
                  <a:pt x="16" y="0"/>
                </a:cubicBezTo>
                <a:close/>
                <a:moveTo>
                  <a:pt x="2" y="5"/>
                </a:moveTo>
                <a:cubicBezTo>
                  <a:pt x="2" y="4"/>
                  <a:pt x="3" y="4"/>
                  <a:pt x="3" y="4"/>
                </a:cubicBezTo>
                <a:cubicBezTo>
                  <a:pt x="14" y="4"/>
                  <a:pt x="14" y="4"/>
                  <a:pt x="14" y="4"/>
                </a:cubicBezTo>
                <a:cubicBezTo>
                  <a:pt x="15" y="4"/>
                  <a:pt x="16" y="4"/>
                  <a:pt x="16" y="5"/>
                </a:cubicBezTo>
                <a:cubicBezTo>
                  <a:pt x="16" y="28"/>
                  <a:pt x="16" y="28"/>
                  <a:pt x="16" y="28"/>
                </a:cubicBezTo>
                <a:cubicBezTo>
                  <a:pt x="16" y="28"/>
                  <a:pt x="15" y="29"/>
                  <a:pt x="14" y="29"/>
                </a:cubicBezTo>
                <a:cubicBezTo>
                  <a:pt x="3" y="29"/>
                  <a:pt x="3" y="29"/>
                  <a:pt x="3" y="29"/>
                </a:cubicBezTo>
                <a:cubicBezTo>
                  <a:pt x="3" y="29"/>
                  <a:pt x="2" y="28"/>
                  <a:pt x="2" y="28"/>
                </a:cubicBezTo>
                <a:lnTo>
                  <a:pt x="2" y="5"/>
                </a:lnTo>
                <a:close/>
                <a:moveTo>
                  <a:pt x="16" y="56"/>
                </a:moveTo>
                <a:cubicBezTo>
                  <a:pt x="2" y="56"/>
                  <a:pt x="2" y="56"/>
                  <a:pt x="2" y="56"/>
                </a:cubicBezTo>
                <a:cubicBezTo>
                  <a:pt x="2" y="56"/>
                  <a:pt x="2" y="56"/>
                  <a:pt x="2" y="56"/>
                </a:cubicBezTo>
                <a:cubicBezTo>
                  <a:pt x="2" y="55"/>
                  <a:pt x="2" y="55"/>
                  <a:pt x="2" y="55"/>
                </a:cubicBezTo>
                <a:cubicBezTo>
                  <a:pt x="16" y="55"/>
                  <a:pt x="16" y="55"/>
                  <a:pt x="16" y="55"/>
                </a:cubicBezTo>
                <a:cubicBezTo>
                  <a:pt x="16" y="55"/>
                  <a:pt x="16" y="55"/>
                  <a:pt x="16" y="56"/>
                </a:cubicBezTo>
                <a:cubicBezTo>
                  <a:pt x="16" y="56"/>
                  <a:pt x="16" y="56"/>
                  <a:pt x="16" y="56"/>
                </a:cubicBezTo>
                <a:close/>
                <a:moveTo>
                  <a:pt x="16" y="52"/>
                </a:moveTo>
                <a:cubicBezTo>
                  <a:pt x="2" y="52"/>
                  <a:pt x="2" y="52"/>
                  <a:pt x="2" y="52"/>
                </a:cubicBezTo>
                <a:cubicBezTo>
                  <a:pt x="2" y="52"/>
                  <a:pt x="2" y="52"/>
                  <a:pt x="2" y="52"/>
                </a:cubicBezTo>
                <a:cubicBezTo>
                  <a:pt x="2" y="52"/>
                  <a:pt x="2" y="51"/>
                  <a:pt x="2" y="51"/>
                </a:cubicBezTo>
                <a:cubicBezTo>
                  <a:pt x="16" y="51"/>
                  <a:pt x="16" y="51"/>
                  <a:pt x="16" y="51"/>
                </a:cubicBezTo>
                <a:cubicBezTo>
                  <a:pt x="16" y="51"/>
                  <a:pt x="16" y="52"/>
                  <a:pt x="16" y="52"/>
                </a:cubicBezTo>
                <a:cubicBezTo>
                  <a:pt x="16" y="52"/>
                  <a:pt x="16" y="52"/>
                  <a:pt x="16" y="52"/>
                </a:cubicBezTo>
                <a:close/>
                <a:moveTo>
                  <a:pt x="36" y="0"/>
                </a:moveTo>
                <a:cubicBezTo>
                  <a:pt x="21" y="0"/>
                  <a:pt x="21" y="0"/>
                  <a:pt x="21" y="0"/>
                </a:cubicBezTo>
                <a:cubicBezTo>
                  <a:pt x="20" y="0"/>
                  <a:pt x="19" y="1"/>
                  <a:pt x="19" y="1"/>
                </a:cubicBezTo>
                <a:cubicBezTo>
                  <a:pt x="19" y="62"/>
                  <a:pt x="19" y="62"/>
                  <a:pt x="19" y="62"/>
                </a:cubicBezTo>
                <a:cubicBezTo>
                  <a:pt x="19" y="62"/>
                  <a:pt x="20" y="63"/>
                  <a:pt x="21" y="63"/>
                </a:cubicBezTo>
                <a:cubicBezTo>
                  <a:pt x="36" y="63"/>
                  <a:pt x="36" y="63"/>
                  <a:pt x="36" y="63"/>
                </a:cubicBezTo>
                <a:cubicBezTo>
                  <a:pt x="37" y="63"/>
                  <a:pt x="38" y="62"/>
                  <a:pt x="38" y="62"/>
                </a:cubicBezTo>
                <a:cubicBezTo>
                  <a:pt x="38" y="1"/>
                  <a:pt x="38" y="1"/>
                  <a:pt x="38" y="1"/>
                </a:cubicBezTo>
                <a:cubicBezTo>
                  <a:pt x="38" y="1"/>
                  <a:pt x="37" y="0"/>
                  <a:pt x="36" y="0"/>
                </a:cubicBezTo>
                <a:close/>
                <a:moveTo>
                  <a:pt x="22" y="5"/>
                </a:moveTo>
                <a:cubicBezTo>
                  <a:pt x="22" y="4"/>
                  <a:pt x="22" y="4"/>
                  <a:pt x="23" y="4"/>
                </a:cubicBezTo>
                <a:cubicBezTo>
                  <a:pt x="34" y="4"/>
                  <a:pt x="34" y="4"/>
                  <a:pt x="34" y="4"/>
                </a:cubicBezTo>
                <a:cubicBezTo>
                  <a:pt x="35" y="4"/>
                  <a:pt x="35" y="4"/>
                  <a:pt x="35" y="5"/>
                </a:cubicBezTo>
                <a:cubicBezTo>
                  <a:pt x="35" y="28"/>
                  <a:pt x="35" y="28"/>
                  <a:pt x="35" y="28"/>
                </a:cubicBezTo>
                <a:cubicBezTo>
                  <a:pt x="35" y="28"/>
                  <a:pt x="35" y="29"/>
                  <a:pt x="34" y="29"/>
                </a:cubicBezTo>
                <a:cubicBezTo>
                  <a:pt x="23" y="29"/>
                  <a:pt x="23" y="29"/>
                  <a:pt x="23" y="29"/>
                </a:cubicBezTo>
                <a:cubicBezTo>
                  <a:pt x="22" y="29"/>
                  <a:pt x="22" y="28"/>
                  <a:pt x="22" y="28"/>
                </a:cubicBezTo>
                <a:lnTo>
                  <a:pt x="22" y="5"/>
                </a:lnTo>
                <a:close/>
                <a:moveTo>
                  <a:pt x="35" y="56"/>
                </a:moveTo>
                <a:cubicBezTo>
                  <a:pt x="22" y="56"/>
                  <a:pt x="22" y="56"/>
                  <a:pt x="22" y="56"/>
                </a:cubicBezTo>
                <a:cubicBezTo>
                  <a:pt x="22" y="56"/>
                  <a:pt x="21" y="56"/>
                  <a:pt x="21" y="56"/>
                </a:cubicBezTo>
                <a:cubicBezTo>
                  <a:pt x="21" y="55"/>
                  <a:pt x="22" y="55"/>
                  <a:pt x="22" y="55"/>
                </a:cubicBezTo>
                <a:cubicBezTo>
                  <a:pt x="35" y="55"/>
                  <a:pt x="35" y="55"/>
                  <a:pt x="35" y="55"/>
                </a:cubicBezTo>
                <a:cubicBezTo>
                  <a:pt x="35" y="55"/>
                  <a:pt x="36" y="55"/>
                  <a:pt x="36" y="56"/>
                </a:cubicBezTo>
                <a:cubicBezTo>
                  <a:pt x="36" y="56"/>
                  <a:pt x="35" y="56"/>
                  <a:pt x="35" y="56"/>
                </a:cubicBezTo>
                <a:close/>
                <a:moveTo>
                  <a:pt x="35" y="52"/>
                </a:moveTo>
                <a:cubicBezTo>
                  <a:pt x="22" y="52"/>
                  <a:pt x="22" y="52"/>
                  <a:pt x="22" y="52"/>
                </a:cubicBezTo>
                <a:cubicBezTo>
                  <a:pt x="22" y="52"/>
                  <a:pt x="21" y="52"/>
                  <a:pt x="21" y="52"/>
                </a:cubicBezTo>
                <a:cubicBezTo>
                  <a:pt x="21" y="52"/>
                  <a:pt x="22" y="51"/>
                  <a:pt x="22" y="51"/>
                </a:cubicBezTo>
                <a:cubicBezTo>
                  <a:pt x="35" y="51"/>
                  <a:pt x="35" y="51"/>
                  <a:pt x="35" y="51"/>
                </a:cubicBezTo>
                <a:cubicBezTo>
                  <a:pt x="35" y="51"/>
                  <a:pt x="36" y="52"/>
                  <a:pt x="36" y="52"/>
                </a:cubicBezTo>
                <a:cubicBezTo>
                  <a:pt x="36" y="52"/>
                  <a:pt x="35" y="52"/>
                  <a:pt x="35" y="52"/>
                </a:cubicBezTo>
                <a:close/>
                <a:moveTo>
                  <a:pt x="85" y="53"/>
                </a:moveTo>
                <a:cubicBezTo>
                  <a:pt x="53" y="1"/>
                  <a:pt x="53" y="1"/>
                  <a:pt x="53" y="1"/>
                </a:cubicBezTo>
                <a:cubicBezTo>
                  <a:pt x="53" y="1"/>
                  <a:pt x="52" y="1"/>
                  <a:pt x="51" y="1"/>
                </a:cubicBezTo>
                <a:cubicBezTo>
                  <a:pt x="38" y="9"/>
                  <a:pt x="38" y="9"/>
                  <a:pt x="38" y="9"/>
                </a:cubicBezTo>
                <a:cubicBezTo>
                  <a:pt x="38" y="10"/>
                  <a:pt x="37" y="10"/>
                  <a:pt x="38" y="11"/>
                </a:cubicBezTo>
                <a:cubicBezTo>
                  <a:pt x="69" y="62"/>
                  <a:pt x="69" y="62"/>
                  <a:pt x="69" y="62"/>
                </a:cubicBezTo>
                <a:cubicBezTo>
                  <a:pt x="70" y="63"/>
                  <a:pt x="70" y="63"/>
                  <a:pt x="71" y="62"/>
                </a:cubicBezTo>
                <a:cubicBezTo>
                  <a:pt x="84" y="55"/>
                  <a:pt x="84" y="55"/>
                  <a:pt x="84" y="55"/>
                </a:cubicBezTo>
                <a:cubicBezTo>
                  <a:pt x="85" y="54"/>
                  <a:pt x="85" y="53"/>
                  <a:pt x="85" y="53"/>
                </a:cubicBezTo>
                <a:close/>
                <a:moveTo>
                  <a:pt x="64" y="27"/>
                </a:moveTo>
                <a:cubicBezTo>
                  <a:pt x="55" y="32"/>
                  <a:pt x="55" y="32"/>
                  <a:pt x="55" y="32"/>
                </a:cubicBezTo>
                <a:cubicBezTo>
                  <a:pt x="54" y="33"/>
                  <a:pt x="54" y="33"/>
                  <a:pt x="53" y="32"/>
                </a:cubicBezTo>
                <a:cubicBezTo>
                  <a:pt x="42" y="13"/>
                  <a:pt x="42" y="13"/>
                  <a:pt x="42" y="13"/>
                </a:cubicBezTo>
                <a:cubicBezTo>
                  <a:pt x="41" y="12"/>
                  <a:pt x="41" y="11"/>
                  <a:pt x="42" y="11"/>
                </a:cubicBezTo>
                <a:cubicBezTo>
                  <a:pt x="51" y="5"/>
                  <a:pt x="51" y="5"/>
                  <a:pt x="51" y="5"/>
                </a:cubicBezTo>
                <a:cubicBezTo>
                  <a:pt x="52" y="5"/>
                  <a:pt x="53" y="5"/>
                  <a:pt x="53" y="6"/>
                </a:cubicBezTo>
                <a:cubicBezTo>
                  <a:pt x="65" y="25"/>
                  <a:pt x="65" y="25"/>
                  <a:pt x="65" y="25"/>
                </a:cubicBezTo>
                <a:cubicBezTo>
                  <a:pt x="65" y="26"/>
                  <a:pt x="65" y="26"/>
                  <a:pt x="64" y="27"/>
                </a:cubicBezTo>
                <a:close/>
                <a:moveTo>
                  <a:pt x="66" y="53"/>
                </a:moveTo>
                <a:cubicBezTo>
                  <a:pt x="66" y="53"/>
                  <a:pt x="66" y="53"/>
                  <a:pt x="66" y="52"/>
                </a:cubicBezTo>
                <a:cubicBezTo>
                  <a:pt x="77" y="45"/>
                  <a:pt x="77" y="45"/>
                  <a:pt x="77" y="45"/>
                </a:cubicBezTo>
                <a:cubicBezTo>
                  <a:pt x="78" y="45"/>
                  <a:pt x="78" y="45"/>
                  <a:pt x="78" y="46"/>
                </a:cubicBezTo>
                <a:cubicBezTo>
                  <a:pt x="78" y="46"/>
                  <a:pt x="78" y="46"/>
                  <a:pt x="78" y="46"/>
                </a:cubicBezTo>
                <a:cubicBezTo>
                  <a:pt x="66" y="53"/>
                  <a:pt x="66" y="53"/>
                  <a:pt x="66" y="53"/>
                </a:cubicBezTo>
                <a:cubicBezTo>
                  <a:pt x="66" y="53"/>
                  <a:pt x="66" y="53"/>
                  <a:pt x="66" y="53"/>
                </a:cubicBezTo>
                <a:close/>
                <a:moveTo>
                  <a:pt x="80" y="49"/>
                </a:moveTo>
                <a:cubicBezTo>
                  <a:pt x="68" y="56"/>
                  <a:pt x="68" y="56"/>
                  <a:pt x="68" y="56"/>
                </a:cubicBezTo>
                <a:cubicBezTo>
                  <a:pt x="68" y="56"/>
                  <a:pt x="68" y="56"/>
                  <a:pt x="68" y="56"/>
                </a:cubicBezTo>
                <a:cubicBezTo>
                  <a:pt x="68" y="56"/>
                  <a:pt x="68" y="56"/>
                  <a:pt x="68" y="56"/>
                </a:cubicBezTo>
                <a:cubicBezTo>
                  <a:pt x="79" y="49"/>
                  <a:pt x="79" y="49"/>
                  <a:pt x="79" y="49"/>
                </a:cubicBezTo>
                <a:cubicBezTo>
                  <a:pt x="80" y="48"/>
                  <a:pt x="80" y="49"/>
                  <a:pt x="80" y="49"/>
                </a:cubicBezTo>
                <a:cubicBezTo>
                  <a:pt x="80" y="49"/>
                  <a:pt x="80" y="49"/>
                  <a:pt x="80" y="4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158" name="文本框 157"/>
          <p:cNvSpPr txBox="1"/>
          <p:nvPr/>
        </p:nvSpPr>
        <p:spPr>
          <a:xfrm>
            <a:off x="4843866" y="3454530"/>
            <a:ext cx="2492990" cy="400110"/>
          </a:xfrm>
          <a:prstGeom prst="rect">
            <a:avLst/>
          </a:prstGeom>
          <a:noFill/>
        </p:spPr>
        <p:txBody>
          <a:bodyPr wrap="none" rtlCol="0">
            <a:spAutoFit/>
          </a:bodyPr>
          <a:lstStyle/>
          <a:p>
            <a:pPr algn="ctr"/>
            <a:r>
              <a:rPr lang="zh-CN" altLang="en-US" sz="2000" b="1" dirty="0">
                <a:solidFill>
                  <a:schemeClr val="bg1">
                    <a:lumMod val="65000"/>
                  </a:schemeClr>
                </a:solidFill>
                <a:latin typeface="微软雅黑" panose="020B0503020204020204" pitchFamily="34" charset="-122"/>
                <a:ea typeface="微软雅黑" panose="020B0503020204020204" pitchFamily="34" charset="-122"/>
              </a:rPr>
              <a:t>武汉</a:t>
            </a:r>
            <a:r>
              <a:rPr lang="zh-CN" altLang="en-US" sz="2000" b="1" dirty="0" smtClean="0">
                <a:solidFill>
                  <a:schemeClr val="bg1">
                    <a:lumMod val="65000"/>
                  </a:schemeClr>
                </a:solidFill>
                <a:latin typeface="微软雅黑" panose="020B0503020204020204" pitchFamily="34" charset="-122"/>
                <a:ea typeface="微软雅黑" panose="020B0503020204020204" pitchFamily="34" charset="-122"/>
              </a:rPr>
              <a:t>大学计算机学院</a:t>
            </a:r>
            <a:endParaRPr lang="en-US" altLang="zh-CN" sz="2000" b="1" dirty="0" smtClean="0">
              <a:solidFill>
                <a:schemeClr val="bg1">
                  <a:lumMod val="65000"/>
                </a:schemeClr>
              </a:solidFill>
              <a:latin typeface="微软雅黑" panose="020B0503020204020204" pitchFamily="34" charset="-122"/>
              <a:ea typeface="微软雅黑" panose="020B0503020204020204" pitchFamily="34" charset="-122"/>
            </a:endParaRPr>
          </a:p>
        </p:txBody>
      </p:sp>
      <p:sp>
        <p:nvSpPr>
          <p:cNvPr id="159" name="TextBox 25"/>
          <p:cNvSpPr txBox="1"/>
          <p:nvPr/>
        </p:nvSpPr>
        <p:spPr>
          <a:xfrm>
            <a:off x="4276754" y="5824708"/>
            <a:ext cx="2486654" cy="338554"/>
          </a:xfrm>
          <a:prstGeom prst="rect">
            <a:avLst/>
          </a:prstGeom>
          <a:noFill/>
        </p:spPr>
        <p:txBody>
          <a:bodyPr wrap="square" rtlCol="0">
            <a:spAutoFit/>
          </a:bodyPr>
          <a:lstStyle>
            <a:defPPr>
              <a:defRPr lang="zh-CN"/>
            </a:defPPr>
            <a:lvl1pPr>
              <a:defRPr>
                <a:solidFill>
                  <a:schemeClr val="bg1"/>
                </a:solidFill>
                <a:latin typeface="微软雅黑" pitchFamily="34" charset="-122"/>
                <a:ea typeface="微软雅黑" pitchFamily="34" charset="-122"/>
              </a:defRPr>
            </a:lvl1pPr>
          </a:lstStyle>
          <a:p>
            <a:r>
              <a:rPr lang="zh-CN" altLang="en-US" sz="1600" dirty="0" smtClean="0"/>
              <a:t>答辩</a:t>
            </a:r>
            <a:r>
              <a:rPr lang="zh-CN" altLang="en-US" sz="1600" dirty="0"/>
              <a:t>人</a:t>
            </a:r>
            <a:r>
              <a:rPr lang="zh-CN" altLang="en-US" sz="1600" dirty="0" smtClean="0"/>
              <a:t>：</a:t>
            </a:r>
            <a:r>
              <a:rPr lang="zh-CN" altLang="en-US" sz="1600" dirty="0"/>
              <a:t>代心媛</a:t>
            </a:r>
          </a:p>
        </p:txBody>
      </p:sp>
      <p:sp>
        <p:nvSpPr>
          <p:cNvPr id="50" name="矩形 49"/>
          <p:cNvSpPr/>
          <p:nvPr/>
        </p:nvSpPr>
        <p:spPr>
          <a:xfrm>
            <a:off x="6837683" y="5824708"/>
            <a:ext cx="1963498" cy="338554"/>
          </a:xfrm>
          <a:prstGeom prst="rect">
            <a:avLst/>
          </a:prstGeom>
          <a:noFill/>
        </p:spPr>
        <p:txBody>
          <a:bodyPr wrap="square" rtlCol="0">
            <a:spAutoFit/>
          </a:bodyPr>
          <a:lstStyle/>
          <a:p>
            <a:r>
              <a:rPr lang="zh-CN" altLang="en-US" sz="1600" dirty="0">
                <a:solidFill>
                  <a:schemeClr val="bg1"/>
                </a:solidFill>
                <a:latin typeface="微软雅黑" pitchFamily="34" charset="-122"/>
                <a:ea typeface="微软雅黑" pitchFamily="34" charset="-122"/>
              </a:rPr>
              <a:t>导师</a:t>
            </a:r>
            <a:r>
              <a:rPr lang="zh-CN" altLang="en-US" sz="1600" dirty="0" smtClean="0">
                <a:solidFill>
                  <a:schemeClr val="bg1"/>
                </a:solidFill>
                <a:latin typeface="微软雅黑" pitchFamily="34" charset="-122"/>
                <a:ea typeface="微软雅黑" pitchFamily="34" charset="-122"/>
              </a:rPr>
              <a:t>：彭敏教授 </a:t>
            </a:r>
            <a:endParaRPr lang="zh-CN" altLang="en-US" sz="1600" dirty="0">
              <a:solidFill>
                <a:schemeClr val="bg1"/>
              </a:solidFill>
              <a:latin typeface="微软雅黑" pitchFamily="34" charset="-122"/>
              <a:ea typeface="微软雅黑" pitchFamily="34" charset="-122"/>
            </a:endParaRPr>
          </a:p>
        </p:txBody>
      </p:sp>
      <p:pic>
        <p:nvPicPr>
          <p:cNvPr id="161" name="Picture 2" descr="C:\Users\Administrator\比赛\WPS主题PPT设计大赛\金山快写.png"/>
          <p:cNvPicPr>
            <a:picLocks noChangeAspect="1" noChangeArrowheads="1"/>
          </p:cNvPicPr>
          <p:nvPr/>
        </p:nvPicPr>
        <p:blipFill>
          <a:blip r:embed="rId3" cstate="print">
            <a:extLst>
              <a:ext uri="{28A0092B-C50C-407E-A947-70E740481C1C}">
                <a14:useLocalDpi xmlns:a14="http://schemas.microsoft.com/office/drawing/2010/main" val="0"/>
              </a:ext>
            </a:extLst>
          </a:blip>
          <a:srcRect l="18456" t="8638" r="22333"/>
          <a:stretch>
            <a:fillRect/>
          </a:stretch>
        </p:blipFill>
        <p:spPr bwMode="auto">
          <a:xfrm>
            <a:off x="3763510" y="5742313"/>
            <a:ext cx="513243" cy="49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2" name="Freeform 189"/>
          <p:cNvSpPr>
            <a:spLocks noChangeAspect="1" noEditPoints="1"/>
          </p:cNvSpPr>
          <p:nvPr/>
        </p:nvSpPr>
        <p:spPr bwMode="auto">
          <a:xfrm>
            <a:off x="6348059" y="5795672"/>
            <a:ext cx="517962" cy="393736"/>
          </a:xfrm>
          <a:custGeom>
            <a:avLst/>
            <a:gdLst>
              <a:gd name="T0" fmla="*/ 48 w 104"/>
              <a:gd name="T1" fmla="*/ 57 h 79"/>
              <a:gd name="T2" fmla="*/ 54 w 104"/>
              <a:gd name="T3" fmla="*/ 65 h 79"/>
              <a:gd name="T4" fmla="*/ 0 w 104"/>
              <a:gd name="T5" fmla="*/ 79 h 79"/>
              <a:gd name="T6" fmla="*/ 6 w 104"/>
              <a:gd name="T7" fmla="*/ 65 h 79"/>
              <a:gd name="T8" fmla="*/ 104 w 104"/>
              <a:gd name="T9" fmla="*/ 39 h 79"/>
              <a:gd name="T10" fmla="*/ 87 w 104"/>
              <a:gd name="T11" fmla="*/ 29 h 79"/>
              <a:gd name="T12" fmla="*/ 65 w 104"/>
              <a:gd name="T13" fmla="*/ 34 h 79"/>
              <a:gd name="T14" fmla="*/ 68 w 104"/>
              <a:gd name="T15" fmla="*/ 37 h 79"/>
              <a:gd name="T16" fmla="*/ 61 w 104"/>
              <a:gd name="T17" fmla="*/ 32 h 79"/>
              <a:gd name="T18" fmla="*/ 54 w 104"/>
              <a:gd name="T19" fmla="*/ 31 h 79"/>
              <a:gd name="T20" fmla="*/ 52 w 104"/>
              <a:gd name="T21" fmla="*/ 26 h 79"/>
              <a:gd name="T22" fmla="*/ 51 w 104"/>
              <a:gd name="T23" fmla="*/ 15 h 79"/>
              <a:gd name="T24" fmla="*/ 55 w 104"/>
              <a:gd name="T25" fmla="*/ 12 h 79"/>
              <a:gd name="T26" fmla="*/ 27 w 104"/>
              <a:gd name="T27" fmla="*/ 4 h 79"/>
              <a:gd name="T28" fmla="*/ 25 w 104"/>
              <a:gd name="T29" fmla="*/ 16 h 79"/>
              <a:gd name="T30" fmla="*/ 18 w 104"/>
              <a:gd name="T31" fmla="*/ 24 h 79"/>
              <a:gd name="T32" fmla="*/ 14 w 104"/>
              <a:gd name="T33" fmla="*/ 38 h 79"/>
              <a:gd name="T34" fmla="*/ 10 w 104"/>
              <a:gd name="T35" fmla="*/ 42 h 79"/>
              <a:gd name="T36" fmla="*/ 38 w 104"/>
              <a:gd name="T37" fmla="*/ 49 h 79"/>
              <a:gd name="T38" fmla="*/ 40 w 104"/>
              <a:gd name="T39" fmla="*/ 39 h 79"/>
              <a:gd name="T40" fmla="*/ 47 w 104"/>
              <a:gd name="T41" fmla="*/ 38 h 79"/>
              <a:gd name="T42" fmla="*/ 49 w 104"/>
              <a:gd name="T43" fmla="*/ 41 h 79"/>
              <a:gd name="T44" fmla="*/ 56 w 104"/>
              <a:gd name="T45" fmla="*/ 42 h 79"/>
              <a:gd name="T46" fmla="*/ 62 w 104"/>
              <a:gd name="T47" fmla="*/ 49 h 79"/>
              <a:gd name="T48" fmla="*/ 65 w 104"/>
              <a:gd name="T49" fmla="*/ 55 h 79"/>
              <a:gd name="T50" fmla="*/ 67 w 104"/>
              <a:gd name="T51" fmla="*/ 57 h 79"/>
              <a:gd name="T52" fmla="*/ 74 w 104"/>
              <a:gd name="T53" fmla="*/ 56 h 79"/>
              <a:gd name="T54" fmla="*/ 79 w 104"/>
              <a:gd name="T55" fmla="*/ 61 h 79"/>
              <a:gd name="T56" fmla="*/ 82 w 104"/>
              <a:gd name="T57" fmla="*/ 58 h 79"/>
              <a:gd name="T58" fmla="*/ 87 w 104"/>
              <a:gd name="T59" fmla="*/ 63 h 79"/>
              <a:gd name="T60" fmla="*/ 91 w 104"/>
              <a:gd name="T61" fmla="*/ 60 h 79"/>
              <a:gd name="T62" fmla="*/ 102 w 104"/>
              <a:gd name="T63" fmla="*/ 52 h 79"/>
              <a:gd name="T64" fmla="*/ 99 w 104"/>
              <a:gd name="T65" fmla="*/ 51 h 79"/>
              <a:gd name="T66" fmla="*/ 104 w 104"/>
              <a:gd name="T67" fmla="*/ 39 h 79"/>
              <a:gd name="T68" fmla="*/ 24 w 104"/>
              <a:gd name="T69" fmla="*/ 32 h 79"/>
              <a:gd name="T70" fmla="*/ 17 w 104"/>
              <a:gd name="T71" fmla="*/ 39 h 79"/>
              <a:gd name="T72" fmla="*/ 22 w 104"/>
              <a:gd name="T73" fmla="*/ 27 h 79"/>
              <a:gd name="T74" fmla="*/ 35 w 104"/>
              <a:gd name="T75"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79">
                <a:moveTo>
                  <a:pt x="6" y="57"/>
                </a:moveTo>
                <a:cubicBezTo>
                  <a:pt x="48" y="57"/>
                  <a:pt x="48" y="57"/>
                  <a:pt x="48" y="57"/>
                </a:cubicBezTo>
                <a:cubicBezTo>
                  <a:pt x="48" y="65"/>
                  <a:pt x="48" y="65"/>
                  <a:pt x="48" y="65"/>
                </a:cubicBezTo>
                <a:cubicBezTo>
                  <a:pt x="54" y="65"/>
                  <a:pt x="54" y="65"/>
                  <a:pt x="54" y="65"/>
                </a:cubicBezTo>
                <a:cubicBezTo>
                  <a:pt x="54" y="79"/>
                  <a:pt x="54" y="79"/>
                  <a:pt x="54" y="79"/>
                </a:cubicBezTo>
                <a:cubicBezTo>
                  <a:pt x="0" y="79"/>
                  <a:pt x="0" y="79"/>
                  <a:pt x="0" y="79"/>
                </a:cubicBezTo>
                <a:cubicBezTo>
                  <a:pt x="0" y="65"/>
                  <a:pt x="0" y="65"/>
                  <a:pt x="0" y="65"/>
                </a:cubicBezTo>
                <a:cubicBezTo>
                  <a:pt x="6" y="65"/>
                  <a:pt x="6" y="65"/>
                  <a:pt x="6" y="65"/>
                </a:cubicBezTo>
                <a:cubicBezTo>
                  <a:pt x="6" y="57"/>
                  <a:pt x="6" y="57"/>
                  <a:pt x="6" y="57"/>
                </a:cubicBezTo>
                <a:close/>
                <a:moveTo>
                  <a:pt x="104" y="39"/>
                </a:moveTo>
                <a:cubicBezTo>
                  <a:pt x="102" y="14"/>
                  <a:pt x="102" y="14"/>
                  <a:pt x="102" y="14"/>
                </a:cubicBezTo>
                <a:cubicBezTo>
                  <a:pt x="87" y="29"/>
                  <a:pt x="87" y="29"/>
                  <a:pt x="87" y="29"/>
                </a:cubicBezTo>
                <a:cubicBezTo>
                  <a:pt x="70" y="31"/>
                  <a:pt x="70" y="31"/>
                  <a:pt x="70" y="31"/>
                </a:cubicBezTo>
                <a:cubicBezTo>
                  <a:pt x="65" y="34"/>
                  <a:pt x="65" y="34"/>
                  <a:pt x="65" y="34"/>
                </a:cubicBezTo>
                <a:cubicBezTo>
                  <a:pt x="69" y="36"/>
                  <a:pt x="69" y="36"/>
                  <a:pt x="69" y="36"/>
                </a:cubicBezTo>
                <a:cubicBezTo>
                  <a:pt x="68" y="37"/>
                  <a:pt x="68" y="37"/>
                  <a:pt x="68" y="37"/>
                </a:cubicBezTo>
                <a:cubicBezTo>
                  <a:pt x="60" y="34"/>
                  <a:pt x="60" y="34"/>
                  <a:pt x="60" y="34"/>
                </a:cubicBezTo>
                <a:cubicBezTo>
                  <a:pt x="61" y="32"/>
                  <a:pt x="61" y="32"/>
                  <a:pt x="61" y="32"/>
                </a:cubicBezTo>
                <a:cubicBezTo>
                  <a:pt x="55" y="29"/>
                  <a:pt x="55" y="29"/>
                  <a:pt x="55" y="29"/>
                </a:cubicBezTo>
                <a:cubicBezTo>
                  <a:pt x="54" y="31"/>
                  <a:pt x="54" y="31"/>
                  <a:pt x="54" y="31"/>
                </a:cubicBezTo>
                <a:cubicBezTo>
                  <a:pt x="51" y="30"/>
                  <a:pt x="51" y="30"/>
                  <a:pt x="51" y="30"/>
                </a:cubicBezTo>
                <a:cubicBezTo>
                  <a:pt x="52" y="26"/>
                  <a:pt x="52" y="26"/>
                  <a:pt x="52" y="26"/>
                </a:cubicBezTo>
                <a:cubicBezTo>
                  <a:pt x="47" y="23"/>
                  <a:pt x="47" y="23"/>
                  <a:pt x="47" y="23"/>
                </a:cubicBezTo>
                <a:cubicBezTo>
                  <a:pt x="51" y="15"/>
                  <a:pt x="51" y="15"/>
                  <a:pt x="51" y="15"/>
                </a:cubicBezTo>
                <a:cubicBezTo>
                  <a:pt x="53" y="17"/>
                  <a:pt x="53" y="17"/>
                  <a:pt x="53" y="17"/>
                </a:cubicBezTo>
                <a:cubicBezTo>
                  <a:pt x="55" y="12"/>
                  <a:pt x="55" y="12"/>
                  <a:pt x="55" y="12"/>
                </a:cubicBezTo>
                <a:cubicBezTo>
                  <a:pt x="29" y="0"/>
                  <a:pt x="29" y="0"/>
                  <a:pt x="29" y="0"/>
                </a:cubicBezTo>
                <a:cubicBezTo>
                  <a:pt x="27" y="4"/>
                  <a:pt x="27" y="4"/>
                  <a:pt x="27" y="4"/>
                </a:cubicBezTo>
                <a:cubicBezTo>
                  <a:pt x="30" y="6"/>
                  <a:pt x="30" y="6"/>
                  <a:pt x="30" y="6"/>
                </a:cubicBezTo>
                <a:cubicBezTo>
                  <a:pt x="25" y="16"/>
                  <a:pt x="25" y="16"/>
                  <a:pt x="25" y="16"/>
                </a:cubicBezTo>
                <a:cubicBezTo>
                  <a:pt x="23" y="15"/>
                  <a:pt x="23" y="15"/>
                  <a:pt x="23" y="15"/>
                </a:cubicBezTo>
                <a:cubicBezTo>
                  <a:pt x="18" y="24"/>
                  <a:pt x="18" y="24"/>
                  <a:pt x="18" y="24"/>
                </a:cubicBezTo>
                <a:cubicBezTo>
                  <a:pt x="20" y="25"/>
                  <a:pt x="20" y="25"/>
                  <a:pt x="20" y="25"/>
                </a:cubicBezTo>
                <a:cubicBezTo>
                  <a:pt x="14" y="38"/>
                  <a:pt x="14" y="38"/>
                  <a:pt x="14" y="38"/>
                </a:cubicBezTo>
                <a:cubicBezTo>
                  <a:pt x="12" y="37"/>
                  <a:pt x="12" y="37"/>
                  <a:pt x="12" y="37"/>
                </a:cubicBezTo>
                <a:cubicBezTo>
                  <a:pt x="10" y="42"/>
                  <a:pt x="10" y="42"/>
                  <a:pt x="10" y="42"/>
                </a:cubicBezTo>
                <a:cubicBezTo>
                  <a:pt x="36" y="54"/>
                  <a:pt x="36" y="54"/>
                  <a:pt x="36" y="54"/>
                </a:cubicBezTo>
                <a:cubicBezTo>
                  <a:pt x="38" y="49"/>
                  <a:pt x="38" y="49"/>
                  <a:pt x="38" y="49"/>
                </a:cubicBezTo>
                <a:cubicBezTo>
                  <a:pt x="35" y="48"/>
                  <a:pt x="35" y="48"/>
                  <a:pt x="35" y="48"/>
                </a:cubicBezTo>
                <a:cubicBezTo>
                  <a:pt x="40" y="39"/>
                  <a:pt x="40" y="39"/>
                  <a:pt x="40" y="39"/>
                </a:cubicBezTo>
                <a:cubicBezTo>
                  <a:pt x="45" y="42"/>
                  <a:pt x="45" y="42"/>
                  <a:pt x="45" y="42"/>
                </a:cubicBezTo>
                <a:cubicBezTo>
                  <a:pt x="47" y="38"/>
                  <a:pt x="47" y="38"/>
                  <a:pt x="47" y="38"/>
                </a:cubicBezTo>
                <a:cubicBezTo>
                  <a:pt x="50" y="39"/>
                  <a:pt x="50" y="39"/>
                  <a:pt x="50" y="39"/>
                </a:cubicBezTo>
                <a:cubicBezTo>
                  <a:pt x="49" y="41"/>
                  <a:pt x="49" y="41"/>
                  <a:pt x="49" y="41"/>
                </a:cubicBezTo>
                <a:cubicBezTo>
                  <a:pt x="55" y="44"/>
                  <a:pt x="55" y="44"/>
                  <a:pt x="55" y="44"/>
                </a:cubicBezTo>
                <a:cubicBezTo>
                  <a:pt x="56" y="42"/>
                  <a:pt x="56" y="42"/>
                  <a:pt x="56" y="42"/>
                </a:cubicBezTo>
                <a:cubicBezTo>
                  <a:pt x="64" y="46"/>
                  <a:pt x="64" y="46"/>
                  <a:pt x="64" y="46"/>
                </a:cubicBezTo>
                <a:cubicBezTo>
                  <a:pt x="62" y="49"/>
                  <a:pt x="62" y="49"/>
                  <a:pt x="62" y="49"/>
                </a:cubicBezTo>
                <a:cubicBezTo>
                  <a:pt x="60" y="52"/>
                  <a:pt x="60" y="52"/>
                  <a:pt x="60" y="52"/>
                </a:cubicBezTo>
                <a:cubicBezTo>
                  <a:pt x="65" y="55"/>
                  <a:pt x="65" y="55"/>
                  <a:pt x="65" y="55"/>
                </a:cubicBezTo>
                <a:cubicBezTo>
                  <a:pt x="67" y="54"/>
                  <a:pt x="67" y="54"/>
                  <a:pt x="67" y="54"/>
                </a:cubicBezTo>
                <a:cubicBezTo>
                  <a:pt x="67" y="57"/>
                  <a:pt x="67" y="57"/>
                  <a:pt x="67" y="57"/>
                </a:cubicBezTo>
                <a:cubicBezTo>
                  <a:pt x="72" y="59"/>
                  <a:pt x="72" y="59"/>
                  <a:pt x="72" y="59"/>
                </a:cubicBezTo>
                <a:cubicBezTo>
                  <a:pt x="74" y="56"/>
                  <a:pt x="74" y="56"/>
                  <a:pt x="74" y="56"/>
                </a:cubicBezTo>
                <a:cubicBezTo>
                  <a:pt x="74" y="59"/>
                  <a:pt x="74" y="59"/>
                  <a:pt x="74" y="59"/>
                </a:cubicBezTo>
                <a:cubicBezTo>
                  <a:pt x="79" y="61"/>
                  <a:pt x="79" y="61"/>
                  <a:pt x="79" y="61"/>
                </a:cubicBezTo>
                <a:cubicBezTo>
                  <a:pt x="81" y="58"/>
                  <a:pt x="81" y="58"/>
                  <a:pt x="81" y="58"/>
                </a:cubicBezTo>
                <a:cubicBezTo>
                  <a:pt x="82" y="58"/>
                  <a:pt x="82" y="58"/>
                  <a:pt x="82" y="58"/>
                </a:cubicBezTo>
                <a:cubicBezTo>
                  <a:pt x="82" y="61"/>
                  <a:pt x="82" y="61"/>
                  <a:pt x="82" y="61"/>
                </a:cubicBezTo>
                <a:cubicBezTo>
                  <a:pt x="87" y="63"/>
                  <a:pt x="87" y="63"/>
                  <a:pt x="87" y="63"/>
                </a:cubicBezTo>
                <a:cubicBezTo>
                  <a:pt x="88" y="62"/>
                  <a:pt x="88" y="62"/>
                  <a:pt x="88" y="62"/>
                </a:cubicBezTo>
                <a:cubicBezTo>
                  <a:pt x="91" y="60"/>
                  <a:pt x="91" y="60"/>
                  <a:pt x="91" y="60"/>
                </a:cubicBezTo>
                <a:cubicBezTo>
                  <a:pt x="97" y="63"/>
                  <a:pt x="97" y="63"/>
                  <a:pt x="97" y="63"/>
                </a:cubicBezTo>
                <a:cubicBezTo>
                  <a:pt x="100" y="60"/>
                  <a:pt x="102" y="57"/>
                  <a:pt x="102" y="52"/>
                </a:cubicBezTo>
                <a:cubicBezTo>
                  <a:pt x="99" y="51"/>
                  <a:pt x="99" y="51"/>
                  <a:pt x="99" y="51"/>
                </a:cubicBezTo>
                <a:cubicBezTo>
                  <a:pt x="99" y="51"/>
                  <a:pt x="99" y="51"/>
                  <a:pt x="99" y="51"/>
                </a:cubicBezTo>
                <a:cubicBezTo>
                  <a:pt x="102" y="41"/>
                  <a:pt x="102" y="41"/>
                  <a:pt x="102" y="41"/>
                </a:cubicBezTo>
                <a:cubicBezTo>
                  <a:pt x="104" y="39"/>
                  <a:pt x="104" y="39"/>
                  <a:pt x="104" y="39"/>
                </a:cubicBezTo>
                <a:close/>
                <a:moveTo>
                  <a:pt x="26" y="29"/>
                </a:moveTo>
                <a:cubicBezTo>
                  <a:pt x="24" y="32"/>
                  <a:pt x="24" y="32"/>
                  <a:pt x="24" y="32"/>
                </a:cubicBezTo>
                <a:cubicBezTo>
                  <a:pt x="21" y="40"/>
                  <a:pt x="21" y="40"/>
                  <a:pt x="21" y="40"/>
                </a:cubicBezTo>
                <a:cubicBezTo>
                  <a:pt x="17" y="39"/>
                  <a:pt x="17" y="39"/>
                  <a:pt x="17" y="39"/>
                </a:cubicBezTo>
                <a:cubicBezTo>
                  <a:pt x="21" y="30"/>
                  <a:pt x="21" y="30"/>
                  <a:pt x="21" y="30"/>
                </a:cubicBezTo>
                <a:cubicBezTo>
                  <a:pt x="22" y="27"/>
                  <a:pt x="22" y="27"/>
                  <a:pt x="22" y="27"/>
                </a:cubicBezTo>
                <a:cubicBezTo>
                  <a:pt x="32" y="7"/>
                  <a:pt x="32" y="7"/>
                  <a:pt x="32" y="7"/>
                </a:cubicBezTo>
                <a:cubicBezTo>
                  <a:pt x="35" y="9"/>
                  <a:pt x="35" y="9"/>
                  <a:pt x="35" y="9"/>
                </a:cubicBezTo>
                <a:lnTo>
                  <a:pt x="26" y="29"/>
                </a:lnTo>
                <a:close/>
              </a:path>
            </a:pathLst>
          </a:custGeom>
          <a:solidFill>
            <a:srgbClr val="E7E7E7"/>
          </a:solidFill>
          <a:ln>
            <a:noFill/>
          </a:ln>
          <a:extLst/>
        </p:spPr>
        <p:txBody>
          <a:bodyPr vert="horz" wrap="square" lIns="91440" tIns="45720" rIns="91440" bIns="45720" numCol="1" anchor="t" anchorCtr="0" compatLnSpc="1">
            <a:prstTxWarp prst="textNoShape">
              <a:avLst/>
            </a:prstTxWarp>
          </a:bodyPr>
          <a:lstStyle/>
          <a:p>
            <a:endParaRPr lang="zh-CN"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407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p:cTn id="7" dur="500" fill="hold"/>
                                        <p:tgtEl>
                                          <p:spTgt spid="156"/>
                                        </p:tgtEl>
                                        <p:attrNameLst>
                                          <p:attrName>ppt_w</p:attrName>
                                        </p:attrNameLst>
                                      </p:cBhvr>
                                      <p:tavLst>
                                        <p:tav tm="0">
                                          <p:val>
                                            <p:fltVal val="0"/>
                                          </p:val>
                                        </p:tav>
                                        <p:tav tm="100000">
                                          <p:val>
                                            <p:strVal val="#ppt_w"/>
                                          </p:val>
                                        </p:tav>
                                      </p:tavLst>
                                    </p:anim>
                                    <p:anim calcmode="lin" valueType="num">
                                      <p:cBhvr>
                                        <p:cTn id="8" dur="500" fill="hold"/>
                                        <p:tgtEl>
                                          <p:spTgt spid="156"/>
                                        </p:tgtEl>
                                        <p:attrNameLst>
                                          <p:attrName>ppt_h</p:attrName>
                                        </p:attrNameLst>
                                      </p:cBhvr>
                                      <p:tavLst>
                                        <p:tav tm="0">
                                          <p:val>
                                            <p:fltVal val="0"/>
                                          </p:val>
                                        </p:tav>
                                        <p:tav tm="100000">
                                          <p:val>
                                            <p:strVal val="#ppt_h"/>
                                          </p:val>
                                        </p:tav>
                                      </p:tavLst>
                                    </p:anim>
                                    <p:anim calcmode="lin" valueType="num">
                                      <p:cBhvr>
                                        <p:cTn id="9" dur="500" fill="hold"/>
                                        <p:tgtEl>
                                          <p:spTgt spid="156"/>
                                        </p:tgtEl>
                                        <p:attrNameLst>
                                          <p:attrName>style.rotation</p:attrName>
                                        </p:attrNameLst>
                                      </p:cBhvr>
                                      <p:tavLst>
                                        <p:tav tm="0">
                                          <p:val>
                                            <p:fltVal val="90"/>
                                          </p:val>
                                        </p:tav>
                                        <p:tav tm="100000">
                                          <p:val>
                                            <p:fltVal val="0"/>
                                          </p:val>
                                        </p:tav>
                                      </p:tavLst>
                                    </p:anim>
                                    <p:animEffect transition="in" filter="fade">
                                      <p:cBhvr>
                                        <p:cTn id="10" dur="500"/>
                                        <p:tgtEl>
                                          <p:spTgt spid="15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 calcmode="lin" valueType="num">
                                      <p:cBhvr>
                                        <p:cTn id="15" dur="500" fill="hold"/>
                                        <p:tgtEl>
                                          <p:spTgt spid="157"/>
                                        </p:tgtEl>
                                        <p:attrNameLst>
                                          <p:attrName>style.rotation</p:attrName>
                                        </p:attrNameLst>
                                      </p:cBhvr>
                                      <p:tavLst>
                                        <p:tav tm="0">
                                          <p:val>
                                            <p:fltVal val="90"/>
                                          </p:val>
                                        </p:tav>
                                        <p:tav tm="100000">
                                          <p:val>
                                            <p:fltVal val="0"/>
                                          </p:val>
                                        </p:tav>
                                      </p:tavLst>
                                    </p:anim>
                                    <p:animEffect transition="in" filter="fade">
                                      <p:cBhvr>
                                        <p:cTn id="16" dur="500"/>
                                        <p:tgtEl>
                                          <p:spTgt spid="157"/>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158"/>
                                        </p:tgtEl>
                                        <p:attrNameLst>
                                          <p:attrName>style.visibility</p:attrName>
                                        </p:attrNameLst>
                                      </p:cBhvr>
                                      <p:to>
                                        <p:strVal val="visible"/>
                                      </p:to>
                                    </p:set>
                                    <p:anim calcmode="lin" valueType="num">
                                      <p:cBhvr additive="base">
                                        <p:cTn id="24" dur="500"/>
                                        <p:tgtEl>
                                          <p:spTgt spid="158"/>
                                        </p:tgtEl>
                                        <p:attrNameLst>
                                          <p:attrName>ppt_y</p:attrName>
                                        </p:attrNameLst>
                                      </p:cBhvr>
                                      <p:tavLst>
                                        <p:tav tm="0">
                                          <p:val>
                                            <p:strVal val="#ppt_y+#ppt_h*1.125000"/>
                                          </p:val>
                                        </p:tav>
                                        <p:tav tm="100000">
                                          <p:val>
                                            <p:strVal val="#ppt_y"/>
                                          </p:val>
                                        </p:tav>
                                      </p:tavLst>
                                    </p:anim>
                                    <p:animEffect transition="in" filter="wipe(up)">
                                      <p:cBhvr>
                                        <p:cTn id="25" dur="500"/>
                                        <p:tgtEl>
                                          <p:spTgt spid="158"/>
                                        </p:tgtEl>
                                      </p:cBhvr>
                                    </p:animEffect>
                                  </p:childTnLst>
                                </p:cTn>
                              </p:par>
                            </p:childTnLst>
                          </p:cTn>
                        </p:par>
                        <p:par>
                          <p:cTn id="26" fill="hold">
                            <p:stCondLst>
                              <p:cond delay="1500"/>
                            </p:stCondLst>
                            <p:childTnLst>
                              <p:par>
                                <p:cTn id="27" presetID="37" presetClass="entr" presetSubtype="0" fill="hold" nodeType="after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fade">
                                      <p:cBhvr>
                                        <p:cTn id="29" dur="750"/>
                                        <p:tgtEl>
                                          <p:spTgt spid="161"/>
                                        </p:tgtEl>
                                      </p:cBhvr>
                                    </p:animEffect>
                                    <p:anim calcmode="lin" valueType="num">
                                      <p:cBhvr>
                                        <p:cTn id="30" dur="750" fill="hold"/>
                                        <p:tgtEl>
                                          <p:spTgt spid="161"/>
                                        </p:tgtEl>
                                        <p:attrNameLst>
                                          <p:attrName>ppt_x</p:attrName>
                                        </p:attrNameLst>
                                      </p:cBhvr>
                                      <p:tavLst>
                                        <p:tav tm="0">
                                          <p:val>
                                            <p:strVal val="#ppt_x"/>
                                          </p:val>
                                        </p:tav>
                                        <p:tav tm="100000">
                                          <p:val>
                                            <p:strVal val="#ppt_x"/>
                                          </p:val>
                                        </p:tav>
                                      </p:tavLst>
                                    </p:anim>
                                    <p:anim calcmode="lin" valueType="num">
                                      <p:cBhvr>
                                        <p:cTn id="31" dur="675" decel="100000" fill="hold"/>
                                        <p:tgtEl>
                                          <p:spTgt spid="161"/>
                                        </p:tgtEl>
                                        <p:attrNameLst>
                                          <p:attrName>ppt_y</p:attrName>
                                        </p:attrNameLst>
                                      </p:cBhvr>
                                      <p:tavLst>
                                        <p:tav tm="0">
                                          <p:val>
                                            <p:strVal val="#ppt_y+1"/>
                                          </p:val>
                                        </p:tav>
                                        <p:tav tm="100000">
                                          <p:val>
                                            <p:strVal val="#ppt_y-.03"/>
                                          </p:val>
                                        </p:tav>
                                      </p:tavLst>
                                    </p:anim>
                                    <p:anim calcmode="lin" valueType="num">
                                      <p:cBhvr>
                                        <p:cTn id="32" dur="75" accel="100000" fill="hold">
                                          <p:stCondLst>
                                            <p:cond delay="675"/>
                                          </p:stCondLst>
                                        </p:cTn>
                                        <p:tgtEl>
                                          <p:spTgt spid="161"/>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159"/>
                                        </p:tgtEl>
                                        <p:attrNameLst>
                                          <p:attrName>style.visibility</p:attrName>
                                        </p:attrNameLst>
                                      </p:cBhvr>
                                      <p:to>
                                        <p:strVal val="visible"/>
                                      </p:to>
                                    </p:set>
                                    <p:animEffect transition="in" filter="fade">
                                      <p:cBhvr>
                                        <p:cTn id="35" dur="750"/>
                                        <p:tgtEl>
                                          <p:spTgt spid="159"/>
                                        </p:tgtEl>
                                      </p:cBhvr>
                                    </p:animEffect>
                                    <p:anim calcmode="lin" valueType="num">
                                      <p:cBhvr>
                                        <p:cTn id="36" dur="750" fill="hold"/>
                                        <p:tgtEl>
                                          <p:spTgt spid="159"/>
                                        </p:tgtEl>
                                        <p:attrNameLst>
                                          <p:attrName>ppt_x</p:attrName>
                                        </p:attrNameLst>
                                      </p:cBhvr>
                                      <p:tavLst>
                                        <p:tav tm="0">
                                          <p:val>
                                            <p:strVal val="#ppt_x"/>
                                          </p:val>
                                        </p:tav>
                                        <p:tav tm="100000">
                                          <p:val>
                                            <p:strVal val="#ppt_x"/>
                                          </p:val>
                                        </p:tav>
                                      </p:tavLst>
                                    </p:anim>
                                    <p:anim calcmode="lin" valueType="num">
                                      <p:cBhvr>
                                        <p:cTn id="37" dur="675" decel="100000" fill="hold"/>
                                        <p:tgtEl>
                                          <p:spTgt spid="159"/>
                                        </p:tgtEl>
                                        <p:attrNameLst>
                                          <p:attrName>ppt_y</p:attrName>
                                        </p:attrNameLst>
                                      </p:cBhvr>
                                      <p:tavLst>
                                        <p:tav tm="0">
                                          <p:val>
                                            <p:strVal val="#ppt_y+1"/>
                                          </p:val>
                                        </p:tav>
                                        <p:tav tm="100000">
                                          <p:val>
                                            <p:strVal val="#ppt_y-.03"/>
                                          </p:val>
                                        </p:tav>
                                      </p:tavLst>
                                    </p:anim>
                                    <p:anim calcmode="lin" valueType="num">
                                      <p:cBhvr>
                                        <p:cTn id="38" dur="75" accel="100000" fill="hold">
                                          <p:stCondLst>
                                            <p:cond delay="675"/>
                                          </p:stCondLst>
                                        </p:cTn>
                                        <p:tgtEl>
                                          <p:spTgt spid="159"/>
                                        </p:tgtEl>
                                        <p:attrNameLst>
                                          <p:attrName>ppt_y</p:attrName>
                                        </p:attrNameLst>
                                      </p:cBhvr>
                                      <p:tavLst>
                                        <p:tav tm="0">
                                          <p:val>
                                            <p:strVal val="#ppt_y-.03"/>
                                          </p:val>
                                        </p:tav>
                                        <p:tav tm="100000">
                                          <p:val>
                                            <p:strVal val="#ppt_y"/>
                                          </p:val>
                                        </p:tav>
                                      </p:tavLst>
                                    </p:anim>
                                  </p:childTnLst>
                                </p:cTn>
                              </p:par>
                              <p:par>
                                <p:cTn id="39" presetID="37" presetClass="entr" presetSubtype="0" fill="hold" grpId="0" nodeType="withEffect">
                                  <p:stCondLst>
                                    <p:cond delay="250"/>
                                  </p:stCondLst>
                                  <p:childTnLst>
                                    <p:set>
                                      <p:cBhvr>
                                        <p:cTn id="40" dur="1" fill="hold">
                                          <p:stCondLst>
                                            <p:cond delay="0"/>
                                          </p:stCondLst>
                                        </p:cTn>
                                        <p:tgtEl>
                                          <p:spTgt spid="162"/>
                                        </p:tgtEl>
                                        <p:attrNameLst>
                                          <p:attrName>style.visibility</p:attrName>
                                        </p:attrNameLst>
                                      </p:cBhvr>
                                      <p:to>
                                        <p:strVal val="visible"/>
                                      </p:to>
                                    </p:set>
                                    <p:animEffect transition="in" filter="fade">
                                      <p:cBhvr>
                                        <p:cTn id="41" dur="750"/>
                                        <p:tgtEl>
                                          <p:spTgt spid="162"/>
                                        </p:tgtEl>
                                      </p:cBhvr>
                                    </p:animEffect>
                                    <p:anim calcmode="lin" valueType="num">
                                      <p:cBhvr>
                                        <p:cTn id="42" dur="750" fill="hold"/>
                                        <p:tgtEl>
                                          <p:spTgt spid="162"/>
                                        </p:tgtEl>
                                        <p:attrNameLst>
                                          <p:attrName>ppt_x</p:attrName>
                                        </p:attrNameLst>
                                      </p:cBhvr>
                                      <p:tavLst>
                                        <p:tav tm="0">
                                          <p:val>
                                            <p:strVal val="#ppt_x"/>
                                          </p:val>
                                        </p:tav>
                                        <p:tav tm="100000">
                                          <p:val>
                                            <p:strVal val="#ppt_x"/>
                                          </p:val>
                                        </p:tav>
                                      </p:tavLst>
                                    </p:anim>
                                    <p:anim calcmode="lin" valueType="num">
                                      <p:cBhvr>
                                        <p:cTn id="43" dur="675" decel="100000" fill="hold"/>
                                        <p:tgtEl>
                                          <p:spTgt spid="162"/>
                                        </p:tgtEl>
                                        <p:attrNameLst>
                                          <p:attrName>ppt_y</p:attrName>
                                        </p:attrNameLst>
                                      </p:cBhvr>
                                      <p:tavLst>
                                        <p:tav tm="0">
                                          <p:val>
                                            <p:strVal val="#ppt_y+1"/>
                                          </p:val>
                                        </p:tav>
                                        <p:tav tm="100000">
                                          <p:val>
                                            <p:strVal val="#ppt_y-.03"/>
                                          </p:val>
                                        </p:tav>
                                      </p:tavLst>
                                    </p:anim>
                                    <p:anim calcmode="lin" valueType="num">
                                      <p:cBhvr>
                                        <p:cTn id="44" dur="75" accel="100000" fill="hold">
                                          <p:stCondLst>
                                            <p:cond delay="675"/>
                                          </p:stCondLst>
                                        </p:cTn>
                                        <p:tgtEl>
                                          <p:spTgt spid="162"/>
                                        </p:tgtEl>
                                        <p:attrNameLst>
                                          <p:attrName>ppt_y</p:attrName>
                                        </p:attrNameLst>
                                      </p:cBhvr>
                                      <p:tavLst>
                                        <p:tav tm="0">
                                          <p:val>
                                            <p:strVal val="#ppt_y-.03"/>
                                          </p:val>
                                        </p:tav>
                                        <p:tav tm="100000">
                                          <p:val>
                                            <p:strVal val="#ppt_y"/>
                                          </p:val>
                                        </p:tav>
                                      </p:tavLst>
                                    </p:anim>
                                  </p:childTnLst>
                                </p:cTn>
                              </p:par>
                              <p:par>
                                <p:cTn id="45" presetID="37" presetClass="entr" presetSubtype="0" fill="hold" grpId="0" nodeType="withEffect">
                                  <p:stCondLst>
                                    <p:cond delay="25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750"/>
                                        <p:tgtEl>
                                          <p:spTgt spid="50"/>
                                        </p:tgtEl>
                                      </p:cBhvr>
                                    </p:animEffect>
                                    <p:anim calcmode="lin" valueType="num">
                                      <p:cBhvr>
                                        <p:cTn id="48" dur="750" fill="hold"/>
                                        <p:tgtEl>
                                          <p:spTgt spid="50"/>
                                        </p:tgtEl>
                                        <p:attrNameLst>
                                          <p:attrName>ppt_x</p:attrName>
                                        </p:attrNameLst>
                                      </p:cBhvr>
                                      <p:tavLst>
                                        <p:tav tm="0">
                                          <p:val>
                                            <p:strVal val="#ppt_x"/>
                                          </p:val>
                                        </p:tav>
                                        <p:tav tm="100000">
                                          <p:val>
                                            <p:strVal val="#ppt_x"/>
                                          </p:val>
                                        </p:tav>
                                      </p:tavLst>
                                    </p:anim>
                                    <p:anim calcmode="lin" valueType="num">
                                      <p:cBhvr>
                                        <p:cTn id="49" dur="675" decel="100000" fill="hold"/>
                                        <p:tgtEl>
                                          <p:spTgt spid="50"/>
                                        </p:tgtEl>
                                        <p:attrNameLst>
                                          <p:attrName>ppt_y</p:attrName>
                                        </p:attrNameLst>
                                      </p:cBhvr>
                                      <p:tavLst>
                                        <p:tav tm="0">
                                          <p:val>
                                            <p:strVal val="#ppt_y+1"/>
                                          </p:val>
                                        </p:tav>
                                        <p:tav tm="100000">
                                          <p:val>
                                            <p:strVal val="#ppt_y-.03"/>
                                          </p:val>
                                        </p:tav>
                                      </p:tavLst>
                                    </p:anim>
                                    <p:anim calcmode="lin" valueType="num">
                                      <p:cBhvr>
                                        <p:cTn id="50" dur="75" accel="100000" fill="hold">
                                          <p:stCondLst>
                                            <p:cond delay="675"/>
                                          </p:stCondLst>
                                        </p:cTn>
                                        <p:tgtEl>
                                          <p:spTgt spid="5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6" grpId="0" animBg="1"/>
      <p:bldP spid="157" grpId="0" animBg="1"/>
      <p:bldP spid="158" grpId="0"/>
      <p:bldP spid="159" grpId="0"/>
      <p:bldP spid="50" grpId="0"/>
      <p:bldP spid="16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3"/>
          <p:cNvSpPr>
            <a:spLocks noChangeArrowheads="1"/>
          </p:cNvSpPr>
          <p:nvPr/>
        </p:nvSpPr>
        <p:spPr bwMode="auto">
          <a:xfrm>
            <a:off x="5323652" y="406444"/>
            <a:ext cx="441657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领域情感词对词典的构建</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7" name="组合 26"/>
          <p:cNvGrpSpPr/>
          <p:nvPr/>
        </p:nvGrpSpPr>
        <p:grpSpPr>
          <a:xfrm>
            <a:off x="4699856" y="461236"/>
            <a:ext cx="263341" cy="395013"/>
            <a:chOff x="5284519" y="1508166"/>
            <a:chExt cx="213756" cy="427512"/>
          </a:xfrm>
        </p:grpSpPr>
        <p:cxnSp>
          <p:nvCxnSpPr>
            <p:cNvPr id="28" name="直接连接符 2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0" name="Freeform 9"/>
          <p:cNvSpPr>
            <a:spLocks noEditPoints="1"/>
          </p:cNvSpPr>
          <p:nvPr/>
        </p:nvSpPr>
        <p:spPr bwMode="auto">
          <a:xfrm>
            <a:off x="3169928" y="1509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1" name="文本框 30"/>
          <p:cNvSpPr txBox="1"/>
          <p:nvPr/>
        </p:nvSpPr>
        <p:spPr>
          <a:xfrm>
            <a:off x="4537203" y="1509608"/>
            <a:ext cx="133549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初始化</a:t>
            </a:r>
          </a:p>
        </p:txBody>
      </p:sp>
      <p:cxnSp>
        <p:nvCxnSpPr>
          <p:cNvPr id="32" name="直接连接符 31"/>
          <p:cNvCxnSpPr/>
          <p:nvPr/>
        </p:nvCxnSpPr>
        <p:spPr>
          <a:xfrm flipV="1">
            <a:off x="3801659" y="1925472"/>
            <a:ext cx="1732147" cy="13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7" name="组合 2495"/>
          <p:cNvGrpSpPr/>
          <p:nvPr/>
        </p:nvGrpSpPr>
        <p:grpSpPr>
          <a:xfrm rot="2459357">
            <a:off x="7059271" y="3261129"/>
            <a:ext cx="782212" cy="546875"/>
            <a:chOff x="785786" y="3000378"/>
            <a:chExt cx="1857388" cy="1298572"/>
          </a:xfrm>
          <a:solidFill>
            <a:srgbClr val="5B9BD5"/>
          </a:solidFill>
        </p:grpSpPr>
        <p:sp>
          <p:nvSpPr>
            <p:cNvPr id="118"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noFill/>
                <a:latin typeface="+mj-ea"/>
                <a:ea typeface="+mj-ea"/>
              </a:endParaRPr>
            </a:p>
          </p:txBody>
        </p:sp>
        <p:sp>
          <p:nvSpPr>
            <p:cNvPr id="119"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noFill/>
                <a:latin typeface="+mj-ea"/>
                <a:ea typeface="+mj-ea"/>
              </a:endParaRPr>
            </a:p>
          </p:txBody>
        </p:sp>
      </p:grpSp>
      <p:grpSp>
        <p:nvGrpSpPr>
          <p:cNvPr id="120" name="组合 2495"/>
          <p:cNvGrpSpPr/>
          <p:nvPr/>
        </p:nvGrpSpPr>
        <p:grpSpPr>
          <a:xfrm rot="15270083">
            <a:off x="5510704" y="4376949"/>
            <a:ext cx="782212" cy="546875"/>
            <a:chOff x="785786" y="3000378"/>
            <a:chExt cx="1857388" cy="1298572"/>
          </a:xfrm>
          <a:solidFill>
            <a:srgbClr val="5B9BD5"/>
          </a:solidFill>
        </p:grpSpPr>
        <p:sp>
          <p:nvSpPr>
            <p:cNvPr id="121"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noFill/>
                <a:latin typeface="+mj-ea"/>
                <a:ea typeface="+mj-ea"/>
              </a:endParaRPr>
            </a:p>
          </p:txBody>
        </p:sp>
        <p:sp>
          <p:nvSpPr>
            <p:cNvPr id="122"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noFill/>
                <a:latin typeface="+mj-ea"/>
                <a:ea typeface="+mj-ea"/>
              </a:endParaRPr>
            </a:p>
          </p:txBody>
        </p:sp>
      </p:grpSp>
      <p:grpSp>
        <p:nvGrpSpPr>
          <p:cNvPr id="123" name="组合 2495"/>
          <p:cNvGrpSpPr/>
          <p:nvPr/>
        </p:nvGrpSpPr>
        <p:grpSpPr>
          <a:xfrm rot="6270613">
            <a:off x="7431298" y="4327064"/>
            <a:ext cx="782212" cy="628122"/>
            <a:chOff x="785786" y="3000378"/>
            <a:chExt cx="1857388" cy="1298572"/>
          </a:xfrm>
          <a:solidFill>
            <a:srgbClr val="5B9BD5"/>
          </a:solidFill>
        </p:grpSpPr>
        <p:sp>
          <p:nvSpPr>
            <p:cNvPr id="124"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noFill/>
                <a:latin typeface="+mj-ea"/>
                <a:ea typeface="+mj-ea"/>
              </a:endParaRPr>
            </a:p>
          </p:txBody>
        </p:sp>
        <p:sp>
          <p:nvSpPr>
            <p:cNvPr id="125"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noFill/>
                <a:latin typeface="+mj-ea"/>
                <a:ea typeface="+mj-ea"/>
              </a:endParaRPr>
            </a:p>
          </p:txBody>
        </p:sp>
      </p:grpSp>
      <p:grpSp>
        <p:nvGrpSpPr>
          <p:cNvPr id="126" name="组合 2495"/>
          <p:cNvGrpSpPr/>
          <p:nvPr/>
        </p:nvGrpSpPr>
        <p:grpSpPr>
          <a:xfrm rot="10800000">
            <a:off x="6419911" y="5095960"/>
            <a:ext cx="782212" cy="546875"/>
            <a:chOff x="785786" y="3000378"/>
            <a:chExt cx="1857388" cy="1298572"/>
          </a:xfrm>
          <a:solidFill>
            <a:srgbClr val="5B9BD5"/>
          </a:solidFill>
        </p:grpSpPr>
        <p:sp>
          <p:nvSpPr>
            <p:cNvPr id="127"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noFill/>
                <a:latin typeface="+mj-ea"/>
                <a:ea typeface="+mj-ea"/>
              </a:endParaRPr>
            </a:p>
          </p:txBody>
        </p:sp>
        <p:sp>
          <p:nvSpPr>
            <p:cNvPr id="128"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noFill/>
                <a:latin typeface="+mj-ea"/>
                <a:ea typeface="+mj-ea"/>
              </a:endParaRPr>
            </a:p>
          </p:txBody>
        </p:sp>
      </p:grpSp>
      <p:sp>
        <p:nvSpPr>
          <p:cNvPr id="129" name="正五边形 128"/>
          <p:cNvSpPr/>
          <p:nvPr/>
        </p:nvSpPr>
        <p:spPr>
          <a:xfrm>
            <a:off x="6298253" y="3718568"/>
            <a:ext cx="1051930" cy="1123247"/>
          </a:xfrm>
          <a:prstGeom prst="pentagon">
            <a:avLst/>
          </a:prstGeom>
          <a:solidFill>
            <a:srgbClr val="5B9BD5"/>
          </a:solidFill>
          <a:ln w="381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nvGrpSpPr>
          <p:cNvPr id="130" name="组合 2495"/>
          <p:cNvGrpSpPr/>
          <p:nvPr/>
        </p:nvGrpSpPr>
        <p:grpSpPr>
          <a:xfrm rot="19073480">
            <a:off x="5861777" y="3221426"/>
            <a:ext cx="782212" cy="546875"/>
            <a:chOff x="785786" y="3000378"/>
            <a:chExt cx="1857388" cy="1298572"/>
          </a:xfrm>
          <a:solidFill>
            <a:srgbClr val="5B9BD5"/>
          </a:solidFill>
        </p:grpSpPr>
        <p:sp>
          <p:nvSpPr>
            <p:cNvPr id="131" name="Freeform 7"/>
            <p:cNvSpPr>
              <a:spLocks/>
            </p:cNvSpPr>
            <p:nvPr/>
          </p:nvSpPr>
          <p:spPr bwMode="auto">
            <a:xfrm rot="10800000">
              <a:off x="785786" y="3000378"/>
              <a:ext cx="1857388" cy="1298572"/>
            </a:xfrm>
            <a:custGeom>
              <a:avLst/>
              <a:gdLst/>
              <a:ahLst/>
              <a:cxnLst>
                <a:cxn ang="0">
                  <a:pos x="246" y="0"/>
                </a:cxn>
                <a:cxn ang="0">
                  <a:pos x="268" y="39"/>
                </a:cxn>
                <a:cxn ang="0">
                  <a:pos x="165" y="205"/>
                </a:cxn>
                <a:cxn ang="0">
                  <a:pos x="116" y="205"/>
                </a:cxn>
                <a:cxn ang="0">
                  <a:pos x="13" y="39"/>
                </a:cxn>
                <a:cxn ang="0">
                  <a:pos x="36" y="0"/>
                </a:cxn>
                <a:cxn ang="0">
                  <a:pos x="246" y="0"/>
                </a:cxn>
              </a:cxnLst>
              <a:rect l="0" t="0" r="r" b="b"/>
              <a:pathLst>
                <a:path w="281" h="227">
                  <a:moveTo>
                    <a:pt x="246" y="0"/>
                  </a:moveTo>
                  <a:cubicBezTo>
                    <a:pt x="271" y="0"/>
                    <a:pt x="281" y="17"/>
                    <a:pt x="268" y="39"/>
                  </a:cubicBezTo>
                  <a:cubicBezTo>
                    <a:pt x="165" y="205"/>
                    <a:pt x="165" y="205"/>
                    <a:pt x="165" y="205"/>
                  </a:cubicBezTo>
                  <a:cubicBezTo>
                    <a:pt x="152" y="227"/>
                    <a:pt x="130" y="227"/>
                    <a:pt x="116" y="205"/>
                  </a:cubicBezTo>
                  <a:cubicBezTo>
                    <a:pt x="13" y="39"/>
                    <a:pt x="13" y="39"/>
                    <a:pt x="13" y="39"/>
                  </a:cubicBezTo>
                  <a:cubicBezTo>
                    <a:pt x="0" y="17"/>
                    <a:pt x="10" y="0"/>
                    <a:pt x="36" y="0"/>
                  </a:cubicBezTo>
                  <a:lnTo>
                    <a:pt x="2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dirty="0">
                <a:noFill/>
                <a:latin typeface="+mj-ea"/>
                <a:ea typeface="+mj-ea"/>
              </a:endParaRPr>
            </a:p>
          </p:txBody>
        </p:sp>
        <p:sp>
          <p:nvSpPr>
            <p:cNvPr id="132" name="Freeform 11"/>
            <p:cNvSpPr>
              <a:spLocks/>
            </p:cNvSpPr>
            <p:nvPr/>
          </p:nvSpPr>
          <p:spPr bwMode="auto">
            <a:xfrm>
              <a:off x="1643042" y="3143253"/>
              <a:ext cx="128459" cy="519809"/>
            </a:xfrm>
            <a:custGeom>
              <a:avLst/>
              <a:gdLst/>
              <a:ahLst/>
              <a:cxnLst>
                <a:cxn ang="0">
                  <a:pos x="0" y="26"/>
                </a:cxn>
                <a:cxn ang="0">
                  <a:pos x="31" y="0"/>
                </a:cxn>
                <a:cxn ang="0">
                  <a:pos x="43" y="0"/>
                </a:cxn>
                <a:cxn ang="0">
                  <a:pos x="43" y="174"/>
                </a:cxn>
                <a:cxn ang="0">
                  <a:pos x="31" y="174"/>
                </a:cxn>
                <a:cxn ang="0">
                  <a:pos x="31" y="14"/>
                </a:cxn>
                <a:cxn ang="0">
                  <a:pos x="7" y="33"/>
                </a:cxn>
                <a:cxn ang="0">
                  <a:pos x="0" y="26"/>
                </a:cxn>
              </a:cxnLst>
              <a:rect l="0" t="0" r="r" b="b"/>
              <a:pathLst>
                <a:path w="43" h="174">
                  <a:moveTo>
                    <a:pt x="0" y="26"/>
                  </a:moveTo>
                  <a:lnTo>
                    <a:pt x="31" y="0"/>
                  </a:lnTo>
                  <a:lnTo>
                    <a:pt x="43" y="0"/>
                  </a:lnTo>
                  <a:lnTo>
                    <a:pt x="43" y="174"/>
                  </a:lnTo>
                  <a:lnTo>
                    <a:pt x="31" y="174"/>
                  </a:lnTo>
                  <a:lnTo>
                    <a:pt x="31" y="14"/>
                  </a:lnTo>
                  <a:lnTo>
                    <a:pt x="7" y="33"/>
                  </a:lnTo>
                  <a:lnTo>
                    <a:pt x="0"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zh-CN" altLang="en-US" sz="1000" baseline="-25000" dirty="0">
                <a:noFill/>
                <a:latin typeface="+mj-ea"/>
                <a:ea typeface="+mj-ea"/>
              </a:endParaRPr>
            </a:p>
          </p:txBody>
        </p:sp>
      </p:grpSp>
      <p:grpSp>
        <p:nvGrpSpPr>
          <p:cNvPr id="133" name="组合 132"/>
          <p:cNvGrpSpPr/>
          <p:nvPr/>
        </p:nvGrpSpPr>
        <p:grpSpPr>
          <a:xfrm>
            <a:off x="4048125" y="2211759"/>
            <a:ext cx="1991302" cy="1253463"/>
            <a:chOff x="501427" y="1562555"/>
            <a:chExt cx="2648408" cy="1697047"/>
          </a:xfrm>
        </p:grpSpPr>
        <p:grpSp>
          <p:nvGrpSpPr>
            <p:cNvPr id="134" name="组合 133"/>
            <p:cNvGrpSpPr/>
            <p:nvPr/>
          </p:nvGrpSpPr>
          <p:grpSpPr>
            <a:xfrm>
              <a:off x="501427" y="3001093"/>
              <a:ext cx="2648408" cy="258509"/>
              <a:chOff x="668568" y="4001457"/>
              <a:chExt cx="3531210" cy="344678"/>
            </a:xfrm>
          </p:grpSpPr>
          <p:cxnSp>
            <p:nvCxnSpPr>
              <p:cNvPr id="137" name="直接连接符 136"/>
              <p:cNvCxnSpPr/>
              <p:nvPr/>
            </p:nvCxnSpPr>
            <p:spPr>
              <a:xfrm flipV="1">
                <a:off x="3675903" y="4001457"/>
                <a:ext cx="523875" cy="344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668568" y="4346135"/>
                <a:ext cx="30193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5" name="椭圆 134"/>
            <p:cNvSpPr/>
            <p:nvPr/>
          </p:nvSpPr>
          <p:spPr>
            <a:xfrm>
              <a:off x="709840" y="1745573"/>
              <a:ext cx="114300" cy="114301"/>
            </a:xfrm>
            <a:prstGeom prst="ellipse">
              <a:avLst/>
            </a:prstGeom>
            <a:solidFill>
              <a:srgbClr val="3148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36" name="文本框 135"/>
            <p:cNvSpPr txBox="1"/>
            <p:nvPr/>
          </p:nvSpPr>
          <p:spPr>
            <a:xfrm>
              <a:off x="1045789" y="1562555"/>
              <a:ext cx="1679131" cy="1552881"/>
            </a:xfrm>
            <a:prstGeom prst="rect">
              <a:avLst/>
            </a:prstGeom>
            <a:noFill/>
            <a:ln>
              <a:noFill/>
            </a:ln>
          </p:spPr>
          <p:txBody>
            <a:bodyPr wrap="square" rtlCol="0">
              <a:spAutoFit/>
            </a:bodyPr>
            <a:lstStyle/>
            <a:p>
              <a:pPr>
                <a:lnSpc>
                  <a:spcPct val="120000"/>
                </a:lnSpc>
                <a:spcBef>
                  <a:spcPct val="0"/>
                </a:spcBef>
                <a:buNone/>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分句 </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按</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转折连词进行</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分句</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转折连词分共分为</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5</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类：结果、原因、转折、递进、并列</a:t>
              </a:r>
            </a:p>
          </p:txBody>
        </p:sp>
      </p:grpSp>
      <p:grpSp>
        <p:nvGrpSpPr>
          <p:cNvPr id="139" name="组合 138"/>
          <p:cNvGrpSpPr/>
          <p:nvPr/>
        </p:nvGrpSpPr>
        <p:grpSpPr>
          <a:xfrm>
            <a:off x="3409949" y="3907129"/>
            <a:ext cx="2194139" cy="1033389"/>
            <a:chOff x="1409812" y="3227934"/>
            <a:chExt cx="2918178" cy="1399093"/>
          </a:xfrm>
        </p:grpSpPr>
        <p:grpSp>
          <p:nvGrpSpPr>
            <p:cNvPr id="140" name="组合 139"/>
            <p:cNvGrpSpPr/>
            <p:nvPr/>
          </p:nvGrpSpPr>
          <p:grpSpPr>
            <a:xfrm>
              <a:off x="1409812" y="4368518"/>
              <a:ext cx="2918178" cy="258509"/>
              <a:chOff x="1879749" y="5824691"/>
              <a:chExt cx="3890904" cy="344678"/>
            </a:xfrm>
          </p:grpSpPr>
          <p:cxnSp>
            <p:nvCxnSpPr>
              <p:cNvPr id="143" name="直接连接符 142"/>
              <p:cNvCxnSpPr/>
              <p:nvPr/>
            </p:nvCxnSpPr>
            <p:spPr>
              <a:xfrm flipV="1">
                <a:off x="5246778" y="5824691"/>
                <a:ext cx="523875" cy="344678"/>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1879749" y="6169369"/>
                <a:ext cx="3367029"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41" name="椭圆 140"/>
            <p:cNvSpPr/>
            <p:nvPr/>
          </p:nvSpPr>
          <p:spPr>
            <a:xfrm>
              <a:off x="1629714" y="3350286"/>
              <a:ext cx="114300" cy="11430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42" name="文本框 141"/>
            <p:cNvSpPr txBox="1"/>
            <p:nvPr/>
          </p:nvSpPr>
          <p:spPr>
            <a:xfrm>
              <a:off x="1877017" y="3227934"/>
              <a:ext cx="2032221" cy="1333424"/>
            </a:xfrm>
            <a:prstGeom prst="rect">
              <a:avLst/>
            </a:prstGeom>
            <a:noFill/>
          </p:spPr>
          <p:txBody>
            <a:bodyPr wrap="square" rtlCol="0">
              <a:spAutoFit/>
            </a:bodyPr>
            <a:lstStyle/>
            <a:p>
              <a:pPr lvl="0"/>
              <a:r>
                <a:rPr lang="zh-CN" altLang="en-US" sz="1600" dirty="0" smtClean="0">
                  <a:solidFill>
                    <a:sysClr val="windowText" lastClr="000000">
                      <a:lumMod val="85000"/>
                      <a:lumOff val="15000"/>
                    </a:sysClr>
                  </a:solidFill>
                  <a:latin typeface="Arial" pitchFamily="34" charset="0"/>
                  <a:ea typeface="微软雅黑" pitchFamily="34" charset="-122"/>
                  <a:cs typeface="Arial" pitchFamily="34" charset="0"/>
                </a:rPr>
                <a:t>依存句法分析 </a:t>
              </a:r>
              <a:r>
                <a:rPr lang="zh-CN" altLang="en-US" sz="1050" dirty="0" smtClean="0">
                  <a:solidFill>
                    <a:sysClr val="windowText" lastClr="000000">
                      <a:lumMod val="85000"/>
                      <a:lumOff val="15000"/>
                    </a:sysClr>
                  </a:solidFill>
                  <a:latin typeface="Arial" pitchFamily="34" charset="0"/>
                  <a:ea typeface="微软雅黑" pitchFamily="34" charset="-122"/>
                  <a:cs typeface="Arial" pitchFamily="34" charset="0"/>
                </a:rPr>
                <a:t>哈工大语言技术平台（</a:t>
              </a:r>
              <a:r>
                <a:rPr lang="en-US" altLang="zh-CN" sz="1050" dirty="0" smtClean="0">
                  <a:solidFill>
                    <a:sysClr val="windowText" lastClr="000000">
                      <a:lumMod val="85000"/>
                      <a:lumOff val="15000"/>
                    </a:sysClr>
                  </a:solidFill>
                  <a:latin typeface="Arial" pitchFamily="34" charset="0"/>
                  <a:ea typeface="微软雅黑" pitchFamily="34" charset="-122"/>
                  <a:cs typeface="Arial" pitchFamily="34" charset="0"/>
                </a:rPr>
                <a:t>LTP</a:t>
              </a:r>
              <a:r>
                <a:rPr lang="zh-CN" altLang="en-US" sz="1050" dirty="0" smtClean="0">
                  <a:solidFill>
                    <a:sysClr val="windowText" lastClr="000000">
                      <a:lumMod val="85000"/>
                      <a:lumOff val="15000"/>
                    </a:sysClr>
                  </a:solidFill>
                  <a:latin typeface="Arial" pitchFamily="34" charset="0"/>
                  <a:ea typeface="微软雅黑" pitchFamily="34" charset="-122"/>
                  <a:cs typeface="Arial" pitchFamily="34" charset="0"/>
                </a:rPr>
                <a:t>）进行依存句法分析，揭示各词语间的支配关系</a:t>
              </a:r>
              <a:endParaRPr lang="en-JM" altLang="zh-CN" sz="1050" dirty="0">
                <a:solidFill>
                  <a:sysClr val="windowText" lastClr="000000">
                    <a:lumMod val="85000"/>
                    <a:lumOff val="15000"/>
                  </a:sysClr>
                </a:solidFill>
                <a:latin typeface="Arial" pitchFamily="34" charset="0"/>
                <a:ea typeface="微软雅黑" pitchFamily="34" charset="-122"/>
                <a:cs typeface="Arial" pitchFamily="34" charset="0"/>
              </a:endParaRPr>
            </a:p>
          </p:txBody>
        </p:sp>
      </p:grpSp>
      <p:grpSp>
        <p:nvGrpSpPr>
          <p:cNvPr id="145" name="组合 144"/>
          <p:cNvGrpSpPr/>
          <p:nvPr/>
        </p:nvGrpSpPr>
        <p:grpSpPr>
          <a:xfrm>
            <a:off x="7783406" y="2160548"/>
            <a:ext cx="2389295" cy="1236476"/>
            <a:chOff x="4988311" y="-118314"/>
            <a:chExt cx="3177735" cy="1674050"/>
          </a:xfrm>
        </p:grpSpPr>
        <p:grpSp>
          <p:nvGrpSpPr>
            <p:cNvPr id="146" name="组合 145"/>
            <p:cNvGrpSpPr/>
            <p:nvPr/>
          </p:nvGrpSpPr>
          <p:grpSpPr>
            <a:xfrm>
              <a:off x="4988311" y="1297226"/>
              <a:ext cx="3177735" cy="258510"/>
              <a:chOff x="6651080" y="1729633"/>
              <a:chExt cx="4236979" cy="344679"/>
            </a:xfrm>
          </p:grpSpPr>
          <p:cxnSp>
            <p:nvCxnSpPr>
              <p:cNvPr id="149" name="直接连接符 148"/>
              <p:cNvCxnSpPr/>
              <p:nvPr/>
            </p:nvCxnSpPr>
            <p:spPr>
              <a:xfrm flipV="1">
                <a:off x="6651080" y="1729635"/>
                <a:ext cx="523875" cy="344677"/>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7174955" y="1729633"/>
                <a:ext cx="3713104" cy="2"/>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sp>
          <p:nvSpPr>
            <p:cNvPr id="147" name="椭圆 146"/>
            <p:cNvSpPr/>
            <p:nvPr/>
          </p:nvSpPr>
          <p:spPr>
            <a:xfrm>
              <a:off x="5221242" y="35454"/>
              <a:ext cx="114301" cy="114301"/>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48" name="文本框 147"/>
            <p:cNvSpPr txBox="1"/>
            <p:nvPr/>
          </p:nvSpPr>
          <p:spPr>
            <a:xfrm>
              <a:off x="5452569" y="-118314"/>
              <a:ext cx="2409441" cy="1312588"/>
            </a:xfrm>
            <a:prstGeom prst="rect">
              <a:avLst/>
            </a:prstGeom>
            <a:noFill/>
          </p:spPr>
          <p:txBody>
            <a:bodyPr wrap="square" rtlCol="0">
              <a:spAutoFit/>
            </a:bodyPr>
            <a:lstStyle/>
            <a:p>
              <a:pPr>
                <a:lnSpc>
                  <a:spcPct val="120000"/>
                </a:lnSpc>
                <a:spcBef>
                  <a:spcPct val="0"/>
                </a:spcBef>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人工情感</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标注</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en-US" altLang="zh-CN"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个</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股和大盘采用不同标注</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策略并按</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情感强度标记为</a:t>
              </a:r>
              <a:r>
                <a:rPr lang="en-US" altLang="zh-CN" sz="1050" i="1"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pos2</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en-US" altLang="zh-CN" sz="1050" i="1"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pos1</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en-US" altLang="zh-CN" sz="1050" i="1"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neg1</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en-US" altLang="zh-CN" sz="1050" i="1"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neg2</a:t>
              </a:r>
            </a:p>
          </p:txBody>
        </p:sp>
      </p:grpSp>
      <p:grpSp>
        <p:nvGrpSpPr>
          <p:cNvPr id="151" name="组合 150"/>
          <p:cNvGrpSpPr/>
          <p:nvPr/>
        </p:nvGrpSpPr>
        <p:grpSpPr>
          <a:xfrm>
            <a:off x="8224441" y="3698495"/>
            <a:ext cx="2138759" cy="1243794"/>
            <a:chOff x="6071468" y="1699233"/>
            <a:chExt cx="2844526" cy="1683955"/>
          </a:xfrm>
        </p:grpSpPr>
        <p:grpSp>
          <p:nvGrpSpPr>
            <p:cNvPr id="152" name="组合 151"/>
            <p:cNvGrpSpPr/>
            <p:nvPr/>
          </p:nvGrpSpPr>
          <p:grpSpPr>
            <a:xfrm>
              <a:off x="6071468" y="3102393"/>
              <a:ext cx="2844526" cy="280795"/>
              <a:chOff x="8095287" y="3988795"/>
              <a:chExt cx="3792700" cy="361022"/>
            </a:xfrm>
          </p:grpSpPr>
          <p:cxnSp>
            <p:nvCxnSpPr>
              <p:cNvPr id="155" name="直接连接符 154"/>
              <p:cNvCxnSpPr/>
              <p:nvPr/>
            </p:nvCxnSpPr>
            <p:spPr>
              <a:xfrm>
                <a:off x="8095287" y="3988795"/>
                <a:ext cx="612015" cy="361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8681287" y="4346734"/>
                <a:ext cx="3206700" cy="1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3" name="椭圆 152"/>
            <p:cNvSpPr/>
            <p:nvPr/>
          </p:nvSpPr>
          <p:spPr>
            <a:xfrm>
              <a:off x="6468773" y="1870586"/>
              <a:ext cx="114301" cy="114300"/>
            </a:xfrm>
            <a:prstGeom prst="ellipse">
              <a:avLst/>
            </a:prstGeom>
            <a:solidFill>
              <a:srgbClr val="3148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54" name="文本框 153"/>
            <p:cNvSpPr txBox="1"/>
            <p:nvPr/>
          </p:nvSpPr>
          <p:spPr>
            <a:xfrm>
              <a:off x="6686849" y="1699233"/>
              <a:ext cx="1840650" cy="1575104"/>
            </a:xfrm>
            <a:prstGeom prst="rect">
              <a:avLst/>
            </a:prstGeom>
            <a:noFill/>
            <a:ln>
              <a:noFill/>
            </a:ln>
          </p:spPr>
          <p:txBody>
            <a:bodyPr wrap="square" rtlCol="0">
              <a:spAutoFit/>
            </a:bodyPr>
            <a:lstStyle/>
            <a:p>
              <a:pPr>
                <a:lnSpc>
                  <a:spcPct val="120000"/>
                </a:lnSpc>
                <a:spcBef>
                  <a:spcPct val="0"/>
                </a:spcBef>
                <a:buNone/>
              </a:pP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分词  </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中科院</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汉语词法分析系统进行</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分词，加入股票基金专有词汇词典</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提高分词准确性</a:t>
              </a:r>
            </a:p>
          </p:txBody>
        </p:sp>
      </p:grpSp>
      <p:grpSp>
        <p:nvGrpSpPr>
          <p:cNvPr id="162" name="组合 161"/>
          <p:cNvGrpSpPr/>
          <p:nvPr/>
        </p:nvGrpSpPr>
        <p:grpSpPr>
          <a:xfrm>
            <a:off x="6975805" y="5266688"/>
            <a:ext cx="2387425" cy="862792"/>
            <a:chOff x="5969116" y="2215063"/>
            <a:chExt cx="3175249" cy="1168123"/>
          </a:xfrm>
        </p:grpSpPr>
        <p:grpSp>
          <p:nvGrpSpPr>
            <p:cNvPr id="163" name="组合 162"/>
            <p:cNvGrpSpPr/>
            <p:nvPr/>
          </p:nvGrpSpPr>
          <p:grpSpPr>
            <a:xfrm>
              <a:off x="5969116" y="2740100"/>
              <a:ext cx="3175249" cy="643086"/>
              <a:chOff x="7958817" y="3522992"/>
              <a:chExt cx="4233663" cy="826825"/>
            </a:xfrm>
          </p:grpSpPr>
          <p:cxnSp>
            <p:nvCxnSpPr>
              <p:cNvPr id="166" name="直接连接符 165"/>
              <p:cNvCxnSpPr/>
              <p:nvPr/>
            </p:nvCxnSpPr>
            <p:spPr>
              <a:xfrm>
                <a:off x="7958817" y="3522992"/>
                <a:ext cx="748484" cy="8268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8681286" y="4348141"/>
                <a:ext cx="3511194" cy="16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4" name="椭圆 163"/>
            <p:cNvSpPr/>
            <p:nvPr/>
          </p:nvSpPr>
          <p:spPr>
            <a:xfrm>
              <a:off x="6963518" y="2373032"/>
              <a:ext cx="114301" cy="114300"/>
            </a:xfrm>
            <a:prstGeom prst="ellipse">
              <a:avLst/>
            </a:prstGeom>
            <a:solidFill>
              <a:srgbClr val="31486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dirty="0">
                <a:ea typeface="微软雅黑" pitchFamily="34" charset="-122"/>
              </a:endParaRPr>
            </a:p>
          </p:txBody>
        </p:sp>
        <p:sp>
          <p:nvSpPr>
            <p:cNvPr id="165" name="文本框 164"/>
            <p:cNvSpPr txBox="1"/>
            <p:nvPr/>
          </p:nvSpPr>
          <p:spPr>
            <a:xfrm>
              <a:off x="7193574" y="2215063"/>
              <a:ext cx="1840650" cy="1050070"/>
            </a:xfrm>
            <a:prstGeom prst="rect">
              <a:avLst/>
            </a:prstGeom>
            <a:noFill/>
            <a:ln>
              <a:noFill/>
            </a:ln>
          </p:spPr>
          <p:txBody>
            <a:bodyPr wrap="square" rtlCol="0">
              <a:spAutoFit/>
            </a:bodyPr>
            <a:lstStyle/>
            <a:p>
              <a:pPr>
                <a:lnSpc>
                  <a:spcPct val="120000"/>
                </a:lnSpc>
                <a:spcBef>
                  <a:spcPct val="0"/>
                </a:spcBef>
                <a:buNone/>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词性标注</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中科院</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汉语词法分析系统</a:t>
              </a:r>
              <a:r>
                <a:rPr lang="zh-CN" altLang="en-US" sz="105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进行词性标注</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grpSp>
    </p:spTree>
    <p:extLst>
      <p:ext uri="{BB962C8B-B14F-4D97-AF65-F5344CB8AC3E}">
        <p14:creationId xmlns:p14="http://schemas.microsoft.com/office/powerpoint/2010/main" val="6492167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par>
                                <p:cTn id="21" presetID="22" presetClass="entr" presetSubtype="8"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30"/>
                                        </p:tgtEl>
                                        <p:attrNameLst>
                                          <p:attrName>style.visibility</p:attrName>
                                        </p:attrNameLst>
                                      </p:cBhvr>
                                      <p:to>
                                        <p:strVal val="visible"/>
                                      </p:to>
                                    </p:set>
                                    <p:anim calcmode="lin" valueType="num">
                                      <p:cBhvr>
                                        <p:cTn id="28" dur="500" fill="hold"/>
                                        <p:tgtEl>
                                          <p:spTgt spid="130"/>
                                        </p:tgtEl>
                                        <p:attrNameLst>
                                          <p:attrName>ppt_w</p:attrName>
                                        </p:attrNameLst>
                                      </p:cBhvr>
                                      <p:tavLst>
                                        <p:tav tm="0">
                                          <p:val>
                                            <p:fltVal val="0"/>
                                          </p:val>
                                        </p:tav>
                                        <p:tav tm="100000">
                                          <p:val>
                                            <p:strVal val="#ppt_w"/>
                                          </p:val>
                                        </p:tav>
                                      </p:tavLst>
                                    </p:anim>
                                    <p:anim calcmode="lin" valueType="num">
                                      <p:cBhvr>
                                        <p:cTn id="29" dur="500" fill="hold"/>
                                        <p:tgtEl>
                                          <p:spTgt spid="130"/>
                                        </p:tgtEl>
                                        <p:attrNameLst>
                                          <p:attrName>ppt_h</p:attrName>
                                        </p:attrNameLst>
                                      </p:cBhvr>
                                      <p:tavLst>
                                        <p:tav tm="0">
                                          <p:val>
                                            <p:fltVal val="0"/>
                                          </p:val>
                                        </p:tav>
                                        <p:tav tm="100000">
                                          <p:val>
                                            <p:strVal val="#ppt_h"/>
                                          </p:val>
                                        </p:tav>
                                      </p:tavLst>
                                    </p:anim>
                                    <p:animEffect transition="in" filter="fade">
                                      <p:cBhvr>
                                        <p:cTn id="30" dur="500"/>
                                        <p:tgtEl>
                                          <p:spTgt spid="130"/>
                                        </p:tgtEl>
                                      </p:cBhvr>
                                    </p:animEffect>
                                  </p:childTnLst>
                                </p:cTn>
                              </p:par>
                              <p:par>
                                <p:cTn id="31" presetID="53" presetClass="entr" presetSubtype="16" fill="hold" nodeType="withEffect">
                                  <p:stCondLst>
                                    <p:cond delay="0"/>
                                  </p:stCondLst>
                                  <p:childTnLst>
                                    <p:set>
                                      <p:cBhvr>
                                        <p:cTn id="32" dur="1" fill="hold">
                                          <p:stCondLst>
                                            <p:cond delay="0"/>
                                          </p:stCondLst>
                                        </p:cTn>
                                        <p:tgtEl>
                                          <p:spTgt spid="117"/>
                                        </p:tgtEl>
                                        <p:attrNameLst>
                                          <p:attrName>style.visibility</p:attrName>
                                        </p:attrNameLst>
                                      </p:cBhvr>
                                      <p:to>
                                        <p:strVal val="visible"/>
                                      </p:to>
                                    </p:set>
                                    <p:anim calcmode="lin" valueType="num">
                                      <p:cBhvr>
                                        <p:cTn id="33" dur="500" fill="hold"/>
                                        <p:tgtEl>
                                          <p:spTgt spid="117"/>
                                        </p:tgtEl>
                                        <p:attrNameLst>
                                          <p:attrName>ppt_w</p:attrName>
                                        </p:attrNameLst>
                                      </p:cBhvr>
                                      <p:tavLst>
                                        <p:tav tm="0">
                                          <p:val>
                                            <p:fltVal val="0"/>
                                          </p:val>
                                        </p:tav>
                                        <p:tav tm="100000">
                                          <p:val>
                                            <p:strVal val="#ppt_w"/>
                                          </p:val>
                                        </p:tav>
                                      </p:tavLst>
                                    </p:anim>
                                    <p:anim calcmode="lin" valueType="num">
                                      <p:cBhvr>
                                        <p:cTn id="34" dur="500" fill="hold"/>
                                        <p:tgtEl>
                                          <p:spTgt spid="117"/>
                                        </p:tgtEl>
                                        <p:attrNameLst>
                                          <p:attrName>ppt_h</p:attrName>
                                        </p:attrNameLst>
                                      </p:cBhvr>
                                      <p:tavLst>
                                        <p:tav tm="0">
                                          <p:val>
                                            <p:fltVal val="0"/>
                                          </p:val>
                                        </p:tav>
                                        <p:tav tm="100000">
                                          <p:val>
                                            <p:strVal val="#ppt_h"/>
                                          </p:val>
                                        </p:tav>
                                      </p:tavLst>
                                    </p:anim>
                                    <p:animEffect transition="in" filter="fade">
                                      <p:cBhvr>
                                        <p:cTn id="35" dur="500"/>
                                        <p:tgtEl>
                                          <p:spTgt spid="11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29"/>
                                        </p:tgtEl>
                                        <p:attrNameLst>
                                          <p:attrName>style.visibility</p:attrName>
                                        </p:attrNameLst>
                                      </p:cBhvr>
                                      <p:to>
                                        <p:strVal val="visible"/>
                                      </p:to>
                                    </p:set>
                                    <p:anim calcmode="lin" valueType="num">
                                      <p:cBhvr>
                                        <p:cTn id="38" dur="500" fill="hold"/>
                                        <p:tgtEl>
                                          <p:spTgt spid="129"/>
                                        </p:tgtEl>
                                        <p:attrNameLst>
                                          <p:attrName>ppt_w</p:attrName>
                                        </p:attrNameLst>
                                      </p:cBhvr>
                                      <p:tavLst>
                                        <p:tav tm="0">
                                          <p:val>
                                            <p:fltVal val="0"/>
                                          </p:val>
                                        </p:tav>
                                        <p:tav tm="100000">
                                          <p:val>
                                            <p:strVal val="#ppt_w"/>
                                          </p:val>
                                        </p:tav>
                                      </p:tavLst>
                                    </p:anim>
                                    <p:anim calcmode="lin" valueType="num">
                                      <p:cBhvr>
                                        <p:cTn id="39" dur="500" fill="hold"/>
                                        <p:tgtEl>
                                          <p:spTgt spid="129"/>
                                        </p:tgtEl>
                                        <p:attrNameLst>
                                          <p:attrName>ppt_h</p:attrName>
                                        </p:attrNameLst>
                                      </p:cBhvr>
                                      <p:tavLst>
                                        <p:tav tm="0">
                                          <p:val>
                                            <p:fltVal val="0"/>
                                          </p:val>
                                        </p:tav>
                                        <p:tav tm="100000">
                                          <p:val>
                                            <p:strVal val="#ppt_h"/>
                                          </p:val>
                                        </p:tav>
                                      </p:tavLst>
                                    </p:anim>
                                    <p:animEffect transition="in" filter="fade">
                                      <p:cBhvr>
                                        <p:cTn id="40" dur="500"/>
                                        <p:tgtEl>
                                          <p:spTgt spid="129"/>
                                        </p:tgtEl>
                                      </p:cBhvr>
                                    </p:animEffect>
                                  </p:childTnLst>
                                </p:cTn>
                              </p:par>
                              <p:par>
                                <p:cTn id="41" presetID="53" presetClass="entr" presetSubtype="16" fill="hold" nodeType="withEffect">
                                  <p:stCondLst>
                                    <p:cond delay="0"/>
                                  </p:stCondLst>
                                  <p:childTnLst>
                                    <p:set>
                                      <p:cBhvr>
                                        <p:cTn id="42" dur="1" fill="hold">
                                          <p:stCondLst>
                                            <p:cond delay="0"/>
                                          </p:stCondLst>
                                        </p:cTn>
                                        <p:tgtEl>
                                          <p:spTgt spid="120"/>
                                        </p:tgtEl>
                                        <p:attrNameLst>
                                          <p:attrName>style.visibility</p:attrName>
                                        </p:attrNameLst>
                                      </p:cBhvr>
                                      <p:to>
                                        <p:strVal val="visible"/>
                                      </p:to>
                                    </p:set>
                                    <p:anim calcmode="lin" valueType="num">
                                      <p:cBhvr>
                                        <p:cTn id="43" dur="500" fill="hold"/>
                                        <p:tgtEl>
                                          <p:spTgt spid="120"/>
                                        </p:tgtEl>
                                        <p:attrNameLst>
                                          <p:attrName>ppt_w</p:attrName>
                                        </p:attrNameLst>
                                      </p:cBhvr>
                                      <p:tavLst>
                                        <p:tav tm="0">
                                          <p:val>
                                            <p:fltVal val="0"/>
                                          </p:val>
                                        </p:tav>
                                        <p:tav tm="100000">
                                          <p:val>
                                            <p:strVal val="#ppt_w"/>
                                          </p:val>
                                        </p:tav>
                                      </p:tavLst>
                                    </p:anim>
                                    <p:anim calcmode="lin" valueType="num">
                                      <p:cBhvr>
                                        <p:cTn id="44" dur="500" fill="hold"/>
                                        <p:tgtEl>
                                          <p:spTgt spid="120"/>
                                        </p:tgtEl>
                                        <p:attrNameLst>
                                          <p:attrName>ppt_h</p:attrName>
                                        </p:attrNameLst>
                                      </p:cBhvr>
                                      <p:tavLst>
                                        <p:tav tm="0">
                                          <p:val>
                                            <p:fltVal val="0"/>
                                          </p:val>
                                        </p:tav>
                                        <p:tav tm="100000">
                                          <p:val>
                                            <p:strVal val="#ppt_h"/>
                                          </p:val>
                                        </p:tav>
                                      </p:tavLst>
                                    </p:anim>
                                    <p:animEffect transition="in" filter="fade">
                                      <p:cBhvr>
                                        <p:cTn id="45" dur="500"/>
                                        <p:tgtEl>
                                          <p:spTgt spid="120"/>
                                        </p:tgtEl>
                                      </p:cBhvr>
                                    </p:animEffect>
                                  </p:childTnLst>
                                </p:cTn>
                              </p:par>
                              <p:par>
                                <p:cTn id="46" presetID="53" presetClass="entr" presetSubtype="16" fill="hold" nodeType="withEffect">
                                  <p:stCondLst>
                                    <p:cond delay="0"/>
                                  </p:stCondLst>
                                  <p:childTnLst>
                                    <p:set>
                                      <p:cBhvr>
                                        <p:cTn id="47" dur="1" fill="hold">
                                          <p:stCondLst>
                                            <p:cond delay="0"/>
                                          </p:stCondLst>
                                        </p:cTn>
                                        <p:tgtEl>
                                          <p:spTgt spid="126"/>
                                        </p:tgtEl>
                                        <p:attrNameLst>
                                          <p:attrName>style.visibility</p:attrName>
                                        </p:attrNameLst>
                                      </p:cBhvr>
                                      <p:to>
                                        <p:strVal val="visible"/>
                                      </p:to>
                                    </p:set>
                                    <p:anim calcmode="lin" valueType="num">
                                      <p:cBhvr>
                                        <p:cTn id="48" dur="500" fill="hold"/>
                                        <p:tgtEl>
                                          <p:spTgt spid="126"/>
                                        </p:tgtEl>
                                        <p:attrNameLst>
                                          <p:attrName>ppt_w</p:attrName>
                                        </p:attrNameLst>
                                      </p:cBhvr>
                                      <p:tavLst>
                                        <p:tav tm="0">
                                          <p:val>
                                            <p:fltVal val="0"/>
                                          </p:val>
                                        </p:tav>
                                        <p:tav tm="100000">
                                          <p:val>
                                            <p:strVal val="#ppt_w"/>
                                          </p:val>
                                        </p:tav>
                                      </p:tavLst>
                                    </p:anim>
                                    <p:anim calcmode="lin" valueType="num">
                                      <p:cBhvr>
                                        <p:cTn id="49" dur="500" fill="hold"/>
                                        <p:tgtEl>
                                          <p:spTgt spid="126"/>
                                        </p:tgtEl>
                                        <p:attrNameLst>
                                          <p:attrName>ppt_h</p:attrName>
                                        </p:attrNameLst>
                                      </p:cBhvr>
                                      <p:tavLst>
                                        <p:tav tm="0">
                                          <p:val>
                                            <p:fltVal val="0"/>
                                          </p:val>
                                        </p:tav>
                                        <p:tav tm="100000">
                                          <p:val>
                                            <p:strVal val="#ppt_h"/>
                                          </p:val>
                                        </p:tav>
                                      </p:tavLst>
                                    </p:anim>
                                    <p:animEffect transition="in" filter="fade">
                                      <p:cBhvr>
                                        <p:cTn id="50" dur="500"/>
                                        <p:tgtEl>
                                          <p:spTgt spid="126"/>
                                        </p:tgtEl>
                                      </p:cBhvr>
                                    </p:animEffect>
                                  </p:childTnLst>
                                </p:cTn>
                              </p:par>
                              <p:par>
                                <p:cTn id="51" presetID="53" presetClass="entr" presetSubtype="16" fill="hold" nodeType="withEffect">
                                  <p:stCondLst>
                                    <p:cond delay="0"/>
                                  </p:stCondLst>
                                  <p:childTnLst>
                                    <p:set>
                                      <p:cBhvr>
                                        <p:cTn id="52" dur="1" fill="hold">
                                          <p:stCondLst>
                                            <p:cond delay="0"/>
                                          </p:stCondLst>
                                        </p:cTn>
                                        <p:tgtEl>
                                          <p:spTgt spid="123"/>
                                        </p:tgtEl>
                                        <p:attrNameLst>
                                          <p:attrName>style.visibility</p:attrName>
                                        </p:attrNameLst>
                                      </p:cBhvr>
                                      <p:to>
                                        <p:strVal val="visible"/>
                                      </p:to>
                                    </p:set>
                                    <p:anim calcmode="lin" valueType="num">
                                      <p:cBhvr>
                                        <p:cTn id="53" dur="500" fill="hold"/>
                                        <p:tgtEl>
                                          <p:spTgt spid="123"/>
                                        </p:tgtEl>
                                        <p:attrNameLst>
                                          <p:attrName>ppt_w</p:attrName>
                                        </p:attrNameLst>
                                      </p:cBhvr>
                                      <p:tavLst>
                                        <p:tav tm="0">
                                          <p:val>
                                            <p:fltVal val="0"/>
                                          </p:val>
                                        </p:tav>
                                        <p:tav tm="100000">
                                          <p:val>
                                            <p:strVal val="#ppt_w"/>
                                          </p:val>
                                        </p:tav>
                                      </p:tavLst>
                                    </p:anim>
                                    <p:anim calcmode="lin" valueType="num">
                                      <p:cBhvr>
                                        <p:cTn id="54" dur="500" fill="hold"/>
                                        <p:tgtEl>
                                          <p:spTgt spid="123"/>
                                        </p:tgtEl>
                                        <p:attrNameLst>
                                          <p:attrName>ppt_h</p:attrName>
                                        </p:attrNameLst>
                                      </p:cBhvr>
                                      <p:tavLst>
                                        <p:tav tm="0">
                                          <p:val>
                                            <p:fltVal val="0"/>
                                          </p:val>
                                        </p:tav>
                                        <p:tav tm="100000">
                                          <p:val>
                                            <p:strVal val="#ppt_h"/>
                                          </p:val>
                                        </p:tav>
                                      </p:tavLst>
                                    </p:anim>
                                    <p:animEffect transition="in" filter="fade">
                                      <p:cBhvr>
                                        <p:cTn id="55" dur="500"/>
                                        <p:tgtEl>
                                          <p:spTgt spid="123"/>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33"/>
                                        </p:tgtEl>
                                        <p:attrNameLst>
                                          <p:attrName>style.visibility</p:attrName>
                                        </p:attrNameLst>
                                      </p:cBhvr>
                                      <p:to>
                                        <p:strVal val="visible"/>
                                      </p:to>
                                    </p:set>
                                    <p:anim calcmode="lin" valueType="num">
                                      <p:cBhvr additive="base">
                                        <p:cTn id="60" dur="500" fill="hold"/>
                                        <p:tgtEl>
                                          <p:spTgt spid="133"/>
                                        </p:tgtEl>
                                        <p:attrNameLst>
                                          <p:attrName>ppt_x</p:attrName>
                                        </p:attrNameLst>
                                      </p:cBhvr>
                                      <p:tavLst>
                                        <p:tav tm="0">
                                          <p:val>
                                            <p:strVal val="#ppt_x"/>
                                          </p:val>
                                        </p:tav>
                                        <p:tav tm="100000">
                                          <p:val>
                                            <p:strVal val="#ppt_x"/>
                                          </p:val>
                                        </p:tav>
                                      </p:tavLst>
                                    </p:anim>
                                    <p:anim calcmode="lin" valueType="num">
                                      <p:cBhvr additive="base">
                                        <p:cTn id="61"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45"/>
                                        </p:tgtEl>
                                        <p:attrNameLst>
                                          <p:attrName>style.visibility</p:attrName>
                                        </p:attrNameLst>
                                      </p:cBhvr>
                                      <p:to>
                                        <p:strVal val="visible"/>
                                      </p:to>
                                    </p:set>
                                    <p:anim calcmode="lin" valueType="num">
                                      <p:cBhvr additive="base">
                                        <p:cTn id="66" dur="500" fill="hold"/>
                                        <p:tgtEl>
                                          <p:spTgt spid="145"/>
                                        </p:tgtEl>
                                        <p:attrNameLst>
                                          <p:attrName>ppt_x</p:attrName>
                                        </p:attrNameLst>
                                      </p:cBhvr>
                                      <p:tavLst>
                                        <p:tav tm="0">
                                          <p:val>
                                            <p:strVal val="#ppt_x"/>
                                          </p:val>
                                        </p:tav>
                                        <p:tav tm="100000">
                                          <p:val>
                                            <p:strVal val="#ppt_x"/>
                                          </p:val>
                                        </p:tav>
                                      </p:tavLst>
                                    </p:anim>
                                    <p:anim calcmode="lin" valueType="num">
                                      <p:cBhvr additive="base">
                                        <p:cTn id="67"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51"/>
                                        </p:tgtEl>
                                        <p:attrNameLst>
                                          <p:attrName>style.visibility</p:attrName>
                                        </p:attrNameLst>
                                      </p:cBhvr>
                                      <p:to>
                                        <p:strVal val="visible"/>
                                      </p:to>
                                    </p:set>
                                    <p:anim calcmode="lin" valueType="num">
                                      <p:cBhvr additive="base">
                                        <p:cTn id="72" dur="500" fill="hold"/>
                                        <p:tgtEl>
                                          <p:spTgt spid="151"/>
                                        </p:tgtEl>
                                        <p:attrNameLst>
                                          <p:attrName>ppt_x</p:attrName>
                                        </p:attrNameLst>
                                      </p:cBhvr>
                                      <p:tavLst>
                                        <p:tav tm="0">
                                          <p:val>
                                            <p:strVal val="#ppt_x"/>
                                          </p:val>
                                        </p:tav>
                                        <p:tav tm="100000">
                                          <p:val>
                                            <p:strVal val="#ppt_x"/>
                                          </p:val>
                                        </p:tav>
                                      </p:tavLst>
                                    </p:anim>
                                    <p:anim calcmode="lin" valueType="num">
                                      <p:cBhvr additive="base">
                                        <p:cTn id="73"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162"/>
                                        </p:tgtEl>
                                        <p:attrNameLst>
                                          <p:attrName>style.visibility</p:attrName>
                                        </p:attrNameLst>
                                      </p:cBhvr>
                                      <p:to>
                                        <p:strVal val="visible"/>
                                      </p:to>
                                    </p:set>
                                    <p:anim calcmode="lin" valueType="num">
                                      <p:cBhvr additive="base">
                                        <p:cTn id="78" dur="500" fill="hold"/>
                                        <p:tgtEl>
                                          <p:spTgt spid="162"/>
                                        </p:tgtEl>
                                        <p:attrNameLst>
                                          <p:attrName>ppt_x</p:attrName>
                                        </p:attrNameLst>
                                      </p:cBhvr>
                                      <p:tavLst>
                                        <p:tav tm="0">
                                          <p:val>
                                            <p:strVal val="#ppt_x"/>
                                          </p:val>
                                        </p:tav>
                                        <p:tav tm="100000">
                                          <p:val>
                                            <p:strVal val="#ppt_x"/>
                                          </p:val>
                                        </p:tav>
                                      </p:tavLst>
                                    </p:anim>
                                    <p:anim calcmode="lin" valueType="num">
                                      <p:cBhvr additive="base">
                                        <p:cTn id="79" dur="500" fill="hold"/>
                                        <p:tgtEl>
                                          <p:spTgt spid="16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39"/>
                                        </p:tgtEl>
                                        <p:attrNameLst>
                                          <p:attrName>style.visibility</p:attrName>
                                        </p:attrNameLst>
                                      </p:cBhvr>
                                      <p:to>
                                        <p:strVal val="visible"/>
                                      </p:to>
                                    </p:set>
                                    <p:anim calcmode="lin" valueType="num">
                                      <p:cBhvr additive="base">
                                        <p:cTn id="84" dur="500" fill="hold"/>
                                        <p:tgtEl>
                                          <p:spTgt spid="139"/>
                                        </p:tgtEl>
                                        <p:attrNameLst>
                                          <p:attrName>ppt_x</p:attrName>
                                        </p:attrNameLst>
                                      </p:cBhvr>
                                      <p:tavLst>
                                        <p:tav tm="0">
                                          <p:val>
                                            <p:strVal val="#ppt_x"/>
                                          </p:val>
                                        </p:tav>
                                        <p:tav tm="100000">
                                          <p:val>
                                            <p:strVal val="#ppt_x"/>
                                          </p:val>
                                        </p:tav>
                                      </p:tavLst>
                                    </p:anim>
                                    <p:anim calcmode="lin" valueType="num">
                                      <p:cBhvr additive="base">
                                        <p:cTn id="85" dur="500" fill="hold"/>
                                        <p:tgtEl>
                                          <p:spTgt spid="1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0" grpId="0" animBg="1"/>
      <p:bldP spid="31" grpId="0"/>
      <p:bldP spid="1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文本框 78"/>
          <p:cNvSpPr txBox="1"/>
          <p:nvPr/>
        </p:nvSpPr>
        <p:spPr>
          <a:xfrm>
            <a:off x="4316394" y="1636608"/>
            <a:ext cx="3203521"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含有情感倾向的依存关系</a:t>
            </a:r>
            <a:endParaRPr lang="zh-CN" altLang="en-US" sz="2000" dirty="0">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V="1">
            <a:off x="3801659" y="2052472"/>
            <a:ext cx="3363416" cy="13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矩形 3"/>
          <p:cNvSpPr>
            <a:spLocks noChangeArrowheads="1"/>
          </p:cNvSpPr>
          <p:nvPr/>
        </p:nvSpPr>
        <p:spPr bwMode="auto">
          <a:xfrm>
            <a:off x="5147803" y="406444"/>
            <a:ext cx="441657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领域情感词对词典的构建</a:t>
            </a:r>
          </a:p>
        </p:txBody>
      </p:sp>
      <p:grpSp>
        <p:nvGrpSpPr>
          <p:cNvPr id="82" name="组合 81"/>
          <p:cNvGrpSpPr/>
          <p:nvPr/>
        </p:nvGrpSpPr>
        <p:grpSpPr>
          <a:xfrm>
            <a:off x="4524007" y="461236"/>
            <a:ext cx="263341" cy="395013"/>
            <a:chOff x="5284519" y="1508166"/>
            <a:chExt cx="213756" cy="427512"/>
          </a:xfrm>
        </p:grpSpPr>
        <p:cxnSp>
          <p:nvCxnSpPr>
            <p:cNvPr id="83" name="直接连接符 8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2" name="表格 1"/>
          <p:cNvGraphicFramePr>
            <a:graphicFrameLocks noGrp="1"/>
          </p:cNvGraphicFramePr>
          <p:nvPr>
            <p:extLst>
              <p:ext uri="{D42A27DB-BD31-4B8C-83A1-F6EECF244321}">
                <p14:modId xmlns:p14="http://schemas.microsoft.com/office/powerpoint/2010/main" val="1107037198"/>
              </p:ext>
            </p:extLst>
          </p:nvPr>
        </p:nvGraphicFramePr>
        <p:xfrm>
          <a:off x="3592286" y="2662766"/>
          <a:ext cx="7148285" cy="2773680"/>
        </p:xfrm>
        <a:graphic>
          <a:graphicData uri="http://schemas.openxmlformats.org/drawingml/2006/table">
            <a:tbl>
              <a:tblPr firstRow="1" bandRow="1">
                <a:tableStyleId>{2D5ABB26-0587-4C30-8999-92F81FD0307C}</a:tableStyleId>
              </a:tblPr>
              <a:tblGrid>
                <a:gridCol w="1256155"/>
                <a:gridCol w="1943223"/>
                <a:gridCol w="3948907"/>
              </a:tblGrid>
              <a:tr h="370840">
                <a:tc>
                  <a:txBody>
                    <a:bodyPr/>
                    <a:lstStyle/>
                    <a:p>
                      <a:pPr algn="ctr"/>
                      <a:r>
                        <a:rPr lang="zh-CN" altLang="en-US" sz="2000" dirty="0" smtClean="0">
                          <a:latin typeface="微软雅黑" panose="020B0503020204020204" pitchFamily="34" charset="-122"/>
                          <a:ea typeface="微软雅黑" panose="020B0503020204020204" pitchFamily="34" charset="-122"/>
                        </a:rPr>
                        <a:t>依存关系</a:t>
                      </a:r>
                      <a:endParaRPr lang="zh-CN" altLang="en-US" sz="2000" dirty="0">
                        <a:latin typeface="微软雅黑" panose="020B0503020204020204" pitchFamily="34" charset="-122"/>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微软雅黑" panose="020B0503020204020204" pitchFamily="34" charset="-122"/>
                          <a:ea typeface="微软雅黑" panose="020B0503020204020204" pitchFamily="34" charset="-122"/>
                        </a:rPr>
                        <a:t>语法关系</a:t>
                      </a:r>
                      <a:endParaRPr lang="zh-CN" altLang="en-US" sz="2000" dirty="0">
                        <a:latin typeface="微软雅黑" panose="020B0503020204020204" pitchFamily="34" charset="-122"/>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zh-CN" altLang="en-US" sz="2000" dirty="0" smtClean="0">
                          <a:latin typeface="微软雅黑" panose="020B0503020204020204" pitchFamily="34" charset="-122"/>
                          <a:ea typeface="微软雅黑" panose="020B0503020204020204" pitchFamily="34" charset="-122"/>
                        </a:rPr>
                        <a:t>举例</a:t>
                      </a:r>
                      <a:endParaRPr lang="zh-CN" altLang="en-US" sz="2000" dirty="0">
                        <a:latin typeface="微软雅黑" panose="020B0503020204020204" pitchFamily="34" charset="-122"/>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COO</a:t>
                      </a:r>
                      <a:endParaRPr lang="zh-CN" altLang="en-US" sz="2000" dirty="0">
                        <a:latin typeface="微软雅黑" panose="020B0503020204020204" pitchFamily="34" charset="-122"/>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zh-CN" altLang="en-US" sz="2000" dirty="0" smtClean="0">
                          <a:latin typeface="微软雅黑" panose="020B0503020204020204" pitchFamily="34" charset="-122"/>
                          <a:ea typeface="微软雅黑" panose="020B0503020204020204" pitchFamily="34" charset="-122"/>
                        </a:rPr>
                        <a:t>并列关系</a:t>
                      </a:r>
                      <a:endParaRPr lang="zh-CN" altLang="en-US" sz="2000" dirty="0">
                        <a:latin typeface="微软雅黑" panose="020B0503020204020204" pitchFamily="34" charset="-122"/>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r>
                        <a:rPr lang="zh-CN" altLang="en-US" sz="2000" dirty="0" smtClean="0">
                          <a:latin typeface="微软雅黑" panose="020B0503020204020204" pitchFamily="34" charset="-122"/>
                          <a:ea typeface="微软雅黑" panose="020B0503020204020204" pitchFamily="34" charset="-122"/>
                        </a:rPr>
                        <a:t>大盘开始</a:t>
                      </a:r>
                      <a:r>
                        <a:rPr lang="zh-CN" altLang="en-US" sz="2000" b="1" dirty="0" smtClean="0">
                          <a:latin typeface="微软雅黑" panose="020B0503020204020204" pitchFamily="34" charset="-122"/>
                          <a:ea typeface="微软雅黑" panose="020B0503020204020204" pitchFamily="34" charset="-122"/>
                        </a:rPr>
                        <a:t>走低</a:t>
                      </a:r>
                      <a:r>
                        <a:rPr lang="zh-CN" altLang="en-US" sz="2000" dirty="0" smtClean="0">
                          <a:latin typeface="微软雅黑" panose="020B0503020204020204" pitchFamily="34" charset="-122"/>
                          <a:ea typeface="微软雅黑" panose="020B0503020204020204" pitchFamily="34" charset="-122"/>
                        </a:rPr>
                        <a:t>并持续</a:t>
                      </a:r>
                      <a:r>
                        <a:rPr lang="zh-CN" altLang="en-US" sz="2000" b="1" dirty="0" smtClean="0">
                          <a:latin typeface="微软雅黑" panose="020B0503020204020204" pitchFamily="34" charset="-122"/>
                          <a:ea typeface="微软雅黑" panose="020B0503020204020204" pitchFamily="34" charset="-122"/>
                        </a:rPr>
                        <a:t>低迷</a:t>
                      </a:r>
                      <a:endParaRPr lang="zh-CN" altLang="en-US" sz="2000" b="1" dirty="0">
                        <a:latin typeface="微软雅黑" panose="020B0503020204020204" pitchFamily="34" charset="-122"/>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ADV</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状中关系</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仓位配置</a:t>
                      </a:r>
                      <a:r>
                        <a:rPr lang="zh-CN" altLang="en-US" sz="2000" b="1" dirty="0" smtClean="0">
                          <a:latin typeface="微软雅黑" panose="020B0503020204020204" pitchFamily="34" charset="-122"/>
                          <a:ea typeface="微软雅黑" panose="020B0503020204020204" pitchFamily="34" charset="-122"/>
                        </a:rPr>
                        <a:t>不建议</a:t>
                      </a:r>
                      <a:r>
                        <a:rPr lang="zh-CN" altLang="en-US" sz="2000" dirty="0" smtClean="0">
                          <a:latin typeface="微软雅黑" panose="020B0503020204020204" pitchFamily="34" charset="-122"/>
                          <a:ea typeface="微软雅黑" panose="020B0503020204020204" pitchFamily="34" charset="-122"/>
                        </a:rPr>
                        <a:t>左侧交易</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CMP</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动补关系</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dirty="0" smtClean="0">
                          <a:latin typeface="微软雅黑" panose="020B0503020204020204" pitchFamily="34" charset="-122"/>
                          <a:ea typeface="微软雅黑" panose="020B0503020204020204" pitchFamily="34" charset="-122"/>
                        </a:rPr>
                        <a:t>内部形式已经</a:t>
                      </a:r>
                      <a:r>
                        <a:rPr lang="zh-CN" altLang="en-US" sz="2000" b="1" dirty="0" smtClean="0">
                          <a:latin typeface="微软雅黑" panose="020B0503020204020204" pitchFamily="34" charset="-122"/>
                          <a:ea typeface="微软雅黑" panose="020B0503020204020204" pitchFamily="34" charset="-122"/>
                        </a:rPr>
                        <a:t>走坏</a:t>
                      </a:r>
                      <a:endParaRPr lang="zh-CN" altLang="en-US" sz="2000" b="1"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VOB</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动宾关系</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b="1" dirty="0" smtClean="0">
                          <a:latin typeface="微软雅黑" panose="020B0503020204020204" pitchFamily="34" charset="-122"/>
                          <a:ea typeface="微软雅黑" panose="020B0503020204020204" pitchFamily="34" charset="-122"/>
                        </a:rPr>
                        <a:t>降低仓位</a:t>
                      </a:r>
                      <a:r>
                        <a:rPr lang="zh-CN" altLang="en-US" sz="2000" dirty="0" smtClean="0">
                          <a:latin typeface="微软雅黑" panose="020B0503020204020204" pitchFamily="34" charset="-122"/>
                          <a:ea typeface="微软雅黑" panose="020B0503020204020204" pitchFamily="34" charset="-122"/>
                        </a:rPr>
                        <a:t>将是不错的选择</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SBV</a:t>
                      </a:r>
                      <a:endParaRPr lang="zh-CN" altLang="en-US" sz="2000" dirty="0">
                        <a:latin typeface="微软雅黑" panose="020B0503020204020204" pitchFamily="34" charset="-122"/>
                        <a:ea typeface="微软雅黑" panose="020B0503020204020204" pitchFamily="34" charset="-122"/>
                      </a:endParaRPr>
                    </a:p>
                  </a:txBody>
                  <a:tcPr/>
                </a:tc>
                <a:tc>
                  <a:txBody>
                    <a:bodyPr/>
                    <a:lstStyle/>
                    <a:p>
                      <a:pPr algn="ctr"/>
                      <a:r>
                        <a:rPr lang="zh-CN" altLang="en-US" sz="2000" dirty="0" smtClean="0">
                          <a:latin typeface="微软雅黑" panose="020B0503020204020204" pitchFamily="34" charset="-122"/>
                          <a:ea typeface="微软雅黑" panose="020B0503020204020204" pitchFamily="34" charset="-122"/>
                        </a:rPr>
                        <a:t>主谓关系</a:t>
                      </a:r>
                      <a:endParaRPr lang="zh-CN" altLang="en-US" sz="2000" dirty="0">
                        <a:latin typeface="微软雅黑" panose="020B0503020204020204" pitchFamily="34" charset="-122"/>
                        <a:ea typeface="微软雅黑" panose="020B0503020204020204" pitchFamily="34" charset="-122"/>
                      </a:endParaRPr>
                    </a:p>
                  </a:txBody>
                  <a:tcPr/>
                </a:tc>
                <a:tc>
                  <a:txBody>
                    <a:bodyPr/>
                    <a:lstStyle/>
                    <a:p>
                      <a:r>
                        <a:rPr lang="zh-CN" altLang="en-US" sz="2000" b="1" dirty="0" smtClean="0">
                          <a:latin typeface="微软雅黑" panose="020B0503020204020204" pitchFamily="34" charset="-122"/>
                          <a:ea typeface="微软雅黑" panose="020B0503020204020204" pitchFamily="34" charset="-122"/>
                        </a:rPr>
                        <a:t>股性活</a:t>
                      </a:r>
                      <a:r>
                        <a:rPr lang="zh-CN" altLang="en-US" sz="2000" dirty="0" smtClean="0">
                          <a:latin typeface="微软雅黑" panose="020B0503020204020204" pitchFamily="34" charset="-122"/>
                          <a:ea typeface="微软雅黑" panose="020B0503020204020204" pitchFamily="34" charset="-122"/>
                        </a:rPr>
                        <a:t>成为小盘股的优势之一</a:t>
                      </a:r>
                      <a:endParaRPr lang="zh-CN" altLang="en-US" sz="20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2000" dirty="0" smtClean="0">
                          <a:latin typeface="微软雅黑" panose="020B0503020204020204" pitchFamily="34" charset="-122"/>
                          <a:ea typeface="微软雅黑" panose="020B0503020204020204" pitchFamily="34" charset="-122"/>
                        </a:rPr>
                        <a:t>ATT</a:t>
                      </a:r>
                      <a:endParaRPr lang="zh-CN" altLang="en-US" sz="2000" dirty="0">
                        <a:latin typeface="微软雅黑" panose="020B0503020204020204" pitchFamily="34" charset="-122"/>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微软雅黑" panose="020B0503020204020204" pitchFamily="34" charset="-122"/>
                          <a:ea typeface="微软雅黑" panose="020B0503020204020204" pitchFamily="34" charset="-122"/>
                        </a:rPr>
                        <a:t>定中关系</a:t>
                      </a:r>
                      <a:endParaRPr lang="zh-CN" altLang="en-US" sz="2000" dirty="0">
                        <a:latin typeface="微软雅黑" panose="020B0503020204020204" pitchFamily="34" charset="-122"/>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r>
                        <a:rPr lang="zh-CN" altLang="en-US" sz="2000" dirty="0" smtClean="0">
                          <a:latin typeface="微软雅黑" panose="020B0503020204020204" pitchFamily="34" charset="-122"/>
                          <a:ea typeface="微软雅黑" panose="020B0503020204020204" pitchFamily="34" charset="-122"/>
                        </a:rPr>
                        <a:t>大盘仍有</a:t>
                      </a:r>
                      <a:r>
                        <a:rPr lang="zh-CN" altLang="en-US" sz="2000" b="1" dirty="0" smtClean="0">
                          <a:latin typeface="微软雅黑" panose="020B0503020204020204" pitchFamily="34" charset="-122"/>
                          <a:ea typeface="微软雅黑" panose="020B0503020204020204" pitchFamily="34" charset="-122"/>
                        </a:rPr>
                        <a:t>反弹空间</a:t>
                      </a:r>
                      <a:endParaRPr lang="zh-CN" altLang="en-US" sz="2000" b="1" dirty="0">
                        <a:latin typeface="微软雅黑" panose="020B0503020204020204" pitchFamily="34" charset="-122"/>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4430149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500"/>
                                        <p:tgtEl>
                                          <p:spTgt spid="81"/>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78"/>
                                        </p:tgtEl>
                                        <p:attrNameLst>
                                          <p:attrName>style.visibility</p:attrName>
                                        </p:attrNameLst>
                                      </p:cBhvr>
                                      <p:to>
                                        <p:strVal val="visible"/>
                                      </p:to>
                                    </p:set>
                                    <p:anim calcmode="lin" valueType="num">
                                      <p:cBhvr>
                                        <p:cTn id="14" dur="500" fill="hold"/>
                                        <p:tgtEl>
                                          <p:spTgt spid="78"/>
                                        </p:tgtEl>
                                        <p:attrNameLst>
                                          <p:attrName>ppt_w</p:attrName>
                                        </p:attrNameLst>
                                      </p:cBhvr>
                                      <p:tavLst>
                                        <p:tav tm="0">
                                          <p:val>
                                            <p:fltVal val="0"/>
                                          </p:val>
                                        </p:tav>
                                        <p:tav tm="100000">
                                          <p:val>
                                            <p:strVal val="#ppt_w"/>
                                          </p:val>
                                        </p:tav>
                                      </p:tavLst>
                                    </p:anim>
                                    <p:anim calcmode="lin" valueType="num">
                                      <p:cBhvr>
                                        <p:cTn id="15" dur="500" fill="hold"/>
                                        <p:tgtEl>
                                          <p:spTgt spid="78"/>
                                        </p:tgtEl>
                                        <p:attrNameLst>
                                          <p:attrName>ppt_h</p:attrName>
                                        </p:attrNameLst>
                                      </p:cBhvr>
                                      <p:tavLst>
                                        <p:tav tm="0">
                                          <p:val>
                                            <p:fltVal val="0"/>
                                          </p:val>
                                        </p:tav>
                                        <p:tav tm="100000">
                                          <p:val>
                                            <p:strVal val="#ppt_h"/>
                                          </p:val>
                                        </p:tav>
                                      </p:tavLst>
                                    </p:anim>
                                    <p:animEffect transition="in" filter="fade">
                                      <p:cBhvr>
                                        <p:cTn id="16" dur="500"/>
                                        <p:tgtEl>
                                          <p:spTgt spid="7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down)">
                                      <p:cBhvr>
                                        <p:cTn id="20" dur="500"/>
                                        <p:tgtEl>
                                          <p:spTgt spid="79"/>
                                        </p:tgtEl>
                                      </p:cBhvr>
                                    </p:animEffect>
                                  </p:childTnLst>
                                </p:cTn>
                              </p:par>
                              <p:par>
                                <p:cTn id="21" presetID="22" presetClass="entr" presetSubtype="8"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3"/>
          <p:cNvSpPr>
            <a:spLocks noChangeArrowheads="1"/>
          </p:cNvSpPr>
          <p:nvPr/>
        </p:nvSpPr>
        <p:spPr bwMode="auto">
          <a:xfrm>
            <a:off x="5147803" y="406444"/>
            <a:ext cx="441657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领域情感词对词典的构建</a:t>
            </a:r>
          </a:p>
        </p:txBody>
      </p:sp>
      <p:grpSp>
        <p:nvGrpSpPr>
          <p:cNvPr id="31" name="组合 30"/>
          <p:cNvGrpSpPr/>
          <p:nvPr/>
        </p:nvGrpSpPr>
        <p:grpSpPr>
          <a:xfrm>
            <a:off x="4524007" y="461236"/>
            <a:ext cx="263341" cy="395013"/>
            <a:chOff x="5284519" y="1508166"/>
            <a:chExt cx="213756" cy="427512"/>
          </a:xfrm>
        </p:grpSpPr>
        <p:cxnSp>
          <p:nvCxnSpPr>
            <p:cNvPr id="32" name="直接连接符 3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34"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35" name="文本框 34"/>
          <p:cNvSpPr txBox="1"/>
          <p:nvPr/>
        </p:nvSpPr>
        <p:spPr>
          <a:xfrm>
            <a:off x="4064314" y="1645569"/>
            <a:ext cx="2218519"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半监督学习框架</a:t>
            </a:r>
            <a:endParaRPr lang="zh-CN" altLang="en-US" sz="2000" dirty="0">
              <a:latin typeface="微软雅黑" panose="020B0503020204020204" pitchFamily="34" charset="-122"/>
              <a:ea typeface="微软雅黑" panose="020B0503020204020204" pitchFamily="34" charset="-122"/>
            </a:endParaRPr>
          </a:p>
        </p:txBody>
      </p:sp>
      <p:cxnSp>
        <p:nvCxnSpPr>
          <p:cNvPr id="36" name="直接连接符 35"/>
          <p:cNvCxnSpPr/>
          <p:nvPr/>
        </p:nvCxnSpPr>
        <p:spPr>
          <a:xfrm flipV="1">
            <a:off x="3801659" y="2052472"/>
            <a:ext cx="2154072" cy="13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文本框 122"/>
          <p:cNvSpPr txBox="1"/>
          <p:nvPr/>
        </p:nvSpPr>
        <p:spPr>
          <a:xfrm>
            <a:off x="3213149" y="3706154"/>
            <a:ext cx="1512580" cy="400110"/>
          </a:xfrm>
          <a:prstGeom prst="rect">
            <a:avLst/>
          </a:prstGeom>
          <a:noFill/>
        </p:spPr>
        <p:txBody>
          <a:bodyPr wrap="square" rtlCol="0">
            <a:spAutoFit/>
          </a:bodyPr>
          <a:lstStyle/>
          <a:p>
            <a:pPr lvl="0" defTabSz="914400">
              <a:defRPr/>
            </a:pPr>
            <a:r>
              <a:rPr kumimoji="0" lang="zh-CN" altLang="en-US" sz="2000" b="0" i="0" u="none" strike="noStrike" kern="1200" cap="none" spc="0" normalizeH="0" baseline="0" noProof="0" dirty="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rPr>
              <a:t>半监督框架</a:t>
            </a:r>
            <a:endParaRPr kumimoji="0" lang="zh-CN" altLang="en-US" sz="20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endParaRPr>
          </a:p>
        </p:txBody>
      </p:sp>
      <p:cxnSp>
        <p:nvCxnSpPr>
          <p:cNvPr id="50" name="直接连接符 49"/>
          <p:cNvCxnSpPr/>
          <p:nvPr/>
        </p:nvCxnSpPr>
        <p:spPr>
          <a:xfrm flipV="1">
            <a:off x="3151164" y="4201408"/>
            <a:ext cx="1700605" cy="769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5528254" y="3362095"/>
            <a:ext cx="1924084" cy="830997"/>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半监督迭代</a:t>
            </a:r>
            <a:r>
              <a:rPr lang="zh-CN" altLang="en-US" sz="1600" dirty="0">
                <a:latin typeface="微软雅黑" panose="020B0503020204020204" pitchFamily="34" charset="-122"/>
                <a:ea typeface="微软雅黑" panose="020B0503020204020204" pitchFamily="34" charset="-122"/>
              </a:rPr>
              <a:t>学习过程中分类准确性提高</a:t>
            </a:r>
          </a:p>
        </p:txBody>
      </p:sp>
      <p:sp>
        <p:nvSpPr>
          <p:cNvPr id="52" name="矩形 51"/>
          <p:cNvSpPr/>
          <p:nvPr/>
        </p:nvSpPr>
        <p:spPr>
          <a:xfrm>
            <a:off x="4849468" y="2395783"/>
            <a:ext cx="1831690" cy="830997"/>
          </a:xfrm>
          <a:prstGeom prst="rect">
            <a:avLst/>
          </a:prstGeom>
        </p:spPr>
        <p:txBody>
          <a:bodyPr wrap="square">
            <a:spAutoFit/>
          </a:bodyPr>
          <a:lstStyle/>
          <a:p>
            <a:pPr algn="ctr"/>
            <a:r>
              <a:rPr lang="zh-CN" altLang="en-US" sz="1600" dirty="0" smtClean="0">
                <a:latin typeface="微软雅黑" panose="020B0503020204020204" pitchFamily="34" charset="-122"/>
                <a:ea typeface="微软雅黑" panose="020B0503020204020204" pitchFamily="34" charset="-122"/>
              </a:rPr>
              <a:t>半监督框架使用少量标记样本和大量未标记样本</a:t>
            </a:r>
            <a:endParaRPr lang="zh-CN" altLang="en-US" sz="1600" dirty="0">
              <a:latin typeface="微软雅黑" panose="020B0503020204020204" pitchFamily="34" charset="-122"/>
              <a:ea typeface="微软雅黑" panose="020B0503020204020204" pitchFamily="34" charset="-122"/>
            </a:endParaRPr>
          </a:p>
        </p:txBody>
      </p:sp>
      <p:sp>
        <p:nvSpPr>
          <p:cNvPr id="53" name="椭圆 7"/>
          <p:cNvSpPr/>
          <p:nvPr/>
        </p:nvSpPr>
        <p:spPr>
          <a:xfrm rot="16200000">
            <a:off x="2568859" y="3542279"/>
            <a:ext cx="3563491" cy="1333636"/>
          </a:xfrm>
          <a:custGeom>
            <a:avLst/>
            <a:gdLst>
              <a:gd name="connsiteX0" fmla="*/ 5141438 w 5232878"/>
              <a:gd name="connsiteY0" fmla="*/ 0 h 1208638"/>
              <a:gd name="connsiteX1" fmla="*/ 2570719 w 5232878"/>
              <a:gd name="connsiteY1" fmla="*/ 1208638 h 1208638"/>
              <a:gd name="connsiteX2" fmla="*/ 0 w 5232878"/>
              <a:gd name="connsiteY2" fmla="*/ 0 h 1208638"/>
              <a:gd name="connsiteX3" fmla="*/ 5232878 w 5232878"/>
              <a:gd name="connsiteY3" fmla="*/ 91440 h 1208638"/>
              <a:gd name="connsiteX0" fmla="*/ 5141438 w 5141438"/>
              <a:gd name="connsiteY0" fmla="*/ 0 h 1208638"/>
              <a:gd name="connsiteX1" fmla="*/ 2570719 w 5141438"/>
              <a:gd name="connsiteY1" fmla="*/ 1208638 h 1208638"/>
              <a:gd name="connsiteX2" fmla="*/ 0 w 5141438"/>
              <a:gd name="connsiteY2" fmla="*/ 0 h 1208638"/>
            </a:gdLst>
            <a:ahLst/>
            <a:cxnLst>
              <a:cxn ang="0">
                <a:pos x="connsiteX0" y="connsiteY0"/>
              </a:cxn>
              <a:cxn ang="0">
                <a:pos x="connsiteX1" y="connsiteY1"/>
              </a:cxn>
              <a:cxn ang="0">
                <a:pos x="connsiteX2" y="connsiteY2"/>
              </a:cxn>
            </a:cxnLst>
            <a:rect l="l" t="t" r="r" b="b"/>
            <a:pathLst>
              <a:path w="5141438" h="1208638">
                <a:moveTo>
                  <a:pt x="5141438" y="0"/>
                </a:moveTo>
                <a:cubicBezTo>
                  <a:pt x="4741027" y="708082"/>
                  <a:pt x="3740838" y="1208638"/>
                  <a:pt x="2570719" y="1208638"/>
                </a:cubicBezTo>
                <a:cubicBezTo>
                  <a:pt x="1400600" y="1208638"/>
                  <a:pt x="400411" y="708082"/>
                  <a:pt x="0" y="0"/>
                </a:cubicBezTo>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zh-CN" altLang="en-US"/>
          </a:p>
        </p:txBody>
      </p:sp>
      <p:sp>
        <p:nvSpPr>
          <p:cNvPr id="54" name="矩形 53"/>
          <p:cNvSpPr/>
          <p:nvPr/>
        </p:nvSpPr>
        <p:spPr>
          <a:xfrm>
            <a:off x="5415503" y="4515639"/>
            <a:ext cx="1867844"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在序列标注任务中表现优异</a:t>
            </a:r>
            <a:endParaRPr lang="zh-CN" altLang="en-US" sz="1600" dirty="0">
              <a:latin typeface="微软雅黑" panose="020B0503020204020204" pitchFamily="34" charset="-122"/>
              <a:ea typeface="微软雅黑" panose="020B0503020204020204" pitchFamily="34" charset="-122"/>
            </a:endParaRPr>
          </a:p>
        </p:txBody>
      </p:sp>
      <p:sp>
        <p:nvSpPr>
          <p:cNvPr id="55" name="Freeform 68"/>
          <p:cNvSpPr>
            <a:spLocks noEditPoints="1"/>
          </p:cNvSpPr>
          <p:nvPr/>
        </p:nvSpPr>
        <p:spPr bwMode="auto">
          <a:xfrm>
            <a:off x="4431676" y="2519234"/>
            <a:ext cx="336937" cy="3369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36 w 192"/>
              <a:gd name="T11" fmla="*/ 61 h 192"/>
              <a:gd name="T12" fmla="*/ 106 w 192"/>
              <a:gd name="T13" fmla="*/ 149 h 192"/>
              <a:gd name="T14" fmla="*/ 103 w 192"/>
              <a:gd name="T15" fmla="*/ 152 h 192"/>
              <a:gd name="T16" fmla="*/ 99 w 192"/>
              <a:gd name="T17" fmla="*/ 149 h 192"/>
              <a:gd name="T18" fmla="*/ 85 w 192"/>
              <a:gd name="T19" fmla="*/ 107 h 192"/>
              <a:gd name="T20" fmla="*/ 43 w 192"/>
              <a:gd name="T21" fmla="*/ 92 h 192"/>
              <a:gd name="T22" fmla="*/ 40 w 192"/>
              <a:gd name="T23" fmla="*/ 88 h 192"/>
              <a:gd name="T24" fmla="*/ 43 w 192"/>
              <a:gd name="T25" fmla="*/ 85 h 192"/>
              <a:gd name="T26" fmla="*/ 131 w 192"/>
              <a:gd name="T27" fmla="*/ 56 h 192"/>
              <a:gd name="T28" fmla="*/ 135 w 192"/>
              <a:gd name="T29" fmla="*/ 57 h 192"/>
              <a:gd name="T30" fmla="*/ 136 w 192"/>
              <a:gd name="T31"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36" y="61"/>
                </a:moveTo>
                <a:cubicBezTo>
                  <a:pt x="106" y="149"/>
                  <a:pt x="106" y="149"/>
                  <a:pt x="106" y="149"/>
                </a:cubicBezTo>
                <a:cubicBezTo>
                  <a:pt x="106" y="151"/>
                  <a:pt x="104" y="152"/>
                  <a:pt x="103" y="152"/>
                </a:cubicBezTo>
                <a:cubicBezTo>
                  <a:pt x="101" y="152"/>
                  <a:pt x="99" y="151"/>
                  <a:pt x="99" y="149"/>
                </a:cubicBezTo>
                <a:cubicBezTo>
                  <a:pt x="85" y="107"/>
                  <a:pt x="85" y="107"/>
                  <a:pt x="85" y="107"/>
                </a:cubicBezTo>
                <a:cubicBezTo>
                  <a:pt x="43" y="92"/>
                  <a:pt x="43" y="92"/>
                  <a:pt x="43" y="92"/>
                </a:cubicBezTo>
                <a:cubicBezTo>
                  <a:pt x="41" y="92"/>
                  <a:pt x="40" y="90"/>
                  <a:pt x="40" y="88"/>
                </a:cubicBezTo>
                <a:cubicBezTo>
                  <a:pt x="40" y="87"/>
                  <a:pt x="41" y="85"/>
                  <a:pt x="43" y="85"/>
                </a:cubicBezTo>
                <a:cubicBezTo>
                  <a:pt x="131" y="56"/>
                  <a:pt x="131" y="56"/>
                  <a:pt x="131" y="56"/>
                </a:cubicBezTo>
                <a:cubicBezTo>
                  <a:pt x="132" y="56"/>
                  <a:pt x="134" y="56"/>
                  <a:pt x="135" y="57"/>
                </a:cubicBezTo>
                <a:cubicBezTo>
                  <a:pt x="136" y="58"/>
                  <a:pt x="136" y="60"/>
                  <a:pt x="136" y="61"/>
                </a:cubicBez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8"/>
          <p:cNvSpPr>
            <a:spLocks noEditPoints="1"/>
          </p:cNvSpPr>
          <p:nvPr/>
        </p:nvSpPr>
        <p:spPr bwMode="auto">
          <a:xfrm>
            <a:off x="4992325" y="4639557"/>
            <a:ext cx="336937" cy="3369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36 w 192"/>
              <a:gd name="T11" fmla="*/ 61 h 192"/>
              <a:gd name="T12" fmla="*/ 106 w 192"/>
              <a:gd name="T13" fmla="*/ 149 h 192"/>
              <a:gd name="T14" fmla="*/ 103 w 192"/>
              <a:gd name="T15" fmla="*/ 152 h 192"/>
              <a:gd name="T16" fmla="*/ 99 w 192"/>
              <a:gd name="T17" fmla="*/ 149 h 192"/>
              <a:gd name="T18" fmla="*/ 85 w 192"/>
              <a:gd name="T19" fmla="*/ 107 h 192"/>
              <a:gd name="T20" fmla="*/ 43 w 192"/>
              <a:gd name="T21" fmla="*/ 92 h 192"/>
              <a:gd name="T22" fmla="*/ 40 w 192"/>
              <a:gd name="T23" fmla="*/ 88 h 192"/>
              <a:gd name="T24" fmla="*/ 43 w 192"/>
              <a:gd name="T25" fmla="*/ 85 h 192"/>
              <a:gd name="T26" fmla="*/ 131 w 192"/>
              <a:gd name="T27" fmla="*/ 56 h 192"/>
              <a:gd name="T28" fmla="*/ 135 w 192"/>
              <a:gd name="T29" fmla="*/ 57 h 192"/>
              <a:gd name="T30" fmla="*/ 136 w 192"/>
              <a:gd name="T31"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36" y="61"/>
                </a:moveTo>
                <a:cubicBezTo>
                  <a:pt x="106" y="149"/>
                  <a:pt x="106" y="149"/>
                  <a:pt x="106" y="149"/>
                </a:cubicBezTo>
                <a:cubicBezTo>
                  <a:pt x="106" y="151"/>
                  <a:pt x="104" y="152"/>
                  <a:pt x="103" y="152"/>
                </a:cubicBezTo>
                <a:cubicBezTo>
                  <a:pt x="101" y="152"/>
                  <a:pt x="99" y="151"/>
                  <a:pt x="99" y="149"/>
                </a:cubicBezTo>
                <a:cubicBezTo>
                  <a:pt x="85" y="107"/>
                  <a:pt x="85" y="107"/>
                  <a:pt x="85" y="107"/>
                </a:cubicBezTo>
                <a:cubicBezTo>
                  <a:pt x="43" y="92"/>
                  <a:pt x="43" y="92"/>
                  <a:pt x="43" y="92"/>
                </a:cubicBezTo>
                <a:cubicBezTo>
                  <a:pt x="41" y="92"/>
                  <a:pt x="40" y="90"/>
                  <a:pt x="40" y="88"/>
                </a:cubicBezTo>
                <a:cubicBezTo>
                  <a:pt x="40" y="87"/>
                  <a:pt x="41" y="85"/>
                  <a:pt x="43" y="85"/>
                </a:cubicBezTo>
                <a:cubicBezTo>
                  <a:pt x="131" y="56"/>
                  <a:pt x="131" y="56"/>
                  <a:pt x="131" y="56"/>
                </a:cubicBezTo>
                <a:cubicBezTo>
                  <a:pt x="132" y="56"/>
                  <a:pt x="134" y="56"/>
                  <a:pt x="135" y="57"/>
                </a:cubicBezTo>
                <a:cubicBezTo>
                  <a:pt x="136" y="58"/>
                  <a:pt x="136" y="60"/>
                  <a:pt x="136" y="6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57" name="文本框 122"/>
          <p:cNvSpPr txBox="1"/>
          <p:nvPr/>
        </p:nvSpPr>
        <p:spPr>
          <a:xfrm>
            <a:off x="3211196" y="4304242"/>
            <a:ext cx="1601480" cy="400110"/>
          </a:xfrm>
          <a:prstGeom prst="rect">
            <a:avLst/>
          </a:prstGeom>
          <a:noFill/>
        </p:spPr>
        <p:txBody>
          <a:bodyPr wrap="square" rtlCol="0">
            <a:spAutoFit/>
          </a:bodyPr>
          <a:lstStyle/>
          <a:p>
            <a:pPr lvl="0" defTabSz="914400">
              <a:defRPr/>
            </a:pPr>
            <a:r>
              <a:rPr lang="zh-CN" altLang="en-US" sz="2000" dirty="0">
                <a:solidFill>
                  <a:srgbClr val="000000">
                    <a:lumMod val="75000"/>
                    <a:lumOff val="25000"/>
                  </a:srgbClr>
                </a:solidFill>
                <a:latin typeface="微软雅黑" panose="020B0503020204020204" pitchFamily="34" charset="-122"/>
                <a:ea typeface="微软雅黑" panose="020B0503020204020204" pitchFamily="34" charset="-122"/>
              </a:rPr>
              <a:t>条件随机场</a:t>
            </a:r>
            <a:endParaRPr kumimoji="0" lang="zh-CN" altLang="en-US" sz="2000" b="0" i="0" u="none" strike="noStrike" kern="1200" cap="none" spc="0" normalizeH="0" baseline="0" noProof="0" dirty="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endParaRPr>
          </a:p>
        </p:txBody>
      </p:sp>
      <p:sp>
        <p:nvSpPr>
          <p:cNvPr id="58" name="Freeform 68"/>
          <p:cNvSpPr>
            <a:spLocks noEditPoints="1"/>
          </p:cNvSpPr>
          <p:nvPr/>
        </p:nvSpPr>
        <p:spPr bwMode="auto">
          <a:xfrm>
            <a:off x="5104370" y="3518525"/>
            <a:ext cx="336937" cy="3369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36 w 192"/>
              <a:gd name="T11" fmla="*/ 61 h 192"/>
              <a:gd name="T12" fmla="*/ 106 w 192"/>
              <a:gd name="T13" fmla="*/ 149 h 192"/>
              <a:gd name="T14" fmla="*/ 103 w 192"/>
              <a:gd name="T15" fmla="*/ 152 h 192"/>
              <a:gd name="T16" fmla="*/ 99 w 192"/>
              <a:gd name="T17" fmla="*/ 149 h 192"/>
              <a:gd name="T18" fmla="*/ 85 w 192"/>
              <a:gd name="T19" fmla="*/ 107 h 192"/>
              <a:gd name="T20" fmla="*/ 43 w 192"/>
              <a:gd name="T21" fmla="*/ 92 h 192"/>
              <a:gd name="T22" fmla="*/ 40 w 192"/>
              <a:gd name="T23" fmla="*/ 88 h 192"/>
              <a:gd name="T24" fmla="*/ 43 w 192"/>
              <a:gd name="T25" fmla="*/ 85 h 192"/>
              <a:gd name="T26" fmla="*/ 131 w 192"/>
              <a:gd name="T27" fmla="*/ 56 h 192"/>
              <a:gd name="T28" fmla="*/ 135 w 192"/>
              <a:gd name="T29" fmla="*/ 57 h 192"/>
              <a:gd name="T30" fmla="*/ 136 w 192"/>
              <a:gd name="T31"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36" y="61"/>
                </a:moveTo>
                <a:cubicBezTo>
                  <a:pt x="106" y="149"/>
                  <a:pt x="106" y="149"/>
                  <a:pt x="106" y="149"/>
                </a:cubicBezTo>
                <a:cubicBezTo>
                  <a:pt x="106" y="151"/>
                  <a:pt x="104" y="152"/>
                  <a:pt x="103" y="152"/>
                </a:cubicBezTo>
                <a:cubicBezTo>
                  <a:pt x="101" y="152"/>
                  <a:pt x="99" y="151"/>
                  <a:pt x="99" y="149"/>
                </a:cubicBezTo>
                <a:cubicBezTo>
                  <a:pt x="85" y="107"/>
                  <a:pt x="85" y="107"/>
                  <a:pt x="85" y="107"/>
                </a:cubicBezTo>
                <a:cubicBezTo>
                  <a:pt x="43" y="92"/>
                  <a:pt x="43" y="92"/>
                  <a:pt x="43" y="92"/>
                </a:cubicBezTo>
                <a:cubicBezTo>
                  <a:pt x="41" y="92"/>
                  <a:pt x="40" y="90"/>
                  <a:pt x="40" y="88"/>
                </a:cubicBezTo>
                <a:cubicBezTo>
                  <a:pt x="40" y="87"/>
                  <a:pt x="41" y="85"/>
                  <a:pt x="43" y="85"/>
                </a:cubicBezTo>
                <a:cubicBezTo>
                  <a:pt x="131" y="56"/>
                  <a:pt x="131" y="56"/>
                  <a:pt x="131" y="56"/>
                </a:cubicBezTo>
                <a:cubicBezTo>
                  <a:pt x="132" y="56"/>
                  <a:pt x="134" y="56"/>
                  <a:pt x="135" y="57"/>
                </a:cubicBezTo>
                <a:cubicBezTo>
                  <a:pt x="136" y="58"/>
                  <a:pt x="136" y="60"/>
                  <a:pt x="136" y="61"/>
                </a:cubicBez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59" name="Freeform 68"/>
          <p:cNvSpPr>
            <a:spLocks noEditPoints="1"/>
          </p:cNvSpPr>
          <p:nvPr/>
        </p:nvSpPr>
        <p:spPr bwMode="auto">
          <a:xfrm>
            <a:off x="4390207" y="5643752"/>
            <a:ext cx="336937" cy="336937"/>
          </a:xfrm>
          <a:custGeom>
            <a:avLst/>
            <a:gdLst>
              <a:gd name="T0" fmla="*/ 96 w 192"/>
              <a:gd name="T1" fmla="*/ 0 h 192"/>
              <a:gd name="T2" fmla="*/ 0 w 192"/>
              <a:gd name="T3" fmla="*/ 96 h 192"/>
              <a:gd name="T4" fmla="*/ 96 w 192"/>
              <a:gd name="T5" fmla="*/ 192 h 192"/>
              <a:gd name="T6" fmla="*/ 192 w 192"/>
              <a:gd name="T7" fmla="*/ 96 h 192"/>
              <a:gd name="T8" fmla="*/ 96 w 192"/>
              <a:gd name="T9" fmla="*/ 0 h 192"/>
              <a:gd name="T10" fmla="*/ 136 w 192"/>
              <a:gd name="T11" fmla="*/ 61 h 192"/>
              <a:gd name="T12" fmla="*/ 106 w 192"/>
              <a:gd name="T13" fmla="*/ 149 h 192"/>
              <a:gd name="T14" fmla="*/ 103 w 192"/>
              <a:gd name="T15" fmla="*/ 152 h 192"/>
              <a:gd name="T16" fmla="*/ 99 w 192"/>
              <a:gd name="T17" fmla="*/ 149 h 192"/>
              <a:gd name="T18" fmla="*/ 85 w 192"/>
              <a:gd name="T19" fmla="*/ 107 h 192"/>
              <a:gd name="T20" fmla="*/ 43 w 192"/>
              <a:gd name="T21" fmla="*/ 92 h 192"/>
              <a:gd name="T22" fmla="*/ 40 w 192"/>
              <a:gd name="T23" fmla="*/ 88 h 192"/>
              <a:gd name="T24" fmla="*/ 43 w 192"/>
              <a:gd name="T25" fmla="*/ 85 h 192"/>
              <a:gd name="T26" fmla="*/ 131 w 192"/>
              <a:gd name="T27" fmla="*/ 56 h 192"/>
              <a:gd name="T28" fmla="*/ 135 w 192"/>
              <a:gd name="T29" fmla="*/ 57 h 192"/>
              <a:gd name="T30" fmla="*/ 136 w 192"/>
              <a:gd name="T31" fmla="*/ 6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2" h="192">
                <a:moveTo>
                  <a:pt x="96" y="0"/>
                </a:moveTo>
                <a:cubicBezTo>
                  <a:pt x="43" y="0"/>
                  <a:pt x="0" y="43"/>
                  <a:pt x="0" y="96"/>
                </a:cubicBezTo>
                <a:cubicBezTo>
                  <a:pt x="0" y="149"/>
                  <a:pt x="43" y="192"/>
                  <a:pt x="96" y="192"/>
                </a:cubicBezTo>
                <a:cubicBezTo>
                  <a:pt x="149" y="192"/>
                  <a:pt x="192" y="149"/>
                  <a:pt x="192" y="96"/>
                </a:cubicBezTo>
                <a:cubicBezTo>
                  <a:pt x="192" y="43"/>
                  <a:pt x="149" y="0"/>
                  <a:pt x="96" y="0"/>
                </a:cubicBezTo>
                <a:close/>
                <a:moveTo>
                  <a:pt x="136" y="61"/>
                </a:moveTo>
                <a:cubicBezTo>
                  <a:pt x="106" y="149"/>
                  <a:pt x="106" y="149"/>
                  <a:pt x="106" y="149"/>
                </a:cubicBezTo>
                <a:cubicBezTo>
                  <a:pt x="106" y="151"/>
                  <a:pt x="104" y="152"/>
                  <a:pt x="103" y="152"/>
                </a:cubicBezTo>
                <a:cubicBezTo>
                  <a:pt x="101" y="152"/>
                  <a:pt x="99" y="151"/>
                  <a:pt x="99" y="149"/>
                </a:cubicBezTo>
                <a:cubicBezTo>
                  <a:pt x="85" y="107"/>
                  <a:pt x="85" y="107"/>
                  <a:pt x="85" y="107"/>
                </a:cubicBezTo>
                <a:cubicBezTo>
                  <a:pt x="43" y="92"/>
                  <a:pt x="43" y="92"/>
                  <a:pt x="43" y="92"/>
                </a:cubicBezTo>
                <a:cubicBezTo>
                  <a:pt x="41" y="92"/>
                  <a:pt x="40" y="90"/>
                  <a:pt x="40" y="88"/>
                </a:cubicBezTo>
                <a:cubicBezTo>
                  <a:pt x="40" y="87"/>
                  <a:pt x="41" y="85"/>
                  <a:pt x="43" y="85"/>
                </a:cubicBezTo>
                <a:cubicBezTo>
                  <a:pt x="131" y="56"/>
                  <a:pt x="131" y="56"/>
                  <a:pt x="131" y="56"/>
                </a:cubicBezTo>
                <a:cubicBezTo>
                  <a:pt x="132" y="56"/>
                  <a:pt x="134" y="56"/>
                  <a:pt x="135" y="57"/>
                </a:cubicBezTo>
                <a:cubicBezTo>
                  <a:pt x="136" y="58"/>
                  <a:pt x="136" y="60"/>
                  <a:pt x="136" y="61"/>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86" name="矩形 85"/>
          <p:cNvSpPr/>
          <p:nvPr/>
        </p:nvSpPr>
        <p:spPr>
          <a:xfrm>
            <a:off x="4789922" y="5519832"/>
            <a:ext cx="1867844"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高置信</a:t>
            </a:r>
            <a:r>
              <a:rPr lang="zh-CN" altLang="en-US" sz="1600" dirty="0" smtClean="0">
                <a:latin typeface="微软雅黑" panose="020B0503020204020204" pitchFamily="34" charset="-122"/>
                <a:ea typeface="微软雅黑" panose="020B0503020204020204" pitchFamily="34" charset="-122"/>
              </a:rPr>
              <a:t>度分类器，减弱错误级联传递的影响</a:t>
            </a:r>
            <a:endParaRPr lang="zh-CN" altLang="en-US" sz="1600" dirty="0">
              <a:latin typeface="微软雅黑" panose="020B0503020204020204" pitchFamily="34" charset="-122"/>
              <a:ea typeface="微软雅黑" panose="020B0503020204020204" pitchFamily="34" charset="-122"/>
            </a:endParaRPr>
          </a:p>
        </p:txBody>
      </p:sp>
      <p:sp>
        <p:nvSpPr>
          <p:cNvPr id="2" name="圆角矩形 1"/>
          <p:cNvSpPr/>
          <p:nvPr/>
        </p:nvSpPr>
        <p:spPr>
          <a:xfrm>
            <a:off x="7757627" y="2427351"/>
            <a:ext cx="3340100" cy="36322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7975600" y="2520885"/>
            <a:ext cx="1841500"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特征提取</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866816" y="3273059"/>
            <a:ext cx="3121722" cy="2554545"/>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语法特征：词性标注</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情感词特征：是否出现在通用情感词典的积极词列表和消极词列表</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依存关系：并列关系，状中关系，动补关系，动宾关系，主谓关系，定中关系</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转折连词：结果、原因、转折、递进、并列</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金融领域专有词汇</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36684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par>
                                <p:cTn id="21" presetID="22" presetClass="entr" presetSubtype="8"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500"/>
                                        <p:tgtEl>
                                          <p:spTgt spid="49"/>
                                        </p:tgtEl>
                                      </p:cBhvr>
                                    </p:animEffect>
                                  </p:childTnLst>
                                </p:cTn>
                              </p:par>
                              <p:par>
                                <p:cTn id="29" presetID="10"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500"/>
                                        <p:tgtEl>
                                          <p:spTgt spid="5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50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anim calcmode="lin" valueType="num">
                                      <p:cBhvr>
                                        <p:cTn id="45" dur="500" fill="hold"/>
                                        <p:tgtEl>
                                          <p:spTgt spid="55"/>
                                        </p:tgtEl>
                                        <p:attrNameLst>
                                          <p:attrName>ppt_w</p:attrName>
                                        </p:attrNameLst>
                                      </p:cBhvr>
                                      <p:tavLst>
                                        <p:tav tm="0">
                                          <p:val>
                                            <p:fltVal val="0"/>
                                          </p:val>
                                        </p:tav>
                                        <p:tav tm="100000">
                                          <p:val>
                                            <p:strVal val="#ppt_w"/>
                                          </p:val>
                                        </p:tav>
                                      </p:tavLst>
                                    </p:anim>
                                    <p:anim calcmode="lin" valueType="num">
                                      <p:cBhvr>
                                        <p:cTn id="46" dur="500" fill="hold"/>
                                        <p:tgtEl>
                                          <p:spTgt spid="55"/>
                                        </p:tgtEl>
                                        <p:attrNameLst>
                                          <p:attrName>ppt_h</p:attrName>
                                        </p:attrNameLst>
                                      </p:cBhvr>
                                      <p:tavLst>
                                        <p:tav tm="0">
                                          <p:val>
                                            <p:fltVal val="0"/>
                                          </p:val>
                                        </p:tav>
                                        <p:tav tm="100000">
                                          <p:val>
                                            <p:strVal val="#ppt_h"/>
                                          </p:val>
                                        </p:tav>
                                      </p:tavLst>
                                    </p:anim>
                                    <p:animEffect transition="in" filter="fade">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60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p:cTn id="55" dur="500" fill="hold"/>
                                        <p:tgtEl>
                                          <p:spTgt spid="58"/>
                                        </p:tgtEl>
                                        <p:attrNameLst>
                                          <p:attrName>ppt_w</p:attrName>
                                        </p:attrNameLst>
                                      </p:cBhvr>
                                      <p:tavLst>
                                        <p:tav tm="0">
                                          <p:val>
                                            <p:fltVal val="0"/>
                                          </p:val>
                                        </p:tav>
                                        <p:tav tm="100000">
                                          <p:val>
                                            <p:strVal val="#ppt_w"/>
                                          </p:val>
                                        </p:tav>
                                      </p:tavLst>
                                    </p:anim>
                                    <p:anim calcmode="lin" valueType="num">
                                      <p:cBhvr>
                                        <p:cTn id="56" dur="500" fill="hold"/>
                                        <p:tgtEl>
                                          <p:spTgt spid="58"/>
                                        </p:tgtEl>
                                        <p:attrNameLst>
                                          <p:attrName>ppt_h</p:attrName>
                                        </p:attrNameLst>
                                      </p:cBhvr>
                                      <p:tavLst>
                                        <p:tav tm="0">
                                          <p:val>
                                            <p:fltVal val="0"/>
                                          </p:val>
                                        </p:tav>
                                        <p:tav tm="100000">
                                          <p:val>
                                            <p:strVal val="#ppt_h"/>
                                          </p:val>
                                        </p:tav>
                                      </p:tavLst>
                                    </p:anim>
                                    <p:animEffect transition="in" filter="fade">
                                      <p:cBhvr>
                                        <p:cTn id="57" dur="500"/>
                                        <p:tgtEl>
                                          <p:spTgt spid="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600"/>
                                  </p:stCondLst>
                                  <p:childTnLst>
                                    <p:set>
                                      <p:cBhvr>
                                        <p:cTn id="61" dur="1" fill="hold">
                                          <p:stCondLst>
                                            <p:cond delay="0"/>
                                          </p:stCondLst>
                                        </p:cTn>
                                        <p:tgtEl>
                                          <p:spTgt spid="54"/>
                                        </p:tgtEl>
                                        <p:attrNameLst>
                                          <p:attrName>style.visibility</p:attrName>
                                        </p:attrNameLst>
                                      </p:cBhvr>
                                      <p:to>
                                        <p:strVal val="visible"/>
                                      </p:to>
                                    </p:set>
                                    <p:animEffect transition="in" filter="fade">
                                      <p:cBhvr>
                                        <p:cTn id="62" dur="500"/>
                                        <p:tgtEl>
                                          <p:spTgt spid="54"/>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anim calcmode="lin" valueType="num">
                                      <p:cBhvr>
                                        <p:cTn id="65" dur="500" fill="hold"/>
                                        <p:tgtEl>
                                          <p:spTgt spid="56"/>
                                        </p:tgtEl>
                                        <p:attrNameLst>
                                          <p:attrName>ppt_w</p:attrName>
                                        </p:attrNameLst>
                                      </p:cBhvr>
                                      <p:tavLst>
                                        <p:tav tm="0">
                                          <p:val>
                                            <p:fltVal val="0"/>
                                          </p:val>
                                        </p:tav>
                                        <p:tav tm="100000">
                                          <p:val>
                                            <p:strVal val="#ppt_w"/>
                                          </p:val>
                                        </p:tav>
                                      </p:tavLst>
                                    </p:anim>
                                    <p:anim calcmode="lin" valueType="num">
                                      <p:cBhvr>
                                        <p:cTn id="66" dur="500" fill="hold"/>
                                        <p:tgtEl>
                                          <p:spTgt spid="56"/>
                                        </p:tgtEl>
                                        <p:attrNameLst>
                                          <p:attrName>ppt_h</p:attrName>
                                        </p:attrNameLst>
                                      </p:cBhvr>
                                      <p:tavLst>
                                        <p:tav tm="0">
                                          <p:val>
                                            <p:fltVal val="0"/>
                                          </p:val>
                                        </p:tav>
                                        <p:tav tm="100000">
                                          <p:val>
                                            <p:strVal val="#ppt_h"/>
                                          </p:val>
                                        </p:tav>
                                      </p:tavLst>
                                    </p:anim>
                                    <p:animEffect transition="in" filter="fade">
                                      <p:cBhvr>
                                        <p:cTn id="67" dur="500"/>
                                        <p:tgtEl>
                                          <p:spTgt spid="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400"/>
                                  </p:stCondLst>
                                  <p:childTnLst>
                                    <p:set>
                                      <p:cBhvr>
                                        <p:cTn id="71" dur="1" fill="hold">
                                          <p:stCondLst>
                                            <p:cond delay="0"/>
                                          </p:stCondLst>
                                        </p:cTn>
                                        <p:tgtEl>
                                          <p:spTgt spid="86"/>
                                        </p:tgtEl>
                                        <p:attrNameLst>
                                          <p:attrName>style.visibility</p:attrName>
                                        </p:attrNameLst>
                                      </p:cBhvr>
                                      <p:to>
                                        <p:strVal val="visible"/>
                                      </p:to>
                                    </p:set>
                                    <p:animEffect transition="in" filter="fade">
                                      <p:cBhvr>
                                        <p:cTn id="72" dur="500"/>
                                        <p:tgtEl>
                                          <p:spTgt spid="86"/>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anim calcmode="lin" valueType="num">
                                      <p:cBhvr>
                                        <p:cTn id="75" dur="500" fill="hold"/>
                                        <p:tgtEl>
                                          <p:spTgt spid="59"/>
                                        </p:tgtEl>
                                        <p:attrNameLst>
                                          <p:attrName>ppt_w</p:attrName>
                                        </p:attrNameLst>
                                      </p:cBhvr>
                                      <p:tavLst>
                                        <p:tav tm="0">
                                          <p:val>
                                            <p:fltVal val="0"/>
                                          </p:val>
                                        </p:tav>
                                        <p:tav tm="100000">
                                          <p:val>
                                            <p:strVal val="#ppt_w"/>
                                          </p:val>
                                        </p:tav>
                                      </p:tavLst>
                                    </p:anim>
                                    <p:anim calcmode="lin" valueType="num">
                                      <p:cBhvr>
                                        <p:cTn id="76" dur="500" fill="hold"/>
                                        <p:tgtEl>
                                          <p:spTgt spid="59"/>
                                        </p:tgtEl>
                                        <p:attrNameLst>
                                          <p:attrName>ppt_h</p:attrName>
                                        </p:attrNameLst>
                                      </p:cBhvr>
                                      <p:tavLst>
                                        <p:tav tm="0">
                                          <p:val>
                                            <p:fltVal val="0"/>
                                          </p:val>
                                        </p:tav>
                                        <p:tav tm="100000">
                                          <p:val>
                                            <p:strVal val="#ppt_h"/>
                                          </p:val>
                                        </p:tav>
                                      </p:tavLst>
                                    </p:anim>
                                    <p:animEffect transition="in" filter="fade">
                                      <p:cBhvr>
                                        <p:cTn id="77" dur="500"/>
                                        <p:tgtEl>
                                          <p:spTgt spid="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fade">
                                      <p:cBhvr>
                                        <p:cTn id="82" dur="500"/>
                                        <p:tgtEl>
                                          <p:spTgt spid="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fade">
                                      <p:cBhvr>
                                        <p:cTn id="85" dur="500"/>
                                        <p:tgtEl>
                                          <p:spTgt spid="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
                                        </p:tgtEl>
                                        <p:attrNameLst>
                                          <p:attrName>style.visibility</p:attrName>
                                        </p:attrNameLst>
                                      </p:cBhvr>
                                      <p:to>
                                        <p:strVal val="visible"/>
                                      </p:to>
                                    </p:set>
                                    <p:animEffect transition="in" filter="fade">
                                      <p:cBhvr>
                                        <p:cTn id="9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animBg="1"/>
      <p:bldP spid="35" grpId="0"/>
      <p:bldP spid="49" grpId="0"/>
      <p:bldP spid="51" grpId="0"/>
      <p:bldP spid="52" grpId="0"/>
      <p:bldP spid="53" grpId="0" animBg="1"/>
      <p:bldP spid="54" grpId="0"/>
      <p:bldP spid="55" grpId="0" animBg="1"/>
      <p:bldP spid="56" grpId="0" animBg="1"/>
      <p:bldP spid="57" grpId="0"/>
      <p:bldP spid="58" grpId="0" animBg="1"/>
      <p:bldP spid="59" grpId="0" animBg="1"/>
      <p:bldP spid="86" grpId="0"/>
      <p:bldP spid="2"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矩形 3"/>
          <p:cNvSpPr>
            <a:spLocks noChangeArrowheads="1"/>
          </p:cNvSpPr>
          <p:nvPr/>
        </p:nvSpPr>
        <p:spPr bwMode="auto">
          <a:xfrm>
            <a:off x="5147803" y="406444"/>
            <a:ext cx="4416575"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领域情感词对词典的构建</a:t>
            </a:r>
          </a:p>
        </p:txBody>
      </p:sp>
      <p:grpSp>
        <p:nvGrpSpPr>
          <p:cNvPr id="122" name="组合 121"/>
          <p:cNvGrpSpPr/>
          <p:nvPr/>
        </p:nvGrpSpPr>
        <p:grpSpPr>
          <a:xfrm>
            <a:off x="4524007" y="461236"/>
            <a:ext cx="263341" cy="395013"/>
            <a:chOff x="5284519" y="1508166"/>
            <a:chExt cx="213756" cy="427512"/>
          </a:xfrm>
        </p:grpSpPr>
        <p:cxnSp>
          <p:nvCxnSpPr>
            <p:cNvPr id="123" name="直接连接符 12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25"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126" name="文本框 125"/>
          <p:cNvSpPr txBox="1"/>
          <p:nvPr/>
        </p:nvSpPr>
        <p:spPr>
          <a:xfrm>
            <a:off x="4343714" y="1616063"/>
            <a:ext cx="153638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算法收敛性</a:t>
            </a:r>
            <a:endParaRPr lang="zh-CN" altLang="en-US" sz="2000" dirty="0">
              <a:latin typeface="微软雅黑" panose="020B0503020204020204" pitchFamily="34" charset="-122"/>
              <a:ea typeface="微软雅黑" panose="020B0503020204020204" pitchFamily="34" charset="-122"/>
            </a:endParaRPr>
          </a:p>
        </p:txBody>
      </p:sp>
      <p:cxnSp>
        <p:nvCxnSpPr>
          <p:cNvPr id="127" name="直接连接符 126"/>
          <p:cNvCxnSpPr/>
          <p:nvPr/>
        </p:nvCxnSpPr>
        <p:spPr>
          <a:xfrm flipV="1">
            <a:off x="3877859" y="2016173"/>
            <a:ext cx="1862541" cy="92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8" name="Freeform 5"/>
          <p:cNvSpPr>
            <a:spLocks noEditPoints="1"/>
          </p:cNvSpPr>
          <p:nvPr/>
        </p:nvSpPr>
        <p:spPr bwMode="auto">
          <a:xfrm>
            <a:off x="3755597" y="2424356"/>
            <a:ext cx="1176234" cy="736600"/>
          </a:xfrm>
          <a:custGeom>
            <a:avLst/>
            <a:gdLst>
              <a:gd name="T0" fmla="*/ 2651 w 2854"/>
              <a:gd name="T1" fmla="*/ 357 h 2854"/>
              <a:gd name="T2" fmla="*/ 2651 w 2854"/>
              <a:gd name="T3" fmla="*/ 2676 h 2854"/>
              <a:gd name="T4" fmla="*/ 510 w 2854"/>
              <a:gd name="T5" fmla="*/ 2676 h 2854"/>
              <a:gd name="T6" fmla="*/ 204 w 2854"/>
              <a:gd name="T7" fmla="*/ 2408 h 2854"/>
              <a:gd name="T8" fmla="*/ 510 w 2854"/>
              <a:gd name="T9" fmla="*/ 2141 h 2854"/>
              <a:gd name="T10" fmla="*/ 2447 w 2854"/>
              <a:gd name="T11" fmla="*/ 2141 h 2854"/>
              <a:gd name="T12" fmla="*/ 2447 w 2854"/>
              <a:gd name="T13" fmla="*/ 0 h 2854"/>
              <a:gd name="T14" fmla="*/ 408 w 2854"/>
              <a:gd name="T15" fmla="*/ 0 h 2854"/>
              <a:gd name="T16" fmla="*/ 0 w 2854"/>
              <a:gd name="T17" fmla="*/ 357 h 2854"/>
              <a:gd name="T18" fmla="*/ 0 w 2854"/>
              <a:gd name="T19" fmla="*/ 2498 h 2854"/>
              <a:gd name="T20" fmla="*/ 408 w 2854"/>
              <a:gd name="T21" fmla="*/ 2854 h 2854"/>
              <a:gd name="T22" fmla="*/ 2854 w 2854"/>
              <a:gd name="T23" fmla="*/ 2854 h 2854"/>
              <a:gd name="T24" fmla="*/ 2854 w 2854"/>
              <a:gd name="T25" fmla="*/ 357 h 2854"/>
              <a:gd name="T26" fmla="*/ 2651 w 2854"/>
              <a:gd name="T27" fmla="*/ 357 h 2854"/>
              <a:gd name="T28" fmla="*/ 2651 w 2854"/>
              <a:gd name="T29" fmla="*/ 357 h 2854"/>
              <a:gd name="T30" fmla="*/ 612 w 2854"/>
              <a:gd name="T31" fmla="*/ 2319 h 2854"/>
              <a:gd name="T32" fmla="*/ 2447 w 2854"/>
              <a:gd name="T33" fmla="*/ 2319 h 2854"/>
              <a:gd name="T34" fmla="*/ 2447 w 2854"/>
              <a:gd name="T35" fmla="*/ 2498 h 2854"/>
              <a:gd name="T36" fmla="*/ 612 w 2854"/>
              <a:gd name="T37" fmla="*/ 2498 h 2854"/>
              <a:gd name="T38" fmla="*/ 612 w 2854"/>
              <a:gd name="T39" fmla="*/ 2319 h 2854"/>
              <a:gd name="T40" fmla="*/ 612 w 2854"/>
              <a:gd name="T41" fmla="*/ 2319 h 2854"/>
              <a:gd name="T42" fmla="*/ 612 w 2854"/>
              <a:gd name="T43" fmla="*/ 2319 h 2854"/>
              <a:gd name="T44" fmla="*/ 612 w 2854"/>
              <a:gd name="T45" fmla="*/ 2319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4" h="2854">
                <a:moveTo>
                  <a:pt x="2651" y="357"/>
                </a:moveTo>
                <a:cubicBezTo>
                  <a:pt x="2651" y="2676"/>
                  <a:pt x="2651" y="2676"/>
                  <a:pt x="2651" y="2676"/>
                </a:cubicBezTo>
                <a:cubicBezTo>
                  <a:pt x="510" y="2676"/>
                  <a:pt x="510" y="2676"/>
                  <a:pt x="510" y="2676"/>
                </a:cubicBezTo>
                <a:cubicBezTo>
                  <a:pt x="341" y="2676"/>
                  <a:pt x="204" y="2556"/>
                  <a:pt x="204" y="2408"/>
                </a:cubicBezTo>
                <a:cubicBezTo>
                  <a:pt x="204" y="2261"/>
                  <a:pt x="341" y="2141"/>
                  <a:pt x="510" y="2141"/>
                </a:cubicBezTo>
                <a:cubicBezTo>
                  <a:pt x="2447" y="2141"/>
                  <a:pt x="2447" y="2141"/>
                  <a:pt x="2447" y="2141"/>
                </a:cubicBezTo>
                <a:cubicBezTo>
                  <a:pt x="2447" y="0"/>
                  <a:pt x="2447" y="0"/>
                  <a:pt x="2447" y="0"/>
                </a:cubicBezTo>
                <a:cubicBezTo>
                  <a:pt x="408" y="0"/>
                  <a:pt x="408" y="0"/>
                  <a:pt x="408" y="0"/>
                </a:cubicBezTo>
                <a:cubicBezTo>
                  <a:pt x="183" y="0"/>
                  <a:pt x="0" y="160"/>
                  <a:pt x="0" y="357"/>
                </a:cubicBezTo>
                <a:cubicBezTo>
                  <a:pt x="0" y="2498"/>
                  <a:pt x="0" y="2498"/>
                  <a:pt x="0" y="2498"/>
                </a:cubicBezTo>
                <a:cubicBezTo>
                  <a:pt x="0" y="2694"/>
                  <a:pt x="183" y="2854"/>
                  <a:pt x="408" y="2854"/>
                </a:cubicBezTo>
                <a:cubicBezTo>
                  <a:pt x="2854" y="2854"/>
                  <a:pt x="2854" y="2854"/>
                  <a:pt x="2854" y="2854"/>
                </a:cubicBezTo>
                <a:cubicBezTo>
                  <a:pt x="2854" y="357"/>
                  <a:pt x="2854" y="357"/>
                  <a:pt x="2854" y="357"/>
                </a:cubicBezTo>
                <a:cubicBezTo>
                  <a:pt x="2651" y="357"/>
                  <a:pt x="2651" y="357"/>
                  <a:pt x="2651" y="357"/>
                </a:cubicBezTo>
                <a:cubicBezTo>
                  <a:pt x="2651" y="357"/>
                  <a:pt x="2651" y="357"/>
                  <a:pt x="2651" y="357"/>
                </a:cubicBezTo>
                <a:close/>
                <a:moveTo>
                  <a:pt x="612" y="2319"/>
                </a:moveTo>
                <a:cubicBezTo>
                  <a:pt x="2447" y="2319"/>
                  <a:pt x="2447" y="2319"/>
                  <a:pt x="2447" y="2319"/>
                </a:cubicBezTo>
                <a:cubicBezTo>
                  <a:pt x="2447" y="2498"/>
                  <a:pt x="2447" y="2498"/>
                  <a:pt x="2447" y="2498"/>
                </a:cubicBezTo>
                <a:cubicBezTo>
                  <a:pt x="612" y="2498"/>
                  <a:pt x="612" y="2498"/>
                  <a:pt x="612" y="2498"/>
                </a:cubicBezTo>
                <a:cubicBezTo>
                  <a:pt x="612" y="2319"/>
                  <a:pt x="612" y="2319"/>
                  <a:pt x="612" y="2319"/>
                </a:cubicBezTo>
                <a:cubicBezTo>
                  <a:pt x="612" y="2319"/>
                  <a:pt x="612" y="2319"/>
                  <a:pt x="612" y="2319"/>
                </a:cubicBezTo>
                <a:close/>
                <a:moveTo>
                  <a:pt x="612" y="2319"/>
                </a:moveTo>
                <a:cubicBezTo>
                  <a:pt x="612" y="2319"/>
                  <a:pt x="612" y="2319"/>
                  <a:pt x="612" y="2319"/>
                </a:cubicBezTo>
              </a:path>
            </a:pathLst>
          </a:cu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词 典</a:t>
            </a:r>
            <a:r>
              <a:rPr lang="en-US" altLang="zh-CN" b="1" dirty="0" smtClean="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30" name="文本框 129"/>
          <p:cNvSpPr txBox="1"/>
          <p:nvPr/>
        </p:nvSpPr>
        <p:spPr>
          <a:xfrm>
            <a:off x="4436450" y="3822700"/>
            <a:ext cx="768955"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词对</a:t>
            </a:r>
            <a:endParaRPr lang="zh-CN" altLang="en-US" sz="2000" dirty="0">
              <a:latin typeface="微软雅黑" panose="020B0503020204020204" pitchFamily="34" charset="-122"/>
              <a:ea typeface="微软雅黑" panose="020B0503020204020204" pitchFamily="34" charset="-122"/>
            </a:endParaRPr>
          </a:p>
        </p:txBody>
      </p:sp>
      <p:sp>
        <p:nvSpPr>
          <p:cNvPr id="132" name="文本框 131"/>
          <p:cNvSpPr txBox="1"/>
          <p:nvPr/>
        </p:nvSpPr>
        <p:spPr>
          <a:xfrm>
            <a:off x="5184924" y="3635392"/>
            <a:ext cx="929907" cy="836126"/>
          </a:xfrm>
          <a:prstGeom prst="rect">
            <a:avLst/>
          </a:prstGeom>
          <a:noFill/>
        </p:spPr>
        <p:txBody>
          <a:bodyPr wrap="square" rtlCol="0">
            <a:spAutoFit/>
          </a:bodyPr>
          <a:lstStyle/>
          <a:p>
            <a:pPr>
              <a:lnSpc>
                <a:spcPts val="1000"/>
              </a:lnSpc>
            </a:pPr>
            <a:r>
              <a:rPr lang="en-US" altLang="zh-CN" sz="2000" dirty="0"/>
              <a:t>t</a:t>
            </a:r>
            <a:r>
              <a:rPr lang="en-US" altLang="zh-CN" sz="2000" dirty="0" smtClean="0"/>
              <a:t>f</a:t>
            </a:r>
          </a:p>
          <a:p>
            <a:r>
              <a:rPr lang="en-US" altLang="zh-CN" sz="2000" dirty="0" err="1"/>
              <a:t>p</a:t>
            </a:r>
            <a:r>
              <a:rPr lang="en-US" altLang="zh-CN" sz="2000" dirty="0" err="1" smtClean="0"/>
              <a:t>os</a:t>
            </a:r>
            <a:r>
              <a:rPr lang="en-US" altLang="zh-CN" sz="2000" dirty="0" smtClean="0"/>
              <a:t>-tf</a:t>
            </a:r>
          </a:p>
          <a:p>
            <a:r>
              <a:rPr lang="en-US" altLang="zh-CN" sz="2000" dirty="0" err="1"/>
              <a:t>n</a:t>
            </a:r>
            <a:r>
              <a:rPr lang="en-US" altLang="zh-CN" sz="2000" dirty="0" err="1" smtClean="0"/>
              <a:t>eg</a:t>
            </a:r>
            <a:r>
              <a:rPr lang="en-US" altLang="zh-CN" sz="2000" dirty="0" smtClean="0"/>
              <a:t>-tf</a:t>
            </a:r>
          </a:p>
        </p:txBody>
      </p:sp>
      <p:sp>
        <p:nvSpPr>
          <p:cNvPr id="142" name="左大括号 141"/>
          <p:cNvSpPr/>
          <p:nvPr/>
        </p:nvSpPr>
        <p:spPr>
          <a:xfrm>
            <a:off x="5092702" y="3653753"/>
            <a:ext cx="92222" cy="717550"/>
          </a:xfrm>
          <a:prstGeom prst="leftBrace">
            <a:avLst>
              <a:gd name="adj1" fmla="val 68817"/>
              <a:gd name="adj2" fmla="val 48341"/>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cxnSp>
        <p:nvCxnSpPr>
          <p:cNvPr id="146" name="直接连接符 145"/>
          <p:cNvCxnSpPr/>
          <p:nvPr/>
        </p:nvCxnSpPr>
        <p:spPr>
          <a:xfrm>
            <a:off x="4343714" y="3280229"/>
            <a:ext cx="0" cy="1799771"/>
          </a:xfrm>
          <a:prstGeom prst="line">
            <a:avLst/>
          </a:prstGeom>
          <a:ln w="38100">
            <a:solidFill>
              <a:srgbClr val="5B9BD5"/>
            </a:solidFill>
            <a:prstDash val="dash"/>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3866094" y="5131908"/>
            <a:ext cx="999897" cy="823048"/>
            <a:chOff x="20710525" y="2840038"/>
            <a:chExt cx="541338" cy="720725"/>
          </a:xfrm>
          <a:solidFill>
            <a:schemeClr val="bg1"/>
          </a:solidFill>
        </p:grpSpPr>
        <p:sp>
          <p:nvSpPr>
            <p:cNvPr id="149" name="Freeform 36"/>
            <p:cNvSpPr>
              <a:spLocks/>
            </p:cNvSpPr>
            <p:nvPr/>
          </p:nvSpPr>
          <p:spPr bwMode="auto">
            <a:xfrm>
              <a:off x="21101050" y="2847975"/>
              <a:ext cx="142875" cy="142875"/>
            </a:xfrm>
            <a:custGeom>
              <a:avLst/>
              <a:gdLst>
                <a:gd name="T0" fmla="*/ 0 w 90"/>
                <a:gd name="T1" fmla="*/ 0 h 90"/>
                <a:gd name="T2" fmla="*/ 0 w 90"/>
                <a:gd name="T3" fmla="*/ 90 h 90"/>
                <a:gd name="T4" fmla="*/ 90 w 90"/>
                <a:gd name="T5" fmla="*/ 90 h 90"/>
                <a:gd name="T6" fmla="*/ 0 w 90"/>
                <a:gd name="T7" fmla="*/ 0 h 90"/>
              </a:gdLst>
              <a:ahLst/>
              <a:cxnLst>
                <a:cxn ang="0">
                  <a:pos x="T0" y="T1"/>
                </a:cxn>
                <a:cxn ang="0">
                  <a:pos x="T2" y="T3"/>
                </a:cxn>
                <a:cxn ang="0">
                  <a:pos x="T4" y="T5"/>
                </a:cxn>
                <a:cxn ang="0">
                  <a:pos x="T6" y="T7"/>
                </a:cxn>
              </a:cxnLst>
              <a:rect l="0" t="0" r="r" b="b"/>
              <a:pathLst>
                <a:path w="90" h="90">
                  <a:moveTo>
                    <a:pt x="0" y="0"/>
                  </a:moveTo>
                  <a:lnTo>
                    <a:pt x="0" y="90"/>
                  </a:lnTo>
                  <a:lnTo>
                    <a:pt x="90" y="90"/>
                  </a:lnTo>
                  <a:lnTo>
                    <a:pt x="0" y="0"/>
                  </a:lnTo>
                  <a:close/>
                </a:path>
              </a:pathLst>
            </a:custGeom>
            <a:grpFill/>
            <a:ln w="38100">
              <a:solidFill>
                <a:schemeClr val="tx1"/>
              </a:solid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p:cNvSpPr>
              <a:spLocks/>
            </p:cNvSpPr>
            <p:nvPr/>
          </p:nvSpPr>
          <p:spPr bwMode="auto">
            <a:xfrm>
              <a:off x="20710525" y="2840038"/>
              <a:ext cx="541338" cy="720725"/>
            </a:xfrm>
            <a:custGeom>
              <a:avLst/>
              <a:gdLst>
                <a:gd name="T0" fmla="*/ 100 w 144"/>
                <a:gd name="T1" fmla="*/ 48 h 192"/>
                <a:gd name="T2" fmla="*/ 96 w 144"/>
                <a:gd name="T3" fmla="*/ 44 h 192"/>
                <a:gd name="T4" fmla="*/ 96 w 144"/>
                <a:gd name="T5" fmla="*/ 0 h 192"/>
                <a:gd name="T6" fmla="*/ 4 w 144"/>
                <a:gd name="T7" fmla="*/ 0 h 192"/>
                <a:gd name="T8" fmla="*/ 0 w 144"/>
                <a:gd name="T9" fmla="*/ 4 h 192"/>
                <a:gd name="T10" fmla="*/ 0 w 144"/>
                <a:gd name="T11" fmla="*/ 188 h 192"/>
                <a:gd name="T12" fmla="*/ 4 w 144"/>
                <a:gd name="T13" fmla="*/ 192 h 192"/>
                <a:gd name="T14" fmla="*/ 140 w 144"/>
                <a:gd name="T15" fmla="*/ 192 h 192"/>
                <a:gd name="T16" fmla="*/ 144 w 144"/>
                <a:gd name="T17" fmla="*/ 188 h 192"/>
                <a:gd name="T18" fmla="*/ 144 w 144"/>
                <a:gd name="T19" fmla="*/ 48 h 192"/>
                <a:gd name="T20" fmla="*/ 100 w 144"/>
                <a:gd name="T21" fmla="*/ 4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92">
                  <a:moveTo>
                    <a:pt x="100" y="48"/>
                  </a:moveTo>
                  <a:cubicBezTo>
                    <a:pt x="98" y="48"/>
                    <a:pt x="96" y="46"/>
                    <a:pt x="96" y="44"/>
                  </a:cubicBezTo>
                  <a:cubicBezTo>
                    <a:pt x="96" y="0"/>
                    <a:pt x="96" y="0"/>
                    <a:pt x="96" y="0"/>
                  </a:cubicBezTo>
                  <a:cubicBezTo>
                    <a:pt x="4" y="0"/>
                    <a:pt x="4" y="0"/>
                    <a:pt x="4" y="0"/>
                  </a:cubicBezTo>
                  <a:cubicBezTo>
                    <a:pt x="2" y="0"/>
                    <a:pt x="0" y="2"/>
                    <a:pt x="0" y="4"/>
                  </a:cubicBezTo>
                  <a:cubicBezTo>
                    <a:pt x="0" y="188"/>
                    <a:pt x="0" y="188"/>
                    <a:pt x="0" y="188"/>
                  </a:cubicBezTo>
                  <a:cubicBezTo>
                    <a:pt x="0" y="190"/>
                    <a:pt x="2" y="192"/>
                    <a:pt x="4" y="192"/>
                  </a:cubicBezTo>
                  <a:cubicBezTo>
                    <a:pt x="140" y="192"/>
                    <a:pt x="140" y="192"/>
                    <a:pt x="140" y="192"/>
                  </a:cubicBezTo>
                  <a:cubicBezTo>
                    <a:pt x="142" y="192"/>
                    <a:pt x="144" y="190"/>
                    <a:pt x="144" y="188"/>
                  </a:cubicBezTo>
                  <a:cubicBezTo>
                    <a:pt x="144" y="48"/>
                    <a:pt x="144" y="48"/>
                    <a:pt x="144" y="48"/>
                  </a:cubicBezTo>
                  <a:lnTo>
                    <a:pt x="100" y="48"/>
                  </a:lnTo>
                  <a:close/>
                </a:path>
              </a:pathLst>
            </a:custGeom>
            <a:grpFill/>
            <a:ln w="38100">
              <a:solidFill>
                <a:schemeClr val="tx1"/>
              </a:solidFill>
            </a:ln>
          </p:spPr>
          <p:txBody>
            <a:bodyPr vert="horz" wrap="square" lIns="91440" tIns="45720" rIns="91440" bIns="45720" numCol="1" anchor="t" anchorCtr="0" compatLnSpc="1">
              <a:prstTxWarp prst="textNoShape">
                <a:avLst/>
              </a:prstTxWarp>
            </a:bodyPr>
            <a:lstStyle/>
            <a:p>
              <a:endParaRPr lang="en-US" altLang="zh-CN" dirty="0"/>
            </a:p>
            <a:p>
              <a:r>
                <a:rPr lang="en-US" altLang="zh-CN" dirty="0" smtClean="0"/>
                <a:t>   </a:t>
              </a:r>
              <a:r>
                <a:rPr lang="zh-CN" altLang="en-US" dirty="0" smtClean="0">
                  <a:latin typeface="微软雅黑" panose="020B0503020204020204" pitchFamily="34" charset="-122"/>
                  <a:ea typeface="微软雅黑" panose="020B0503020204020204" pitchFamily="34" charset="-122"/>
                </a:rPr>
                <a:t>矩 阵</a:t>
              </a:r>
              <a:endParaRPr lang="en-US" altLang="zh-CN" dirty="0" smtClean="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59" name="矩形 158"/>
              <p:cNvSpPr/>
              <p:nvPr/>
            </p:nvSpPr>
            <p:spPr>
              <a:xfrm>
                <a:off x="5167649" y="5130861"/>
                <a:ext cx="3614881" cy="465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a:latin typeface="Cambria Math"/>
                            </a:rPr>
                          </m:ctrlPr>
                        </m:sSubPr>
                        <m:e>
                          <m:d>
                            <m:dPr>
                              <m:begChr m:val="‖"/>
                              <m:endChr m:val="‖"/>
                              <m:ctrlPr>
                                <a:rPr lang="zh-CN" altLang="en-US" sz="2000" i="1">
                                  <a:latin typeface="Cambria Math"/>
                                </a:rPr>
                              </m:ctrlPr>
                            </m:dPr>
                            <m:e>
                              <m:r>
                                <a:rPr lang="zh-CN" altLang="en-US" sz="2000" i="1">
                                  <a:latin typeface="Cambria Math" panose="02040503050406030204" pitchFamily="18" charset="0"/>
                                </a:rPr>
                                <m:t>𝐴</m:t>
                              </m:r>
                            </m:e>
                          </m:d>
                        </m:e>
                        <m:sub>
                          <m:r>
                            <a:rPr lang="zh-CN" altLang="en-US" sz="2000" i="0">
                              <a:latin typeface="Cambria Math" panose="02040503050406030204" pitchFamily="18" charset="0"/>
                            </a:rPr>
                            <m:t>2</m:t>
                          </m:r>
                        </m:sub>
                      </m:sSub>
                      <m:r>
                        <a:rPr lang="zh-CN" altLang="en-US" sz="2000" i="0">
                          <a:latin typeface="Cambria Math" panose="02040503050406030204" pitchFamily="18" charset="0"/>
                        </a:rPr>
                        <m:t>=</m:t>
                      </m:r>
                      <m:rad>
                        <m:radPr>
                          <m:degHide m:val="on"/>
                          <m:ctrlPr>
                            <a:rPr lang="zh-CN" altLang="en-US" sz="2000" i="1">
                              <a:latin typeface="Cambria Math"/>
                            </a:rPr>
                          </m:ctrlPr>
                        </m:radPr>
                        <m:deg/>
                        <m:e>
                          <m:func>
                            <m:funcPr>
                              <m:ctrlPr>
                                <a:rPr lang="zh-CN" altLang="en-US" sz="2000" i="1">
                                  <a:latin typeface="Cambria Math"/>
                                </a:rPr>
                              </m:ctrlPr>
                            </m:funcPr>
                            <m:fName>
                              <m:r>
                                <m:rPr>
                                  <m:sty m:val="p"/>
                                </m:rPr>
                                <a:rPr lang="zh-CN" altLang="en-US" sz="2000" i="0">
                                  <a:latin typeface="Cambria Math" panose="02040503050406030204" pitchFamily="18" charset="0"/>
                                </a:rPr>
                                <m:t>max</m:t>
                              </m:r>
                            </m:fName>
                            <m:e>
                              <m:d>
                                <m:dPr>
                                  <m:begChr m:val=""/>
                                  <m:ctrlPr>
                                    <a:rPr lang="zh-CN" altLang="en-US" sz="2000" i="1">
                                      <a:latin typeface="Cambria Math"/>
                                    </a:rPr>
                                  </m:ctrlPr>
                                </m:dPr>
                                <m:e>
                                  <m:r>
                                    <a:rPr lang="zh-CN" altLang="en-US" sz="2000" i="1">
                                      <a:latin typeface="Cambria Math" panose="02040503050406030204" pitchFamily="18" charset="0"/>
                                    </a:rPr>
                                    <m:t>𝑒𝑖𝑔</m:t>
                                  </m:r>
                                  <m:r>
                                    <a:rPr lang="zh-CN" altLang="en-US" sz="2000" i="0">
                                      <a:latin typeface="Cambria Math" panose="02040503050406030204" pitchFamily="18" charset="0"/>
                                    </a:rPr>
                                    <m:t>(</m:t>
                                  </m:r>
                                  <m:sSup>
                                    <m:sSupPr>
                                      <m:ctrlPr>
                                        <a:rPr lang="zh-CN" altLang="en-US" sz="2000" i="1">
                                          <a:latin typeface="Cambria Math"/>
                                        </a:rPr>
                                      </m:ctrlPr>
                                    </m:sSupPr>
                                    <m:e>
                                      <m:r>
                                        <a:rPr lang="zh-CN" altLang="en-US" sz="2000" i="1">
                                          <a:latin typeface="Cambria Math" panose="02040503050406030204" pitchFamily="18" charset="0"/>
                                        </a:rPr>
                                        <m:t>𝐴</m:t>
                                      </m:r>
                                    </m:e>
                                    <m:sup>
                                      <m:r>
                                        <a:rPr lang="zh-CN" altLang="en-US" sz="2000" i="1">
                                          <a:latin typeface="Cambria Math" panose="02040503050406030204" pitchFamily="18" charset="0"/>
                                        </a:rPr>
                                        <m:t>𝐻</m:t>
                                      </m:r>
                                    </m:sup>
                                  </m:sSup>
                                  <m:r>
                                    <a:rPr lang="zh-CN" altLang="en-US" sz="2000" i="1">
                                      <a:latin typeface="Cambria Math" panose="02040503050406030204" pitchFamily="18" charset="0"/>
                                    </a:rPr>
                                    <m:t>𝐴</m:t>
                                  </m:r>
                                </m:e>
                              </m:d>
                            </m:e>
                          </m:func>
                        </m:e>
                      </m:rad>
                    </m:oMath>
                  </m:oMathPara>
                </a14:m>
                <a:endParaRPr lang="zh-CN" altLang="en-US" sz="2000" dirty="0"/>
              </a:p>
            </p:txBody>
          </p:sp>
        </mc:Choice>
        <mc:Fallback xmlns="">
          <p:sp>
            <p:nvSpPr>
              <p:cNvPr id="159" name="矩形 158"/>
              <p:cNvSpPr>
                <a:spLocks noRot="1" noChangeAspect="1" noMove="1" noResize="1" noEditPoints="1" noAdjustHandles="1" noChangeArrowheads="1" noChangeShapeType="1" noTextEdit="1"/>
              </p:cNvSpPr>
              <p:nvPr/>
            </p:nvSpPr>
            <p:spPr>
              <a:xfrm>
                <a:off x="5167649" y="5130861"/>
                <a:ext cx="3614881" cy="465064"/>
              </a:xfrm>
              <a:prstGeom prst="rect">
                <a:avLst/>
              </a:prstGeom>
              <a:blipFill rotWithShape="0">
                <a:blip r:embed="rId4"/>
                <a:stretch>
                  <a:fillRect t="-94737" r="-5396" b="-165789"/>
                </a:stretch>
              </a:blipFill>
            </p:spPr>
            <p:txBody>
              <a:bodyPr/>
              <a:lstStyle/>
              <a:p>
                <a:r>
                  <a:rPr lang="zh-CN" altLang="en-US">
                    <a:noFill/>
                  </a:rPr>
                  <a:t> </a:t>
                </a:r>
              </a:p>
            </p:txBody>
          </p:sp>
        </mc:Fallback>
      </mc:AlternateContent>
      <p:grpSp>
        <p:nvGrpSpPr>
          <p:cNvPr id="160" name="组合 159"/>
          <p:cNvGrpSpPr/>
          <p:nvPr/>
        </p:nvGrpSpPr>
        <p:grpSpPr>
          <a:xfrm>
            <a:off x="9324141" y="5080000"/>
            <a:ext cx="999897" cy="823048"/>
            <a:chOff x="20710525" y="2840038"/>
            <a:chExt cx="541338" cy="720725"/>
          </a:xfrm>
          <a:solidFill>
            <a:schemeClr val="bg1"/>
          </a:solidFill>
        </p:grpSpPr>
        <p:sp>
          <p:nvSpPr>
            <p:cNvPr id="161" name="Freeform 36"/>
            <p:cNvSpPr>
              <a:spLocks/>
            </p:cNvSpPr>
            <p:nvPr/>
          </p:nvSpPr>
          <p:spPr bwMode="auto">
            <a:xfrm>
              <a:off x="21101050" y="2847975"/>
              <a:ext cx="142875" cy="142875"/>
            </a:xfrm>
            <a:custGeom>
              <a:avLst/>
              <a:gdLst>
                <a:gd name="T0" fmla="*/ 0 w 90"/>
                <a:gd name="T1" fmla="*/ 0 h 90"/>
                <a:gd name="T2" fmla="*/ 0 w 90"/>
                <a:gd name="T3" fmla="*/ 90 h 90"/>
                <a:gd name="T4" fmla="*/ 90 w 90"/>
                <a:gd name="T5" fmla="*/ 90 h 90"/>
                <a:gd name="T6" fmla="*/ 0 w 90"/>
                <a:gd name="T7" fmla="*/ 0 h 90"/>
              </a:gdLst>
              <a:ahLst/>
              <a:cxnLst>
                <a:cxn ang="0">
                  <a:pos x="T0" y="T1"/>
                </a:cxn>
                <a:cxn ang="0">
                  <a:pos x="T2" y="T3"/>
                </a:cxn>
                <a:cxn ang="0">
                  <a:pos x="T4" y="T5"/>
                </a:cxn>
                <a:cxn ang="0">
                  <a:pos x="T6" y="T7"/>
                </a:cxn>
              </a:cxnLst>
              <a:rect l="0" t="0" r="r" b="b"/>
              <a:pathLst>
                <a:path w="90" h="90">
                  <a:moveTo>
                    <a:pt x="0" y="0"/>
                  </a:moveTo>
                  <a:lnTo>
                    <a:pt x="0" y="90"/>
                  </a:lnTo>
                  <a:lnTo>
                    <a:pt x="90" y="90"/>
                  </a:lnTo>
                  <a:lnTo>
                    <a:pt x="0" y="0"/>
                  </a:lnTo>
                  <a:close/>
                </a:path>
              </a:pathLst>
            </a:custGeom>
            <a:grpFill/>
            <a:ln w="38100">
              <a:solidFill>
                <a:schemeClr val="tx1"/>
              </a:solid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37"/>
            <p:cNvSpPr>
              <a:spLocks/>
            </p:cNvSpPr>
            <p:nvPr/>
          </p:nvSpPr>
          <p:spPr bwMode="auto">
            <a:xfrm>
              <a:off x="20710525" y="2840038"/>
              <a:ext cx="541338" cy="720725"/>
            </a:xfrm>
            <a:custGeom>
              <a:avLst/>
              <a:gdLst>
                <a:gd name="T0" fmla="*/ 100 w 144"/>
                <a:gd name="T1" fmla="*/ 48 h 192"/>
                <a:gd name="T2" fmla="*/ 96 w 144"/>
                <a:gd name="T3" fmla="*/ 44 h 192"/>
                <a:gd name="T4" fmla="*/ 96 w 144"/>
                <a:gd name="T5" fmla="*/ 0 h 192"/>
                <a:gd name="T6" fmla="*/ 4 w 144"/>
                <a:gd name="T7" fmla="*/ 0 h 192"/>
                <a:gd name="T8" fmla="*/ 0 w 144"/>
                <a:gd name="T9" fmla="*/ 4 h 192"/>
                <a:gd name="T10" fmla="*/ 0 w 144"/>
                <a:gd name="T11" fmla="*/ 188 h 192"/>
                <a:gd name="T12" fmla="*/ 4 w 144"/>
                <a:gd name="T13" fmla="*/ 192 h 192"/>
                <a:gd name="T14" fmla="*/ 140 w 144"/>
                <a:gd name="T15" fmla="*/ 192 h 192"/>
                <a:gd name="T16" fmla="*/ 144 w 144"/>
                <a:gd name="T17" fmla="*/ 188 h 192"/>
                <a:gd name="T18" fmla="*/ 144 w 144"/>
                <a:gd name="T19" fmla="*/ 48 h 192"/>
                <a:gd name="T20" fmla="*/ 100 w 144"/>
                <a:gd name="T21" fmla="*/ 4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 h="192">
                  <a:moveTo>
                    <a:pt x="100" y="48"/>
                  </a:moveTo>
                  <a:cubicBezTo>
                    <a:pt x="98" y="48"/>
                    <a:pt x="96" y="46"/>
                    <a:pt x="96" y="44"/>
                  </a:cubicBezTo>
                  <a:cubicBezTo>
                    <a:pt x="96" y="0"/>
                    <a:pt x="96" y="0"/>
                    <a:pt x="96" y="0"/>
                  </a:cubicBezTo>
                  <a:cubicBezTo>
                    <a:pt x="4" y="0"/>
                    <a:pt x="4" y="0"/>
                    <a:pt x="4" y="0"/>
                  </a:cubicBezTo>
                  <a:cubicBezTo>
                    <a:pt x="2" y="0"/>
                    <a:pt x="0" y="2"/>
                    <a:pt x="0" y="4"/>
                  </a:cubicBezTo>
                  <a:cubicBezTo>
                    <a:pt x="0" y="188"/>
                    <a:pt x="0" y="188"/>
                    <a:pt x="0" y="188"/>
                  </a:cubicBezTo>
                  <a:cubicBezTo>
                    <a:pt x="0" y="190"/>
                    <a:pt x="2" y="192"/>
                    <a:pt x="4" y="192"/>
                  </a:cubicBezTo>
                  <a:cubicBezTo>
                    <a:pt x="140" y="192"/>
                    <a:pt x="140" y="192"/>
                    <a:pt x="140" y="192"/>
                  </a:cubicBezTo>
                  <a:cubicBezTo>
                    <a:pt x="142" y="192"/>
                    <a:pt x="144" y="190"/>
                    <a:pt x="144" y="188"/>
                  </a:cubicBezTo>
                  <a:cubicBezTo>
                    <a:pt x="144" y="48"/>
                    <a:pt x="144" y="48"/>
                    <a:pt x="144" y="48"/>
                  </a:cubicBezTo>
                  <a:lnTo>
                    <a:pt x="100" y="48"/>
                  </a:lnTo>
                  <a:close/>
                </a:path>
              </a:pathLst>
            </a:custGeom>
            <a:grpFill/>
            <a:ln w="38100">
              <a:solidFill>
                <a:schemeClr val="tx1"/>
              </a:solidFill>
            </a:ln>
          </p:spPr>
          <p:txBody>
            <a:bodyPr vert="horz" wrap="square" lIns="91440" tIns="45720" rIns="91440" bIns="45720" numCol="1" anchor="t" anchorCtr="0" compatLnSpc="1">
              <a:prstTxWarp prst="textNoShape">
                <a:avLst/>
              </a:prstTxWarp>
            </a:bodyPr>
            <a:lstStyle/>
            <a:p>
              <a:endParaRPr lang="en-US" altLang="zh-CN" dirty="0"/>
            </a:p>
            <a:p>
              <a:r>
                <a:rPr lang="en-US" altLang="zh-CN" dirty="0" smtClean="0"/>
                <a:t> </a:t>
              </a:r>
              <a:r>
                <a:rPr lang="zh-CN" altLang="en-US" dirty="0" smtClean="0">
                  <a:latin typeface="微软雅黑" panose="020B0503020204020204" pitchFamily="34" charset="-122"/>
                  <a:ea typeface="微软雅黑" panose="020B0503020204020204" pitchFamily="34" charset="-122"/>
                </a:rPr>
                <a:t>二</a:t>
              </a:r>
              <a:r>
                <a:rPr lang="zh-CN" altLang="en-US" dirty="0">
                  <a:latin typeface="微软雅黑" panose="020B0503020204020204" pitchFamily="34" charset="-122"/>
                  <a:ea typeface="微软雅黑" panose="020B0503020204020204" pitchFamily="34" charset="-122"/>
                </a:rPr>
                <a:t>范数</a:t>
              </a:r>
              <a:endParaRPr lang="en-US" altLang="zh-CN" dirty="0" smtClean="0">
                <a:latin typeface="微软雅黑" panose="020B0503020204020204" pitchFamily="34" charset="-122"/>
                <a:ea typeface="微软雅黑" panose="020B0503020204020204" pitchFamily="34" charset="-122"/>
              </a:endParaRPr>
            </a:p>
          </p:txBody>
        </p:sp>
      </p:grpSp>
      <p:cxnSp>
        <p:nvCxnSpPr>
          <p:cNvPr id="168" name="直接连接符 167"/>
          <p:cNvCxnSpPr/>
          <p:nvPr/>
        </p:nvCxnSpPr>
        <p:spPr>
          <a:xfrm>
            <a:off x="4865991" y="5670432"/>
            <a:ext cx="4458150" cy="0"/>
          </a:xfrm>
          <a:prstGeom prst="line">
            <a:avLst/>
          </a:prstGeom>
          <a:ln w="38100">
            <a:solidFill>
              <a:srgbClr val="5B9BD5"/>
            </a:solidFill>
            <a:prstDash val="dash"/>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V="1">
            <a:off x="9824089" y="3160956"/>
            <a:ext cx="0" cy="1842905"/>
          </a:xfrm>
          <a:prstGeom prst="line">
            <a:avLst/>
          </a:prstGeom>
          <a:ln w="38100">
            <a:solidFill>
              <a:srgbClr val="5B9BD5"/>
            </a:solidFill>
            <a:prstDash val="dash"/>
          </a:ln>
        </p:spPr>
        <p:style>
          <a:lnRef idx="1">
            <a:schemeClr val="accent1"/>
          </a:lnRef>
          <a:fillRef idx="0">
            <a:schemeClr val="accent1"/>
          </a:fillRef>
          <a:effectRef idx="0">
            <a:schemeClr val="accent1"/>
          </a:effectRef>
          <a:fontRef idx="minor">
            <a:schemeClr val="tx1"/>
          </a:fontRef>
        </p:style>
      </p:cxnSp>
      <p:sp>
        <p:nvSpPr>
          <p:cNvPr id="175" name="Freeform 5"/>
          <p:cNvSpPr>
            <a:spLocks noEditPoints="1"/>
          </p:cNvSpPr>
          <p:nvPr/>
        </p:nvSpPr>
        <p:spPr bwMode="auto">
          <a:xfrm>
            <a:off x="9222315" y="2424356"/>
            <a:ext cx="1176234" cy="736600"/>
          </a:xfrm>
          <a:custGeom>
            <a:avLst/>
            <a:gdLst>
              <a:gd name="T0" fmla="*/ 2651 w 2854"/>
              <a:gd name="T1" fmla="*/ 357 h 2854"/>
              <a:gd name="T2" fmla="*/ 2651 w 2854"/>
              <a:gd name="T3" fmla="*/ 2676 h 2854"/>
              <a:gd name="T4" fmla="*/ 510 w 2854"/>
              <a:gd name="T5" fmla="*/ 2676 h 2854"/>
              <a:gd name="T6" fmla="*/ 204 w 2854"/>
              <a:gd name="T7" fmla="*/ 2408 h 2854"/>
              <a:gd name="T8" fmla="*/ 510 w 2854"/>
              <a:gd name="T9" fmla="*/ 2141 h 2854"/>
              <a:gd name="T10" fmla="*/ 2447 w 2854"/>
              <a:gd name="T11" fmla="*/ 2141 h 2854"/>
              <a:gd name="T12" fmla="*/ 2447 w 2854"/>
              <a:gd name="T13" fmla="*/ 0 h 2854"/>
              <a:gd name="T14" fmla="*/ 408 w 2854"/>
              <a:gd name="T15" fmla="*/ 0 h 2854"/>
              <a:gd name="T16" fmla="*/ 0 w 2854"/>
              <a:gd name="T17" fmla="*/ 357 h 2854"/>
              <a:gd name="T18" fmla="*/ 0 w 2854"/>
              <a:gd name="T19" fmla="*/ 2498 h 2854"/>
              <a:gd name="T20" fmla="*/ 408 w 2854"/>
              <a:gd name="T21" fmla="*/ 2854 h 2854"/>
              <a:gd name="T22" fmla="*/ 2854 w 2854"/>
              <a:gd name="T23" fmla="*/ 2854 h 2854"/>
              <a:gd name="T24" fmla="*/ 2854 w 2854"/>
              <a:gd name="T25" fmla="*/ 357 h 2854"/>
              <a:gd name="T26" fmla="*/ 2651 w 2854"/>
              <a:gd name="T27" fmla="*/ 357 h 2854"/>
              <a:gd name="T28" fmla="*/ 2651 w 2854"/>
              <a:gd name="T29" fmla="*/ 357 h 2854"/>
              <a:gd name="T30" fmla="*/ 612 w 2854"/>
              <a:gd name="T31" fmla="*/ 2319 h 2854"/>
              <a:gd name="T32" fmla="*/ 2447 w 2854"/>
              <a:gd name="T33" fmla="*/ 2319 h 2854"/>
              <a:gd name="T34" fmla="*/ 2447 w 2854"/>
              <a:gd name="T35" fmla="*/ 2498 h 2854"/>
              <a:gd name="T36" fmla="*/ 612 w 2854"/>
              <a:gd name="T37" fmla="*/ 2498 h 2854"/>
              <a:gd name="T38" fmla="*/ 612 w 2854"/>
              <a:gd name="T39" fmla="*/ 2319 h 2854"/>
              <a:gd name="T40" fmla="*/ 612 w 2854"/>
              <a:gd name="T41" fmla="*/ 2319 h 2854"/>
              <a:gd name="T42" fmla="*/ 612 w 2854"/>
              <a:gd name="T43" fmla="*/ 2319 h 2854"/>
              <a:gd name="T44" fmla="*/ 612 w 2854"/>
              <a:gd name="T45" fmla="*/ 2319 h 2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54" h="2854">
                <a:moveTo>
                  <a:pt x="2651" y="357"/>
                </a:moveTo>
                <a:cubicBezTo>
                  <a:pt x="2651" y="2676"/>
                  <a:pt x="2651" y="2676"/>
                  <a:pt x="2651" y="2676"/>
                </a:cubicBezTo>
                <a:cubicBezTo>
                  <a:pt x="510" y="2676"/>
                  <a:pt x="510" y="2676"/>
                  <a:pt x="510" y="2676"/>
                </a:cubicBezTo>
                <a:cubicBezTo>
                  <a:pt x="341" y="2676"/>
                  <a:pt x="204" y="2556"/>
                  <a:pt x="204" y="2408"/>
                </a:cubicBezTo>
                <a:cubicBezTo>
                  <a:pt x="204" y="2261"/>
                  <a:pt x="341" y="2141"/>
                  <a:pt x="510" y="2141"/>
                </a:cubicBezTo>
                <a:cubicBezTo>
                  <a:pt x="2447" y="2141"/>
                  <a:pt x="2447" y="2141"/>
                  <a:pt x="2447" y="2141"/>
                </a:cubicBezTo>
                <a:cubicBezTo>
                  <a:pt x="2447" y="0"/>
                  <a:pt x="2447" y="0"/>
                  <a:pt x="2447" y="0"/>
                </a:cubicBezTo>
                <a:cubicBezTo>
                  <a:pt x="408" y="0"/>
                  <a:pt x="408" y="0"/>
                  <a:pt x="408" y="0"/>
                </a:cubicBezTo>
                <a:cubicBezTo>
                  <a:pt x="183" y="0"/>
                  <a:pt x="0" y="160"/>
                  <a:pt x="0" y="357"/>
                </a:cubicBezTo>
                <a:cubicBezTo>
                  <a:pt x="0" y="2498"/>
                  <a:pt x="0" y="2498"/>
                  <a:pt x="0" y="2498"/>
                </a:cubicBezTo>
                <a:cubicBezTo>
                  <a:pt x="0" y="2694"/>
                  <a:pt x="183" y="2854"/>
                  <a:pt x="408" y="2854"/>
                </a:cubicBezTo>
                <a:cubicBezTo>
                  <a:pt x="2854" y="2854"/>
                  <a:pt x="2854" y="2854"/>
                  <a:pt x="2854" y="2854"/>
                </a:cubicBezTo>
                <a:cubicBezTo>
                  <a:pt x="2854" y="357"/>
                  <a:pt x="2854" y="357"/>
                  <a:pt x="2854" y="357"/>
                </a:cubicBezTo>
                <a:cubicBezTo>
                  <a:pt x="2651" y="357"/>
                  <a:pt x="2651" y="357"/>
                  <a:pt x="2651" y="357"/>
                </a:cubicBezTo>
                <a:cubicBezTo>
                  <a:pt x="2651" y="357"/>
                  <a:pt x="2651" y="357"/>
                  <a:pt x="2651" y="357"/>
                </a:cubicBezTo>
                <a:close/>
                <a:moveTo>
                  <a:pt x="612" y="2319"/>
                </a:moveTo>
                <a:cubicBezTo>
                  <a:pt x="2447" y="2319"/>
                  <a:pt x="2447" y="2319"/>
                  <a:pt x="2447" y="2319"/>
                </a:cubicBezTo>
                <a:cubicBezTo>
                  <a:pt x="2447" y="2498"/>
                  <a:pt x="2447" y="2498"/>
                  <a:pt x="2447" y="2498"/>
                </a:cubicBezTo>
                <a:cubicBezTo>
                  <a:pt x="612" y="2498"/>
                  <a:pt x="612" y="2498"/>
                  <a:pt x="612" y="2498"/>
                </a:cubicBezTo>
                <a:cubicBezTo>
                  <a:pt x="612" y="2319"/>
                  <a:pt x="612" y="2319"/>
                  <a:pt x="612" y="2319"/>
                </a:cubicBezTo>
                <a:cubicBezTo>
                  <a:pt x="612" y="2319"/>
                  <a:pt x="612" y="2319"/>
                  <a:pt x="612" y="2319"/>
                </a:cubicBezTo>
                <a:close/>
                <a:moveTo>
                  <a:pt x="612" y="2319"/>
                </a:moveTo>
                <a:cubicBezTo>
                  <a:pt x="612" y="2319"/>
                  <a:pt x="612" y="2319"/>
                  <a:pt x="612" y="2319"/>
                </a:cubicBezTo>
              </a:path>
            </a:pathLst>
          </a:custGeom>
          <a:solidFill>
            <a:schemeClr val="bg1"/>
          </a:solidFill>
          <a:ln w="381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收 敛</a:t>
            </a:r>
            <a:r>
              <a:rPr lang="en-US" altLang="zh-CN" b="1" dirty="0" smtClean="0">
                <a:solidFill>
                  <a:schemeClr val="tx1"/>
                </a:solidFill>
                <a:latin typeface="微软雅黑" panose="020B0503020204020204" pitchFamily="34" charset="-122"/>
                <a:ea typeface="微软雅黑" panose="020B0503020204020204" pitchFamily="34" charset="-122"/>
              </a:rPr>
              <a:t> </a:t>
            </a:r>
            <a:endParaRPr lang="zh-CN" altLang="en-US" b="1"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76" name="矩形 175"/>
              <p:cNvSpPr/>
              <p:nvPr/>
            </p:nvSpPr>
            <p:spPr>
              <a:xfrm>
                <a:off x="7197904" y="3721054"/>
                <a:ext cx="2688107" cy="7286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𝛿</m:t>
                      </m:r>
                      <m:r>
                        <a:rPr lang="zh-CN" altLang="en-US" sz="2000" i="0">
                          <a:latin typeface="Cambria Math" panose="02040503050406030204" pitchFamily="18" charset="0"/>
                        </a:rPr>
                        <m:t>=</m:t>
                      </m:r>
                      <m:f>
                        <m:fPr>
                          <m:ctrlPr>
                            <a:rPr lang="zh-CN" altLang="en-US" sz="2000" i="1">
                              <a:latin typeface="Cambria Math"/>
                            </a:rPr>
                          </m:ctrlPr>
                        </m:fPr>
                        <m:num>
                          <m:sSub>
                            <m:sSubPr>
                              <m:ctrlPr>
                                <a:rPr lang="zh-CN" altLang="en-US" sz="2000" i="1">
                                  <a:latin typeface="Cambria Math"/>
                                </a:rPr>
                              </m:ctrlPr>
                            </m:sSubPr>
                            <m:e>
                              <m:r>
                                <a:rPr lang="zh-CN" altLang="en-US" sz="2000" i="0">
                                  <a:latin typeface="Cambria Math" panose="02040503050406030204" pitchFamily="18" charset="0"/>
                                </a:rPr>
                                <m:t>||</m:t>
                              </m:r>
                              <m:sSub>
                                <m:sSubPr>
                                  <m:ctrlPr>
                                    <a:rPr lang="zh-CN" altLang="en-US" sz="2000" i="1">
                                      <a:latin typeface="Cambria Math"/>
                                    </a:rPr>
                                  </m:ctrlPr>
                                </m:sSubPr>
                                <m:e>
                                  <m:r>
                                    <a:rPr lang="zh-CN" altLang="en-US" sz="2000" i="1">
                                      <a:latin typeface="Cambria Math" panose="02040503050406030204" pitchFamily="18" charset="0"/>
                                    </a:rPr>
                                    <m:t>𝐴</m:t>
                                  </m:r>
                                </m:e>
                                <m:sub>
                                  <m:r>
                                    <m:rPr>
                                      <m:sty m:val="p"/>
                                    </m:rPr>
                                    <a:rPr lang="zh-CN" altLang="en-US" sz="2000" i="0">
                                      <a:latin typeface="Cambria Math" panose="02040503050406030204" pitchFamily="18" charset="0"/>
                                    </a:rPr>
                                    <m:t>i</m:t>
                                  </m:r>
                                </m:sub>
                              </m:sSub>
                              <m:r>
                                <a:rPr lang="zh-CN" altLang="en-US" sz="2000" i="0">
                                  <a:latin typeface="Cambria Math" panose="02040503050406030204" pitchFamily="18" charset="0"/>
                                </a:rPr>
                                <m:t>−</m:t>
                              </m:r>
                              <m:sSub>
                                <m:sSubPr>
                                  <m:ctrlPr>
                                    <a:rPr lang="zh-CN" altLang="en-US" sz="2000" i="1">
                                      <a:latin typeface="Cambria Math"/>
                                    </a:rPr>
                                  </m:ctrlPr>
                                </m:sSubPr>
                                <m:e>
                                  <m:r>
                                    <a:rPr lang="zh-CN" altLang="en-US" sz="2000" i="1">
                                      <a:latin typeface="Cambria Math" panose="02040503050406030204" pitchFamily="18" charset="0"/>
                                    </a:rPr>
                                    <m:t>𝐴</m:t>
                                  </m:r>
                                </m:e>
                                <m:sub>
                                  <m:r>
                                    <a:rPr lang="zh-CN" altLang="en-US" sz="2000" i="1">
                                      <a:latin typeface="Cambria Math" panose="02040503050406030204" pitchFamily="18" charset="0"/>
                                    </a:rPr>
                                    <m:t>𝑖</m:t>
                                  </m:r>
                                  <m:r>
                                    <a:rPr lang="zh-CN" altLang="en-US" sz="2000" i="0">
                                      <a:latin typeface="Cambria Math" panose="02040503050406030204" pitchFamily="18" charset="0"/>
                                    </a:rPr>
                                    <m:t>−1</m:t>
                                  </m:r>
                                </m:sub>
                              </m:sSub>
                              <m:r>
                                <a:rPr lang="zh-CN" altLang="en-US" sz="2000" i="0">
                                  <a:latin typeface="Cambria Math" panose="02040503050406030204" pitchFamily="18" charset="0"/>
                                </a:rPr>
                                <m:t>||</m:t>
                              </m:r>
                            </m:e>
                            <m:sub>
                              <m:r>
                                <a:rPr lang="zh-CN" altLang="en-US" sz="2000" i="0">
                                  <a:latin typeface="Cambria Math" panose="02040503050406030204" pitchFamily="18" charset="0"/>
                                </a:rPr>
                                <m:t>2</m:t>
                              </m:r>
                            </m:sub>
                          </m:sSub>
                        </m:num>
                        <m:den>
                          <m:sSub>
                            <m:sSubPr>
                              <m:ctrlPr>
                                <a:rPr lang="zh-CN" altLang="en-US" sz="2000" i="1">
                                  <a:latin typeface="Cambria Math"/>
                                </a:rPr>
                              </m:ctrlPr>
                            </m:sSubPr>
                            <m:e>
                              <m:r>
                                <a:rPr lang="zh-CN" altLang="en-US" sz="2000" i="0">
                                  <a:latin typeface="Cambria Math" panose="02040503050406030204" pitchFamily="18" charset="0"/>
                                </a:rPr>
                                <m:t>||</m:t>
                              </m:r>
                              <m:sSub>
                                <m:sSubPr>
                                  <m:ctrlPr>
                                    <a:rPr lang="zh-CN" altLang="en-US" sz="2000" i="1">
                                      <a:latin typeface="Cambria Math"/>
                                    </a:rPr>
                                  </m:ctrlPr>
                                </m:sSubPr>
                                <m:e>
                                  <m:r>
                                    <a:rPr lang="zh-CN" altLang="en-US" sz="2000" i="1">
                                      <a:latin typeface="Cambria Math" panose="02040503050406030204" pitchFamily="18" charset="0"/>
                                    </a:rPr>
                                    <m:t>𝐴</m:t>
                                  </m:r>
                                </m:e>
                                <m:sub>
                                  <m:r>
                                    <m:rPr>
                                      <m:sty m:val="p"/>
                                    </m:rPr>
                                    <a:rPr lang="zh-CN" altLang="en-US" sz="2000" i="0">
                                      <a:latin typeface="Cambria Math" panose="02040503050406030204" pitchFamily="18" charset="0"/>
                                    </a:rPr>
                                    <m:t>i</m:t>
                                  </m:r>
                                </m:sub>
                              </m:sSub>
                              <m:r>
                                <a:rPr lang="zh-CN" altLang="en-US" sz="2000" i="0">
                                  <a:latin typeface="Cambria Math" panose="02040503050406030204" pitchFamily="18" charset="0"/>
                                </a:rPr>
                                <m:t>||</m:t>
                              </m:r>
                            </m:e>
                            <m:sub>
                              <m:r>
                                <a:rPr lang="zh-CN" altLang="en-US" sz="2000" i="0">
                                  <a:latin typeface="Cambria Math" panose="02040503050406030204" pitchFamily="18" charset="0"/>
                                </a:rPr>
                                <m:t>2</m:t>
                              </m:r>
                            </m:sub>
                          </m:sSub>
                        </m:den>
                      </m:f>
                      <m:r>
                        <a:rPr lang="zh-CN" altLang="en-US" sz="2000" i="0">
                          <a:latin typeface="Cambria Math" panose="02040503050406030204" pitchFamily="18" charset="0"/>
                        </a:rPr>
                        <m:t>≤</m:t>
                      </m:r>
                      <m:r>
                        <a:rPr lang="zh-CN" altLang="en-US" sz="2000" i="1">
                          <a:latin typeface="Cambria Math" panose="02040503050406030204" pitchFamily="18" charset="0"/>
                        </a:rPr>
                        <m:t>𝜃</m:t>
                      </m:r>
                    </m:oMath>
                  </m:oMathPara>
                </a14:m>
                <a:endParaRPr lang="zh-CN" altLang="en-US" sz="2000" dirty="0"/>
              </a:p>
            </p:txBody>
          </p:sp>
        </mc:Choice>
        <mc:Fallback xmlns="">
          <p:sp>
            <p:nvSpPr>
              <p:cNvPr id="176" name="矩形 175"/>
              <p:cNvSpPr>
                <a:spLocks noRot="1" noChangeAspect="1" noMove="1" noResize="1" noEditPoints="1" noAdjustHandles="1" noChangeArrowheads="1" noChangeShapeType="1" noTextEdit="1"/>
              </p:cNvSpPr>
              <p:nvPr/>
            </p:nvSpPr>
            <p:spPr>
              <a:xfrm>
                <a:off x="7197904" y="3721054"/>
                <a:ext cx="2688107" cy="728661"/>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914809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1"/>
                                        </p:tgtEl>
                                        <p:attrNameLst>
                                          <p:attrName>style.visibility</p:attrName>
                                        </p:attrNameLst>
                                      </p:cBhvr>
                                      <p:to>
                                        <p:strVal val="visible"/>
                                      </p:to>
                                    </p:set>
                                    <p:animEffect transition="in" filter="wipe(left)">
                                      <p:cBhvr>
                                        <p:cTn id="11" dur="500"/>
                                        <p:tgtEl>
                                          <p:spTgt spid="121"/>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125"/>
                                        </p:tgtEl>
                                        <p:attrNameLst>
                                          <p:attrName>style.visibility</p:attrName>
                                        </p:attrNameLst>
                                      </p:cBhvr>
                                      <p:to>
                                        <p:strVal val="visible"/>
                                      </p:to>
                                    </p:set>
                                    <p:anim calcmode="lin" valueType="num">
                                      <p:cBhvr>
                                        <p:cTn id="14" dur="500" fill="hold"/>
                                        <p:tgtEl>
                                          <p:spTgt spid="125"/>
                                        </p:tgtEl>
                                        <p:attrNameLst>
                                          <p:attrName>ppt_w</p:attrName>
                                        </p:attrNameLst>
                                      </p:cBhvr>
                                      <p:tavLst>
                                        <p:tav tm="0">
                                          <p:val>
                                            <p:fltVal val="0"/>
                                          </p:val>
                                        </p:tav>
                                        <p:tav tm="100000">
                                          <p:val>
                                            <p:strVal val="#ppt_w"/>
                                          </p:val>
                                        </p:tav>
                                      </p:tavLst>
                                    </p:anim>
                                    <p:anim calcmode="lin" valueType="num">
                                      <p:cBhvr>
                                        <p:cTn id="15" dur="500" fill="hold"/>
                                        <p:tgtEl>
                                          <p:spTgt spid="125"/>
                                        </p:tgtEl>
                                        <p:attrNameLst>
                                          <p:attrName>ppt_h</p:attrName>
                                        </p:attrNameLst>
                                      </p:cBhvr>
                                      <p:tavLst>
                                        <p:tav tm="0">
                                          <p:val>
                                            <p:fltVal val="0"/>
                                          </p:val>
                                        </p:tav>
                                        <p:tav tm="100000">
                                          <p:val>
                                            <p:strVal val="#ppt_h"/>
                                          </p:val>
                                        </p:tav>
                                      </p:tavLst>
                                    </p:anim>
                                    <p:animEffect transition="in" filter="fade">
                                      <p:cBhvr>
                                        <p:cTn id="16" dur="500"/>
                                        <p:tgtEl>
                                          <p:spTgt spid="125"/>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wipe(down)">
                                      <p:cBhvr>
                                        <p:cTn id="20" dur="500"/>
                                        <p:tgtEl>
                                          <p:spTgt spid="126"/>
                                        </p:tgtEl>
                                      </p:cBhvr>
                                    </p:animEffect>
                                  </p:childTnLst>
                                </p:cTn>
                              </p:par>
                              <p:par>
                                <p:cTn id="21" presetID="22" presetClass="entr" presetSubtype="8"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animEffect transition="in" filter="wipe(left)">
                                      <p:cBhvr>
                                        <p:cTn id="23" dur="500"/>
                                        <p:tgtEl>
                                          <p:spTgt spid="1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8"/>
                                        </p:tgtEl>
                                        <p:attrNameLst>
                                          <p:attrName>style.visibility</p:attrName>
                                        </p:attrNameLst>
                                      </p:cBhvr>
                                      <p:to>
                                        <p:strVal val="visible"/>
                                      </p:to>
                                    </p:set>
                                    <p:animEffect transition="in" filter="fade">
                                      <p:cBhvr>
                                        <p:cTn id="28" dur="500"/>
                                        <p:tgtEl>
                                          <p:spTgt spid="12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6"/>
                                        </p:tgtEl>
                                        <p:attrNameLst>
                                          <p:attrName>style.visibility</p:attrName>
                                        </p:attrNameLst>
                                      </p:cBhvr>
                                      <p:to>
                                        <p:strVal val="visible"/>
                                      </p:to>
                                    </p:set>
                                    <p:animEffect transition="in" filter="wipe(down)">
                                      <p:cBhvr>
                                        <p:cTn id="33" dur="500"/>
                                        <p:tgtEl>
                                          <p:spTgt spid="14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30"/>
                                        </p:tgtEl>
                                        <p:attrNameLst>
                                          <p:attrName>style.visibility</p:attrName>
                                        </p:attrNameLst>
                                      </p:cBhvr>
                                      <p:to>
                                        <p:strVal val="visible"/>
                                      </p:to>
                                    </p:set>
                                    <p:animEffect transition="in" filter="wipe(down)">
                                      <p:cBhvr>
                                        <p:cTn id="36" dur="500"/>
                                        <p:tgtEl>
                                          <p:spTgt spid="13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down)">
                                      <p:cBhvr>
                                        <p:cTn id="39" dur="500"/>
                                        <p:tgtEl>
                                          <p:spTgt spid="13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2"/>
                                        </p:tgtEl>
                                        <p:attrNameLst>
                                          <p:attrName>style.visibility</p:attrName>
                                        </p:attrNameLst>
                                      </p:cBhvr>
                                      <p:to>
                                        <p:strVal val="visible"/>
                                      </p:to>
                                    </p:set>
                                    <p:animEffect transition="in" filter="wipe(down)">
                                      <p:cBhvr>
                                        <p:cTn id="42" dur="500"/>
                                        <p:tgtEl>
                                          <p:spTgt spid="142"/>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148"/>
                                        </p:tgtEl>
                                        <p:attrNameLst>
                                          <p:attrName>style.visibility</p:attrName>
                                        </p:attrNameLst>
                                      </p:cBhvr>
                                      <p:to>
                                        <p:strVal val="visible"/>
                                      </p:to>
                                    </p:set>
                                    <p:anim calcmode="lin" valueType="num">
                                      <p:cBhvr>
                                        <p:cTn id="47" dur="500" fill="hold"/>
                                        <p:tgtEl>
                                          <p:spTgt spid="148"/>
                                        </p:tgtEl>
                                        <p:attrNameLst>
                                          <p:attrName>ppt_w</p:attrName>
                                        </p:attrNameLst>
                                      </p:cBhvr>
                                      <p:tavLst>
                                        <p:tav tm="0">
                                          <p:val>
                                            <p:fltVal val="0"/>
                                          </p:val>
                                        </p:tav>
                                        <p:tav tm="100000">
                                          <p:val>
                                            <p:strVal val="#ppt_w"/>
                                          </p:val>
                                        </p:tav>
                                      </p:tavLst>
                                    </p:anim>
                                    <p:anim calcmode="lin" valueType="num">
                                      <p:cBhvr>
                                        <p:cTn id="48" dur="500" fill="hold"/>
                                        <p:tgtEl>
                                          <p:spTgt spid="148"/>
                                        </p:tgtEl>
                                        <p:attrNameLst>
                                          <p:attrName>ppt_h</p:attrName>
                                        </p:attrNameLst>
                                      </p:cBhvr>
                                      <p:tavLst>
                                        <p:tav tm="0">
                                          <p:val>
                                            <p:fltVal val="0"/>
                                          </p:val>
                                        </p:tav>
                                        <p:tav tm="100000">
                                          <p:val>
                                            <p:strVal val="#ppt_h"/>
                                          </p:val>
                                        </p:tav>
                                      </p:tavLst>
                                    </p:anim>
                                    <p:animEffect transition="in" filter="fade">
                                      <p:cBhvr>
                                        <p:cTn id="49" dur="500"/>
                                        <p:tgtEl>
                                          <p:spTgt spid="14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68"/>
                                        </p:tgtEl>
                                        <p:attrNameLst>
                                          <p:attrName>style.visibility</p:attrName>
                                        </p:attrNameLst>
                                      </p:cBhvr>
                                      <p:to>
                                        <p:strVal val="visible"/>
                                      </p:to>
                                    </p:set>
                                    <p:animEffect transition="in" filter="wipe(down)">
                                      <p:cBhvr>
                                        <p:cTn id="54" dur="500"/>
                                        <p:tgtEl>
                                          <p:spTgt spid="16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9"/>
                                        </p:tgtEl>
                                        <p:attrNameLst>
                                          <p:attrName>style.visibility</p:attrName>
                                        </p:attrNameLst>
                                      </p:cBhvr>
                                      <p:to>
                                        <p:strVal val="visible"/>
                                      </p:to>
                                    </p:set>
                                    <p:animEffect transition="in" filter="wipe(down)">
                                      <p:cBhvr>
                                        <p:cTn id="57" dur="500"/>
                                        <p:tgtEl>
                                          <p:spTgt spid="159"/>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160"/>
                                        </p:tgtEl>
                                        <p:attrNameLst>
                                          <p:attrName>style.visibility</p:attrName>
                                        </p:attrNameLst>
                                      </p:cBhvr>
                                      <p:to>
                                        <p:strVal val="visible"/>
                                      </p:to>
                                    </p:set>
                                    <p:anim calcmode="lin" valueType="num">
                                      <p:cBhvr>
                                        <p:cTn id="62" dur="500" fill="hold"/>
                                        <p:tgtEl>
                                          <p:spTgt spid="160"/>
                                        </p:tgtEl>
                                        <p:attrNameLst>
                                          <p:attrName>ppt_w</p:attrName>
                                        </p:attrNameLst>
                                      </p:cBhvr>
                                      <p:tavLst>
                                        <p:tav tm="0">
                                          <p:val>
                                            <p:fltVal val="0"/>
                                          </p:val>
                                        </p:tav>
                                        <p:tav tm="100000">
                                          <p:val>
                                            <p:strVal val="#ppt_w"/>
                                          </p:val>
                                        </p:tav>
                                      </p:tavLst>
                                    </p:anim>
                                    <p:anim calcmode="lin" valueType="num">
                                      <p:cBhvr>
                                        <p:cTn id="63" dur="500" fill="hold"/>
                                        <p:tgtEl>
                                          <p:spTgt spid="160"/>
                                        </p:tgtEl>
                                        <p:attrNameLst>
                                          <p:attrName>ppt_h</p:attrName>
                                        </p:attrNameLst>
                                      </p:cBhvr>
                                      <p:tavLst>
                                        <p:tav tm="0">
                                          <p:val>
                                            <p:fltVal val="0"/>
                                          </p:val>
                                        </p:tav>
                                        <p:tav tm="100000">
                                          <p:val>
                                            <p:strVal val="#ppt_h"/>
                                          </p:val>
                                        </p:tav>
                                      </p:tavLst>
                                    </p:anim>
                                    <p:animEffect transition="in" filter="fade">
                                      <p:cBhvr>
                                        <p:cTn id="64" dur="500"/>
                                        <p:tgtEl>
                                          <p:spTgt spid="16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170"/>
                                        </p:tgtEl>
                                        <p:attrNameLst>
                                          <p:attrName>style.visibility</p:attrName>
                                        </p:attrNameLst>
                                      </p:cBhvr>
                                      <p:to>
                                        <p:strVal val="visible"/>
                                      </p:to>
                                    </p:set>
                                    <p:animEffect transition="in" filter="wipe(down)">
                                      <p:cBhvr>
                                        <p:cTn id="69" dur="500"/>
                                        <p:tgtEl>
                                          <p:spTgt spid="170"/>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76"/>
                                        </p:tgtEl>
                                        <p:attrNameLst>
                                          <p:attrName>style.visibility</p:attrName>
                                        </p:attrNameLst>
                                      </p:cBhvr>
                                      <p:to>
                                        <p:strVal val="visible"/>
                                      </p:to>
                                    </p:set>
                                    <p:animEffect transition="in" filter="wipe(down)">
                                      <p:cBhvr>
                                        <p:cTn id="72" dur="500"/>
                                        <p:tgtEl>
                                          <p:spTgt spid="17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175"/>
                                        </p:tgtEl>
                                        <p:attrNameLst>
                                          <p:attrName>style.visibility</p:attrName>
                                        </p:attrNameLst>
                                      </p:cBhvr>
                                      <p:to>
                                        <p:strVal val="visible"/>
                                      </p:to>
                                    </p:set>
                                    <p:anim calcmode="lin" valueType="num">
                                      <p:cBhvr>
                                        <p:cTn id="77" dur="500" fill="hold"/>
                                        <p:tgtEl>
                                          <p:spTgt spid="175"/>
                                        </p:tgtEl>
                                        <p:attrNameLst>
                                          <p:attrName>ppt_w</p:attrName>
                                        </p:attrNameLst>
                                      </p:cBhvr>
                                      <p:tavLst>
                                        <p:tav tm="0">
                                          <p:val>
                                            <p:fltVal val="0"/>
                                          </p:val>
                                        </p:tav>
                                        <p:tav tm="100000">
                                          <p:val>
                                            <p:strVal val="#ppt_w"/>
                                          </p:val>
                                        </p:tav>
                                      </p:tavLst>
                                    </p:anim>
                                    <p:anim calcmode="lin" valueType="num">
                                      <p:cBhvr>
                                        <p:cTn id="78" dur="500" fill="hold"/>
                                        <p:tgtEl>
                                          <p:spTgt spid="175"/>
                                        </p:tgtEl>
                                        <p:attrNameLst>
                                          <p:attrName>ppt_h</p:attrName>
                                        </p:attrNameLst>
                                      </p:cBhvr>
                                      <p:tavLst>
                                        <p:tav tm="0">
                                          <p:val>
                                            <p:fltVal val="0"/>
                                          </p:val>
                                        </p:tav>
                                        <p:tav tm="100000">
                                          <p:val>
                                            <p:strVal val="#ppt_h"/>
                                          </p:val>
                                        </p:tav>
                                      </p:tavLst>
                                    </p:anim>
                                    <p:animEffect transition="in" filter="fade">
                                      <p:cBhvr>
                                        <p:cTn id="79"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p:bldP spid="125" grpId="0" animBg="1"/>
      <p:bldP spid="126" grpId="0"/>
      <p:bldP spid="128" grpId="0" animBg="1"/>
      <p:bldP spid="130" grpId="0"/>
      <p:bldP spid="132" grpId="0"/>
      <p:bldP spid="142" grpId="0" animBg="1"/>
      <p:bldP spid="159" grpId="0"/>
      <p:bldP spid="175" grpId="0" animBg="1"/>
      <p:bldP spid="1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79" name="文本框 78"/>
          <p:cNvSpPr txBox="1"/>
          <p:nvPr/>
        </p:nvSpPr>
        <p:spPr>
          <a:xfrm>
            <a:off x="4316395" y="1636608"/>
            <a:ext cx="189141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程度副词词典</a:t>
            </a:r>
            <a:endParaRPr lang="zh-CN" altLang="en-US" sz="2000" dirty="0">
              <a:latin typeface="微软雅黑" panose="020B0503020204020204" pitchFamily="34" charset="-122"/>
              <a:ea typeface="微软雅黑" panose="020B0503020204020204" pitchFamily="34" charset="-122"/>
            </a:endParaRPr>
          </a:p>
        </p:txBody>
      </p:sp>
      <p:cxnSp>
        <p:nvCxnSpPr>
          <p:cNvPr id="80" name="直接连接符 79"/>
          <p:cNvCxnSpPr/>
          <p:nvPr/>
        </p:nvCxnSpPr>
        <p:spPr>
          <a:xfrm flipV="1">
            <a:off x="3801659" y="2052472"/>
            <a:ext cx="2154072" cy="13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1" name="矩形 3"/>
          <p:cNvSpPr>
            <a:spLocks noChangeArrowheads="1"/>
          </p:cNvSpPr>
          <p:nvPr/>
        </p:nvSpPr>
        <p:spPr bwMode="auto">
          <a:xfrm>
            <a:off x="5528803" y="406444"/>
            <a:ext cx="2877693"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副词词典的</a:t>
            </a: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构建</a:t>
            </a:r>
          </a:p>
        </p:txBody>
      </p:sp>
      <p:grpSp>
        <p:nvGrpSpPr>
          <p:cNvPr id="82" name="组合 81"/>
          <p:cNvGrpSpPr/>
          <p:nvPr/>
        </p:nvGrpSpPr>
        <p:grpSpPr>
          <a:xfrm>
            <a:off x="4905007" y="461236"/>
            <a:ext cx="263341" cy="395013"/>
            <a:chOff x="5284519" y="1508166"/>
            <a:chExt cx="213756" cy="427512"/>
          </a:xfrm>
        </p:grpSpPr>
        <p:cxnSp>
          <p:nvCxnSpPr>
            <p:cNvPr id="83" name="直接连接符 82"/>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0" name="椭圆 1"/>
          <p:cNvSpPr/>
          <p:nvPr/>
        </p:nvSpPr>
        <p:spPr>
          <a:xfrm>
            <a:off x="3496794" y="2372578"/>
            <a:ext cx="1003063" cy="1002385"/>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5B9BD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41" name="椭圆 1"/>
          <p:cNvSpPr/>
          <p:nvPr/>
        </p:nvSpPr>
        <p:spPr>
          <a:xfrm rot="1624415">
            <a:off x="3318535" y="3110924"/>
            <a:ext cx="482326" cy="926789"/>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5B9BD5"/>
          </a:solidFill>
          <a:ln w="25400" cap="flat" cmpd="sng" algn="ctr">
            <a:noFill/>
            <a:prstDash val="solid"/>
          </a:ln>
          <a:effectLst/>
        </p:spPr>
        <p:txBody>
          <a:bodyPr rtlCol="0" anchor="ctr"/>
          <a:lstStyle/>
          <a:p>
            <a:pPr algn="ctr">
              <a:defRPr/>
            </a:pPr>
            <a:endParaRPr lang="zh-CN" altLang="en-US" sz="1620" kern="0" dirty="0">
              <a:solidFill>
                <a:sysClr val="window" lastClr="FFFFFF"/>
              </a:solidFill>
              <a:ea typeface="微软雅黑" pitchFamily="34" charset="-122"/>
            </a:endParaRPr>
          </a:p>
        </p:txBody>
      </p:sp>
      <p:sp>
        <p:nvSpPr>
          <p:cNvPr id="42" name="椭圆 1"/>
          <p:cNvSpPr/>
          <p:nvPr/>
        </p:nvSpPr>
        <p:spPr>
          <a:xfrm rot="5400000">
            <a:off x="3027515" y="3993713"/>
            <a:ext cx="938558" cy="948148"/>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5B9BD5"/>
          </a:solidFill>
          <a:ln w="25400" cap="flat" cmpd="sng" algn="ctr">
            <a:noFill/>
            <a:prstDash val="solid"/>
          </a:ln>
          <a:effectLst/>
        </p:spPr>
        <p:txBody>
          <a:bodyPr rtlCol="0" anchor="ctr"/>
          <a:lstStyle/>
          <a:p>
            <a:pPr algn="ctr"/>
            <a:endParaRPr lang="zh-CN" altLang="en-US" b="1" kern="0">
              <a:solidFill>
                <a:sysClr val="window" lastClr="FFFFFF"/>
              </a:solidFill>
              <a:latin typeface="微软雅黑" pitchFamily="34" charset="-122"/>
              <a:ea typeface="微软雅黑" pitchFamily="34" charset="-122"/>
            </a:endParaRPr>
          </a:p>
        </p:txBody>
      </p:sp>
      <p:sp>
        <p:nvSpPr>
          <p:cNvPr id="45" name="圆角矩形 14"/>
          <p:cNvSpPr/>
          <p:nvPr/>
        </p:nvSpPr>
        <p:spPr>
          <a:xfrm>
            <a:off x="4563209" y="2623564"/>
            <a:ext cx="1761356" cy="547078"/>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chemeClr val="tx1"/>
          </a:solidFill>
          <a:ln w="25400" cap="flat" cmpd="sng" algn="ctr">
            <a:noFill/>
            <a:prstDash val="solid"/>
          </a:ln>
          <a:effectLst/>
        </p:spPr>
        <p:txBody>
          <a:bodyPr rtlCol="0" anchor="ctr"/>
          <a:lstStyle/>
          <a:p>
            <a:pPr algn="ctr">
              <a:defRPr/>
            </a:pPr>
            <a:r>
              <a:rPr lang="zh-CN" altLang="en-US" sz="1600" b="1" kern="0" dirty="0" smtClean="0">
                <a:solidFill>
                  <a:sysClr val="window" lastClr="FFFFFF"/>
                </a:solidFill>
                <a:latin typeface="微软雅黑" pitchFamily="34" charset="-122"/>
                <a:ea typeface="微软雅黑" pitchFamily="34" charset="-122"/>
              </a:rPr>
              <a:t>不同程度副词</a:t>
            </a:r>
            <a:endParaRPr lang="en-US" altLang="zh-CN" sz="1600" b="1" kern="0" dirty="0" smtClean="0">
              <a:solidFill>
                <a:sysClr val="window" lastClr="FFFFFF"/>
              </a:solidFill>
              <a:latin typeface="微软雅黑" pitchFamily="34" charset="-122"/>
              <a:ea typeface="微软雅黑" pitchFamily="34" charset="-122"/>
            </a:endParaRPr>
          </a:p>
          <a:p>
            <a:pPr algn="ctr">
              <a:defRPr/>
            </a:pPr>
            <a:r>
              <a:rPr lang="zh-CN" altLang="en-US" sz="1600" b="1" kern="0" dirty="0" smtClean="0">
                <a:solidFill>
                  <a:sysClr val="window" lastClr="FFFFFF"/>
                </a:solidFill>
                <a:latin typeface="微软雅黑" pitchFamily="34" charset="-122"/>
                <a:ea typeface="微软雅黑" pitchFamily="34" charset="-122"/>
              </a:rPr>
              <a:t>极性强度不同</a:t>
            </a:r>
            <a:endParaRPr lang="zh-CN" altLang="en-US" sz="1600" b="1" kern="0" dirty="0">
              <a:solidFill>
                <a:sysClr val="window" lastClr="FFFFFF"/>
              </a:solidFill>
              <a:latin typeface="微软雅黑" pitchFamily="34" charset="-122"/>
              <a:ea typeface="微软雅黑" pitchFamily="34" charset="-122"/>
            </a:endParaRPr>
          </a:p>
        </p:txBody>
      </p:sp>
      <p:sp>
        <p:nvSpPr>
          <p:cNvPr id="46" name="圆角矩形 14"/>
          <p:cNvSpPr/>
          <p:nvPr/>
        </p:nvSpPr>
        <p:spPr>
          <a:xfrm>
            <a:off x="3998325" y="4194650"/>
            <a:ext cx="2350536" cy="562960"/>
          </a:xfrm>
          <a:custGeom>
            <a:avLst/>
            <a:gdLst>
              <a:gd name="connsiteX0" fmla="*/ 0 w 4033295"/>
              <a:gd name="connsiteY0" fmla="*/ 0 h 648072"/>
              <a:gd name="connsiteX1" fmla="*/ 3709259 w 4033295"/>
              <a:gd name="connsiteY1" fmla="*/ 0 h 648072"/>
              <a:gd name="connsiteX2" fmla="*/ 4033295 w 4033295"/>
              <a:gd name="connsiteY2" fmla="*/ 324036 h 648072"/>
              <a:gd name="connsiteX3" fmla="*/ 3709259 w 4033295"/>
              <a:gd name="connsiteY3" fmla="*/ 648072 h 648072"/>
              <a:gd name="connsiteX4" fmla="*/ 72855 w 4033295"/>
              <a:gd name="connsiteY4" fmla="*/ 648072 h 648072"/>
              <a:gd name="connsiteX5" fmla="*/ 0 w 4033295"/>
              <a:gd name="connsiteY5" fmla="*/ 0 h 648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3295" h="648072">
                <a:moveTo>
                  <a:pt x="0" y="0"/>
                </a:moveTo>
                <a:lnTo>
                  <a:pt x="3709259" y="0"/>
                </a:lnTo>
                <a:cubicBezTo>
                  <a:pt x="3888219" y="0"/>
                  <a:pt x="4033295" y="145076"/>
                  <a:pt x="4033295" y="324036"/>
                </a:cubicBezTo>
                <a:cubicBezTo>
                  <a:pt x="4033295" y="502996"/>
                  <a:pt x="3888219" y="648072"/>
                  <a:pt x="3709259" y="648072"/>
                </a:cubicBezTo>
                <a:lnTo>
                  <a:pt x="72855" y="648072"/>
                </a:lnTo>
                <a:cubicBezTo>
                  <a:pt x="72855" y="432048"/>
                  <a:pt x="0" y="216024"/>
                  <a:pt x="0" y="0"/>
                </a:cubicBezTo>
                <a:close/>
              </a:path>
            </a:pathLst>
          </a:custGeom>
          <a:solidFill>
            <a:schemeClr val="tx1"/>
          </a:solidFill>
          <a:ln w="25400" cap="flat" cmpd="sng" algn="ctr">
            <a:noFill/>
            <a:prstDash val="solid"/>
          </a:ln>
          <a:effectLst/>
        </p:spPr>
        <p:txBody>
          <a:bodyPr rtlCol="0" anchor="ctr"/>
          <a:lstStyle/>
          <a:p>
            <a:pPr algn="ctr"/>
            <a:r>
              <a:rPr lang="zh-CN" altLang="en-US" sz="1600" b="1" kern="0" dirty="0" smtClean="0">
                <a:solidFill>
                  <a:sysClr val="window" lastClr="FFFFFF"/>
                </a:solidFill>
                <a:latin typeface="微软雅黑" pitchFamily="34" charset="-122"/>
                <a:ea typeface="微软雅黑" pitchFamily="34" charset="-122"/>
              </a:rPr>
              <a:t>词语极性改变的强弱</a:t>
            </a:r>
            <a:endParaRPr lang="en-US" altLang="zh-CN" sz="1600" b="1" kern="0" dirty="0" smtClean="0">
              <a:solidFill>
                <a:sysClr val="window" lastClr="FFFFFF"/>
              </a:solidFill>
              <a:latin typeface="微软雅黑" pitchFamily="34" charset="-122"/>
              <a:ea typeface="微软雅黑" pitchFamily="34" charset="-122"/>
            </a:endParaRPr>
          </a:p>
          <a:p>
            <a:pPr algn="ctr"/>
            <a:r>
              <a:rPr lang="zh-CN" altLang="en-US" sz="1600" b="1" kern="0" dirty="0" smtClean="0">
                <a:solidFill>
                  <a:sysClr val="window" lastClr="FFFFFF"/>
                </a:solidFill>
                <a:latin typeface="微软雅黑" pitchFamily="34" charset="-122"/>
                <a:ea typeface="微软雅黑" pitchFamily="34" charset="-122"/>
              </a:rPr>
              <a:t>还取决于被修饰词</a:t>
            </a:r>
            <a:endParaRPr lang="zh-CN" altLang="en-US" sz="1600" b="1" kern="0" dirty="0">
              <a:solidFill>
                <a:sysClr val="window" lastClr="FFFFFF"/>
              </a:solidFill>
              <a:latin typeface="微软雅黑" pitchFamily="34" charset="-122"/>
              <a:ea typeface="微软雅黑" pitchFamily="34" charset="-122"/>
            </a:endParaRPr>
          </a:p>
        </p:txBody>
      </p:sp>
      <p:sp>
        <p:nvSpPr>
          <p:cNvPr id="47" name="TextBox 45"/>
          <p:cNvSpPr txBox="1"/>
          <p:nvPr/>
        </p:nvSpPr>
        <p:spPr>
          <a:xfrm>
            <a:off x="3757176" y="2522904"/>
            <a:ext cx="456331" cy="701731"/>
          </a:xfrm>
          <a:prstGeom prst="rect">
            <a:avLst/>
          </a:prstGeom>
          <a:noFill/>
        </p:spPr>
        <p:txBody>
          <a:bodyPr wrap="square" rtlCol="0">
            <a:spAutoFit/>
          </a:bodyPr>
          <a:lstStyle/>
          <a:p>
            <a:pPr>
              <a:defRPr/>
            </a:pPr>
            <a:r>
              <a:rPr lang="en-US" altLang="zh-CN" sz="3960" b="1" kern="0" dirty="0">
                <a:latin typeface="Arial Black" pitchFamily="34" charset="0"/>
                <a:ea typeface="微软雅黑" pitchFamily="34" charset="-122"/>
              </a:rPr>
              <a:t>A</a:t>
            </a:r>
            <a:endParaRPr lang="zh-CN" altLang="en-US" sz="3960" b="1" kern="0" dirty="0">
              <a:latin typeface="Arial Black" pitchFamily="34" charset="0"/>
              <a:ea typeface="微软雅黑" pitchFamily="34" charset="-122"/>
            </a:endParaRPr>
          </a:p>
        </p:txBody>
      </p:sp>
      <p:sp>
        <p:nvSpPr>
          <p:cNvPr id="48" name="TextBox 46"/>
          <p:cNvSpPr txBox="1"/>
          <p:nvPr/>
        </p:nvSpPr>
        <p:spPr>
          <a:xfrm>
            <a:off x="3260050" y="4123412"/>
            <a:ext cx="456331" cy="701731"/>
          </a:xfrm>
          <a:prstGeom prst="rect">
            <a:avLst/>
          </a:prstGeom>
          <a:noFill/>
        </p:spPr>
        <p:txBody>
          <a:bodyPr wrap="square" rtlCol="0">
            <a:spAutoFit/>
          </a:bodyPr>
          <a:lstStyle/>
          <a:p>
            <a:pPr>
              <a:defRPr/>
            </a:pPr>
            <a:r>
              <a:rPr lang="en-US" altLang="zh-CN" sz="3960" b="1" kern="0" dirty="0">
                <a:latin typeface="Arial Black" pitchFamily="34" charset="0"/>
                <a:ea typeface="微软雅黑" pitchFamily="34" charset="-122"/>
              </a:rPr>
              <a:t>B</a:t>
            </a:r>
            <a:endParaRPr lang="zh-CN" altLang="en-US" sz="3960" b="1" kern="0" dirty="0">
              <a:latin typeface="Arial Black" pitchFamily="34" charset="0"/>
              <a:ea typeface="微软雅黑"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163086901"/>
              </p:ext>
            </p:extLst>
          </p:nvPr>
        </p:nvGraphicFramePr>
        <p:xfrm>
          <a:off x="7039429" y="1858423"/>
          <a:ext cx="4093028" cy="2966720"/>
        </p:xfrm>
        <a:graphic>
          <a:graphicData uri="http://schemas.openxmlformats.org/drawingml/2006/table">
            <a:tbl>
              <a:tblPr firstRow="1" bandRow="1">
                <a:tableStyleId>{2D5ABB26-0587-4C30-8999-92F81FD0307C}</a:tableStyleId>
              </a:tblPr>
              <a:tblGrid>
                <a:gridCol w="2132060"/>
                <a:gridCol w="1960968"/>
              </a:tblGrid>
              <a:tr h="370840">
                <a:tc>
                  <a:txBody>
                    <a:bodyPr/>
                    <a:lstStyle/>
                    <a:p>
                      <a:pPr algn="ctr"/>
                      <a:r>
                        <a:rPr lang="zh-CN" altLang="en-US" dirty="0" smtClean="0">
                          <a:latin typeface="微软雅黑" panose="020B0503020204020204" pitchFamily="34" charset="-122"/>
                          <a:ea typeface="微软雅黑" panose="020B0503020204020204" pitchFamily="34" charset="-122"/>
                        </a:rPr>
                        <a:t>程度副词</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dirty="0" smtClean="0">
                          <a:latin typeface="微软雅黑" panose="020B0503020204020204" pitchFamily="34" charset="-122"/>
                          <a:ea typeface="微软雅黑" panose="020B0503020204020204" pitchFamily="34" charset="-122"/>
                        </a:rPr>
                        <a:t>修饰百分比（</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最高 非常 势必</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70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大力 大量 很</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50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越来越 日益</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30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基本 适当 刚好</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稍显 轻微 略有</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有些 有点 较为</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过于</a:t>
                      </a:r>
                      <a:r>
                        <a:rPr lang="zh-CN" altLang="en-US" baseline="0" dirty="0" smtClean="0">
                          <a:latin typeface="微软雅黑" panose="020B0503020204020204" pitchFamily="34" charset="-122"/>
                          <a:ea typeface="微软雅黑" panose="020B0503020204020204" pitchFamily="34" charset="-122"/>
                        </a:rPr>
                        <a:t> 太过 肆意</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-150</a:t>
                      </a:r>
                      <a:endParaRPr lang="zh-CN" altLang="en-US" dirty="0">
                        <a:latin typeface="微软雅黑" panose="020B0503020204020204" pitchFamily="34" charset="-122"/>
                        <a:ea typeface="微软雅黑" panose="020B0503020204020204" pitchFamily="34" charset="-122"/>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5B9BD5"/>
                      </a:solidFill>
                      <a:prstDash val="solid"/>
                      <a:round/>
                      <a:headEnd type="none" w="med" len="med"/>
                      <a:tailEnd type="none" w="med" len="med"/>
                    </a:lnB>
                  </a:tcPr>
                </a:tc>
              </a:tr>
            </a:tbl>
          </a:graphicData>
        </a:graphic>
      </p:graphicFrame>
      <p:sp>
        <p:nvSpPr>
          <p:cNvPr id="55" name="Freeform 9"/>
          <p:cNvSpPr>
            <a:spLocks noEditPoints="1"/>
          </p:cNvSpPr>
          <p:nvPr/>
        </p:nvSpPr>
        <p:spPr bwMode="auto">
          <a:xfrm>
            <a:off x="3169928" y="5573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文本框 55"/>
          <p:cNvSpPr txBox="1"/>
          <p:nvPr/>
        </p:nvSpPr>
        <p:spPr>
          <a:xfrm>
            <a:off x="4316394" y="5573608"/>
            <a:ext cx="1765091"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否定副词词典</a:t>
            </a:r>
            <a:endParaRPr lang="zh-CN" altLang="en-US" sz="2000" dirty="0">
              <a:latin typeface="微软雅黑" panose="020B0503020204020204" pitchFamily="34" charset="-122"/>
              <a:ea typeface="微软雅黑" panose="020B0503020204020204" pitchFamily="34" charset="-122"/>
            </a:endParaRPr>
          </a:p>
        </p:txBody>
      </p:sp>
      <p:cxnSp>
        <p:nvCxnSpPr>
          <p:cNvPr id="57" name="直接连接符 56"/>
          <p:cNvCxnSpPr/>
          <p:nvPr/>
        </p:nvCxnSpPr>
        <p:spPr>
          <a:xfrm flipV="1">
            <a:off x="3801659" y="5989472"/>
            <a:ext cx="2154072" cy="13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7" name="表格 36"/>
          <p:cNvGraphicFramePr>
            <a:graphicFrameLocks noGrp="1"/>
          </p:cNvGraphicFramePr>
          <p:nvPr>
            <p:extLst>
              <p:ext uri="{D42A27DB-BD31-4B8C-83A1-F6EECF244321}">
                <p14:modId xmlns:p14="http://schemas.microsoft.com/office/powerpoint/2010/main" val="3401909533"/>
              </p:ext>
            </p:extLst>
          </p:nvPr>
        </p:nvGraphicFramePr>
        <p:xfrm>
          <a:off x="7039429" y="5481472"/>
          <a:ext cx="4093028" cy="741680"/>
        </p:xfrm>
        <a:graphic>
          <a:graphicData uri="http://schemas.openxmlformats.org/drawingml/2006/table">
            <a:tbl>
              <a:tblPr firstRow="1" bandRow="1">
                <a:tableStyleId>{2D5ABB26-0587-4C30-8999-92F81FD0307C}</a:tableStyleId>
              </a:tblPr>
              <a:tblGrid>
                <a:gridCol w="2090057"/>
                <a:gridCol w="2002971"/>
              </a:tblGrid>
              <a:tr h="370840">
                <a:tc>
                  <a:txBody>
                    <a:bodyPr/>
                    <a:lstStyle/>
                    <a:p>
                      <a:pPr algn="ctr"/>
                      <a:r>
                        <a:rPr lang="zh-CN" altLang="en-US" dirty="0" smtClean="0">
                          <a:latin typeface="微软雅黑" panose="020B0503020204020204" pitchFamily="34" charset="-122"/>
                          <a:ea typeface="微软雅黑" panose="020B0503020204020204" pitchFamily="34" charset="-122"/>
                        </a:rPr>
                        <a:t>否定副词</a:t>
                      </a:r>
                      <a:endParaRPr lang="zh-CN" altLang="en-US" dirty="0">
                        <a:latin typeface="微软雅黑" panose="020B0503020204020204" pitchFamily="34" charset="-122"/>
                        <a:ea typeface="微软雅黑" panose="020B0503020204020204" pitchFamily="34" charset="-122"/>
                      </a:endParaRPr>
                    </a:p>
                  </a:txBody>
                  <a:tcPr>
                    <a:lnT w="38100" cap="flat" cmpd="sng" algn="ctr">
                      <a:solidFill>
                        <a:srgbClr val="5B9BD5"/>
                      </a:solidFill>
                      <a:prstDash val="solid"/>
                      <a:round/>
                      <a:headEnd type="none" w="med" len="med"/>
                      <a:tailEnd type="none" w="med" len="med"/>
                    </a:lnT>
                  </a:tcPr>
                </a:tc>
                <a:tc>
                  <a:txBody>
                    <a:bodyPr/>
                    <a:lstStyle/>
                    <a:p>
                      <a:pPr algn="ctr"/>
                      <a:r>
                        <a:rPr lang="zh-CN" altLang="en-US" dirty="0" smtClean="0">
                          <a:latin typeface="微软雅黑" panose="020B0503020204020204" pitchFamily="34" charset="-122"/>
                          <a:ea typeface="微软雅黑" panose="020B0503020204020204" pitchFamily="34" charset="-122"/>
                        </a:rPr>
                        <a:t>修饰百分比（</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lnT w="38100" cap="flat" cmpd="sng" algn="ctr">
                      <a:solidFill>
                        <a:srgbClr val="5B9BD5"/>
                      </a:solidFill>
                      <a:prstDash val="solid"/>
                      <a:round/>
                      <a:headEnd type="none" w="med" len="med"/>
                      <a:tailEnd type="none" w="med" len="med"/>
                    </a:lnT>
                  </a:tcPr>
                </a:tc>
              </a:tr>
              <a:tr h="370840">
                <a:tc>
                  <a:txBody>
                    <a:bodyPr/>
                    <a:lstStyle/>
                    <a:p>
                      <a:pPr algn="ctr"/>
                      <a:r>
                        <a:rPr lang="zh-CN" altLang="en-US" dirty="0" smtClean="0">
                          <a:latin typeface="微软雅黑" panose="020B0503020204020204" pitchFamily="34" charset="-122"/>
                          <a:ea typeface="微软雅黑" panose="020B0503020204020204" pitchFamily="34" charset="-122"/>
                        </a:rPr>
                        <a:t>并非 不 从未 无力</a:t>
                      </a:r>
                      <a:endParaRPr lang="zh-CN" altLang="en-US" dirty="0">
                        <a:latin typeface="微软雅黑" panose="020B0503020204020204" pitchFamily="34" charset="-122"/>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dirty="0" smtClean="0">
                          <a:latin typeface="微软雅黑" panose="020B0503020204020204" pitchFamily="34" charset="-122"/>
                          <a:ea typeface="微软雅黑" panose="020B0503020204020204" pitchFamily="34" charset="-122"/>
                        </a:rPr>
                        <a:t>-80</a:t>
                      </a:r>
                      <a:endParaRPr lang="zh-CN" altLang="en-US" dirty="0">
                        <a:latin typeface="微软雅黑" panose="020B0503020204020204" pitchFamily="34" charset="-122"/>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7904844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wipe(left)">
                                      <p:cBhvr>
                                        <p:cTn id="11" dur="500"/>
                                        <p:tgtEl>
                                          <p:spTgt spid="81"/>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78"/>
                                        </p:tgtEl>
                                        <p:attrNameLst>
                                          <p:attrName>style.visibility</p:attrName>
                                        </p:attrNameLst>
                                      </p:cBhvr>
                                      <p:to>
                                        <p:strVal val="visible"/>
                                      </p:to>
                                    </p:set>
                                    <p:anim calcmode="lin" valueType="num">
                                      <p:cBhvr>
                                        <p:cTn id="14" dur="500" fill="hold"/>
                                        <p:tgtEl>
                                          <p:spTgt spid="78"/>
                                        </p:tgtEl>
                                        <p:attrNameLst>
                                          <p:attrName>ppt_w</p:attrName>
                                        </p:attrNameLst>
                                      </p:cBhvr>
                                      <p:tavLst>
                                        <p:tav tm="0">
                                          <p:val>
                                            <p:fltVal val="0"/>
                                          </p:val>
                                        </p:tav>
                                        <p:tav tm="100000">
                                          <p:val>
                                            <p:strVal val="#ppt_w"/>
                                          </p:val>
                                        </p:tav>
                                      </p:tavLst>
                                    </p:anim>
                                    <p:anim calcmode="lin" valueType="num">
                                      <p:cBhvr>
                                        <p:cTn id="15" dur="500" fill="hold"/>
                                        <p:tgtEl>
                                          <p:spTgt spid="78"/>
                                        </p:tgtEl>
                                        <p:attrNameLst>
                                          <p:attrName>ppt_h</p:attrName>
                                        </p:attrNameLst>
                                      </p:cBhvr>
                                      <p:tavLst>
                                        <p:tav tm="0">
                                          <p:val>
                                            <p:fltVal val="0"/>
                                          </p:val>
                                        </p:tav>
                                        <p:tav tm="100000">
                                          <p:val>
                                            <p:strVal val="#ppt_h"/>
                                          </p:val>
                                        </p:tav>
                                      </p:tavLst>
                                    </p:anim>
                                    <p:animEffect transition="in" filter="fade">
                                      <p:cBhvr>
                                        <p:cTn id="16" dur="500"/>
                                        <p:tgtEl>
                                          <p:spTgt spid="7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79"/>
                                        </p:tgtEl>
                                        <p:attrNameLst>
                                          <p:attrName>style.visibility</p:attrName>
                                        </p:attrNameLst>
                                      </p:cBhvr>
                                      <p:to>
                                        <p:strVal val="visible"/>
                                      </p:to>
                                    </p:set>
                                    <p:animEffect transition="in" filter="wipe(down)">
                                      <p:cBhvr>
                                        <p:cTn id="20" dur="500"/>
                                        <p:tgtEl>
                                          <p:spTgt spid="79"/>
                                        </p:tgtEl>
                                      </p:cBhvr>
                                    </p:animEffect>
                                  </p:childTnLst>
                                </p:cTn>
                              </p:par>
                              <p:par>
                                <p:cTn id="21" presetID="22" presetClass="entr" presetSubtype="8" fill="hold"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left)">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250"/>
                                        <p:tgtEl>
                                          <p:spTgt spid="40"/>
                                        </p:tgtEl>
                                      </p:cBhvr>
                                    </p:animEffect>
                                  </p:childTnLst>
                                </p:cTn>
                              </p:par>
                            </p:childTnLst>
                          </p:cTn>
                        </p:par>
                        <p:par>
                          <p:cTn id="29" fill="hold">
                            <p:stCondLst>
                              <p:cond delay="250"/>
                            </p:stCondLst>
                            <p:childTnLst>
                              <p:par>
                                <p:cTn id="30" presetID="22" presetClass="entr" presetSubtype="1" fill="hold" grpId="0" nodeType="after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up)">
                                      <p:cBhvr>
                                        <p:cTn id="32" dur="250"/>
                                        <p:tgtEl>
                                          <p:spTgt spid="41"/>
                                        </p:tgtEl>
                                      </p:cBhvr>
                                    </p:animEffect>
                                  </p:childTnLst>
                                </p:cTn>
                              </p:par>
                            </p:childTnLst>
                          </p:cTn>
                        </p:par>
                        <p:par>
                          <p:cTn id="33" fill="hold">
                            <p:stCondLst>
                              <p:cond delay="500"/>
                            </p:stCondLst>
                            <p:childTnLst>
                              <p:par>
                                <p:cTn id="34" presetID="21" presetClass="entr" presetSubtype="1"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heel(1)">
                                      <p:cBhvr>
                                        <p:cTn id="36" dur="1000"/>
                                        <p:tgtEl>
                                          <p:spTgt spid="42"/>
                                        </p:tgtEl>
                                      </p:cBhvr>
                                    </p:animEffect>
                                  </p:childTnLst>
                                </p:cTn>
                              </p:par>
                            </p:childTnLst>
                          </p:cTn>
                        </p:par>
                        <p:par>
                          <p:cTn id="37" fill="hold">
                            <p:stCondLst>
                              <p:cond delay="1500"/>
                            </p:stCondLst>
                            <p:childTnLst>
                              <p:par>
                                <p:cTn id="38" presetID="42" presetClass="entr" presetSubtype="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anim calcmode="lin" valueType="num">
                                      <p:cBhvr>
                                        <p:cTn id="41" dur="500" fill="hold"/>
                                        <p:tgtEl>
                                          <p:spTgt spid="47"/>
                                        </p:tgtEl>
                                        <p:attrNameLst>
                                          <p:attrName>ppt_x</p:attrName>
                                        </p:attrNameLst>
                                      </p:cBhvr>
                                      <p:tavLst>
                                        <p:tav tm="0">
                                          <p:val>
                                            <p:strVal val="#ppt_x"/>
                                          </p:val>
                                        </p:tav>
                                        <p:tav tm="100000">
                                          <p:val>
                                            <p:strVal val="#ppt_x"/>
                                          </p:val>
                                        </p:tav>
                                      </p:tavLst>
                                    </p:anim>
                                    <p:anim calcmode="lin" valueType="num">
                                      <p:cBhvr>
                                        <p:cTn id="42" dur="500" fill="hold"/>
                                        <p:tgtEl>
                                          <p:spTgt spid="47"/>
                                        </p:tgtEl>
                                        <p:attrNameLst>
                                          <p:attrName>ppt_y</p:attrName>
                                        </p:attrNameLst>
                                      </p:cBhvr>
                                      <p:tavLst>
                                        <p:tav tm="0">
                                          <p:val>
                                            <p:strVal val="#ppt_y+.1"/>
                                          </p:val>
                                        </p:tav>
                                        <p:tav tm="100000">
                                          <p:val>
                                            <p:strVal val="#ppt_y"/>
                                          </p:val>
                                        </p:tav>
                                      </p:tavLst>
                                    </p:anim>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wipe(left)">
                                      <p:cBhvr>
                                        <p:cTn id="46" dur="25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anim calcmode="lin" valueType="num">
                                      <p:cBhvr>
                                        <p:cTn id="52" dur="500" fill="hold"/>
                                        <p:tgtEl>
                                          <p:spTgt spid="48"/>
                                        </p:tgtEl>
                                        <p:attrNameLst>
                                          <p:attrName>ppt_x</p:attrName>
                                        </p:attrNameLst>
                                      </p:cBhvr>
                                      <p:tavLst>
                                        <p:tav tm="0">
                                          <p:val>
                                            <p:strVal val="#ppt_x"/>
                                          </p:val>
                                        </p:tav>
                                        <p:tav tm="100000">
                                          <p:val>
                                            <p:strVal val="#ppt_x"/>
                                          </p:val>
                                        </p:tav>
                                      </p:tavLst>
                                    </p:anim>
                                    <p:anim calcmode="lin" valueType="num">
                                      <p:cBhvr>
                                        <p:cTn id="53" dur="500" fill="hold"/>
                                        <p:tgtEl>
                                          <p:spTgt spid="48"/>
                                        </p:tgtEl>
                                        <p:attrNameLst>
                                          <p:attrName>ppt_y</p:attrName>
                                        </p:attrNameLst>
                                      </p:cBhvr>
                                      <p:tavLst>
                                        <p:tav tm="0">
                                          <p:val>
                                            <p:strVal val="#ppt_y+.1"/>
                                          </p:val>
                                        </p:tav>
                                        <p:tav tm="100000">
                                          <p:val>
                                            <p:strVal val="#ppt_y"/>
                                          </p:val>
                                        </p:tav>
                                      </p:tavLst>
                                    </p:anim>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wipe(left)">
                                      <p:cBhvr>
                                        <p:cTn id="57" dur="250"/>
                                        <p:tgtEl>
                                          <p:spTgt spid="4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arn(inVertic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90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 calcmode="lin" valueType="num">
                                      <p:cBhvr>
                                        <p:cTn id="70" dur="500" fill="hold"/>
                                        <p:tgtEl>
                                          <p:spTgt spid="55"/>
                                        </p:tgtEl>
                                        <p:attrNameLst>
                                          <p:attrName>ppt_w</p:attrName>
                                        </p:attrNameLst>
                                      </p:cBhvr>
                                      <p:tavLst>
                                        <p:tav tm="0">
                                          <p:val>
                                            <p:fltVal val="0"/>
                                          </p:val>
                                        </p:tav>
                                        <p:tav tm="100000">
                                          <p:val>
                                            <p:strVal val="#ppt_w"/>
                                          </p:val>
                                        </p:tav>
                                      </p:tavLst>
                                    </p:anim>
                                    <p:anim calcmode="lin" valueType="num">
                                      <p:cBhvr>
                                        <p:cTn id="71" dur="500" fill="hold"/>
                                        <p:tgtEl>
                                          <p:spTgt spid="55"/>
                                        </p:tgtEl>
                                        <p:attrNameLst>
                                          <p:attrName>ppt_h</p:attrName>
                                        </p:attrNameLst>
                                      </p:cBhvr>
                                      <p:tavLst>
                                        <p:tav tm="0">
                                          <p:val>
                                            <p:fltVal val="0"/>
                                          </p:val>
                                        </p:tav>
                                        <p:tav tm="100000">
                                          <p:val>
                                            <p:strVal val="#ppt_h"/>
                                          </p:val>
                                        </p:tav>
                                      </p:tavLst>
                                    </p:anim>
                                    <p:animEffect transition="in" filter="fade">
                                      <p:cBhvr>
                                        <p:cTn id="72" dur="500"/>
                                        <p:tgtEl>
                                          <p:spTgt spid="55"/>
                                        </p:tgtEl>
                                      </p:cBhvr>
                                    </p:animEffect>
                                  </p:childTnLst>
                                </p:cTn>
                              </p:par>
                              <p:par>
                                <p:cTn id="73" presetID="22" presetClass="entr" presetSubtype="8"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left)">
                                      <p:cBhvr>
                                        <p:cTn id="75" dur="5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barn(inVertical)">
                                      <p:cBhvr>
                                        <p:cTn id="8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1" grpId="0"/>
      <p:bldP spid="40" grpId="0" animBg="1"/>
      <p:bldP spid="41" grpId="0" animBg="1"/>
      <p:bldP spid="42" grpId="0" animBg="1"/>
      <p:bldP spid="45" grpId="0" animBg="1"/>
      <p:bldP spid="46" grpId="0" animBg="1"/>
      <p:bldP spid="47" grpId="0"/>
      <p:bldP spid="48" grpId="0"/>
      <p:bldP spid="55" grpId="0" animBg="1"/>
      <p:bldP spid="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969479" y="3280745"/>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2" name="文本框 11"/>
          <p:cNvSpPr txBox="1"/>
          <p:nvPr/>
        </p:nvSpPr>
        <p:spPr>
          <a:xfrm>
            <a:off x="804428" y="1571203"/>
            <a:ext cx="5109091" cy="830997"/>
          </a:xfrm>
          <a:prstGeom prst="rect">
            <a:avLst/>
          </a:prstGeom>
          <a:noFill/>
        </p:spPr>
        <p:txBody>
          <a:bodyPr wrap="none" rtlCol="0">
            <a:spAutoFit/>
          </a:bodyPr>
          <a:lstStyle/>
          <a:p>
            <a:pPr algn="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金融新闻情感分析</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chemeClr val="accent1"/>
                </a:solidFill>
              </a:rPr>
              <a:t>第三部分</a:t>
            </a:r>
            <a:endParaRPr lang="zh-CN" altLang="en-US" sz="2800" dirty="0">
              <a:solidFill>
                <a:schemeClr val="accent1"/>
              </a:solidFill>
            </a:endParaRPr>
          </a:p>
        </p:txBody>
      </p:sp>
      <p:grpSp>
        <p:nvGrpSpPr>
          <p:cNvPr id="71" name="组合 70"/>
          <p:cNvGrpSpPr/>
          <p:nvPr/>
        </p:nvGrpSpPr>
        <p:grpSpPr>
          <a:xfrm>
            <a:off x="5969479" y="3984524"/>
            <a:ext cx="253042" cy="253042"/>
            <a:chOff x="5969479" y="2712339"/>
            <a:chExt cx="253042" cy="253042"/>
          </a:xfrm>
        </p:grpSpPr>
        <p:sp>
          <p:nvSpPr>
            <p:cNvPr id="72" name="任意多边形 7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3" name="任意多边形 7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grpSp>
        <p:nvGrpSpPr>
          <p:cNvPr id="74" name="组合 73"/>
          <p:cNvGrpSpPr/>
          <p:nvPr/>
        </p:nvGrpSpPr>
        <p:grpSpPr>
          <a:xfrm>
            <a:off x="5969479" y="4688303"/>
            <a:ext cx="253042" cy="253042"/>
            <a:chOff x="5969479" y="2712339"/>
            <a:chExt cx="253042" cy="253042"/>
          </a:xfrm>
        </p:grpSpPr>
        <p:sp>
          <p:nvSpPr>
            <p:cNvPr id="75" name="任意多边形 74"/>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6" name="任意多边形 7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84" name="文本框 83"/>
          <p:cNvSpPr txBox="1"/>
          <p:nvPr/>
        </p:nvSpPr>
        <p:spPr>
          <a:xfrm>
            <a:off x="6578100" y="3207211"/>
            <a:ext cx="172354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情感打分方法</a:t>
            </a:r>
            <a:endParaRPr lang="zh-CN" altLang="en-US" sz="2000" b="0" dirty="0">
              <a:solidFill>
                <a:schemeClr val="bg1">
                  <a:lumMod val="95000"/>
                </a:schemeClr>
              </a:solidFill>
            </a:endParaRPr>
          </a:p>
        </p:txBody>
      </p:sp>
      <p:sp>
        <p:nvSpPr>
          <p:cNvPr id="85" name="文本框 84"/>
          <p:cNvSpPr txBox="1"/>
          <p:nvPr/>
        </p:nvSpPr>
        <p:spPr>
          <a:xfrm>
            <a:off x="6578100" y="3910990"/>
            <a:ext cx="172354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情感分级方法</a:t>
            </a:r>
            <a:endParaRPr lang="zh-CN" altLang="en-US" sz="2000" b="0" dirty="0">
              <a:solidFill>
                <a:schemeClr val="bg1">
                  <a:lumMod val="95000"/>
                </a:schemeClr>
              </a:solidFill>
            </a:endParaRPr>
          </a:p>
        </p:txBody>
      </p:sp>
      <p:sp>
        <p:nvSpPr>
          <p:cNvPr id="86" name="文本框 85"/>
          <p:cNvSpPr txBox="1"/>
          <p:nvPr/>
        </p:nvSpPr>
        <p:spPr>
          <a:xfrm>
            <a:off x="6578100" y="4614769"/>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实验分析</a:t>
            </a:r>
            <a:endParaRPr lang="zh-CN" altLang="en-US" sz="2000" b="0" dirty="0">
              <a:solidFill>
                <a:schemeClr val="bg1">
                  <a:lumMod val="95000"/>
                </a:schemeClr>
              </a:solidFill>
            </a:endParaRPr>
          </a:p>
        </p:txBody>
      </p:sp>
    </p:spTree>
    <p:extLst>
      <p:ext uri="{BB962C8B-B14F-4D97-AF65-F5344CB8AC3E}">
        <p14:creationId xmlns:p14="http://schemas.microsoft.com/office/powerpoint/2010/main" val="39346726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wipe(left)">
                                      <p:cBhvr>
                                        <p:cTn id="24" dur="350"/>
                                        <p:tgtEl>
                                          <p:spTgt spid="84"/>
                                        </p:tgtEl>
                                      </p:cBhvr>
                                    </p:animEffect>
                                  </p:childTnLst>
                                </p:cTn>
                              </p:par>
                            </p:childTnLst>
                          </p:cTn>
                        </p:par>
                        <p:par>
                          <p:cTn id="25" fill="hold">
                            <p:stCondLst>
                              <p:cond delay="1600"/>
                            </p:stCondLst>
                            <p:childTnLst>
                              <p:par>
                                <p:cTn id="26" presetID="22" presetClass="entr" presetSubtype="1"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up)">
                                      <p:cBhvr>
                                        <p:cTn id="28" dur="500"/>
                                        <p:tgtEl>
                                          <p:spTgt spid="71"/>
                                        </p:tgtEl>
                                      </p:cBhvr>
                                    </p:animEffect>
                                  </p:childTnLst>
                                </p:cTn>
                              </p:par>
                            </p:childTnLst>
                          </p:cTn>
                        </p:par>
                        <p:par>
                          <p:cTn id="29" fill="hold">
                            <p:stCondLst>
                              <p:cond delay="2100"/>
                            </p:stCondLst>
                            <p:childTnLst>
                              <p:par>
                                <p:cTn id="30" presetID="22" presetClass="entr" presetSubtype="8" fill="hold" grpId="0" nodeType="after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wipe(left)">
                                      <p:cBhvr>
                                        <p:cTn id="32" dur="350"/>
                                        <p:tgtEl>
                                          <p:spTgt spid="85"/>
                                        </p:tgtEl>
                                      </p:cBhvr>
                                    </p:animEffect>
                                  </p:childTnLst>
                                </p:cTn>
                              </p:par>
                            </p:childTnLst>
                          </p:cTn>
                        </p:par>
                        <p:par>
                          <p:cTn id="33" fill="hold">
                            <p:stCondLst>
                              <p:cond delay="2450"/>
                            </p:stCondLst>
                            <p:childTnLst>
                              <p:par>
                                <p:cTn id="34" presetID="22" presetClass="entr" presetSubtype="1" fill="hold" nodeType="after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up)">
                                      <p:cBhvr>
                                        <p:cTn id="36" dur="500"/>
                                        <p:tgtEl>
                                          <p:spTgt spid="74"/>
                                        </p:tgtEl>
                                      </p:cBhvr>
                                    </p:animEffect>
                                  </p:childTnLst>
                                </p:cTn>
                              </p:par>
                            </p:childTnLst>
                          </p:cTn>
                        </p:par>
                        <p:par>
                          <p:cTn id="37" fill="hold">
                            <p:stCondLst>
                              <p:cond delay="2950"/>
                            </p:stCondLst>
                            <p:childTnLst>
                              <p:par>
                                <p:cTn id="38" presetID="22" presetClass="entr" presetSubtype="8" fill="hold" grpId="0" nodeType="after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wipe(left)">
                                      <p:cBhvr>
                                        <p:cTn id="40" dur="3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84" grpId="0"/>
      <p:bldP spid="85" grpId="0"/>
      <p:bldP spid="8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406444"/>
            <a:ext cx="2492972"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情感打分方法</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8" name="组合 27"/>
          <p:cNvGrpSpPr/>
          <p:nvPr/>
        </p:nvGrpSpPr>
        <p:grpSpPr>
          <a:xfrm>
            <a:off x="5334856" y="46123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5"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文本框 55"/>
          <p:cNvSpPr txBox="1"/>
          <p:nvPr/>
        </p:nvSpPr>
        <p:spPr>
          <a:xfrm>
            <a:off x="4316395" y="1636608"/>
            <a:ext cx="1018461"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篇章级</a:t>
            </a:r>
            <a:endParaRPr lang="zh-CN" altLang="en-US" sz="2000" dirty="0">
              <a:latin typeface="微软雅黑" panose="020B0503020204020204" pitchFamily="34" charset="-122"/>
              <a:ea typeface="微软雅黑" panose="020B0503020204020204" pitchFamily="34" charset="-122"/>
            </a:endParaRPr>
          </a:p>
        </p:txBody>
      </p:sp>
      <p:cxnSp>
        <p:nvCxnSpPr>
          <p:cNvPr id="57" name="直接连接符 56"/>
          <p:cNvCxnSpPr/>
          <p:nvPr/>
        </p:nvCxnSpPr>
        <p:spPr>
          <a:xfrm flipV="1">
            <a:off x="3801659" y="2053802"/>
            <a:ext cx="1533197"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58" name="图片 57"/>
          <p:cNvPicPr/>
          <p:nvPr/>
        </p:nvPicPr>
        <p:blipFill>
          <a:blip r:embed="rId4">
            <a:extLst>
              <a:ext uri="{28A0092B-C50C-407E-A947-70E740481C1C}">
                <a14:useLocalDpi xmlns:a14="http://schemas.microsoft.com/office/drawing/2010/main" val="0"/>
              </a:ext>
            </a:extLst>
          </a:blip>
          <a:stretch>
            <a:fillRect/>
          </a:stretch>
        </p:blipFill>
        <p:spPr>
          <a:xfrm>
            <a:off x="3269135" y="2748635"/>
            <a:ext cx="7846415" cy="2062072"/>
          </a:xfrm>
          <a:prstGeom prst="rect">
            <a:avLst/>
          </a:prstGeom>
          <a:ln w="0">
            <a:solidFill>
              <a:schemeClr val="bg1"/>
            </a:solidFill>
          </a:ln>
        </p:spPr>
      </p:pic>
      <mc:AlternateContent xmlns:mc="http://schemas.openxmlformats.org/markup-compatibility/2006" xmlns:a14="http://schemas.microsoft.com/office/drawing/2010/main">
        <mc:Choice Requires="a14">
          <p:sp>
            <p:nvSpPr>
              <p:cNvPr id="5" name="矩形 4"/>
              <p:cNvSpPr/>
              <p:nvPr/>
            </p:nvSpPr>
            <p:spPr>
              <a:xfrm>
                <a:off x="5691972" y="1370149"/>
                <a:ext cx="5151860" cy="967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𝑆𝑉</m:t>
                      </m:r>
                      <m:d>
                        <m:dPr>
                          <m:ctrlPr>
                            <a:rPr lang="zh-CN" altLang="en-US" sz="2000" i="1">
                              <a:latin typeface="Cambria Math"/>
                            </a:rPr>
                          </m:ctrlPr>
                        </m:dPr>
                        <m:e>
                          <m:r>
                            <a:rPr lang="zh-CN" altLang="en-US" sz="2000" i="1">
                              <a:latin typeface="Cambria Math" panose="02040503050406030204" pitchFamily="18" charset="0"/>
                            </a:rPr>
                            <m:t>𝑑</m:t>
                          </m:r>
                        </m:e>
                      </m:d>
                      <m:r>
                        <a:rPr lang="zh-CN" altLang="en-US" sz="2000" i="0">
                          <a:latin typeface="Cambria Math" panose="02040503050406030204" pitchFamily="18" charset="0"/>
                        </a:rPr>
                        <m:t>= </m:t>
                      </m:r>
                      <m:nary>
                        <m:naryPr>
                          <m:chr m:val="∑"/>
                          <m:limLoc m:val="undOvr"/>
                          <m:ctrlPr>
                            <a:rPr lang="zh-CN" altLang="en-US" sz="2000" i="1">
                              <a:latin typeface="Cambria Math"/>
                            </a:rPr>
                          </m:ctrlPr>
                        </m:naryPr>
                        <m:sub>
                          <m:r>
                            <a:rPr lang="zh-CN" altLang="en-US" sz="2000" i="1">
                              <a:latin typeface="Cambria Math" panose="02040503050406030204" pitchFamily="18" charset="0"/>
                            </a:rPr>
                            <m:t>𝑗</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f>
                            <m:fPr>
                              <m:ctrlPr>
                                <a:rPr lang="zh-CN" altLang="en-US" sz="2000" i="1">
                                  <a:latin typeface="Cambria Math"/>
                                </a:rPr>
                              </m:ctrlPr>
                            </m:fPr>
                            <m:num>
                              <m:r>
                                <a:rPr lang="zh-CN" altLang="en-US" sz="2000" i="0">
                                  <a:latin typeface="Cambria Math" panose="02040503050406030204" pitchFamily="18" charset="0"/>
                                </a:rPr>
                                <m:t>1</m:t>
                              </m:r>
                            </m:num>
                            <m:den>
                              <m:r>
                                <a:rPr lang="zh-CN" altLang="en-US" sz="2000" i="1">
                                  <a:latin typeface="Cambria Math" panose="02040503050406030204" pitchFamily="18" charset="0"/>
                                </a:rPr>
                                <m:t>𝑚</m:t>
                              </m:r>
                            </m:den>
                          </m:f>
                          <m:nary>
                            <m:naryPr>
                              <m:chr m:val="∑"/>
                              <m:limLoc m:val="undOvr"/>
                              <m:ctrlPr>
                                <a:rPr lang="zh-CN" altLang="en-US" sz="2000" i="1">
                                  <a:latin typeface="Cambria Math"/>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𝑚</m:t>
                              </m:r>
                            </m:sup>
                            <m:e>
                              <m:d>
                                <m:dPr>
                                  <m:begChr m:val=""/>
                                  <m:ctrlPr>
                                    <a:rPr lang="zh-CN" altLang="en-US" sz="2000" i="1">
                                      <a:latin typeface="Cambria Math"/>
                                    </a:rPr>
                                  </m:ctrlPr>
                                </m:dPr>
                                <m:e>
                                  <m:r>
                                    <a:rPr lang="zh-CN" altLang="en-US" sz="2000" i="1">
                                      <a:latin typeface="Cambria Math" panose="02040503050406030204" pitchFamily="18" charset="0"/>
                                    </a:rPr>
                                    <m:t>𝑆𝑉</m:t>
                                  </m:r>
                                  <m:r>
                                    <a:rPr lang="zh-CN" altLang="en-US" sz="2000" i="0">
                                      <a:latin typeface="Cambria Math" panose="02040503050406030204" pitchFamily="18" charset="0"/>
                                    </a:rPr>
                                    <m:t>(</m:t>
                                  </m:r>
                                  <m:sSub>
                                    <m:sSubPr>
                                      <m:ctrlPr>
                                        <a:rPr lang="zh-CN" altLang="en-US" sz="2000" i="1">
                                          <a:latin typeface="Cambria Math"/>
                                        </a:rPr>
                                      </m:ctrlPr>
                                    </m:sSubPr>
                                    <m:e>
                                      <m:r>
                                        <a:rPr lang="zh-CN" altLang="en-US" sz="2000" i="1">
                                          <a:latin typeface="Cambria Math" panose="02040503050406030204" pitchFamily="18" charset="0"/>
                                        </a:rPr>
                                        <m:t>𝑠</m:t>
                                      </m:r>
                                    </m:e>
                                    <m:sub>
                                      <m:r>
                                        <a:rPr lang="zh-CN" altLang="en-US" sz="2000" i="1">
                                          <a:latin typeface="Cambria Math" panose="02040503050406030204" pitchFamily="18" charset="0"/>
                                        </a:rPr>
                                        <m:t>𝑖</m:t>
                                      </m:r>
                                    </m:sub>
                                  </m:sSub>
                                </m:e>
                              </m:d>
                            </m:e>
                          </m:nary>
                          <m:r>
                            <a:rPr lang="zh-CN" altLang="en-US" sz="2000" i="0">
                              <a:latin typeface="Cambria Math" panose="02040503050406030204" pitchFamily="18" charset="0"/>
                            </a:rPr>
                            <m:t>∗</m:t>
                          </m:r>
                          <m:d>
                            <m:dPr>
                              <m:ctrlPr>
                                <a:rPr lang="zh-CN" altLang="en-US" sz="2000" i="1">
                                  <a:latin typeface="Cambria Math"/>
                                </a:rPr>
                              </m:ctrlPr>
                            </m:dPr>
                            <m:e>
                              <m:r>
                                <a:rPr lang="zh-CN" altLang="en-US" sz="2000" i="0">
                                  <a:latin typeface="Cambria Math" panose="02040503050406030204" pitchFamily="18" charset="0"/>
                                </a:rPr>
                                <m:t>1+</m:t>
                              </m:r>
                              <m:d>
                                <m:dPr>
                                  <m:ctrlPr>
                                    <a:rPr lang="zh-CN" altLang="en-US" sz="2000" i="1">
                                      <a:latin typeface="Cambria Math"/>
                                    </a:rPr>
                                  </m:ctrlPr>
                                </m:dPr>
                                <m:e>
                                  <m:r>
                                    <a:rPr lang="zh-CN" altLang="en-US" sz="2000" i="1">
                                      <a:latin typeface="Cambria Math" panose="02040503050406030204" pitchFamily="18" charset="0"/>
                                    </a:rPr>
                                    <m:t>𝑗</m:t>
                                  </m:r>
                                  <m:r>
                                    <a:rPr lang="zh-CN" altLang="en-US" sz="2000" i="0">
                                      <a:latin typeface="Cambria Math" panose="02040503050406030204" pitchFamily="18" charset="0"/>
                                    </a:rPr>
                                    <m:t>−1</m:t>
                                  </m:r>
                                </m:e>
                              </m:d>
                              <m:r>
                                <a:rPr lang="zh-CN" altLang="en-US" sz="2000" i="0">
                                  <a:latin typeface="Cambria Math" panose="02040503050406030204" pitchFamily="18" charset="0"/>
                                </a:rPr>
                                <m:t>∗</m:t>
                              </m:r>
                              <m:f>
                                <m:fPr>
                                  <m:ctrlPr>
                                    <a:rPr lang="zh-CN" altLang="en-US" sz="2000" i="1">
                                      <a:latin typeface="Cambria Math"/>
                                    </a:rPr>
                                  </m:ctrlPr>
                                </m:fPr>
                                <m:num>
                                  <m:r>
                                    <m:rPr>
                                      <m:sty m:val="p"/>
                                    </m:rPr>
                                    <a:rPr lang="zh-CN" altLang="en-US" sz="2000" i="0">
                                      <a:latin typeface="Cambria Math" panose="02040503050406030204" pitchFamily="18" charset="0"/>
                                    </a:rPr>
                                    <m:t>β</m:t>
                                  </m:r>
                                </m:num>
                                <m:den>
                                  <m:r>
                                    <a:rPr lang="zh-CN" altLang="en-US" sz="2000" i="1">
                                      <a:latin typeface="Cambria Math" panose="02040503050406030204" pitchFamily="18" charset="0"/>
                                    </a:rPr>
                                    <m:t>𝑛</m:t>
                                  </m:r>
                                </m:den>
                              </m:f>
                            </m:e>
                          </m:d>
                        </m:e>
                      </m:nary>
                    </m:oMath>
                  </m:oMathPara>
                </a14:m>
                <a:endParaRPr lang="zh-CN" altLang="en-US" sz="2000" dirty="0">
                  <a:latin typeface="微软雅黑" panose="020B0503020204020204" pitchFamily="34" charset="-122"/>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5691972" y="1370149"/>
                <a:ext cx="5151860" cy="967444"/>
              </a:xfrm>
              <a:prstGeom prst="rect">
                <a:avLst/>
              </a:prstGeom>
              <a:blipFill rotWithShape="0">
                <a:blip r:embed="rId5"/>
                <a:stretch>
                  <a:fillRect/>
                </a:stretch>
              </a:blipFill>
            </p:spPr>
            <p:txBody>
              <a:bodyPr/>
              <a:lstStyle/>
              <a:p>
                <a:r>
                  <a:rPr lang="zh-CN" altLang="en-US">
                    <a:noFill/>
                  </a:rPr>
                  <a:t> </a:t>
                </a:r>
              </a:p>
            </p:txBody>
          </p:sp>
        </mc:Fallback>
      </mc:AlternateContent>
      <p:sp>
        <p:nvSpPr>
          <p:cNvPr id="59" name="Freeform 9"/>
          <p:cNvSpPr>
            <a:spLocks noEditPoints="1"/>
          </p:cNvSpPr>
          <p:nvPr/>
        </p:nvSpPr>
        <p:spPr bwMode="auto">
          <a:xfrm>
            <a:off x="3068328" y="53450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0" name="文本框 59"/>
          <p:cNvSpPr txBox="1"/>
          <p:nvPr/>
        </p:nvSpPr>
        <p:spPr>
          <a:xfrm>
            <a:off x="4214795" y="5345008"/>
            <a:ext cx="101846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句子级</a:t>
            </a:r>
          </a:p>
        </p:txBody>
      </p:sp>
      <p:cxnSp>
        <p:nvCxnSpPr>
          <p:cNvPr id="61" name="直接连接符 60"/>
          <p:cNvCxnSpPr/>
          <p:nvPr/>
        </p:nvCxnSpPr>
        <p:spPr>
          <a:xfrm flipV="1">
            <a:off x="3700059" y="5762202"/>
            <a:ext cx="1533197"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矩形 5"/>
              <p:cNvSpPr/>
              <p:nvPr/>
            </p:nvSpPr>
            <p:spPr>
              <a:xfrm>
                <a:off x="5691972" y="5039225"/>
                <a:ext cx="2497158"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𝑆𝑉</m:t>
                      </m:r>
                      <m:d>
                        <m:dPr>
                          <m:ctrlPr>
                            <a:rPr lang="zh-CN" altLang="en-US" sz="2000" i="1">
                              <a:latin typeface="Cambria Math"/>
                            </a:rPr>
                          </m:ctrlPr>
                        </m:dPr>
                        <m:e>
                          <m:r>
                            <a:rPr lang="zh-CN" altLang="en-US" sz="2000" i="1">
                              <a:latin typeface="Cambria Math" panose="02040503050406030204" pitchFamily="18" charset="0"/>
                            </a:rPr>
                            <m:t>𝑠</m:t>
                          </m:r>
                        </m:e>
                      </m:d>
                      <m:r>
                        <a:rPr lang="zh-CN" altLang="en-US" sz="2000" i="0">
                          <a:latin typeface="Cambria Math" panose="02040503050406030204" pitchFamily="18" charset="0"/>
                        </a:rPr>
                        <m:t>= </m:t>
                      </m:r>
                      <m:nary>
                        <m:naryPr>
                          <m:chr m:val="∑"/>
                          <m:limLoc m:val="undOvr"/>
                          <m:ctrlPr>
                            <a:rPr lang="zh-CN" altLang="en-US" sz="2000" i="1">
                              <a:latin typeface="Cambria Math"/>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=1</m:t>
                          </m:r>
                        </m:sub>
                        <m:sup>
                          <m:r>
                            <a:rPr lang="zh-CN" altLang="en-US" sz="2000" i="1">
                              <a:latin typeface="Cambria Math" panose="02040503050406030204" pitchFamily="18" charset="0"/>
                            </a:rPr>
                            <m:t>𝑝</m:t>
                          </m:r>
                        </m:sup>
                        <m:e>
                          <m:r>
                            <a:rPr lang="zh-CN" altLang="en-US" sz="2000" i="1">
                              <a:latin typeface="Cambria Math" panose="02040503050406030204" pitchFamily="18" charset="0"/>
                            </a:rPr>
                            <m:t>𝑆𝑉</m:t>
                          </m:r>
                          <m:d>
                            <m:dPr>
                              <m:ctrlPr>
                                <a:rPr lang="zh-CN" altLang="en-US" sz="2000" i="1">
                                  <a:latin typeface="Cambria Math"/>
                                </a:rPr>
                              </m:ctrlPr>
                            </m:dPr>
                            <m:e>
                              <m:sSub>
                                <m:sSubPr>
                                  <m:ctrlPr>
                                    <a:rPr lang="zh-CN" altLang="en-US" sz="2000" i="1">
                                      <a:latin typeface="Cambria Math"/>
                                    </a:rPr>
                                  </m:ctrlPr>
                                </m:sSubPr>
                                <m:e>
                                  <m:r>
                                    <a:rPr lang="zh-CN" altLang="en-US" sz="2000" i="1">
                                      <a:latin typeface="Cambria Math" panose="02040503050406030204" pitchFamily="18" charset="0"/>
                                    </a:rPr>
                                    <m:t>𝑤</m:t>
                                  </m:r>
                                </m:e>
                                <m:sub>
                                  <m:r>
                                    <a:rPr lang="zh-CN" altLang="en-US" sz="2000" i="1">
                                      <a:latin typeface="Cambria Math" panose="02040503050406030204" pitchFamily="18" charset="0"/>
                                    </a:rPr>
                                    <m:t>𝑝</m:t>
                                  </m:r>
                                </m:sub>
                              </m:sSub>
                            </m:e>
                          </m:d>
                        </m:e>
                      </m:nary>
                    </m:oMath>
                  </m:oMathPara>
                </a14:m>
                <a:endParaRPr lang="zh-CN" alt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5691972" y="5039225"/>
                <a:ext cx="2497158" cy="932628"/>
              </a:xfrm>
              <a:prstGeom prst="rect">
                <a:avLst/>
              </a:prstGeom>
              <a:blipFill rotWithShape="0">
                <a:blip r:embed="rId6"/>
                <a:stretch>
                  <a:fillRect/>
                </a:stretch>
              </a:blipFill>
            </p:spPr>
            <p:txBody>
              <a:bodyPr/>
              <a:lstStyle/>
              <a:p>
                <a:r>
                  <a:rPr lang="zh-CN" altLang="en-US">
                    <a:noFill/>
                  </a:rPr>
                  <a:t> </a:t>
                </a:r>
              </a:p>
            </p:txBody>
          </p:sp>
        </mc:Fallback>
      </mc:AlternateContent>
      <p:sp>
        <p:nvSpPr>
          <p:cNvPr id="7" name="矩形 6"/>
          <p:cNvSpPr/>
          <p:nvPr/>
        </p:nvSpPr>
        <p:spPr>
          <a:xfrm>
            <a:off x="6763657" y="4427485"/>
            <a:ext cx="3086302" cy="383222"/>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003360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par>
                                <p:cTn id="21" presetID="22" presetClass="entr" presetSubtype="8"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p:cTn id="43" dur="500" fill="hold"/>
                                        <p:tgtEl>
                                          <p:spTgt spid="59"/>
                                        </p:tgtEl>
                                        <p:attrNameLst>
                                          <p:attrName>ppt_w</p:attrName>
                                        </p:attrNameLst>
                                      </p:cBhvr>
                                      <p:tavLst>
                                        <p:tav tm="0">
                                          <p:val>
                                            <p:fltVal val="0"/>
                                          </p:val>
                                        </p:tav>
                                        <p:tav tm="100000">
                                          <p:val>
                                            <p:strVal val="#ppt_w"/>
                                          </p:val>
                                        </p:tav>
                                      </p:tavLst>
                                    </p:anim>
                                    <p:anim calcmode="lin" valueType="num">
                                      <p:cBhvr>
                                        <p:cTn id="44" dur="500" fill="hold"/>
                                        <p:tgtEl>
                                          <p:spTgt spid="59"/>
                                        </p:tgtEl>
                                        <p:attrNameLst>
                                          <p:attrName>ppt_h</p:attrName>
                                        </p:attrNameLst>
                                      </p:cBhvr>
                                      <p:tavLst>
                                        <p:tav tm="0">
                                          <p:val>
                                            <p:fltVal val="0"/>
                                          </p:val>
                                        </p:tav>
                                        <p:tav tm="100000">
                                          <p:val>
                                            <p:strVal val="#ppt_h"/>
                                          </p:val>
                                        </p:tav>
                                      </p:tavLst>
                                    </p:anim>
                                    <p:animEffect transition="in" filter="fade">
                                      <p:cBhvr>
                                        <p:cTn id="45" dur="500"/>
                                        <p:tgtEl>
                                          <p:spTgt spid="59"/>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down)">
                                      <p:cBhvr>
                                        <p:cTn id="49" dur="500"/>
                                        <p:tgtEl>
                                          <p:spTgt spid="60"/>
                                        </p:tgtEl>
                                      </p:cBhvr>
                                    </p:animEffect>
                                  </p:childTnLst>
                                </p:cTn>
                              </p:par>
                              <p:par>
                                <p:cTn id="50" presetID="22" presetClass="entr" presetSubtype="8" fill="hold"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wipe(left)">
                                      <p:cBhvr>
                                        <p:cTn id="52" dur="500"/>
                                        <p:tgtEl>
                                          <p:spTgt spid="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5" grpId="0" animBg="1"/>
      <p:bldP spid="56" grpId="0"/>
      <p:bldP spid="5" grpId="0"/>
      <p:bldP spid="59" grpId="0" animBg="1"/>
      <p:bldP spid="60" grpId="0"/>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406444"/>
            <a:ext cx="2492972"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情感打分方法</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8" name="组合 27"/>
          <p:cNvGrpSpPr/>
          <p:nvPr/>
        </p:nvGrpSpPr>
        <p:grpSpPr>
          <a:xfrm>
            <a:off x="5334856" y="46123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5"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6" name="文本框 55"/>
          <p:cNvSpPr txBox="1"/>
          <p:nvPr/>
        </p:nvSpPr>
        <p:spPr>
          <a:xfrm>
            <a:off x="4316395" y="1636608"/>
            <a:ext cx="101846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词语级</a:t>
            </a:r>
          </a:p>
        </p:txBody>
      </p:sp>
      <p:cxnSp>
        <p:nvCxnSpPr>
          <p:cNvPr id="57" name="直接连接符 56"/>
          <p:cNvCxnSpPr/>
          <p:nvPr/>
        </p:nvCxnSpPr>
        <p:spPr>
          <a:xfrm flipV="1">
            <a:off x="3801659" y="2053802"/>
            <a:ext cx="1533197" cy="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表格 3"/>
          <p:cNvGraphicFramePr>
            <a:graphicFrameLocks noGrp="1"/>
          </p:cNvGraphicFramePr>
          <p:nvPr>
            <p:extLst>
              <p:ext uri="{D42A27DB-BD31-4B8C-83A1-F6EECF244321}">
                <p14:modId xmlns:p14="http://schemas.microsoft.com/office/powerpoint/2010/main" val="315740942"/>
              </p:ext>
            </p:extLst>
          </p:nvPr>
        </p:nvGraphicFramePr>
        <p:xfrm>
          <a:off x="3169928" y="2490409"/>
          <a:ext cx="8128000" cy="2773680"/>
        </p:xfrm>
        <a:graphic>
          <a:graphicData uri="http://schemas.openxmlformats.org/drawingml/2006/table">
            <a:tbl>
              <a:tblPr firstRow="1" bandRow="1">
                <a:tableStyleId>{2D5ABB26-0587-4C30-8999-92F81FD0307C}</a:tableStyleId>
              </a:tblPr>
              <a:tblGrid>
                <a:gridCol w="2032000"/>
                <a:gridCol w="3085729"/>
                <a:gridCol w="1727200"/>
                <a:gridCol w="1283071"/>
              </a:tblGrid>
              <a:tr h="370840">
                <a:tc>
                  <a:txBody>
                    <a:bodyPr/>
                    <a:lstStyle/>
                    <a:p>
                      <a:pPr algn="ctr"/>
                      <a:r>
                        <a:rPr lang="zh-CN" altLang="en-US" sz="2000" dirty="0" smtClean="0">
                          <a:latin typeface="+mn-lt"/>
                          <a:ea typeface="微软雅黑" panose="020B0503020204020204" pitchFamily="34" charset="-122"/>
                        </a:rPr>
                        <a:t>修饰类别</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mn-lt"/>
                          <a:ea typeface="微软雅黑" panose="020B0503020204020204" pitchFamily="34" charset="-122"/>
                        </a:rPr>
                        <a:t>计算方法</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mn-lt"/>
                          <a:ea typeface="微软雅黑" panose="020B0503020204020204" pitchFamily="34" charset="-122"/>
                        </a:rPr>
                        <a:t>举例说明</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mn-lt"/>
                          <a:ea typeface="微软雅黑" panose="020B0503020204020204" pitchFamily="34" charset="-122"/>
                        </a:rPr>
                        <a:t>情感打分</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S=PW</a:t>
                      </a:r>
                      <a:endParaRPr lang="zh-CN" altLang="en-US" sz="20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zh-CN" altLang="zh-CN" sz="2000" kern="1200" dirty="0" smtClean="0">
                          <a:solidFill>
                            <a:schemeClr val="tx1"/>
                          </a:solidFill>
                          <a:effectLst/>
                          <a:latin typeface="+mn-lt"/>
                          <a:ea typeface="微软雅黑" panose="020B0503020204020204" pitchFamily="34" charset="-122"/>
                          <a:cs typeface="+mn-cs"/>
                        </a:rPr>
                        <a:t>好</a:t>
                      </a:r>
                      <a:endParaRPr lang="zh-CN" altLang="en-US" sz="20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0.8</a:t>
                      </a:r>
                      <a:endParaRPr lang="zh-CN" altLang="en-US" sz="20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a:t>
                      </a:r>
                      <a:r>
                        <a:rPr lang="en-US" altLang="zh-CN" sz="2000" kern="1200" dirty="0" err="1" smtClean="0">
                          <a:solidFill>
                            <a:schemeClr val="tx1"/>
                          </a:solidFill>
                          <a:effectLst/>
                          <a:latin typeface="+mn-lt"/>
                          <a:ea typeface="微软雅黑" panose="020B0503020204020204" pitchFamily="34" charset="-122"/>
                          <a:cs typeface="+mn-cs"/>
                        </a:rPr>
                        <a:t>Neg+PW</a:t>
                      </a:r>
                      <a:endParaRPr lang="zh-CN" altLang="en-US" sz="2000" dirty="0">
                        <a:latin typeface="+mn-lt"/>
                        <a:ea typeface="微软雅黑" panose="020B0503020204020204" pitchFamily="34" charset="-122"/>
                      </a:endParaRPr>
                    </a:p>
                  </a:txBody>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P(</a:t>
                      </a:r>
                      <a:r>
                        <a:rPr lang="en-US" altLang="zh-CN" sz="2000" kern="1200" dirty="0" err="1" smtClean="0">
                          <a:solidFill>
                            <a:schemeClr val="tx1"/>
                          </a:solidFill>
                          <a:effectLst/>
                          <a:latin typeface="+mn-lt"/>
                          <a:ea typeface="微软雅黑" panose="020B0503020204020204" pitchFamily="34" charset="-122"/>
                          <a:cs typeface="+mn-cs"/>
                        </a:rPr>
                        <a:t>Neg</a:t>
                      </a: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tc>
                <a:tc>
                  <a:txBody>
                    <a:bodyPr/>
                    <a:lstStyle/>
                    <a:p>
                      <a:pPr algn="ctr"/>
                      <a:r>
                        <a:rPr lang="zh-CN" altLang="en-US" sz="2000" dirty="0" smtClean="0">
                          <a:latin typeface="+mn-lt"/>
                          <a:ea typeface="微软雅黑" panose="020B0503020204020204" pitchFamily="34" charset="-122"/>
                        </a:rPr>
                        <a:t>不好</a:t>
                      </a:r>
                      <a:endParaRPr lang="zh-CN" altLang="en-US" sz="2000" dirty="0">
                        <a:latin typeface="+mn-lt"/>
                        <a:ea typeface="微软雅黑" panose="020B0503020204020204" pitchFamily="34" charset="-122"/>
                      </a:endParaRPr>
                    </a:p>
                  </a:txBody>
                  <a:tcPr/>
                </a:tc>
                <a:tc>
                  <a:txBody>
                    <a:bodyPr/>
                    <a:lstStyle/>
                    <a:p>
                      <a:pPr algn="ctr"/>
                      <a:r>
                        <a:rPr lang="en-US" altLang="zh-CN" sz="2000" dirty="0" smtClean="0">
                          <a:latin typeface="+mn-lt"/>
                          <a:ea typeface="微软雅黑" panose="020B0503020204020204" pitchFamily="34" charset="-122"/>
                        </a:rPr>
                        <a:t>-0.64</a:t>
                      </a:r>
                      <a:endParaRPr lang="zh-CN" altLang="en-US" sz="2000" dirty="0">
                        <a:latin typeface="+mn-lt"/>
                        <a:ea typeface="微软雅黑" panose="020B0503020204020204" pitchFamily="34" charset="-122"/>
                      </a:endParaRPr>
                    </a:p>
                  </a:txBody>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a:t>
                      </a:r>
                      <a:r>
                        <a:rPr lang="en-US" altLang="zh-CN" sz="2000" kern="1200" dirty="0" err="1" smtClean="0">
                          <a:solidFill>
                            <a:schemeClr val="tx1"/>
                          </a:solidFill>
                          <a:effectLst/>
                          <a:latin typeface="+mn-lt"/>
                          <a:ea typeface="微软雅黑" panose="020B0503020204020204" pitchFamily="34" charset="-122"/>
                          <a:cs typeface="+mn-cs"/>
                        </a:rPr>
                        <a:t>Neg+Neg+PW</a:t>
                      </a:r>
                      <a:endParaRPr lang="zh-CN" altLang="en-US" sz="2000" dirty="0">
                        <a:latin typeface="+mn-lt"/>
                        <a:ea typeface="微软雅黑" panose="020B0503020204020204" pitchFamily="34" charset="-122"/>
                      </a:endParaRPr>
                    </a:p>
                  </a:txBody>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P(</a:t>
                      </a:r>
                      <a:r>
                        <a:rPr lang="en-US" altLang="zh-CN" sz="2000" kern="1200" dirty="0" err="1" smtClean="0">
                          <a:solidFill>
                            <a:schemeClr val="tx1"/>
                          </a:solidFill>
                          <a:effectLst/>
                          <a:latin typeface="+mn-lt"/>
                          <a:ea typeface="微软雅黑" panose="020B0503020204020204" pitchFamily="34" charset="-122"/>
                          <a:cs typeface="+mn-cs"/>
                        </a:rPr>
                        <a:t>Neg</a:t>
                      </a:r>
                      <a:r>
                        <a:rPr lang="en-US" altLang="zh-CN" sz="2000" kern="1200" dirty="0" smtClean="0">
                          <a:solidFill>
                            <a:schemeClr val="tx1"/>
                          </a:solidFill>
                          <a:effectLst/>
                          <a:latin typeface="+mn-lt"/>
                          <a:ea typeface="微软雅黑" panose="020B0503020204020204" pitchFamily="34" charset="-122"/>
                          <a:cs typeface="+mn-cs"/>
                        </a:rPr>
                        <a:t>)*P(</a:t>
                      </a:r>
                      <a:r>
                        <a:rPr lang="en-US" altLang="zh-CN" sz="2000" kern="1200" dirty="0" err="1" smtClean="0">
                          <a:solidFill>
                            <a:schemeClr val="tx1"/>
                          </a:solidFill>
                          <a:effectLst/>
                          <a:latin typeface="+mn-lt"/>
                          <a:ea typeface="微软雅黑" panose="020B0503020204020204" pitchFamily="34" charset="-122"/>
                          <a:cs typeface="+mn-cs"/>
                        </a:rPr>
                        <a:t>Neg</a:t>
                      </a: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tc>
                <a:tc>
                  <a:txBody>
                    <a:bodyPr/>
                    <a:lstStyle/>
                    <a:p>
                      <a:pPr algn="ctr"/>
                      <a:r>
                        <a:rPr lang="zh-CN" altLang="en-US" sz="2000" dirty="0" smtClean="0">
                          <a:latin typeface="+mn-lt"/>
                          <a:ea typeface="微软雅黑" panose="020B0503020204020204" pitchFamily="34" charset="-122"/>
                        </a:rPr>
                        <a:t>不是不好</a:t>
                      </a:r>
                      <a:endParaRPr lang="zh-CN" altLang="en-US" sz="2000" dirty="0">
                        <a:latin typeface="+mn-lt"/>
                        <a:ea typeface="微软雅黑" panose="020B0503020204020204" pitchFamily="34" charset="-122"/>
                      </a:endParaRPr>
                    </a:p>
                  </a:txBody>
                  <a:tcPr/>
                </a:tc>
                <a:tc>
                  <a:txBody>
                    <a:bodyPr/>
                    <a:lstStyle/>
                    <a:p>
                      <a:pPr algn="ctr"/>
                      <a:r>
                        <a:rPr lang="en-US" altLang="zh-CN" sz="2000" dirty="0" smtClean="0">
                          <a:latin typeface="+mn-lt"/>
                          <a:ea typeface="微软雅黑" panose="020B0503020204020204" pitchFamily="34" charset="-122"/>
                        </a:rPr>
                        <a:t>0.512</a:t>
                      </a:r>
                      <a:endParaRPr lang="zh-CN" altLang="en-US" sz="2000" dirty="0">
                        <a:latin typeface="+mn-lt"/>
                        <a:ea typeface="微软雅黑" panose="020B0503020204020204" pitchFamily="34" charset="-122"/>
                      </a:endParaRPr>
                    </a:p>
                  </a:txBody>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a:t>
                      </a:r>
                      <a:r>
                        <a:rPr lang="en-US" altLang="zh-CN" sz="2000" kern="1200" dirty="0" err="1" smtClean="0">
                          <a:solidFill>
                            <a:schemeClr val="tx1"/>
                          </a:solidFill>
                          <a:effectLst/>
                          <a:latin typeface="+mn-lt"/>
                          <a:ea typeface="微软雅黑" panose="020B0503020204020204" pitchFamily="34" charset="-122"/>
                          <a:cs typeface="+mn-cs"/>
                        </a:rPr>
                        <a:t>Int+PW</a:t>
                      </a:r>
                      <a:endParaRPr lang="zh-CN" altLang="en-US" sz="2000" dirty="0">
                        <a:latin typeface="+mn-lt"/>
                        <a:ea typeface="微软雅黑" panose="020B0503020204020204" pitchFamily="34" charset="-122"/>
                      </a:endParaRPr>
                    </a:p>
                  </a:txBody>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(1+P(</a:t>
                      </a:r>
                      <a:r>
                        <a:rPr lang="en-US" altLang="zh-CN" sz="2000" kern="1200" dirty="0" err="1" smtClean="0">
                          <a:solidFill>
                            <a:schemeClr val="tx1"/>
                          </a:solidFill>
                          <a:effectLst/>
                          <a:latin typeface="+mn-lt"/>
                          <a:ea typeface="微软雅黑" panose="020B0503020204020204" pitchFamily="34" charset="-122"/>
                          <a:cs typeface="+mn-cs"/>
                        </a:rPr>
                        <a:t>Int</a:t>
                      </a: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tc>
                <a:tc>
                  <a:txBody>
                    <a:bodyPr/>
                    <a:lstStyle/>
                    <a:p>
                      <a:pPr algn="ctr"/>
                      <a:r>
                        <a:rPr lang="zh-CN" altLang="en-US" sz="2000" dirty="0" smtClean="0">
                          <a:latin typeface="+mn-lt"/>
                          <a:ea typeface="微软雅黑" panose="020B0503020204020204" pitchFamily="34" charset="-122"/>
                        </a:rPr>
                        <a:t>很好</a:t>
                      </a:r>
                      <a:endParaRPr lang="zh-CN" altLang="en-US" sz="2000" dirty="0">
                        <a:latin typeface="+mn-lt"/>
                        <a:ea typeface="微软雅黑" panose="020B0503020204020204" pitchFamily="34" charset="-122"/>
                      </a:endParaRPr>
                    </a:p>
                  </a:txBody>
                  <a:tcPr/>
                </a:tc>
                <a:tc>
                  <a:txBody>
                    <a:bodyPr/>
                    <a:lstStyle/>
                    <a:p>
                      <a:pPr algn="ctr"/>
                      <a:r>
                        <a:rPr lang="en-US" altLang="zh-CN" sz="2000" dirty="0" smtClean="0">
                          <a:latin typeface="+mn-lt"/>
                          <a:ea typeface="微软雅黑" panose="020B0503020204020204" pitchFamily="34" charset="-122"/>
                        </a:rPr>
                        <a:t>1.2</a:t>
                      </a:r>
                      <a:endParaRPr lang="zh-CN" altLang="en-US" sz="2000" dirty="0">
                        <a:latin typeface="+mn-lt"/>
                        <a:ea typeface="微软雅黑" panose="020B0503020204020204" pitchFamily="34" charset="-122"/>
                      </a:endParaRPr>
                    </a:p>
                  </a:txBody>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a:t>
                      </a:r>
                      <a:r>
                        <a:rPr lang="en-US" altLang="zh-CN" sz="2000" kern="1200" dirty="0" err="1" smtClean="0">
                          <a:solidFill>
                            <a:schemeClr val="tx1"/>
                          </a:solidFill>
                          <a:effectLst/>
                          <a:latin typeface="+mn-lt"/>
                          <a:ea typeface="微软雅黑" panose="020B0503020204020204" pitchFamily="34" charset="-122"/>
                          <a:cs typeface="+mn-cs"/>
                        </a:rPr>
                        <a:t>Neg+Int+PW</a:t>
                      </a:r>
                      <a:endParaRPr lang="zh-CN" altLang="en-US" sz="2000" dirty="0">
                        <a:latin typeface="+mn-lt"/>
                        <a:ea typeface="微软雅黑" panose="020B0503020204020204" pitchFamily="34" charset="-122"/>
                      </a:endParaRPr>
                    </a:p>
                  </a:txBody>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P(</a:t>
                      </a:r>
                      <a:r>
                        <a:rPr lang="en-US" altLang="zh-CN" sz="2000" kern="1200" dirty="0" err="1" smtClean="0">
                          <a:solidFill>
                            <a:schemeClr val="tx1"/>
                          </a:solidFill>
                          <a:effectLst/>
                          <a:latin typeface="+mn-lt"/>
                          <a:ea typeface="微软雅黑" panose="020B0503020204020204" pitchFamily="34" charset="-122"/>
                          <a:cs typeface="+mn-cs"/>
                        </a:rPr>
                        <a:t>Neg</a:t>
                      </a:r>
                      <a:r>
                        <a:rPr lang="en-US" altLang="zh-CN" sz="2000" kern="1200" dirty="0" smtClean="0">
                          <a:solidFill>
                            <a:schemeClr val="tx1"/>
                          </a:solidFill>
                          <a:effectLst/>
                          <a:latin typeface="+mn-lt"/>
                          <a:ea typeface="微软雅黑" panose="020B0503020204020204" pitchFamily="34" charset="-122"/>
                          <a:cs typeface="+mn-cs"/>
                        </a:rPr>
                        <a:t>)*(1-P(</a:t>
                      </a:r>
                      <a:r>
                        <a:rPr lang="en-US" altLang="zh-CN" sz="2000" kern="1200" dirty="0" err="1" smtClean="0">
                          <a:solidFill>
                            <a:schemeClr val="tx1"/>
                          </a:solidFill>
                          <a:effectLst/>
                          <a:latin typeface="+mn-lt"/>
                          <a:ea typeface="微软雅黑" panose="020B0503020204020204" pitchFamily="34" charset="-122"/>
                          <a:cs typeface="+mn-cs"/>
                        </a:rPr>
                        <a:t>Int</a:t>
                      </a: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tc>
                <a:tc>
                  <a:txBody>
                    <a:bodyPr/>
                    <a:lstStyle/>
                    <a:p>
                      <a:pPr algn="ctr"/>
                      <a:r>
                        <a:rPr lang="zh-CN" altLang="en-US" sz="2000" dirty="0" smtClean="0">
                          <a:latin typeface="+mn-lt"/>
                          <a:ea typeface="微软雅黑" panose="020B0503020204020204" pitchFamily="34" charset="-122"/>
                        </a:rPr>
                        <a:t>不是很好</a:t>
                      </a:r>
                      <a:endParaRPr lang="zh-CN" altLang="en-US" sz="2000" dirty="0">
                        <a:latin typeface="+mn-lt"/>
                        <a:ea typeface="微软雅黑" panose="020B0503020204020204" pitchFamily="34" charset="-122"/>
                      </a:endParaRPr>
                    </a:p>
                  </a:txBody>
                  <a:tcPr/>
                </a:tc>
                <a:tc>
                  <a:txBody>
                    <a:bodyPr/>
                    <a:lstStyle/>
                    <a:p>
                      <a:pPr algn="ctr"/>
                      <a:r>
                        <a:rPr lang="en-US" altLang="zh-CN" sz="2000" dirty="0" smtClean="0">
                          <a:latin typeface="+mn-lt"/>
                          <a:ea typeface="微软雅黑" panose="020B0503020204020204" pitchFamily="34" charset="-122"/>
                        </a:rPr>
                        <a:t>-0.32</a:t>
                      </a:r>
                      <a:endParaRPr lang="zh-CN" altLang="en-US" sz="2000" dirty="0">
                        <a:latin typeface="+mn-lt"/>
                        <a:ea typeface="微软雅黑" panose="020B0503020204020204" pitchFamily="34" charset="-122"/>
                      </a:endParaRPr>
                    </a:p>
                  </a:txBody>
                  <a:tcPr/>
                </a:tc>
              </a:tr>
              <a:tr h="370840">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S=</a:t>
                      </a:r>
                      <a:r>
                        <a:rPr lang="en-US" altLang="zh-CN" sz="2000" kern="1200" dirty="0" err="1" smtClean="0">
                          <a:solidFill>
                            <a:schemeClr val="tx1"/>
                          </a:solidFill>
                          <a:effectLst/>
                          <a:latin typeface="+mn-lt"/>
                          <a:ea typeface="微软雅黑" panose="020B0503020204020204" pitchFamily="34" charset="-122"/>
                          <a:cs typeface="+mn-cs"/>
                        </a:rPr>
                        <a:t>Int+Neg+PW</a:t>
                      </a:r>
                      <a:endParaRPr lang="zh-CN" altLang="en-US" sz="20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(1+P(</a:t>
                      </a:r>
                      <a:r>
                        <a:rPr lang="en-US" altLang="zh-CN" sz="2000" kern="1200" dirty="0" err="1" smtClean="0">
                          <a:solidFill>
                            <a:schemeClr val="tx1"/>
                          </a:solidFill>
                          <a:effectLst/>
                          <a:latin typeface="+mn-lt"/>
                          <a:ea typeface="微软雅黑" panose="020B0503020204020204" pitchFamily="34" charset="-122"/>
                          <a:cs typeface="+mn-cs"/>
                        </a:rPr>
                        <a:t>Int</a:t>
                      </a:r>
                      <a:r>
                        <a:rPr lang="en-US" altLang="zh-CN" sz="2000" kern="1200" dirty="0" smtClean="0">
                          <a:solidFill>
                            <a:schemeClr val="tx1"/>
                          </a:solidFill>
                          <a:effectLst/>
                          <a:latin typeface="+mn-lt"/>
                          <a:ea typeface="微软雅黑" panose="020B0503020204020204" pitchFamily="34" charset="-122"/>
                          <a:cs typeface="+mn-cs"/>
                        </a:rPr>
                        <a:t>))*P(</a:t>
                      </a:r>
                      <a:r>
                        <a:rPr lang="en-US" altLang="zh-CN" sz="2000" kern="1200" dirty="0" err="1" smtClean="0">
                          <a:solidFill>
                            <a:schemeClr val="tx1"/>
                          </a:solidFill>
                          <a:effectLst/>
                          <a:latin typeface="+mn-lt"/>
                          <a:ea typeface="微软雅黑" panose="020B0503020204020204" pitchFamily="34" charset="-122"/>
                          <a:cs typeface="+mn-cs"/>
                        </a:rPr>
                        <a:t>Neg</a:t>
                      </a:r>
                      <a:r>
                        <a:rPr lang="en-US" altLang="zh-CN" sz="2000" kern="1200" dirty="0" smtClean="0">
                          <a:solidFill>
                            <a:schemeClr val="tx1"/>
                          </a:solidFill>
                          <a:effectLst/>
                          <a:latin typeface="+mn-lt"/>
                          <a:ea typeface="微软雅黑" panose="020B0503020204020204" pitchFamily="34" charset="-122"/>
                          <a:cs typeface="+mn-cs"/>
                        </a:rPr>
                        <a:t>)*SV(PW)</a:t>
                      </a:r>
                      <a:endParaRPr lang="zh-CN" altLang="en-US" sz="20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zh-CN" altLang="en-US" sz="2000" dirty="0" smtClean="0">
                          <a:latin typeface="+mn-lt"/>
                          <a:ea typeface="微软雅黑" panose="020B0503020204020204" pitchFamily="34" charset="-122"/>
                        </a:rPr>
                        <a:t>很不好</a:t>
                      </a:r>
                      <a:endParaRPr lang="zh-CN" altLang="en-US" sz="20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2000" dirty="0" smtClean="0">
                          <a:latin typeface="+mn-lt"/>
                          <a:ea typeface="微软雅黑" panose="020B0503020204020204" pitchFamily="34" charset="-122"/>
                        </a:rPr>
                        <a:t>-0.96</a:t>
                      </a:r>
                      <a:endParaRPr lang="zh-CN" altLang="en-US" sz="20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p:sp>
        <p:nvSpPr>
          <p:cNvPr id="7" name="圆角矩形 6"/>
          <p:cNvSpPr/>
          <p:nvPr/>
        </p:nvSpPr>
        <p:spPr>
          <a:xfrm>
            <a:off x="3463317" y="5558971"/>
            <a:ext cx="726078"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很好</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4612992" y="5558971"/>
            <a:ext cx="519150"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微软雅黑" panose="020B0503020204020204" pitchFamily="34" charset="-122"/>
                <a:ea typeface="微软雅黑" panose="020B0503020204020204" pitchFamily="34" charset="-122"/>
              </a:rPr>
              <a:t>好</a:t>
            </a:r>
          </a:p>
        </p:txBody>
      </p:sp>
      <p:sp>
        <p:nvSpPr>
          <p:cNvPr id="17" name="圆角矩形 16"/>
          <p:cNvSpPr/>
          <p:nvPr/>
        </p:nvSpPr>
        <p:spPr>
          <a:xfrm>
            <a:off x="5569538" y="5558971"/>
            <a:ext cx="1360279"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不是不好</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7375118" y="5558971"/>
            <a:ext cx="1284377"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不是很好</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9104796" y="5558971"/>
            <a:ext cx="744864"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微软雅黑" panose="020B0503020204020204" pitchFamily="34" charset="-122"/>
                <a:ea typeface="微软雅黑" panose="020B0503020204020204" pitchFamily="34" charset="-122"/>
              </a:rPr>
              <a:t>不好</a:t>
            </a:r>
          </a:p>
        </p:txBody>
      </p:sp>
      <p:sp>
        <p:nvSpPr>
          <p:cNvPr id="20" name="圆角矩形 19"/>
          <p:cNvSpPr/>
          <p:nvPr/>
        </p:nvSpPr>
        <p:spPr>
          <a:xfrm>
            <a:off x="10273257" y="5558971"/>
            <a:ext cx="945660" cy="47897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tx1"/>
                </a:solidFill>
                <a:latin typeface="微软雅黑" panose="020B0503020204020204" pitchFamily="34" charset="-122"/>
                <a:ea typeface="微软雅黑" panose="020B0503020204020204" pitchFamily="34" charset="-122"/>
              </a:rPr>
              <a:t>很不好</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2815771" y="5355771"/>
            <a:ext cx="9042400" cy="666977"/>
          </a:xfrm>
          <a:prstGeom prst="rect">
            <a:avLst/>
          </a:prstGeom>
          <a:noFill/>
        </p:spPr>
        <p:txBody>
          <a:bodyPr wrap="square" rtlCol="0">
            <a:spAutoFit/>
          </a:bodyPr>
          <a:lstStyle/>
          <a:p>
            <a:endParaRPr lang="en-US" altLang="zh-CN" b="1" dirty="0" smtClean="0">
              <a:solidFill>
                <a:srgbClr val="5B9BD5"/>
              </a:solidFill>
            </a:endParaRPr>
          </a:p>
          <a:p>
            <a:r>
              <a:rPr lang="en-US" altLang="zh-CN" b="1" dirty="0">
                <a:solidFill>
                  <a:srgbClr val="5B9BD5"/>
                </a:solidFill>
              </a:rPr>
              <a:t> </a:t>
            </a:r>
            <a:r>
              <a:rPr lang="en-US" altLang="zh-CN" b="1" dirty="0" smtClean="0">
                <a:solidFill>
                  <a:srgbClr val="5B9BD5"/>
                </a:solidFill>
              </a:rPr>
              <a:t>                         &gt;                &gt;                               &gt;                              &gt;                    &gt;  </a:t>
            </a:r>
            <a:endParaRPr lang="zh-CN" altLang="en-US" b="1" dirty="0">
              <a:solidFill>
                <a:srgbClr val="5B9BD5"/>
              </a:solidFill>
            </a:endParaRPr>
          </a:p>
        </p:txBody>
      </p:sp>
    </p:spTree>
    <p:extLst>
      <p:ext uri="{BB962C8B-B14F-4D97-AF65-F5344CB8AC3E}">
        <p14:creationId xmlns:p14="http://schemas.microsoft.com/office/powerpoint/2010/main" val="4876399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55"/>
                                        </p:tgtEl>
                                        <p:attrNameLst>
                                          <p:attrName>style.visibility</p:attrName>
                                        </p:attrNameLst>
                                      </p:cBhvr>
                                      <p:to>
                                        <p:strVal val="visible"/>
                                      </p:to>
                                    </p:set>
                                    <p:anim calcmode="lin" valueType="num">
                                      <p:cBhvr>
                                        <p:cTn id="14" dur="500" fill="hold"/>
                                        <p:tgtEl>
                                          <p:spTgt spid="55"/>
                                        </p:tgtEl>
                                        <p:attrNameLst>
                                          <p:attrName>ppt_w</p:attrName>
                                        </p:attrNameLst>
                                      </p:cBhvr>
                                      <p:tavLst>
                                        <p:tav tm="0">
                                          <p:val>
                                            <p:fltVal val="0"/>
                                          </p:val>
                                        </p:tav>
                                        <p:tav tm="100000">
                                          <p:val>
                                            <p:strVal val="#ppt_w"/>
                                          </p:val>
                                        </p:tav>
                                      </p:tavLst>
                                    </p:anim>
                                    <p:anim calcmode="lin" valueType="num">
                                      <p:cBhvr>
                                        <p:cTn id="15" dur="500" fill="hold"/>
                                        <p:tgtEl>
                                          <p:spTgt spid="55"/>
                                        </p:tgtEl>
                                        <p:attrNameLst>
                                          <p:attrName>ppt_h</p:attrName>
                                        </p:attrNameLst>
                                      </p:cBhvr>
                                      <p:tavLst>
                                        <p:tav tm="0">
                                          <p:val>
                                            <p:fltVal val="0"/>
                                          </p:val>
                                        </p:tav>
                                        <p:tav tm="100000">
                                          <p:val>
                                            <p:strVal val="#ppt_h"/>
                                          </p:val>
                                        </p:tav>
                                      </p:tavLst>
                                    </p:anim>
                                    <p:animEffect transition="in" filter="fade">
                                      <p:cBhvr>
                                        <p:cTn id="16" dur="500"/>
                                        <p:tgtEl>
                                          <p:spTgt spid="55"/>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down)">
                                      <p:cBhvr>
                                        <p:cTn id="20" dur="500"/>
                                        <p:tgtEl>
                                          <p:spTgt spid="56"/>
                                        </p:tgtEl>
                                      </p:cBhvr>
                                    </p:animEffect>
                                  </p:childTnLst>
                                </p:cTn>
                              </p:par>
                              <p:par>
                                <p:cTn id="21" presetID="22" presetClass="entr" presetSubtype="8"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wipe(left)">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dow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wipe(down)">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ipe(down)">
                                      <p:cBhvr>
                                        <p:cTn id="6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55" grpId="0" animBg="1"/>
      <p:bldP spid="56" grpId="0"/>
      <p:bldP spid="7" grpId="0" animBg="1"/>
      <p:bldP spid="16" grpId="0" animBg="1"/>
      <p:bldP spid="17" grpId="0" animBg="1"/>
      <p:bldP spid="18" grpId="0" animBg="1"/>
      <p:bldP spid="19" grpId="0" animBg="1"/>
      <p:bldP spid="20"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3"/>
          <p:cNvSpPr>
            <a:spLocks noChangeArrowheads="1"/>
          </p:cNvSpPr>
          <p:nvPr/>
        </p:nvSpPr>
        <p:spPr bwMode="auto">
          <a:xfrm>
            <a:off x="5958652" y="406444"/>
            <a:ext cx="2492972"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情感</a:t>
            </a: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分级</a:t>
            </a: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方法</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8" name="组合 27"/>
          <p:cNvGrpSpPr/>
          <p:nvPr/>
        </p:nvGrpSpPr>
        <p:grpSpPr>
          <a:xfrm>
            <a:off x="5334856" y="461236"/>
            <a:ext cx="263341" cy="395013"/>
            <a:chOff x="5284519" y="1508166"/>
            <a:chExt cx="213756" cy="427512"/>
          </a:xfrm>
        </p:grpSpPr>
        <p:cxnSp>
          <p:nvCxnSpPr>
            <p:cNvPr id="29" name="直接连接符 28"/>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4164041518"/>
                  </p:ext>
                </p:extLst>
              </p:nvPr>
            </p:nvGraphicFramePr>
            <p:xfrm>
              <a:off x="4058928" y="2814257"/>
              <a:ext cx="6032129" cy="1981200"/>
            </p:xfrm>
            <a:graphic>
              <a:graphicData uri="http://schemas.openxmlformats.org/drawingml/2006/table">
                <a:tbl>
                  <a:tblPr firstRow="1" bandRow="1">
                    <a:tableStyleId>{2D5ABB26-0587-4C30-8999-92F81FD0307C}</a:tableStyleId>
                  </a:tblPr>
                  <a:tblGrid>
                    <a:gridCol w="1431101"/>
                    <a:gridCol w="1001485"/>
                    <a:gridCol w="2554515"/>
                    <a:gridCol w="1045028"/>
                  </a:tblGrid>
                  <a:tr h="370840">
                    <a:tc gridSpan="2">
                      <a:txBody>
                        <a:bodyPr/>
                        <a:lstStyle/>
                        <a:p>
                          <a:pPr algn="ctr"/>
                          <a:r>
                            <a:rPr lang="zh-CN" altLang="en-US" sz="2000" dirty="0" smtClean="0">
                              <a:latin typeface="+mn-lt"/>
                              <a:ea typeface="微软雅黑" panose="020B0503020204020204" pitchFamily="34" charset="-122"/>
                            </a:rPr>
                            <a:t>两级情感</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pPr algn="ctr"/>
                          <a:endParaRPr lang="zh-CN" altLang="en-US"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gridSpan="2">
                      <a:txBody>
                        <a:bodyPr/>
                        <a:lstStyle/>
                        <a:p>
                          <a:pPr algn="ctr"/>
                          <a:r>
                            <a:rPr lang="zh-CN" altLang="en-US" sz="2000" dirty="0" smtClean="0">
                              <a:latin typeface="+mn-lt"/>
                              <a:ea typeface="微软雅黑" panose="020B0503020204020204" pitchFamily="34" charset="-122"/>
                            </a:rPr>
                            <a:t>多级情感</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pPr algn="ctr"/>
                          <a:endParaRPr lang="zh-CN" altLang="en-US"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𝑆𝑉</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𝑑</m:t>
                                </m:r>
                                <m:r>
                                  <a:rPr lang="en-US" altLang="zh-CN" sz="2000" i="1" kern="1200" smtClean="0">
                                    <a:solidFill>
                                      <a:schemeClr val="tx1"/>
                                    </a:solidFill>
                                    <a:effectLst/>
                                    <a:latin typeface="Cambria Math" panose="02040503050406030204" pitchFamily="18" charset="0"/>
                                    <a:ea typeface="+mn-ea"/>
                                    <a:cs typeface="+mn-cs"/>
                                  </a:rPr>
                                  <m:t>)</m:t>
                                </m:r>
                                <m:r>
                                  <a:rPr lang="en-US" altLang="zh-CN" sz="2000" kern="1200">
                                    <a:solidFill>
                                      <a:schemeClr val="tx1"/>
                                    </a:solidFill>
                                    <a:effectLst/>
                                    <a:latin typeface="Cambria Math" panose="02040503050406030204" pitchFamily="18" charset="0"/>
                                    <a:ea typeface="+mn-ea"/>
                                    <a:cs typeface="+mn-cs"/>
                                  </a:rPr>
                                  <m:t>&lt;</m:t>
                                </m:r>
                                <m:r>
                                  <a:rPr lang="en-US" altLang="zh-CN" sz="2000" i="1" kern="1200">
                                    <a:solidFill>
                                      <a:schemeClr val="tx1"/>
                                    </a:solidFill>
                                    <a:effectLst/>
                                    <a:latin typeface="Cambria Math" panose="02040503050406030204" pitchFamily="18" charset="0"/>
                                    <a:ea typeface="+mn-ea"/>
                                    <a:cs typeface="+mn-cs"/>
                                  </a:rPr>
                                  <m:t>𝜑</m:t>
                                </m:r>
                              </m:oMath>
                            </m:oMathPara>
                          </a14:m>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2000" dirty="0" err="1" smtClean="0">
                              <a:latin typeface="+mn-lt"/>
                              <a:ea typeface="微软雅黑" panose="020B0503020204020204" pitchFamily="34" charset="-122"/>
                            </a:rPr>
                            <a:t>neg</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𝑆𝑉</m:t>
                                </m:r>
                                <m:d>
                                  <m:dPr>
                                    <m:ctrlPr>
                                      <a:rPr lang="zh-CN" altLang="zh-CN" sz="2000" i="1" kern="1200">
                                        <a:solidFill>
                                          <a:schemeClr val="tx1"/>
                                        </a:solidFill>
                                        <a:effectLst/>
                                        <a:latin typeface="Cambria Math"/>
                                        <a:ea typeface="+mn-ea"/>
                                        <a:cs typeface="+mn-cs"/>
                                      </a:rPr>
                                    </m:ctrlPr>
                                  </m:dPr>
                                  <m:e>
                                    <m:r>
                                      <a:rPr lang="en-US" altLang="zh-CN" sz="2000" i="1" kern="1200">
                                        <a:solidFill>
                                          <a:schemeClr val="tx1"/>
                                        </a:solidFill>
                                        <a:effectLst/>
                                        <a:latin typeface="Cambria Math" panose="02040503050406030204" pitchFamily="18" charset="0"/>
                                        <a:ea typeface="+mn-ea"/>
                                        <a:cs typeface="+mn-cs"/>
                                      </a:rPr>
                                      <m:t>𝑑</m:t>
                                    </m:r>
                                  </m:e>
                                </m:d>
                                <m:r>
                                  <a:rPr lang="en-US" altLang="zh-CN" sz="2000" kern="1200">
                                    <a:solidFill>
                                      <a:schemeClr val="tx1"/>
                                    </a:solidFill>
                                    <a:effectLst/>
                                    <a:latin typeface="Cambria Math" panose="02040503050406030204" pitchFamily="18" charset="0"/>
                                    <a:ea typeface="+mn-ea"/>
                                    <a:cs typeface="+mn-cs"/>
                                  </a:rPr>
                                  <m:t>&lt;</m:t>
                                </m:r>
                                <m:r>
                                  <a:rPr lang="en-US" altLang="zh-CN" sz="2000" i="1" kern="1200">
                                    <a:solidFill>
                                      <a:schemeClr val="tx1"/>
                                    </a:solidFill>
                                    <a:effectLst/>
                                    <a:latin typeface="Cambria Math" panose="02040503050406030204" pitchFamily="18" charset="0"/>
                                    <a:ea typeface="+mn-ea"/>
                                    <a:cs typeface="+mn-cs"/>
                                  </a:rPr>
                                  <m:t> </m:t>
                                </m:r>
                                <m:r>
                                  <a:rPr lang="en-US" altLang="zh-CN" sz="2000" i="1" kern="1200">
                                    <a:solidFill>
                                      <a:schemeClr val="tx1"/>
                                    </a:solidFill>
                                    <a:effectLst/>
                                    <a:latin typeface="Cambria Math" panose="02040503050406030204" pitchFamily="18" charset="0"/>
                                    <a:ea typeface="+mn-ea"/>
                                    <a:cs typeface="+mn-cs"/>
                                  </a:rPr>
                                  <m:t>𝜑</m:t>
                                </m:r>
                                <m:r>
                                  <a:rPr lang="en-US" altLang="zh-CN" sz="2000" i="1"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𝜌</m:t>
                                </m:r>
                              </m:oMath>
                            </m:oMathPara>
                          </a14:m>
                          <a:endParaRPr lang="zh-CN" altLang="en-US" sz="2000" dirty="0">
                            <a:latin typeface="+mn-lt"/>
                            <a:ea typeface="微软雅黑" panose="020B0503020204020204" pitchFamily="34" charset="-122"/>
                          </a:endParaRPr>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neg2</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𝑆𝑉</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𝑑</m:t>
                                </m:r>
                                <m:r>
                                  <a:rPr lang="en-US" altLang="zh-CN" sz="2000" i="1" kern="1200" smtClean="0">
                                    <a:solidFill>
                                      <a:schemeClr val="tx1"/>
                                    </a:solidFill>
                                    <a:effectLst/>
                                    <a:latin typeface="Cambria Math" panose="02040503050406030204" pitchFamily="18" charset="0"/>
                                    <a:ea typeface="+mn-ea"/>
                                    <a:cs typeface="+mn-cs"/>
                                  </a:rPr>
                                  <m:t>)</m:t>
                                </m:r>
                                <m:r>
                                  <a:rPr lang="en-US" altLang="zh-CN" sz="2000"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𝜑</m:t>
                                </m:r>
                              </m:oMath>
                            </m:oMathPara>
                          </a14:m>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tcPr>
                    </a:tc>
                    <a:tc>
                      <a:txBody>
                        <a:bodyPr/>
                        <a:lstStyle/>
                        <a:p>
                          <a:pPr algn="ctr"/>
                          <a:r>
                            <a:rPr lang="en-US" altLang="zh-CN" sz="2000" dirty="0" err="1" smtClean="0">
                              <a:latin typeface="+mn-lt"/>
                              <a:ea typeface="微软雅黑" panose="020B0503020204020204" pitchFamily="34" charset="-122"/>
                            </a:rPr>
                            <a:t>pos</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𝜑</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𝜌</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𝑆𝑉</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𝑑</m:t>
                                </m:r>
                                <m:r>
                                  <a:rPr lang="en-US" altLang="zh-CN" sz="2000" i="1" kern="1200" smtClean="0">
                                    <a:solidFill>
                                      <a:schemeClr val="tx1"/>
                                    </a:solidFill>
                                    <a:effectLst/>
                                    <a:latin typeface="Cambria Math" panose="02040503050406030204" pitchFamily="18" charset="0"/>
                                    <a:ea typeface="+mn-ea"/>
                                    <a:cs typeface="+mn-cs"/>
                                  </a:rPr>
                                  <m:t>)</m:t>
                                </m:r>
                                <m:r>
                                  <a:rPr lang="en-US" altLang="zh-CN" sz="2000"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𝜑</m:t>
                                </m:r>
                              </m:oMath>
                            </m:oMathPara>
                          </a14:m>
                          <a:endParaRPr lang="zh-CN" altLang="en-US" sz="2000" dirty="0">
                            <a:latin typeface="+mn-lt"/>
                            <a:ea typeface="微软雅黑" panose="020B0503020204020204" pitchFamily="34" charset="-122"/>
                          </a:endParaRPr>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2000" dirty="0" smtClean="0">
                              <a:latin typeface="+mn-lt"/>
                              <a:ea typeface="微软雅黑" panose="020B0503020204020204" pitchFamily="34" charset="-122"/>
                            </a:rPr>
                            <a:t>neg1</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r>
                  <a:tr h="370840">
                    <a:tc>
                      <a:txBody>
                        <a:bodyPr/>
                        <a:lstStyle/>
                        <a:p>
                          <a:pPr algn="ctr"/>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tcPr>
                    </a:tc>
                    <a:tc>
                      <a:txBody>
                        <a:bodyPr/>
                        <a:lstStyle/>
                        <a:p>
                          <a:pPr algn="ct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𝜑</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𝑆𝑉</m:t>
                                </m:r>
                                <m:d>
                                  <m:dPr>
                                    <m:ctrlPr>
                                      <a:rPr lang="zh-CN" altLang="zh-CN" sz="2000" i="1" kern="1200">
                                        <a:solidFill>
                                          <a:schemeClr val="tx1"/>
                                        </a:solidFill>
                                        <a:effectLst/>
                                        <a:latin typeface="Cambria Math"/>
                                        <a:ea typeface="+mn-ea"/>
                                        <a:cs typeface="+mn-cs"/>
                                      </a:rPr>
                                    </m:ctrlPr>
                                  </m:dPr>
                                  <m:e>
                                    <m:r>
                                      <a:rPr lang="en-US" altLang="zh-CN" sz="2000" i="1" kern="1200">
                                        <a:solidFill>
                                          <a:schemeClr val="tx1"/>
                                        </a:solidFill>
                                        <a:effectLst/>
                                        <a:latin typeface="Cambria Math" panose="02040503050406030204" pitchFamily="18" charset="0"/>
                                        <a:ea typeface="+mn-ea"/>
                                        <a:cs typeface="+mn-cs"/>
                                      </a:rPr>
                                      <m:t>𝑑</m:t>
                                    </m:r>
                                  </m:e>
                                </m:d>
                                <m:r>
                                  <a:rPr lang="en-US" altLang="zh-CN" sz="2000"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𝜑</m:t>
                                </m:r>
                                <m:r>
                                  <a:rPr lang="en-US" altLang="zh-CN" sz="2000" i="1"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𝜌</m:t>
                                </m:r>
                              </m:oMath>
                            </m:oMathPara>
                          </a14:m>
                          <a:endParaRPr lang="zh-CN" altLang="en-US" sz="2000" dirty="0">
                            <a:latin typeface="+mn-lt"/>
                            <a:ea typeface="微软雅黑" panose="020B0503020204020204" pitchFamily="34" charset="-122"/>
                          </a:endParaRPr>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2000" dirty="0" smtClean="0">
                              <a:latin typeface="+mn-lt"/>
                              <a:ea typeface="微软雅黑" panose="020B0503020204020204" pitchFamily="34" charset="-122"/>
                            </a:rPr>
                            <a:t>pos1</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r>
                  <a:tr h="370840">
                    <a:tc>
                      <a:txBody>
                        <a:bodyPr/>
                        <a:lstStyle/>
                        <a:p>
                          <a:pPr algn="ctr"/>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altLang="zh-CN" sz="2000" i="1" kern="1200" smtClean="0">
                                    <a:solidFill>
                                      <a:schemeClr val="tx1"/>
                                    </a:solidFill>
                                    <a:effectLst/>
                                    <a:latin typeface="Cambria Math" panose="02040503050406030204" pitchFamily="18" charset="0"/>
                                    <a:ea typeface="+mn-ea"/>
                                    <a:cs typeface="+mn-cs"/>
                                  </a:rPr>
                                  <m:t>𝑆𝑉</m:t>
                                </m:r>
                                <m:r>
                                  <a:rPr lang="en-US" altLang="zh-CN" sz="2000" i="1" kern="1200" smtClean="0">
                                    <a:solidFill>
                                      <a:schemeClr val="tx1"/>
                                    </a:solidFill>
                                    <a:effectLst/>
                                    <a:latin typeface="Cambria Math" panose="02040503050406030204" pitchFamily="18" charset="0"/>
                                    <a:ea typeface="+mn-ea"/>
                                    <a:cs typeface="+mn-cs"/>
                                  </a:rPr>
                                  <m:t>(</m:t>
                                </m:r>
                                <m:r>
                                  <a:rPr lang="en-US" altLang="zh-CN" sz="2000" i="1" kern="1200" smtClean="0">
                                    <a:solidFill>
                                      <a:schemeClr val="tx1"/>
                                    </a:solidFill>
                                    <a:effectLst/>
                                    <a:latin typeface="Cambria Math" panose="02040503050406030204" pitchFamily="18" charset="0"/>
                                    <a:ea typeface="+mn-ea"/>
                                    <a:cs typeface="+mn-cs"/>
                                  </a:rPr>
                                  <m:t>𝑑</m:t>
                                </m:r>
                                <m:r>
                                  <a:rPr lang="en-US" altLang="zh-CN" sz="2000" i="1" kern="1200" smtClean="0">
                                    <a:solidFill>
                                      <a:schemeClr val="tx1"/>
                                    </a:solidFill>
                                    <a:effectLst/>
                                    <a:latin typeface="Cambria Math" panose="02040503050406030204" pitchFamily="18" charset="0"/>
                                    <a:ea typeface="+mn-ea"/>
                                    <a:cs typeface="+mn-cs"/>
                                  </a:rPr>
                                  <m:t>)</m:t>
                                </m:r>
                                <m:r>
                                  <a:rPr lang="en-US" altLang="zh-CN" sz="2000" kern="1200">
                                    <a:solidFill>
                                      <a:schemeClr val="tx1"/>
                                    </a:solidFill>
                                    <a:effectLst/>
                                    <a:latin typeface="Cambria Math" panose="02040503050406030204" pitchFamily="18" charset="0"/>
                                    <a:ea typeface="+mn-ea"/>
                                    <a:cs typeface="+mn-cs"/>
                                  </a:rPr>
                                  <m:t>&gt;</m:t>
                                </m:r>
                                <m:r>
                                  <a:rPr lang="en-US" altLang="zh-CN" sz="2000" i="1" kern="1200">
                                    <a:solidFill>
                                      <a:schemeClr val="tx1"/>
                                    </a:solidFill>
                                    <a:effectLst/>
                                    <a:latin typeface="Cambria Math" panose="02040503050406030204" pitchFamily="18" charset="0"/>
                                    <a:ea typeface="+mn-ea"/>
                                    <a:cs typeface="+mn-cs"/>
                                  </a:rPr>
                                  <m:t> </m:t>
                                </m:r>
                                <m:r>
                                  <a:rPr lang="en-US" altLang="zh-CN" sz="2000" i="1" kern="1200">
                                    <a:solidFill>
                                      <a:schemeClr val="tx1"/>
                                    </a:solidFill>
                                    <a:effectLst/>
                                    <a:latin typeface="Cambria Math" panose="02040503050406030204" pitchFamily="18" charset="0"/>
                                    <a:ea typeface="+mn-ea"/>
                                    <a:cs typeface="+mn-cs"/>
                                  </a:rPr>
                                  <m:t>𝜑</m:t>
                                </m:r>
                                <m:r>
                                  <a:rPr lang="en-US" altLang="zh-CN" sz="2000" kern="1200">
                                    <a:solidFill>
                                      <a:schemeClr val="tx1"/>
                                    </a:solidFill>
                                    <a:effectLst/>
                                    <a:latin typeface="Cambria Math" panose="02040503050406030204" pitchFamily="18" charset="0"/>
                                    <a:ea typeface="+mn-ea"/>
                                    <a:cs typeface="+mn-cs"/>
                                  </a:rPr>
                                  <m:t>+</m:t>
                                </m:r>
                                <m:r>
                                  <a:rPr lang="en-US" altLang="zh-CN" sz="2000" i="1" kern="1200">
                                    <a:solidFill>
                                      <a:schemeClr val="tx1"/>
                                    </a:solidFill>
                                    <a:effectLst/>
                                    <a:latin typeface="Cambria Math" panose="02040503050406030204" pitchFamily="18" charset="0"/>
                                    <a:ea typeface="+mn-ea"/>
                                    <a:cs typeface="+mn-cs"/>
                                  </a:rPr>
                                  <m:t>𝜌</m:t>
                                </m:r>
                              </m:oMath>
                            </m:oMathPara>
                          </a14:m>
                          <a:endParaRPr lang="zh-CN" altLang="en-US" sz="2000" dirty="0">
                            <a:latin typeface="+mn-lt"/>
                            <a:ea typeface="微软雅黑" panose="020B0503020204020204" pitchFamily="34" charset="-122"/>
                          </a:endParaRPr>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r>
                            <a:rPr lang="en-US" altLang="zh-CN" sz="2000" dirty="0" smtClean="0">
                              <a:latin typeface="+mn-lt"/>
                              <a:ea typeface="微软雅黑" panose="020B0503020204020204" pitchFamily="34" charset="-122"/>
                            </a:rPr>
                            <a:t>pos2</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4164041518"/>
                  </p:ext>
                </p:extLst>
              </p:nvPr>
            </p:nvGraphicFramePr>
            <p:xfrm>
              <a:off x="4058928" y="2814257"/>
              <a:ext cx="6032129" cy="1981200"/>
            </p:xfrm>
            <a:graphic>
              <a:graphicData uri="http://schemas.openxmlformats.org/drawingml/2006/table">
                <a:tbl>
                  <a:tblPr firstRow="1" bandRow="1">
                    <a:tableStyleId>{2D5ABB26-0587-4C30-8999-92F81FD0307C}</a:tableStyleId>
                  </a:tblPr>
                  <a:tblGrid>
                    <a:gridCol w="1431101"/>
                    <a:gridCol w="1001485"/>
                    <a:gridCol w="2554515"/>
                    <a:gridCol w="1045028"/>
                  </a:tblGrid>
                  <a:tr h="396240">
                    <a:tc gridSpan="2">
                      <a:txBody>
                        <a:bodyPr/>
                        <a:lstStyle/>
                        <a:p>
                          <a:pPr algn="ctr"/>
                          <a:r>
                            <a:rPr lang="zh-CN" altLang="en-US" sz="2000" dirty="0" smtClean="0">
                              <a:latin typeface="+mn-lt"/>
                              <a:ea typeface="微软雅黑" panose="020B0503020204020204" pitchFamily="34" charset="-122"/>
                            </a:rPr>
                            <a:t>两级情感</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pPr algn="ctr"/>
                          <a:endParaRPr lang="zh-CN" altLang="en-US"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gridSpan="2">
                      <a:txBody>
                        <a:bodyPr/>
                        <a:lstStyle/>
                        <a:p>
                          <a:pPr algn="ctr"/>
                          <a:r>
                            <a:rPr lang="zh-CN" altLang="en-US" sz="2000" dirty="0" smtClean="0">
                              <a:latin typeface="+mn-lt"/>
                              <a:ea typeface="微软雅黑" panose="020B0503020204020204" pitchFamily="34" charset="-122"/>
                            </a:rPr>
                            <a:t>多级情感</a:t>
                          </a:r>
                          <a:endParaRPr lang="zh-CN" altLang="en-US" sz="20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pPr algn="ctr"/>
                          <a:endParaRPr lang="zh-CN" altLang="en-US"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96240">
                    <a:tc>
                      <a:txBody>
                        <a:bodyPr/>
                        <a:lstStyle/>
                        <a:p>
                          <a:endParaRPr lang="zh-CN"/>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blipFill rotWithShape="1">
                          <a:blip r:embed="rId3"/>
                          <a:stretch>
                            <a:fillRect l="-426" t="-109231" r="-321277" b="-327692"/>
                          </a:stretch>
                        </a:blipFill>
                      </a:tcPr>
                    </a:tc>
                    <a:tc>
                      <a:txBody>
                        <a:bodyPr/>
                        <a:lstStyle/>
                        <a:p>
                          <a:pPr algn="ctr"/>
                          <a:r>
                            <a:rPr lang="en-US" altLang="zh-CN" sz="2000" dirty="0" err="1" smtClean="0">
                              <a:latin typeface="+mn-lt"/>
                              <a:ea typeface="微软雅黑" panose="020B0503020204020204" pitchFamily="34" charset="-122"/>
                            </a:rPr>
                            <a:t>neg</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endParaRPr lang="zh-CN"/>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blipFill rotWithShape="1">
                          <a:blip r:embed="rId3"/>
                          <a:stretch>
                            <a:fillRect l="-95465" t="-109231" r="-41050" b="-327692"/>
                          </a:stretch>
                        </a:blipFill>
                      </a:tcPr>
                    </a:tc>
                    <a:tc>
                      <a:txBody>
                        <a:bodyPr/>
                        <a:lstStyle/>
                        <a:p>
                          <a:pPr algn="ctr"/>
                          <a:r>
                            <a:rPr lang="en-US" altLang="zh-CN" sz="2000" kern="1200" dirty="0" smtClean="0">
                              <a:solidFill>
                                <a:schemeClr val="tx1"/>
                              </a:solidFill>
                              <a:effectLst/>
                              <a:latin typeface="+mn-lt"/>
                              <a:ea typeface="微软雅黑" panose="020B0503020204020204" pitchFamily="34" charset="-122"/>
                              <a:cs typeface="+mn-cs"/>
                            </a:rPr>
                            <a:t>neg2</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r>
                  <a:tr h="396240">
                    <a:tc>
                      <a:txBody>
                        <a:bodyPr/>
                        <a:lstStyle/>
                        <a:p>
                          <a:endParaRPr lang="zh-CN"/>
                        </a:p>
                      </a:txBody>
                      <a:tcPr>
                        <a:lnR w="19050" cap="flat" cmpd="sng" algn="ctr">
                          <a:solidFill>
                            <a:srgbClr val="5B9BD5"/>
                          </a:solidFill>
                          <a:prstDash val="solid"/>
                          <a:round/>
                          <a:headEnd type="none" w="med" len="med"/>
                          <a:tailEnd type="none" w="med" len="med"/>
                        </a:lnR>
                        <a:blipFill rotWithShape="1">
                          <a:blip r:embed="rId3"/>
                          <a:stretch>
                            <a:fillRect l="-426" t="-209231" r="-321277" b="-227692"/>
                          </a:stretch>
                        </a:blipFill>
                      </a:tcPr>
                    </a:tc>
                    <a:tc>
                      <a:txBody>
                        <a:bodyPr/>
                        <a:lstStyle/>
                        <a:p>
                          <a:pPr algn="ctr"/>
                          <a:r>
                            <a:rPr lang="en-US" altLang="zh-CN" sz="2000" dirty="0" err="1" smtClean="0">
                              <a:latin typeface="+mn-lt"/>
                              <a:ea typeface="微软雅黑" panose="020B0503020204020204" pitchFamily="34" charset="-122"/>
                            </a:rPr>
                            <a:t>pos</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tcPr>
                    </a:tc>
                    <a:tc>
                      <a:txBody>
                        <a:bodyPr/>
                        <a:lstStyle/>
                        <a:p>
                          <a:endParaRPr lang="zh-CN"/>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blipFill rotWithShape="1">
                          <a:blip r:embed="rId3"/>
                          <a:stretch>
                            <a:fillRect l="-95465" t="-209231" r="-41050" b="-227692"/>
                          </a:stretch>
                        </a:blipFill>
                      </a:tcPr>
                    </a:tc>
                    <a:tc>
                      <a:txBody>
                        <a:bodyPr/>
                        <a:lstStyle/>
                        <a:p>
                          <a:pPr algn="ctr"/>
                          <a:r>
                            <a:rPr lang="en-US" altLang="zh-CN" sz="2000" dirty="0" smtClean="0">
                              <a:latin typeface="+mn-lt"/>
                              <a:ea typeface="微软雅黑" panose="020B0503020204020204" pitchFamily="34" charset="-122"/>
                            </a:rPr>
                            <a:t>neg1</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r>
                  <a:tr h="396240">
                    <a:tc>
                      <a:txBody>
                        <a:bodyPr/>
                        <a:lstStyle/>
                        <a:p>
                          <a:pPr algn="ctr"/>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tcPr>
                    </a:tc>
                    <a:tc>
                      <a:txBody>
                        <a:bodyPr/>
                        <a:lstStyle/>
                        <a:p>
                          <a:pPr algn="ct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tcPr>
                    </a:tc>
                    <a:tc>
                      <a:txBody>
                        <a:bodyPr/>
                        <a:lstStyle/>
                        <a:p>
                          <a:endParaRPr lang="zh-CN"/>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blipFill rotWithShape="1">
                          <a:blip r:embed="rId3"/>
                          <a:stretch>
                            <a:fillRect l="-95465" t="-309231" r="-41050" b="-127692"/>
                          </a:stretch>
                        </a:blipFill>
                      </a:tcPr>
                    </a:tc>
                    <a:tc>
                      <a:txBody>
                        <a:bodyPr/>
                        <a:lstStyle/>
                        <a:p>
                          <a:pPr algn="ctr"/>
                          <a:r>
                            <a:rPr lang="en-US" altLang="zh-CN" sz="2000" dirty="0" smtClean="0">
                              <a:latin typeface="+mn-lt"/>
                              <a:ea typeface="微软雅黑" panose="020B0503020204020204" pitchFamily="34" charset="-122"/>
                            </a:rPr>
                            <a:t>pos1</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r>
                  <a:tr h="396240">
                    <a:tc>
                      <a:txBody>
                        <a:bodyPr/>
                        <a:lstStyle/>
                        <a:p>
                          <a:pPr algn="ctr"/>
                          <a:endParaRPr lang="zh-CN" altLang="en-US" sz="20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270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endParaRPr lang="zh-CN"/>
                        </a:p>
                      </a:txBody>
                      <a:tcPr>
                        <a:lnL w="1270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blipFill rotWithShape="1">
                          <a:blip r:embed="rId3"/>
                          <a:stretch>
                            <a:fillRect l="-95465" t="-409231" r="-41050" b="-27692"/>
                          </a:stretch>
                        </a:blipFill>
                      </a:tcPr>
                    </a:tc>
                    <a:tc>
                      <a:txBody>
                        <a:bodyPr/>
                        <a:lstStyle/>
                        <a:p>
                          <a:pPr algn="ctr"/>
                          <a:r>
                            <a:rPr lang="en-US" altLang="zh-CN" sz="2000" dirty="0" smtClean="0">
                              <a:latin typeface="+mn-lt"/>
                              <a:ea typeface="微软雅黑" panose="020B0503020204020204" pitchFamily="34" charset="-122"/>
                            </a:rPr>
                            <a:t>pos2</a:t>
                          </a:r>
                          <a:endParaRPr lang="zh-CN" altLang="en-US" sz="20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1243551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4" name="组合 23"/>
          <p:cNvGrpSpPr/>
          <p:nvPr/>
        </p:nvGrpSpPr>
        <p:grpSpPr>
          <a:xfrm>
            <a:off x="5334856" y="461236"/>
            <a:ext cx="263341" cy="395013"/>
            <a:chOff x="5284519" y="1508166"/>
            <a:chExt cx="213756" cy="427512"/>
          </a:xfrm>
        </p:grpSpPr>
        <p:cxnSp>
          <p:nvCxnSpPr>
            <p:cNvPr id="25" name="直接连接符 2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7"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4316395" y="1636608"/>
            <a:ext cx="1852176"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方法整体测评</a:t>
            </a:r>
            <a:endParaRPr lang="zh-CN" altLang="en-US" sz="2000" dirty="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3801659" y="2052472"/>
            <a:ext cx="2156993" cy="1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3573852077"/>
              </p:ext>
            </p:extLst>
          </p:nvPr>
        </p:nvGraphicFramePr>
        <p:xfrm>
          <a:off x="3169928" y="2577495"/>
          <a:ext cx="8126062" cy="2966720"/>
        </p:xfrm>
        <a:graphic>
          <a:graphicData uri="http://schemas.openxmlformats.org/drawingml/2006/table">
            <a:tbl>
              <a:tblPr firstRow="1" bandRow="1">
                <a:tableStyleId>{2D5ABB26-0587-4C30-8999-92F81FD0307C}</a:tableStyleId>
              </a:tblPr>
              <a:tblGrid>
                <a:gridCol w="1262064"/>
                <a:gridCol w="2281509"/>
                <a:gridCol w="737695"/>
                <a:gridCol w="750869"/>
                <a:gridCol w="764042"/>
                <a:gridCol w="777215"/>
                <a:gridCol w="803560"/>
                <a:gridCol w="749108"/>
              </a:tblGrid>
              <a:tr h="370840">
                <a:tc>
                  <a:txBody>
                    <a:bodyPr/>
                    <a:lstStyle/>
                    <a:p>
                      <a:endParaRPr lang="zh-CN" altLang="en-US" dirty="0"/>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endParaRPr lang="zh-CN" altLang="en-US" dirty="0"/>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gridSpan="3">
                  <a:txBody>
                    <a:bodyPr/>
                    <a:lstStyle/>
                    <a:p>
                      <a:r>
                        <a:rPr lang="zh-CN" altLang="en-US" dirty="0" smtClean="0"/>
                        <a:t>二级情感标注</a:t>
                      </a:r>
                      <a:endParaRPr lang="zh-CN" altLang="en-US" dirty="0"/>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endParaRPr lang="zh-CN" altLang="en-US" dirty="0"/>
                    </a:p>
                  </a:txBody>
                  <a:tcPr>
                    <a:lnT w="38100" cap="flat" cmpd="sng" algn="ctr">
                      <a:solidFill>
                        <a:srgbClr val="5B9BD5"/>
                      </a:solidFill>
                      <a:prstDash val="solid"/>
                      <a:round/>
                      <a:headEnd type="none" w="med" len="med"/>
                      <a:tailEnd type="none" w="med" len="med"/>
                    </a:lnT>
                  </a:tcPr>
                </a:tc>
                <a:tc hMerge="1">
                  <a:txBody>
                    <a:bodyPr/>
                    <a:lstStyle/>
                    <a:p>
                      <a:endParaRPr lang="zh-CN" altLang="en-US" dirty="0"/>
                    </a:p>
                  </a:txBody>
                  <a:tcPr>
                    <a:lnT w="38100" cap="flat" cmpd="sng" algn="ctr">
                      <a:solidFill>
                        <a:srgbClr val="5B9BD5"/>
                      </a:solidFill>
                      <a:prstDash val="solid"/>
                      <a:round/>
                      <a:headEnd type="none" w="med" len="med"/>
                      <a:tailEnd type="none" w="med" len="med"/>
                    </a:lnT>
                  </a:tcPr>
                </a:tc>
                <a:tc gridSpan="3">
                  <a:txBody>
                    <a:bodyPr/>
                    <a:lstStyle/>
                    <a:p>
                      <a:r>
                        <a:rPr lang="zh-CN" altLang="en-US" dirty="0" smtClean="0"/>
                        <a:t>四级情感标注</a:t>
                      </a:r>
                      <a:endParaRPr lang="zh-CN" altLang="en-US" dirty="0"/>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hMerge="1">
                  <a:txBody>
                    <a:bodyPr/>
                    <a:lstStyle/>
                    <a:p>
                      <a:endParaRPr lang="zh-CN" altLang="en-US" dirty="0"/>
                    </a:p>
                  </a:txBody>
                  <a:tcPr>
                    <a:lnT w="38100" cap="flat" cmpd="sng" algn="ctr">
                      <a:solidFill>
                        <a:srgbClr val="5B9BD5"/>
                      </a:solidFill>
                      <a:prstDash val="solid"/>
                      <a:round/>
                      <a:headEnd type="none" w="med" len="med"/>
                      <a:tailEnd type="none" w="med" len="med"/>
                    </a:lnT>
                  </a:tcPr>
                </a:tc>
                <a:tc hMerge="1">
                  <a:txBody>
                    <a:bodyPr/>
                    <a:lstStyle/>
                    <a:p>
                      <a:endParaRPr lang="zh-CN" altLang="en-US" dirty="0"/>
                    </a:p>
                  </a:txBody>
                  <a:tcPr>
                    <a:lnT w="38100" cap="flat" cmpd="sng" algn="ctr">
                      <a:solidFill>
                        <a:srgbClr val="5B9BD5"/>
                      </a:solidFill>
                      <a:prstDash val="solid"/>
                      <a:round/>
                      <a:headEnd type="none" w="med" len="med"/>
                      <a:tailEnd type="none" w="med" len="med"/>
                    </a:lnT>
                  </a:tcPr>
                </a:tc>
              </a:tr>
              <a:tr h="370840">
                <a:tc>
                  <a:txBody>
                    <a:bodyPr/>
                    <a:lstStyle/>
                    <a:p>
                      <a:endParaRPr lang="zh-CN" altLang="en-US" dirty="0"/>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endParaRPr lang="zh-CN" altLang="en-US" dirty="0"/>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F</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P</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R</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F</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P</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r>
                        <a:rPr lang="en-US" altLang="zh-CN" dirty="0" smtClean="0"/>
                        <a:t>R</a:t>
                      </a:r>
                      <a:endParaRPr lang="zh-CN" altLang="en-US" dirty="0"/>
                    </a:p>
                  </a:txBody>
                  <a:tcP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70840">
                <a:tc rowSpan="3">
                  <a:txBody>
                    <a:bodyPr/>
                    <a:lstStyle/>
                    <a:p>
                      <a:endParaRPr lang="en-US" altLang="zh-CN" dirty="0" smtClean="0"/>
                    </a:p>
                    <a:p>
                      <a:r>
                        <a:rPr lang="en-US" altLang="zh-CN" dirty="0" err="1" smtClean="0"/>
                        <a:t>StockCal</a:t>
                      </a:r>
                      <a:endParaRPr lang="zh-CN" altLang="en-US" dirty="0"/>
                    </a:p>
                  </a:txBody>
                  <a:tcPr>
                    <a:lnR w="19050" cap="flat" cmpd="sng" algn="ctr">
                      <a:solidFill>
                        <a:srgbClr val="5B9BD5"/>
                      </a:solidFill>
                      <a:prstDash val="solid"/>
                      <a:round/>
                      <a:headEnd type="none" w="med" len="med"/>
                      <a:tailEnd type="none" w="med" len="med"/>
                    </a:lnR>
                    <a:lnB w="19050" cap="flat" cmpd="sng" algn="ctr">
                      <a:solidFill>
                        <a:srgbClr val="5B9BD5"/>
                      </a:solidFill>
                      <a:prstDash val="solid"/>
                      <a:round/>
                      <a:headEnd type="none" w="med" len="med"/>
                      <a:tailEnd type="none" w="med" len="med"/>
                    </a:lnB>
                  </a:tcPr>
                </a:tc>
                <a:tc>
                  <a:txBody>
                    <a:bodyPr/>
                    <a:lstStyle/>
                    <a:p>
                      <a:r>
                        <a:rPr lang="en-US" altLang="zh-CN" dirty="0" err="1" smtClean="0"/>
                        <a:t>HowNet</a:t>
                      </a:r>
                      <a:endParaRPr lang="zh-CN" altLang="en-US" dirty="0"/>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r>
                        <a:rPr lang="en-US" altLang="zh-CN" dirty="0" smtClean="0"/>
                        <a:t>0.650</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0.647</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0.653</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0.396</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0.408</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0.384</a:t>
                      </a:r>
                      <a:endParaRPr lang="zh-CN" altLang="en-US" dirty="0"/>
                    </a:p>
                  </a:txBody>
                  <a:tcPr>
                    <a:lnT w="19050" cap="flat" cmpd="sng" algn="ctr">
                      <a:solidFill>
                        <a:srgbClr val="5B9BD5"/>
                      </a:solidFill>
                      <a:prstDash val="solid"/>
                      <a:round/>
                      <a:headEnd type="none" w="med" len="med"/>
                      <a:tailEnd type="none" w="med" len="med"/>
                    </a:lnT>
                  </a:tcPr>
                </a:tc>
              </a:tr>
              <a:tr h="370840">
                <a:tc vMerge="1">
                  <a:txBody>
                    <a:bodyPr/>
                    <a:lstStyle/>
                    <a:p>
                      <a:endParaRPr lang="zh-CN" altLang="en-US" dirty="0"/>
                    </a:p>
                  </a:txBody>
                  <a:tcPr/>
                </a:tc>
                <a:tc>
                  <a:txBody>
                    <a:bodyPr/>
                    <a:lstStyle/>
                    <a:p>
                      <a:r>
                        <a:rPr lang="en-US" altLang="zh-CN" dirty="0" err="1" smtClean="0"/>
                        <a:t>HowNet+StockSenti</a:t>
                      </a:r>
                      <a:endParaRPr lang="zh-CN" altLang="en-US" dirty="0"/>
                    </a:p>
                  </a:txBody>
                  <a:tcPr>
                    <a:lnL w="19050" cap="flat" cmpd="sng" algn="ctr">
                      <a:solidFill>
                        <a:srgbClr val="5B9BD5"/>
                      </a:solidFill>
                      <a:prstDash val="solid"/>
                      <a:round/>
                      <a:headEnd type="none" w="med" len="med"/>
                      <a:tailEnd type="none" w="med" len="med"/>
                    </a:lnL>
                  </a:tcPr>
                </a:tc>
                <a:tc>
                  <a:txBody>
                    <a:bodyPr/>
                    <a:lstStyle/>
                    <a:p>
                      <a:r>
                        <a:rPr lang="en-US" altLang="zh-CN" dirty="0" smtClean="0"/>
                        <a:t>0.732</a:t>
                      </a:r>
                      <a:endParaRPr lang="zh-CN" altLang="en-US" dirty="0"/>
                    </a:p>
                  </a:txBody>
                  <a:tcPr/>
                </a:tc>
                <a:tc>
                  <a:txBody>
                    <a:bodyPr/>
                    <a:lstStyle/>
                    <a:p>
                      <a:r>
                        <a:rPr lang="en-US" altLang="zh-CN" dirty="0" smtClean="0"/>
                        <a:t>0.761</a:t>
                      </a:r>
                      <a:endParaRPr lang="zh-CN" altLang="en-US" dirty="0"/>
                    </a:p>
                  </a:txBody>
                  <a:tcPr/>
                </a:tc>
                <a:tc>
                  <a:txBody>
                    <a:bodyPr/>
                    <a:lstStyle/>
                    <a:p>
                      <a:r>
                        <a:rPr lang="en-US" altLang="zh-CN" dirty="0" smtClean="0"/>
                        <a:t>0.706</a:t>
                      </a:r>
                      <a:endParaRPr lang="zh-CN" altLang="en-US" dirty="0"/>
                    </a:p>
                  </a:txBody>
                  <a:tcPr/>
                </a:tc>
                <a:tc>
                  <a:txBody>
                    <a:bodyPr/>
                    <a:lstStyle/>
                    <a:p>
                      <a:r>
                        <a:rPr lang="en-US" altLang="zh-CN" dirty="0" smtClean="0"/>
                        <a:t>0.479</a:t>
                      </a:r>
                      <a:endParaRPr lang="zh-CN" altLang="en-US" dirty="0"/>
                    </a:p>
                  </a:txBody>
                  <a:tcPr/>
                </a:tc>
                <a:tc>
                  <a:txBody>
                    <a:bodyPr/>
                    <a:lstStyle/>
                    <a:p>
                      <a:r>
                        <a:rPr lang="en-US" altLang="zh-CN" dirty="0" smtClean="0"/>
                        <a:t>0.485</a:t>
                      </a:r>
                      <a:endParaRPr lang="zh-CN" altLang="en-US" dirty="0"/>
                    </a:p>
                  </a:txBody>
                  <a:tcPr/>
                </a:tc>
                <a:tc>
                  <a:txBody>
                    <a:bodyPr/>
                    <a:lstStyle/>
                    <a:p>
                      <a:r>
                        <a:rPr lang="en-US" altLang="zh-CN" dirty="0" smtClean="0"/>
                        <a:t>0.472</a:t>
                      </a:r>
                      <a:endParaRPr lang="zh-CN" altLang="en-US" dirty="0"/>
                    </a:p>
                  </a:txBody>
                  <a:tcPr/>
                </a:tc>
              </a:tr>
              <a:tr h="370840">
                <a:tc vMerge="1">
                  <a:txBody>
                    <a:bodyPr/>
                    <a:lstStyle/>
                    <a:p>
                      <a:endParaRPr lang="zh-CN" altLang="en-US" dirty="0"/>
                    </a:p>
                  </a:txBody>
                  <a:tcPr/>
                </a:tc>
                <a:tc>
                  <a:txBody>
                    <a:bodyPr/>
                    <a:lstStyle/>
                    <a:p>
                      <a:r>
                        <a:rPr lang="en-US" altLang="zh-CN" dirty="0" smtClean="0"/>
                        <a:t>StockSenti</a:t>
                      </a:r>
                      <a:endParaRPr lang="zh-CN" altLang="en-US" dirty="0"/>
                    </a:p>
                  </a:txBody>
                  <a:tcPr>
                    <a:lnL w="19050" cap="flat" cmpd="sng" algn="ctr">
                      <a:solidFill>
                        <a:srgbClr val="5B9BD5"/>
                      </a:solidFill>
                      <a:prstDash val="solid"/>
                      <a:round/>
                      <a:headEnd type="none" w="med" len="med"/>
                      <a:tailEnd type="none" w="med" len="med"/>
                    </a:lnL>
                    <a:lnB w="19050" cap="flat" cmpd="sng" algn="ctr">
                      <a:solidFill>
                        <a:srgbClr val="5B9BD5"/>
                      </a:solidFill>
                      <a:prstDash val="solid"/>
                      <a:round/>
                      <a:headEnd type="none" w="med" len="med"/>
                      <a:tailEnd type="none" w="med" len="med"/>
                    </a:lnB>
                  </a:tcPr>
                </a:tc>
                <a:tc>
                  <a:txBody>
                    <a:bodyPr/>
                    <a:lstStyle/>
                    <a:p>
                      <a:r>
                        <a:rPr lang="en-US" altLang="zh-CN" b="1" dirty="0" smtClean="0"/>
                        <a:t>0.772</a:t>
                      </a:r>
                      <a:endParaRPr lang="zh-CN" altLang="en-US" b="1" dirty="0"/>
                    </a:p>
                  </a:txBody>
                  <a:tcPr>
                    <a:lnB w="19050" cap="flat" cmpd="sng" algn="ctr">
                      <a:solidFill>
                        <a:srgbClr val="5B9BD5"/>
                      </a:solidFill>
                      <a:prstDash val="solid"/>
                      <a:round/>
                      <a:headEnd type="none" w="med" len="med"/>
                      <a:tailEnd type="none" w="med" len="med"/>
                    </a:lnB>
                  </a:tcPr>
                </a:tc>
                <a:tc>
                  <a:txBody>
                    <a:bodyPr/>
                    <a:lstStyle/>
                    <a:p>
                      <a:r>
                        <a:rPr lang="en-US" altLang="zh-CN" b="1" dirty="0" smtClean="0"/>
                        <a:t>0.809</a:t>
                      </a:r>
                      <a:endParaRPr lang="zh-CN" altLang="en-US" b="1" dirty="0"/>
                    </a:p>
                  </a:txBody>
                  <a:tcPr>
                    <a:lnB w="19050" cap="flat" cmpd="sng" algn="ctr">
                      <a:solidFill>
                        <a:srgbClr val="5B9BD5"/>
                      </a:solidFill>
                      <a:prstDash val="solid"/>
                      <a:round/>
                      <a:headEnd type="none" w="med" len="med"/>
                      <a:tailEnd type="none" w="med" len="med"/>
                    </a:lnB>
                  </a:tcPr>
                </a:tc>
                <a:tc>
                  <a:txBody>
                    <a:bodyPr/>
                    <a:lstStyle/>
                    <a:p>
                      <a:r>
                        <a:rPr lang="en-US" altLang="zh-CN" b="1" dirty="0" smtClean="0"/>
                        <a:t>0.739</a:t>
                      </a:r>
                      <a:endParaRPr lang="zh-CN" altLang="en-US" b="1" dirty="0"/>
                    </a:p>
                  </a:txBody>
                  <a:tcPr>
                    <a:lnB w="19050" cap="flat" cmpd="sng" algn="ctr">
                      <a:solidFill>
                        <a:srgbClr val="5B9BD5"/>
                      </a:solidFill>
                      <a:prstDash val="solid"/>
                      <a:round/>
                      <a:headEnd type="none" w="med" len="med"/>
                      <a:tailEnd type="none" w="med" len="med"/>
                    </a:lnB>
                  </a:tcPr>
                </a:tc>
                <a:tc>
                  <a:txBody>
                    <a:bodyPr/>
                    <a:lstStyle/>
                    <a:p>
                      <a:r>
                        <a:rPr lang="en-US" altLang="zh-CN" b="1" dirty="0" smtClean="0"/>
                        <a:t>0.511</a:t>
                      </a:r>
                      <a:endParaRPr lang="zh-CN" altLang="en-US" b="1" dirty="0"/>
                    </a:p>
                  </a:txBody>
                  <a:tcPr>
                    <a:lnB w="19050" cap="flat" cmpd="sng" algn="ctr">
                      <a:solidFill>
                        <a:srgbClr val="5B9BD5"/>
                      </a:solidFill>
                      <a:prstDash val="solid"/>
                      <a:round/>
                      <a:headEnd type="none" w="med" len="med"/>
                      <a:tailEnd type="none" w="med" len="med"/>
                    </a:lnB>
                  </a:tcPr>
                </a:tc>
                <a:tc>
                  <a:txBody>
                    <a:bodyPr/>
                    <a:lstStyle/>
                    <a:p>
                      <a:r>
                        <a:rPr lang="en-US" altLang="zh-CN" dirty="0" smtClean="0"/>
                        <a:t>0.525</a:t>
                      </a:r>
                      <a:endParaRPr lang="zh-CN" altLang="en-US" dirty="0"/>
                    </a:p>
                  </a:txBody>
                  <a:tcPr>
                    <a:lnB w="19050" cap="flat" cmpd="sng" algn="ctr">
                      <a:solidFill>
                        <a:srgbClr val="5B9BD5"/>
                      </a:solidFill>
                      <a:prstDash val="solid"/>
                      <a:round/>
                      <a:headEnd type="none" w="med" len="med"/>
                      <a:tailEnd type="none" w="med" len="med"/>
                    </a:lnB>
                  </a:tcPr>
                </a:tc>
                <a:tc>
                  <a:txBody>
                    <a:bodyPr/>
                    <a:lstStyle/>
                    <a:p>
                      <a:r>
                        <a:rPr lang="en-US" altLang="zh-CN" b="1" dirty="0" smtClean="0"/>
                        <a:t>0.497</a:t>
                      </a:r>
                      <a:endParaRPr lang="zh-CN" altLang="en-US" b="1" dirty="0"/>
                    </a:p>
                  </a:txBody>
                  <a:tcPr>
                    <a:lnB w="19050" cap="flat" cmpd="sng" algn="ctr">
                      <a:solidFill>
                        <a:srgbClr val="5B9BD5"/>
                      </a:solidFill>
                      <a:prstDash val="solid"/>
                      <a:round/>
                      <a:headEnd type="none" w="med" len="med"/>
                      <a:tailEnd type="none" w="med" len="med"/>
                    </a:lnB>
                  </a:tcPr>
                </a:tc>
              </a:tr>
              <a:tr h="370840">
                <a:tc rowSpan="3">
                  <a:txBody>
                    <a:bodyPr/>
                    <a:lstStyle/>
                    <a:p>
                      <a:endParaRPr lang="en-US" altLang="zh-CN" dirty="0" smtClean="0"/>
                    </a:p>
                    <a:p>
                      <a:r>
                        <a:rPr lang="en-US" altLang="zh-CN" dirty="0" smtClean="0"/>
                        <a:t>Cui</a:t>
                      </a:r>
                      <a:endParaRPr lang="zh-CN" altLang="en-US" dirty="0"/>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r>
                        <a:rPr lang="en-US" altLang="zh-CN" dirty="0" err="1" smtClean="0"/>
                        <a:t>HowNet</a:t>
                      </a:r>
                      <a:endParaRPr lang="zh-CN" altLang="en-US" dirty="0"/>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r>
                        <a:rPr lang="en-US" altLang="zh-CN" dirty="0" smtClean="0"/>
                        <a:t>0.681</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0.722</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0.644</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0.388</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0.454</a:t>
                      </a:r>
                      <a:endParaRPr lang="zh-CN" altLang="en-US" dirty="0"/>
                    </a:p>
                  </a:txBody>
                  <a:tcPr>
                    <a:lnT w="19050" cap="flat" cmpd="sng" algn="ctr">
                      <a:solidFill>
                        <a:srgbClr val="5B9BD5"/>
                      </a:solidFill>
                      <a:prstDash val="solid"/>
                      <a:round/>
                      <a:headEnd type="none" w="med" len="med"/>
                      <a:tailEnd type="none" w="med" len="med"/>
                    </a:lnT>
                  </a:tcPr>
                </a:tc>
                <a:tc>
                  <a:txBody>
                    <a:bodyPr/>
                    <a:lstStyle/>
                    <a:p>
                      <a:r>
                        <a:rPr lang="en-US" altLang="zh-CN" dirty="0" smtClean="0"/>
                        <a:t>0.339</a:t>
                      </a:r>
                      <a:endParaRPr lang="zh-CN" altLang="en-US" dirty="0"/>
                    </a:p>
                  </a:txBody>
                  <a:tcPr>
                    <a:lnT w="19050" cap="flat" cmpd="sng" algn="ctr">
                      <a:solidFill>
                        <a:srgbClr val="5B9BD5"/>
                      </a:solidFill>
                      <a:prstDash val="solid"/>
                      <a:round/>
                      <a:headEnd type="none" w="med" len="med"/>
                      <a:tailEnd type="none" w="med" len="med"/>
                    </a:lnT>
                  </a:tcPr>
                </a:tc>
              </a:tr>
              <a:tr h="370840">
                <a:tc vMerge="1">
                  <a:txBody>
                    <a:bodyPr/>
                    <a:lstStyle/>
                    <a:p>
                      <a:endParaRPr lang="zh-CN" altLang="en-US" dirty="0"/>
                    </a:p>
                  </a:txBody>
                  <a:tcPr/>
                </a:tc>
                <a:tc>
                  <a:txBody>
                    <a:bodyPr/>
                    <a:lstStyle/>
                    <a:p>
                      <a:r>
                        <a:rPr lang="en-US" altLang="zh-CN" dirty="0" err="1" smtClean="0"/>
                        <a:t>HowNet+StockSenti</a:t>
                      </a:r>
                      <a:endParaRPr lang="zh-CN" altLang="en-US" dirty="0"/>
                    </a:p>
                  </a:txBody>
                  <a:tcPr>
                    <a:lnL w="19050" cap="flat" cmpd="sng" algn="ctr">
                      <a:solidFill>
                        <a:srgbClr val="5B9BD5"/>
                      </a:solidFill>
                      <a:prstDash val="solid"/>
                      <a:round/>
                      <a:headEnd type="none" w="med" len="med"/>
                      <a:tailEnd type="none" w="med" len="med"/>
                    </a:lnL>
                  </a:tcPr>
                </a:tc>
                <a:tc>
                  <a:txBody>
                    <a:bodyPr/>
                    <a:lstStyle/>
                    <a:p>
                      <a:r>
                        <a:rPr lang="en-US" altLang="zh-CN" dirty="0" smtClean="0"/>
                        <a:t>0.710</a:t>
                      </a:r>
                      <a:endParaRPr lang="zh-CN" altLang="en-US" dirty="0"/>
                    </a:p>
                  </a:txBody>
                  <a:tcPr/>
                </a:tc>
                <a:tc>
                  <a:txBody>
                    <a:bodyPr/>
                    <a:lstStyle/>
                    <a:p>
                      <a:r>
                        <a:rPr lang="en-US" altLang="zh-CN" dirty="0" smtClean="0"/>
                        <a:t>0.742</a:t>
                      </a:r>
                      <a:endParaRPr lang="zh-CN" altLang="en-US" dirty="0"/>
                    </a:p>
                  </a:txBody>
                  <a:tcPr/>
                </a:tc>
                <a:tc>
                  <a:txBody>
                    <a:bodyPr/>
                    <a:lstStyle/>
                    <a:p>
                      <a:r>
                        <a:rPr lang="en-US" altLang="zh-CN" dirty="0" smtClean="0"/>
                        <a:t>0.681</a:t>
                      </a:r>
                      <a:endParaRPr lang="zh-CN" altLang="en-US" dirty="0"/>
                    </a:p>
                  </a:txBody>
                  <a:tcPr/>
                </a:tc>
                <a:tc>
                  <a:txBody>
                    <a:bodyPr/>
                    <a:lstStyle/>
                    <a:p>
                      <a:r>
                        <a:rPr lang="en-US" altLang="zh-CN" dirty="0" smtClean="0"/>
                        <a:t>0.423</a:t>
                      </a:r>
                      <a:endParaRPr lang="zh-CN" altLang="en-US" dirty="0"/>
                    </a:p>
                  </a:txBody>
                  <a:tcPr/>
                </a:tc>
                <a:tc>
                  <a:txBody>
                    <a:bodyPr/>
                    <a:lstStyle/>
                    <a:p>
                      <a:r>
                        <a:rPr lang="en-US" altLang="zh-CN" dirty="0" smtClean="0"/>
                        <a:t>0.455</a:t>
                      </a:r>
                      <a:endParaRPr lang="zh-CN" altLang="en-US" dirty="0"/>
                    </a:p>
                  </a:txBody>
                  <a:tcPr/>
                </a:tc>
                <a:tc>
                  <a:txBody>
                    <a:bodyPr/>
                    <a:lstStyle/>
                    <a:p>
                      <a:r>
                        <a:rPr lang="en-US" altLang="zh-CN" dirty="0" smtClean="0"/>
                        <a:t>0.396</a:t>
                      </a:r>
                      <a:endParaRPr lang="zh-CN" altLang="en-US" dirty="0"/>
                    </a:p>
                  </a:txBody>
                  <a:tcPr/>
                </a:tc>
              </a:tr>
              <a:tr h="370840">
                <a:tc vMerge="1">
                  <a:txBody>
                    <a:bodyPr/>
                    <a:lstStyle/>
                    <a:p>
                      <a:endParaRPr lang="zh-CN" altLang="en-US" dirty="0"/>
                    </a:p>
                  </a:txBody>
                  <a:tcPr>
                    <a:lnB w="38100" cap="flat" cmpd="sng" algn="ctr">
                      <a:solidFill>
                        <a:srgbClr val="5B9BD5"/>
                      </a:solidFill>
                      <a:prstDash val="solid"/>
                      <a:round/>
                      <a:headEnd type="none" w="med" len="med"/>
                      <a:tailEnd type="none" w="med" len="med"/>
                    </a:lnB>
                  </a:tcPr>
                </a:tc>
                <a:tc>
                  <a:txBody>
                    <a:bodyPr/>
                    <a:lstStyle/>
                    <a:p>
                      <a:r>
                        <a:rPr lang="en-US" altLang="zh-CN" dirty="0" err="1" smtClean="0"/>
                        <a:t>Stocksenti</a:t>
                      </a:r>
                      <a:endParaRPr lang="zh-CN" altLang="en-US" dirty="0"/>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c>
                  <a:txBody>
                    <a:bodyPr/>
                    <a:lstStyle/>
                    <a:p>
                      <a:r>
                        <a:rPr lang="en-US" altLang="zh-CN" dirty="0" smtClean="0"/>
                        <a:t>0.699</a:t>
                      </a:r>
                      <a:endParaRPr lang="zh-CN" altLang="en-US" dirty="0"/>
                    </a:p>
                  </a:txBody>
                  <a:tcPr>
                    <a:lnB w="38100" cap="flat" cmpd="sng" algn="ctr">
                      <a:solidFill>
                        <a:srgbClr val="5B9BD5"/>
                      </a:solidFill>
                      <a:prstDash val="solid"/>
                      <a:round/>
                      <a:headEnd type="none" w="med" len="med"/>
                      <a:tailEnd type="none" w="med" len="med"/>
                    </a:lnB>
                  </a:tcPr>
                </a:tc>
                <a:tc>
                  <a:txBody>
                    <a:bodyPr/>
                    <a:lstStyle/>
                    <a:p>
                      <a:r>
                        <a:rPr lang="en-US" altLang="zh-CN" dirty="0" smtClean="0"/>
                        <a:t>0.801</a:t>
                      </a:r>
                      <a:endParaRPr lang="zh-CN" altLang="en-US" dirty="0"/>
                    </a:p>
                  </a:txBody>
                  <a:tcPr>
                    <a:lnB w="38100" cap="flat" cmpd="sng" algn="ctr">
                      <a:solidFill>
                        <a:srgbClr val="5B9BD5"/>
                      </a:solidFill>
                      <a:prstDash val="solid"/>
                      <a:round/>
                      <a:headEnd type="none" w="med" len="med"/>
                      <a:tailEnd type="none" w="med" len="med"/>
                    </a:lnB>
                  </a:tcPr>
                </a:tc>
                <a:tc>
                  <a:txBody>
                    <a:bodyPr/>
                    <a:lstStyle/>
                    <a:p>
                      <a:r>
                        <a:rPr lang="en-US" altLang="zh-CN" dirty="0" smtClean="0"/>
                        <a:t>0.619</a:t>
                      </a:r>
                      <a:endParaRPr lang="zh-CN" altLang="en-US" dirty="0"/>
                    </a:p>
                  </a:txBody>
                  <a:tcPr>
                    <a:lnB w="38100" cap="flat" cmpd="sng" algn="ctr">
                      <a:solidFill>
                        <a:srgbClr val="5B9BD5"/>
                      </a:solidFill>
                      <a:prstDash val="solid"/>
                      <a:round/>
                      <a:headEnd type="none" w="med" len="med"/>
                      <a:tailEnd type="none" w="med" len="med"/>
                    </a:lnB>
                  </a:tcPr>
                </a:tc>
                <a:tc>
                  <a:txBody>
                    <a:bodyPr/>
                    <a:lstStyle/>
                    <a:p>
                      <a:r>
                        <a:rPr lang="en-US" altLang="zh-CN" dirty="0" smtClean="0"/>
                        <a:t>0.462</a:t>
                      </a:r>
                      <a:endParaRPr lang="zh-CN" altLang="en-US" dirty="0"/>
                    </a:p>
                  </a:txBody>
                  <a:tcPr>
                    <a:lnB w="38100" cap="flat" cmpd="sng" algn="ctr">
                      <a:solidFill>
                        <a:srgbClr val="5B9BD5"/>
                      </a:solidFill>
                      <a:prstDash val="solid"/>
                      <a:round/>
                      <a:headEnd type="none" w="med" len="med"/>
                      <a:tailEnd type="none" w="med" len="med"/>
                    </a:lnB>
                  </a:tcPr>
                </a:tc>
                <a:tc>
                  <a:txBody>
                    <a:bodyPr/>
                    <a:lstStyle/>
                    <a:p>
                      <a:r>
                        <a:rPr lang="en-US" altLang="zh-CN" b="1" dirty="0" smtClean="0"/>
                        <a:t>0.578</a:t>
                      </a:r>
                      <a:endParaRPr lang="zh-CN" altLang="en-US" b="1" dirty="0"/>
                    </a:p>
                  </a:txBody>
                  <a:tcPr>
                    <a:lnB w="38100" cap="flat" cmpd="sng" algn="ctr">
                      <a:solidFill>
                        <a:srgbClr val="5B9BD5"/>
                      </a:solidFill>
                      <a:prstDash val="solid"/>
                      <a:round/>
                      <a:headEnd type="none" w="med" len="med"/>
                      <a:tailEnd type="none" w="med" len="med"/>
                    </a:lnB>
                  </a:tcPr>
                </a:tc>
                <a:tc>
                  <a:txBody>
                    <a:bodyPr/>
                    <a:lstStyle/>
                    <a:p>
                      <a:r>
                        <a:rPr lang="en-US" altLang="zh-CN" dirty="0" smtClean="0"/>
                        <a:t>0.386</a:t>
                      </a:r>
                      <a:endParaRPr lang="zh-CN" altLang="en-US" dirty="0"/>
                    </a:p>
                  </a:txBody>
                  <a:tcPr>
                    <a:lnB w="38100" cap="flat" cmpd="sng" algn="ctr">
                      <a:solidFill>
                        <a:srgbClr val="5B9BD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53839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inVertical)">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椭圆 34"/>
          <p:cNvSpPr/>
          <p:nvPr/>
        </p:nvSpPr>
        <p:spPr>
          <a:xfrm>
            <a:off x="4437496" y="2563675"/>
            <a:ext cx="506412" cy="504825"/>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rPr>
              <a:t>1</a:t>
            </a:r>
            <a:endParaRPr lang="zh-CN" altLang="en-US"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36" name="矩形 35"/>
          <p:cNvSpPr/>
          <p:nvPr/>
        </p:nvSpPr>
        <p:spPr>
          <a:xfrm>
            <a:off x="5323004" y="2616032"/>
            <a:ext cx="697627" cy="400110"/>
          </a:xfrm>
          <a:prstGeom prst="rect">
            <a:avLst/>
          </a:prstGeom>
        </p:spPr>
        <p:txBody>
          <a:bodyPr wrap="none">
            <a:spAutoFit/>
          </a:bodyPr>
          <a:lstStyle/>
          <a:p>
            <a:pPr>
              <a:spcAft>
                <a:spcPts val="0"/>
              </a:spcAft>
              <a:defRPr/>
            </a:pPr>
            <a:r>
              <a:rPr lang="zh-CN" altLang="en-US" sz="20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绪论</a:t>
            </a:r>
            <a:endPar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7" name="椭圆 36"/>
          <p:cNvSpPr/>
          <p:nvPr/>
        </p:nvSpPr>
        <p:spPr>
          <a:xfrm>
            <a:off x="4437496" y="3289376"/>
            <a:ext cx="506412" cy="504825"/>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rPr>
              <a:t>2</a:t>
            </a:r>
            <a:endParaRPr lang="zh-CN" altLang="en-US"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38" name="矩形 37"/>
          <p:cNvSpPr/>
          <p:nvPr/>
        </p:nvSpPr>
        <p:spPr>
          <a:xfrm>
            <a:off x="5323004" y="3341733"/>
            <a:ext cx="3005951" cy="400110"/>
          </a:xfrm>
          <a:prstGeom prst="rect">
            <a:avLst/>
          </a:prstGeom>
        </p:spPr>
        <p:txBody>
          <a:bodyPr wrap="none">
            <a:spAutoFit/>
          </a:bodyPr>
          <a:lstStyle/>
          <a:p>
            <a:pPr>
              <a:spcAft>
                <a:spcPts val="0"/>
              </a:spcAft>
              <a:defRPr/>
            </a:pP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金融领域情感词典的构建</a:t>
            </a:r>
            <a:endPar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椭圆 38"/>
          <p:cNvSpPr/>
          <p:nvPr/>
        </p:nvSpPr>
        <p:spPr>
          <a:xfrm>
            <a:off x="4437496" y="4015077"/>
            <a:ext cx="506412" cy="504825"/>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rPr>
              <a:t>3</a:t>
            </a:r>
            <a:endParaRPr lang="zh-CN" altLang="en-US"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41" name="椭圆 40"/>
          <p:cNvSpPr/>
          <p:nvPr/>
        </p:nvSpPr>
        <p:spPr>
          <a:xfrm>
            <a:off x="4437496" y="4740778"/>
            <a:ext cx="506412" cy="504825"/>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rPr>
              <a:t>4</a:t>
            </a:r>
            <a:endParaRPr lang="zh-CN" altLang="en-US"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43" name="椭圆 42"/>
          <p:cNvSpPr/>
          <p:nvPr/>
        </p:nvSpPr>
        <p:spPr>
          <a:xfrm>
            <a:off x="4437496" y="5466479"/>
            <a:ext cx="506412" cy="504825"/>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rPr>
              <a:t>5</a:t>
            </a:r>
            <a:endParaRPr lang="zh-CN" altLang="en-US" sz="3200" dirty="0">
              <a:solidFill>
                <a:schemeClr val="bg1">
                  <a:lumMod val="95000"/>
                </a:schemeClr>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44" name="矩形 43"/>
          <p:cNvSpPr/>
          <p:nvPr/>
        </p:nvSpPr>
        <p:spPr>
          <a:xfrm>
            <a:off x="5323003" y="4897851"/>
            <a:ext cx="1723549" cy="400110"/>
          </a:xfrm>
          <a:prstGeom prst="rect">
            <a:avLst/>
          </a:prstGeom>
        </p:spPr>
        <p:txBody>
          <a:bodyPr wrap="none">
            <a:spAutoFit/>
          </a:bodyPr>
          <a:lstStyle/>
          <a:p>
            <a:pPr>
              <a:spcAft>
                <a:spcPts val="0"/>
              </a:spcAft>
              <a:defRPr/>
            </a:pPr>
            <a:r>
              <a:rPr lang="zh-CN" altLang="en-US" sz="20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股票走势预测</a:t>
            </a:r>
            <a:endPar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椭圆 45"/>
          <p:cNvSpPr/>
          <p:nvPr/>
        </p:nvSpPr>
        <p:spPr>
          <a:xfrm>
            <a:off x="7545098" y="-777307"/>
            <a:ext cx="3728322" cy="37283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7721613" y="-600792"/>
            <a:ext cx="3375292" cy="3375292"/>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59"/>
          <p:cNvSpPr txBox="1">
            <a:spLocks noChangeArrowheads="1"/>
          </p:cNvSpPr>
          <p:nvPr/>
        </p:nvSpPr>
        <p:spPr bwMode="auto">
          <a:xfrm>
            <a:off x="7753075" y="398337"/>
            <a:ext cx="3312368" cy="1495794"/>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defTabSz="914377">
              <a:lnSpc>
                <a:spcPct val="120000"/>
              </a:lnSpc>
              <a:defRPr/>
            </a:pPr>
            <a:r>
              <a:rPr lang="zh-CN" altLang="en-US" sz="4800" b="1" kern="0" dirty="0">
                <a:solidFill>
                  <a:schemeClr val="bg1">
                    <a:lumMod val="95000"/>
                  </a:schemeClr>
                </a:solidFill>
                <a:latin typeface="微软雅黑" pitchFamily="34" charset="-122"/>
                <a:ea typeface="微软雅黑" pitchFamily="34" charset="-122"/>
              </a:rPr>
              <a:t>目录</a:t>
            </a:r>
            <a:r>
              <a:rPr lang="zh-CN" altLang="en-US" sz="4000" b="1" kern="0" dirty="0">
                <a:solidFill>
                  <a:schemeClr val="bg1">
                    <a:lumMod val="95000"/>
                  </a:schemeClr>
                </a:solidFill>
                <a:latin typeface="微软雅黑" pitchFamily="34" charset="-122"/>
                <a:ea typeface="微软雅黑" pitchFamily="34" charset="-122"/>
              </a:rPr>
              <a:t> </a:t>
            </a:r>
            <a:endParaRPr lang="en-US" altLang="zh-CN" sz="4000" b="1" kern="0" dirty="0" smtClean="0">
              <a:solidFill>
                <a:schemeClr val="bg1">
                  <a:lumMod val="95000"/>
                </a:schemeClr>
              </a:solidFill>
              <a:latin typeface="微软雅黑" pitchFamily="34" charset="-122"/>
              <a:ea typeface="微软雅黑" pitchFamily="34" charset="-122"/>
            </a:endParaRPr>
          </a:p>
          <a:p>
            <a:pPr algn="ctr" defTabSz="914377">
              <a:lnSpc>
                <a:spcPct val="120000"/>
              </a:lnSpc>
              <a:defRPr/>
            </a:pPr>
            <a:r>
              <a:rPr lang="en-US" altLang="zh-CN" sz="2800" kern="0" dirty="0" smtClean="0">
                <a:solidFill>
                  <a:schemeClr val="bg1">
                    <a:lumMod val="95000"/>
                  </a:schemeClr>
                </a:solidFill>
                <a:latin typeface="微软雅黑" pitchFamily="34" charset="-122"/>
                <a:ea typeface="微软雅黑" pitchFamily="34" charset="-122"/>
              </a:rPr>
              <a:t>C</a:t>
            </a:r>
            <a:r>
              <a:rPr lang="en-US" altLang="zh-CN" sz="2800" kern="0" dirty="0">
                <a:solidFill>
                  <a:schemeClr val="bg1">
                    <a:lumMod val="95000"/>
                  </a:schemeClr>
                </a:solidFill>
                <a:latin typeface="微软雅黑" pitchFamily="34" charset="-122"/>
                <a:ea typeface="微软雅黑" pitchFamily="34" charset="-122"/>
              </a:rPr>
              <a:t>o</a:t>
            </a:r>
            <a:r>
              <a:rPr lang="en-US" altLang="zh-CN" sz="2800" kern="0" dirty="0" smtClean="0">
                <a:solidFill>
                  <a:schemeClr val="bg1">
                    <a:lumMod val="95000"/>
                  </a:schemeClr>
                </a:solidFill>
                <a:latin typeface="微软雅黑" pitchFamily="34" charset="-122"/>
                <a:ea typeface="微软雅黑" pitchFamily="34" charset="-122"/>
              </a:rPr>
              <a:t>ntents</a:t>
            </a:r>
            <a:endParaRPr lang="en-US" altLang="ko-KR" sz="2800" kern="0" dirty="0">
              <a:solidFill>
                <a:schemeClr val="bg1">
                  <a:lumMod val="95000"/>
                </a:schemeClr>
              </a:solidFill>
              <a:latin typeface="微软雅黑" pitchFamily="34" charset="-122"/>
              <a:ea typeface="微软雅黑" pitchFamily="34" charset="-122"/>
            </a:endParaRPr>
          </a:p>
        </p:txBody>
      </p:sp>
      <p:sp>
        <p:nvSpPr>
          <p:cNvPr id="17" name="矩形 16"/>
          <p:cNvSpPr/>
          <p:nvPr/>
        </p:nvSpPr>
        <p:spPr>
          <a:xfrm>
            <a:off x="5323004" y="5613185"/>
            <a:ext cx="1467068" cy="400110"/>
          </a:xfrm>
          <a:prstGeom prst="rect">
            <a:avLst/>
          </a:prstGeom>
        </p:spPr>
        <p:txBody>
          <a:bodyPr wrap="none">
            <a:spAutoFit/>
          </a:bodyPr>
          <a:lstStyle/>
          <a:p>
            <a:pPr>
              <a:spcAft>
                <a:spcPts val="0"/>
              </a:spcAft>
              <a:defRPr/>
            </a:pPr>
            <a:r>
              <a:rPr lang="zh-CN" altLang="en-US" sz="20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总结与展望</a:t>
            </a:r>
            <a:endPar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5323003" y="4119792"/>
            <a:ext cx="2236510" cy="400110"/>
          </a:xfrm>
          <a:prstGeom prst="rect">
            <a:avLst/>
          </a:prstGeom>
        </p:spPr>
        <p:txBody>
          <a:bodyPr wrap="none">
            <a:spAutoFit/>
          </a:bodyPr>
          <a:lstStyle/>
          <a:p>
            <a:pPr>
              <a:spcAft>
                <a:spcPts val="0"/>
              </a:spcAft>
              <a:defRPr/>
            </a:pPr>
            <a:r>
              <a:rPr lang="zh-CN" altLang="en-US" sz="20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金融</a:t>
            </a:r>
            <a:r>
              <a:rPr lang="zh-CN" altLang="en-US"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新闻</a:t>
            </a:r>
            <a:r>
              <a:rPr lang="zh-CN" altLang="en-US" sz="2000" kern="100" dirty="0" smtClean="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情感分析</a:t>
            </a:r>
            <a:endPar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18553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par>
                                <p:cTn id="8" presetID="56" presetClass="path" presetSubtype="0" accel="50000" decel="50000" fill="hold" grpId="1" nodeType="withEffect">
                                  <p:stCondLst>
                                    <p:cond delay="0"/>
                                  </p:stCondLst>
                                  <p:childTnLst>
                                    <p:animMotion origin="layout" path="M -0.03737 0.0412 L -2.91667E-6 1.85185E-6 " pathEditMode="relative" rAng="0" ptsTypes="AA">
                                      <p:cBhvr>
                                        <p:cTn id="9" dur="700" fill="hold"/>
                                        <p:tgtEl>
                                          <p:spTgt spid="3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1000"/>
                                        <p:tgtEl>
                                          <p:spTgt spid="37"/>
                                        </p:tgtEl>
                                      </p:cBhvr>
                                    </p:animEffect>
                                  </p:childTnLst>
                                </p:cTn>
                              </p:par>
                              <p:par>
                                <p:cTn id="16" presetID="56" presetClass="path" presetSubtype="0" accel="50000" decel="50000" fill="hold" grpId="1" nodeType="withEffect">
                                  <p:stCondLst>
                                    <p:cond delay="250"/>
                                  </p:stCondLst>
                                  <p:childTnLst>
                                    <p:animMotion origin="layout" path="M -0.03737 0.0412 L -2.91667E-6 4.81481E-6 " pathEditMode="relative" rAng="0" ptsTypes="AA">
                                      <p:cBhvr>
                                        <p:cTn id="17" dur="700" fill="hold"/>
                                        <p:tgtEl>
                                          <p:spTgt spid="3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1000"/>
                                        <p:tgtEl>
                                          <p:spTgt spid="39"/>
                                        </p:tgtEl>
                                      </p:cBhvr>
                                    </p:animEffect>
                                  </p:childTnLst>
                                </p:cTn>
                              </p:par>
                              <p:par>
                                <p:cTn id="24" presetID="56" presetClass="path" presetSubtype="0" accel="50000" decel="50000" fill="hold" grpId="1" nodeType="withEffect">
                                  <p:stCondLst>
                                    <p:cond delay="500"/>
                                  </p:stCondLst>
                                  <p:childTnLst>
                                    <p:animMotion origin="layout" path="M -0.03737 0.04121 L -2.91667E-6 -2.22222E-6 " pathEditMode="relative" rAng="0" ptsTypes="AA">
                                      <p:cBhvr>
                                        <p:cTn id="25" dur="700" fill="hold"/>
                                        <p:tgtEl>
                                          <p:spTgt spid="39"/>
                                        </p:tgtEl>
                                        <p:attrNameLst>
                                          <p:attrName>ppt_x</p:attrName>
                                          <p:attrName>ppt_y</p:attrName>
                                        </p:attrNameLst>
                                      </p:cBhvr>
                                      <p:rCtr x="1862" y="-2060"/>
                                    </p:animMotion>
                                  </p:childTnLst>
                                </p:cTn>
                              </p:par>
                              <p:par>
                                <p:cTn id="26" presetID="10" presetClass="entr" presetSubtype="0" fill="hold" grpId="0" nodeType="withEffect">
                                  <p:stCondLst>
                                    <p:cond delay="75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000"/>
                                        <p:tgtEl>
                                          <p:spTgt spid="41"/>
                                        </p:tgtEl>
                                      </p:cBhvr>
                                    </p:animEffect>
                                  </p:childTnLst>
                                </p:cTn>
                              </p:par>
                              <p:par>
                                <p:cTn id="29" presetID="56" presetClass="path" presetSubtype="0" accel="50000" decel="50000" fill="hold" grpId="1" nodeType="withEffect">
                                  <p:stCondLst>
                                    <p:cond delay="750"/>
                                  </p:stCondLst>
                                  <p:childTnLst>
                                    <p:animMotion origin="layout" path="M -0.03737 0.0412 L -2.91667E-6 7.40741E-7 " pathEditMode="relative" rAng="0" ptsTypes="AA">
                                      <p:cBhvr>
                                        <p:cTn id="30" dur="700" fill="hold"/>
                                        <p:tgtEl>
                                          <p:spTgt spid="41"/>
                                        </p:tgtEl>
                                        <p:attrNameLst>
                                          <p:attrName>ppt_x</p:attrName>
                                          <p:attrName>ppt_y</p:attrName>
                                        </p:attrNameLst>
                                      </p:cBhvr>
                                      <p:rCtr x="1862" y="-2060"/>
                                    </p:animMotion>
                                  </p:childTnLst>
                                </p:cTn>
                              </p:par>
                              <p:par>
                                <p:cTn id="31" presetID="10" presetClass="entr" presetSubtype="0" fill="hold" grpId="0" nodeType="withEffect">
                                  <p:stCondLst>
                                    <p:cond delay="100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childTnLst>
                                </p:cTn>
                              </p:par>
                              <p:par>
                                <p:cTn id="34" presetID="56" presetClass="path" presetSubtype="0" accel="50000" decel="50000" fill="hold" grpId="1" nodeType="withEffect">
                                  <p:stCondLst>
                                    <p:cond delay="1000"/>
                                  </p:stCondLst>
                                  <p:childTnLst>
                                    <p:animMotion origin="layout" path="M -0.03737 0.0412 L -2.91667E-6 3.7037E-6 " pathEditMode="relative" rAng="0" ptsTypes="AA">
                                      <p:cBhvr>
                                        <p:cTn id="35" dur="700" fill="hold"/>
                                        <p:tgtEl>
                                          <p:spTgt spid="43"/>
                                        </p:tgtEl>
                                        <p:attrNameLst>
                                          <p:attrName>ppt_x</p:attrName>
                                          <p:attrName>ppt_y</p:attrName>
                                        </p:attrNameLst>
                                      </p:cBhvr>
                                      <p:rCtr x="1862" y="-2060"/>
                                    </p:animMotion>
                                  </p:childTnLst>
                                </p:cTn>
                              </p:par>
                              <p:par>
                                <p:cTn id="36" presetID="22" presetClass="entr" presetSubtype="8" fill="hold" grpId="0" nodeType="withEffect">
                                  <p:stCondLst>
                                    <p:cond delay="1250"/>
                                  </p:stCondLst>
                                  <p:childTnLst>
                                    <p:set>
                                      <p:cBhvr>
                                        <p:cTn id="37" dur="1" fill="hold">
                                          <p:stCondLst>
                                            <p:cond delay="0"/>
                                          </p:stCondLst>
                                        </p:cTn>
                                        <p:tgtEl>
                                          <p:spTgt spid="44"/>
                                        </p:tgtEl>
                                        <p:attrNameLst>
                                          <p:attrName>style.visibility</p:attrName>
                                        </p:attrNameLst>
                                      </p:cBhvr>
                                      <p:to>
                                        <p:strVal val="visible"/>
                                      </p:to>
                                    </p:set>
                                    <p:animEffect transition="in" filter="wipe(left)">
                                      <p:cBhvr>
                                        <p:cTn id="38" dur="500"/>
                                        <p:tgtEl>
                                          <p:spTgt spid="44"/>
                                        </p:tgtEl>
                                      </p:cBhvr>
                                    </p:animEffect>
                                  </p:childTnLst>
                                </p:cTn>
                              </p:par>
                              <p:par>
                                <p:cTn id="39" presetID="22" presetClass="entr" presetSubtype="8" fill="hold" grpId="0" nodeType="withEffect">
                                  <p:stCondLst>
                                    <p:cond delay="125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50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P spid="37" grpId="0" animBg="1"/>
      <p:bldP spid="37" grpId="1" animBg="1"/>
      <p:bldP spid="38" grpId="0"/>
      <p:bldP spid="39" grpId="0" animBg="1"/>
      <p:bldP spid="39" grpId="1" animBg="1"/>
      <p:bldP spid="41" grpId="0" animBg="1"/>
      <p:bldP spid="41" grpId="1" animBg="1"/>
      <p:bldP spid="43" grpId="0" animBg="1"/>
      <p:bldP spid="43" grpId="1" animBg="1"/>
      <p:bldP spid="44" grpId="0"/>
      <p:bldP spid="17"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4" name="组合 23"/>
          <p:cNvGrpSpPr/>
          <p:nvPr/>
        </p:nvGrpSpPr>
        <p:grpSpPr>
          <a:xfrm>
            <a:off x="5334856" y="461236"/>
            <a:ext cx="263341" cy="395013"/>
            <a:chOff x="5284519" y="1508166"/>
            <a:chExt cx="213756" cy="427512"/>
          </a:xfrm>
        </p:grpSpPr>
        <p:cxnSp>
          <p:nvCxnSpPr>
            <p:cNvPr id="25" name="直接连接符 2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7" name="Freeform 9"/>
          <p:cNvSpPr>
            <a:spLocks noEditPoints="1"/>
          </p:cNvSpPr>
          <p:nvPr/>
        </p:nvSpPr>
        <p:spPr bwMode="auto">
          <a:xfrm>
            <a:off x="3042928" y="1509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4189394" y="1509608"/>
            <a:ext cx="2911719"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领域情感词对词典测评</a:t>
            </a:r>
            <a:endParaRPr lang="zh-CN" altLang="en-US" sz="2000" dirty="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3674659" y="1909718"/>
            <a:ext cx="3310341" cy="17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extLst>
              <p:ext uri="{D42A27DB-BD31-4B8C-83A1-F6EECF244321}">
                <p14:modId xmlns:p14="http://schemas.microsoft.com/office/powerpoint/2010/main" val="1861509438"/>
              </p:ext>
            </p:extLst>
          </p:nvPr>
        </p:nvGraphicFramePr>
        <p:xfrm>
          <a:off x="3042928" y="2193958"/>
          <a:ext cx="3879214" cy="20617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extLst>
              <p:ext uri="{D42A27DB-BD31-4B8C-83A1-F6EECF244321}">
                <p14:modId xmlns:p14="http://schemas.microsoft.com/office/powerpoint/2010/main" val="44114093"/>
              </p:ext>
            </p:extLst>
          </p:nvPr>
        </p:nvGraphicFramePr>
        <p:xfrm>
          <a:off x="2990957" y="4258728"/>
          <a:ext cx="3931185" cy="22460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表 14"/>
          <p:cNvGraphicFramePr/>
          <p:nvPr>
            <p:extLst>
              <p:ext uri="{D42A27DB-BD31-4B8C-83A1-F6EECF244321}">
                <p14:modId xmlns:p14="http://schemas.microsoft.com/office/powerpoint/2010/main" val="98881471"/>
              </p:ext>
            </p:extLst>
          </p:nvPr>
        </p:nvGraphicFramePr>
        <p:xfrm>
          <a:off x="7242628" y="2193957"/>
          <a:ext cx="3755074" cy="206174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图表 15"/>
          <p:cNvGraphicFramePr/>
          <p:nvPr>
            <p:extLst>
              <p:ext uri="{D42A27DB-BD31-4B8C-83A1-F6EECF244321}">
                <p14:modId xmlns:p14="http://schemas.microsoft.com/office/powerpoint/2010/main" val="3290157694"/>
              </p:ext>
            </p:extLst>
          </p:nvPr>
        </p:nvGraphicFramePr>
        <p:xfrm>
          <a:off x="7242628" y="4383314"/>
          <a:ext cx="3755074" cy="212142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480925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right)">
                                      <p:cBhvr>
                                        <p:cTn id="36" dur="500"/>
                                        <p:tgtEl>
                                          <p:spTgt spid="15"/>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p:bldGraphic spid="13" grpId="0">
        <p:bldAsOne/>
      </p:bldGraphic>
      <p:bldGraphic spid="14" grpId="0">
        <p:bldAsOne/>
      </p:bldGraphic>
      <p:bldGraphic spid="15" grpId="0">
        <p:bldAsOne/>
      </p:bldGraphic>
      <p:bldGraphic spid="1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4" name="组合 23"/>
          <p:cNvGrpSpPr/>
          <p:nvPr/>
        </p:nvGrpSpPr>
        <p:grpSpPr>
          <a:xfrm>
            <a:off x="5334856" y="461236"/>
            <a:ext cx="263341" cy="395013"/>
            <a:chOff x="5284519" y="1508166"/>
            <a:chExt cx="213756" cy="427512"/>
          </a:xfrm>
        </p:grpSpPr>
        <p:cxnSp>
          <p:nvCxnSpPr>
            <p:cNvPr id="25" name="直接连接符 2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7" name="Freeform 9"/>
          <p:cNvSpPr>
            <a:spLocks noEditPoints="1"/>
          </p:cNvSpPr>
          <p:nvPr/>
        </p:nvSpPr>
        <p:spPr bwMode="auto">
          <a:xfrm>
            <a:off x="3169928" y="1763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4316395" y="1763608"/>
            <a:ext cx="176925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副词词典测评</a:t>
            </a:r>
            <a:endParaRPr lang="zh-CN" altLang="en-US" sz="2000" dirty="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3801659" y="2163718"/>
            <a:ext cx="2283993" cy="17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图表 16"/>
          <p:cNvGraphicFramePr/>
          <p:nvPr>
            <p:extLst>
              <p:ext uri="{D42A27DB-BD31-4B8C-83A1-F6EECF244321}">
                <p14:modId xmlns:p14="http://schemas.microsoft.com/office/powerpoint/2010/main" val="907972806"/>
              </p:ext>
            </p:extLst>
          </p:nvPr>
        </p:nvGraphicFramePr>
        <p:xfrm>
          <a:off x="2762623" y="2621707"/>
          <a:ext cx="4281115" cy="39362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val="118832001"/>
              </p:ext>
            </p:extLst>
          </p:nvPr>
        </p:nvGraphicFramePr>
        <p:xfrm>
          <a:off x="7273853" y="1457326"/>
          <a:ext cx="3918022" cy="23431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ext uri="{D42A27DB-BD31-4B8C-83A1-F6EECF244321}">
                <p14:modId xmlns:p14="http://schemas.microsoft.com/office/powerpoint/2010/main" val="711174129"/>
              </p:ext>
            </p:extLst>
          </p:nvPr>
        </p:nvGraphicFramePr>
        <p:xfrm>
          <a:off x="7273854" y="4114799"/>
          <a:ext cx="3918022" cy="224790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696761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down)">
                                      <p:cBhvr>
                                        <p:cTn id="28" dur="500"/>
                                        <p:tgtEl>
                                          <p:spTgt spid="1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down)">
                                      <p:cBhvr>
                                        <p:cTn id="31" dur="500"/>
                                        <p:tgtEl>
                                          <p:spTgt spid="1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p:bldGraphic spid="17" grpId="0">
        <p:bldAsOne/>
      </p:bldGraphic>
      <p:bldGraphic spid="18" grpId="0">
        <p:bldAsOne/>
      </p:bldGraphic>
      <p:bldGraphic spid="19"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4" name="组合 23"/>
          <p:cNvGrpSpPr/>
          <p:nvPr/>
        </p:nvGrpSpPr>
        <p:grpSpPr>
          <a:xfrm>
            <a:off x="5334856" y="461236"/>
            <a:ext cx="263341" cy="395013"/>
            <a:chOff x="5284519" y="1508166"/>
            <a:chExt cx="213756" cy="427512"/>
          </a:xfrm>
        </p:grpSpPr>
        <p:cxnSp>
          <p:nvCxnSpPr>
            <p:cNvPr id="25" name="直接连接符 2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7" name="Freeform 9"/>
          <p:cNvSpPr>
            <a:spLocks noEditPoints="1"/>
          </p:cNvSpPr>
          <p:nvPr/>
        </p:nvSpPr>
        <p:spPr bwMode="auto">
          <a:xfrm>
            <a:off x="3169928" y="1763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28" name="文本框 27"/>
          <p:cNvSpPr txBox="1"/>
          <p:nvPr/>
        </p:nvSpPr>
        <p:spPr>
          <a:xfrm>
            <a:off x="4316394" y="1763608"/>
            <a:ext cx="2270143"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情感打分参数分析</a:t>
            </a:r>
            <a:endParaRPr lang="zh-CN" altLang="en-US" sz="2000" dirty="0">
              <a:latin typeface="微软雅黑" panose="020B0503020204020204" pitchFamily="34" charset="-122"/>
              <a:ea typeface="微软雅黑" panose="020B0503020204020204" pitchFamily="34" charset="-122"/>
            </a:endParaRPr>
          </a:p>
        </p:txBody>
      </p:sp>
      <p:cxnSp>
        <p:nvCxnSpPr>
          <p:cNvPr id="29" name="直接连接符 28"/>
          <p:cNvCxnSpPr/>
          <p:nvPr/>
        </p:nvCxnSpPr>
        <p:spPr>
          <a:xfrm flipV="1">
            <a:off x="3801659" y="2179472"/>
            <a:ext cx="2656291" cy="1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3" name="图表 12"/>
          <p:cNvGraphicFramePr/>
          <p:nvPr>
            <p:extLst>
              <p:ext uri="{D42A27DB-BD31-4B8C-83A1-F6EECF244321}">
                <p14:modId xmlns:p14="http://schemas.microsoft.com/office/powerpoint/2010/main" val="2405112321"/>
              </p:ext>
            </p:extLst>
          </p:nvPr>
        </p:nvGraphicFramePr>
        <p:xfrm>
          <a:off x="3169928" y="2605731"/>
          <a:ext cx="3954548" cy="37576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p:nvPr>
            <p:extLst>
              <p:ext uri="{D42A27DB-BD31-4B8C-83A1-F6EECF244321}">
                <p14:modId xmlns:p14="http://schemas.microsoft.com/office/powerpoint/2010/main" val="1513238029"/>
              </p:ext>
            </p:extLst>
          </p:nvPr>
        </p:nvGraphicFramePr>
        <p:xfrm>
          <a:off x="7315717" y="2605731"/>
          <a:ext cx="4004102" cy="375761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155097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righ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28" grpId="0"/>
      <p:bldGraphic spid="13" grpId="0">
        <p:bldAsOne/>
      </p:bldGraphic>
      <p:bldGraphic spid="14"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66675"/>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969479" y="3280745"/>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2" name="文本框 11"/>
          <p:cNvSpPr txBox="1"/>
          <p:nvPr/>
        </p:nvSpPr>
        <p:spPr>
          <a:xfrm>
            <a:off x="2035533" y="1571203"/>
            <a:ext cx="3877985" cy="830997"/>
          </a:xfrm>
          <a:prstGeom prst="rect">
            <a:avLst/>
          </a:prstGeom>
          <a:noFill/>
        </p:spPr>
        <p:txBody>
          <a:bodyPr wrap="none" rtlCol="0">
            <a:spAutoFit/>
          </a:bodyPr>
          <a:lstStyle/>
          <a:p>
            <a:pPr algn="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股票走势预测</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chemeClr val="accent1"/>
                </a:solidFill>
              </a:rPr>
              <a:t>第四部分</a:t>
            </a:r>
            <a:endParaRPr lang="zh-CN" altLang="en-US" sz="2800" dirty="0">
              <a:solidFill>
                <a:schemeClr val="accent1"/>
              </a:solidFill>
            </a:endParaRPr>
          </a:p>
        </p:txBody>
      </p:sp>
      <p:grpSp>
        <p:nvGrpSpPr>
          <p:cNvPr id="71" name="组合 70"/>
          <p:cNvGrpSpPr/>
          <p:nvPr/>
        </p:nvGrpSpPr>
        <p:grpSpPr>
          <a:xfrm>
            <a:off x="5969479" y="4375019"/>
            <a:ext cx="253042" cy="253042"/>
            <a:chOff x="5969479" y="2712339"/>
            <a:chExt cx="253042" cy="253042"/>
          </a:xfrm>
        </p:grpSpPr>
        <p:sp>
          <p:nvSpPr>
            <p:cNvPr id="72" name="任意多边形 7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accent1"/>
                </a:solidFill>
              </a:endParaRPr>
            </a:p>
          </p:txBody>
        </p:sp>
        <p:sp>
          <p:nvSpPr>
            <p:cNvPr id="73" name="任意多边形 7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96" name="文本框 95"/>
          <p:cNvSpPr txBox="1"/>
          <p:nvPr/>
        </p:nvSpPr>
        <p:spPr>
          <a:xfrm>
            <a:off x="6572922" y="3207211"/>
            <a:ext cx="3518912"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基于情感分析的股票预测模型</a:t>
            </a:r>
            <a:endParaRPr lang="zh-CN" altLang="en-US" sz="2000" b="0" dirty="0">
              <a:solidFill>
                <a:schemeClr val="bg1">
                  <a:lumMod val="95000"/>
                </a:schemeClr>
              </a:solidFill>
            </a:endParaRPr>
          </a:p>
        </p:txBody>
      </p:sp>
      <p:sp>
        <p:nvSpPr>
          <p:cNvPr id="97" name="文本框 96"/>
          <p:cNvSpPr txBox="1"/>
          <p:nvPr/>
        </p:nvSpPr>
        <p:spPr>
          <a:xfrm>
            <a:off x="6572922" y="4301485"/>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实验分析</a:t>
            </a:r>
            <a:endParaRPr lang="zh-CN" altLang="en-US" sz="2000" b="0" dirty="0">
              <a:solidFill>
                <a:schemeClr val="bg1">
                  <a:lumMod val="95000"/>
                </a:schemeClr>
              </a:solidFill>
            </a:endParaRPr>
          </a:p>
        </p:txBody>
      </p:sp>
    </p:spTree>
    <p:extLst>
      <p:ext uri="{BB962C8B-B14F-4D97-AF65-F5344CB8AC3E}">
        <p14:creationId xmlns:p14="http://schemas.microsoft.com/office/powerpoint/2010/main" val="320485770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wipe(left)">
                                      <p:cBhvr>
                                        <p:cTn id="24" dur="350"/>
                                        <p:tgtEl>
                                          <p:spTgt spid="96"/>
                                        </p:tgtEl>
                                      </p:cBhvr>
                                    </p:animEffect>
                                  </p:childTnLst>
                                </p:cTn>
                              </p:par>
                            </p:childTnLst>
                          </p:cTn>
                        </p:par>
                        <p:par>
                          <p:cTn id="25" fill="hold">
                            <p:stCondLst>
                              <p:cond delay="1600"/>
                            </p:stCondLst>
                            <p:childTnLst>
                              <p:par>
                                <p:cTn id="26" presetID="22" presetClass="entr" presetSubtype="1"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up)">
                                      <p:cBhvr>
                                        <p:cTn id="28" dur="500"/>
                                        <p:tgtEl>
                                          <p:spTgt spid="71"/>
                                        </p:tgtEl>
                                      </p:cBhvr>
                                    </p:animEffect>
                                  </p:childTnLst>
                                </p:cTn>
                              </p:par>
                            </p:childTnLst>
                          </p:cTn>
                        </p:par>
                        <p:par>
                          <p:cTn id="29" fill="hold">
                            <p:stCondLst>
                              <p:cond delay="2100"/>
                            </p:stCondLst>
                            <p:childTnLst>
                              <p:par>
                                <p:cTn id="30" presetID="22" presetClass="entr" presetSubtype="8" fill="hold" grpId="0" nodeType="after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wipe(left)">
                                      <p:cBhvr>
                                        <p:cTn id="32" dur="3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96" grpId="0"/>
      <p:bldP spid="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3"/>
          <p:cNvSpPr>
            <a:spLocks noChangeArrowheads="1"/>
          </p:cNvSpPr>
          <p:nvPr/>
        </p:nvSpPr>
        <p:spPr bwMode="auto">
          <a:xfrm>
            <a:off x="4788605" y="406444"/>
            <a:ext cx="5186017"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基于情感分析的股票预测模型</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15" name="组合 14"/>
          <p:cNvGrpSpPr/>
          <p:nvPr/>
        </p:nvGrpSpPr>
        <p:grpSpPr>
          <a:xfrm>
            <a:off x="4164809" y="461236"/>
            <a:ext cx="263341" cy="395013"/>
            <a:chOff x="5284519" y="1508166"/>
            <a:chExt cx="213756" cy="427512"/>
          </a:xfrm>
        </p:grpSpPr>
        <p:cxnSp>
          <p:nvCxnSpPr>
            <p:cNvPr id="16" name="直接连接符 15"/>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8"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19" name="文本框 18"/>
          <p:cNvSpPr txBox="1"/>
          <p:nvPr/>
        </p:nvSpPr>
        <p:spPr>
          <a:xfrm>
            <a:off x="4316394" y="1636608"/>
            <a:ext cx="2270143"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多元线性回归模型</a:t>
            </a:r>
            <a:endParaRPr lang="zh-CN" altLang="en-US" sz="2000" dirty="0">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3801659" y="2052472"/>
            <a:ext cx="2656291" cy="13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矩形 1"/>
              <p:cNvSpPr/>
              <p:nvPr/>
            </p:nvSpPr>
            <p:spPr>
              <a:xfrm>
                <a:off x="7206725" y="3174054"/>
                <a:ext cx="453925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smtClean="0">
                          <a:latin typeface="Cambria Math" panose="02040503050406030204" pitchFamily="18" charset="0"/>
                        </a:rPr>
                        <m:t>y</m:t>
                      </m:r>
                      <m:r>
                        <a:rPr lang="zh-CN" altLang="en-US" sz="2400" i="0">
                          <a:latin typeface="Cambria Math" panose="02040503050406030204" pitchFamily="18" charset="0"/>
                        </a:rPr>
                        <m:t>=</m:t>
                      </m:r>
                      <m:r>
                        <a:rPr lang="zh-CN" altLang="en-US" sz="2400" i="1" smtClean="0">
                          <a:latin typeface="Cambria Math" panose="02040503050406030204" pitchFamily="18" charset="0"/>
                        </a:rPr>
                        <m:t>𝑎</m:t>
                      </m:r>
                      <m:r>
                        <a:rPr lang="zh-CN" altLang="en-US" sz="2400" i="0">
                          <a:latin typeface="Cambria Math" panose="02040503050406030204" pitchFamily="18" charset="0"/>
                        </a:rPr>
                        <m:t>+</m:t>
                      </m:r>
                      <m:sSub>
                        <m:sSubPr>
                          <m:ctrlPr>
                            <a:rPr lang="zh-CN" altLang="en-US" sz="2400" i="1">
                              <a:latin typeface="Cambria Math"/>
                            </a:rPr>
                          </m:ctrlPr>
                        </m:sSubPr>
                        <m:e>
                          <m:r>
                            <a:rPr lang="zh-CN" altLang="en-US" sz="2400" i="1">
                              <a:latin typeface="Cambria Math" panose="02040503050406030204" pitchFamily="18" charset="0"/>
                            </a:rPr>
                            <m:t>𝑏</m:t>
                          </m:r>
                        </m:e>
                        <m:sub>
                          <m:r>
                            <a:rPr lang="zh-CN" altLang="en-US" sz="2400" i="0">
                              <a:latin typeface="Cambria Math" panose="02040503050406030204" pitchFamily="18" charset="0"/>
                            </a:rPr>
                            <m:t>1</m:t>
                          </m:r>
                        </m:sub>
                      </m:sSub>
                      <m:sSub>
                        <m:sSubPr>
                          <m:ctrlPr>
                            <a:rPr lang="zh-CN" altLang="en-US" sz="2400" i="1">
                              <a:latin typeface="Cambria Math"/>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a:rPr>
                          </m:ctrlPr>
                        </m:sSubPr>
                        <m:e>
                          <m:r>
                            <a:rPr lang="zh-CN" altLang="en-US" sz="2400" i="1">
                              <a:latin typeface="Cambria Math" panose="02040503050406030204" pitchFamily="18" charset="0"/>
                            </a:rPr>
                            <m:t>𝑏</m:t>
                          </m:r>
                        </m:e>
                        <m:sub>
                          <m:r>
                            <a:rPr lang="zh-CN" altLang="en-US" sz="2400" i="0">
                              <a:latin typeface="Cambria Math" panose="02040503050406030204" pitchFamily="18" charset="0"/>
                            </a:rPr>
                            <m:t>2</m:t>
                          </m:r>
                        </m:sub>
                      </m:sSub>
                      <m:sSub>
                        <m:sSubPr>
                          <m:ctrlPr>
                            <a:rPr lang="zh-CN" altLang="en-US" sz="2400" i="1">
                              <a:latin typeface="Cambria Math"/>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a:rPr>
                          </m:ctrlPr>
                        </m:sSubPr>
                        <m:e>
                          <m:r>
                            <a:rPr lang="zh-CN" altLang="en-US" sz="2400" i="1">
                              <a:latin typeface="Cambria Math" panose="02040503050406030204" pitchFamily="18" charset="0"/>
                            </a:rPr>
                            <m:t>𝑏</m:t>
                          </m:r>
                        </m:e>
                        <m:sub>
                          <m:r>
                            <a:rPr lang="zh-CN" altLang="en-US" sz="2400" i="1">
                              <a:latin typeface="Cambria Math" panose="02040503050406030204" pitchFamily="18" charset="0"/>
                            </a:rPr>
                            <m:t>𝑗</m:t>
                          </m:r>
                        </m:sub>
                      </m:sSub>
                      <m:sSub>
                        <m:sSubPr>
                          <m:ctrlPr>
                            <a:rPr lang="zh-CN" altLang="en-US" sz="2400" i="1">
                              <a:latin typeface="Cambria Math"/>
                            </a:rPr>
                          </m:ctrlPr>
                        </m:sSubPr>
                        <m:e>
                          <m:r>
                            <a:rPr lang="zh-CN" altLang="en-US" sz="2400" i="1">
                              <a:latin typeface="Cambria Math" panose="02040503050406030204" pitchFamily="18" charset="0"/>
                            </a:rPr>
                            <m:t>𝑥</m:t>
                          </m:r>
                        </m:e>
                        <m:sub>
                          <m:r>
                            <a:rPr lang="zh-CN" altLang="en-US" sz="2400" i="1">
                              <a:latin typeface="Cambria Math" panose="02040503050406030204" pitchFamily="18" charset="0"/>
                            </a:rPr>
                            <m:t>𝑗</m:t>
                          </m:r>
                        </m:sub>
                      </m:sSub>
                    </m:oMath>
                  </m:oMathPara>
                </a14:m>
                <a:endParaRPr lang="zh-CN"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7206725" y="3174054"/>
                <a:ext cx="4539256" cy="491417"/>
              </a:xfrm>
              <a:prstGeom prst="rect">
                <a:avLst/>
              </a:prstGeom>
              <a:blipFill rotWithShape="0">
                <a:blip r:embed="rId3"/>
                <a:stretch>
                  <a:fillRect b="-11250"/>
                </a:stretch>
              </a:blipFill>
            </p:spPr>
            <p:txBody>
              <a:bodyPr/>
              <a:lstStyle/>
              <a:p>
                <a:r>
                  <a:rPr lang="zh-CN" altLang="en-US">
                    <a:noFill/>
                  </a:rPr>
                  <a:t> </a:t>
                </a:r>
              </a:p>
            </p:txBody>
          </p:sp>
        </mc:Fallback>
      </mc:AlternateContent>
      <p:grpSp>
        <p:nvGrpSpPr>
          <p:cNvPr id="74" name="组合 73"/>
          <p:cNvGrpSpPr/>
          <p:nvPr/>
        </p:nvGrpSpPr>
        <p:grpSpPr>
          <a:xfrm>
            <a:off x="5680549" y="3126684"/>
            <a:ext cx="1203960" cy="1051561"/>
            <a:chOff x="6842760" y="2637270"/>
            <a:chExt cx="1203960" cy="1051560"/>
          </a:xfrm>
          <a:solidFill>
            <a:schemeClr val="tx1"/>
          </a:solidFill>
        </p:grpSpPr>
        <p:sp>
          <p:nvSpPr>
            <p:cNvPr id="75" name="六边形 74"/>
            <p:cNvSpPr/>
            <p:nvPr/>
          </p:nvSpPr>
          <p:spPr>
            <a:xfrm>
              <a:off x="6842760" y="26372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76" name="文本框 75"/>
            <p:cNvSpPr txBox="1"/>
            <p:nvPr/>
          </p:nvSpPr>
          <p:spPr>
            <a:xfrm>
              <a:off x="6958174" y="2771114"/>
              <a:ext cx="998000" cy="830996"/>
            </a:xfrm>
            <a:prstGeom prst="rect">
              <a:avLst/>
            </a:prstGeom>
            <a:noFill/>
          </p:spPr>
          <p:txBody>
            <a:bodyPr wrap="square" rtlCol="0">
              <a:spAutoFit/>
            </a:bodyPr>
            <a:lstStyle/>
            <a:p>
              <a:pPr algn="ctr"/>
              <a:r>
                <a:rPr lang="zh-CN" altLang="en-US" sz="2400" dirty="0">
                  <a:solidFill>
                    <a:srgbClr val="E7E7E7"/>
                  </a:solidFill>
                  <a:latin typeface="微软雅黑" panose="020B0503020204020204" pitchFamily="34" charset="-122"/>
                  <a:ea typeface="微软雅黑" panose="020B0503020204020204" pitchFamily="34" charset="-122"/>
                  <a:cs typeface="Arial" panose="020B0604020202020204" pitchFamily="34" charset="0"/>
                </a:rPr>
                <a:t>涨跌幅</a:t>
              </a:r>
              <a:endParaRPr lang="zh-CN" altLang="en-US" sz="2400" baseline="-3000" dirty="0">
                <a:solidFill>
                  <a:srgbClr val="E7E7E7"/>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7" name="组合 76"/>
          <p:cNvGrpSpPr/>
          <p:nvPr/>
        </p:nvGrpSpPr>
        <p:grpSpPr>
          <a:xfrm>
            <a:off x="4363641" y="2368494"/>
            <a:ext cx="1203960" cy="1051563"/>
            <a:chOff x="5525852" y="1879080"/>
            <a:chExt cx="1203960" cy="1051560"/>
          </a:xfrm>
        </p:grpSpPr>
        <p:sp>
          <p:nvSpPr>
            <p:cNvPr id="78" name="六边形 77"/>
            <p:cNvSpPr/>
            <p:nvPr/>
          </p:nvSpPr>
          <p:spPr>
            <a:xfrm>
              <a:off x="5525852" y="1879080"/>
              <a:ext cx="1203960" cy="105156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79" name="文本框 78"/>
            <p:cNvSpPr txBox="1"/>
            <p:nvPr/>
          </p:nvSpPr>
          <p:spPr>
            <a:xfrm>
              <a:off x="5670870" y="1960942"/>
              <a:ext cx="882327" cy="941152"/>
            </a:xfrm>
            <a:prstGeom prst="rect">
              <a:avLst/>
            </a:prstGeom>
            <a:noFill/>
          </p:spPr>
          <p:txBody>
            <a:bodyPr wrap="square" rtlCol="0">
              <a:spAutoFit/>
            </a:bodyPr>
            <a:lstStyle/>
            <a:p>
              <a:pPr algn="ctr">
                <a:lnSpc>
                  <a:spcPct val="120000"/>
                </a:lnSpc>
              </a:pPr>
              <a:r>
                <a:rPr lang="zh-CN" altLang="en-US" sz="3600" baseline="-3000" dirty="0" smtClean="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股票价格</a:t>
              </a:r>
              <a:endParaRPr lang="zh-CN" altLang="en-US" sz="36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0" name="组合 79"/>
          <p:cNvGrpSpPr/>
          <p:nvPr/>
        </p:nvGrpSpPr>
        <p:grpSpPr>
          <a:xfrm>
            <a:off x="5664717" y="4482453"/>
            <a:ext cx="1203960" cy="1051563"/>
            <a:chOff x="6842760" y="4008870"/>
            <a:chExt cx="1203960" cy="1051560"/>
          </a:xfrm>
        </p:grpSpPr>
        <p:sp>
          <p:nvSpPr>
            <p:cNvPr id="81" name="六边形 80"/>
            <p:cNvSpPr/>
            <p:nvPr/>
          </p:nvSpPr>
          <p:spPr>
            <a:xfrm>
              <a:off x="6842760" y="4008870"/>
              <a:ext cx="1203960" cy="105156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82" name="文本框 81"/>
            <p:cNvSpPr txBox="1"/>
            <p:nvPr/>
          </p:nvSpPr>
          <p:spPr>
            <a:xfrm>
              <a:off x="6981634" y="4064073"/>
              <a:ext cx="926211" cy="978727"/>
            </a:xfrm>
            <a:prstGeom prst="rect">
              <a:avLst/>
            </a:prstGeom>
            <a:noFill/>
          </p:spPr>
          <p:txBody>
            <a:bodyPr wrap="square" rtlCol="0">
              <a:spAutoFit/>
            </a:bodyPr>
            <a:lstStyle/>
            <a:p>
              <a:pPr algn="ctr">
                <a:lnSpc>
                  <a:spcPct val="120000"/>
                </a:lnSpc>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成交额</a:t>
              </a:r>
              <a:endParaRPr lang="zh-CN" altLang="en-US" sz="24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3" name="组合 82"/>
          <p:cNvGrpSpPr/>
          <p:nvPr/>
        </p:nvGrpSpPr>
        <p:grpSpPr>
          <a:xfrm>
            <a:off x="3044026" y="4498286"/>
            <a:ext cx="1203960" cy="1051563"/>
            <a:chOff x="4206240" y="4008870"/>
            <a:chExt cx="1203960" cy="1051560"/>
          </a:xfrm>
        </p:grpSpPr>
        <p:sp>
          <p:nvSpPr>
            <p:cNvPr id="84" name="六边形 83"/>
            <p:cNvSpPr/>
            <p:nvPr/>
          </p:nvSpPr>
          <p:spPr>
            <a:xfrm>
              <a:off x="4206240" y="4008870"/>
              <a:ext cx="1203960" cy="105156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文本框 84"/>
            <p:cNvSpPr txBox="1"/>
            <p:nvPr/>
          </p:nvSpPr>
          <p:spPr>
            <a:xfrm>
              <a:off x="4397857" y="4064073"/>
              <a:ext cx="820725" cy="978726"/>
            </a:xfrm>
            <a:prstGeom prst="rect">
              <a:avLst/>
            </a:prstGeom>
            <a:noFill/>
          </p:spPr>
          <p:txBody>
            <a:bodyPr wrap="square" rtlCol="0">
              <a:spAutoFit/>
            </a:bodyPr>
            <a:lstStyle/>
            <a:p>
              <a:pPr algn="ctr">
                <a:lnSpc>
                  <a:spcPct val="120000"/>
                </a:lnSpc>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rPr>
                <a:t>成交额</a:t>
              </a:r>
              <a:endParaRPr lang="zh-CN" altLang="en-US" sz="2400" baseline="-30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6" name="组合 85"/>
          <p:cNvGrpSpPr/>
          <p:nvPr/>
        </p:nvGrpSpPr>
        <p:grpSpPr>
          <a:xfrm>
            <a:off x="3044026" y="3126684"/>
            <a:ext cx="1203960" cy="1051561"/>
            <a:chOff x="4206240" y="2637270"/>
            <a:chExt cx="1203960" cy="1051560"/>
          </a:xfrm>
          <a:solidFill>
            <a:schemeClr val="tx1"/>
          </a:solidFill>
        </p:grpSpPr>
        <p:sp>
          <p:nvSpPr>
            <p:cNvPr id="87" name="六边形 86"/>
            <p:cNvSpPr/>
            <p:nvPr/>
          </p:nvSpPr>
          <p:spPr>
            <a:xfrm>
              <a:off x="4206240" y="263727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88" name="文本框 87"/>
            <p:cNvSpPr txBox="1"/>
            <p:nvPr/>
          </p:nvSpPr>
          <p:spPr>
            <a:xfrm>
              <a:off x="4387743" y="2809107"/>
              <a:ext cx="820724" cy="830996"/>
            </a:xfrm>
            <a:prstGeom prst="rect">
              <a:avLst/>
            </a:prstGeom>
            <a:noFill/>
          </p:spPr>
          <p:txBody>
            <a:bodyPr wrap="square" rtlCol="0">
              <a:spAutoFit/>
            </a:bodyPr>
            <a:lstStyle/>
            <a:p>
              <a:pPr algn="ctr"/>
              <a:r>
                <a:rPr lang="zh-CN" altLang="en-US" sz="3600" baseline="-3000" dirty="0" smtClean="0">
                  <a:solidFill>
                    <a:srgbClr val="E7E7E7"/>
                  </a:solidFill>
                  <a:latin typeface="微软雅黑" panose="020B0503020204020204" pitchFamily="34" charset="-122"/>
                  <a:ea typeface="微软雅黑" panose="020B0503020204020204" pitchFamily="34" charset="-122"/>
                  <a:cs typeface="Arial" panose="020B0604020202020204" pitchFamily="34" charset="0"/>
                </a:rPr>
                <a:t>平均情感</a:t>
              </a:r>
              <a:endParaRPr lang="zh-CN" altLang="en-US" sz="3600" baseline="-3000" dirty="0">
                <a:solidFill>
                  <a:srgbClr val="E7E7E7"/>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9" name="组合 88"/>
          <p:cNvGrpSpPr/>
          <p:nvPr/>
        </p:nvGrpSpPr>
        <p:grpSpPr>
          <a:xfrm>
            <a:off x="4363641" y="5188489"/>
            <a:ext cx="1203960" cy="1051561"/>
            <a:chOff x="5525852" y="4683240"/>
            <a:chExt cx="1203960" cy="1051560"/>
          </a:xfrm>
          <a:solidFill>
            <a:schemeClr val="tx1"/>
          </a:solidFill>
        </p:grpSpPr>
        <p:sp>
          <p:nvSpPr>
            <p:cNvPr id="90" name="六边形 89"/>
            <p:cNvSpPr/>
            <p:nvPr/>
          </p:nvSpPr>
          <p:spPr>
            <a:xfrm>
              <a:off x="5525852" y="4683240"/>
              <a:ext cx="1203960" cy="1051560"/>
            </a:xfrm>
            <a:prstGeom prst="hexag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Arial" panose="020B0604020202020204" pitchFamily="34" charset="0"/>
              </a:endParaRPr>
            </a:p>
          </p:txBody>
        </p:sp>
        <p:sp>
          <p:nvSpPr>
            <p:cNvPr id="91" name="文本框 90"/>
            <p:cNvSpPr txBox="1"/>
            <p:nvPr/>
          </p:nvSpPr>
          <p:spPr>
            <a:xfrm>
              <a:off x="5708200" y="4793521"/>
              <a:ext cx="820724" cy="830996"/>
            </a:xfrm>
            <a:prstGeom prst="rect">
              <a:avLst/>
            </a:prstGeom>
            <a:noFill/>
          </p:spPr>
          <p:txBody>
            <a:bodyPr wrap="square" rtlCol="0">
              <a:spAutoFit/>
            </a:bodyPr>
            <a:lstStyle/>
            <a:p>
              <a:pPr algn="ctr"/>
              <a:r>
                <a:rPr lang="zh-CN" altLang="en-US" sz="2400" dirty="0">
                  <a:solidFill>
                    <a:srgbClr val="E7E7E7"/>
                  </a:solidFill>
                  <a:latin typeface="微软雅黑" panose="020B0503020204020204" pitchFamily="34" charset="-122"/>
                  <a:ea typeface="微软雅黑" panose="020B0503020204020204" pitchFamily="34" charset="-122"/>
                  <a:cs typeface="Arial" panose="020B0604020202020204" pitchFamily="34" charset="0"/>
                </a:rPr>
                <a:t>换手率</a:t>
              </a:r>
              <a:endParaRPr lang="zh-CN" altLang="en-US" sz="2400" baseline="-3000" dirty="0">
                <a:solidFill>
                  <a:srgbClr val="E7E7E7"/>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93" name="六边形 92"/>
          <p:cNvSpPr/>
          <p:nvPr/>
        </p:nvSpPr>
        <p:spPr>
          <a:xfrm>
            <a:off x="4385809" y="3819832"/>
            <a:ext cx="1168319" cy="986003"/>
          </a:xfrm>
          <a:prstGeom prst="hexag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cs typeface="Arial" panose="020B0604020202020204" pitchFamily="34" charset="0"/>
              </a:rPr>
              <a:t>情感差异</a:t>
            </a:r>
            <a:endParaRPr lang="zh-CN" altLang="en-US" sz="2400" dirty="0">
              <a:latin typeface="微软雅黑" panose="020B0503020204020204" pitchFamily="34" charset="-122"/>
              <a:ea typeface="微软雅黑" panose="020B0503020204020204" pitchFamily="34"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矩形 2"/>
              <p:cNvSpPr/>
              <p:nvPr/>
            </p:nvSpPr>
            <p:spPr>
              <a:xfrm>
                <a:off x="8210214" y="4878957"/>
                <a:ext cx="2582245" cy="9603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𝜇</m:t>
                      </m:r>
                      <m:r>
                        <a:rPr lang="zh-CN" altLang="en-US" sz="2400" i="0">
                          <a:latin typeface="Cambria Math" panose="02040503050406030204" pitchFamily="18" charset="0"/>
                        </a:rPr>
                        <m:t>=</m:t>
                      </m:r>
                      <m:f>
                        <m:fPr>
                          <m:ctrlPr>
                            <a:rPr lang="zh-CN" altLang="en-US" sz="2400" i="1">
                              <a:latin typeface="Cambria Math"/>
                            </a:rPr>
                          </m:ctrlPr>
                        </m:fPr>
                        <m:num>
                          <m:nary>
                            <m:naryPr>
                              <m:chr m:val="∑"/>
                              <m:limLoc m:val="undOvr"/>
                              <m:ctrlPr>
                                <a:rPr lang="zh-CN" altLang="en-US" sz="2400" i="1">
                                  <a:latin typeface="Cambria Math"/>
                                </a:rPr>
                              </m:ctrlPr>
                            </m:naryPr>
                            <m:sub>
                              <m:r>
                                <a:rPr lang="zh-CN" altLang="en-US" sz="2400" i="1">
                                  <a:latin typeface="Cambria Math" panose="02040503050406030204" pitchFamily="18" charset="0"/>
                                </a:rPr>
                                <m:t>𝑖</m:t>
                              </m:r>
                              <m:r>
                                <a:rPr lang="zh-CN" altLang="en-US" sz="2400" i="0">
                                  <a:latin typeface="Cambria Math" panose="02040503050406030204" pitchFamily="18" charset="0"/>
                                </a:rPr>
                                <m:t>=1</m:t>
                              </m:r>
                            </m:sub>
                            <m:sup>
                              <m:r>
                                <a:rPr lang="zh-CN" altLang="en-US" sz="2400" i="1">
                                  <a:latin typeface="Cambria Math" panose="02040503050406030204" pitchFamily="18" charset="0"/>
                                </a:rPr>
                                <m:t>𝑗</m:t>
                              </m:r>
                            </m:sup>
                            <m:e>
                              <m:sSub>
                                <m:sSubPr>
                                  <m:ctrlPr>
                                    <a:rPr lang="zh-CN" altLang="en-US" sz="2400" i="1">
                                      <a:latin typeface="Cambria Math"/>
                                    </a:rPr>
                                  </m:ctrlPr>
                                </m:sSubPr>
                                <m:e>
                                  <m:r>
                                    <a:rPr lang="zh-CN" altLang="en-US" sz="2400" i="0">
                                      <a:latin typeface="Cambria Math" panose="02040503050406030204" pitchFamily="18" charset="0"/>
                                    </a:rPr>
                                    <m:t>|</m:t>
                                  </m:r>
                                  <m:r>
                                    <a:rPr lang="zh-CN" altLang="en-US" sz="2400" i="1">
                                      <a:latin typeface="Cambria Math" panose="02040503050406030204" pitchFamily="18" charset="0"/>
                                    </a:rPr>
                                    <m:t>𝑝</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sSub>
                                <m:sSubPr>
                                  <m:ctrlPr>
                                    <a:rPr lang="zh-CN" altLang="en-US" sz="2400" i="1">
                                      <a:latin typeface="Cambria Math"/>
                                    </a:rPr>
                                  </m:ctrlPr>
                                </m:sSubPr>
                                <m:e>
                                  <m:r>
                                    <a:rPr lang="zh-CN" altLang="en-US" sz="2400" i="1">
                                      <a:latin typeface="Cambria Math" panose="02040503050406030204" pitchFamily="18" charset="0"/>
                                    </a:rPr>
                                    <m:t>𝑞</m:t>
                                  </m:r>
                                </m:e>
                                <m:sub>
                                  <m:r>
                                    <a:rPr lang="zh-CN" altLang="en-US" sz="2400" i="1">
                                      <a:latin typeface="Cambria Math" panose="02040503050406030204" pitchFamily="18" charset="0"/>
                                    </a:rPr>
                                    <m:t>𝑖</m:t>
                                  </m:r>
                                </m:sub>
                              </m:sSub>
                              <m:r>
                                <a:rPr lang="zh-CN" altLang="en-US" sz="2400" i="0">
                                  <a:latin typeface="Cambria Math" panose="02040503050406030204" pitchFamily="18" charset="0"/>
                                </a:rPr>
                                <m:t>|</m:t>
                              </m:r>
                            </m:e>
                          </m:nary>
                        </m:num>
                        <m:den>
                          <m:r>
                            <a:rPr lang="zh-CN" altLang="en-US" sz="2400" i="1">
                              <a:latin typeface="Cambria Math" panose="02040503050406030204" pitchFamily="18" charset="0"/>
                            </a:rPr>
                            <m:t>𝑗</m:t>
                          </m:r>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8210214" y="4878957"/>
                <a:ext cx="2582245" cy="960391"/>
              </a:xfrm>
              <a:prstGeom prst="rect">
                <a:avLst/>
              </a:prstGeom>
              <a:blipFill rotWithShape="0">
                <a:blip r:embed="rId4"/>
                <a:stretch>
                  <a:fillRect/>
                </a:stretch>
              </a:blipFill>
            </p:spPr>
            <p:txBody>
              <a:bodyPr/>
              <a:lstStyle/>
              <a:p>
                <a:r>
                  <a:rPr lang="zh-CN" altLang="en-US">
                    <a:noFill/>
                  </a:rPr>
                  <a:t> </a:t>
                </a:r>
              </a:p>
            </p:txBody>
          </p:sp>
        </mc:Fallback>
      </mc:AlternateContent>
      <p:sp>
        <p:nvSpPr>
          <p:cNvPr id="4" name="文本框 3"/>
          <p:cNvSpPr txBox="1"/>
          <p:nvPr/>
        </p:nvSpPr>
        <p:spPr>
          <a:xfrm>
            <a:off x="7254613" y="4272971"/>
            <a:ext cx="327183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采用平均误差作为检验标准：</a:t>
            </a:r>
            <a:endParaRPr lang="zh-CN" altLang="en-US" sz="2000" dirty="0">
              <a:latin typeface="微软雅黑" panose="020B0503020204020204" pitchFamily="34" charset="-122"/>
              <a:ea typeface="微软雅黑" panose="020B0503020204020204" pitchFamily="34" charset="-122"/>
            </a:endParaRPr>
          </a:p>
        </p:txBody>
      </p:sp>
      <p:sp>
        <p:nvSpPr>
          <p:cNvPr id="95" name="文本框 94"/>
          <p:cNvSpPr txBox="1"/>
          <p:nvPr/>
        </p:nvSpPr>
        <p:spPr>
          <a:xfrm>
            <a:off x="7254613" y="2512994"/>
            <a:ext cx="327183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模型表达式：</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17635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par>
                                <p:cTn id="21" presetID="2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 calcmode="lin" valueType="num">
                                      <p:cBhvr additive="base">
                                        <p:cTn id="28" dur="250" fill="hold"/>
                                        <p:tgtEl>
                                          <p:spTgt spid="77"/>
                                        </p:tgtEl>
                                        <p:attrNameLst>
                                          <p:attrName>ppt_x</p:attrName>
                                        </p:attrNameLst>
                                      </p:cBhvr>
                                      <p:tavLst>
                                        <p:tav tm="0">
                                          <p:val>
                                            <p:strVal val="#ppt_x"/>
                                          </p:val>
                                        </p:tav>
                                        <p:tav tm="100000">
                                          <p:val>
                                            <p:strVal val="#ppt_x"/>
                                          </p:val>
                                        </p:tav>
                                      </p:tavLst>
                                    </p:anim>
                                    <p:anim calcmode="lin" valueType="num">
                                      <p:cBhvr additive="base">
                                        <p:cTn id="29" dur="250" fill="hold"/>
                                        <p:tgtEl>
                                          <p:spTgt spid="77"/>
                                        </p:tgtEl>
                                        <p:attrNameLst>
                                          <p:attrName>ppt_y</p:attrName>
                                        </p:attrNameLst>
                                      </p:cBhvr>
                                      <p:tavLst>
                                        <p:tav tm="0">
                                          <p:val>
                                            <p:strVal val="0-#ppt_h/2"/>
                                          </p:val>
                                        </p:tav>
                                        <p:tav tm="100000">
                                          <p:val>
                                            <p:strVal val="#ppt_y"/>
                                          </p:val>
                                        </p:tav>
                                      </p:tavLst>
                                    </p:anim>
                                  </p:childTnLst>
                                </p:cTn>
                              </p:par>
                            </p:childTnLst>
                          </p:cTn>
                        </p:par>
                        <p:par>
                          <p:cTn id="30" fill="hold">
                            <p:stCondLst>
                              <p:cond delay="250"/>
                            </p:stCondLst>
                            <p:childTnLst>
                              <p:par>
                                <p:cTn id="31" presetID="2" presetClass="entr" presetSubtype="2" fill="hold" nodeType="afterEffect">
                                  <p:stCondLst>
                                    <p:cond delay="25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250" fill="hold"/>
                                        <p:tgtEl>
                                          <p:spTgt spid="74"/>
                                        </p:tgtEl>
                                        <p:attrNameLst>
                                          <p:attrName>ppt_x</p:attrName>
                                        </p:attrNameLst>
                                      </p:cBhvr>
                                      <p:tavLst>
                                        <p:tav tm="0">
                                          <p:val>
                                            <p:strVal val="1+#ppt_w/2"/>
                                          </p:val>
                                        </p:tav>
                                        <p:tav tm="100000">
                                          <p:val>
                                            <p:strVal val="#ppt_x"/>
                                          </p:val>
                                        </p:tav>
                                      </p:tavLst>
                                    </p:anim>
                                    <p:anim calcmode="lin" valueType="num">
                                      <p:cBhvr additive="base">
                                        <p:cTn id="34" dur="250" fill="hold"/>
                                        <p:tgtEl>
                                          <p:spTgt spid="74"/>
                                        </p:tgtEl>
                                        <p:attrNameLst>
                                          <p:attrName>ppt_y</p:attrName>
                                        </p:attrNameLst>
                                      </p:cBhvr>
                                      <p:tavLst>
                                        <p:tav tm="0">
                                          <p:val>
                                            <p:strVal val="#ppt_y"/>
                                          </p:val>
                                        </p:tav>
                                        <p:tav tm="100000">
                                          <p:val>
                                            <p:strVal val="#ppt_y"/>
                                          </p:val>
                                        </p:tav>
                                      </p:tavLst>
                                    </p:anim>
                                  </p:childTnLst>
                                </p:cTn>
                              </p:par>
                            </p:childTnLst>
                          </p:cTn>
                        </p:par>
                        <p:par>
                          <p:cTn id="35" fill="hold">
                            <p:stCondLst>
                              <p:cond delay="750"/>
                            </p:stCondLst>
                            <p:childTnLst>
                              <p:par>
                                <p:cTn id="36" presetID="2" presetClass="entr" presetSubtype="2" fill="hold" nodeType="afterEffect">
                                  <p:stCondLst>
                                    <p:cond delay="250"/>
                                  </p:stCondLst>
                                  <p:childTnLst>
                                    <p:set>
                                      <p:cBhvr>
                                        <p:cTn id="37" dur="1" fill="hold">
                                          <p:stCondLst>
                                            <p:cond delay="0"/>
                                          </p:stCondLst>
                                        </p:cTn>
                                        <p:tgtEl>
                                          <p:spTgt spid="80"/>
                                        </p:tgtEl>
                                        <p:attrNameLst>
                                          <p:attrName>style.visibility</p:attrName>
                                        </p:attrNameLst>
                                      </p:cBhvr>
                                      <p:to>
                                        <p:strVal val="visible"/>
                                      </p:to>
                                    </p:set>
                                    <p:anim calcmode="lin" valueType="num">
                                      <p:cBhvr additive="base">
                                        <p:cTn id="38" dur="250" fill="hold"/>
                                        <p:tgtEl>
                                          <p:spTgt spid="80"/>
                                        </p:tgtEl>
                                        <p:attrNameLst>
                                          <p:attrName>ppt_x</p:attrName>
                                        </p:attrNameLst>
                                      </p:cBhvr>
                                      <p:tavLst>
                                        <p:tav tm="0">
                                          <p:val>
                                            <p:strVal val="1+#ppt_w/2"/>
                                          </p:val>
                                        </p:tav>
                                        <p:tav tm="100000">
                                          <p:val>
                                            <p:strVal val="#ppt_x"/>
                                          </p:val>
                                        </p:tav>
                                      </p:tavLst>
                                    </p:anim>
                                    <p:anim calcmode="lin" valueType="num">
                                      <p:cBhvr additive="base">
                                        <p:cTn id="39" dur="250" fill="hold"/>
                                        <p:tgtEl>
                                          <p:spTgt spid="80"/>
                                        </p:tgtEl>
                                        <p:attrNameLst>
                                          <p:attrName>ppt_y</p:attrName>
                                        </p:attrNameLst>
                                      </p:cBhvr>
                                      <p:tavLst>
                                        <p:tav tm="0">
                                          <p:val>
                                            <p:strVal val="#ppt_y"/>
                                          </p:val>
                                        </p:tav>
                                        <p:tav tm="100000">
                                          <p:val>
                                            <p:strVal val="#ppt_y"/>
                                          </p:val>
                                        </p:tav>
                                      </p:tavLst>
                                    </p:anim>
                                  </p:childTnLst>
                                </p:cTn>
                              </p:par>
                            </p:childTnLst>
                          </p:cTn>
                        </p:par>
                        <p:par>
                          <p:cTn id="40" fill="hold">
                            <p:stCondLst>
                              <p:cond delay="1250"/>
                            </p:stCondLst>
                            <p:childTnLst>
                              <p:par>
                                <p:cTn id="41" presetID="2" presetClass="entr" presetSubtype="4" fill="hold" nodeType="afterEffect">
                                  <p:stCondLst>
                                    <p:cond delay="250"/>
                                  </p:stCondLst>
                                  <p:childTnLst>
                                    <p:set>
                                      <p:cBhvr>
                                        <p:cTn id="42" dur="1" fill="hold">
                                          <p:stCondLst>
                                            <p:cond delay="0"/>
                                          </p:stCondLst>
                                        </p:cTn>
                                        <p:tgtEl>
                                          <p:spTgt spid="89"/>
                                        </p:tgtEl>
                                        <p:attrNameLst>
                                          <p:attrName>style.visibility</p:attrName>
                                        </p:attrNameLst>
                                      </p:cBhvr>
                                      <p:to>
                                        <p:strVal val="visible"/>
                                      </p:to>
                                    </p:set>
                                    <p:anim calcmode="lin" valueType="num">
                                      <p:cBhvr additive="base">
                                        <p:cTn id="43" dur="250" fill="hold"/>
                                        <p:tgtEl>
                                          <p:spTgt spid="89"/>
                                        </p:tgtEl>
                                        <p:attrNameLst>
                                          <p:attrName>ppt_x</p:attrName>
                                        </p:attrNameLst>
                                      </p:cBhvr>
                                      <p:tavLst>
                                        <p:tav tm="0">
                                          <p:val>
                                            <p:strVal val="#ppt_x"/>
                                          </p:val>
                                        </p:tav>
                                        <p:tav tm="100000">
                                          <p:val>
                                            <p:strVal val="#ppt_x"/>
                                          </p:val>
                                        </p:tav>
                                      </p:tavLst>
                                    </p:anim>
                                    <p:anim calcmode="lin" valueType="num">
                                      <p:cBhvr additive="base">
                                        <p:cTn id="44" dur="250" fill="hold"/>
                                        <p:tgtEl>
                                          <p:spTgt spid="89"/>
                                        </p:tgtEl>
                                        <p:attrNameLst>
                                          <p:attrName>ppt_y</p:attrName>
                                        </p:attrNameLst>
                                      </p:cBhvr>
                                      <p:tavLst>
                                        <p:tav tm="0">
                                          <p:val>
                                            <p:strVal val="1+#ppt_h/2"/>
                                          </p:val>
                                        </p:tav>
                                        <p:tav tm="100000">
                                          <p:val>
                                            <p:strVal val="#ppt_y"/>
                                          </p:val>
                                        </p:tav>
                                      </p:tavLst>
                                    </p:anim>
                                  </p:childTnLst>
                                </p:cTn>
                              </p:par>
                            </p:childTnLst>
                          </p:cTn>
                        </p:par>
                        <p:par>
                          <p:cTn id="45" fill="hold">
                            <p:stCondLst>
                              <p:cond delay="1750"/>
                            </p:stCondLst>
                            <p:childTnLst>
                              <p:par>
                                <p:cTn id="46" presetID="2" presetClass="entr" presetSubtype="8" fill="hold" nodeType="afterEffect">
                                  <p:stCondLst>
                                    <p:cond delay="25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250" fill="hold"/>
                                        <p:tgtEl>
                                          <p:spTgt spid="83"/>
                                        </p:tgtEl>
                                        <p:attrNameLst>
                                          <p:attrName>ppt_x</p:attrName>
                                        </p:attrNameLst>
                                      </p:cBhvr>
                                      <p:tavLst>
                                        <p:tav tm="0">
                                          <p:val>
                                            <p:strVal val="0-#ppt_w/2"/>
                                          </p:val>
                                        </p:tav>
                                        <p:tav tm="100000">
                                          <p:val>
                                            <p:strVal val="#ppt_x"/>
                                          </p:val>
                                        </p:tav>
                                      </p:tavLst>
                                    </p:anim>
                                    <p:anim calcmode="lin" valueType="num">
                                      <p:cBhvr additive="base">
                                        <p:cTn id="49" dur="250" fill="hold"/>
                                        <p:tgtEl>
                                          <p:spTgt spid="83"/>
                                        </p:tgtEl>
                                        <p:attrNameLst>
                                          <p:attrName>ppt_y</p:attrName>
                                        </p:attrNameLst>
                                      </p:cBhvr>
                                      <p:tavLst>
                                        <p:tav tm="0">
                                          <p:val>
                                            <p:strVal val="#ppt_y"/>
                                          </p:val>
                                        </p:tav>
                                        <p:tav tm="100000">
                                          <p:val>
                                            <p:strVal val="#ppt_y"/>
                                          </p:val>
                                        </p:tav>
                                      </p:tavLst>
                                    </p:anim>
                                  </p:childTnLst>
                                </p:cTn>
                              </p:par>
                            </p:childTnLst>
                          </p:cTn>
                        </p:par>
                        <p:par>
                          <p:cTn id="50" fill="hold">
                            <p:stCondLst>
                              <p:cond delay="2250"/>
                            </p:stCondLst>
                            <p:childTnLst>
                              <p:par>
                                <p:cTn id="51" presetID="2" presetClass="entr" presetSubtype="8" fill="hold" nodeType="afterEffect">
                                  <p:stCondLst>
                                    <p:cond delay="250"/>
                                  </p:stCondLst>
                                  <p:childTnLst>
                                    <p:set>
                                      <p:cBhvr>
                                        <p:cTn id="52" dur="1" fill="hold">
                                          <p:stCondLst>
                                            <p:cond delay="0"/>
                                          </p:stCondLst>
                                        </p:cTn>
                                        <p:tgtEl>
                                          <p:spTgt spid="86"/>
                                        </p:tgtEl>
                                        <p:attrNameLst>
                                          <p:attrName>style.visibility</p:attrName>
                                        </p:attrNameLst>
                                      </p:cBhvr>
                                      <p:to>
                                        <p:strVal val="visible"/>
                                      </p:to>
                                    </p:set>
                                    <p:anim calcmode="lin" valueType="num">
                                      <p:cBhvr additive="base">
                                        <p:cTn id="53" dur="250" fill="hold"/>
                                        <p:tgtEl>
                                          <p:spTgt spid="86"/>
                                        </p:tgtEl>
                                        <p:attrNameLst>
                                          <p:attrName>ppt_x</p:attrName>
                                        </p:attrNameLst>
                                      </p:cBhvr>
                                      <p:tavLst>
                                        <p:tav tm="0">
                                          <p:val>
                                            <p:strVal val="0-#ppt_w/2"/>
                                          </p:val>
                                        </p:tav>
                                        <p:tav tm="100000">
                                          <p:val>
                                            <p:strVal val="#ppt_x"/>
                                          </p:val>
                                        </p:tav>
                                      </p:tavLst>
                                    </p:anim>
                                    <p:anim calcmode="lin" valueType="num">
                                      <p:cBhvr additive="base">
                                        <p:cTn id="54" dur="250" fill="hold"/>
                                        <p:tgtEl>
                                          <p:spTgt spid="86"/>
                                        </p:tgtEl>
                                        <p:attrNameLst>
                                          <p:attrName>ppt_y</p:attrName>
                                        </p:attrNameLst>
                                      </p:cBhvr>
                                      <p:tavLst>
                                        <p:tav tm="0">
                                          <p:val>
                                            <p:strVal val="#ppt_y"/>
                                          </p:val>
                                        </p:tav>
                                        <p:tav tm="100000">
                                          <p:val>
                                            <p:strVal val="#ppt_y"/>
                                          </p:val>
                                        </p:tav>
                                      </p:tavLst>
                                    </p:anim>
                                  </p:childTnLst>
                                </p:cTn>
                              </p:par>
                            </p:childTnLst>
                          </p:cTn>
                        </p:par>
                        <p:par>
                          <p:cTn id="55" fill="hold">
                            <p:stCondLst>
                              <p:cond delay="2750"/>
                            </p:stCondLst>
                            <p:childTnLst>
                              <p:par>
                                <p:cTn id="56" presetID="2" presetClass="entr" presetSubtype="4" fill="hold" grpId="0" nodeType="after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additive="base">
                                        <p:cTn id="58" dur="400" fill="hold"/>
                                        <p:tgtEl>
                                          <p:spTgt spid="93"/>
                                        </p:tgtEl>
                                        <p:attrNameLst>
                                          <p:attrName>ppt_x</p:attrName>
                                        </p:attrNameLst>
                                      </p:cBhvr>
                                      <p:tavLst>
                                        <p:tav tm="0">
                                          <p:val>
                                            <p:strVal val="#ppt_x"/>
                                          </p:val>
                                        </p:tav>
                                        <p:tav tm="100000">
                                          <p:val>
                                            <p:strVal val="#ppt_x"/>
                                          </p:val>
                                        </p:tav>
                                      </p:tavLst>
                                    </p:anim>
                                    <p:anim calcmode="lin" valueType="num">
                                      <p:cBhvr additive="base">
                                        <p:cTn id="59" dur="4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wipe(down)">
                                      <p:cBhvr>
                                        <p:cTn id="64" dur="500"/>
                                        <p:tgtEl>
                                          <p:spTgt spid="9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down)">
                                      <p:cBhvr>
                                        <p:cTn id="67" dur="500"/>
                                        <p:tgtEl>
                                          <p:spTgt spid="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down)">
                                      <p:cBhvr>
                                        <p:cTn id="72" dur="500"/>
                                        <p:tgtEl>
                                          <p:spTgt spid="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wipe(down)">
                                      <p:cBhvr>
                                        <p:cTn id="7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animBg="1"/>
      <p:bldP spid="19" grpId="0"/>
      <p:bldP spid="2" grpId="0"/>
      <p:bldP spid="93" grpId="0" animBg="1"/>
      <p:bldP spid="3" grpId="0"/>
      <p:bldP spid="4" grpId="0"/>
      <p:bldP spid="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6149724"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p>
        </p:txBody>
      </p:sp>
      <p:grpSp>
        <p:nvGrpSpPr>
          <p:cNvPr id="23" name="组合 22"/>
          <p:cNvGrpSpPr/>
          <p:nvPr/>
        </p:nvGrpSpPr>
        <p:grpSpPr>
          <a:xfrm>
            <a:off x="5525928" y="46123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0" name="Freeform 9"/>
          <p:cNvSpPr>
            <a:spLocks noEditPoints="1"/>
          </p:cNvSpPr>
          <p:nvPr/>
        </p:nvSpPr>
        <p:spPr bwMode="auto">
          <a:xfrm>
            <a:off x="3169928" y="1763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p:cNvSpPr txBox="1"/>
          <p:nvPr/>
        </p:nvSpPr>
        <p:spPr>
          <a:xfrm>
            <a:off x="4316394" y="1763608"/>
            <a:ext cx="2270143"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大盘预测</a:t>
            </a:r>
            <a:endParaRPr lang="zh-CN" altLang="en-US" sz="2000" dirty="0">
              <a:latin typeface="微软雅黑" panose="020B0503020204020204" pitchFamily="34" charset="-122"/>
              <a:ea typeface="微软雅黑" panose="020B0503020204020204" pitchFamily="34" charset="-122"/>
            </a:endParaRPr>
          </a:p>
        </p:txBody>
      </p:sp>
      <p:cxnSp>
        <p:nvCxnSpPr>
          <p:cNvPr id="42" name="直接连接符 41"/>
          <p:cNvCxnSpPr>
            <a:endCxn id="41" idx="2"/>
          </p:cNvCxnSpPr>
          <p:nvPr/>
        </p:nvCxnSpPr>
        <p:spPr>
          <a:xfrm flipV="1">
            <a:off x="3801659" y="2163718"/>
            <a:ext cx="1649807" cy="17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6" name="图表 45"/>
          <p:cNvGraphicFramePr/>
          <p:nvPr>
            <p:extLst>
              <p:ext uri="{D42A27DB-BD31-4B8C-83A1-F6EECF244321}">
                <p14:modId xmlns:p14="http://schemas.microsoft.com/office/powerpoint/2010/main" val="1645285102"/>
              </p:ext>
            </p:extLst>
          </p:nvPr>
        </p:nvGraphicFramePr>
        <p:xfrm>
          <a:off x="2780636" y="2579582"/>
          <a:ext cx="3691852" cy="3606653"/>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graphicFrame>
            <p:nvGraphicFramePr>
              <p:cNvPr id="3" name="表格 2"/>
              <p:cNvGraphicFramePr>
                <a:graphicFrameLocks noGrp="1"/>
              </p:cNvGraphicFramePr>
              <p:nvPr>
                <p:extLst>
                  <p:ext uri="{D42A27DB-BD31-4B8C-83A1-F6EECF244321}">
                    <p14:modId xmlns:p14="http://schemas.microsoft.com/office/powerpoint/2010/main" val="714099253"/>
                  </p:ext>
                </p:extLst>
              </p:nvPr>
            </p:nvGraphicFramePr>
            <p:xfrm>
              <a:off x="6671481" y="2065299"/>
              <a:ext cx="4576763" cy="3888000"/>
            </p:xfrm>
            <a:graphic>
              <a:graphicData uri="http://schemas.openxmlformats.org/drawingml/2006/table">
                <a:tbl>
                  <a:tblPr firstRow="1" bandRow="1">
                    <a:tableStyleId>{2D5ABB26-0587-4C30-8999-92F81FD0307C}</a:tableStyleId>
                  </a:tblPr>
                  <a:tblGrid>
                    <a:gridCol w="900113"/>
                    <a:gridCol w="971550"/>
                    <a:gridCol w="962025"/>
                    <a:gridCol w="847725"/>
                    <a:gridCol w="895350"/>
                  </a:tblGrid>
                  <a:tr h="324000">
                    <a:tc>
                      <a:txBody>
                        <a:bodyPr/>
                        <a:lstStyle/>
                        <a:p>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T+3</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T+10</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24000">
                    <a:tc rowSpan="2">
                      <a:txBody>
                        <a:bodyPr/>
                        <a:lstStyle/>
                        <a:p>
                          <a:r>
                            <a:rPr lang="zh-CN" altLang="en-US" sz="1400" dirty="0" smtClean="0">
                              <a:latin typeface="+mn-lt"/>
                              <a:ea typeface="微软雅黑" panose="020B0503020204020204" pitchFamily="34" charset="-122"/>
                            </a:rPr>
                            <a:t>回归统计</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zh-CN" altLang="zh-CN" sz="1400" i="1" kern="1200" smtClean="0">
                                        <a:solidFill>
                                          <a:schemeClr val="tx1"/>
                                        </a:solidFill>
                                        <a:effectLst/>
                                        <a:latin typeface="Cambria Math"/>
                                        <a:ea typeface="+mn-ea"/>
                                        <a:cs typeface="+mn-cs"/>
                                      </a:rPr>
                                    </m:ctrlPr>
                                  </m:sSupPr>
                                  <m:e>
                                    <m:r>
                                      <a:rPr lang="en-US" altLang="zh-CN" sz="1400" i="1" kern="1200">
                                        <a:solidFill>
                                          <a:schemeClr val="tx1"/>
                                        </a:solidFill>
                                        <a:effectLst/>
                                        <a:latin typeface="Cambria Math" panose="02040503050406030204" pitchFamily="18" charset="0"/>
                                        <a:ea typeface="+mn-ea"/>
                                        <a:cs typeface="+mn-cs"/>
                                      </a:rPr>
                                      <m:t>𝑅</m:t>
                                    </m:r>
                                  </m:e>
                                  <m:sup>
                                    <m:r>
                                      <a:rPr lang="en-US" altLang="zh-CN" sz="1400" i="1" kern="1200">
                                        <a:solidFill>
                                          <a:schemeClr val="tx1"/>
                                        </a:solidFill>
                                        <a:effectLst/>
                                        <a:latin typeface="Cambria Math" panose="02040503050406030204" pitchFamily="18" charset="0"/>
                                        <a:ea typeface="+mn-ea"/>
                                        <a:cs typeface="+mn-cs"/>
                                      </a:rPr>
                                      <m:t>2</m:t>
                                    </m:r>
                                  </m:sup>
                                </m:sSup>
                              </m:oMath>
                            </m:oMathPara>
                          </a14:m>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0.987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0.965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0.934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24000">
                    <a:tc vMerge="1">
                      <a:txBody>
                        <a:bodyPr/>
                        <a:lstStyle/>
                        <a:p>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rPr>
                                  <m:t>p</m:t>
                                </m:r>
                              </m:oMath>
                            </m:oMathPara>
                          </a14:m>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3.84E-24</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4.15E-10</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9.19E-14</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r>
                  <a:tr h="324000">
                    <a:tc rowSpan="9">
                      <a:txBody>
                        <a:bodyPr/>
                        <a:lstStyle/>
                        <a:p>
                          <a:r>
                            <a:rPr lang="zh-CN" altLang="en-US" sz="1400" dirty="0" smtClean="0">
                              <a:latin typeface="+mn-lt"/>
                              <a:ea typeface="微软雅黑" panose="020B0503020204020204" pitchFamily="34" charset="-122"/>
                            </a:rPr>
                            <a:t>参数分析</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收盘价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0.555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0.73.8</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24000">
                    <a:tc vMerge="1">
                      <a:txBody>
                        <a:bodyPr/>
                        <a:lstStyle/>
                        <a:p>
                          <a:endParaRPr lang="zh-CN" altLang="en-US" dirty="0"/>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0.353</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0.087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1.388</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19050" cap="flat" cmpd="sng" algn="ctr">
                          <a:solidFill>
                            <a:schemeClr val="bg1"/>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最低价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-1.017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-0.912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-2.086</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开盘价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0.781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1.299</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1.1</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涨跌幅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-0.075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0.331</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-0.538</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成交额</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-2.87E-10</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-3E-10</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-8.3E-10</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平均情感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-14.52</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12.678</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10.323</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差异情感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-29.71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-26.853</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-59.441</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常数项</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-129.48</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76.684</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-146.006</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mc:Choice>
        <mc:Fallback xmlns="">
          <p:graphicFrame>
            <p:nvGraphicFramePr>
              <p:cNvPr id="3" name="表格 2"/>
              <p:cNvGraphicFramePr>
                <a:graphicFrameLocks noGrp="1"/>
              </p:cNvGraphicFramePr>
              <p:nvPr>
                <p:extLst>
                  <p:ext uri="{D42A27DB-BD31-4B8C-83A1-F6EECF244321}">
                    <p14:modId xmlns:p14="http://schemas.microsoft.com/office/powerpoint/2010/main" val="714099253"/>
                  </p:ext>
                </p:extLst>
              </p:nvPr>
            </p:nvGraphicFramePr>
            <p:xfrm>
              <a:off x="6671481" y="2065299"/>
              <a:ext cx="4576763" cy="3888000"/>
            </p:xfrm>
            <a:graphic>
              <a:graphicData uri="http://schemas.openxmlformats.org/drawingml/2006/table">
                <a:tbl>
                  <a:tblPr firstRow="1" bandRow="1">
                    <a:tableStyleId>{2D5ABB26-0587-4C30-8999-92F81FD0307C}</a:tableStyleId>
                  </a:tblPr>
                  <a:tblGrid>
                    <a:gridCol w="900113"/>
                    <a:gridCol w="971550"/>
                    <a:gridCol w="962025"/>
                    <a:gridCol w="847725"/>
                    <a:gridCol w="895350"/>
                  </a:tblGrid>
                  <a:tr h="324000">
                    <a:tc>
                      <a:txBody>
                        <a:bodyPr/>
                        <a:lstStyle/>
                        <a:p>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T+3</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T+10</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24000">
                    <a:tc rowSpan="2">
                      <a:txBody>
                        <a:bodyPr/>
                        <a:lstStyle/>
                        <a:p>
                          <a:r>
                            <a:rPr lang="zh-CN" altLang="en-US" sz="1400" dirty="0" smtClean="0">
                              <a:latin typeface="+mn-lt"/>
                              <a:ea typeface="微软雅黑" panose="020B0503020204020204" pitchFamily="34" charset="-122"/>
                            </a:rPr>
                            <a:t>回归统计</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endParaRPr lang="zh-CN"/>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blipFill rotWithShape="0">
                          <a:blip r:embed="rId5"/>
                          <a:stretch>
                            <a:fillRect l="-92500" t="-103704" r="-279375" b="-998148"/>
                          </a:stretch>
                        </a:blipFill>
                      </a:tcPr>
                    </a:tc>
                    <a:tc>
                      <a:txBody>
                        <a:bodyPr/>
                        <a:lstStyle/>
                        <a:p>
                          <a:pPr algn="ctr"/>
                          <a:r>
                            <a:rPr lang="en-US" altLang="zh-CN" sz="1400" dirty="0" smtClean="0">
                              <a:latin typeface="+mn-lt"/>
                              <a:ea typeface="微软雅黑" panose="020B0503020204020204" pitchFamily="34" charset="-122"/>
                            </a:rPr>
                            <a:t>0.987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0.965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0.934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24000">
                    <a:tc vMerge="1">
                      <a:txBody>
                        <a:bodyPr/>
                        <a:lstStyle/>
                        <a:p>
                          <a:endParaRPr lang="zh-CN" altLang="en-US" dirty="0"/>
                        </a:p>
                      </a:txBody>
                      <a:tcPr/>
                    </a:tc>
                    <a:tc>
                      <a:txBody>
                        <a:bodyPr/>
                        <a:lstStyle/>
                        <a:p>
                          <a:endParaRPr lang="zh-CN"/>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19050" cap="flat" cmpd="sng" algn="ctr">
                          <a:solidFill>
                            <a:srgbClr val="5B9BD5"/>
                          </a:solidFill>
                          <a:prstDash val="solid"/>
                          <a:round/>
                          <a:headEnd type="none" w="med" len="med"/>
                          <a:tailEnd type="none" w="med" len="med"/>
                        </a:lnB>
                        <a:blipFill rotWithShape="0">
                          <a:blip r:embed="rId5"/>
                          <a:stretch>
                            <a:fillRect l="-92500" t="-207547" r="-279375" b="-916981"/>
                          </a:stretch>
                        </a:blipFill>
                      </a:tcPr>
                    </a:tc>
                    <a:tc>
                      <a:txBody>
                        <a:bodyPr/>
                        <a:lstStyle/>
                        <a:p>
                          <a:pPr algn="ctr"/>
                          <a:r>
                            <a:rPr lang="en-US" altLang="zh-CN" sz="1400" dirty="0" smtClean="0">
                              <a:latin typeface="+mn-lt"/>
                              <a:ea typeface="微软雅黑" panose="020B0503020204020204" pitchFamily="34" charset="-122"/>
                            </a:rPr>
                            <a:t>3.84E-24</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4.15E-10</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9.19E-14</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r>
                  <a:tr h="324000">
                    <a:tc rowSpan="9">
                      <a:txBody>
                        <a:bodyPr/>
                        <a:lstStyle/>
                        <a:p>
                          <a:r>
                            <a:rPr lang="zh-CN" altLang="en-US" sz="1400" dirty="0" smtClean="0">
                              <a:latin typeface="+mn-lt"/>
                              <a:ea typeface="微软雅黑" panose="020B0503020204020204" pitchFamily="34" charset="-122"/>
                            </a:rPr>
                            <a:t>参数分析</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收盘价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0.95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0.555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0.73.8</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24000">
                    <a:tc vMerge="1">
                      <a:txBody>
                        <a:bodyPr/>
                        <a:lstStyle/>
                        <a:p>
                          <a:endParaRPr lang="zh-CN" altLang="en-US" dirty="0"/>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0.353</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0.087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1.388</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19050" cap="flat" cmpd="sng" algn="ctr">
                          <a:solidFill>
                            <a:schemeClr val="bg1"/>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最低价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-1.017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-0.912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-2.086</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开盘价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0.781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1.299</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1.1</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涨跌幅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-0.075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0.331</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-0.538</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成交额</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-2.87E-10</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-3E-10</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-8.3E-10</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平均情感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-14.52</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12.678</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10.323</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差异</a:t>
                          </a:r>
                          <a:r>
                            <a:rPr lang="zh-CN" altLang="en-US" sz="1400" dirty="0" smtClean="0">
                              <a:latin typeface="+mn-lt"/>
                              <a:ea typeface="微软雅黑" panose="020B0503020204020204" pitchFamily="34" charset="-122"/>
                            </a:rPr>
                            <a:t>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-29.71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-26.853</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-59.441</a:t>
                          </a:r>
                          <a:endParaRPr lang="zh-CN" altLang="en-US" sz="1400" dirty="0">
                            <a:latin typeface="+mn-lt"/>
                            <a:ea typeface="微软雅黑" panose="020B0503020204020204" pitchFamily="34" charset="-122"/>
                          </a:endParaRPr>
                        </a:p>
                      </a:txBody>
                      <a:tcPr/>
                    </a:tc>
                  </a:tr>
                  <a:tr h="324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常数项</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-129.48</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76.684</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-146.006</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864463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arn(inVertic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down)">
                                      <p:cBhvr>
                                        <p:cTn id="3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animBg="1"/>
      <p:bldP spid="41" grpId="0"/>
      <p:bldGraphic spid="46" grpId="0">
        <p:bldAsOne/>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6149724"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实验分析</a:t>
            </a:r>
          </a:p>
        </p:txBody>
      </p:sp>
      <p:grpSp>
        <p:nvGrpSpPr>
          <p:cNvPr id="23" name="组合 22"/>
          <p:cNvGrpSpPr/>
          <p:nvPr/>
        </p:nvGrpSpPr>
        <p:grpSpPr>
          <a:xfrm>
            <a:off x="5525928" y="46123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40" name="Freeform 9"/>
          <p:cNvSpPr>
            <a:spLocks noEditPoints="1"/>
          </p:cNvSpPr>
          <p:nvPr/>
        </p:nvSpPr>
        <p:spPr bwMode="auto">
          <a:xfrm>
            <a:off x="3169928" y="1763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1" name="文本框 40"/>
          <p:cNvSpPr txBox="1"/>
          <p:nvPr/>
        </p:nvSpPr>
        <p:spPr>
          <a:xfrm>
            <a:off x="4316394" y="1763608"/>
            <a:ext cx="227014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个股</a:t>
            </a:r>
            <a:r>
              <a:rPr lang="zh-CN" altLang="en-US" sz="2000" dirty="0" smtClean="0">
                <a:latin typeface="微软雅黑" panose="020B0503020204020204" pitchFamily="34" charset="-122"/>
                <a:ea typeface="微软雅黑" panose="020B0503020204020204" pitchFamily="34" charset="-122"/>
              </a:rPr>
              <a:t>预测</a:t>
            </a:r>
            <a:endParaRPr lang="zh-CN" altLang="en-US" sz="2000" dirty="0">
              <a:latin typeface="微软雅黑" panose="020B0503020204020204" pitchFamily="34" charset="-122"/>
              <a:ea typeface="微软雅黑" panose="020B0503020204020204" pitchFamily="34" charset="-122"/>
            </a:endParaRPr>
          </a:p>
        </p:txBody>
      </p:sp>
      <p:cxnSp>
        <p:nvCxnSpPr>
          <p:cNvPr id="42" name="直接连接符 41"/>
          <p:cNvCxnSpPr>
            <a:endCxn id="41" idx="2"/>
          </p:cNvCxnSpPr>
          <p:nvPr/>
        </p:nvCxnSpPr>
        <p:spPr>
          <a:xfrm flipV="1">
            <a:off x="3801659" y="2163718"/>
            <a:ext cx="1649807" cy="170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7" name="图表 46"/>
          <p:cNvGraphicFramePr/>
          <p:nvPr>
            <p:extLst>
              <p:ext uri="{D42A27DB-BD31-4B8C-83A1-F6EECF244321}">
                <p14:modId xmlns:p14="http://schemas.microsoft.com/office/powerpoint/2010/main" val="3105545440"/>
              </p:ext>
            </p:extLst>
          </p:nvPr>
        </p:nvGraphicFramePr>
        <p:xfrm>
          <a:off x="2738269" y="2657475"/>
          <a:ext cx="3776586" cy="3533749"/>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graphicFrame>
            <p:nvGraphicFramePr>
              <p:cNvPr id="14" name="表格 13"/>
              <p:cNvGraphicFramePr>
                <a:graphicFrameLocks noGrp="1"/>
              </p:cNvGraphicFramePr>
              <p:nvPr>
                <p:extLst>
                  <p:ext uri="{D42A27DB-BD31-4B8C-83A1-F6EECF244321}">
                    <p14:modId xmlns:p14="http://schemas.microsoft.com/office/powerpoint/2010/main" val="755456859"/>
                  </p:ext>
                </p:extLst>
              </p:nvPr>
            </p:nvGraphicFramePr>
            <p:xfrm>
              <a:off x="6671481" y="2065299"/>
              <a:ext cx="4576763" cy="4267200"/>
            </p:xfrm>
            <a:graphic>
              <a:graphicData uri="http://schemas.openxmlformats.org/drawingml/2006/table">
                <a:tbl>
                  <a:tblPr firstRow="1" bandRow="1">
                    <a:tableStyleId>{2D5ABB26-0587-4C30-8999-92F81FD0307C}</a:tableStyleId>
                  </a:tblPr>
                  <a:tblGrid>
                    <a:gridCol w="900113"/>
                    <a:gridCol w="971550"/>
                    <a:gridCol w="962025"/>
                    <a:gridCol w="847725"/>
                    <a:gridCol w="895350"/>
                  </a:tblGrid>
                  <a:tr h="288000">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T+3</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T+10</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288000">
                    <a:tc rowSpan="2">
                      <a:txBody>
                        <a:bodyPr/>
                        <a:lstStyle/>
                        <a:p>
                          <a:pPr algn="ctr"/>
                          <a:r>
                            <a:rPr lang="zh-CN" altLang="en-US" sz="1400" dirty="0" smtClean="0">
                              <a:latin typeface="+mn-lt"/>
                              <a:ea typeface="微软雅黑" panose="020B0503020204020204" pitchFamily="34" charset="-122"/>
                            </a:rPr>
                            <a:t>回归统计</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p>
                                  <m:sSupPr>
                                    <m:ctrlPr>
                                      <a:rPr lang="zh-CN" altLang="zh-CN" sz="1400" i="1" kern="1200" smtClean="0">
                                        <a:solidFill>
                                          <a:schemeClr val="tx1"/>
                                        </a:solidFill>
                                        <a:effectLst/>
                                        <a:latin typeface="Cambria Math"/>
                                        <a:ea typeface="+mn-ea"/>
                                        <a:cs typeface="+mn-cs"/>
                                      </a:rPr>
                                    </m:ctrlPr>
                                  </m:sSupPr>
                                  <m:e>
                                    <m:r>
                                      <a:rPr lang="en-US" altLang="zh-CN" sz="1400" i="1" kern="1200">
                                        <a:solidFill>
                                          <a:schemeClr val="tx1"/>
                                        </a:solidFill>
                                        <a:effectLst/>
                                        <a:latin typeface="Cambria Math" panose="02040503050406030204" pitchFamily="18" charset="0"/>
                                        <a:ea typeface="+mn-ea"/>
                                        <a:cs typeface="+mn-cs"/>
                                      </a:rPr>
                                      <m:t>𝑅</m:t>
                                    </m:r>
                                  </m:e>
                                  <m:sup>
                                    <m:r>
                                      <a:rPr lang="en-US" altLang="zh-CN" sz="1400" i="1" kern="1200">
                                        <a:solidFill>
                                          <a:schemeClr val="tx1"/>
                                        </a:solidFill>
                                        <a:effectLst/>
                                        <a:latin typeface="Cambria Math" panose="02040503050406030204" pitchFamily="18" charset="0"/>
                                        <a:ea typeface="+mn-ea"/>
                                        <a:cs typeface="+mn-cs"/>
                                      </a:rPr>
                                      <m:t>2</m:t>
                                    </m:r>
                                  </m:sup>
                                </m:sSup>
                              </m:oMath>
                            </m:oMathPara>
                          </a14:m>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0.898</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0.874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0.854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288000">
                    <a:tc vMerge="1">
                      <a:txBody>
                        <a:bodyPr/>
                        <a:lstStyle/>
                        <a:p>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sz="1400" i="1" smtClean="0">
                                    <a:latin typeface="Cambria Math" panose="02040503050406030204" pitchFamily="18" charset="0"/>
                                  </a:rPr>
                                  <m:t>p</m:t>
                                </m:r>
                              </m:oMath>
                            </m:oMathPara>
                          </a14:m>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3.21E-6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2.58E-3</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2.1E-2</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r>
                  <a:tr h="288000">
                    <a:tc rowSpan="11">
                      <a:txBody>
                        <a:bodyPr/>
                        <a:lstStyle/>
                        <a:p>
                          <a:pPr algn="ctr"/>
                          <a:r>
                            <a:rPr lang="zh-CN" altLang="en-US" sz="1400" dirty="0" smtClean="0">
                              <a:latin typeface="+mn-lt"/>
                              <a:ea typeface="微软雅黑" panose="020B0503020204020204" pitchFamily="34" charset="-122"/>
                            </a:rPr>
                            <a:t>参数分析</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收盘价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-0.857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0.255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-0.529</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288000">
                    <a:tc vMerge="1">
                      <a:txBody>
                        <a:bodyPr/>
                        <a:lstStyle/>
                        <a:p>
                          <a:endParaRPr lang="zh-CN" altLang="en-US" dirty="0"/>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11.011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10.212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5.998</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19050" cap="flat" cmpd="sng" algn="ctr">
                          <a:solidFill>
                            <a:schemeClr val="bg1"/>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最低价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-8.25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-19.256</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-12.16</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开盘价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1.035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0.833</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-1.756</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涨跌幅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0.356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-0.367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1.653</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成交额</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8.9E-10</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7.36E-10</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3.25E-10</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振幅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-2.011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-0.67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-1.88</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换手率</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-0.056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-0.014</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0.45</a:t>
                          </a:r>
                          <a:endParaRPr lang="zh-CN" altLang="en-US" sz="1400" dirty="0">
                            <a:latin typeface="+mn-lt"/>
                            <a:ea typeface="微软雅黑" panose="020B0503020204020204" pitchFamily="34" charset="-122"/>
                          </a:endParaRPr>
                        </a:p>
                      </a:txBody>
                      <a:tcPr/>
                    </a:tc>
                  </a:tr>
                  <a:tr h="2880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平均情感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2.587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6.62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6.21</a:t>
                          </a:r>
                          <a:endParaRPr lang="zh-CN" altLang="en-US" sz="1400" dirty="0">
                            <a:latin typeface="+mn-lt"/>
                            <a:ea typeface="微软雅黑" panose="020B0503020204020204" pitchFamily="34" charset="-122"/>
                          </a:endParaRPr>
                        </a:p>
                      </a:txBody>
                      <a:tcPr/>
                    </a:tc>
                  </a:tr>
                  <a:tr h="288000">
                    <a:tc vMerge="1">
                      <a:txBody>
                        <a:bodyPr/>
                        <a:lstStyle/>
                        <a:p>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情感差异</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-10.685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-15.786</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-20.354</a:t>
                          </a:r>
                          <a:endParaRPr lang="zh-CN" altLang="en-US" sz="1400" dirty="0">
                            <a:latin typeface="+mn-lt"/>
                            <a:ea typeface="微软雅黑" panose="020B0503020204020204" pitchFamily="34" charset="-122"/>
                          </a:endParaRPr>
                        </a:p>
                      </a:txBody>
                      <a:tcPr/>
                    </a:tc>
                  </a:tr>
                  <a:tr h="288000">
                    <a:tc vMerge="1">
                      <a:txBody>
                        <a:bodyPr/>
                        <a:lstStyle/>
                        <a:p>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常数项</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10.211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5.365</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4.141</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mc:Choice>
        <mc:Fallback xmlns="">
          <p:graphicFrame>
            <p:nvGraphicFramePr>
              <p:cNvPr id="14" name="表格 13"/>
              <p:cNvGraphicFramePr>
                <a:graphicFrameLocks noGrp="1"/>
              </p:cNvGraphicFramePr>
              <p:nvPr>
                <p:extLst>
                  <p:ext uri="{D42A27DB-BD31-4B8C-83A1-F6EECF244321}">
                    <p14:modId xmlns:p14="http://schemas.microsoft.com/office/powerpoint/2010/main" val="755456859"/>
                  </p:ext>
                </p:extLst>
              </p:nvPr>
            </p:nvGraphicFramePr>
            <p:xfrm>
              <a:off x="6671481" y="2065299"/>
              <a:ext cx="4576763" cy="4285425"/>
            </p:xfrm>
            <a:graphic>
              <a:graphicData uri="http://schemas.openxmlformats.org/drawingml/2006/table">
                <a:tbl>
                  <a:tblPr firstRow="1" bandRow="1">
                    <a:tableStyleId>{2D5ABB26-0587-4C30-8999-92F81FD0307C}</a:tableStyleId>
                  </a:tblPr>
                  <a:tblGrid>
                    <a:gridCol w="900113"/>
                    <a:gridCol w="971550"/>
                    <a:gridCol w="962025"/>
                    <a:gridCol w="847725"/>
                    <a:gridCol w="895350"/>
                  </a:tblGrid>
                  <a:tr h="304800">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T+3</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T+10</a:t>
                          </a:r>
                          <a:endParaRPr lang="zh-CN" altLang="en-US" sz="1400" dirty="0">
                            <a:latin typeface="+mn-lt"/>
                            <a:ea typeface="微软雅黑" panose="020B0503020204020204" pitchFamily="34" charset="-122"/>
                          </a:endParaRPr>
                        </a:p>
                      </a:txBody>
                      <a:tcPr>
                        <a:lnT w="3810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r>
                  <a:tr h="323025">
                    <a:tc rowSpan="2">
                      <a:txBody>
                        <a:bodyPr/>
                        <a:lstStyle/>
                        <a:p>
                          <a:pPr algn="ctr"/>
                          <a:r>
                            <a:rPr lang="zh-CN" altLang="en-US" sz="1400" dirty="0" smtClean="0">
                              <a:latin typeface="+mn-lt"/>
                              <a:ea typeface="微软雅黑" panose="020B0503020204020204" pitchFamily="34" charset="-122"/>
                            </a:rPr>
                            <a:t>回归统计</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endParaRPr lang="zh-CN"/>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blipFill rotWithShape="0">
                          <a:blip r:embed="rId4"/>
                          <a:stretch>
                            <a:fillRect l="-92500" t="-100000" r="-279375" b="-1152830"/>
                          </a:stretch>
                        </a:blipFill>
                      </a:tcPr>
                    </a:tc>
                    <a:tc>
                      <a:txBody>
                        <a:bodyPr/>
                        <a:lstStyle/>
                        <a:p>
                          <a:pPr algn="ctr"/>
                          <a:r>
                            <a:rPr lang="en-US" altLang="zh-CN" sz="1400" dirty="0" smtClean="0">
                              <a:latin typeface="+mn-lt"/>
                              <a:ea typeface="微软雅黑" panose="020B0503020204020204" pitchFamily="34" charset="-122"/>
                            </a:rPr>
                            <a:t>0.898</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0.874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0.854</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04800">
                    <a:tc vMerge="1">
                      <a:txBody>
                        <a:bodyPr/>
                        <a:lstStyle/>
                        <a:p>
                          <a:endParaRPr lang="zh-CN" altLang="en-US" dirty="0"/>
                        </a:p>
                      </a:txBody>
                      <a:tcPr/>
                    </a:tc>
                    <a:tc>
                      <a:txBody>
                        <a:bodyPr/>
                        <a:lstStyle/>
                        <a:p>
                          <a:endParaRPr lang="zh-CN"/>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19050" cap="flat" cmpd="sng" algn="ctr">
                          <a:solidFill>
                            <a:srgbClr val="5B9BD5"/>
                          </a:solidFill>
                          <a:prstDash val="solid"/>
                          <a:round/>
                          <a:headEnd type="none" w="med" len="med"/>
                          <a:tailEnd type="none" w="med" len="med"/>
                        </a:lnB>
                        <a:blipFill rotWithShape="0">
                          <a:blip r:embed="rId4"/>
                          <a:stretch>
                            <a:fillRect l="-92500" t="-212000" r="-279375" b="-1122000"/>
                          </a:stretch>
                        </a:blipFill>
                      </a:tcPr>
                    </a:tc>
                    <a:tc>
                      <a:txBody>
                        <a:bodyPr/>
                        <a:lstStyle/>
                        <a:p>
                          <a:pPr algn="ctr"/>
                          <a:r>
                            <a:rPr lang="en-US" altLang="zh-CN" sz="1400" dirty="0" smtClean="0">
                              <a:latin typeface="+mn-lt"/>
                              <a:ea typeface="微软雅黑" panose="020B0503020204020204" pitchFamily="34" charset="-122"/>
                            </a:rPr>
                            <a:t>3.21E-6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2.58E-3</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2.1E-2</a:t>
                          </a:r>
                          <a:endParaRPr lang="zh-CN" altLang="en-US" sz="1400" dirty="0">
                            <a:latin typeface="+mn-lt"/>
                            <a:ea typeface="微软雅黑" panose="020B0503020204020204" pitchFamily="34" charset="-122"/>
                          </a:endParaRPr>
                        </a:p>
                      </a:txBody>
                      <a:tcPr>
                        <a:lnB w="19050" cap="flat" cmpd="sng" algn="ctr">
                          <a:solidFill>
                            <a:srgbClr val="5B9BD5"/>
                          </a:solidFill>
                          <a:prstDash val="solid"/>
                          <a:round/>
                          <a:headEnd type="none" w="med" len="med"/>
                          <a:tailEnd type="none" w="med" len="med"/>
                        </a:lnB>
                      </a:tcPr>
                    </a:tc>
                  </a:tr>
                  <a:tr h="304800">
                    <a:tc rowSpan="11">
                      <a:txBody>
                        <a:bodyPr/>
                        <a:lstStyle/>
                        <a:p>
                          <a:pPr algn="ctr"/>
                          <a:r>
                            <a:rPr lang="zh-CN" altLang="en-US" sz="1400" dirty="0" smtClean="0">
                              <a:latin typeface="+mn-lt"/>
                              <a:ea typeface="微软雅黑" panose="020B0503020204020204" pitchFamily="34" charset="-122"/>
                            </a:rPr>
                            <a:t>参数分析</a:t>
                          </a:r>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收盘价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-0.857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0.255</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c>
                      <a:txBody>
                        <a:bodyPr/>
                        <a:lstStyle/>
                        <a:p>
                          <a:pPr algn="ctr"/>
                          <a:r>
                            <a:rPr lang="en-US" altLang="zh-CN" sz="1400" dirty="0" smtClean="0">
                              <a:latin typeface="+mn-lt"/>
                              <a:ea typeface="微软雅黑" panose="020B0503020204020204" pitchFamily="34" charset="-122"/>
                            </a:rPr>
                            <a:t>-0.529</a:t>
                          </a:r>
                          <a:endParaRPr lang="zh-CN" altLang="en-US" sz="1400" dirty="0">
                            <a:latin typeface="+mn-lt"/>
                            <a:ea typeface="微软雅黑" panose="020B0503020204020204" pitchFamily="34" charset="-122"/>
                          </a:endParaRPr>
                        </a:p>
                      </a:txBody>
                      <a:tcPr>
                        <a:lnT w="19050" cap="flat" cmpd="sng" algn="ctr">
                          <a:solidFill>
                            <a:srgbClr val="5B9BD5"/>
                          </a:solidFill>
                          <a:prstDash val="solid"/>
                          <a:round/>
                          <a:headEnd type="none" w="med" len="med"/>
                          <a:tailEnd type="none" w="med" len="med"/>
                        </a:lnT>
                      </a:tcPr>
                    </a:tc>
                  </a:tr>
                  <a:tr h="304800">
                    <a:tc vMerge="1">
                      <a:txBody>
                        <a:bodyPr/>
                        <a:lstStyle/>
                        <a:p>
                          <a:endParaRPr lang="zh-CN" altLang="en-US" dirty="0"/>
                        </a:p>
                      </a:txBody>
                      <a:tcP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11.011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10.212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5.998</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19050" cap="flat" cmpd="sng" algn="ctr">
                          <a:solidFill>
                            <a:schemeClr val="bg1"/>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最低价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-8.25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-19.256</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-12.16</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开盘价</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1.035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0.833</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-1.756</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涨跌幅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0.356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-0.367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1.653</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成交额</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8.9E-10</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7.36E-10</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3.25E-10</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振幅</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-2.011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-0.67</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-1.88</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换手率</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-0.056</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-0.014</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0.45</a:t>
                          </a:r>
                          <a:endParaRPr lang="zh-CN" altLang="en-US" sz="1400" dirty="0">
                            <a:latin typeface="+mn-lt"/>
                            <a:ea typeface="微软雅黑" panose="020B0503020204020204" pitchFamily="34" charset="-122"/>
                          </a:endParaRPr>
                        </a:p>
                      </a:txBody>
                      <a:tcPr/>
                    </a:tc>
                  </a:tr>
                  <a:tr h="304800">
                    <a:tc vMerge="1">
                      <a:txBody>
                        <a:bodyPr/>
                        <a:lstStyle/>
                        <a:p>
                          <a:endParaRPr lang="zh-CN" altLang="en-US" dirty="0"/>
                        </a:p>
                      </a:txBody>
                      <a:tcPr>
                        <a:lnT w="3810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平均情感</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2.587</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6.62</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6.21</a:t>
                          </a:r>
                          <a:endParaRPr lang="zh-CN" altLang="en-US" sz="1400" dirty="0">
                            <a:latin typeface="+mn-lt"/>
                            <a:ea typeface="微软雅黑" panose="020B0503020204020204" pitchFamily="34" charset="-122"/>
                          </a:endParaRPr>
                        </a:p>
                      </a:txBody>
                      <a:tcPr/>
                    </a:tc>
                  </a:tr>
                  <a:tr h="304800">
                    <a:tc vMerge="1">
                      <a:txBody>
                        <a:bodyPr/>
                        <a:lstStyle/>
                        <a:p>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1905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情感差异</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tcPr>
                    </a:tc>
                    <a:tc>
                      <a:txBody>
                        <a:bodyPr/>
                        <a:lstStyle/>
                        <a:p>
                          <a:pPr algn="ctr"/>
                          <a:r>
                            <a:rPr lang="en-US" altLang="zh-CN" sz="1400" dirty="0" smtClean="0">
                              <a:latin typeface="+mn-lt"/>
                              <a:ea typeface="微软雅黑" panose="020B0503020204020204" pitchFamily="34" charset="-122"/>
                            </a:rPr>
                            <a:t>-10.685</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tcPr>
                    </a:tc>
                    <a:tc>
                      <a:txBody>
                        <a:bodyPr/>
                        <a:lstStyle/>
                        <a:p>
                          <a:pPr algn="ctr"/>
                          <a:r>
                            <a:rPr lang="en-US" altLang="zh-CN" sz="1400" dirty="0" smtClean="0">
                              <a:latin typeface="+mn-lt"/>
                              <a:ea typeface="微软雅黑" panose="020B0503020204020204" pitchFamily="34" charset="-122"/>
                            </a:rPr>
                            <a:t>-15.786</a:t>
                          </a:r>
                          <a:endParaRPr lang="zh-CN" altLang="en-US" sz="1400" dirty="0">
                            <a:latin typeface="+mn-lt"/>
                            <a:ea typeface="微软雅黑" panose="020B0503020204020204" pitchFamily="34" charset="-122"/>
                          </a:endParaRPr>
                        </a:p>
                      </a:txBody>
                      <a:tcPr/>
                    </a:tc>
                    <a:tc>
                      <a:txBody>
                        <a:bodyPr/>
                        <a:lstStyle/>
                        <a:p>
                          <a:pPr algn="ctr"/>
                          <a:r>
                            <a:rPr lang="en-US" altLang="zh-CN" sz="1400" dirty="0" smtClean="0">
                              <a:latin typeface="+mn-lt"/>
                              <a:ea typeface="微软雅黑" panose="020B0503020204020204" pitchFamily="34" charset="-122"/>
                            </a:rPr>
                            <a:t>-20.354</a:t>
                          </a:r>
                          <a:endParaRPr lang="zh-CN" altLang="en-US" sz="1400" dirty="0">
                            <a:latin typeface="+mn-lt"/>
                            <a:ea typeface="微软雅黑" panose="020B0503020204020204" pitchFamily="34" charset="-122"/>
                          </a:endParaRPr>
                        </a:p>
                      </a:txBody>
                      <a:tcPr/>
                    </a:tc>
                  </a:tr>
                  <a:tr h="304800">
                    <a:tc vMerge="1">
                      <a:txBody>
                        <a:bodyPr/>
                        <a:lstStyle/>
                        <a:p>
                          <a:endParaRPr lang="zh-CN" altLang="en-US" sz="1400" dirty="0">
                            <a:latin typeface="+mn-lt"/>
                            <a:ea typeface="微软雅黑" panose="020B0503020204020204" pitchFamily="34" charset="-122"/>
                          </a:endParaRPr>
                        </a:p>
                      </a:txBody>
                      <a:tcPr>
                        <a:lnR w="19050" cap="flat" cmpd="sng" algn="ctr">
                          <a:solidFill>
                            <a:srgbClr val="5B9BD5"/>
                          </a:solidFill>
                          <a:prstDash val="solid"/>
                          <a:round/>
                          <a:headEnd type="none" w="med" len="med"/>
                          <a:tailEnd type="none" w="med" len="med"/>
                        </a:lnR>
                        <a:lnT w="19050" cap="flat" cmpd="sng" algn="ctr">
                          <a:solidFill>
                            <a:srgbClr val="5B9BD5"/>
                          </a:solidFill>
                          <a:prstDash val="solid"/>
                          <a:round/>
                          <a:headEnd type="none" w="med" len="med"/>
                          <a:tailEnd type="none" w="med" len="med"/>
                        </a:lnT>
                        <a:lnB w="38100" cap="flat" cmpd="sng" algn="ctr">
                          <a:solidFill>
                            <a:srgbClr val="5B9BD5"/>
                          </a:solidFill>
                          <a:prstDash val="solid"/>
                          <a:round/>
                          <a:headEnd type="none" w="med" len="med"/>
                          <a:tailEnd type="none" w="med" len="med"/>
                        </a:lnB>
                      </a:tcPr>
                    </a:tc>
                    <a:tc>
                      <a:txBody>
                        <a:bodyPr/>
                        <a:lstStyle/>
                        <a:p>
                          <a:pPr algn="ctr"/>
                          <a:r>
                            <a:rPr lang="zh-CN" altLang="en-US" sz="1400" dirty="0" smtClean="0">
                              <a:latin typeface="+mn-lt"/>
                              <a:ea typeface="微软雅黑" panose="020B0503020204020204" pitchFamily="34" charset="-122"/>
                            </a:rPr>
                            <a:t>常数项</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R w="19050" cap="flat" cmpd="sng" algn="ctr">
                          <a:solidFill>
                            <a:srgbClr val="5B9BD5"/>
                          </a:solidFill>
                          <a:prstDash val="solid"/>
                          <a:round/>
                          <a:headEnd type="none" w="med" len="med"/>
                          <a:tailEnd type="none" w="med" len="med"/>
                        </a:ln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10.211</a:t>
                          </a:r>
                          <a:endParaRPr lang="zh-CN" altLang="en-US" sz="1400" dirty="0">
                            <a:latin typeface="+mn-lt"/>
                            <a:ea typeface="微软雅黑" panose="020B0503020204020204" pitchFamily="34" charset="-122"/>
                          </a:endParaRPr>
                        </a:p>
                      </a:txBody>
                      <a:tcPr>
                        <a:lnL w="19050" cap="flat" cmpd="sng" algn="ctr">
                          <a:solidFill>
                            <a:srgbClr val="5B9BD5"/>
                          </a:solidFill>
                          <a:prstDash val="solid"/>
                          <a:round/>
                          <a:headEnd type="none" w="med" len="med"/>
                          <a:tailEnd type="none" w="med" len="med"/>
                        </a:lnL>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5.365</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c>
                      <a:txBody>
                        <a:bodyPr/>
                        <a:lstStyle/>
                        <a:p>
                          <a:pPr algn="ctr"/>
                          <a:r>
                            <a:rPr lang="en-US" altLang="zh-CN" sz="1400" dirty="0" smtClean="0">
                              <a:latin typeface="+mn-lt"/>
                              <a:ea typeface="微软雅黑" panose="020B0503020204020204" pitchFamily="34" charset="-122"/>
                            </a:rPr>
                            <a:t>4.141</a:t>
                          </a:r>
                          <a:endParaRPr lang="zh-CN" altLang="en-US" sz="1400" dirty="0">
                            <a:latin typeface="+mn-lt"/>
                            <a:ea typeface="微软雅黑" panose="020B0503020204020204" pitchFamily="34" charset="-122"/>
                          </a:endParaRPr>
                        </a:p>
                      </a:txBody>
                      <a:tcPr>
                        <a:lnB w="38100" cap="flat" cmpd="sng" algn="ctr">
                          <a:solidFill>
                            <a:srgbClr val="5B9BD5"/>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2230917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par>
                                <p:cTn id="12" presetID="53" presetClass="entr" presetSubtype="16" fill="hold" grpId="0" nodeType="withEffect">
                                  <p:stCondLst>
                                    <p:cond delay="100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down)">
                                      <p:cBhvr>
                                        <p:cTn id="20" dur="500"/>
                                        <p:tgtEl>
                                          <p:spTgt spid="41"/>
                                        </p:tgtEl>
                                      </p:cBhvr>
                                    </p:animEffect>
                                  </p:childTnLst>
                                </p:cTn>
                              </p:par>
                              <p:par>
                                <p:cTn id="21" presetID="22" presetClass="entr" presetSubtype="8"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wipe(down)">
                                      <p:cBhvr>
                                        <p:cTn id="3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0" grpId="0" animBg="1"/>
      <p:bldP spid="41" grpId="0"/>
      <p:bldGraphic spid="47"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969479" y="3454309"/>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2" name="文本框 11"/>
          <p:cNvSpPr txBox="1"/>
          <p:nvPr/>
        </p:nvSpPr>
        <p:spPr>
          <a:xfrm>
            <a:off x="2280015" y="1571203"/>
            <a:ext cx="3647153" cy="923330"/>
          </a:xfrm>
          <a:prstGeom prst="rect">
            <a:avLst/>
          </a:prstGeom>
          <a:noFill/>
        </p:spPr>
        <p:txBody>
          <a:bodyPr wrap="none" rtlCol="0">
            <a:spAutoFit/>
          </a:bodyPr>
          <a:lstStyle/>
          <a:p>
            <a:pPr algn="r"/>
            <a:r>
              <a:rPr lang="zh-CN" altLang="en-US" sz="5400" b="1" dirty="0" smtClean="0">
                <a:solidFill>
                  <a:schemeClr val="tx1">
                    <a:lumMod val="75000"/>
                    <a:lumOff val="25000"/>
                  </a:schemeClr>
                </a:solidFill>
                <a:latin typeface="微软雅黑" panose="020B0503020204020204" pitchFamily="34" charset="-122"/>
                <a:ea typeface="微软雅黑" panose="020B0503020204020204" pitchFamily="34" charset="-122"/>
              </a:rPr>
              <a:t>总结与展望</a:t>
            </a:r>
            <a:endParaRPr lang="zh-CN" altLang="en-US" sz="5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chemeClr val="accent1"/>
                </a:solidFill>
              </a:rPr>
              <a:t>第五部分</a:t>
            </a:r>
            <a:endParaRPr lang="zh-CN" altLang="en-US" sz="2800" dirty="0">
              <a:solidFill>
                <a:schemeClr val="accent1"/>
              </a:solidFill>
            </a:endParaRPr>
          </a:p>
        </p:txBody>
      </p:sp>
      <p:grpSp>
        <p:nvGrpSpPr>
          <p:cNvPr id="71" name="组合 70"/>
          <p:cNvGrpSpPr/>
          <p:nvPr/>
        </p:nvGrpSpPr>
        <p:grpSpPr>
          <a:xfrm>
            <a:off x="5969479" y="4218445"/>
            <a:ext cx="253042" cy="253042"/>
            <a:chOff x="5969479" y="2712339"/>
            <a:chExt cx="253042" cy="253042"/>
          </a:xfrm>
        </p:grpSpPr>
        <p:sp>
          <p:nvSpPr>
            <p:cNvPr id="72" name="任意多边形 7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3" name="任意多边形 7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grpSp>
        <p:nvGrpSpPr>
          <p:cNvPr id="74" name="组合 73"/>
          <p:cNvGrpSpPr/>
          <p:nvPr/>
        </p:nvGrpSpPr>
        <p:grpSpPr>
          <a:xfrm>
            <a:off x="5969479" y="4982581"/>
            <a:ext cx="253042" cy="253042"/>
            <a:chOff x="5969479" y="2712339"/>
            <a:chExt cx="253042" cy="253042"/>
          </a:xfrm>
        </p:grpSpPr>
        <p:sp>
          <p:nvSpPr>
            <p:cNvPr id="75" name="任意多边形 74"/>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6" name="任意多边形 7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78" name="文本框 77"/>
          <p:cNvSpPr txBox="1"/>
          <p:nvPr/>
        </p:nvSpPr>
        <p:spPr>
          <a:xfrm>
            <a:off x="6566967" y="3380775"/>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研究总结</a:t>
            </a:r>
            <a:endParaRPr lang="zh-CN" altLang="en-US" sz="2000" b="0" dirty="0">
              <a:solidFill>
                <a:schemeClr val="bg1">
                  <a:lumMod val="95000"/>
                </a:schemeClr>
              </a:solidFill>
            </a:endParaRPr>
          </a:p>
        </p:txBody>
      </p:sp>
      <p:sp>
        <p:nvSpPr>
          <p:cNvPr id="79" name="文本框 78"/>
          <p:cNvSpPr txBox="1"/>
          <p:nvPr/>
        </p:nvSpPr>
        <p:spPr>
          <a:xfrm>
            <a:off x="6566967" y="4144911"/>
            <a:ext cx="146706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下一步工作</a:t>
            </a:r>
            <a:endParaRPr lang="zh-CN" altLang="en-US" sz="2000" b="0" dirty="0">
              <a:solidFill>
                <a:schemeClr val="bg1">
                  <a:lumMod val="95000"/>
                </a:schemeClr>
              </a:solidFill>
            </a:endParaRPr>
          </a:p>
        </p:txBody>
      </p:sp>
      <p:sp>
        <p:nvSpPr>
          <p:cNvPr id="80" name="文本框 79"/>
          <p:cNvSpPr txBox="1"/>
          <p:nvPr/>
        </p:nvSpPr>
        <p:spPr>
          <a:xfrm>
            <a:off x="6566967" y="4909047"/>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特别</a:t>
            </a:r>
            <a:r>
              <a:rPr lang="zh-CN" altLang="en-US" sz="2000" b="0" dirty="0">
                <a:solidFill>
                  <a:schemeClr val="bg1">
                    <a:lumMod val="95000"/>
                  </a:schemeClr>
                </a:solidFill>
              </a:rPr>
              <a:t>鸣谢</a:t>
            </a:r>
          </a:p>
        </p:txBody>
      </p:sp>
    </p:spTree>
    <p:extLst>
      <p:ext uri="{BB962C8B-B14F-4D97-AF65-F5344CB8AC3E}">
        <p14:creationId xmlns:p14="http://schemas.microsoft.com/office/powerpoint/2010/main" val="15252609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78"/>
                                        </p:tgtEl>
                                        <p:attrNameLst>
                                          <p:attrName>style.visibility</p:attrName>
                                        </p:attrNameLst>
                                      </p:cBhvr>
                                      <p:to>
                                        <p:strVal val="visible"/>
                                      </p:to>
                                    </p:set>
                                    <p:animEffect transition="in" filter="wipe(left)">
                                      <p:cBhvr>
                                        <p:cTn id="24" dur="350"/>
                                        <p:tgtEl>
                                          <p:spTgt spid="78"/>
                                        </p:tgtEl>
                                      </p:cBhvr>
                                    </p:animEffect>
                                  </p:childTnLst>
                                </p:cTn>
                              </p:par>
                            </p:childTnLst>
                          </p:cTn>
                        </p:par>
                        <p:par>
                          <p:cTn id="25" fill="hold">
                            <p:stCondLst>
                              <p:cond delay="1600"/>
                            </p:stCondLst>
                            <p:childTnLst>
                              <p:par>
                                <p:cTn id="26" presetID="22" presetClass="entr" presetSubtype="1"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up)">
                                      <p:cBhvr>
                                        <p:cTn id="28" dur="500"/>
                                        <p:tgtEl>
                                          <p:spTgt spid="71"/>
                                        </p:tgtEl>
                                      </p:cBhvr>
                                    </p:animEffect>
                                  </p:childTnLst>
                                </p:cTn>
                              </p:par>
                            </p:childTnLst>
                          </p:cTn>
                        </p:par>
                        <p:par>
                          <p:cTn id="29" fill="hold">
                            <p:stCondLst>
                              <p:cond delay="2100"/>
                            </p:stCondLst>
                            <p:childTnLst>
                              <p:par>
                                <p:cTn id="30" presetID="22" presetClass="entr" presetSubtype="8" fill="hold" grpId="0" nodeType="after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left)">
                                      <p:cBhvr>
                                        <p:cTn id="32" dur="350"/>
                                        <p:tgtEl>
                                          <p:spTgt spid="79"/>
                                        </p:tgtEl>
                                      </p:cBhvr>
                                    </p:animEffect>
                                  </p:childTnLst>
                                </p:cTn>
                              </p:par>
                            </p:childTnLst>
                          </p:cTn>
                        </p:par>
                        <p:par>
                          <p:cTn id="33" fill="hold">
                            <p:stCondLst>
                              <p:cond delay="2450"/>
                            </p:stCondLst>
                            <p:childTnLst>
                              <p:par>
                                <p:cTn id="34" presetID="22" presetClass="entr" presetSubtype="1" fill="hold" nodeType="after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wipe(up)">
                                      <p:cBhvr>
                                        <p:cTn id="36" dur="500"/>
                                        <p:tgtEl>
                                          <p:spTgt spid="74"/>
                                        </p:tgtEl>
                                      </p:cBhvr>
                                    </p:animEffect>
                                  </p:childTnLst>
                                </p:cTn>
                              </p:par>
                            </p:childTnLst>
                          </p:cTn>
                        </p:par>
                        <p:par>
                          <p:cTn id="37" fill="hold">
                            <p:stCondLst>
                              <p:cond delay="2950"/>
                            </p:stCondLst>
                            <p:childTnLst>
                              <p:par>
                                <p:cTn id="38" presetID="22" presetClass="entr" presetSubtype="8" fill="hold" grpId="0" nodeType="after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wipe(left)">
                                      <p:cBhvr>
                                        <p:cTn id="40" dur="35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78" grpId="0"/>
      <p:bldP spid="79"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研究总结</a:t>
            </a:r>
            <a:endParaRPr lang="en-US" altLang="zh-CN"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47" name="组合 46"/>
          <p:cNvGrpSpPr/>
          <p:nvPr/>
        </p:nvGrpSpPr>
        <p:grpSpPr>
          <a:xfrm>
            <a:off x="5334856" y="461236"/>
            <a:ext cx="263341" cy="395013"/>
            <a:chOff x="5284519" y="1508166"/>
            <a:chExt cx="213756" cy="427512"/>
          </a:xfrm>
        </p:grpSpPr>
        <p:cxnSp>
          <p:nvCxnSpPr>
            <p:cNvPr id="48" name="直接连接符 47"/>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103" name="组合 102"/>
          <p:cNvGrpSpPr>
            <a:grpSpLocks noChangeAspect="1"/>
          </p:cNvGrpSpPr>
          <p:nvPr/>
        </p:nvGrpSpPr>
        <p:grpSpPr>
          <a:xfrm>
            <a:off x="2586641" y="1614922"/>
            <a:ext cx="1394810" cy="1419072"/>
            <a:chOff x="5397500" y="5734050"/>
            <a:chExt cx="365125" cy="371476"/>
          </a:xfrm>
          <a:solidFill>
            <a:schemeClr val="accent1"/>
          </a:solidFill>
        </p:grpSpPr>
        <p:sp>
          <p:nvSpPr>
            <p:cNvPr id="107"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08"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09"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111" name="组合 110"/>
          <p:cNvGrpSpPr/>
          <p:nvPr/>
        </p:nvGrpSpPr>
        <p:grpSpPr>
          <a:xfrm>
            <a:off x="3867347" y="2014254"/>
            <a:ext cx="3519292" cy="182452"/>
            <a:chOff x="2940050" y="2132898"/>
            <a:chExt cx="2994025" cy="314202"/>
          </a:xfrm>
        </p:grpSpPr>
        <p:sp>
          <p:nvSpPr>
            <p:cNvPr id="113" name="圆角矩形 112"/>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14" name="圆角矩形 113"/>
            <p:cNvSpPr/>
            <p:nvPr/>
          </p:nvSpPr>
          <p:spPr>
            <a:xfrm>
              <a:off x="2940050" y="2132898"/>
              <a:ext cx="21082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4" name="文本框 3"/>
          <p:cNvSpPr txBox="1"/>
          <p:nvPr/>
        </p:nvSpPr>
        <p:spPr>
          <a:xfrm>
            <a:off x="3981451" y="1516974"/>
            <a:ext cx="3756087"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建立金融领域情感词典</a:t>
            </a:r>
            <a:endParaRPr lang="zh-CN" altLang="en-US" sz="2400" dirty="0">
              <a:latin typeface="微软雅黑" panose="020B0503020204020204" pitchFamily="34" charset="-122"/>
              <a:ea typeface="微软雅黑" panose="020B0503020204020204" pitchFamily="34" charset="-122"/>
            </a:endParaRPr>
          </a:p>
        </p:txBody>
      </p:sp>
      <p:grpSp>
        <p:nvGrpSpPr>
          <p:cNvPr id="116" name="组合 115"/>
          <p:cNvGrpSpPr>
            <a:grpSpLocks noChangeAspect="1"/>
          </p:cNvGrpSpPr>
          <p:nvPr/>
        </p:nvGrpSpPr>
        <p:grpSpPr>
          <a:xfrm>
            <a:off x="2612041" y="3291322"/>
            <a:ext cx="1394810" cy="1419072"/>
            <a:chOff x="5397500" y="5734050"/>
            <a:chExt cx="365125" cy="371476"/>
          </a:xfrm>
          <a:solidFill>
            <a:schemeClr val="tx1"/>
          </a:solidFill>
        </p:grpSpPr>
        <p:sp>
          <p:nvSpPr>
            <p:cNvPr id="120"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21"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22"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123" name="组合 122"/>
          <p:cNvGrpSpPr/>
          <p:nvPr/>
        </p:nvGrpSpPr>
        <p:grpSpPr>
          <a:xfrm>
            <a:off x="3892747" y="3690654"/>
            <a:ext cx="3519292" cy="182452"/>
            <a:chOff x="2940050" y="2132898"/>
            <a:chExt cx="2994025" cy="314202"/>
          </a:xfrm>
        </p:grpSpPr>
        <p:sp>
          <p:nvSpPr>
            <p:cNvPr id="124" name="圆角矩形 123"/>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5" name="圆角矩形 124"/>
            <p:cNvSpPr/>
            <p:nvPr/>
          </p:nvSpPr>
          <p:spPr>
            <a:xfrm>
              <a:off x="2940050" y="2132898"/>
              <a:ext cx="2108200" cy="314202"/>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26" name="文本框 125"/>
          <p:cNvSpPr txBox="1"/>
          <p:nvPr/>
        </p:nvSpPr>
        <p:spPr>
          <a:xfrm>
            <a:off x="4290177" y="3249970"/>
            <a:ext cx="3047999"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提出情感打分方法</a:t>
            </a:r>
            <a:endParaRPr lang="zh-CN" altLang="en-US" sz="2400" dirty="0">
              <a:latin typeface="微软雅黑" panose="020B0503020204020204" pitchFamily="34" charset="-122"/>
              <a:ea typeface="微软雅黑" panose="020B0503020204020204" pitchFamily="34" charset="-122"/>
            </a:endParaRPr>
          </a:p>
        </p:txBody>
      </p:sp>
      <p:grpSp>
        <p:nvGrpSpPr>
          <p:cNvPr id="128" name="组合 127"/>
          <p:cNvGrpSpPr>
            <a:grpSpLocks noChangeAspect="1"/>
          </p:cNvGrpSpPr>
          <p:nvPr/>
        </p:nvGrpSpPr>
        <p:grpSpPr>
          <a:xfrm>
            <a:off x="2637441" y="4967722"/>
            <a:ext cx="1394810" cy="1419072"/>
            <a:chOff x="5397500" y="5734050"/>
            <a:chExt cx="365125" cy="371476"/>
          </a:xfrm>
          <a:solidFill>
            <a:schemeClr val="accent1"/>
          </a:solidFill>
        </p:grpSpPr>
        <p:sp>
          <p:nvSpPr>
            <p:cNvPr id="132" name="Freeform 288"/>
            <p:cNvSpPr>
              <a:spLocks/>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33"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sp>
          <p:nvSpPr>
            <p:cNvPr id="134" name="Freeform 291"/>
            <p:cNvSpPr>
              <a:spLocks/>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5" name="组合 134"/>
          <p:cNvGrpSpPr/>
          <p:nvPr/>
        </p:nvGrpSpPr>
        <p:grpSpPr>
          <a:xfrm>
            <a:off x="3918146" y="5331098"/>
            <a:ext cx="4492429" cy="218408"/>
            <a:chOff x="2940050" y="2132898"/>
            <a:chExt cx="2994025" cy="314202"/>
          </a:xfrm>
        </p:grpSpPr>
        <p:sp>
          <p:nvSpPr>
            <p:cNvPr id="136" name="圆角矩形 135"/>
            <p:cNvSpPr/>
            <p:nvPr/>
          </p:nvSpPr>
          <p:spPr>
            <a:xfrm>
              <a:off x="2940050" y="2132898"/>
              <a:ext cx="2994025" cy="314202"/>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37" name="圆角矩形 136"/>
            <p:cNvSpPr/>
            <p:nvPr/>
          </p:nvSpPr>
          <p:spPr>
            <a:xfrm>
              <a:off x="2940050" y="2132898"/>
              <a:ext cx="2108200" cy="31420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89">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grpSp>
      <p:sp>
        <p:nvSpPr>
          <p:cNvPr id="138" name="文本框 137"/>
          <p:cNvSpPr txBox="1"/>
          <p:nvPr/>
        </p:nvSpPr>
        <p:spPr>
          <a:xfrm>
            <a:off x="4032250" y="4869774"/>
            <a:ext cx="4806949"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基于情感分析进行股票预测</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009041" y="2275943"/>
            <a:ext cx="6606572" cy="666977"/>
          </a:xfrm>
          <a:prstGeom prst="rect">
            <a:avLst/>
          </a:prstGeom>
          <a:noFill/>
        </p:spPr>
        <p:txBody>
          <a:bodyPr wrap="square" rtlCol="0">
            <a:spAutoFit/>
          </a:bodyPr>
          <a:lstStyle/>
          <a:p>
            <a:r>
              <a:rPr lang="zh-CN" altLang="en-US" sz="1800" dirty="0" smtClean="0">
                <a:latin typeface="微软雅黑" panose="020B0503020204020204" pitchFamily="34" charset="-122"/>
                <a:ea typeface="微软雅黑" panose="020B0503020204020204" pitchFamily="34" charset="-122"/>
              </a:rPr>
              <a:t>构建包括金融领域情感词对词典、程度副词词典和否定副词词典的金融领域情感词典</a:t>
            </a:r>
            <a:endParaRPr lang="zh-CN" altLang="en-US" sz="1800" dirty="0">
              <a:latin typeface="微软雅黑" panose="020B0503020204020204" pitchFamily="34" charset="-122"/>
              <a:ea typeface="微软雅黑" panose="020B0503020204020204" pitchFamily="34" charset="-122"/>
            </a:endParaRPr>
          </a:p>
        </p:txBody>
      </p:sp>
      <p:sp>
        <p:nvSpPr>
          <p:cNvPr id="139" name="文本框 138"/>
          <p:cNvSpPr txBox="1"/>
          <p:nvPr/>
        </p:nvSpPr>
        <p:spPr>
          <a:xfrm>
            <a:off x="3907440" y="3952343"/>
            <a:ext cx="6887559" cy="369332"/>
          </a:xfrm>
          <a:prstGeom prst="rect">
            <a:avLst/>
          </a:prstGeom>
          <a:noFill/>
        </p:spPr>
        <p:txBody>
          <a:bodyPr wrap="square" rtlCol="0">
            <a:spAutoFit/>
          </a:bodyPr>
          <a:lstStyle/>
          <a:p>
            <a:r>
              <a:rPr lang="zh-CN" altLang="en-US" sz="1800" dirty="0" smtClean="0">
                <a:latin typeface="微软雅黑" panose="020B0503020204020204" pitchFamily="34" charset="-122"/>
                <a:ea typeface="微软雅黑" panose="020B0503020204020204" pitchFamily="34" charset="-122"/>
              </a:rPr>
              <a:t>提出自顶向下、逐层分解的篇章级、句子级、词语级情感打分方法</a:t>
            </a:r>
            <a:endParaRPr lang="zh-CN" altLang="en-US" sz="1800" dirty="0">
              <a:latin typeface="微软雅黑" panose="020B0503020204020204" pitchFamily="34" charset="-122"/>
              <a:ea typeface="微软雅黑" panose="020B0503020204020204" pitchFamily="34" charset="-122"/>
            </a:endParaRPr>
          </a:p>
        </p:txBody>
      </p:sp>
      <p:sp>
        <p:nvSpPr>
          <p:cNvPr id="140" name="文本框 139"/>
          <p:cNvSpPr txBox="1"/>
          <p:nvPr/>
        </p:nvSpPr>
        <p:spPr>
          <a:xfrm>
            <a:off x="3954493" y="5727261"/>
            <a:ext cx="6534119" cy="646331"/>
          </a:xfrm>
          <a:prstGeom prst="rect">
            <a:avLst/>
          </a:prstGeom>
          <a:noFill/>
        </p:spPr>
        <p:txBody>
          <a:bodyPr wrap="square" rtlCol="0">
            <a:spAutoFit/>
          </a:bodyPr>
          <a:lstStyle/>
          <a:p>
            <a:r>
              <a:rPr lang="zh-CN" altLang="en-US" sz="1800" dirty="0" smtClean="0">
                <a:latin typeface="微软雅黑" panose="020B0503020204020204" pitchFamily="34" charset="-122"/>
                <a:ea typeface="微软雅黑" panose="020B0503020204020204" pitchFamily="34" charset="-122"/>
              </a:rPr>
              <a:t>将情感分析与股票交易数据相结合建立基于情感分析的多元线性回归股票预测模型</a:t>
            </a:r>
            <a:endParaRPr lang="zh-CN" altLang="en-US" sz="1800" dirty="0">
              <a:latin typeface="微软雅黑" panose="020B0503020204020204" pitchFamily="34" charset="-122"/>
              <a:ea typeface="微软雅黑" panose="020B0503020204020204" pitchFamily="34" charset="-122"/>
            </a:endParaRPr>
          </a:p>
        </p:txBody>
      </p:sp>
      <p:grpSp>
        <p:nvGrpSpPr>
          <p:cNvPr id="144" name="组合 143"/>
          <p:cNvGrpSpPr/>
          <p:nvPr/>
        </p:nvGrpSpPr>
        <p:grpSpPr>
          <a:xfrm>
            <a:off x="3370880" y="1875693"/>
            <a:ext cx="340174" cy="384962"/>
            <a:chOff x="6022975" y="1166813"/>
            <a:chExt cx="1965326" cy="2224088"/>
          </a:xfrm>
          <a:solidFill>
            <a:srgbClr val="5B9BD5"/>
          </a:solidFill>
        </p:grpSpPr>
        <p:sp>
          <p:nvSpPr>
            <p:cNvPr id="145"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6"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7"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8"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9"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0"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1"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6"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57" name="组合 156"/>
          <p:cNvGrpSpPr/>
          <p:nvPr/>
        </p:nvGrpSpPr>
        <p:grpSpPr>
          <a:xfrm>
            <a:off x="3396280" y="3552093"/>
            <a:ext cx="340174" cy="384962"/>
            <a:chOff x="6022975" y="1166813"/>
            <a:chExt cx="1965326" cy="2224088"/>
          </a:xfrm>
          <a:solidFill>
            <a:schemeClr val="tx1"/>
          </a:solidFill>
        </p:grpSpPr>
        <p:sp>
          <p:nvSpPr>
            <p:cNvPr id="158"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9"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2"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3"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4"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5"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6"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7"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8"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9"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70" name="组合 169"/>
          <p:cNvGrpSpPr/>
          <p:nvPr/>
        </p:nvGrpSpPr>
        <p:grpSpPr>
          <a:xfrm>
            <a:off x="3421680" y="5228493"/>
            <a:ext cx="340174" cy="384962"/>
            <a:chOff x="6022975" y="1166813"/>
            <a:chExt cx="1965326" cy="2224088"/>
          </a:xfrm>
          <a:solidFill>
            <a:srgbClr val="5B9BD5"/>
          </a:solidFill>
        </p:grpSpPr>
        <p:sp>
          <p:nvSpPr>
            <p:cNvPr id="171" name="Freeform 22"/>
            <p:cNvSpPr>
              <a:spLocks/>
            </p:cNvSpPr>
            <p:nvPr/>
          </p:nvSpPr>
          <p:spPr bwMode="auto">
            <a:xfrm>
              <a:off x="6935788" y="1760538"/>
              <a:ext cx="166688" cy="144463"/>
            </a:xfrm>
            <a:custGeom>
              <a:avLst/>
              <a:gdLst>
                <a:gd name="T0" fmla="*/ 75 w 83"/>
                <a:gd name="T1" fmla="*/ 12 h 71"/>
                <a:gd name="T2" fmla="*/ 57 w 83"/>
                <a:gd name="T3" fmla="*/ 58 h 71"/>
                <a:gd name="T4" fmla="*/ 9 w 83"/>
                <a:gd name="T5" fmla="*/ 59 h 71"/>
                <a:gd name="T6" fmla="*/ 26 w 83"/>
                <a:gd name="T7" fmla="*/ 14 h 71"/>
                <a:gd name="T8" fmla="*/ 75 w 83"/>
                <a:gd name="T9" fmla="*/ 12 h 71"/>
              </a:gdLst>
              <a:ahLst/>
              <a:cxnLst>
                <a:cxn ang="0">
                  <a:pos x="T0" y="T1"/>
                </a:cxn>
                <a:cxn ang="0">
                  <a:pos x="T2" y="T3"/>
                </a:cxn>
                <a:cxn ang="0">
                  <a:pos x="T4" y="T5"/>
                </a:cxn>
                <a:cxn ang="0">
                  <a:pos x="T6" y="T7"/>
                </a:cxn>
                <a:cxn ang="0">
                  <a:pos x="T8" y="T9"/>
                </a:cxn>
              </a:cxnLst>
              <a:rect l="0" t="0" r="r" b="b"/>
              <a:pathLst>
                <a:path w="83" h="71">
                  <a:moveTo>
                    <a:pt x="75" y="12"/>
                  </a:moveTo>
                  <a:cubicBezTo>
                    <a:pt x="83" y="24"/>
                    <a:pt x="75" y="45"/>
                    <a:pt x="57" y="58"/>
                  </a:cubicBezTo>
                  <a:cubicBezTo>
                    <a:pt x="39" y="71"/>
                    <a:pt x="17" y="71"/>
                    <a:pt x="9" y="59"/>
                  </a:cubicBezTo>
                  <a:cubicBezTo>
                    <a:pt x="0" y="47"/>
                    <a:pt x="8" y="26"/>
                    <a:pt x="26" y="14"/>
                  </a:cubicBezTo>
                  <a:cubicBezTo>
                    <a:pt x="44" y="1"/>
                    <a:pt x="66" y="0"/>
                    <a:pt x="75"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2" name="Freeform 23"/>
            <p:cNvSpPr>
              <a:spLocks/>
            </p:cNvSpPr>
            <p:nvPr/>
          </p:nvSpPr>
          <p:spPr bwMode="auto">
            <a:xfrm>
              <a:off x="6396038" y="2898776"/>
              <a:ext cx="139700" cy="139700"/>
            </a:xfrm>
            <a:custGeom>
              <a:avLst/>
              <a:gdLst>
                <a:gd name="T0" fmla="*/ 69 w 69"/>
                <a:gd name="T1" fmla="*/ 34 h 69"/>
                <a:gd name="T2" fmla="*/ 34 w 69"/>
                <a:gd name="T3" fmla="*/ 69 h 69"/>
                <a:gd name="T4" fmla="*/ 0 w 69"/>
                <a:gd name="T5" fmla="*/ 34 h 69"/>
                <a:gd name="T6" fmla="*/ 35 w 69"/>
                <a:gd name="T7" fmla="*/ 0 h 69"/>
                <a:gd name="T8" fmla="*/ 69 w 69"/>
                <a:gd name="T9" fmla="*/ 34 h 69"/>
              </a:gdLst>
              <a:ahLst/>
              <a:cxnLst>
                <a:cxn ang="0">
                  <a:pos x="T0" y="T1"/>
                </a:cxn>
                <a:cxn ang="0">
                  <a:pos x="T2" y="T3"/>
                </a:cxn>
                <a:cxn ang="0">
                  <a:pos x="T4" y="T5"/>
                </a:cxn>
                <a:cxn ang="0">
                  <a:pos x="T6" y="T7"/>
                </a:cxn>
                <a:cxn ang="0">
                  <a:pos x="T8" y="T9"/>
                </a:cxn>
              </a:cxnLst>
              <a:rect l="0" t="0" r="r" b="b"/>
              <a:pathLst>
                <a:path w="69" h="69">
                  <a:moveTo>
                    <a:pt x="69" y="34"/>
                  </a:moveTo>
                  <a:cubicBezTo>
                    <a:pt x="69" y="53"/>
                    <a:pt x="53" y="69"/>
                    <a:pt x="34" y="69"/>
                  </a:cubicBezTo>
                  <a:cubicBezTo>
                    <a:pt x="15" y="69"/>
                    <a:pt x="0" y="53"/>
                    <a:pt x="0" y="34"/>
                  </a:cubicBezTo>
                  <a:cubicBezTo>
                    <a:pt x="0" y="15"/>
                    <a:pt x="15" y="0"/>
                    <a:pt x="35" y="0"/>
                  </a:cubicBezTo>
                  <a:cubicBezTo>
                    <a:pt x="54" y="0"/>
                    <a:pt x="69" y="15"/>
                    <a:pt x="69"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3" name="Freeform 24"/>
            <p:cNvSpPr>
              <a:spLocks/>
            </p:cNvSpPr>
            <p:nvPr/>
          </p:nvSpPr>
          <p:spPr bwMode="auto">
            <a:xfrm>
              <a:off x="6423025" y="2960688"/>
              <a:ext cx="22225" cy="430213"/>
            </a:xfrm>
            <a:custGeom>
              <a:avLst/>
              <a:gdLst>
                <a:gd name="T0" fmla="*/ 6 w 11"/>
                <a:gd name="T1" fmla="*/ 0 h 213"/>
                <a:gd name="T2" fmla="*/ 8 w 11"/>
                <a:gd name="T3" fmla="*/ 9 h 213"/>
                <a:gd name="T4" fmla="*/ 10 w 11"/>
                <a:gd name="T5" fmla="*/ 20 h 213"/>
                <a:gd name="T6" fmla="*/ 11 w 11"/>
                <a:gd name="T7" fmla="*/ 26 h 213"/>
                <a:gd name="T8" fmla="*/ 11 w 11"/>
                <a:gd name="T9" fmla="*/ 33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6 h 213"/>
                <a:gd name="T32" fmla="*/ 2 w 11"/>
                <a:gd name="T33" fmla="*/ 33 h 213"/>
                <a:gd name="T34" fmla="*/ 2 w 11"/>
                <a:gd name="T35" fmla="*/ 26 h 213"/>
                <a:gd name="T36" fmla="*/ 3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9" y="12"/>
                    <a:pt x="9" y="16"/>
                    <a:pt x="10" y="20"/>
                  </a:cubicBezTo>
                  <a:cubicBezTo>
                    <a:pt x="10" y="22"/>
                    <a:pt x="10" y="24"/>
                    <a:pt x="11" y="26"/>
                  </a:cubicBezTo>
                  <a:cubicBezTo>
                    <a:pt x="11" y="29"/>
                    <a:pt x="11" y="31"/>
                    <a:pt x="11" y="33"/>
                  </a:cubicBezTo>
                  <a:cubicBezTo>
                    <a:pt x="11" y="53"/>
                    <a:pt x="11" y="80"/>
                    <a:pt x="10" y="107"/>
                  </a:cubicBezTo>
                  <a:cubicBezTo>
                    <a:pt x="10" y="133"/>
                    <a:pt x="10" y="160"/>
                    <a:pt x="10" y="180"/>
                  </a:cubicBezTo>
                  <a:cubicBezTo>
                    <a:pt x="10" y="182"/>
                    <a:pt x="10" y="184"/>
                    <a:pt x="10" y="187"/>
                  </a:cubicBezTo>
                  <a:cubicBezTo>
                    <a:pt x="9" y="189"/>
                    <a:pt x="9" y="191"/>
                    <a:pt x="9" y="193"/>
                  </a:cubicBezTo>
                  <a:cubicBezTo>
                    <a:pt x="8" y="197"/>
                    <a:pt x="7" y="201"/>
                    <a:pt x="7" y="204"/>
                  </a:cubicBezTo>
                  <a:cubicBezTo>
                    <a:pt x="6" y="209"/>
                    <a:pt x="5" y="213"/>
                    <a:pt x="5" y="213"/>
                  </a:cubicBezTo>
                  <a:cubicBezTo>
                    <a:pt x="5" y="213"/>
                    <a:pt x="4" y="209"/>
                    <a:pt x="3" y="204"/>
                  </a:cubicBezTo>
                  <a:cubicBezTo>
                    <a:pt x="3" y="201"/>
                    <a:pt x="2" y="197"/>
                    <a:pt x="2" y="193"/>
                  </a:cubicBezTo>
                  <a:cubicBezTo>
                    <a:pt x="1" y="191"/>
                    <a:pt x="1" y="189"/>
                    <a:pt x="1" y="187"/>
                  </a:cubicBezTo>
                  <a:cubicBezTo>
                    <a:pt x="0" y="184"/>
                    <a:pt x="1" y="182"/>
                    <a:pt x="1" y="180"/>
                  </a:cubicBezTo>
                  <a:cubicBezTo>
                    <a:pt x="1" y="160"/>
                    <a:pt x="1" y="133"/>
                    <a:pt x="1" y="106"/>
                  </a:cubicBezTo>
                  <a:cubicBezTo>
                    <a:pt x="1" y="80"/>
                    <a:pt x="1" y="53"/>
                    <a:pt x="2" y="33"/>
                  </a:cubicBezTo>
                  <a:cubicBezTo>
                    <a:pt x="2" y="31"/>
                    <a:pt x="1" y="29"/>
                    <a:pt x="2" y="26"/>
                  </a:cubicBezTo>
                  <a:cubicBezTo>
                    <a:pt x="2" y="24"/>
                    <a:pt x="2" y="22"/>
                    <a:pt x="3" y="20"/>
                  </a:cubicBezTo>
                  <a:cubicBezTo>
                    <a:pt x="3" y="16"/>
                    <a:pt x="4" y="12"/>
                    <a:pt x="4" y="9"/>
                  </a:cubicBezTo>
                  <a:cubicBezTo>
                    <a:pt x="6"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4" name="Freeform 25"/>
            <p:cNvSpPr>
              <a:spLocks/>
            </p:cNvSpPr>
            <p:nvPr/>
          </p:nvSpPr>
          <p:spPr bwMode="auto">
            <a:xfrm>
              <a:off x="6438900" y="2960688"/>
              <a:ext cx="22225" cy="430213"/>
            </a:xfrm>
            <a:custGeom>
              <a:avLst/>
              <a:gdLst>
                <a:gd name="T0" fmla="*/ 6 w 11"/>
                <a:gd name="T1" fmla="*/ 0 h 213"/>
                <a:gd name="T2" fmla="*/ 8 w 11"/>
                <a:gd name="T3" fmla="*/ 9 h 213"/>
                <a:gd name="T4" fmla="*/ 9 w 11"/>
                <a:gd name="T5" fmla="*/ 20 h 213"/>
                <a:gd name="T6" fmla="*/ 10 w 11"/>
                <a:gd name="T7" fmla="*/ 26 h 213"/>
                <a:gd name="T8" fmla="*/ 10 w 11"/>
                <a:gd name="T9" fmla="*/ 34 h 213"/>
                <a:gd name="T10" fmla="*/ 10 w 11"/>
                <a:gd name="T11" fmla="*/ 107 h 213"/>
                <a:gd name="T12" fmla="*/ 10 w 11"/>
                <a:gd name="T13" fmla="*/ 180 h 213"/>
                <a:gd name="T14" fmla="*/ 9 w 11"/>
                <a:gd name="T15" fmla="*/ 187 h 213"/>
                <a:gd name="T16" fmla="*/ 8 w 11"/>
                <a:gd name="T17" fmla="*/ 193 h 213"/>
                <a:gd name="T18" fmla="*/ 7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3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9"/>
                  </a:cubicBezTo>
                  <a:cubicBezTo>
                    <a:pt x="8" y="12"/>
                    <a:pt x="9" y="16"/>
                    <a:pt x="9" y="20"/>
                  </a:cubicBezTo>
                  <a:cubicBezTo>
                    <a:pt x="10" y="22"/>
                    <a:pt x="10" y="24"/>
                    <a:pt x="10" y="26"/>
                  </a:cubicBezTo>
                  <a:cubicBezTo>
                    <a:pt x="11" y="29"/>
                    <a:pt x="10" y="31"/>
                    <a:pt x="10" y="34"/>
                  </a:cubicBezTo>
                  <a:cubicBezTo>
                    <a:pt x="10" y="53"/>
                    <a:pt x="10" y="80"/>
                    <a:pt x="10" y="107"/>
                  </a:cubicBezTo>
                  <a:cubicBezTo>
                    <a:pt x="10" y="133"/>
                    <a:pt x="10" y="160"/>
                    <a:pt x="10" y="180"/>
                  </a:cubicBezTo>
                  <a:cubicBezTo>
                    <a:pt x="9" y="182"/>
                    <a:pt x="10" y="184"/>
                    <a:pt x="9" y="187"/>
                  </a:cubicBezTo>
                  <a:cubicBezTo>
                    <a:pt x="9" y="189"/>
                    <a:pt x="9" y="191"/>
                    <a:pt x="8" y="193"/>
                  </a:cubicBezTo>
                  <a:cubicBezTo>
                    <a:pt x="8" y="197"/>
                    <a:pt x="7" y="201"/>
                    <a:pt x="7" y="204"/>
                  </a:cubicBezTo>
                  <a:cubicBezTo>
                    <a:pt x="6" y="209"/>
                    <a:pt x="5" y="213"/>
                    <a:pt x="5" y="213"/>
                  </a:cubicBezTo>
                  <a:cubicBezTo>
                    <a:pt x="5" y="213"/>
                    <a:pt x="4" y="209"/>
                    <a:pt x="3" y="204"/>
                  </a:cubicBezTo>
                  <a:cubicBezTo>
                    <a:pt x="3" y="201"/>
                    <a:pt x="2" y="197"/>
                    <a:pt x="1" y="193"/>
                  </a:cubicBezTo>
                  <a:cubicBezTo>
                    <a:pt x="1" y="191"/>
                    <a:pt x="1" y="189"/>
                    <a:pt x="0" y="187"/>
                  </a:cubicBezTo>
                  <a:cubicBezTo>
                    <a:pt x="0" y="184"/>
                    <a:pt x="0" y="182"/>
                    <a:pt x="0" y="180"/>
                  </a:cubicBezTo>
                  <a:cubicBezTo>
                    <a:pt x="0" y="160"/>
                    <a:pt x="1" y="133"/>
                    <a:pt x="1" y="107"/>
                  </a:cubicBezTo>
                  <a:cubicBezTo>
                    <a:pt x="1" y="80"/>
                    <a:pt x="1" y="53"/>
                    <a:pt x="1" y="33"/>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5" name="Freeform 26"/>
            <p:cNvSpPr>
              <a:spLocks/>
            </p:cNvSpPr>
            <p:nvPr/>
          </p:nvSpPr>
          <p:spPr bwMode="auto">
            <a:xfrm>
              <a:off x="6454775" y="2960688"/>
              <a:ext cx="20638" cy="430213"/>
            </a:xfrm>
            <a:custGeom>
              <a:avLst/>
              <a:gdLst>
                <a:gd name="T0" fmla="*/ 6 w 10"/>
                <a:gd name="T1" fmla="*/ 0 h 213"/>
                <a:gd name="T2" fmla="*/ 7 w 10"/>
                <a:gd name="T3" fmla="*/ 9 h 213"/>
                <a:gd name="T4" fmla="*/ 9 w 10"/>
                <a:gd name="T5" fmla="*/ 20 h 213"/>
                <a:gd name="T6" fmla="*/ 10 w 10"/>
                <a:gd name="T7" fmla="*/ 26 h 213"/>
                <a:gd name="T8" fmla="*/ 10 w 10"/>
                <a:gd name="T9" fmla="*/ 34 h 213"/>
                <a:gd name="T10" fmla="*/ 10 w 10"/>
                <a:gd name="T11" fmla="*/ 107 h 213"/>
                <a:gd name="T12" fmla="*/ 9 w 10"/>
                <a:gd name="T13" fmla="*/ 180 h 213"/>
                <a:gd name="T14" fmla="*/ 9 w 10"/>
                <a:gd name="T15" fmla="*/ 187 h 213"/>
                <a:gd name="T16" fmla="*/ 8 w 10"/>
                <a:gd name="T17" fmla="*/ 193 h 213"/>
                <a:gd name="T18" fmla="*/ 6 w 10"/>
                <a:gd name="T19" fmla="*/ 204 h 213"/>
                <a:gd name="T20" fmla="*/ 4 w 10"/>
                <a:gd name="T21" fmla="*/ 213 h 213"/>
                <a:gd name="T22" fmla="*/ 3 w 10"/>
                <a:gd name="T23" fmla="*/ 204 h 213"/>
                <a:gd name="T24" fmla="*/ 1 w 10"/>
                <a:gd name="T25" fmla="*/ 193 h 213"/>
                <a:gd name="T26" fmla="*/ 0 w 10"/>
                <a:gd name="T27" fmla="*/ 187 h 213"/>
                <a:gd name="T28" fmla="*/ 0 w 10"/>
                <a:gd name="T29" fmla="*/ 180 h 213"/>
                <a:gd name="T30" fmla="*/ 0 w 10"/>
                <a:gd name="T31" fmla="*/ 107 h 213"/>
                <a:gd name="T32" fmla="*/ 1 w 10"/>
                <a:gd name="T33" fmla="*/ 34 h 213"/>
                <a:gd name="T34" fmla="*/ 1 w 10"/>
                <a:gd name="T35" fmla="*/ 26 h 213"/>
                <a:gd name="T36" fmla="*/ 2 w 10"/>
                <a:gd name="T37" fmla="*/ 20 h 213"/>
                <a:gd name="T38" fmla="*/ 4 w 10"/>
                <a:gd name="T39" fmla="*/ 9 h 213"/>
                <a:gd name="T40" fmla="*/ 6 w 10"/>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 h="213">
                  <a:moveTo>
                    <a:pt x="6" y="0"/>
                  </a:moveTo>
                  <a:cubicBezTo>
                    <a:pt x="6" y="0"/>
                    <a:pt x="6" y="4"/>
                    <a:pt x="7" y="9"/>
                  </a:cubicBezTo>
                  <a:cubicBezTo>
                    <a:pt x="8" y="12"/>
                    <a:pt x="8" y="16"/>
                    <a:pt x="9" y="20"/>
                  </a:cubicBezTo>
                  <a:cubicBezTo>
                    <a:pt x="9" y="22"/>
                    <a:pt x="10" y="24"/>
                    <a:pt x="10" y="26"/>
                  </a:cubicBezTo>
                  <a:cubicBezTo>
                    <a:pt x="10" y="29"/>
                    <a:pt x="10" y="31"/>
                    <a:pt x="10" y="34"/>
                  </a:cubicBezTo>
                  <a:cubicBezTo>
                    <a:pt x="10" y="53"/>
                    <a:pt x="10" y="80"/>
                    <a:pt x="10" y="107"/>
                  </a:cubicBezTo>
                  <a:cubicBezTo>
                    <a:pt x="9" y="133"/>
                    <a:pt x="9" y="160"/>
                    <a:pt x="9" y="180"/>
                  </a:cubicBezTo>
                  <a:cubicBezTo>
                    <a:pt x="9" y="182"/>
                    <a:pt x="10" y="185"/>
                    <a:pt x="9" y="187"/>
                  </a:cubicBezTo>
                  <a:cubicBezTo>
                    <a:pt x="9" y="189"/>
                    <a:pt x="8" y="191"/>
                    <a:pt x="8" y="193"/>
                  </a:cubicBezTo>
                  <a:cubicBezTo>
                    <a:pt x="7" y="197"/>
                    <a:pt x="7" y="201"/>
                    <a:pt x="6" y="204"/>
                  </a:cubicBezTo>
                  <a:cubicBezTo>
                    <a:pt x="5" y="210"/>
                    <a:pt x="4" y="213"/>
                    <a:pt x="4" y="213"/>
                  </a:cubicBezTo>
                  <a:cubicBezTo>
                    <a:pt x="4" y="213"/>
                    <a:pt x="4" y="210"/>
                    <a:pt x="3" y="204"/>
                  </a:cubicBezTo>
                  <a:cubicBezTo>
                    <a:pt x="2" y="201"/>
                    <a:pt x="2" y="197"/>
                    <a:pt x="1" y="193"/>
                  </a:cubicBezTo>
                  <a:cubicBezTo>
                    <a:pt x="1" y="191"/>
                    <a:pt x="0" y="189"/>
                    <a:pt x="0" y="187"/>
                  </a:cubicBezTo>
                  <a:cubicBezTo>
                    <a:pt x="0" y="184"/>
                    <a:pt x="0" y="182"/>
                    <a:pt x="0" y="180"/>
                  </a:cubicBezTo>
                  <a:cubicBezTo>
                    <a:pt x="0" y="160"/>
                    <a:pt x="0" y="133"/>
                    <a:pt x="0" y="107"/>
                  </a:cubicBezTo>
                  <a:cubicBezTo>
                    <a:pt x="0" y="80"/>
                    <a:pt x="1" y="53"/>
                    <a:pt x="1" y="34"/>
                  </a:cubicBezTo>
                  <a:cubicBezTo>
                    <a:pt x="1" y="31"/>
                    <a:pt x="0" y="29"/>
                    <a:pt x="1" y="26"/>
                  </a:cubicBezTo>
                  <a:cubicBezTo>
                    <a:pt x="1" y="24"/>
                    <a:pt x="2" y="22"/>
                    <a:pt x="2" y="20"/>
                  </a:cubicBezTo>
                  <a:cubicBezTo>
                    <a:pt x="3" y="16"/>
                    <a:pt x="3"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6" name="Freeform 27"/>
            <p:cNvSpPr>
              <a:spLocks/>
            </p:cNvSpPr>
            <p:nvPr/>
          </p:nvSpPr>
          <p:spPr bwMode="auto">
            <a:xfrm>
              <a:off x="6469063" y="2960688"/>
              <a:ext cx="22225" cy="430213"/>
            </a:xfrm>
            <a:custGeom>
              <a:avLst/>
              <a:gdLst>
                <a:gd name="T0" fmla="*/ 6 w 11"/>
                <a:gd name="T1" fmla="*/ 0 h 213"/>
                <a:gd name="T2" fmla="*/ 8 w 11"/>
                <a:gd name="T3" fmla="*/ 10 h 213"/>
                <a:gd name="T4" fmla="*/ 10 w 11"/>
                <a:gd name="T5" fmla="*/ 20 h 213"/>
                <a:gd name="T6" fmla="*/ 11 w 11"/>
                <a:gd name="T7" fmla="*/ 26 h 213"/>
                <a:gd name="T8" fmla="*/ 11 w 11"/>
                <a:gd name="T9" fmla="*/ 34 h 213"/>
                <a:gd name="T10" fmla="*/ 10 w 11"/>
                <a:gd name="T11" fmla="*/ 107 h 213"/>
                <a:gd name="T12" fmla="*/ 10 w 11"/>
                <a:gd name="T13" fmla="*/ 180 h 213"/>
                <a:gd name="T14" fmla="*/ 10 w 11"/>
                <a:gd name="T15" fmla="*/ 187 h 213"/>
                <a:gd name="T16" fmla="*/ 9 w 11"/>
                <a:gd name="T17" fmla="*/ 193 h 213"/>
                <a:gd name="T18" fmla="*/ 7 w 11"/>
                <a:gd name="T19" fmla="*/ 204 h 213"/>
                <a:gd name="T20" fmla="*/ 5 w 11"/>
                <a:gd name="T21" fmla="*/ 213 h 213"/>
                <a:gd name="T22" fmla="*/ 3 w 11"/>
                <a:gd name="T23" fmla="*/ 204 h 213"/>
                <a:gd name="T24" fmla="*/ 2 w 11"/>
                <a:gd name="T25" fmla="*/ 193 h 213"/>
                <a:gd name="T26" fmla="*/ 1 w 11"/>
                <a:gd name="T27" fmla="*/ 187 h 213"/>
                <a:gd name="T28" fmla="*/ 1 w 11"/>
                <a:gd name="T29" fmla="*/ 180 h 213"/>
                <a:gd name="T30" fmla="*/ 1 w 11"/>
                <a:gd name="T31" fmla="*/ 107 h 213"/>
                <a:gd name="T32" fmla="*/ 1 w 11"/>
                <a:gd name="T33" fmla="*/ 34 h 213"/>
                <a:gd name="T34" fmla="*/ 1 w 11"/>
                <a:gd name="T35" fmla="*/ 26 h 213"/>
                <a:gd name="T36" fmla="*/ 2 w 11"/>
                <a:gd name="T37" fmla="*/ 20 h 213"/>
                <a:gd name="T38" fmla="*/ 4 w 11"/>
                <a:gd name="T39" fmla="*/ 9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7" y="4"/>
                    <a:pt x="8" y="10"/>
                  </a:cubicBezTo>
                  <a:cubicBezTo>
                    <a:pt x="8" y="12"/>
                    <a:pt x="9" y="16"/>
                    <a:pt x="10" y="20"/>
                  </a:cubicBezTo>
                  <a:cubicBezTo>
                    <a:pt x="10" y="22"/>
                    <a:pt x="10" y="24"/>
                    <a:pt x="11" y="26"/>
                  </a:cubicBezTo>
                  <a:cubicBezTo>
                    <a:pt x="11" y="29"/>
                    <a:pt x="10" y="31"/>
                    <a:pt x="11" y="34"/>
                  </a:cubicBezTo>
                  <a:cubicBezTo>
                    <a:pt x="10" y="54"/>
                    <a:pt x="10" y="80"/>
                    <a:pt x="10" y="107"/>
                  </a:cubicBezTo>
                  <a:cubicBezTo>
                    <a:pt x="10" y="133"/>
                    <a:pt x="10" y="160"/>
                    <a:pt x="10" y="180"/>
                  </a:cubicBezTo>
                  <a:cubicBezTo>
                    <a:pt x="10" y="182"/>
                    <a:pt x="10" y="185"/>
                    <a:pt x="10" y="187"/>
                  </a:cubicBezTo>
                  <a:cubicBezTo>
                    <a:pt x="9" y="189"/>
                    <a:pt x="9" y="191"/>
                    <a:pt x="9" y="193"/>
                  </a:cubicBezTo>
                  <a:cubicBezTo>
                    <a:pt x="8" y="197"/>
                    <a:pt x="7" y="201"/>
                    <a:pt x="7" y="204"/>
                  </a:cubicBezTo>
                  <a:cubicBezTo>
                    <a:pt x="6" y="210"/>
                    <a:pt x="5" y="213"/>
                    <a:pt x="5" y="213"/>
                  </a:cubicBezTo>
                  <a:cubicBezTo>
                    <a:pt x="5" y="213"/>
                    <a:pt x="4" y="210"/>
                    <a:pt x="3" y="204"/>
                  </a:cubicBezTo>
                  <a:cubicBezTo>
                    <a:pt x="3" y="201"/>
                    <a:pt x="2" y="197"/>
                    <a:pt x="2" y="193"/>
                  </a:cubicBezTo>
                  <a:cubicBezTo>
                    <a:pt x="1" y="191"/>
                    <a:pt x="1" y="189"/>
                    <a:pt x="1" y="187"/>
                  </a:cubicBezTo>
                  <a:cubicBezTo>
                    <a:pt x="0" y="185"/>
                    <a:pt x="1" y="182"/>
                    <a:pt x="1" y="180"/>
                  </a:cubicBezTo>
                  <a:cubicBezTo>
                    <a:pt x="1" y="160"/>
                    <a:pt x="1" y="133"/>
                    <a:pt x="1" y="107"/>
                  </a:cubicBezTo>
                  <a:cubicBezTo>
                    <a:pt x="1" y="80"/>
                    <a:pt x="1" y="53"/>
                    <a:pt x="1" y="34"/>
                  </a:cubicBezTo>
                  <a:cubicBezTo>
                    <a:pt x="1" y="31"/>
                    <a:pt x="1" y="29"/>
                    <a:pt x="1" y="26"/>
                  </a:cubicBezTo>
                  <a:cubicBezTo>
                    <a:pt x="2" y="24"/>
                    <a:pt x="2" y="22"/>
                    <a:pt x="2" y="20"/>
                  </a:cubicBezTo>
                  <a:cubicBezTo>
                    <a:pt x="3" y="16"/>
                    <a:pt x="4" y="12"/>
                    <a:pt x="4" y="9"/>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7" name="Freeform 28"/>
            <p:cNvSpPr>
              <a:spLocks/>
            </p:cNvSpPr>
            <p:nvPr/>
          </p:nvSpPr>
          <p:spPr bwMode="auto">
            <a:xfrm>
              <a:off x="6484938" y="2960688"/>
              <a:ext cx="22225" cy="430213"/>
            </a:xfrm>
            <a:custGeom>
              <a:avLst/>
              <a:gdLst>
                <a:gd name="T0" fmla="*/ 6 w 11"/>
                <a:gd name="T1" fmla="*/ 0 h 213"/>
                <a:gd name="T2" fmla="*/ 8 w 11"/>
                <a:gd name="T3" fmla="*/ 10 h 213"/>
                <a:gd name="T4" fmla="*/ 9 w 11"/>
                <a:gd name="T5" fmla="*/ 20 h 213"/>
                <a:gd name="T6" fmla="*/ 10 w 11"/>
                <a:gd name="T7" fmla="*/ 27 h 213"/>
                <a:gd name="T8" fmla="*/ 10 w 11"/>
                <a:gd name="T9" fmla="*/ 34 h 213"/>
                <a:gd name="T10" fmla="*/ 10 w 11"/>
                <a:gd name="T11" fmla="*/ 107 h 213"/>
                <a:gd name="T12" fmla="*/ 9 w 11"/>
                <a:gd name="T13" fmla="*/ 180 h 213"/>
                <a:gd name="T14" fmla="*/ 9 w 11"/>
                <a:gd name="T15" fmla="*/ 187 h 213"/>
                <a:gd name="T16" fmla="*/ 8 w 11"/>
                <a:gd name="T17" fmla="*/ 193 h 213"/>
                <a:gd name="T18" fmla="*/ 6 w 11"/>
                <a:gd name="T19" fmla="*/ 204 h 213"/>
                <a:gd name="T20" fmla="*/ 5 w 11"/>
                <a:gd name="T21" fmla="*/ 213 h 213"/>
                <a:gd name="T22" fmla="*/ 3 w 11"/>
                <a:gd name="T23" fmla="*/ 204 h 213"/>
                <a:gd name="T24" fmla="*/ 1 w 11"/>
                <a:gd name="T25" fmla="*/ 193 h 213"/>
                <a:gd name="T26" fmla="*/ 0 w 11"/>
                <a:gd name="T27" fmla="*/ 187 h 213"/>
                <a:gd name="T28" fmla="*/ 0 w 11"/>
                <a:gd name="T29" fmla="*/ 180 h 213"/>
                <a:gd name="T30" fmla="*/ 1 w 11"/>
                <a:gd name="T31" fmla="*/ 107 h 213"/>
                <a:gd name="T32" fmla="*/ 1 w 11"/>
                <a:gd name="T33" fmla="*/ 34 h 213"/>
                <a:gd name="T34" fmla="*/ 1 w 11"/>
                <a:gd name="T35" fmla="*/ 26 h 213"/>
                <a:gd name="T36" fmla="*/ 2 w 11"/>
                <a:gd name="T37" fmla="*/ 20 h 213"/>
                <a:gd name="T38" fmla="*/ 4 w 11"/>
                <a:gd name="T39" fmla="*/ 10 h 213"/>
                <a:gd name="T40" fmla="*/ 6 w 11"/>
                <a:gd name="T41"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3">
                  <a:moveTo>
                    <a:pt x="6" y="0"/>
                  </a:moveTo>
                  <a:cubicBezTo>
                    <a:pt x="6" y="0"/>
                    <a:pt x="6" y="4"/>
                    <a:pt x="8" y="10"/>
                  </a:cubicBezTo>
                  <a:cubicBezTo>
                    <a:pt x="8" y="12"/>
                    <a:pt x="9" y="16"/>
                    <a:pt x="9" y="20"/>
                  </a:cubicBezTo>
                  <a:cubicBezTo>
                    <a:pt x="10" y="22"/>
                    <a:pt x="10" y="24"/>
                    <a:pt x="10" y="27"/>
                  </a:cubicBezTo>
                  <a:cubicBezTo>
                    <a:pt x="11" y="29"/>
                    <a:pt x="10" y="31"/>
                    <a:pt x="10" y="34"/>
                  </a:cubicBezTo>
                  <a:cubicBezTo>
                    <a:pt x="10" y="54"/>
                    <a:pt x="10" y="80"/>
                    <a:pt x="10" y="107"/>
                  </a:cubicBezTo>
                  <a:cubicBezTo>
                    <a:pt x="10" y="133"/>
                    <a:pt x="10" y="160"/>
                    <a:pt x="9" y="180"/>
                  </a:cubicBezTo>
                  <a:cubicBezTo>
                    <a:pt x="9" y="182"/>
                    <a:pt x="10" y="185"/>
                    <a:pt x="9" y="187"/>
                  </a:cubicBezTo>
                  <a:cubicBezTo>
                    <a:pt x="9" y="189"/>
                    <a:pt x="9" y="191"/>
                    <a:pt x="8" y="193"/>
                  </a:cubicBezTo>
                  <a:cubicBezTo>
                    <a:pt x="7" y="197"/>
                    <a:pt x="7" y="201"/>
                    <a:pt x="6" y="204"/>
                  </a:cubicBezTo>
                  <a:cubicBezTo>
                    <a:pt x="5" y="210"/>
                    <a:pt x="5" y="213"/>
                    <a:pt x="5" y="213"/>
                  </a:cubicBezTo>
                  <a:cubicBezTo>
                    <a:pt x="5" y="213"/>
                    <a:pt x="4" y="210"/>
                    <a:pt x="3" y="204"/>
                  </a:cubicBezTo>
                  <a:cubicBezTo>
                    <a:pt x="2" y="201"/>
                    <a:pt x="2" y="197"/>
                    <a:pt x="1" y="193"/>
                  </a:cubicBezTo>
                  <a:cubicBezTo>
                    <a:pt x="1" y="191"/>
                    <a:pt x="1" y="189"/>
                    <a:pt x="0" y="187"/>
                  </a:cubicBezTo>
                  <a:cubicBezTo>
                    <a:pt x="0" y="185"/>
                    <a:pt x="0" y="182"/>
                    <a:pt x="0" y="180"/>
                  </a:cubicBezTo>
                  <a:cubicBezTo>
                    <a:pt x="0" y="160"/>
                    <a:pt x="0" y="133"/>
                    <a:pt x="1" y="107"/>
                  </a:cubicBezTo>
                  <a:cubicBezTo>
                    <a:pt x="1" y="80"/>
                    <a:pt x="1" y="54"/>
                    <a:pt x="1" y="34"/>
                  </a:cubicBezTo>
                  <a:cubicBezTo>
                    <a:pt x="1" y="31"/>
                    <a:pt x="1" y="29"/>
                    <a:pt x="1" y="26"/>
                  </a:cubicBezTo>
                  <a:cubicBezTo>
                    <a:pt x="1" y="24"/>
                    <a:pt x="2" y="22"/>
                    <a:pt x="2" y="20"/>
                  </a:cubicBezTo>
                  <a:cubicBezTo>
                    <a:pt x="3" y="16"/>
                    <a:pt x="3" y="12"/>
                    <a:pt x="4" y="10"/>
                  </a:cubicBezTo>
                  <a:cubicBezTo>
                    <a:pt x="5" y="4"/>
                    <a:pt x="6" y="0"/>
                    <a:pt x="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8" name="Freeform 29"/>
            <p:cNvSpPr>
              <a:spLocks/>
            </p:cNvSpPr>
            <p:nvPr/>
          </p:nvSpPr>
          <p:spPr bwMode="auto">
            <a:xfrm>
              <a:off x="6022975" y="1166813"/>
              <a:ext cx="1965326" cy="1387475"/>
            </a:xfrm>
            <a:custGeom>
              <a:avLst/>
              <a:gdLst>
                <a:gd name="T0" fmla="*/ 540 w 1238"/>
                <a:gd name="T1" fmla="*/ 545 h 874"/>
                <a:gd name="T2" fmla="*/ 266 w 1238"/>
                <a:gd name="T3" fmla="*/ 835 h 874"/>
                <a:gd name="T4" fmla="*/ 0 w 1238"/>
                <a:gd name="T5" fmla="*/ 874 h 874"/>
                <a:gd name="T6" fmla="*/ 396 w 1238"/>
                <a:gd name="T7" fmla="*/ 125 h 874"/>
                <a:gd name="T8" fmla="*/ 1238 w 1238"/>
                <a:gd name="T9" fmla="*/ 0 h 874"/>
                <a:gd name="T10" fmla="*/ 840 w 1238"/>
                <a:gd name="T11" fmla="*/ 750 h 874"/>
                <a:gd name="T12" fmla="*/ 313 w 1238"/>
                <a:gd name="T13" fmla="*/ 828 h 874"/>
                <a:gd name="T14" fmla="*/ 540 w 1238"/>
                <a:gd name="T15" fmla="*/ 545 h 8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8" h="874">
                  <a:moveTo>
                    <a:pt x="540" y="545"/>
                  </a:moveTo>
                  <a:lnTo>
                    <a:pt x="266" y="835"/>
                  </a:lnTo>
                  <a:lnTo>
                    <a:pt x="0" y="874"/>
                  </a:lnTo>
                  <a:lnTo>
                    <a:pt x="396" y="125"/>
                  </a:lnTo>
                  <a:lnTo>
                    <a:pt x="1238" y="0"/>
                  </a:lnTo>
                  <a:lnTo>
                    <a:pt x="840" y="750"/>
                  </a:lnTo>
                  <a:lnTo>
                    <a:pt x="313" y="828"/>
                  </a:lnTo>
                  <a:lnTo>
                    <a:pt x="540" y="545"/>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9" name="Freeform 30"/>
            <p:cNvSpPr>
              <a:spLocks/>
            </p:cNvSpPr>
            <p:nvPr/>
          </p:nvSpPr>
          <p:spPr bwMode="auto">
            <a:xfrm>
              <a:off x="6397625" y="1831976"/>
              <a:ext cx="627063" cy="1101725"/>
            </a:xfrm>
            <a:custGeom>
              <a:avLst/>
              <a:gdLst>
                <a:gd name="T0" fmla="*/ 24 w 395"/>
                <a:gd name="T1" fmla="*/ 694 h 694"/>
                <a:gd name="T2" fmla="*/ 58 w 395"/>
                <a:gd name="T3" fmla="*/ 690 h 694"/>
                <a:gd name="T4" fmla="*/ 33 w 395"/>
                <a:gd name="T5" fmla="*/ 427 h 694"/>
                <a:gd name="T6" fmla="*/ 395 w 395"/>
                <a:gd name="T7" fmla="*/ 20 h 694"/>
                <a:gd name="T8" fmla="*/ 372 w 395"/>
                <a:gd name="T9" fmla="*/ 0 h 694"/>
                <a:gd name="T10" fmla="*/ 0 w 395"/>
                <a:gd name="T11" fmla="*/ 416 h 694"/>
                <a:gd name="T12" fmla="*/ 24 w 395"/>
                <a:gd name="T13" fmla="*/ 694 h 694"/>
              </a:gdLst>
              <a:ahLst/>
              <a:cxnLst>
                <a:cxn ang="0">
                  <a:pos x="T0" y="T1"/>
                </a:cxn>
                <a:cxn ang="0">
                  <a:pos x="T2" y="T3"/>
                </a:cxn>
                <a:cxn ang="0">
                  <a:pos x="T4" y="T5"/>
                </a:cxn>
                <a:cxn ang="0">
                  <a:pos x="T6" y="T7"/>
                </a:cxn>
                <a:cxn ang="0">
                  <a:pos x="T8" y="T9"/>
                </a:cxn>
                <a:cxn ang="0">
                  <a:pos x="T10" y="T11"/>
                </a:cxn>
                <a:cxn ang="0">
                  <a:pos x="T12" y="T13"/>
                </a:cxn>
              </a:cxnLst>
              <a:rect l="0" t="0" r="r" b="b"/>
              <a:pathLst>
                <a:path w="395" h="694">
                  <a:moveTo>
                    <a:pt x="24" y="694"/>
                  </a:moveTo>
                  <a:lnTo>
                    <a:pt x="58" y="690"/>
                  </a:lnTo>
                  <a:lnTo>
                    <a:pt x="33" y="427"/>
                  </a:lnTo>
                  <a:lnTo>
                    <a:pt x="395" y="20"/>
                  </a:lnTo>
                  <a:lnTo>
                    <a:pt x="372" y="0"/>
                  </a:lnTo>
                  <a:lnTo>
                    <a:pt x="0" y="416"/>
                  </a:lnTo>
                  <a:lnTo>
                    <a:pt x="24" y="6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0" name="Freeform 31"/>
            <p:cNvSpPr>
              <a:spLocks/>
            </p:cNvSpPr>
            <p:nvPr/>
          </p:nvSpPr>
          <p:spPr bwMode="auto">
            <a:xfrm>
              <a:off x="6797675" y="1847851"/>
              <a:ext cx="1160463" cy="1033463"/>
            </a:xfrm>
            <a:custGeom>
              <a:avLst/>
              <a:gdLst>
                <a:gd name="T0" fmla="*/ 260 w 573"/>
                <a:gd name="T1" fmla="*/ 294 h 511"/>
                <a:gd name="T2" fmla="*/ 45 w 573"/>
                <a:gd name="T3" fmla="*/ 312 h 511"/>
                <a:gd name="T4" fmla="*/ 292 w 573"/>
                <a:gd name="T5" fmla="*/ 275 h 511"/>
                <a:gd name="T6" fmla="*/ 438 w 573"/>
                <a:gd name="T7" fmla="*/ 0 h 511"/>
                <a:gd name="T8" fmla="*/ 532 w 573"/>
                <a:gd name="T9" fmla="*/ 133 h 511"/>
                <a:gd name="T10" fmla="*/ 380 w 573"/>
                <a:gd name="T11" fmla="*/ 398 h 511"/>
                <a:gd name="T12" fmla="*/ 80 w 573"/>
                <a:gd name="T13" fmla="*/ 453 h 511"/>
                <a:gd name="T14" fmla="*/ 0 w 573"/>
                <a:gd name="T15" fmla="*/ 340 h 511"/>
                <a:gd name="T16" fmla="*/ 260 w 573"/>
                <a:gd name="T17" fmla="*/ 294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3" h="511">
                  <a:moveTo>
                    <a:pt x="260" y="294"/>
                  </a:moveTo>
                  <a:cubicBezTo>
                    <a:pt x="45" y="312"/>
                    <a:pt x="45" y="312"/>
                    <a:pt x="45" y="312"/>
                  </a:cubicBezTo>
                  <a:cubicBezTo>
                    <a:pt x="292" y="275"/>
                    <a:pt x="292" y="275"/>
                    <a:pt x="292" y="275"/>
                  </a:cubicBezTo>
                  <a:cubicBezTo>
                    <a:pt x="438" y="0"/>
                    <a:pt x="438" y="0"/>
                    <a:pt x="438" y="0"/>
                  </a:cubicBezTo>
                  <a:cubicBezTo>
                    <a:pt x="532" y="133"/>
                    <a:pt x="532" y="133"/>
                    <a:pt x="532" y="133"/>
                  </a:cubicBezTo>
                  <a:cubicBezTo>
                    <a:pt x="573" y="191"/>
                    <a:pt x="505" y="309"/>
                    <a:pt x="380" y="398"/>
                  </a:cubicBezTo>
                  <a:cubicBezTo>
                    <a:pt x="255" y="486"/>
                    <a:pt x="121" y="511"/>
                    <a:pt x="80" y="453"/>
                  </a:cubicBezTo>
                  <a:cubicBezTo>
                    <a:pt x="0" y="340"/>
                    <a:pt x="0" y="340"/>
                    <a:pt x="0" y="340"/>
                  </a:cubicBezTo>
                  <a:lnTo>
                    <a:pt x="260" y="294"/>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1" name="Freeform 32"/>
            <p:cNvSpPr>
              <a:spLocks/>
            </p:cNvSpPr>
            <p:nvPr/>
          </p:nvSpPr>
          <p:spPr bwMode="auto">
            <a:xfrm>
              <a:off x="6961188" y="1781176"/>
              <a:ext cx="100013" cy="82550"/>
            </a:xfrm>
            <a:custGeom>
              <a:avLst/>
              <a:gdLst>
                <a:gd name="T0" fmla="*/ 49 w 49"/>
                <a:gd name="T1" fmla="*/ 1 h 41"/>
                <a:gd name="T2" fmla="*/ 38 w 49"/>
                <a:gd name="T3" fmla="*/ 1 h 41"/>
                <a:gd name="T4" fmla="*/ 32 w 49"/>
                <a:gd name="T5" fmla="*/ 2 h 41"/>
                <a:gd name="T6" fmla="*/ 27 w 49"/>
                <a:gd name="T7" fmla="*/ 4 h 41"/>
                <a:gd name="T8" fmla="*/ 21 w 49"/>
                <a:gd name="T9" fmla="*/ 6 h 41"/>
                <a:gd name="T10" fmla="*/ 15 w 49"/>
                <a:gd name="T11" fmla="*/ 10 h 41"/>
                <a:gd name="T12" fmla="*/ 10 w 49"/>
                <a:gd name="T13" fmla="*/ 14 h 41"/>
                <a:gd name="T14" fmla="*/ 7 w 49"/>
                <a:gd name="T15" fmla="*/ 17 h 41"/>
                <a:gd name="T16" fmla="*/ 6 w 49"/>
                <a:gd name="T17" fmla="*/ 20 h 41"/>
                <a:gd name="T18" fmla="*/ 3 w 49"/>
                <a:gd name="T19" fmla="*/ 25 h 41"/>
                <a:gd name="T20" fmla="*/ 2 w 49"/>
                <a:gd name="T21" fmla="*/ 28 h 41"/>
                <a:gd name="T22" fmla="*/ 1 w 49"/>
                <a:gd name="T23" fmla="*/ 30 h 41"/>
                <a:gd name="T24" fmla="*/ 0 w 49"/>
                <a:gd name="T25" fmla="*/ 35 h 41"/>
                <a:gd name="T26" fmla="*/ 0 w 49"/>
                <a:gd name="T27" fmla="*/ 38 h 41"/>
                <a:gd name="T28" fmla="*/ 0 w 49"/>
                <a:gd name="T29" fmla="*/ 41 h 41"/>
                <a:gd name="T30" fmla="*/ 1 w 49"/>
                <a:gd name="T31" fmla="*/ 38 h 41"/>
                <a:gd name="T32" fmla="*/ 2 w 49"/>
                <a:gd name="T33" fmla="*/ 35 h 41"/>
                <a:gd name="T34" fmla="*/ 4 w 49"/>
                <a:gd name="T35" fmla="*/ 31 h 41"/>
                <a:gd name="T36" fmla="*/ 5 w 49"/>
                <a:gd name="T37" fmla="*/ 29 h 41"/>
                <a:gd name="T38" fmla="*/ 6 w 49"/>
                <a:gd name="T39" fmla="*/ 27 h 41"/>
                <a:gd name="T40" fmla="*/ 9 w 49"/>
                <a:gd name="T41" fmla="*/ 22 h 41"/>
                <a:gd name="T42" fmla="*/ 11 w 49"/>
                <a:gd name="T43" fmla="*/ 20 h 41"/>
                <a:gd name="T44" fmla="*/ 13 w 49"/>
                <a:gd name="T45" fmla="*/ 18 h 41"/>
                <a:gd name="T46" fmla="*/ 18 w 49"/>
                <a:gd name="T47" fmla="*/ 14 h 41"/>
                <a:gd name="T48" fmla="*/ 23 w 49"/>
                <a:gd name="T49" fmla="*/ 11 h 41"/>
                <a:gd name="T50" fmla="*/ 28 w 49"/>
                <a:gd name="T51" fmla="*/ 8 h 41"/>
                <a:gd name="T52" fmla="*/ 33 w 49"/>
                <a:gd name="T53" fmla="*/ 6 h 41"/>
                <a:gd name="T54" fmla="*/ 38 w 49"/>
                <a:gd name="T55" fmla="*/ 4 h 41"/>
                <a:gd name="T56" fmla="*/ 49 w 49"/>
                <a:gd name="T57" fmla="*/ 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9" h="41">
                  <a:moveTo>
                    <a:pt x="49" y="1"/>
                  </a:moveTo>
                  <a:cubicBezTo>
                    <a:pt x="49" y="1"/>
                    <a:pt x="44" y="0"/>
                    <a:pt x="38" y="1"/>
                  </a:cubicBezTo>
                  <a:cubicBezTo>
                    <a:pt x="36" y="1"/>
                    <a:pt x="34" y="2"/>
                    <a:pt x="32" y="2"/>
                  </a:cubicBezTo>
                  <a:cubicBezTo>
                    <a:pt x="30" y="3"/>
                    <a:pt x="28" y="3"/>
                    <a:pt x="27" y="4"/>
                  </a:cubicBezTo>
                  <a:cubicBezTo>
                    <a:pt x="25" y="4"/>
                    <a:pt x="23" y="5"/>
                    <a:pt x="21" y="6"/>
                  </a:cubicBezTo>
                  <a:cubicBezTo>
                    <a:pt x="19" y="7"/>
                    <a:pt x="17" y="9"/>
                    <a:pt x="15" y="10"/>
                  </a:cubicBezTo>
                  <a:cubicBezTo>
                    <a:pt x="13" y="11"/>
                    <a:pt x="11" y="13"/>
                    <a:pt x="10" y="14"/>
                  </a:cubicBezTo>
                  <a:cubicBezTo>
                    <a:pt x="9" y="15"/>
                    <a:pt x="8" y="16"/>
                    <a:pt x="7" y="17"/>
                  </a:cubicBezTo>
                  <a:cubicBezTo>
                    <a:pt x="7" y="18"/>
                    <a:pt x="6" y="19"/>
                    <a:pt x="6" y="20"/>
                  </a:cubicBezTo>
                  <a:cubicBezTo>
                    <a:pt x="4" y="21"/>
                    <a:pt x="4" y="23"/>
                    <a:pt x="3" y="25"/>
                  </a:cubicBezTo>
                  <a:cubicBezTo>
                    <a:pt x="2" y="26"/>
                    <a:pt x="2" y="27"/>
                    <a:pt x="2" y="28"/>
                  </a:cubicBezTo>
                  <a:cubicBezTo>
                    <a:pt x="2" y="29"/>
                    <a:pt x="1" y="29"/>
                    <a:pt x="1" y="30"/>
                  </a:cubicBezTo>
                  <a:cubicBezTo>
                    <a:pt x="1" y="32"/>
                    <a:pt x="0" y="33"/>
                    <a:pt x="0" y="35"/>
                  </a:cubicBezTo>
                  <a:cubicBezTo>
                    <a:pt x="0" y="36"/>
                    <a:pt x="0" y="37"/>
                    <a:pt x="0" y="38"/>
                  </a:cubicBezTo>
                  <a:cubicBezTo>
                    <a:pt x="0" y="40"/>
                    <a:pt x="0" y="41"/>
                    <a:pt x="0" y="41"/>
                  </a:cubicBezTo>
                  <a:cubicBezTo>
                    <a:pt x="0" y="41"/>
                    <a:pt x="1" y="40"/>
                    <a:pt x="1" y="38"/>
                  </a:cubicBezTo>
                  <a:cubicBezTo>
                    <a:pt x="1" y="37"/>
                    <a:pt x="2" y="36"/>
                    <a:pt x="2" y="35"/>
                  </a:cubicBezTo>
                  <a:cubicBezTo>
                    <a:pt x="3" y="34"/>
                    <a:pt x="3" y="33"/>
                    <a:pt x="4" y="31"/>
                  </a:cubicBezTo>
                  <a:cubicBezTo>
                    <a:pt x="4" y="30"/>
                    <a:pt x="4" y="30"/>
                    <a:pt x="5" y="29"/>
                  </a:cubicBezTo>
                  <a:cubicBezTo>
                    <a:pt x="5" y="28"/>
                    <a:pt x="6" y="27"/>
                    <a:pt x="6" y="27"/>
                  </a:cubicBezTo>
                  <a:cubicBezTo>
                    <a:pt x="7" y="25"/>
                    <a:pt x="8" y="24"/>
                    <a:pt x="9" y="22"/>
                  </a:cubicBezTo>
                  <a:cubicBezTo>
                    <a:pt x="10" y="21"/>
                    <a:pt x="10" y="21"/>
                    <a:pt x="11" y="20"/>
                  </a:cubicBezTo>
                  <a:cubicBezTo>
                    <a:pt x="12" y="19"/>
                    <a:pt x="12" y="19"/>
                    <a:pt x="13" y="18"/>
                  </a:cubicBezTo>
                  <a:cubicBezTo>
                    <a:pt x="15" y="16"/>
                    <a:pt x="16" y="15"/>
                    <a:pt x="18" y="14"/>
                  </a:cubicBezTo>
                  <a:cubicBezTo>
                    <a:pt x="19" y="13"/>
                    <a:pt x="21" y="12"/>
                    <a:pt x="23" y="11"/>
                  </a:cubicBezTo>
                  <a:cubicBezTo>
                    <a:pt x="25" y="10"/>
                    <a:pt x="26" y="9"/>
                    <a:pt x="28" y="8"/>
                  </a:cubicBezTo>
                  <a:cubicBezTo>
                    <a:pt x="30" y="7"/>
                    <a:pt x="32" y="6"/>
                    <a:pt x="33" y="6"/>
                  </a:cubicBezTo>
                  <a:cubicBezTo>
                    <a:pt x="35" y="5"/>
                    <a:pt x="37" y="5"/>
                    <a:pt x="38" y="4"/>
                  </a:cubicBezTo>
                  <a:cubicBezTo>
                    <a:pt x="44" y="2"/>
                    <a:pt x="49" y="1"/>
                    <a:pt x="4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2" name="Freeform 33"/>
            <p:cNvSpPr>
              <a:spLocks/>
            </p:cNvSpPr>
            <p:nvPr/>
          </p:nvSpPr>
          <p:spPr bwMode="auto">
            <a:xfrm>
              <a:off x="7537450" y="2162176"/>
              <a:ext cx="330200" cy="447675"/>
            </a:xfrm>
            <a:custGeom>
              <a:avLst/>
              <a:gdLst>
                <a:gd name="T0" fmla="*/ 163 w 163"/>
                <a:gd name="T1" fmla="*/ 0 h 222"/>
                <a:gd name="T2" fmla="*/ 162 w 163"/>
                <a:gd name="T3" fmla="*/ 3 h 222"/>
                <a:gd name="T4" fmla="*/ 159 w 163"/>
                <a:gd name="T5" fmla="*/ 11 h 222"/>
                <a:gd name="T6" fmla="*/ 153 w 163"/>
                <a:gd name="T7" fmla="*/ 23 h 222"/>
                <a:gd name="T8" fmla="*/ 145 w 163"/>
                <a:gd name="T9" fmla="*/ 39 h 222"/>
                <a:gd name="T10" fmla="*/ 135 w 163"/>
                <a:gd name="T11" fmla="*/ 58 h 222"/>
                <a:gd name="T12" fmla="*/ 123 w 163"/>
                <a:gd name="T13" fmla="*/ 78 h 222"/>
                <a:gd name="T14" fmla="*/ 116 w 163"/>
                <a:gd name="T15" fmla="*/ 89 h 222"/>
                <a:gd name="T16" fmla="*/ 109 w 163"/>
                <a:gd name="T17" fmla="*/ 99 h 222"/>
                <a:gd name="T18" fmla="*/ 94 w 163"/>
                <a:gd name="T19" fmla="*/ 120 h 222"/>
                <a:gd name="T20" fmla="*/ 91 w 163"/>
                <a:gd name="T21" fmla="*/ 125 h 222"/>
                <a:gd name="T22" fmla="*/ 87 w 163"/>
                <a:gd name="T23" fmla="*/ 130 h 222"/>
                <a:gd name="T24" fmla="*/ 79 w 163"/>
                <a:gd name="T25" fmla="*/ 140 h 222"/>
                <a:gd name="T26" fmla="*/ 62 w 163"/>
                <a:gd name="T27" fmla="*/ 159 h 222"/>
                <a:gd name="T28" fmla="*/ 54 w 163"/>
                <a:gd name="T29" fmla="*/ 168 h 222"/>
                <a:gd name="T30" fmla="*/ 47 w 163"/>
                <a:gd name="T31" fmla="*/ 177 h 222"/>
                <a:gd name="T32" fmla="*/ 32 w 163"/>
                <a:gd name="T33" fmla="*/ 192 h 222"/>
                <a:gd name="T34" fmla="*/ 25 w 163"/>
                <a:gd name="T35" fmla="*/ 198 h 222"/>
                <a:gd name="T36" fmla="*/ 19 w 163"/>
                <a:gd name="T37" fmla="*/ 204 h 222"/>
                <a:gd name="T38" fmla="*/ 9 w 163"/>
                <a:gd name="T39" fmla="*/ 213 h 222"/>
                <a:gd name="T40" fmla="*/ 0 w 163"/>
                <a:gd name="T41" fmla="*/ 222 h 222"/>
                <a:gd name="T42" fmla="*/ 10 w 163"/>
                <a:gd name="T43" fmla="*/ 216 h 222"/>
                <a:gd name="T44" fmla="*/ 22 w 163"/>
                <a:gd name="T45" fmla="*/ 209 h 222"/>
                <a:gd name="T46" fmla="*/ 37 w 163"/>
                <a:gd name="T47" fmla="*/ 198 h 222"/>
                <a:gd name="T48" fmla="*/ 54 w 163"/>
                <a:gd name="T49" fmla="*/ 185 h 222"/>
                <a:gd name="T50" fmla="*/ 72 w 163"/>
                <a:gd name="T51" fmla="*/ 169 h 222"/>
                <a:gd name="T52" fmla="*/ 81 w 163"/>
                <a:gd name="T53" fmla="*/ 160 h 222"/>
                <a:gd name="T54" fmla="*/ 90 w 163"/>
                <a:gd name="T55" fmla="*/ 150 h 222"/>
                <a:gd name="T56" fmla="*/ 98 w 163"/>
                <a:gd name="T57" fmla="*/ 140 h 222"/>
                <a:gd name="T58" fmla="*/ 102 w 163"/>
                <a:gd name="T59" fmla="*/ 134 h 222"/>
                <a:gd name="T60" fmla="*/ 106 w 163"/>
                <a:gd name="T61" fmla="*/ 129 h 222"/>
                <a:gd name="T62" fmla="*/ 121 w 163"/>
                <a:gd name="T63" fmla="*/ 107 h 222"/>
                <a:gd name="T64" fmla="*/ 134 w 163"/>
                <a:gd name="T65" fmla="*/ 85 h 222"/>
                <a:gd name="T66" fmla="*/ 145 w 163"/>
                <a:gd name="T67" fmla="*/ 63 h 222"/>
                <a:gd name="T68" fmla="*/ 153 w 163"/>
                <a:gd name="T69" fmla="*/ 43 h 222"/>
                <a:gd name="T70" fmla="*/ 156 w 163"/>
                <a:gd name="T71" fmla="*/ 34 h 222"/>
                <a:gd name="T72" fmla="*/ 158 w 163"/>
                <a:gd name="T73" fmla="*/ 25 h 222"/>
                <a:gd name="T74" fmla="*/ 161 w 163"/>
                <a:gd name="T75" fmla="*/ 12 h 222"/>
                <a:gd name="T76" fmla="*/ 163 w 163"/>
                <a:gd name="T7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 h="222">
                  <a:moveTo>
                    <a:pt x="163" y="0"/>
                  </a:moveTo>
                  <a:cubicBezTo>
                    <a:pt x="163" y="0"/>
                    <a:pt x="163" y="1"/>
                    <a:pt x="162" y="3"/>
                  </a:cubicBezTo>
                  <a:cubicBezTo>
                    <a:pt x="161" y="5"/>
                    <a:pt x="160" y="7"/>
                    <a:pt x="159" y="11"/>
                  </a:cubicBezTo>
                  <a:cubicBezTo>
                    <a:pt x="157" y="14"/>
                    <a:pt x="155" y="19"/>
                    <a:pt x="153" y="23"/>
                  </a:cubicBezTo>
                  <a:cubicBezTo>
                    <a:pt x="150" y="28"/>
                    <a:pt x="148" y="34"/>
                    <a:pt x="145" y="39"/>
                  </a:cubicBezTo>
                  <a:cubicBezTo>
                    <a:pt x="142" y="45"/>
                    <a:pt x="138" y="51"/>
                    <a:pt x="135" y="58"/>
                  </a:cubicBezTo>
                  <a:cubicBezTo>
                    <a:pt x="131" y="64"/>
                    <a:pt x="127" y="71"/>
                    <a:pt x="123" y="78"/>
                  </a:cubicBezTo>
                  <a:cubicBezTo>
                    <a:pt x="121" y="82"/>
                    <a:pt x="118" y="85"/>
                    <a:pt x="116" y="89"/>
                  </a:cubicBezTo>
                  <a:cubicBezTo>
                    <a:pt x="114" y="92"/>
                    <a:pt x="111" y="95"/>
                    <a:pt x="109" y="99"/>
                  </a:cubicBezTo>
                  <a:cubicBezTo>
                    <a:pt x="105" y="106"/>
                    <a:pt x="99" y="113"/>
                    <a:pt x="94" y="120"/>
                  </a:cubicBezTo>
                  <a:cubicBezTo>
                    <a:pt x="91" y="125"/>
                    <a:pt x="91" y="125"/>
                    <a:pt x="91" y="125"/>
                  </a:cubicBezTo>
                  <a:cubicBezTo>
                    <a:pt x="87" y="130"/>
                    <a:pt x="87" y="130"/>
                    <a:pt x="87" y="130"/>
                  </a:cubicBezTo>
                  <a:cubicBezTo>
                    <a:pt x="84" y="134"/>
                    <a:pt x="81" y="137"/>
                    <a:pt x="79" y="140"/>
                  </a:cubicBezTo>
                  <a:cubicBezTo>
                    <a:pt x="73" y="147"/>
                    <a:pt x="68" y="153"/>
                    <a:pt x="62" y="159"/>
                  </a:cubicBezTo>
                  <a:cubicBezTo>
                    <a:pt x="60" y="163"/>
                    <a:pt x="57" y="165"/>
                    <a:pt x="54" y="168"/>
                  </a:cubicBezTo>
                  <a:cubicBezTo>
                    <a:pt x="52" y="171"/>
                    <a:pt x="49" y="174"/>
                    <a:pt x="47" y="177"/>
                  </a:cubicBezTo>
                  <a:cubicBezTo>
                    <a:pt x="42" y="182"/>
                    <a:pt x="36" y="187"/>
                    <a:pt x="32" y="192"/>
                  </a:cubicBezTo>
                  <a:cubicBezTo>
                    <a:pt x="29" y="194"/>
                    <a:pt x="27" y="196"/>
                    <a:pt x="25" y="198"/>
                  </a:cubicBezTo>
                  <a:cubicBezTo>
                    <a:pt x="23" y="200"/>
                    <a:pt x="21" y="202"/>
                    <a:pt x="19" y="204"/>
                  </a:cubicBezTo>
                  <a:cubicBezTo>
                    <a:pt x="15" y="208"/>
                    <a:pt x="11" y="211"/>
                    <a:pt x="9" y="213"/>
                  </a:cubicBezTo>
                  <a:cubicBezTo>
                    <a:pt x="3" y="219"/>
                    <a:pt x="0" y="222"/>
                    <a:pt x="0" y="222"/>
                  </a:cubicBezTo>
                  <a:cubicBezTo>
                    <a:pt x="0" y="222"/>
                    <a:pt x="4" y="220"/>
                    <a:pt x="10" y="216"/>
                  </a:cubicBezTo>
                  <a:cubicBezTo>
                    <a:pt x="14" y="214"/>
                    <a:pt x="18" y="212"/>
                    <a:pt x="22" y="209"/>
                  </a:cubicBezTo>
                  <a:cubicBezTo>
                    <a:pt x="27" y="206"/>
                    <a:pt x="32" y="202"/>
                    <a:pt x="37" y="198"/>
                  </a:cubicBezTo>
                  <a:cubicBezTo>
                    <a:pt x="43" y="194"/>
                    <a:pt x="49" y="190"/>
                    <a:pt x="54" y="185"/>
                  </a:cubicBezTo>
                  <a:cubicBezTo>
                    <a:pt x="60" y="180"/>
                    <a:pt x="66" y="175"/>
                    <a:pt x="72" y="169"/>
                  </a:cubicBezTo>
                  <a:cubicBezTo>
                    <a:pt x="75" y="166"/>
                    <a:pt x="78" y="163"/>
                    <a:pt x="81" y="160"/>
                  </a:cubicBezTo>
                  <a:cubicBezTo>
                    <a:pt x="84" y="156"/>
                    <a:pt x="87" y="153"/>
                    <a:pt x="90" y="150"/>
                  </a:cubicBezTo>
                  <a:cubicBezTo>
                    <a:pt x="93" y="146"/>
                    <a:pt x="95" y="143"/>
                    <a:pt x="98" y="140"/>
                  </a:cubicBezTo>
                  <a:cubicBezTo>
                    <a:pt x="102" y="134"/>
                    <a:pt x="102" y="134"/>
                    <a:pt x="102" y="134"/>
                  </a:cubicBezTo>
                  <a:cubicBezTo>
                    <a:pt x="106" y="129"/>
                    <a:pt x="106" y="129"/>
                    <a:pt x="106" y="129"/>
                  </a:cubicBezTo>
                  <a:cubicBezTo>
                    <a:pt x="112" y="122"/>
                    <a:pt x="117" y="115"/>
                    <a:pt x="121" y="107"/>
                  </a:cubicBezTo>
                  <a:cubicBezTo>
                    <a:pt x="126" y="100"/>
                    <a:pt x="130" y="92"/>
                    <a:pt x="134" y="85"/>
                  </a:cubicBezTo>
                  <a:cubicBezTo>
                    <a:pt x="138" y="77"/>
                    <a:pt x="142" y="70"/>
                    <a:pt x="145" y="63"/>
                  </a:cubicBezTo>
                  <a:cubicBezTo>
                    <a:pt x="148" y="56"/>
                    <a:pt x="151" y="49"/>
                    <a:pt x="153" y="43"/>
                  </a:cubicBezTo>
                  <a:cubicBezTo>
                    <a:pt x="154" y="40"/>
                    <a:pt x="155" y="37"/>
                    <a:pt x="156" y="34"/>
                  </a:cubicBezTo>
                  <a:cubicBezTo>
                    <a:pt x="157" y="31"/>
                    <a:pt x="157" y="28"/>
                    <a:pt x="158" y="25"/>
                  </a:cubicBezTo>
                  <a:cubicBezTo>
                    <a:pt x="160" y="20"/>
                    <a:pt x="161" y="16"/>
                    <a:pt x="161" y="12"/>
                  </a:cubicBezTo>
                  <a:cubicBezTo>
                    <a:pt x="163" y="4"/>
                    <a:pt x="163" y="0"/>
                    <a:pt x="16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9340894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left)">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wipe(down)">
                                      <p:cBhvr>
                                        <p:cTn id="16" dur="500"/>
                                        <p:tgtEl>
                                          <p:spTgt spid="103"/>
                                        </p:tgtEl>
                                      </p:cBhvr>
                                    </p:animEffect>
                                  </p:childTnLst>
                                </p:cTn>
                              </p:par>
                              <p:par>
                                <p:cTn id="17" presetID="22" presetClass="entr" presetSubtype="4"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wipe(down)">
                                      <p:cBhvr>
                                        <p:cTn id="19" dur="500"/>
                                        <p:tgtEl>
                                          <p:spTgt spid="111"/>
                                        </p:tgtEl>
                                      </p:cBhvr>
                                    </p:animEffect>
                                  </p:childTnLst>
                                </p:cTn>
                              </p:par>
                              <p:par>
                                <p:cTn id="20" presetID="53" presetClass="entr" presetSubtype="16" fill="hold" nodeType="withEffect">
                                  <p:stCondLst>
                                    <p:cond delay="0"/>
                                  </p:stCondLst>
                                  <p:childTnLst>
                                    <p:set>
                                      <p:cBhvr>
                                        <p:cTn id="21" dur="1" fill="hold">
                                          <p:stCondLst>
                                            <p:cond delay="0"/>
                                          </p:stCondLst>
                                        </p:cTn>
                                        <p:tgtEl>
                                          <p:spTgt spid="144"/>
                                        </p:tgtEl>
                                        <p:attrNameLst>
                                          <p:attrName>style.visibility</p:attrName>
                                        </p:attrNameLst>
                                      </p:cBhvr>
                                      <p:to>
                                        <p:strVal val="visible"/>
                                      </p:to>
                                    </p:set>
                                    <p:anim calcmode="lin" valueType="num">
                                      <p:cBhvr>
                                        <p:cTn id="22" dur="500" fill="hold"/>
                                        <p:tgtEl>
                                          <p:spTgt spid="144"/>
                                        </p:tgtEl>
                                        <p:attrNameLst>
                                          <p:attrName>ppt_w</p:attrName>
                                        </p:attrNameLst>
                                      </p:cBhvr>
                                      <p:tavLst>
                                        <p:tav tm="0">
                                          <p:val>
                                            <p:fltVal val="0"/>
                                          </p:val>
                                        </p:tav>
                                        <p:tav tm="100000">
                                          <p:val>
                                            <p:strVal val="#ppt_w"/>
                                          </p:val>
                                        </p:tav>
                                      </p:tavLst>
                                    </p:anim>
                                    <p:anim calcmode="lin" valueType="num">
                                      <p:cBhvr>
                                        <p:cTn id="23" dur="500" fill="hold"/>
                                        <p:tgtEl>
                                          <p:spTgt spid="144"/>
                                        </p:tgtEl>
                                        <p:attrNameLst>
                                          <p:attrName>ppt_h</p:attrName>
                                        </p:attrNameLst>
                                      </p:cBhvr>
                                      <p:tavLst>
                                        <p:tav tm="0">
                                          <p:val>
                                            <p:fltVal val="0"/>
                                          </p:val>
                                        </p:tav>
                                        <p:tav tm="100000">
                                          <p:val>
                                            <p:strVal val="#ppt_h"/>
                                          </p:val>
                                        </p:tav>
                                      </p:tavLst>
                                    </p:anim>
                                    <p:animEffect transition="in" filter="fade">
                                      <p:cBhvr>
                                        <p:cTn id="24" dur="500"/>
                                        <p:tgtEl>
                                          <p:spTgt spid="14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wipe(down)">
                                      <p:cBhvr>
                                        <p:cTn id="35" dur="500"/>
                                        <p:tgtEl>
                                          <p:spTgt spid="116"/>
                                        </p:tgtEl>
                                      </p:cBhvr>
                                    </p:animEffect>
                                  </p:childTnLst>
                                </p:cTn>
                              </p:par>
                              <p:par>
                                <p:cTn id="36" presetID="22" presetClass="entr" presetSubtype="4" fill="hold" nodeType="withEffect">
                                  <p:stCondLst>
                                    <p:cond delay="0"/>
                                  </p:stCondLst>
                                  <p:childTnLst>
                                    <p:set>
                                      <p:cBhvr>
                                        <p:cTn id="37" dur="1" fill="hold">
                                          <p:stCondLst>
                                            <p:cond delay="0"/>
                                          </p:stCondLst>
                                        </p:cTn>
                                        <p:tgtEl>
                                          <p:spTgt spid="123"/>
                                        </p:tgtEl>
                                        <p:attrNameLst>
                                          <p:attrName>style.visibility</p:attrName>
                                        </p:attrNameLst>
                                      </p:cBhvr>
                                      <p:to>
                                        <p:strVal val="visible"/>
                                      </p:to>
                                    </p:set>
                                    <p:animEffect transition="in" filter="wipe(down)">
                                      <p:cBhvr>
                                        <p:cTn id="38" dur="500"/>
                                        <p:tgtEl>
                                          <p:spTgt spid="123"/>
                                        </p:tgtEl>
                                      </p:cBhvr>
                                    </p:animEffect>
                                  </p:childTnLst>
                                </p:cTn>
                              </p:par>
                              <p:par>
                                <p:cTn id="39" presetID="53" presetClass="entr" presetSubtype="16" fill="hold" nodeType="withEffect">
                                  <p:stCondLst>
                                    <p:cond delay="0"/>
                                  </p:stCondLst>
                                  <p:childTnLst>
                                    <p:set>
                                      <p:cBhvr>
                                        <p:cTn id="40" dur="1" fill="hold">
                                          <p:stCondLst>
                                            <p:cond delay="0"/>
                                          </p:stCondLst>
                                        </p:cTn>
                                        <p:tgtEl>
                                          <p:spTgt spid="157"/>
                                        </p:tgtEl>
                                        <p:attrNameLst>
                                          <p:attrName>style.visibility</p:attrName>
                                        </p:attrNameLst>
                                      </p:cBhvr>
                                      <p:to>
                                        <p:strVal val="visible"/>
                                      </p:to>
                                    </p:set>
                                    <p:anim calcmode="lin" valueType="num">
                                      <p:cBhvr>
                                        <p:cTn id="41" dur="500" fill="hold"/>
                                        <p:tgtEl>
                                          <p:spTgt spid="157"/>
                                        </p:tgtEl>
                                        <p:attrNameLst>
                                          <p:attrName>ppt_w</p:attrName>
                                        </p:attrNameLst>
                                      </p:cBhvr>
                                      <p:tavLst>
                                        <p:tav tm="0">
                                          <p:val>
                                            <p:fltVal val="0"/>
                                          </p:val>
                                        </p:tav>
                                        <p:tav tm="100000">
                                          <p:val>
                                            <p:strVal val="#ppt_w"/>
                                          </p:val>
                                        </p:tav>
                                      </p:tavLst>
                                    </p:anim>
                                    <p:anim calcmode="lin" valueType="num">
                                      <p:cBhvr>
                                        <p:cTn id="42" dur="500" fill="hold"/>
                                        <p:tgtEl>
                                          <p:spTgt spid="157"/>
                                        </p:tgtEl>
                                        <p:attrNameLst>
                                          <p:attrName>ppt_h</p:attrName>
                                        </p:attrNameLst>
                                      </p:cBhvr>
                                      <p:tavLst>
                                        <p:tav tm="0">
                                          <p:val>
                                            <p:fltVal val="0"/>
                                          </p:val>
                                        </p:tav>
                                        <p:tav tm="100000">
                                          <p:val>
                                            <p:strVal val="#ppt_h"/>
                                          </p:val>
                                        </p:tav>
                                      </p:tavLst>
                                    </p:anim>
                                    <p:animEffect transition="in" filter="fade">
                                      <p:cBhvr>
                                        <p:cTn id="43" dur="500"/>
                                        <p:tgtEl>
                                          <p:spTgt spid="15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6"/>
                                        </p:tgtEl>
                                        <p:attrNameLst>
                                          <p:attrName>style.visibility</p:attrName>
                                        </p:attrNameLst>
                                      </p:cBhvr>
                                      <p:to>
                                        <p:strVal val="visible"/>
                                      </p:to>
                                    </p:set>
                                    <p:animEffect transition="in" filter="wipe(down)">
                                      <p:cBhvr>
                                        <p:cTn id="46" dur="500"/>
                                        <p:tgtEl>
                                          <p:spTgt spid="126"/>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39"/>
                                        </p:tgtEl>
                                        <p:attrNameLst>
                                          <p:attrName>style.visibility</p:attrName>
                                        </p:attrNameLst>
                                      </p:cBhvr>
                                      <p:to>
                                        <p:strVal val="visible"/>
                                      </p:to>
                                    </p:set>
                                    <p:animEffect transition="in" filter="wipe(down)">
                                      <p:cBhvr>
                                        <p:cTn id="49" dur="500"/>
                                        <p:tgtEl>
                                          <p:spTgt spid="1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28"/>
                                        </p:tgtEl>
                                        <p:attrNameLst>
                                          <p:attrName>style.visibility</p:attrName>
                                        </p:attrNameLst>
                                      </p:cBhvr>
                                      <p:to>
                                        <p:strVal val="visible"/>
                                      </p:to>
                                    </p:set>
                                    <p:animEffect transition="in" filter="wipe(down)">
                                      <p:cBhvr>
                                        <p:cTn id="54" dur="500"/>
                                        <p:tgtEl>
                                          <p:spTgt spid="128"/>
                                        </p:tgtEl>
                                      </p:cBhvr>
                                    </p:animEffect>
                                  </p:childTnLst>
                                </p:cTn>
                              </p:par>
                              <p:par>
                                <p:cTn id="55" presetID="22" presetClass="entr" presetSubtype="4" fill="hold" nodeType="withEffect">
                                  <p:stCondLst>
                                    <p:cond delay="0"/>
                                  </p:stCondLst>
                                  <p:childTnLst>
                                    <p:set>
                                      <p:cBhvr>
                                        <p:cTn id="56" dur="1" fill="hold">
                                          <p:stCondLst>
                                            <p:cond delay="0"/>
                                          </p:stCondLst>
                                        </p:cTn>
                                        <p:tgtEl>
                                          <p:spTgt spid="135"/>
                                        </p:tgtEl>
                                        <p:attrNameLst>
                                          <p:attrName>style.visibility</p:attrName>
                                        </p:attrNameLst>
                                      </p:cBhvr>
                                      <p:to>
                                        <p:strVal val="visible"/>
                                      </p:to>
                                    </p:set>
                                    <p:animEffect transition="in" filter="wipe(down)">
                                      <p:cBhvr>
                                        <p:cTn id="57" dur="500"/>
                                        <p:tgtEl>
                                          <p:spTgt spid="135"/>
                                        </p:tgtEl>
                                      </p:cBhvr>
                                    </p:animEffect>
                                  </p:childTnLst>
                                </p:cTn>
                              </p:par>
                              <p:par>
                                <p:cTn id="58" presetID="53" presetClass="entr" presetSubtype="16" fill="hold" nodeType="withEffect">
                                  <p:stCondLst>
                                    <p:cond delay="0"/>
                                  </p:stCondLst>
                                  <p:childTnLst>
                                    <p:set>
                                      <p:cBhvr>
                                        <p:cTn id="59" dur="1" fill="hold">
                                          <p:stCondLst>
                                            <p:cond delay="0"/>
                                          </p:stCondLst>
                                        </p:cTn>
                                        <p:tgtEl>
                                          <p:spTgt spid="170"/>
                                        </p:tgtEl>
                                        <p:attrNameLst>
                                          <p:attrName>style.visibility</p:attrName>
                                        </p:attrNameLst>
                                      </p:cBhvr>
                                      <p:to>
                                        <p:strVal val="visible"/>
                                      </p:to>
                                    </p:set>
                                    <p:anim calcmode="lin" valueType="num">
                                      <p:cBhvr>
                                        <p:cTn id="60" dur="500" fill="hold"/>
                                        <p:tgtEl>
                                          <p:spTgt spid="170"/>
                                        </p:tgtEl>
                                        <p:attrNameLst>
                                          <p:attrName>ppt_w</p:attrName>
                                        </p:attrNameLst>
                                      </p:cBhvr>
                                      <p:tavLst>
                                        <p:tav tm="0">
                                          <p:val>
                                            <p:fltVal val="0"/>
                                          </p:val>
                                        </p:tav>
                                        <p:tav tm="100000">
                                          <p:val>
                                            <p:strVal val="#ppt_w"/>
                                          </p:val>
                                        </p:tav>
                                      </p:tavLst>
                                    </p:anim>
                                    <p:anim calcmode="lin" valueType="num">
                                      <p:cBhvr>
                                        <p:cTn id="61" dur="500" fill="hold"/>
                                        <p:tgtEl>
                                          <p:spTgt spid="170"/>
                                        </p:tgtEl>
                                        <p:attrNameLst>
                                          <p:attrName>ppt_h</p:attrName>
                                        </p:attrNameLst>
                                      </p:cBhvr>
                                      <p:tavLst>
                                        <p:tav tm="0">
                                          <p:val>
                                            <p:fltVal val="0"/>
                                          </p:val>
                                        </p:tav>
                                        <p:tav tm="100000">
                                          <p:val>
                                            <p:strVal val="#ppt_h"/>
                                          </p:val>
                                        </p:tav>
                                      </p:tavLst>
                                    </p:anim>
                                    <p:animEffect transition="in" filter="fade">
                                      <p:cBhvr>
                                        <p:cTn id="62" dur="500"/>
                                        <p:tgtEl>
                                          <p:spTgt spid="170"/>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138"/>
                                        </p:tgtEl>
                                        <p:attrNameLst>
                                          <p:attrName>style.visibility</p:attrName>
                                        </p:attrNameLst>
                                      </p:cBhvr>
                                      <p:to>
                                        <p:strVal val="visible"/>
                                      </p:to>
                                    </p:set>
                                    <p:animEffect transition="in" filter="wipe(down)">
                                      <p:cBhvr>
                                        <p:cTn id="65" dur="500"/>
                                        <p:tgtEl>
                                          <p:spTgt spid="13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wipe(down)">
                                      <p:cBhvr>
                                        <p:cTn id="68"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 grpId="0"/>
      <p:bldP spid="126" grpId="0"/>
      <p:bldP spid="138" grpId="0"/>
      <p:bldP spid="5" grpId="0"/>
      <p:bldP spid="139" grpId="0"/>
      <p:bldP spid="1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3"/>
          <p:cNvSpPr>
            <a:spLocks noChangeArrowheads="1"/>
          </p:cNvSpPr>
          <p:nvPr/>
        </p:nvSpPr>
        <p:spPr bwMode="auto">
          <a:xfrm>
            <a:off x="5958652" y="406444"/>
            <a:ext cx="210825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下一步工作</a:t>
            </a:r>
            <a:endParaRPr lang="en-US" altLang="zh-CN"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49" name="组合 48"/>
          <p:cNvGrpSpPr/>
          <p:nvPr/>
        </p:nvGrpSpPr>
        <p:grpSpPr>
          <a:xfrm>
            <a:off x="5334856" y="461236"/>
            <a:ext cx="263341" cy="395013"/>
            <a:chOff x="5284519" y="1508166"/>
            <a:chExt cx="213756" cy="427512"/>
          </a:xfrm>
        </p:grpSpPr>
        <p:cxnSp>
          <p:nvCxnSpPr>
            <p:cNvPr id="50" name="直接连接符 4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2" name="矩形 15"/>
          <p:cNvSpPr/>
          <p:nvPr/>
        </p:nvSpPr>
        <p:spPr>
          <a:xfrm>
            <a:off x="7882554" y="2404993"/>
            <a:ext cx="4257673" cy="2340445"/>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solidFill>
            <a:srgbClr val="5B9BD5"/>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006808" y="3015493"/>
            <a:ext cx="1675354" cy="1605416"/>
          </a:xfrm>
          <a:prstGeom prst="ellipse">
            <a:avLst/>
          </a:prstGeom>
          <a:solidFill>
            <a:schemeClr val="bg1"/>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386588" y="3350387"/>
            <a:ext cx="915793" cy="915793"/>
          </a:xfrm>
          <a:prstGeom prst="ellipse">
            <a:avLst/>
          </a:prstGeom>
          <a:solidFill>
            <a:srgbClr val="5B9BD5"/>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2975232" y="2312988"/>
            <a:ext cx="499806" cy="629050"/>
            <a:chOff x="5761038" y="3060700"/>
            <a:chExt cx="671513" cy="736600"/>
          </a:xfrm>
          <a:solidFill>
            <a:srgbClr val="5B9BD5"/>
          </a:solidFill>
        </p:grpSpPr>
        <p:sp>
          <p:nvSpPr>
            <p:cNvPr id="65"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47" name="文本框 46"/>
          <p:cNvSpPr txBox="1"/>
          <p:nvPr/>
        </p:nvSpPr>
        <p:spPr>
          <a:xfrm>
            <a:off x="3700463" y="2312988"/>
            <a:ext cx="3529012" cy="95430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完善构建词典的框架，寻找一种更好的差错控制方法进一步消除噪音和错误的级联传递</a:t>
            </a:r>
            <a:endParaRPr lang="zh-CN" altLang="en-US" dirty="0">
              <a:latin typeface="微软雅黑" panose="020B0503020204020204" pitchFamily="34" charset="-122"/>
              <a:ea typeface="微软雅黑" panose="020B0503020204020204" pitchFamily="34" charset="-122"/>
            </a:endParaRPr>
          </a:p>
        </p:txBody>
      </p:sp>
      <p:grpSp>
        <p:nvGrpSpPr>
          <p:cNvPr id="67" name="组合 66"/>
          <p:cNvGrpSpPr/>
          <p:nvPr/>
        </p:nvGrpSpPr>
        <p:grpSpPr>
          <a:xfrm>
            <a:off x="3000632" y="4116388"/>
            <a:ext cx="499806" cy="629050"/>
            <a:chOff x="5761038" y="3060700"/>
            <a:chExt cx="671513" cy="736600"/>
          </a:xfrm>
          <a:solidFill>
            <a:srgbClr val="5B9BD5"/>
          </a:solidFill>
        </p:grpSpPr>
        <p:sp>
          <p:nvSpPr>
            <p:cNvPr id="68" name="Freeform 15"/>
            <p:cNvSpPr>
              <a:spLocks noEditPoints="1"/>
            </p:cNvSpPr>
            <p:nvPr/>
          </p:nvSpPr>
          <p:spPr bwMode="auto">
            <a:xfrm>
              <a:off x="5761038" y="3060700"/>
              <a:ext cx="671513" cy="7366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6"/>
            <p:cNvSpPr>
              <a:spLocks/>
            </p:cNvSpPr>
            <p:nvPr/>
          </p:nvSpPr>
          <p:spPr bwMode="auto">
            <a:xfrm>
              <a:off x="5783263" y="3276600"/>
              <a:ext cx="133350" cy="12541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sp>
        <p:nvSpPr>
          <p:cNvPr id="70" name="文本框 69"/>
          <p:cNvSpPr txBox="1"/>
          <p:nvPr/>
        </p:nvSpPr>
        <p:spPr>
          <a:xfrm>
            <a:off x="3725863" y="4116388"/>
            <a:ext cx="3503612" cy="954300"/>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将构建的领域情感词典应用于金融领域其他研究工作中，辅助分析</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58665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ipe(left)">
                                      <p:cBhvr>
                                        <p:cTn id="11" dur="500"/>
                                        <p:tgtEl>
                                          <p:spTgt spid="48"/>
                                        </p:tgtEl>
                                      </p:cBhvr>
                                    </p:animEffect>
                                  </p:childTnLst>
                                </p:cTn>
                              </p:par>
                              <p:par>
                                <p:cTn id="12" presetID="22" presetClass="entr" presetSubtype="8" fill="hold" grpId="0" nodeType="withEffect">
                                  <p:stCondLst>
                                    <p:cond delay="1000"/>
                                  </p:stCondLst>
                                  <p:childTnLst>
                                    <p:set>
                                      <p:cBhvr>
                                        <p:cTn id="13" dur="1" fill="hold">
                                          <p:stCondLst>
                                            <p:cond delay="0"/>
                                          </p:stCondLst>
                                        </p:cTn>
                                        <p:tgtEl>
                                          <p:spTgt spid="52"/>
                                        </p:tgtEl>
                                        <p:attrNameLst>
                                          <p:attrName>style.visibility</p:attrName>
                                        </p:attrNameLst>
                                      </p:cBhvr>
                                      <p:to>
                                        <p:strVal val="visible"/>
                                      </p:to>
                                    </p:set>
                                    <p:animEffect transition="in" filter="wipe(left)">
                                      <p:cBhvr>
                                        <p:cTn id="14" dur="500"/>
                                        <p:tgtEl>
                                          <p:spTgt spid="52"/>
                                        </p:tgtEl>
                                      </p:cBhvr>
                                    </p:animEffect>
                                  </p:childTnLst>
                                </p:cTn>
                              </p:par>
                              <p:par>
                                <p:cTn id="15" presetID="53" presetClass="entr" presetSubtype="16" fill="hold" grpId="0" nodeType="withEffect">
                                  <p:stCondLst>
                                    <p:cond delay="1500"/>
                                  </p:stCondLst>
                                  <p:childTnLst>
                                    <p:set>
                                      <p:cBhvr>
                                        <p:cTn id="16" dur="1" fill="hold">
                                          <p:stCondLst>
                                            <p:cond delay="0"/>
                                          </p:stCondLst>
                                        </p:cTn>
                                        <p:tgtEl>
                                          <p:spTgt spid="53"/>
                                        </p:tgtEl>
                                        <p:attrNameLst>
                                          <p:attrName>style.visibility</p:attrName>
                                        </p:attrNameLst>
                                      </p:cBhvr>
                                      <p:to>
                                        <p:strVal val="visible"/>
                                      </p:to>
                                    </p:set>
                                    <p:anim calcmode="lin" valueType="num">
                                      <p:cBhvr>
                                        <p:cTn id="17" dur="500" fill="hold"/>
                                        <p:tgtEl>
                                          <p:spTgt spid="53"/>
                                        </p:tgtEl>
                                        <p:attrNameLst>
                                          <p:attrName>ppt_w</p:attrName>
                                        </p:attrNameLst>
                                      </p:cBhvr>
                                      <p:tavLst>
                                        <p:tav tm="0">
                                          <p:val>
                                            <p:fltVal val="0"/>
                                          </p:val>
                                        </p:tav>
                                        <p:tav tm="100000">
                                          <p:val>
                                            <p:strVal val="#ppt_w"/>
                                          </p:val>
                                        </p:tav>
                                      </p:tavLst>
                                    </p:anim>
                                    <p:anim calcmode="lin" valueType="num">
                                      <p:cBhvr>
                                        <p:cTn id="18" dur="500" fill="hold"/>
                                        <p:tgtEl>
                                          <p:spTgt spid="53"/>
                                        </p:tgtEl>
                                        <p:attrNameLst>
                                          <p:attrName>ppt_h</p:attrName>
                                        </p:attrNameLst>
                                      </p:cBhvr>
                                      <p:tavLst>
                                        <p:tav tm="0">
                                          <p:val>
                                            <p:fltVal val="0"/>
                                          </p:val>
                                        </p:tav>
                                        <p:tav tm="100000">
                                          <p:val>
                                            <p:strVal val="#ppt_h"/>
                                          </p:val>
                                        </p:tav>
                                      </p:tavLst>
                                    </p:anim>
                                    <p:animEffect transition="in" filter="fade">
                                      <p:cBhvr>
                                        <p:cTn id="19" dur="500"/>
                                        <p:tgtEl>
                                          <p:spTgt spid="53"/>
                                        </p:tgtEl>
                                      </p:cBhvr>
                                    </p:animEffect>
                                  </p:childTnLst>
                                </p:cTn>
                              </p:par>
                              <p:par>
                                <p:cTn id="20" presetID="53" presetClass="entr" presetSubtype="16" fill="hold" grpId="0" nodeType="withEffect">
                                  <p:stCondLst>
                                    <p:cond delay="2000"/>
                                  </p:stCondLst>
                                  <p:childTnLst>
                                    <p:set>
                                      <p:cBhvr>
                                        <p:cTn id="21" dur="1" fill="hold">
                                          <p:stCondLst>
                                            <p:cond delay="0"/>
                                          </p:stCondLst>
                                        </p:cTn>
                                        <p:tgtEl>
                                          <p:spTgt spid="54"/>
                                        </p:tgtEl>
                                        <p:attrNameLst>
                                          <p:attrName>style.visibility</p:attrName>
                                        </p:attrNameLst>
                                      </p:cBhvr>
                                      <p:to>
                                        <p:strVal val="visible"/>
                                      </p:to>
                                    </p:set>
                                    <p:anim calcmode="lin" valueType="num">
                                      <p:cBhvr>
                                        <p:cTn id="22" dur="500" fill="hold"/>
                                        <p:tgtEl>
                                          <p:spTgt spid="54"/>
                                        </p:tgtEl>
                                        <p:attrNameLst>
                                          <p:attrName>ppt_w</p:attrName>
                                        </p:attrNameLst>
                                      </p:cBhvr>
                                      <p:tavLst>
                                        <p:tav tm="0">
                                          <p:val>
                                            <p:fltVal val="0"/>
                                          </p:val>
                                        </p:tav>
                                        <p:tav tm="100000">
                                          <p:val>
                                            <p:strVal val="#ppt_w"/>
                                          </p:val>
                                        </p:tav>
                                      </p:tavLst>
                                    </p:anim>
                                    <p:anim calcmode="lin" valueType="num">
                                      <p:cBhvr>
                                        <p:cTn id="23" dur="500" fill="hold"/>
                                        <p:tgtEl>
                                          <p:spTgt spid="54"/>
                                        </p:tgtEl>
                                        <p:attrNameLst>
                                          <p:attrName>ppt_h</p:attrName>
                                        </p:attrNameLst>
                                      </p:cBhvr>
                                      <p:tavLst>
                                        <p:tav tm="0">
                                          <p:val>
                                            <p:fltVal val="0"/>
                                          </p:val>
                                        </p:tav>
                                        <p:tav tm="100000">
                                          <p:val>
                                            <p:strVal val="#ppt_h"/>
                                          </p:val>
                                        </p:tav>
                                      </p:tavLst>
                                    </p:anim>
                                    <p:animEffect transition="in" filter="fad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animEffect transition="in" filter="wipe(down)">
                                      <p:cBhvr>
                                        <p:cTn id="29" dur="500"/>
                                        <p:tgtEl>
                                          <p:spTgt spid="64"/>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down)">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down)">
                                      <p:cBhvr>
                                        <p:cTn id="37" dur="500"/>
                                        <p:tgtEl>
                                          <p:spTgt spid="6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animBg="1"/>
      <p:bldP spid="53" grpId="0" animBg="1"/>
      <p:bldP spid="54" grpId="0" animBg="1"/>
      <p:bldP spid="47" grpId="0"/>
      <p:bldP spid="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6556619" y="2678417"/>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研究背景</a:t>
            </a:r>
            <a:endParaRPr lang="zh-CN" altLang="en-US" sz="2000" b="0" dirty="0">
              <a:solidFill>
                <a:schemeClr val="bg1">
                  <a:lumMod val="95000"/>
                </a:schemeClr>
              </a:solidFill>
            </a:endParaRPr>
          </a:p>
        </p:txBody>
      </p:sp>
      <p:sp>
        <p:nvSpPr>
          <p:cNvPr id="32" name="文本框 31"/>
          <p:cNvSpPr txBox="1"/>
          <p:nvPr/>
        </p:nvSpPr>
        <p:spPr>
          <a:xfrm>
            <a:off x="6556619" y="3442553"/>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研究意义</a:t>
            </a:r>
            <a:endParaRPr lang="zh-CN" altLang="en-US" sz="2000" b="0" dirty="0">
              <a:solidFill>
                <a:schemeClr val="bg1">
                  <a:lumMod val="95000"/>
                </a:schemeClr>
              </a:solidFill>
            </a:endParaRPr>
          </a:p>
        </p:txBody>
      </p:sp>
      <p:grpSp>
        <p:nvGrpSpPr>
          <p:cNvPr id="7" name="组合 6"/>
          <p:cNvGrpSpPr/>
          <p:nvPr/>
        </p:nvGrpSpPr>
        <p:grpSpPr>
          <a:xfrm>
            <a:off x="5969479" y="2751951"/>
            <a:ext cx="253042" cy="253042"/>
            <a:chOff x="5969479" y="2712339"/>
            <a:chExt cx="253042" cy="253042"/>
          </a:xfrm>
        </p:grpSpPr>
        <p:sp>
          <p:nvSpPr>
            <p:cNvPr id="20" name="任意多边形 19"/>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6" name="任意多边形 1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grpSp>
        <p:nvGrpSpPr>
          <p:cNvPr id="21" name="组合 20"/>
          <p:cNvGrpSpPr/>
          <p:nvPr/>
        </p:nvGrpSpPr>
        <p:grpSpPr>
          <a:xfrm>
            <a:off x="5969479" y="3516087"/>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2" name="文本框 11"/>
          <p:cNvSpPr txBox="1"/>
          <p:nvPr/>
        </p:nvSpPr>
        <p:spPr>
          <a:xfrm>
            <a:off x="3741954" y="1571203"/>
            <a:ext cx="1415772" cy="830997"/>
          </a:xfrm>
          <a:prstGeom prst="rect">
            <a:avLst/>
          </a:prstGeom>
          <a:noFill/>
        </p:spPr>
        <p:txBody>
          <a:bodyPr wrap="none" rtlCol="0">
            <a:spAutoFit/>
          </a:bodyPr>
          <a:lstStyle/>
          <a:p>
            <a:pPr algn="ct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绪论</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a:solidFill>
                  <a:schemeClr val="accent1"/>
                </a:solidFill>
              </a:rPr>
              <a:t>第一部分</a:t>
            </a:r>
          </a:p>
        </p:txBody>
      </p:sp>
      <p:grpSp>
        <p:nvGrpSpPr>
          <p:cNvPr id="14" name="组合 13"/>
          <p:cNvGrpSpPr/>
          <p:nvPr/>
        </p:nvGrpSpPr>
        <p:grpSpPr>
          <a:xfrm>
            <a:off x="5969479" y="4218445"/>
            <a:ext cx="253042" cy="253042"/>
            <a:chOff x="5969479" y="2712339"/>
            <a:chExt cx="253042" cy="253042"/>
          </a:xfrm>
        </p:grpSpPr>
        <p:sp>
          <p:nvSpPr>
            <p:cNvPr id="15" name="任意多边形 14"/>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17" name="任意多边形 16"/>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8" name="文本框 17"/>
          <p:cNvSpPr txBox="1"/>
          <p:nvPr/>
        </p:nvSpPr>
        <p:spPr>
          <a:xfrm>
            <a:off x="6556618" y="4144911"/>
            <a:ext cx="198002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国内外研究现状</a:t>
            </a:r>
            <a:endParaRPr lang="zh-CN" altLang="en-US" sz="2000" b="0" dirty="0">
              <a:solidFill>
                <a:schemeClr val="bg1">
                  <a:lumMod val="95000"/>
                </a:schemeClr>
              </a:solidFill>
            </a:endParaRPr>
          </a:p>
        </p:txBody>
      </p:sp>
      <p:grpSp>
        <p:nvGrpSpPr>
          <p:cNvPr id="19" name="组合 18"/>
          <p:cNvGrpSpPr/>
          <p:nvPr/>
        </p:nvGrpSpPr>
        <p:grpSpPr>
          <a:xfrm>
            <a:off x="5994879" y="5005845"/>
            <a:ext cx="253042" cy="253042"/>
            <a:chOff x="5969479" y="2712339"/>
            <a:chExt cx="253042" cy="253042"/>
          </a:xfrm>
        </p:grpSpPr>
        <p:sp>
          <p:nvSpPr>
            <p:cNvPr id="24" name="任意多边形 23"/>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5" name="任意多边形 24"/>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29" name="文本框 28"/>
          <p:cNvSpPr txBox="1"/>
          <p:nvPr/>
        </p:nvSpPr>
        <p:spPr>
          <a:xfrm>
            <a:off x="6582018" y="4932311"/>
            <a:ext cx="1210588"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本文方法</a:t>
            </a:r>
            <a:endParaRPr lang="zh-CN" altLang="en-US" sz="2000" b="0" dirty="0">
              <a:solidFill>
                <a:schemeClr val="bg1">
                  <a:lumMod val="95000"/>
                </a:schemeClr>
              </a:solidFill>
            </a:endParaRPr>
          </a:p>
        </p:txBody>
      </p:sp>
    </p:spTree>
    <p:extLst>
      <p:ext uri="{BB962C8B-B14F-4D97-AF65-F5344CB8AC3E}">
        <p14:creationId xmlns:p14="http://schemas.microsoft.com/office/powerpoint/2010/main" val="12457673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50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1750"/>
                            </p:stCondLst>
                            <p:childTnLst>
                              <p:par>
                                <p:cTn id="22" presetID="2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childTnLst>
                          </p:cTn>
                        </p:par>
                        <p:par>
                          <p:cTn id="25" fill="hold">
                            <p:stCondLst>
                              <p:cond delay="2250"/>
                            </p:stCondLst>
                            <p:childTnLst>
                              <p:par>
                                <p:cTn id="26" presetID="22" presetClass="entr" presetSubtype="1"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par>
                          <p:cTn id="29" fill="hold">
                            <p:stCondLst>
                              <p:cond delay="2750"/>
                            </p:stCondLst>
                            <p:childTnLst>
                              <p:par>
                                <p:cTn id="30" presetID="22" presetClass="entr" presetSubtype="8" fill="hold" grpId="0"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par>
                          <p:cTn id="33" fill="hold">
                            <p:stCondLst>
                              <p:cond delay="3250"/>
                            </p:stCondLst>
                            <p:childTnLst>
                              <p:par>
                                <p:cTn id="34" presetID="22" presetClass="entr" presetSubtype="1"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par>
                          <p:cTn id="37" fill="hold">
                            <p:stCondLst>
                              <p:cond delay="3750"/>
                            </p:stCondLst>
                            <p:childTnLst>
                              <p:par>
                                <p:cTn id="38" presetID="22" presetClass="entr" presetSubtype="8"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par>
                          <p:cTn id="41" fill="hold">
                            <p:stCondLst>
                              <p:cond delay="4250"/>
                            </p:stCondLst>
                            <p:childTnLst>
                              <p:par>
                                <p:cTn id="42" presetID="22" presetClass="entr" presetSubtype="1"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up)">
                                      <p:cBhvr>
                                        <p:cTn id="44" dur="500"/>
                                        <p:tgtEl>
                                          <p:spTgt spid="19"/>
                                        </p:tgtEl>
                                      </p:cBhvr>
                                    </p:animEffect>
                                  </p:childTnLst>
                                </p:cTn>
                              </p:par>
                            </p:childTnLst>
                          </p:cTn>
                        </p:par>
                        <p:par>
                          <p:cTn id="45" fill="hold">
                            <p:stCondLst>
                              <p:cond delay="4750"/>
                            </p:stCondLst>
                            <p:childTnLst>
                              <p:par>
                                <p:cTn id="46" presetID="22" presetClass="entr" presetSubtype="8"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left)">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32" grpId="0"/>
      <p:bldP spid="12" grpId="0"/>
      <p:bldP spid="13" grpId="0"/>
      <p:bldP spid="18"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特别鸣谢</a:t>
            </a:r>
            <a:endParaRPr lang="en-US" altLang="zh-CN"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9" name="组合 8"/>
          <p:cNvGrpSpPr/>
          <p:nvPr/>
        </p:nvGrpSpPr>
        <p:grpSpPr>
          <a:xfrm>
            <a:off x="5334856" y="461236"/>
            <a:ext cx="263341" cy="395013"/>
            <a:chOff x="5284519" y="1508166"/>
            <a:chExt cx="213756" cy="427512"/>
          </a:xfrm>
        </p:grpSpPr>
        <p:cxnSp>
          <p:nvCxnSpPr>
            <p:cNvPr id="10" name="直接连接符 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14" name="TextBox 27"/>
          <p:cNvSpPr txBox="1"/>
          <p:nvPr/>
        </p:nvSpPr>
        <p:spPr>
          <a:xfrm>
            <a:off x="2937378" y="2404598"/>
            <a:ext cx="7766078" cy="2667734"/>
          </a:xfrm>
          <a:prstGeom prst="rect">
            <a:avLst/>
          </a:prstGeom>
          <a:noFill/>
        </p:spPr>
        <p:txBody>
          <a:bodyPr wrap="square" lIns="81614" tIns="40807" rIns="81614" bIns="40807" rtlCol="0">
            <a:spAutoFit/>
          </a:bodyPr>
          <a:lstStyle/>
          <a:p>
            <a:pPr algn="ctr">
              <a:lnSpc>
                <a:spcPct val="150000"/>
              </a:lnSpc>
            </a:pPr>
            <a:r>
              <a:rPr lang="zh-CN" altLang="en-US" sz="2800" dirty="0">
                <a:latin typeface="微软雅黑" panose="020B0503020204020204" pitchFamily="34" charset="-122"/>
                <a:ea typeface="微软雅黑" panose="020B0503020204020204" pitchFamily="34" charset="-122"/>
              </a:rPr>
              <a:t>感谢母校提供的学习与实践的机会；</a:t>
            </a:r>
            <a:endParaRPr lang="en-US" altLang="zh-CN" sz="2800" dirty="0">
              <a:latin typeface="微软雅黑" panose="020B0503020204020204" pitchFamily="34" charset="-122"/>
              <a:ea typeface="微软雅黑" panose="020B0503020204020204" pitchFamily="34" charset="-122"/>
            </a:endParaRPr>
          </a:p>
          <a:p>
            <a:pPr algn="ctr">
              <a:lnSpc>
                <a:spcPct val="150000"/>
              </a:lnSpc>
            </a:pPr>
            <a:r>
              <a:rPr lang="zh-CN" altLang="en-US" sz="2800" dirty="0">
                <a:latin typeface="微软雅黑" panose="020B0503020204020204" pitchFamily="34" charset="-122"/>
                <a:ea typeface="微软雅黑" panose="020B0503020204020204" pitchFamily="34" charset="-122"/>
              </a:rPr>
              <a:t>感谢导师团队</a:t>
            </a:r>
            <a:r>
              <a:rPr lang="zh-CN" altLang="en-US" sz="2800" dirty="0" smtClean="0">
                <a:latin typeface="微软雅黑" panose="020B0503020204020204" pitchFamily="34" charset="-122"/>
                <a:ea typeface="微软雅黑" panose="020B0503020204020204" pitchFamily="34" charset="-122"/>
              </a:rPr>
              <a:t>，感谢彭敏教授给予</a:t>
            </a:r>
            <a:r>
              <a:rPr lang="zh-CN" altLang="en-US" sz="2800" dirty="0">
                <a:latin typeface="微软雅黑" panose="020B0503020204020204" pitchFamily="34" charset="-122"/>
                <a:ea typeface="微软雅黑" panose="020B0503020204020204" pitchFamily="34" charset="-122"/>
              </a:rPr>
              <a:t>的耐心指导；</a:t>
            </a:r>
            <a:endParaRPr lang="en-US" altLang="zh-CN" sz="2800" dirty="0">
              <a:latin typeface="微软雅黑" panose="020B0503020204020204" pitchFamily="34" charset="-122"/>
              <a:ea typeface="微软雅黑" panose="020B0503020204020204" pitchFamily="34" charset="-122"/>
            </a:endParaRPr>
          </a:p>
          <a:p>
            <a:pPr algn="ctr">
              <a:lnSpc>
                <a:spcPct val="150000"/>
              </a:lnSpc>
            </a:pPr>
            <a:r>
              <a:rPr lang="zh-CN" altLang="en-US" sz="2800" dirty="0" smtClean="0">
                <a:latin typeface="微软雅黑" panose="020B0503020204020204" pitchFamily="34" charset="-122"/>
                <a:ea typeface="微软雅黑" panose="020B0503020204020204" pitchFamily="34" charset="-122"/>
              </a:rPr>
              <a:t>感谢实验室小伙伴及</a:t>
            </a:r>
            <a:r>
              <a:rPr lang="zh-CN" altLang="en-US" sz="2800" dirty="0">
                <a:latin typeface="微软雅黑" panose="020B0503020204020204" pitchFamily="34" charset="-122"/>
                <a:ea typeface="微软雅黑" panose="020B0503020204020204" pitchFamily="34" charset="-122"/>
              </a:rPr>
              <a:t>舍友的帮助；</a:t>
            </a:r>
            <a:endParaRPr lang="en-US" altLang="zh-CN" sz="2800" dirty="0">
              <a:latin typeface="微软雅黑" panose="020B0503020204020204" pitchFamily="34" charset="-122"/>
              <a:ea typeface="微软雅黑" panose="020B0503020204020204" pitchFamily="34" charset="-122"/>
            </a:endParaRPr>
          </a:p>
          <a:p>
            <a:pPr algn="ctr">
              <a:lnSpc>
                <a:spcPct val="150000"/>
              </a:lnSpc>
            </a:pPr>
            <a:r>
              <a:rPr lang="zh-CN" altLang="en-US" sz="2800" dirty="0">
                <a:latin typeface="微软雅黑" panose="020B0503020204020204" pitchFamily="34" charset="-122"/>
                <a:ea typeface="微软雅黑" panose="020B0503020204020204" pitchFamily="34" charset="-122"/>
              </a:rPr>
              <a:t>感谢答辩评审！</a:t>
            </a:r>
          </a:p>
        </p:txBody>
      </p:sp>
    </p:spTree>
    <p:extLst>
      <p:ext uri="{BB962C8B-B14F-4D97-AF65-F5344CB8AC3E}">
        <p14:creationId xmlns:p14="http://schemas.microsoft.com/office/powerpoint/2010/main" val="24818005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14"/>
                                        </p:tgtEl>
                                        <p:attrNameLst>
                                          <p:attrName>style.visibility</p:attrName>
                                        </p:attrNameLst>
                                      </p:cBhvr>
                                      <p:to>
                                        <p:strVal val="visible"/>
                                      </p:to>
                                    </p:set>
                                    <p:anim by="(-#ppt_w*2)" calcmode="lin" valueType="num">
                                      <p:cBhvr rctx="PPT">
                                        <p:cTn id="15" dur="500" autoRev="1" fill="hold">
                                          <p:stCondLst>
                                            <p:cond delay="0"/>
                                          </p:stCondLst>
                                        </p:cTn>
                                        <p:tgtEl>
                                          <p:spTgt spid="14"/>
                                        </p:tgtEl>
                                        <p:attrNameLst>
                                          <p:attrName>ppt_w</p:attrName>
                                        </p:attrNameLst>
                                      </p:cBhvr>
                                    </p:anim>
                                    <p:anim by="(#ppt_w*0.50)" calcmode="lin" valueType="num">
                                      <p:cBhvr>
                                        <p:cTn id="16" dur="500" decel="50000" autoRev="1" fill="hold">
                                          <p:stCondLst>
                                            <p:cond delay="0"/>
                                          </p:stCondLst>
                                        </p:cTn>
                                        <p:tgtEl>
                                          <p:spTgt spid="14"/>
                                        </p:tgtEl>
                                        <p:attrNameLst>
                                          <p:attrName>ppt_x</p:attrName>
                                        </p:attrNameLst>
                                      </p:cBhvr>
                                    </p:anim>
                                    <p:anim from="(-#ppt_h/2)" to="(#ppt_y)" calcmode="lin" valueType="num">
                                      <p:cBhvr>
                                        <p:cTn id="17" dur="1000" fill="hold">
                                          <p:stCondLst>
                                            <p:cond delay="0"/>
                                          </p:stCondLst>
                                        </p:cTn>
                                        <p:tgtEl>
                                          <p:spTgt spid="14"/>
                                        </p:tgtEl>
                                        <p:attrNameLst>
                                          <p:attrName>ppt_y</p:attrName>
                                        </p:attrNameLst>
                                      </p:cBhvr>
                                    </p:anim>
                                    <p:animRot by="21600000">
                                      <p:cBhvr>
                                        <p:cTn id="18" dur="1000"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37"/>
          <p:cNvSpPr>
            <a:spLocks noChangeArrowheads="1"/>
          </p:cNvSpPr>
          <p:nvPr/>
        </p:nvSpPr>
        <p:spPr bwMode="auto">
          <a:xfrm>
            <a:off x="3172137" y="2318988"/>
            <a:ext cx="5847727" cy="132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5" tIns="45719" rIns="91435" bIns="45719">
            <a:spAutoFit/>
          </a:bodyPr>
          <a:lstStyle>
            <a:lvl1pPr>
              <a:spcBef>
                <a:spcPct val="20000"/>
              </a:spcBef>
              <a:buFont typeface="Arial" pitchFamily="34" charset="0"/>
              <a:buChar char="•"/>
              <a:defRPr sz="3200">
                <a:solidFill>
                  <a:schemeClr val="tx1"/>
                </a:solidFill>
                <a:latin typeface="Calibri" pitchFamily="34" charset="0"/>
                <a:ea typeface="宋体" pitchFamily="2" charset="-122"/>
                <a:sym typeface="Calibri" pitchFamily="34" charset="0"/>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sym typeface="Calibri" pitchFamily="34" charset="0"/>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sym typeface="Calibri" pitchFamily="34" charset="0"/>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sym typeface="Calibri" pitchFamily="34" charset="0"/>
              </a:defRPr>
            </a:lvl9pPr>
          </a:lstStyle>
          <a:p>
            <a:pPr algn="ctr">
              <a:spcBef>
                <a:spcPct val="0"/>
              </a:spcBef>
              <a:buNone/>
            </a:pPr>
            <a:r>
              <a:rPr lang="zh-CN" altLang="en-US" sz="80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谢谢欣赏</a:t>
            </a:r>
          </a:p>
        </p:txBody>
      </p:sp>
      <p:sp>
        <p:nvSpPr>
          <p:cNvPr id="30" name="文本框 29"/>
          <p:cNvSpPr txBox="1"/>
          <p:nvPr/>
        </p:nvSpPr>
        <p:spPr>
          <a:xfrm>
            <a:off x="5168503" y="1614851"/>
            <a:ext cx="1854995" cy="646331"/>
          </a:xfrm>
          <a:prstGeom prst="rect">
            <a:avLst/>
          </a:prstGeom>
          <a:noFill/>
        </p:spPr>
        <p:txBody>
          <a:bodyPr wrap="none" rtlCol="0">
            <a:spAutoFit/>
          </a:bodyPr>
          <a:lstStyle/>
          <a:p>
            <a:r>
              <a:rPr lang="en-US" altLang="zh-CN" sz="3600" b="1" dirty="0">
                <a:solidFill>
                  <a:schemeClr val="bg1">
                    <a:lumMod val="75000"/>
                  </a:schemeClr>
                </a:solidFill>
              </a:rPr>
              <a:t>THE END</a:t>
            </a:r>
            <a:endParaRPr lang="zh-CN" altLang="en-US" sz="3600" b="1" dirty="0">
              <a:solidFill>
                <a:schemeClr val="bg1">
                  <a:lumMod val="75000"/>
                </a:schemeClr>
              </a:solidFill>
            </a:endParaRPr>
          </a:p>
        </p:txBody>
      </p:sp>
      <p:sp>
        <p:nvSpPr>
          <p:cNvPr id="5" name="文本框 4"/>
          <p:cNvSpPr txBox="1"/>
          <p:nvPr/>
        </p:nvSpPr>
        <p:spPr>
          <a:xfrm>
            <a:off x="4053613" y="3758036"/>
            <a:ext cx="4084773" cy="369332"/>
          </a:xfrm>
          <a:prstGeom prst="rect">
            <a:avLst/>
          </a:prstGeom>
          <a:noFill/>
        </p:spPr>
        <p:txBody>
          <a:bodyPr wrap="none" rtlCol="0">
            <a:spAutoFit/>
          </a:bodyPr>
          <a:lstStyle/>
          <a:p>
            <a:pPr algn="ctr"/>
            <a:r>
              <a:rPr lang="zh-CN" altLang="en-US" sz="1800" b="1" dirty="0">
                <a:solidFill>
                  <a:schemeClr val="bg1">
                    <a:lumMod val="75000"/>
                  </a:schemeClr>
                </a:solidFill>
                <a:latin typeface="微软雅黑" panose="020B0503020204020204" pitchFamily="34" charset="-122"/>
                <a:ea typeface="微软雅黑" panose="020B0503020204020204" pitchFamily="34" charset="-122"/>
              </a:rPr>
              <a:t>答辩人：代心</a:t>
            </a:r>
            <a:r>
              <a:rPr lang="zh-CN" altLang="en-US" sz="1800" b="1" dirty="0" smtClean="0">
                <a:solidFill>
                  <a:schemeClr val="bg1">
                    <a:lumMod val="75000"/>
                  </a:schemeClr>
                </a:solidFill>
                <a:latin typeface="微软雅黑" panose="020B0503020204020204" pitchFamily="34" charset="-122"/>
                <a:ea typeface="微软雅黑" panose="020B0503020204020204" pitchFamily="34" charset="-122"/>
              </a:rPr>
              <a:t>媛   指导老师：彭敏教授</a:t>
            </a:r>
            <a:endParaRPr lang="zh-CN" altLang="en-US" sz="1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4016473" y="5073141"/>
            <a:ext cx="4159054" cy="499616"/>
          </a:xfrm>
          <a:prstGeom prst="rect">
            <a:avLst/>
          </a:prstGeom>
        </p:spPr>
        <p:txBody>
          <a:bodyPr wrap="square" lIns="91432" tIns="45716" rIns="91432" bIns="45716">
            <a:spAutoFit/>
          </a:bodyPr>
          <a:lstStyle/>
          <a:p>
            <a:pPr algn="ctr">
              <a:lnSpc>
                <a:spcPct val="150000"/>
              </a:lnSpc>
            </a:pPr>
            <a:r>
              <a:rPr lang="zh-CN" altLang="en-US" sz="2000" dirty="0" smtClean="0">
                <a:solidFill>
                  <a:schemeClr val="accent1"/>
                </a:solidFill>
                <a:latin typeface="微软雅黑" panose="020B0503020204020204" pitchFamily="34" charset="-122"/>
                <a:ea typeface="微软雅黑" panose="020B0503020204020204" pitchFamily="34" charset="-122"/>
              </a:rPr>
              <a:t>恳请各位老师批评指正！</a:t>
            </a:r>
            <a:endParaRPr lang="zh-CN" altLang="en-US" sz="2000"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770076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strVal val="(6*min(max(#ppt_w*#ppt_h,.3),1)-7.4)/-.7*#ppt_w"/>
                                          </p:val>
                                        </p:tav>
                                        <p:tav tm="100000">
                                          <p:val>
                                            <p:strVal val="#ppt_w"/>
                                          </p:val>
                                        </p:tav>
                                      </p:tavLst>
                                    </p:anim>
                                    <p:anim calcmode="lin" valueType="num">
                                      <p:cBhvr>
                                        <p:cTn id="8" dur="1000" fill="hold"/>
                                        <p:tgtEl>
                                          <p:spTgt spid="30"/>
                                        </p:tgtEl>
                                        <p:attrNameLst>
                                          <p:attrName>ppt_h</p:attrName>
                                        </p:attrNameLst>
                                      </p:cBhvr>
                                      <p:tavLst>
                                        <p:tav tm="0">
                                          <p:val>
                                            <p:strVal val="(6*min(max(#ppt_w*#ppt_h,.3),1)-7.4)/-.7*#ppt_h"/>
                                          </p:val>
                                        </p:tav>
                                        <p:tav tm="100000">
                                          <p:val>
                                            <p:strVal val="#ppt_h"/>
                                          </p:val>
                                        </p:tav>
                                      </p:tavLst>
                                    </p:anim>
                                    <p:anim calcmode="lin" valueType="num">
                                      <p:cBhvr>
                                        <p:cTn id="9" dur="1000" fill="hold"/>
                                        <p:tgtEl>
                                          <p:spTgt spid="30"/>
                                        </p:tgtEl>
                                        <p:attrNameLst>
                                          <p:attrName>ppt_x</p:attrName>
                                        </p:attrNameLst>
                                      </p:cBhvr>
                                      <p:tavLst>
                                        <p:tav tm="0">
                                          <p:val>
                                            <p:fltVal val="0.5"/>
                                          </p:val>
                                        </p:tav>
                                        <p:tav tm="100000">
                                          <p:val>
                                            <p:strVal val="#ppt_x"/>
                                          </p:val>
                                        </p:tav>
                                      </p:tavLst>
                                    </p:anim>
                                    <p:anim calcmode="lin" valueType="num">
                                      <p:cBhvr>
                                        <p:cTn id="10" dur="1000" fill="hold"/>
                                        <p:tgtEl>
                                          <p:spTgt spid="30"/>
                                        </p:tgtEl>
                                        <p:attrNameLst>
                                          <p:attrName>ppt_y</p:attrName>
                                        </p:attrNameLst>
                                      </p:cBhvr>
                                      <p:tavLst>
                                        <p:tav tm="0">
                                          <p:val>
                                            <p:strVal val="1+(6*min(max(#ppt_w*#ppt_h,.3),1)-7.4)/-.7*#ppt_h/2"/>
                                          </p:val>
                                        </p:tav>
                                        <p:tav tm="100000">
                                          <p:val>
                                            <p:strVal val="#ppt_y"/>
                                          </p:val>
                                        </p:tav>
                                      </p:tavLst>
                                    </p:anim>
                                  </p:childTnLst>
                                </p:cTn>
                              </p:par>
                              <p:par>
                                <p:cTn id="11" presetID="12" presetClass="entr" presetSubtype="1" fill="hold" grpId="0" nodeType="withEffect">
                                  <p:stCondLst>
                                    <p:cond delay="50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750"/>
                                        <p:tgtEl>
                                          <p:spTgt spid="29"/>
                                        </p:tgtEl>
                                        <p:attrNameLst>
                                          <p:attrName>ppt_y</p:attrName>
                                        </p:attrNameLst>
                                      </p:cBhvr>
                                      <p:tavLst>
                                        <p:tav tm="0">
                                          <p:val>
                                            <p:strVal val="#ppt_y-#ppt_h*1.125000"/>
                                          </p:val>
                                        </p:tav>
                                        <p:tav tm="100000">
                                          <p:val>
                                            <p:strVal val="#ppt_y"/>
                                          </p:val>
                                        </p:tav>
                                      </p:tavLst>
                                    </p:anim>
                                    <p:animEffect transition="in" filter="wipe(down)">
                                      <p:cBhvr>
                                        <p:cTn id="14" dur="750"/>
                                        <p:tgtEl>
                                          <p:spTgt spid="29"/>
                                        </p:tgtEl>
                                      </p:cBhvr>
                                    </p:animEffect>
                                  </p:childTnLst>
                                </p:cTn>
                              </p:par>
                            </p:childTnLst>
                          </p:cTn>
                        </p:par>
                        <p:par>
                          <p:cTn id="15" fill="hold">
                            <p:stCondLst>
                              <p:cond delay="1250"/>
                            </p:stCondLst>
                            <p:childTnLst>
                              <p:par>
                                <p:cTn id="16" presetID="47"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par>
                          <p:cTn id="21" fill="hold">
                            <p:stCondLst>
                              <p:cond delay="225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latin typeface="微软雅黑" panose="020B0503020204020204" pitchFamily="34" charset="-122"/>
                <a:ea typeface="微软雅黑" panose="020B0503020204020204" pitchFamily="34" charset="-122"/>
                <a:cs typeface="Arial" panose="020B0604020202020204" pitchFamily="34" charset="0"/>
                <a:sym typeface="Impact" pitchFamily="34" charset="0"/>
              </a:rPr>
              <a:t>研究背景</a:t>
            </a:r>
            <a:endParaRPr lang="zh-CN" altLang="en-US" sz="3000" b="1" dirty="0">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1" name="组合 10"/>
          <p:cNvGrpSpPr/>
          <p:nvPr/>
        </p:nvGrpSpPr>
        <p:grpSpPr>
          <a:xfrm>
            <a:off x="5334856" y="461236"/>
            <a:ext cx="263341" cy="395013"/>
            <a:chOff x="5284519" y="1508166"/>
            <a:chExt cx="213756" cy="427512"/>
          </a:xfrm>
        </p:grpSpPr>
        <p:cxnSp>
          <p:nvCxnSpPr>
            <p:cNvPr id="12" name="直接连接符 11"/>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52" name="文本框 51"/>
          <p:cNvSpPr txBox="1"/>
          <p:nvPr/>
        </p:nvSpPr>
        <p:spPr>
          <a:xfrm>
            <a:off x="8573037" y="3502982"/>
            <a:ext cx="2987661" cy="900246"/>
          </a:xfrm>
          <a:prstGeom prst="rect">
            <a:avLst/>
          </a:prstGeom>
          <a:noFill/>
          <a:ln>
            <a:solidFill>
              <a:schemeClr val="bg1"/>
            </a:solidFill>
          </a:ln>
        </p:spPr>
        <p:txBody>
          <a:bodyPr wrap="square" rtlCol="0">
            <a:spAutoFit/>
          </a:bodyPr>
          <a:lstStyle/>
          <a:p>
            <a:pPr algn="just">
              <a:lnSpc>
                <a:spcPct val="125000"/>
              </a:lnSpc>
            </a:pP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人工智能发展迅速，人机大战中，</a:t>
            </a:r>
            <a:r>
              <a:rPr lang="en-US" altLang="zh-CN" sz="1400" dirty="0" err="1" smtClean="0">
                <a:latin typeface="微软雅黑" panose="020B0503020204020204" pitchFamily="34" charset="-122"/>
                <a:ea typeface="微软雅黑" panose="020B0503020204020204" pitchFamily="34" charset="-122"/>
                <a:cs typeface="Arial" panose="020B0604020202020204" pitchFamily="34" charset="0"/>
              </a:rPr>
              <a:t>AlphaGo</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以总比分</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4</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1</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战胜了韩国围棋九段棋手李世石</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文本框 52"/>
          <p:cNvSpPr txBox="1"/>
          <p:nvPr/>
        </p:nvSpPr>
        <p:spPr>
          <a:xfrm>
            <a:off x="8571448" y="3175924"/>
            <a:ext cx="1613820" cy="379656"/>
          </a:xfrm>
          <a:prstGeom prst="rect">
            <a:avLst/>
          </a:prstGeom>
          <a:noFill/>
          <a:ln>
            <a:solidFill>
              <a:schemeClr val="bg1"/>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人工智能</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4" name="直接连接符 53"/>
          <p:cNvCxnSpPr/>
          <p:nvPr/>
        </p:nvCxnSpPr>
        <p:spPr>
          <a:xfrm flipV="1">
            <a:off x="5124915" y="3893974"/>
            <a:ext cx="1011566" cy="12094"/>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7550946" y="3893974"/>
            <a:ext cx="924968"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16200000">
            <a:off x="6507958" y="3061809"/>
            <a:ext cx="614362"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16200000">
            <a:off x="6509547" y="4599102"/>
            <a:ext cx="614362"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sp>
        <p:nvSpPr>
          <p:cNvPr id="58" name="Freeform 111"/>
          <p:cNvSpPr>
            <a:spLocks/>
          </p:cNvSpPr>
          <p:nvPr/>
        </p:nvSpPr>
        <p:spPr bwMode="auto">
          <a:xfrm rot="18614162">
            <a:off x="6149875" y="3300024"/>
            <a:ext cx="1236033" cy="1254807"/>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rgbClr val="5B9BD5"/>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59" name="直接连接符 58"/>
          <p:cNvCxnSpPr/>
          <p:nvPr/>
        </p:nvCxnSpPr>
        <p:spPr>
          <a:xfrm flipV="1">
            <a:off x="8475914" y="3358601"/>
            <a:ext cx="0" cy="994320"/>
          </a:xfrm>
          <a:prstGeom prst="line">
            <a:avLst/>
          </a:prstGeom>
          <a:ln w="38100">
            <a:solidFill>
              <a:srgbClr val="5B9BD5"/>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5124915" y="3368990"/>
            <a:ext cx="0" cy="994320"/>
          </a:xfrm>
          <a:prstGeom prst="line">
            <a:avLst/>
          </a:prstGeom>
          <a:ln w="38100">
            <a:solidFill>
              <a:srgbClr val="5B9BD5"/>
            </a:solidFill>
            <a:prstDash val="solid"/>
            <a:tailEnd type="none" w="med" len="med"/>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4983849" y="1685631"/>
            <a:ext cx="3662579" cy="900246"/>
          </a:xfrm>
          <a:prstGeom prst="rect">
            <a:avLst/>
          </a:prstGeom>
          <a:noFill/>
          <a:ln>
            <a:solidFill>
              <a:schemeClr val="bg1"/>
            </a:solidFill>
          </a:ln>
        </p:spPr>
        <p:txBody>
          <a:bodyPr wrap="square" rtlCol="0">
            <a:spAutoFit/>
          </a:bodyPr>
          <a:lstStyle/>
          <a:p>
            <a:pPr algn="just">
              <a:lnSpc>
                <a:spcPct val="125000"/>
              </a:lnSpc>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2015</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年沪深两市总市值达</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63</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万亿，与</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2014</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年中国全年</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GDP</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持平；投资者数量已突破</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1</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亿，达到</a:t>
            </a: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10038.85</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万</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文本框 61"/>
          <p:cNvSpPr txBox="1"/>
          <p:nvPr/>
        </p:nvSpPr>
        <p:spPr>
          <a:xfrm>
            <a:off x="4983847" y="1269820"/>
            <a:ext cx="2444335" cy="379656"/>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中国股市蓬勃发展</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3" name="文本框 62"/>
          <p:cNvSpPr txBox="1"/>
          <p:nvPr/>
        </p:nvSpPr>
        <p:spPr>
          <a:xfrm>
            <a:off x="4983847" y="5551970"/>
            <a:ext cx="3662579" cy="900246"/>
          </a:xfrm>
          <a:prstGeom prst="rect">
            <a:avLst/>
          </a:prstGeom>
          <a:noFill/>
          <a:ln>
            <a:solidFill>
              <a:schemeClr val="bg1"/>
            </a:solidFill>
          </a:ln>
        </p:spPr>
        <p:txBody>
          <a:bodyPr wrap="square" rtlCol="0">
            <a:spAutoFit/>
          </a:bodyPr>
          <a:lstStyle/>
          <a:p>
            <a:pPr algn="just">
              <a:lnSpc>
                <a:spcPct val="125000"/>
              </a:lnSpc>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1.</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市场信息披露机制不完善</a:t>
            </a:r>
            <a:endParaRPr lang="en-US" altLang="zh-CN" sz="1400" dirty="0" smtClean="0">
              <a:latin typeface="微软雅黑" panose="020B0503020204020204" pitchFamily="34" charset="-122"/>
              <a:ea typeface="微软雅黑" panose="020B0503020204020204" pitchFamily="34" charset="-122"/>
              <a:cs typeface="Arial" panose="020B0604020202020204" pitchFamily="34" charset="0"/>
            </a:endParaRPr>
          </a:p>
          <a:p>
            <a:pPr algn="just">
              <a:lnSpc>
                <a:spcPct val="125000"/>
              </a:lnSpc>
            </a:pPr>
            <a:r>
              <a:rPr lang="en-US" altLang="zh-CN" sz="1400" dirty="0" smtClean="0">
                <a:latin typeface="微软雅黑" panose="020B0503020204020204" pitchFamily="34" charset="-122"/>
                <a:ea typeface="微软雅黑" panose="020B0503020204020204" pitchFamily="34" charset="-122"/>
                <a:cs typeface="Arial" panose="020B0604020202020204" pitchFamily="34" charset="0"/>
              </a:rPr>
              <a:t>2.</a:t>
            </a: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散户金融知识、时间、精力有限，无法及时获取并分析信息</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4" name="文本框 63"/>
          <p:cNvSpPr txBox="1"/>
          <p:nvPr/>
        </p:nvSpPr>
        <p:spPr>
          <a:xfrm>
            <a:off x="4983848" y="5179266"/>
            <a:ext cx="1613820" cy="379656"/>
          </a:xfrm>
          <a:prstGeom prst="rect">
            <a:avLst/>
          </a:prstGeom>
          <a:noFill/>
          <a:ln>
            <a:solidFill>
              <a:schemeClr val="bg1"/>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cs typeface="Arial" panose="020B0604020202020204" pitchFamily="34" charset="0"/>
              </a:rPr>
              <a:t>信息不对称</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文本框 64"/>
          <p:cNvSpPr txBox="1"/>
          <p:nvPr/>
        </p:nvSpPr>
        <p:spPr>
          <a:xfrm>
            <a:off x="2215503" y="3555580"/>
            <a:ext cx="3018410" cy="900246"/>
          </a:xfrm>
          <a:prstGeom prst="rect">
            <a:avLst/>
          </a:prstGeom>
          <a:noFill/>
        </p:spPr>
        <p:txBody>
          <a:bodyPr wrap="square" rtlCol="0">
            <a:spAutoFit/>
          </a:bodyPr>
          <a:lstStyle/>
          <a:p>
            <a:pPr>
              <a:lnSpc>
                <a:spcPct val="125000"/>
              </a:lnSpc>
            </a:pPr>
            <a:r>
              <a:rPr lang="zh-CN" altLang="en-US" sz="1400" dirty="0" smtClean="0">
                <a:latin typeface="微软雅黑" panose="020B0503020204020204" pitchFamily="34" charset="-122"/>
                <a:ea typeface="微软雅黑" panose="020B0503020204020204" pitchFamily="34" charset="-122"/>
                <a:cs typeface="Arial" panose="020B0604020202020204" pitchFamily="34" charset="0"/>
              </a:rPr>
              <a:t>散户数量大，但在投资金额上已难以与机构投资者抗衡，主要投资力量分布于投资机构</a:t>
            </a:r>
            <a:endParaRPr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66" name="文本框 65"/>
          <p:cNvSpPr txBox="1"/>
          <p:nvPr/>
        </p:nvSpPr>
        <p:spPr>
          <a:xfrm>
            <a:off x="3453315" y="3179991"/>
            <a:ext cx="1613820" cy="379656"/>
          </a:xfrm>
          <a:prstGeom prst="rect">
            <a:avLst/>
          </a:prstGeom>
          <a:noFill/>
          <a:ln>
            <a:solidFill>
              <a:schemeClr val="bg1"/>
            </a:solidFill>
          </a:ln>
        </p:spPr>
        <p:txBody>
          <a:bodyPr wrap="square" rtlCol="0">
            <a:spAutoFit/>
          </a:bodyPr>
          <a:lstStyle/>
          <a:p>
            <a:pPr algn="r"/>
            <a:r>
              <a:rPr lang="zh-CN" altLang="en-US" dirty="0" smtClean="0">
                <a:latin typeface="微软雅黑" panose="020B0503020204020204" pitchFamily="34" charset="-122"/>
                <a:ea typeface="微软雅黑" panose="020B0503020204020204" pitchFamily="34" charset="-122"/>
                <a:cs typeface="Arial" panose="020B0604020202020204" pitchFamily="34" charset="0"/>
              </a:rPr>
              <a:t>机构博弈</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7" name="直接连接符 66"/>
          <p:cNvCxnSpPr/>
          <p:nvPr/>
        </p:nvCxnSpPr>
        <p:spPr>
          <a:xfrm flipV="1">
            <a:off x="4926807" y="1373117"/>
            <a:ext cx="0" cy="994320"/>
          </a:xfrm>
          <a:prstGeom prst="line">
            <a:avLst/>
          </a:prstGeom>
          <a:ln w="38100">
            <a:solidFill>
              <a:srgbClr val="5B9BD5"/>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4926807" y="5274516"/>
            <a:ext cx="0" cy="994320"/>
          </a:xfrm>
          <a:prstGeom prst="line">
            <a:avLst/>
          </a:prstGeom>
          <a:ln w="38100">
            <a:solidFill>
              <a:srgbClr val="5B9BD5"/>
            </a:solidFill>
            <a:prstDash val="soli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4556760" y="2754627"/>
            <a:ext cx="2258379"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556760" y="4906283"/>
            <a:ext cx="2258379"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4556760" y="1867428"/>
            <a:ext cx="0" cy="890658"/>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556760" y="1867428"/>
            <a:ext cx="370047"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flipV="1">
            <a:off x="4556760" y="4906283"/>
            <a:ext cx="0" cy="890658"/>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4556760" y="5788324"/>
            <a:ext cx="370047" cy="0"/>
          </a:xfrm>
          <a:prstGeom prst="line">
            <a:avLst/>
          </a:prstGeom>
          <a:ln w="12700">
            <a:solidFill>
              <a:srgbClr val="5B9BD5"/>
            </a:solidFill>
            <a:prstDash val="dash"/>
            <a:tailEnd type="none" w="med" len="med"/>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6352927" y="3464114"/>
            <a:ext cx="749898" cy="737616"/>
            <a:chOff x="19788188" y="8402638"/>
            <a:chExt cx="720725" cy="719137"/>
          </a:xfrm>
          <a:solidFill>
            <a:schemeClr val="bg1"/>
          </a:solidFill>
        </p:grpSpPr>
        <p:sp>
          <p:nvSpPr>
            <p:cNvPr id="88" name="Freeform 57"/>
            <p:cNvSpPr>
              <a:spLocks/>
            </p:cNvSpPr>
            <p:nvPr/>
          </p:nvSpPr>
          <p:spPr bwMode="auto">
            <a:xfrm>
              <a:off x="19788188" y="8582025"/>
              <a:ext cx="720725" cy="539750"/>
            </a:xfrm>
            <a:custGeom>
              <a:avLst/>
              <a:gdLst>
                <a:gd name="T0" fmla="*/ 188 w 192"/>
                <a:gd name="T1" fmla="*/ 136 h 144"/>
                <a:gd name="T2" fmla="*/ 184 w 192"/>
                <a:gd name="T3" fmla="*/ 136 h 144"/>
                <a:gd name="T4" fmla="*/ 184 w 192"/>
                <a:gd name="T5" fmla="*/ 4 h 144"/>
                <a:gd name="T6" fmla="*/ 180 w 192"/>
                <a:gd name="T7" fmla="*/ 0 h 144"/>
                <a:gd name="T8" fmla="*/ 156 w 192"/>
                <a:gd name="T9" fmla="*/ 0 h 144"/>
                <a:gd name="T10" fmla="*/ 152 w 192"/>
                <a:gd name="T11" fmla="*/ 4 h 144"/>
                <a:gd name="T12" fmla="*/ 152 w 192"/>
                <a:gd name="T13" fmla="*/ 136 h 144"/>
                <a:gd name="T14" fmla="*/ 136 w 192"/>
                <a:gd name="T15" fmla="*/ 136 h 144"/>
                <a:gd name="T16" fmla="*/ 136 w 192"/>
                <a:gd name="T17" fmla="*/ 44 h 144"/>
                <a:gd name="T18" fmla="*/ 132 w 192"/>
                <a:gd name="T19" fmla="*/ 40 h 144"/>
                <a:gd name="T20" fmla="*/ 108 w 192"/>
                <a:gd name="T21" fmla="*/ 40 h 144"/>
                <a:gd name="T22" fmla="*/ 104 w 192"/>
                <a:gd name="T23" fmla="*/ 44 h 144"/>
                <a:gd name="T24" fmla="*/ 104 w 192"/>
                <a:gd name="T25" fmla="*/ 136 h 144"/>
                <a:gd name="T26" fmla="*/ 88 w 192"/>
                <a:gd name="T27" fmla="*/ 136 h 144"/>
                <a:gd name="T28" fmla="*/ 88 w 192"/>
                <a:gd name="T29" fmla="*/ 84 h 144"/>
                <a:gd name="T30" fmla="*/ 84 w 192"/>
                <a:gd name="T31" fmla="*/ 80 h 144"/>
                <a:gd name="T32" fmla="*/ 60 w 192"/>
                <a:gd name="T33" fmla="*/ 80 h 144"/>
                <a:gd name="T34" fmla="*/ 56 w 192"/>
                <a:gd name="T35" fmla="*/ 84 h 144"/>
                <a:gd name="T36" fmla="*/ 56 w 192"/>
                <a:gd name="T37" fmla="*/ 136 h 144"/>
                <a:gd name="T38" fmla="*/ 40 w 192"/>
                <a:gd name="T39" fmla="*/ 136 h 144"/>
                <a:gd name="T40" fmla="*/ 40 w 192"/>
                <a:gd name="T41" fmla="*/ 116 h 144"/>
                <a:gd name="T42" fmla="*/ 36 w 192"/>
                <a:gd name="T43" fmla="*/ 112 h 144"/>
                <a:gd name="T44" fmla="*/ 12 w 192"/>
                <a:gd name="T45" fmla="*/ 112 h 144"/>
                <a:gd name="T46" fmla="*/ 8 w 192"/>
                <a:gd name="T47" fmla="*/ 116 h 144"/>
                <a:gd name="T48" fmla="*/ 8 w 192"/>
                <a:gd name="T49" fmla="*/ 136 h 144"/>
                <a:gd name="T50" fmla="*/ 4 w 192"/>
                <a:gd name="T51" fmla="*/ 136 h 144"/>
                <a:gd name="T52" fmla="*/ 0 w 192"/>
                <a:gd name="T53" fmla="*/ 140 h 144"/>
                <a:gd name="T54" fmla="*/ 4 w 192"/>
                <a:gd name="T55" fmla="*/ 144 h 144"/>
                <a:gd name="T56" fmla="*/ 12 w 192"/>
                <a:gd name="T57" fmla="*/ 144 h 144"/>
                <a:gd name="T58" fmla="*/ 36 w 192"/>
                <a:gd name="T59" fmla="*/ 144 h 144"/>
                <a:gd name="T60" fmla="*/ 60 w 192"/>
                <a:gd name="T61" fmla="*/ 144 h 144"/>
                <a:gd name="T62" fmla="*/ 84 w 192"/>
                <a:gd name="T63" fmla="*/ 144 h 144"/>
                <a:gd name="T64" fmla="*/ 108 w 192"/>
                <a:gd name="T65" fmla="*/ 144 h 144"/>
                <a:gd name="T66" fmla="*/ 132 w 192"/>
                <a:gd name="T67" fmla="*/ 144 h 144"/>
                <a:gd name="T68" fmla="*/ 156 w 192"/>
                <a:gd name="T69" fmla="*/ 144 h 144"/>
                <a:gd name="T70" fmla="*/ 180 w 192"/>
                <a:gd name="T71" fmla="*/ 144 h 144"/>
                <a:gd name="T72" fmla="*/ 188 w 192"/>
                <a:gd name="T73" fmla="*/ 144 h 144"/>
                <a:gd name="T74" fmla="*/ 192 w 192"/>
                <a:gd name="T75" fmla="*/ 140 h 144"/>
                <a:gd name="T76" fmla="*/ 188 w 192"/>
                <a:gd name="T7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44">
                  <a:moveTo>
                    <a:pt x="188" y="136"/>
                  </a:moveTo>
                  <a:cubicBezTo>
                    <a:pt x="184" y="136"/>
                    <a:pt x="184" y="136"/>
                    <a:pt x="184" y="136"/>
                  </a:cubicBezTo>
                  <a:cubicBezTo>
                    <a:pt x="184" y="4"/>
                    <a:pt x="184" y="4"/>
                    <a:pt x="184" y="4"/>
                  </a:cubicBezTo>
                  <a:cubicBezTo>
                    <a:pt x="184" y="2"/>
                    <a:pt x="182" y="0"/>
                    <a:pt x="180" y="0"/>
                  </a:cubicBezTo>
                  <a:cubicBezTo>
                    <a:pt x="156" y="0"/>
                    <a:pt x="156" y="0"/>
                    <a:pt x="156" y="0"/>
                  </a:cubicBezTo>
                  <a:cubicBezTo>
                    <a:pt x="154" y="0"/>
                    <a:pt x="152" y="2"/>
                    <a:pt x="152" y="4"/>
                  </a:cubicBezTo>
                  <a:cubicBezTo>
                    <a:pt x="152" y="136"/>
                    <a:pt x="152" y="136"/>
                    <a:pt x="152" y="136"/>
                  </a:cubicBezTo>
                  <a:cubicBezTo>
                    <a:pt x="136" y="136"/>
                    <a:pt x="136" y="136"/>
                    <a:pt x="136" y="136"/>
                  </a:cubicBezTo>
                  <a:cubicBezTo>
                    <a:pt x="136" y="44"/>
                    <a:pt x="136" y="44"/>
                    <a:pt x="136" y="44"/>
                  </a:cubicBezTo>
                  <a:cubicBezTo>
                    <a:pt x="136" y="42"/>
                    <a:pt x="134" y="40"/>
                    <a:pt x="132" y="40"/>
                  </a:cubicBezTo>
                  <a:cubicBezTo>
                    <a:pt x="108" y="40"/>
                    <a:pt x="108" y="40"/>
                    <a:pt x="108" y="40"/>
                  </a:cubicBezTo>
                  <a:cubicBezTo>
                    <a:pt x="106" y="40"/>
                    <a:pt x="104" y="42"/>
                    <a:pt x="104" y="44"/>
                  </a:cubicBezTo>
                  <a:cubicBezTo>
                    <a:pt x="104" y="136"/>
                    <a:pt x="104" y="136"/>
                    <a:pt x="104" y="136"/>
                  </a:cubicBezTo>
                  <a:cubicBezTo>
                    <a:pt x="88" y="136"/>
                    <a:pt x="88" y="136"/>
                    <a:pt x="88" y="136"/>
                  </a:cubicBezTo>
                  <a:cubicBezTo>
                    <a:pt x="88" y="84"/>
                    <a:pt x="88" y="84"/>
                    <a:pt x="88" y="84"/>
                  </a:cubicBezTo>
                  <a:cubicBezTo>
                    <a:pt x="88" y="82"/>
                    <a:pt x="86" y="80"/>
                    <a:pt x="84" y="80"/>
                  </a:cubicBezTo>
                  <a:cubicBezTo>
                    <a:pt x="60" y="80"/>
                    <a:pt x="60" y="80"/>
                    <a:pt x="60" y="80"/>
                  </a:cubicBezTo>
                  <a:cubicBezTo>
                    <a:pt x="58" y="80"/>
                    <a:pt x="56" y="82"/>
                    <a:pt x="56" y="84"/>
                  </a:cubicBezTo>
                  <a:cubicBezTo>
                    <a:pt x="56" y="136"/>
                    <a:pt x="56" y="136"/>
                    <a:pt x="56" y="136"/>
                  </a:cubicBezTo>
                  <a:cubicBezTo>
                    <a:pt x="40" y="136"/>
                    <a:pt x="40" y="136"/>
                    <a:pt x="40" y="136"/>
                  </a:cubicBezTo>
                  <a:cubicBezTo>
                    <a:pt x="40" y="116"/>
                    <a:pt x="40" y="116"/>
                    <a:pt x="40" y="116"/>
                  </a:cubicBezTo>
                  <a:cubicBezTo>
                    <a:pt x="40" y="114"/>
                    <a:pt x="38" y="112"/>
                    <a:pt x="36" y="112"/>
                  </a:cubicBezTo>
                  <a:cubicBezTo>
                    <a:pt x="12" y="112"/>
                    <a:pt x="12" y="112"/>
                    <a:pt x="12" y="112"/>
                  </a:cubicBezTo>
                  <a:cubicBezTo>
                    <a:pt x="10" y="112"/>
                    <a:pt x="8" y="114"/>
                    <a:pt x="8" y="116"/>
                  </a:cubicBezTo>
                  <a:cubicBezTo>
                    <a:pt x="8" y="136"/>
                    <a:pt x="8" y="136"/>
                    <a:pt x="8" y="136"/>
                  </a:cubicBezTo>
                  <a:cubicBezTo>
                    <a:pt x="4" y="136"/>
                    <a:pt x="4" y="136"/>
                    <a:pt x="4" y="136"/>
                  </a:cubicBezTo>
                  <a:cubicBezTo>
                    <a:pt x="2" y="136"/>
                    <a:pt x="0" y="138"/>
                    <a:pt x="0" y="140"/>
                  </a:cubicBezTo>
                  <a:cubicBezTo>
                    <a:pt x="0" y="142"/>
                    <a:pt x="2" y="144"/>
                    <a:pt x="4" y="144"/>
                  </a:cubicBezTo>
                  <a:cubicBezTo>
                    <a:pt x="12" y="144"/>
                    <a:pt x="12" y="144"/>
                    <a:pt x="12" y="144"/>
                  </a:cubicBezTo>
                  <a:cubicBezTo>
                    <a:pt x="36" y="144"/>
                    <a:pt x="36" y="144"/>
                    <a:pt x="36" y="144"/>
                  </a:cubicBezTo>
                  <a:cubicBezTo>
                    <a:pt x="60" y="144"/>
                    <a:pt x="60" y="144"/>
                    <a:pt x="60" y="144"/>
                  </a:cubicBezTo>
                  <a:cubicBezTo>
                    <a:pt x="84" y="144"/>
                    <a:pt x="84" y="144"/>
                    <a:pt x="84" y="144"/>
                  </a:cubicBezTo>
                  <a:cubicBezTo>
                    <a:pt x="108" y="144"/>
                    <a:pt x="108" y="144"/>
                    <a:pt x="108" y="144"/>
                  </a:cubicBezTo>
                  <a:cubicBezTo>
                    <a:pt x="132" y="144"/>
                    <a:pt x="132" y="144"/>
                    <a:pt x="132" y="144"/>
                  </a:cubicBezTo>
                  <a:cubicBezTo>
                    <a:pt x="156" y="144"/>
                    <a:pt x="156" y="144"/>
                    <a:pt x="156" y="144"/>
                  </a:cubicBezTo>
                  <a:cubicBezTo>
                    <a:pt x="180" y="144"/>
                    <a:pt x="180" y="144"/>
                    <a:pt x="180" y="144"/>
                  </a:cubicBezTo>
                  <a:cubicBezTo>
                    <a:pt x="188" y="144"/>
                    <a:pt x="188" y="144"/>
                    <a:pt x="188" y="144"/>
                  </a:cubicBezTo>
                  <a:cubicBezTo>
                    <a:pt x="190" y="144"/>
                    <a:pt x="192" y="142"/>
                    <a:pt x="192" y="140"/>
                  </a:cubicBezTo>
                  <a:cubicBezTo>
                    <a:pt x="192" y="138"/>
                    <a:pt x="190" y="136"/>
                    <a:pt x="188"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89" name="Freeform 58"/>
            <p:cNvSpPr>
              <a:spLocks/>
            </p:cNvSpPr>
            <p:nvPr/>
          </p:nvSpPr>
          <p:spPr bwMode="auto">
            <a:xfrm>
              <a:off x="19818351" y="8402638"/>
              <a:ext cx="661988" cy="569913"/>
            </a:xfrm>
            <a:custGeom>
              <a:avLst/>
              <a:gdLst>
                <a:gd name="T0" fmla="*/ 4 w 176"/>
                <a:gd name="T1" fmla="*/ 152 h 152"/>
                <a:gd name="T2" fmla="*/ 7 w 176"/>
                <a:gd name="T3" fmla="*/ 151 h 152"/>
                <a:gd name="T4" fmla="*/ 168 w 176"/>
                <a:gd name="T5" fmla="*/ 13 h 152"/>
                <a:gd name="T6" fmla="*/ 168 w 176"/>
                <a:gd name="T7" fmla="*/ 28 h 152"/>
                <a:gd name="T8" fmla="*/ 172 w 176"/>
                <a:gd name="T9" fmla="*/ 32 h 152"/>
                <a:gd name="T10" fmla="*/ 176 w 176"/>
                <a:gd name="T11" fmla="*/ 28 h 152"/>
                <a:gd name="T12" fmla="*/ 176 w 176"/>
                <a:gd name="T13" fmla="*/ 4 h 152"/>
                <a:gd name="T14" fmla="*/ 176 w 176"/>
                <a:gd name="T15" fmla="*/ 3 h 152"/>
                <a:gd name="T16" fmla="*/ 176 w 176"/>
                <a:gd name="T17" fmla="*/ 2 h 152"/>
                <a:gd name="T18" fmla="*/ 175 w 176"/>
                <a:gd name="T19" fmla="*/ 2 h 152"/>
                <a:gd name="T20" fmla="*/ 175 w 176"/>
                <a:gd name="T21" fmla="*/ 1 h 152"/>
                <a:gd name="T22" fmla="*/ 175 w 176"/>
                <a:gd name="T23" fmla="*/ 1 h 152"/>
                <a:gd name="T24" fmla="*/ 174 w 176"/>
                <a:gd name="T25" fmla="*/ 1 h 152"/>
                <a:gd name="T26" fmla="*/ 174 w 176"/>
                <a:gd name="T27" fmla="*/ 0 h 152"/>
                <a:gd name="T28" fmla="*/ 173 w 176"/>
                <a:gd name="T29" fmla="*/ 0 h 152"/>
                <a:gd name="T30" fmla="*/ 172 w 176"/>
                <a:gd name="T31" fmla="*/ 0 h 152"/>
                <a:gd name="T32" fmla="*/ 172 w 176"/>
                <a:gd name="T33" fmla="*/ 0 h 152"/>
                <a:gd name="T34" fmla="*/ 148 w 176"/>
                <a:gd name="T35" fmla="*/ 0 h 152"/>
                <a:gd name="T36" fmla="*/ 144 w 176"/>
                <a:gd name="T37" fmla="*/ 4 h 152"/>
                <a:gd name="T38" fmla="*/ 148 w 176"/>
                <a:gd name="T39" fmla="*/ 8 h 152"/>
                <a:gd name="T40" fmla="*/ 161 w 176"/>
                <a:gd name="T41" fmla="*/ 8 h 152"/>
                <a:gd name="T42" fmla="*/ 2 w 176"/>
                <a:gd name="T43" fmla="*/ 145 h 152"/>
                <a:gd name="T44" fmla="*/ 1 w 176"/>
                <a:gd name="T45" fmla="*/ 150 h 152"/>
                <a:gd name="T46" fmla="*/ 4 w 176"/>
                <a:gd name="T4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52">
                  <a:moveTo>
                    <a:pt x="4" y="152"/>
                  </a:moveTo>
                  <a:cubicBezTo>
                    <a:pt x="5" y="152"/>
                    <a:pt x="6" y="152"/>
                    <a:pt x="7" y="151"/>
                  </a:cubicBezTo>
                  <a:cubicBezTo>
                    <a:pt x="168" y="13"/>
                    <a:pt x="168" y="13"/>
                    <a:pt x="168" y="13"/>
                  </a:cubicBezTo>
                  <a:cubicBezTo>
                    <a:pt x="168" y="28"/>
                    <a:pt x="168" y="28"/>
                    <a:pt x="168" y="28"/>
                  </a:cubicBezTo>
                  <a:cubicBezTo>
                    <a:pt x="168" y="30"/>
                    <a:pt x="170" y="32"/>
                    <a:pt x="172" y="32"/>
                  </a:cubicBezTo>
                  <a:cubicBezTo>
                    <a:pt x="174" y="32"/>
                    <a:pt x="176" y="30"/>
                    <a:pt x="176" y="28"/>
                  </a:cubicBezTo>
                  <a:cubicBezTo>
                    <a:pt x="176" y="4"/>
                    <a:pt x="176" y="4"/>
                    <a:pt x="176" y="4"/>
                  </a:cubicBezTo>
                  <a:cubicBezTo>
                    <a:pt x="176" y="4"/>
                    <a:pt x="176" y="4"/>
                    <a:pt x="176" y="3"/>
                  </a:cubicBezTo>
                  <a:cubicBezTo>
                    <a:pt x="176" y="3"/>
                    <a:pt x="176" y="3"/>
                    <a:pt x="176" y="2"/>
                  </a:cubicBezTo>
                  <a:cubicBezTo>
                    <a:pt x="176" y="2"/>
                    <a:pt x="176" y="2"/>
                    <a:pt x="175" y="2"/>
                  </a:cubicBezTo>
                  <a:cubicBezTo>
                    <a:pt x="175" y="2"/>
                    <a:pt x="175" y="1"/>
                    <a:pt x="175" y="1"/>
                  </a:cubicBezTo>
                  <a:cubicBezTo>
                    <a:pt x="175" y="1"/>
                    <a:pt x="175" y="1"/>
                    <a:pt x="175" y="1"/>
                  </a:cubicBezTo>
                  <a:cubicBezTo>
                    <a:pt x="175" y="1"/>
                    <a:pt x="175" y="1"/>
                    <a:pt x="174" y="1"/>
                  </a:cubicBezTo>
                  <a:cubicBezTo>
                    <a:pt x="174" y="1"/>
                    <a:pt x="174" y="0"/>
                    <a:pt x="174" y="0"/>
                  </a:cubicBezTo>
                  <a:cubicBezTo>
                    <a:pt x="174" y="0"/>
                    <a:pt x="173" y="0"/>
                    <a:pt x="173" y="0"/>
                  </a:cubicBezTo>
                  <a:cubicBezTo>
                    <a:pt x="173" y="0"/>
                    <a:pt x="173" y="0"/>
                    <a:pt x="172" y="0"/>
                  </a:cubicBezTo>
                  <a:cubicBezTo>
                    <a:pt x="172" y="0"/>
                    <a:pt x="172" y="0"/>
                    <a:pt x="172" y="0"/>
                  </a:cubicBezTo>
                  <a:cubicBezTo>
                    <a:pt x="148" y="0"/>
                    <a:pt x="148" y="0"/>
                    <a:pt x="148" y="0"/>
                  </a:cubicBezTo>
                  <a:cubicBezTo>
                    <a:pt x="146" y="0"/>
                    <a:pt x="144" y="2"/>
                    <a:pt x="144" y="4"/>
                  </a:cubicBezTo>
                  <a:cubicBezTo>
                    <a:pt x="144" y="6"/>
                    <a:pt x="146" y="8"/>
                    <a:pt x="148" y="8"/>
                  </a:cubicBezTo>
                  <a:cubicBezTo>
                    <a:pt x="161" y="8"/>
                    <a:pt x="161" y="8"/>
                    <a:pt x="161" y="8"/>
                  </a:cubicBezTo>
                  <a:cubicBezTo>
                    <a:pt x="2" y="145"/>
                    <a:pt x="2" y="145"/>
                    <a:pt x="2" y="145"/>
                  </a:cubicBezTo>
                  <a:cubicBezTo>
                    <a:pt x="0" y="146"/>
                    <a:pt x="0" y="149"/>
                    <a:pt x="1" y="150"/>
                  </a:cubicBezTo>
                  <a:cubicBezTo>
                    <a:pt x="2" y="151"/>
                    <a:pt x="3" y="152"/>
                    <a:pt x="4" y="15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6583598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16" presetClass="entr" presetSubtype="42" fill="hold" grpId="0" nodeType="withEffect">
                                  <p:stCondLst>
                                    <p:cond delay="1000"/>
                                  </p:stCondLst>
                                  <p:childTnLst>
                                    <p:set>
                                      <p:cBhvr>
                                        <p:cTn id="13" dur="1" fill="hold">
                                          <p:stCondLst>
                                            <p:cond delay="0"/>
                                          </p:stCondLst>
                                        </p:cTn>
                                        <p:tgtEl>
                                          <p:spTgt spid="58"/>
                                        </p:tgtEl>
                                        <p:attrNameLst>
                                          <p:attrName>style.visibility</p:attrName>
                                        </p:attrNameLst>
                                      </p:cBhvr>
                                      <p:to>
                                        <p:strVal val="visible"/>
                                      </p:to>
                                    </p:set>
                                    <p:animEffect transition="in" filter="barn(outHorizontal)">
                                      <p:cBhvr>
                                        <p:cTn id="14" dur="500"/>
                                        <p:tgtEl>
                                          <p:spTgt spid="58"/>
                                        </p:tgtEl>
                                      </p:cBhvr>
                                    </p:animEffect>
                                  </p:childTnLst>
                                </p:cTn>
                              </p:par>
                              <p:par>
                                <p:cTn id="15" presetID="22" presetClass="entr" presetSubtype="4" fill="hold" nodeType="withEffect">
                                  <p:stCondLst>
                                    <p:cond delay="200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250"/>
                                        <p:tgtEl>
                                          <p:spTgt spid="56"/>
                                        </p:tgtEl>
                                      </p:cBhvr>
                                    </p:animEffect>
                                  </p:childTnLst>
                                </p:cTn>
                              </p:par>
                              <p:par>
                                <p:cTn id="18" presetID="22" presetClass="entr" presetSubtype="1" fill="hold" nodeType="withEffect">
                                  <p:stCondLst>
                                    <p:cond delay="2000"/>
                                  </p:stCondLst>
                                  <p:childTnLst>
                                    <p:set>
                                      <p:cBhvr>
                                        <p:cTn id="19" dur="1" fill="hold">
                                          <p:stCondLst>
                                            <p:cond delay="0"/>
                                          </p:stCondLst>
                                        </p:cTn>
                                        <p:tgtEl>
                                          <p:spTgt spid="57"/>
                                        </p:tgtEl>
                                        <p:attrNameLst>
                                          <p:attrName>style.visibility</p:attrName>
                                        </p:attrNameLst>
                                      </p:cBhvr>
                                      <p:to>
                                        <p:strVal val="visible"/>
                                      </p:to>
                                    </p:set>
                                    <p:animEffect transition="in" filter="wipe(up)">
                                      <p:cBhvr>
                                        <p:cTn id="20" dur="250"/>
                                        <p:tgtEl>
                                          <p:spTgt spid="57"/>
                                        </p:tgtEl>
                                      </p:cBhvr>
                                    </p:animEffect>
                                  </p:childTnLst>
                                </p:cTn>
                              </p:par>
                              <p:par>
                                <p:cTn id="21" presetID="22" presetClass="entr" presetSubtype="8" fill="hold" nodeType="withEffect">
                                  <p:stCondLst>
                                    <p:cond delay="200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300"/>
                                        <p:tgtEl>
                                          <p:spTgt spid="55"/>
                                        </p:tgtEl>
                                      </p:cBhvr>
                                    </p:animEffect>
                                  </p:childTnLst>
                                </p:cTn>
                              </p:par>
                              <p:par>
                                <p:cTn id="24" presetID="22" presetClass="entr" presetSubtype="2" fill="hold" nodeType="withEffect">
                                  <p:stCondLst>
                                    <p:cond delay="2000"/>
                                  </p:stCondLst>
                                  <p:childTnLst>
                                    <p:set>
                                      <p:cBhvr>
                                        <p:cTn id="25" dur="1" fill="hold">
                                          <p:stCondLst>
                                            <p:cond delay="0"/>
                                          </p:stCondLst>
                                        </p:cTn>
                                        <p:tgtEl>
                                          <p:spTgt spid="54"/>
                                        </p:tgtEl>
                                        <p:attrNameLst>
                                          <p:attrName>style.visibility</p:attrName>
                                        </p:attrNameLst>
                                      </p:cBhvr>
                                      <p:to>
                                        <p:strVal val="visible"/>
                                      </p:to>
                                    </p:set>
                                    <p:animEffect transition="in" filter="wipe(right)">
                                      <p:cBhvr>
                                        <p:cTn id="26" dur="300"/>
                                        <p:tgtEl>
                                          <p:spTgt spid="54"/>
                                        </p:tgtEl>
                                      </p:cBhvr>
                                    </p:animEffect>
                                  </p:childTnLst>
                                </p:cTn>
                              </p:par>
                              <p:par>
                                <p:cTn id="27" presetID="22" presetClass="entr" presetSubtype="2" fill="hold" nodeType="withEffect">
                                  <p:stCondLst>
                                    <p:cond delay="2250"/>
                                  </p:stCondLst>
                                  <p:childTnLst>
                                    <p:set>
                                      <p:cBhvr>
                                        <p:cTn id="28" dur="1" fill="hold">
                                          <p:stCondLst>
                                            <p:cond delay="0"/>
                                          </p:stCondLst>
                                        </p:cTn>
                                        <p:tgtEl>
                                          <p:spTgt spid="69"/>
                                        </p:tgtEl>
                                        <p:attrNameLst>
                                          <p:attrName>style.visibility</p:attrName>
                                        </p:attrNameLst>
                                      </p:cBhvr>
                                      <p:to>
                                        <p:strVal val="visible"/>
                                      </p:to>
                                    </p:set>
                                    <p:animEffect transition="in" filter="wipe(right)">
                                      <p:cBhvr>
                                        <p:cTn id="29" dur="250"/>
                                        <p:tgtEl>
                                          <p:spTgt spid="69"/>
                                        </p:tgtEl>
                                      </p:cBhvr>
                                    </p:animEffect>
                                  </p:childTnLst>
                                </p:cTn>
                              </p:par>
                              <p:par>
                                <p:cTn id="30" presetID="22" presetClass="entr" presetSubtype="2" fill="hold" nodeType="withEffect">
                                  <p:stCondLst>
                                    <p:cond delay="2250"/>
                                  </p:stCondLst>
                                  <p:childTnLst>
                                    <p:set>
                                      <p:cBhvr>
                                        <p:cTn id="31" dur="1" fill="hold">
                                          <p:stCondLst>
                                            <p:cond delay="0"/>
                                          </p:stCondLst>
                                        </p:cTn>
                                        <p:tgtEl>
                                          <p:spTgt spid="70"/>
                                        </p:tgtEl>
                                        <p:attrNameLst>
                                          <p:attrName>style.visibility</p:attrName>
                                        </p:attrNameLst>
                                      </p:cBhvr>
                                      <p:to>
                                        <p:strVal val="visible"/>
                                      </p:to>
                                    </p:set>
                                    <p:animEffect transition="in" filter="wipe(right)">
                                      <p:cBhvr>
                                        <p:cTn id="32" dur="250"/>
                                        <p:tgtEl>
                                          <p:spTgt spid="70"/>
                                        </p:tgtEl>
                                      </p:cBhvr>
                                    </p:animEffect>
                                  </p:childTnLst>
                                </p:cTn>
                              </p:par>
                              <p:par>
                                <p:cTn id="33" presetID="22" presetClass="entr" presetSubtype="1" fill="hold" nodeType="withEffect">
                                  <p:stCondLst>
                                    <p:cond delay="2500"/>
                                  </p:stCondLst>
                                  <p:childTnLst>
                                    <p:set>
                                      <p:cBhvr>
                                        <p:cTn id="34" dur="1" fill="hold">
                                          <p:stCondLst>
                                            <p:cond delay="0"/>
                                          </p:stCondLst>
                                        </p:cTn>
                                        <p:tgtEl>
                                          <p:spTgt spid="73"/>
                                        </p:tgtEl>
                                        <p:attrNameLst>
                                          <p:attrName>style.visibility</p:attrName>
                                        </p:attrNameLst>
                                      </p:cBhvr>
                                      <p:to>
                                        <p:strVal val="visible"/>
                                      </p:to>
                                    </p:set>
                                    <p:animEffect transition="in" filter="wipe(up)">
                                      <p:cBhvr>
                                        <p:cTn id="35" dur="250"/>
                                        <p:tgtEl>
                                          <p:spTgt spid="73"/>
                                        </p:tgtEl>
                                      </p:cBhvr>
                                    </p:animEffect>
                                  </p:childTnLst>
                                </p:cTn>
                              </p:par>
                              <p:par>
                                <p:cTn id="36" presetID="22" presetClass="entr" presetSubtype="4" fill="hold" nodeType="withEffect">
                                  <p:stCondLst>
                                    <p:cond delay="2500"/>
                                  </p:stCondLst>
                                  <p:childTnLst>
                                    <p:set>
                                      <p:cBhvr>
                                        <p:cTn id="37" dur="1" fill="hold">
                                          <p:stCondLst>
                                            <p:cond delay="0"/>
                                          </p:stCondLst>
                                        </p:cTn>
                                        <p:tgtEl>
                                          <p:spTgt spid="71"/>
                                        </p:tgtEl>
                                        <p:attrNameLst>
                                          <p:attrName>style.visibility</p:attrName>
                                        </p:attrNameLst>
                                      </p:cBhvr>
                                      <p:to>
                                        <p:strVal val="visible"/>
                                      </p:to>
                                    </p:set>
                                    <p:animEffect transition="in" filter="wipe(down)">
                                      <p:cBhvr>
                                        <p:cTn id="38" dur="250"/>
                                        <p:tgtEl>
                                          <p:spTgt spid="71"/>
                                        </p:tgtEl>
                                      </p:cBhvr>
                                    </p:animEffect>
                                  </p:childTnLst>
                                </p:cTn>
                              </p:par>
                              <p:par>
                                <p:cTn id="39" presetID="22" presetClass="entr" presetSubtype="8" fill="hold" nodeType="withEffect">
                                  <p:stCondLst>
                                    <p:cond delay="2750"/>
                                  </p:stCondLst>
                                  <p:childTnLst>
                                    <p:set>
                                      <p:cBhvr>
                                        <p:cTn id="40" dur="1" fill="hold">
                                          <p:stCondLst>
                                            <p:cond delay="0"/>
                                          </p:stCondLst>
                                        </p:cTn>
                                        <p:tgtEl>
                                          <p:spTgt spid="72"/>
                                        </p:tgtEl>
                                        <p:attrNameLst>
                                          <p:attrName>style.visibility</p:attrName>
                                        </p:attrNameLst>
                                      </p:cBhvr>
                                      <p:to>
                                        <p:strVal val="visible"/>
                                      </p:to>
                                    </p:set>
                                    <p:animEffect transition="in" filter="wipe(left)">
                                      <p:cBhvr>
                                        <p:cTn id="41" dur="250"/>
                                        <p:tgtEl>
                                          <p:spTgt spid="72"/>
                                        </p:tgtEl>
                                      </p:cBhvr>
                                    </p:animEffect>
                                  </p:childTnLst>
                                </p:cTn>
                              </p:par>
                              <p:par>
                                <p:cTn id="42" presetID="22" presetClass="entr" presetSubtype="8" fill="hold" nodeType="withEffect">
                                  <p:stCondLst>
                                    <p:cond delay="2750"/>
                                  </p:stCondLst>
                                  <p:childTnLst>
                                    <p:set>
                                      <p:cBhvr>
                                        <p:cTn id="43" dur="1" fill="hold">
                                          <p:stCondLst>
                                            <p:cond delay="0"/>
                                          </p:stCondLst>
                                        </p:cTn>
                                        <p:tgtEl>
                                          <p:spTgt spid="74"/>
                                        </p:tgtEl>
                                        <p:attrNameLst>
                                          <p:attrName>style.visibility</p:attrName>
                                        </p:attrNameLst>
                                      </p:cBhvr>
                                      <p:to>
                                        <p:strVal val="visible"/>
                                      </p:to>
                                    </p:set>
                                    <p:animEffect transition="in" filter="wipe(left)">
                                      <p:cBhvr>
                                        <p:cTn id="44" dur="250"/>
                                        <p:tgtEl>
                                          <p:spTgt spid="74"/>
                                        </p:tgtEl>
                                      </p:cBhvr>
                                    </p:animEffect>
                                  </p:childTnLst>
                                </p:cTn>
                              </p:par>
                              <p:par>
                                <p:cTn id="45" presetID="17" presetClass="entr" presetSubtype="10" fill="hold" nodeType="withEffect">
                                  <p:stCondLst>
                                    <p:cond delay="3000"/>
                                  </p:stCondLst>
                                  <p:childTnLst>
                                    <p:set>
                                      <p:cBhvr>
                                        <p:cTn id="46" dur="1" fill="hold">
                                          <p:stCondLst>
                                            <p:cond delay="0"/>
                                          </p:stCondLst>
                                        </p:cTn>
                                        <p:tgtEl>
                                          <p:spTgt spid="67"/>
                                        </p:tgtEl>
                                        <p:attrNameLst>
                                          <p:attrName>style.visibility</p:attrName>
                                        </p:attrNameLst>
                                      </p:cBhvr>
                                      <p:to>
                                        <p:strVal val="visible"/>
                                      </p:to>
                                    </p:set>
                                    <p:anim calcmode="lin" valueType="num">
                                      <p:cBhvr>
                                        <p:cTn id="47" dur="200" fill="hold"/>
                                        <p:tgtEl>
                                          <p:spTgt spid="67"/>
                                        </p:tgtEl>
                                        <p:attrNameLst>
                                          <p:attrName>ppt_w</p:attrName>
                                        </p:attrNameLst>
                                      </p:cBhvr>
                                      <p:tavLst>
                                        <p:tav tm="0">
                                          <p:val>
                                            <p:fltVal val="0"/>
                                          </p:val>
                                        </p:tav>
                                        <p:tav tm="100000">
                                          <p:val>
                                            <p:strVal val="#ppt_w"/>
                                          </p:val>
                                        </p:tav>
                                      </p:tavLst>
                                    </p:anim>
                                    <p:anim calcmode="lin" valueType="num">
                                      <p:cBhvr>
                                        <p:cTn id="48" dur="200" fill="hold"/>
                                        <p:tgtEl>
                                          <p:spTgt spid="67"/>
                                        </p:tgtEl>
                                        <p:attrNameLst>
                                          <p:attrName>ppt_h</p:attrName>
                                        </p:attrNameLst>
                                      </p:cBhvr>
                                      <p:tavLst>
                                        <p:tav tm="0">
                                          <p:val>
                                            <p:strVal val="#ppt_h"/>
                                          </p:val>
                                        </p:tav>
                                        <p:tav tm="100000">
                                          <p:val>
                                            <p:strVal val="#ppt_h"/>
                                          </p:val>
                                        </p:tav>
                                      </p:tavLst>
                                    </p:anim>
                                  </p:childTnLst>
                                </p:cTn>
                              </p:par>
                              <p:par>
                                <p:cTn id="49" presetID="17" presetClass="entr" presetSubtype="10" fill="hold" nodeType="withEffect">
                                  <p:stCondLst>
                                    <p:cond delay="3000"/>
                                  </p:stCondLst>
                                  <p:childTnLst>
                                    <p:set>
                                      <p:cBhvr>
                                        <p:cTn id="50" dur="1" fill="hold">
                                          <p:stCondLst>
                                            <p:cond delay="0"/>
                                          </p:stCondLst>
                                        </p:cTn>
                                        <p:tgtEl>
                                          <p:spTgt spid="59"/>
                                        </p:tgtEl>
                                        <p:attrNameLst>
                                          <p:attrName>style.visibility</p:attrName>
                                        </p:attrNameLst>
                                      </p:cBhvr>
                                      <p:to>
                                        <p:strVal val="visible"/>
                                      </p:to>
                                    </p:set>
                                    <p:anim calcmode="lin" valueType="num">
                                      <p:cBhvr>
                                        <p:cTn id="51" dur="200" fill="hold"/>
                                        <p:tgtEl>
                                          <p:spTgt spid="59"/>
                                        </p:tgtEl>
                                        <p:attrNameLst>
                                          <p:attrName>ppt_w</p:attrName>
                                        </p:attrNameLst>
                                      </p:cBhvr>
                                      <p:tavLst>
                                        <p:tav tm="0">
                                          <p:val>
                                            <p:fltVal val="0"/>
                                          </p:val>
                                        </p:tav>
                                        <p:tav tm="100000">
                                          <p:val>
                                            <p:strVal val="#ppt_w"/>
                                          </p:val>
                                        </p:tav>
                                      </p:tavLst>
                                    </p:anim>
                                    <p:anim calcmode="lin" valueType="num">
                                      <p:cBhvr>
                                        <p:cTn id="52" dur="200" fill="hold"/>
                                        <p:tgtEl>
                                          <p:spTgt spid="59"/>
                                        </p:tgtEl>
                                        <p:attrNameLst>
                                          <p:attrName>ppt_h</p:attrName>
                                        </p:attrNameLst>
                                      </p:cBhvr>
                                      <p:tavLst>
                                        <p:tav tm="0">
                                          <p:val>
                                            <p:strVal val="#ppt_h"/>
                                          </p:val>
                                        </p:tav>
                                        <p:tav tm="100000">
                                          <p:val>
                                            <p:strVal val="#ppt_h"/>
                                          </p:val>
                                        </p:tav>
                                      </p:tavLst>
                                    </p:anim>
                                  </p:childTnLst>
                                </p:cTn>
                              </p:par>
                              <p:par>
                                <p:cTn id="53" presetID="17" presetClass="entr" presetSubtype="10" fill="hold" nodeType="withEffect">
                                  <p:stCondLst>
                                    <p:cond delay="3000"/>
                                  </p:stCondLst>
                                  <p:childTnLst>
                                    <p:set>
                                      <p:cBhvr>
                                        <p:cTn id="54" dur="1" fill="hold">
                                          <p:stCondLst>
                                            <p:cond delay="0"/>
                                          </p:stCondLst>
                                        </p:cTn>
                                        <p:tgtEl>
                                          <p:spTgt spid="68"/>
                                        </p:tgtEl>
                                        <p:attrNameLst>
                                          <p:attrName>style.visibility</p:attrName>
                                        </p:attrNameLst>
                                      </p:cBhvr>
                                      <p:to>
                                        <p:strVal val="visible"/>
                                      </p:to>
                                    </p:set>
                                    <p:anim calcmode="lin" valueType="num">
                                      <p:cBhvr>
                                        <p:cTn id="55" dur="200" fill="hold"/>
                                        <p:tgtEl>
                                          <p:spTgt spid="68"/>
                                        </p:tgtEl>
                                        <p:attrNameLst>
                                          <p:attrName>ppt_w</p:attrName>
                                        </p:attrNameLst>
                                      </p:cBhvr>
                                      <p:tavLst>
                                        <p:tav tm="0">
                                          <p:val>
                                            <p:fltVal val="0"/>
                                          </p:val>
                                        </p:tav>
                                        <p:tav tm="100000">
                                          <p:val>
                                            <p:strVal val="#ppt_w"/>
                                          </p:val>
                                        </p:tav>
                                      </p:tavLst>
                                    </p:anim>
                                    <p:anim calcmode="lin" valueType="num">
                                      <p:cBhvr>
                                        <p:cTn id="56" dur="200" fill="hold"/>
                                        <p:tgtEl>
                                          <p:spTgt spid="68"/>
                                        </p:tgtEl>
                                        <p:attrNameLst>
                                          <p:attrName>ppt_h</p:attrName>
                                        </p:attrNameLst>
                                      </p:cBhvr>
                                      <p:tavLst>
                                        <p:tav tm="0">
                                          <p:val>
                                            <p:strVal val="#ppt_h"/>
                                          </p:val>
                                        </p:tav>
                                        <p:tav tm="100000">
                                          <p:val>
                                            <p:strVal val="#ppt_h"/>
                                          </p:val>
                                        </p:tav>
                                      </p:tavLst>
                                    </p:anim>
                                  </p:childTnLst>
                                </p:cTn>
                              </p:par>
                              <p:par>
                                <p:cTn id="57" presetID="17" presetClass="entr" presetSubtype="10" fill="hold" nodeType="withEffect">
                                  <p:stCondLst>
                                    <p:cond delay="3000"/>
                                  </p:stCondLst>
                                  <p:childTnLst>
                                    <p:set>
                                      <p:cBhvr>
                                        <p:cTn id="58" dur="1" fill="hold">
                                          <p:stCondLst>
                                            <p:cond delay="0"/>
                                          </p:stCondLst>
                                        </p:cTn>
                                        <p:tgtEl>
                                          <p:spTgt spid="60"/>
                                        </p:tgtEl>
                                        <p:attrNameLst>
                                          <p:attrName>style.visibility</p:attrName>
                                        </p:attrNameLst>
                                      </p:cBhvr>
                                      <p:to>
                                        <p:strVal val="visible"/>
                                      </p:to>
                                    </p:set>
                                    <p:anim calcmode="lin" valueType="num">
                                      <p:cBhvr>
                                        <p:cTn id="59" dur="200" fill="hold"/>
                                        <p:tgtEl>
                                          <p:spTgt spid="60"/>
                                        </p:tgtEl>
                                        <p:attrNameLst>
                                          <p:attrName>ppt_w</p:attrName>
                                        </p:attrNameLst>
                                      </p:cBhvr>
                                      <p:tavLst>
                                        <p:tav tm="0">
                                          <p:val>
                                            <p:fltVal val="0"/>
                                          </p:val>
                                        </p:tav>
                                        <p:tav tm="100000">
                                          <p:val>
                                            <p:strVal val="#ppt_w"/>
                                          </p:val>
                                        </p:tav>
                                      </p:tavLst>
                                    </p:anim>
                                    <p:anim calcmode="lin" valueType="num">
                                      <p:cBhvr>
                                        <p:cTn id="60" dur="200" fill="hold"/>
                                        <p:tgtEl>
                                          <p:spTgt spid="60"/>
                                        </p:tgtEl>
                                        <p:attrNameLst>
                                          <p:attrName>ppt_h</p:attrName>
                                        </p:attrNameLst>
                                      </p:cBhvr>
                                      <p:tavLst>
                                        <p:tav tm="0">
                                          <p:val>
                                            <p:strVal val="#ppt_h"/>
                                          </p:val>
                                        </p:tav>
                                        <p:tav tm="100000">
                                          <p:val>
                                            <p:strVal val="#ppt_h"/>
                                          </p:val>
                                        </p:tav>
                                      </p:tavLst>
                                    </p:anim>
                                  </p:childTnLst>
                                </p:cTn>
                              </p:par>
                              <p:par>
                                <p:cTn id="61" presetID="53" presetClass="entr" presetSubtype="16" fill="hold" nodeType="withEffect">
                                  <p:stCondLst>
                                    <p:cond delay="1000"/>
                                  </p:stCondLst>
                                  <p:childTnLst>
                                    <p:set>
                                      <p:cBhvr>
                                        <p:cTn id="62" dur="1" fill="hold">
                                          <p:stCondLst>
                                            <p:cond delay="0"/>
                                          </p:stCondLst>
                                        </p:cTn>
                                        <p:tgtEl>
                                          <p:spTgt spid="87"/>
                                        </p:tgtEl>
                                        <p:attrNameLst>
                                          <p:attrName>style.visibility</p:attrName>
                                        </p:attrNameLst>
                                      </p:cBhvr>
                                      <p:to>
                                        <p:strVal val="visible"/>
                                      </p:to>
                                    </p:set>
                                    <p:anim calcmode="lin" valueType="num">
                                      <p:cBhvr>
                                        <p:cTn id="63" dur="500" fill="hold"/>
                                        <p:tgtEl>
                                          <p:spTgt spid="87"/>
                                        </p:tgtEl>
                                        <p:attrNameLst>
                                          <p:attrName>ppt_w</p:attrName>
                                        </p:attrNameLst>
                                      </p:cBhvr>
                                      <p:tavLst>
                                        <p:tav tm="0">
                                          <p:val>
                                            <p:fltVal val="0"/>
                                          </p:val>
                                        </p:tav>
                                        <p:tav tm="100000">
                                          <p:val>
                                            <p:strVal val="#ppt_w"/>
                                          </p:val>
                                        </p:tav>
                                      </p:tavLst>
                                    </p:anim>
                                    <p:anim calcmode="lin" valueType="num">
                                      <p:cBhvr>
                                        <p:cTn id="64" dur="500" fill="hold"/>
                                        <p:tgtEl>
                                          <p:spTgt spid="87"/>
                                        </p:tgtEl>
                                        <p:attrNameLst>
                                          <p:attrName>ppt_h</p:attrName>
                                        </p:attrNameLst>
                                      </p:cBhvr>
                                      <p:tavLst>
                                        <p:tav tm="0">
                                          <p:val>
                                            <p:fltVal val="0"/>
                                          </p:val>
                                        </p:tav>
                                        <p:tav tm="100000">
                                          <p:val>
                                            <p:strVal val="#ppt_h"/>
                                          </p:val>
                                        </p:tav>
                                      </p:tavLst>
                                    </p:anim>
                                    <p:animEffect transition="in" filter="fade">
                                      <p:cBhvr>
                                        <p:cTn id="65" dur="500"/>
                                        <p:tgtEl>
                                          <p:spTgt spid="87"/>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1000"/>
                                        <p:tgtEl>
                                          <p:spTgt spid="62"/>
                                        </p:tgtEl>
                                      </p:cBhvr>
                                    </p:animEffect>
                                    <p:anim calcmode="lin" valueType="num">
                                      <p:cBhvr>
                                        <p:cTn id="71" dur="1000" fill="hold"/>
                                        <p:tgtEl>
                                          <p:spTgt spid="62"/>
                                        </p:tgtEl>
                                        <p:attrNameLst>
                                          <p:attrName>ppt_x</p:attrName>
                                        </p:attrNameLst>
                                      </p:cBhvr>
                                      <p:tavLst>
                                        <p:tav tm="0">
                                          <p:val>
                                            <p:strVal val="#ppt_x"/>
                                          </p:val>
                                        </p:tav>
                                        <p:tav tm="100000">
                                          <p:val>
                                            <p:strVal val="#ppt_x"/>
                                          </p:val>
                                        </p:tav>
                                      </p:tavLst>
                                    </p:anim>
                                    <p:anim calcmode="lin" valueType="num">
                                      <p:cBhvr>
                                        <p:cTn id="72" dur="1000" fill="hold"/>
                                        <p:tgtEl>
                                          <p:spTgt spid="6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fade">
                                      <p:cBhvr>
                                        <p:cTn id="75" dur="1000"/>
                                        <p:tgtEl>
                                          <p:spTgt spid="61"/>
                                        </p:tgtEl>
                                      </p:cBhvr>
                                    </p:animEffect>
                                    <p:anim calcmode="lin" valueType="num">
                                      <p:cBhvr>
                                        <p:cTn id="76" dur="1000" fill="hold"/>
                                        <p:tgtEl>
                                          <p:spTgt spid="61"/>
                                        </p:tgtEl>
                                        <p:attrNameLst>
                                          <p:attrName>ppt_x</p:attrName>
                                        </p:attrNameLst>
                                      </p:cBhvr>
                                      <p:tavLst>
                                        <p:tav tm="0">
                                          <p:val>
                                            <p:strVal val="#ppt_x"/>
                                          </p:val>
                                        </p:tav>
                                        <p:tav tm="100000">
                                          <p:val>
                                            <p:strVal val="#ppt_x"/>
                                          </p:val>
                                        </p:tav>
                                      </p:tavLst>
                                    </p:anim>
                                    <p:anim calcmode="lin" valueType="num">
                                      <p:cBhvr>
                                        <p:cTn id="77"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fade">
                                      <p:cBhvr>
                                        <p:cTn id="82" dur="1000"/>
                                        <p:tgtEl>
                                          <p:spTgt spid="66"/>
                                        </p:tgtEl>
                                      </p:cBhvr>
                                    </p:animEffect>
                                    <p:anim calcmode="lin" valueType="num">
                                      <p:cBhvr>
                                        <p:cTn id="83" dur="1000" fill="hold"/>
                                        <p:tgtEl>
                                          <p:spTgt spid="66"/>
                                        </p:tgtEl>
                                        <p:attrNameLst>
                                          <p:attrName>ppt_x</p:attrName>
                                        </p:attrNameLst>
                                      </p:cBhvr>
                                      <p:tavLst>
                                        <p:tav tm="0">
                                          <p:val>
                                            <p:strVal val="#ppt_x"/>
                                          </p:val>
                                        </p:tav>
                                        <p:tav tm="100000">
                                          <p:val>
                                            <p:strVal val="#ppt_x"/>
                                          </p:val>
                                        </p:tav>
                                      </p:tavLst>
                                    </p:anim>
                                    <p:anim calcmode="lin" valueType="num">
                                      <p:cBhvr>
                                        <p:cTn id="84" dur="1000" fill="hold"/>
                                        <p:tgtEl>
                                          <p:spTgt spid="6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1000"/>
                                        <p:tgtEl>
                                          <p:spTgt spid="65"/>
                                        </p:tgtEl>
                                      </p:cBhvr>
                                    </p:animEffect>
                                    <p:anim calcmode="lin" valueType="num">
                                      <p:cBhvr>
                                        <p:cTn id="88" dur="1000" fill="hold"/>
                                        <p:tgtEl>
                                          <p:spTgt spid="65"/>
                                        </p:tgtEl>
                                        <p:attrNameLst>
                                          <p:attrName>ppt_x</p:attrName>
                                        </p:attrNameLst>
                                      </p:cBhvr>
                                      <p:tavLst>
                                        <p:tav tm="0">
                                          <p:val>
                                            <p:strVal val="#ppt_x"/>
                                          </p:val>
                                        </p:tav>
                                        <p:tav tm="100000">
                                          <p:val>
                                            <p:strVal val="#ppt_x"/>
                                          </p:val>
                                        </p:tav>
                                      </p:tavLst>
                                    </p:anim>
                                    <p:anim calcmode="lin" valueType="num">
                                      <p:cBhvr>
                                        <p:cTn id="8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64"/>
                                        </p:tgtEl>
                                        <p:attrNameLst>
                                          <p:attrName>style.visibility</p:attrName>
                                        </p:attrNameLst>
                                      </p:cBhvr>
                                      <p:to>
                                        <p:strVal val="visible"/>
                                      </p:to>
                                    </p:set>
                                    <p:animEffect transition="in" filter="fade">
                                      <p:cBhvr>
                                        <p:cTn id="94" dur="1000"/>
                                        <p:tgtEl>
                                          <p:spTgt spid="64"/>
                                        </p:tgtEl>
                                      </p:cBhvr>
                                    </p:animEffect>
                                    <p:anim calcmode="lin" valueType="num">
                                      <p:cBhvr>
                                        <p:cTn id="95" dur="1000" fill="hold"/>
                                        <p:tgtEl>
                                          <p:spTgt spid="64"/>
                                        </p:tgtEl>
                                        <p:attrNameLst>
                                          <p:attrName>ppt_x</p:attrName>
                                        </p:attrNameLst>
                                      </p:cBhvr>
                                      <p:tavLst>
                                        <p:tav tm="0">
                                          <p:val>
                                            <p:strVal val="#ppt_x"/>
                                          </p:val>
                                        </p:tav>
                                        <p:tav tm="100000">
                                          <p:val>
                                            <p:strVal val="#ppt_x"/>
                                          </p:val>
                                        </p:tav>
                                      </p:tavLst>
                                    </p:anim>
                                    <p:anim calcmode="lin" valueType="num">
                                      <p:cBhvr>
                                        <p:cTn id="96" dur="1000" fill="hold"/>
                                        <p:tgtEl>
                                          <p:spTgt spid="64"/>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fade">
                                      <p:cBhvr>
                                        <p:cTn id="99" dur="1000"/>
                                        <p:tgtEl>
                                          <p:spTgt spid="63"/>
                                        </p:tgtEl>
                                      </p:cBhvr>
                                    </p:animEffect>
                                    <p:anim calcmode="lin" valueType="num">
                                      <p:cBhvr>
                                        <p:cTn id="100" dur="1000" fill="hold"/>
                                        <p:tgtEl>
                                          <p:spTgt spid="63"/>
                                        </p:tgtEl>
                                        <p:attrNameLst>
                                          <p:attrName>ppt_x</p:attrName>
                                        </p:attrNameLst>
                                      </p:cBhvr>
                                      <p:tavLst>
                                        <p:tav tm="0">
                                          <p:val>
                                            <p:strVal val="#ppt_x"/>
                                          </p:val>
                                        </p:tav>
                                        <p:tav tm="100000">
                                          <p:val>
                                            <p:strVal val="#ppt_x"/>
                                          </p:val>
                                        </p:tav>
                                      </p:tavLst>
                                    </p:anim>
                                    <p:anim calcmode="lin" valueType="num">
                                      <p:cBhvr>
                                        <p:cTn id="10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fade">
                                      <p:cBhvr>
                                        <p:cTn id="106" dur="1000"/>
                                        <p:tgtEl>
                                          <p:spTgt spid="53"/>
                                        </p:tgtEl>
                                      </p:cBhvr>
                                    </p:animEffect>
                                    <p:anim calcmode="lin" valueType="num">
                                      <p:cBhvr>
                                        <p:cTn id="107" dur="1000" fill="hold"/>
                                        <p:tgtEl>
                                          <p:spTgt spid="53"/>
                                        </p:tgtEl>
                                        <p:attrNameLst>
                                          <p:attrName>ppt_x</p:attrName>
                                        </p:attrNameLst>
                                      </p:cBhvr>
                                      <p:tavLst>
                                        <p:tav tm="0">
                                          <p:val>
                                            <p:strVal val="#ppt_x"/>
                                          </p:val>
                                        </p:tav>
                                        <p:tav tm="100000">
                                          <p:val>
                                            <p:strVal val="#ppt_x"/>
                                          </p:val>
                                        </p:tav>
                                      </p:tavLst>
                                    </p:anim>
                                    <p:anim calcmode="lin" valueType="num">
                                      <p:cBhvr>
                                        <p:cTn id="108" dur="1000" fill="hold"/>
                                        <p:tgtEl>
                                          <p:spTgt spid="53"/>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1000"/>
                                        <p:tgtEl>
                                          <p:spTgt spid="52"/>
                                        </p:tgtEl>
                                      </p:cBhvr>
                                    </p:animEffect>
                                    <p:anim calcmode="lin" valueType="num">
                                      <p:cBhvr>
                                        <p:cTn id="112" dur="1000" fill="hold"/>
                                        <p:tgtEl>
                                          <p:spTgt spid="52"/>
                                        </p:tgtEl>
                                        <p:attrNameLst>
                                          <p:attrName>ppt_x</p:attrName>
                                        </p:attrNameLst>
                                      </p:cBhvr>
                                      <p:tavLst>
                                        <p:tav tm="0">
                                          <p:val>
                                            <p:strVal val="#ppt_x"/>
                                          </p:val>
                                        </p:tav>
                                        <p:tav tm="100000">
                                          <p:val>
                                            <p:strVal val="#ppt_x"/>
                                          </p:val>
                                        </p:tav>
                                      </p:tavLst>
                                    </p:anim>
                                    <p:anim calcmode="lin" valueType="num">
                                      <p:cBhvr>
                                        <p:cTn id="11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2" grpId="0" animBg="1"/>
      <p:bldP spid="53" grpId="0" animBg="1"/>
      <p:bldP spid="58" grpId="0" animBg="1"/>
      <p:bldP spid="61" grpId="0" animBg="1"/>
      <p:bldP spid="62" grpId="0"/>
      <p:bldP spid="63" grpId="0" animBg="1"/>
      <p:bldP spid="64" grpId="0" animBg="1"/>
      <p:bldP spid="65" grpId="0"/>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3"/>
          <p:cNvSpPr>
            <a:spLocks noChangeArrowheads="1"/>
          </p:cNvSpPr>
          <p:nvPr/>
        </p:nvSpPr>
        <p:spPr bwMode="auto">
          <a:xfrm>
            <a:off x="6149721" y="51542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研究意义</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9" name="组合 28"/>
          <p:cNvGrpSpPr/>
          <p:nvPr/>
        </p:nvGrpSpPr>
        <p:grpSpPr>
          <a:xfrm>
            <a:off x="5525925" y="570216"/>
            <a:ext cx="263341" cy="395013"/>
            <a:chOff x="5284519" y="1508166"/>
            <a:chExt cx="213756" cy="427512"/>
          </a:xfrm>
        </p:grpSpPr>
        <p:cxnSp>
          <p:nvCxnSpPr>
            <p:cNvPr id="30" name="直接连接符 29"/>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341322" y="2136574"/>
            <a:ext cx="1627035" cy="1661844"/>
            <a:chOff x="5305425" y="2638424"/>
            <a:chExt cx="1579563" cy="1577975"/>
          </a:xfrm>
          <a:solidFill>
            <a:srgbClr val="000000">
              <a:alpha val="60000"/>
            </a:srgbClr>
          </a:solidFill>
        </p:grpSpPr>
        <p:sp>
          <p:nvSpPr>
            <p:cNvPr id="25" name="Freeform 6"/>
            <p:cNvSpPr>
              <a:spLocks noEditPoints="1"/>
            </p:cNvSpPr>
            <p:nvPr/>
          </p:nvSpPr>
          <p:spPr bwMode="auto">
            <a:xfrm>
              <a:off x="5305425" y="2638424"/>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p:cNvGrpSpPr/>
          <p:nvPr/>
        </p:nvGrpSpPr>
        <p:grpSpPr>
          <a:xfrm>
            <a:off x="5017940" y="3366572"/>
            <a:ext cx="2042379" cy="2084829"/>
            <a:chOff x="5102225" y="2441575"/>
            <a:chExt cx="1982788" cy="1979613"/>
          </a:xfrm>
          <a:solidFill>
            <a:srgbClr val="000000">
              <a:alpha val="60000"/>
            </a:srgbClr>
          </a:solidFill>
        </p:grpSpPr>
        <p:sp>
          <p:nvSpPr>
            <p:cNvPr id="32" name="Freeform 12"/>
            <p:cNvSpPr>
              <a:spLocks noEditPoints="1"/>
            </p:cNvSpPr>
            <p:nvPr/>
          </p:nvSpPr>
          <p:spPr bwMode="auto">
            <a:xfrm>
              <a:off x="5102225" y="2441575"/>
              <a:ext cx="1982788" cy="1979613"/>
            </a:xfrm>
            <a:custGeom>
              <a:avLst/>
              <a:gdLst>
                <a:gd name="T0" fmla="*/ 529 w 529"/>
                <a:gd name="T1" fmla="*/ 283 h 528"/>
                <a:gd name="T2" fmla="*/ 506 w 529"/>
                <a:gd name="T3" fmla="*/ 241 h 528"/>
                <a:gd name="T4" fmla="*/ 479 w 529"/>
                <a:gd name="T5" fmla="*/ 200 h 528"/>
                <a:gd name="T6" fmla="*/ 516 w 529"/>
                <a:gd name="T7" fmla="*/ 180 h 528"/>
                <a:gd name="T8" fmla="*/ 479 w 529"/>
                <a:gd name="T9" fmla="*/ 151 h 528"/>
                <a:gd name="T10" fmla="*/ 438 w 529"/>
                <a:gd name="T11" fmla="*/ 123 h 528"/>
                <a:gd name="T12" fmla="*/ 465 w 529"/>
                <a:gd name="T13" fmla="*/ 90 h 528"/>
                <a:gd name="T14" fmla="*/ 420 w 529"/>
                <a:gd name="T15" fmla="*/ 77 h 528"/>
                <a:gd name="T16" fmla="*/ 371 w 529"/>
                <a:gd name="T17" fmla="*/ 67 h 528"/>
                <a:gd name="T18" fmla="*/ 383 w 529"/>
                <a:gd name="T19" fmla="*/ 27 h 528"/>
                <a:gd name="T20" fmla="*/ 336 w 529"/>
                <a:gd name="T21" fmla="*/ 32 h 528"/>
                <a:gd name="T22" fmla="*/ 288 w 529"/>
                <a:gd name="T23" fmla="*/ 42 h 528"/>
                <a:gd name="T24" fmla="*/ 284 w 529"/>
                <a:gd name="T25" fmla="*/ 0 h 528"/>
                <a:gd name="T26" fmla="*/ 242 w 529"/>
                <a:gd name="T27" fmla="*/ 23 h 528"/>
                <a:gd name="T28" fmla="*/ 201 w 529"/>
                <a:gd name="T29" fmla="*/ 50 h 528"/>
                <a:gd name="T30" fmla="*/ 181 w 529"/>
                <a:gd name="T31" fmla="*/ 13 h 528"/>
                <a:gd name="T32" fmla="*/ 152 w 529"/>
                <a:gd name="T33" fmla="*/ 50 h 528"/>
                <a:gd name="T34" fmla="*/ 124 w 529"/>
                <a:gd name="T35" fmla="*/ 91 h 528"/>
                <a:gd name="T36" fmla="*/ 91 w 529"/>
                <a:gd name="T37" fmla="*/ 64 h 528"/>
                <a:gd name="T38" fmla="*/ 78 w 529"/>
                <a:gd name="T39" fmla="*/ 109 h 528"/>
                <a:gd name="T40" fmla="*/ 68 w 529"/>
                <a:gd name="T41" fmla="*/ 158 h 528"/>
                <a:gd name="T42" fmla="*/ 28 w 529"/>
                <a:gd name="T43" fmla="*/ 145 h 528"/>
                <a:gd name="T44" fmla="*/ 33 w 529"/>
                <a:gd name="T45" fmla="*/ 193 h 528"/>
                <a:gd name="T46" fmla="*/ 42 w 529"/>
                <a:gd name="T47" fmla="*/ 241 h 528"/>
                <a:gd name="T48" fmla="*/ 0 w 529"/>
                <a:gd name="T49" fmla="*/ 245 h 528"/>
                <a:gd name="T50" fmla="*/ 24 w 529"/>
                <a:gd name="T51" fmla="*/ 287 h 528"/>
                <a:gd name="T52" fmla="*/ 51 w 529"/>
                <a:gd name="T53" fmla="*/ 328 h 528"/>
                <a:gd name="T54" fmla="*/ 13 w 529"/>
                <a:gd name="T55" fmla="*/ 348 h 528"/>
                <a:gd name="T56" fmla="*/ 51 w 529"/>
                <a:gd name="T57" fmla="*/ 377 h 528"/>
                <a:gd name="T58" fmla="*/ 92 w 529"/>
                <a:gd name="T59" fmla="*/ 405 h 528"/>
                <a:gd name="T60" fmla="*/ 65 w 529"/>
                <a:gd name="T61" fmla="*/ 438 h 528"/>
                <a:gd name="T62" fmla="*/ 110 w 529"/>
                <a:gd name="T63" fmla="*/ 451 h 528"/>
                <a:gd name="T64" fmla="*/ 159 w 529"/>
                <a:gd name="T65" fmla="*/ 461 h 528"/>
                <a:gd name="T66" fmla="*/ 146 w 529"/>
                <a:gd name="T67" fmla="*/ 501 h 528"/>
                <a:gd name="T68" fmla="*/ 193 w 529"/>
                <a:gd name="T69" fmla="*/ 496 h 528"/>
                <a:gd name="T70" fmla="*/ 242 w 529"/>
                <a:gd name="T71" fmla="*/ 486 h 528"/>
                <a:gd name="T72" fmla="*/ 246 w 529"/>
                <a:gd name="T73" fmla="*/ 528 h 528"/>
                <a:gd name="T74" fmla="*/ 288 w 529"/>
                <a:gd name="T75" fmla="*/ 505 h 528"/>
                <a:gd name="T76" fmla="*/ 329 w 529"/>
                <a:gd name="T77" fmla="*/ 478 h 528"/>
                <a:gd name="T78" fmla="*/ 349 w 529"/>
                <a:gd name="T79" fmla="*/ 516 h 528"/>
                <a:gd name="T80" fmla="*/ 378 w 529"/>
                <a:gd name="T81" fmla="*/ 478 h 528"/>
                <a:gd name="T82" fmla="*/ 406 w 529"/>
                <a:gd name="T83" fmla="*/ 437 h 528"/>
                <a:gd name="T84" fmla="*/ 439 w 529"/>
                <a:gd name="T85" fmla="*/ 464 h 528"/>
                <a:gd name="T86" fmla="*/ 452 w 529"/>
                <a:gd name="T87" fmla="*/ 419 h 528"/>
                <a:gd name="T88" fmla="*/ 462 w 529"/>
                <a:gd name="T89" fmla="*/ 370 h 528"/>
                <a:gd name="T90" fmla="*/ 502 w 529"/>
                <a:gd name="T91" fmla="*/ 383 h 528"/>
                <a:gd name="T92" fmla="*/ 496 w 529"/>
                <a:gd name="T93" fmla="*/ 335 h 528"/>
                <a:gd name="T94" fmla="*/ 487 w 529"/>
                <a:gd name="T95" fmla="*/ 287 h 528"/>
                <a:gd name="T96" fmla="*/ 265 w 529"/>
                <a:gd name="T97" fmla="*/ 290 h 528"/>
                <a:gd name="T98" fmla="*/ 265 w 529"/>
                <a:gd name="T99" fmla="*/ 238 h 528"/>
                <a:gd name="T100" fmla="*/ 265 w 529"/>
                <a:gd name="T101" fmla="*/ 29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9" h="528">
                  <a:moveTo>
                    <a:pt x="506" y="287"/>
                  </a:moveTo>
                  <a:cubicBezTo>
                    <a:pt x="529" y="283"/>
                    <a:pt x="529" y="283"/>
                    <a:pt x="529" y="283"/>
                  </a:cubicBezTo>
                  <a:cubicBezTo>
                    <a:pt x="529" y="245"/>
                    <a:pt x="529" y="245"/>
                    <a:pt x="529" y="245"/>
                  </a:cubicBezTo>
                  <a:cubicBezTo>
                    <a:pt x="506" y="241"/>
                    <a:pt x="506" y="241"/>
                    <a:pt x="506" y="241"/>
                  </a:cubicBezTo>
                  <a:cubicBezTo>
                    <a:pt x="487" y="241"/>
                    <a:pt x="487" y="241"/>
                    <a:pt x="487" y="241"/>
                  </a:cubicBezTo>
                  <a:cubicBezTo>
                    <a:pt x="486" y="227"/>
                    <a:pt x="483" y="213"/>
                    <a:pt x="479" y="200"/>
                  </a:cubicBezTo>
                  <a:cubicBezTo>
                    <a:pt x="496" y="193"/>
                    <a:pt x="496" y="193"/>
                    <a:pt x="496" y="193"/>
                  </a:cubicBezTo>
                  <a:cubicBezTo>
                    <a:pt x="516" y="180"/>
                    <a:pt x="516" y="180"/>
                    <a:pt x="516" y="180"/>
                  </a:cubicBezTo>
                  <a:cubicBezTo>
                    <a:pt x="502" y="145"/>
                    <a:pt x="502" y="145"/>
                    <a:pt x="502" y="145"/>
                  </a:cubicBezTo>
                  <a:cubicBezTo>
                    <a:pt x="479" y="151"/>
                    <a:pt x="479" y="151"/>
                    <a:pt x="479" y="151"/>
                  </a:cubicBezTo>
                  <a:cubicBezTo>
                    <a:pt x="462" y="158"/>
                    <a:pt x="462" y="158"/>
                    <a:pt x="462" y="158"/>
                  </a:cubicBezTo>
                  <a:cubicBezTo>
                    <a:pt x="455" y="145"/>
                    <a:pt x="447" y="134"/>
                    <a:pt x="438" y="123"/>
                  </a:cubicBezTo>
                  <a:cubicBezTo>
                    <a:pt x="452" y="109"/>
                    <a:pt x="452" y="109"/>
                    <a:pt x="452" y="109"/>
                  </a:cubicBezTo>
                  <a:cubicBezTo>
                    <a:pt x="465" y="90"/>
                    <a:pt x="465" y="90"/>
                    <a:pt x="465" y="90"/>
                  </a:cubicBezTo>
                  <a:cubicBezTo>
                    <a:pt x="439" y="64"/>
                    <a:pt x="439" y="64"/>
                    <a:pt x="439" y="64"/>
                  </a:cubicBezTo>
                  <a:cubicBezTo>
                    <a:pt x="420" y="77"/>
                    <a:pt x="420" y="77"/>
                    <a:pt x="420" y="77"/>
                  </a:cubicBezTo>
                  <a:cubicBezTo>
                    <a:pt x="406" y="91"/>
                    <a:pt x="406" y="91"/>
                    <a:pt x="406" y="91"/>
                  </a:cubicBezTo>
                  <a:cubicBezTo>
                    <a:pt x="395" y="82"/>
                    <a:pt x="383" y="74"/>
                    <a:pt x="371" y="67"/>
                  </a:cubicBezTo>
                  <a:cubicBezTo>
                    <a:pt x="378" y="50"/>
                    <a:pt x="378" y="50"/>
                    <a:pt x="378" y="50"/>
                  </a:cubicBezTo>
                  <a:cubicBezTo>
                    <a:pt x="383" y="27"/>
                    <a:pt x="383" y="27"/>
                    <a:pt x="383" y="27"/>
                  </a:cubicBezTo>
                  <a:cubicBezTo>
                    <a:pt x="349" y="13"/>
                    <a:pt x="349" y="13"/>
                    <a:pt x="349" y="13"/>
                  </a:cubicBezTo>
                  <a:cubicBezTo>
                    <a:pt x="336" y="32"/>
                    <a:pt x="336" y="32"/>
                    <a:pt x="336" y="32"/>
                  </a:cubicBezTo>
                  <a:cubicBezTo>
                    <a:pt x="329" y="50"/>
                    <a:pt x="329" y="50"/>
                    <a:pt x="329" y="50"/>
                  </a:cubicBezTo>
                  <a:cubicBezTo>
                    <a:pt x="316" y="46"/>
                    <a:pt x="302" y="43"/>
                    <a:pt x="288" y="42"/>
                  </a:cubicBezTo>
                  <a:cubicBezTo>
                    <a:pt x="288" y="23"/>
                    <a:pt x="288" y="23"/>
                    <a:pt x="288" y="23"/>
                  </a:cubicBezTo>
                  <a:cubicBezTo>
                    <a:pt x="284" y="0"/>
                    <a:pt x="284" y="0"/>
                    <a:pt x="284" y="0"/>
                  </a:cubicBezTo>
                  <a:cubicBezTo>
                    <a:pt x="246" y="0"/>
                    <a:pt x="246" y="0"/>
                    <a:pt x="246" y="0"/>
                  </a:cubicBezTo>
                  <a:cubicBezTo>
                    <a:pt x="242" y="23"/>
                    <a:pt x="242" y="23"/>
                    <a:pt x="242" y="23"/>
                  </a:cubicBezTo>
                  <a:cubicBezTo>
                    <a:pt x="242" y="42"/>
                    <a:pt x="242" y="42"/>
                    <a:pt x="242" y="42"/>
                  </a:cubicBezTo>
                  <a:cubicBezTo>
                    <a:pt x="228" y="43"/>
                    <a:pt x="214" y="46"/>
                    <a:pt x="201" y="50"/>
                  </a:cubicBezTo>
                  <a:cubicBezTo>
                    <a:pt x="193" y="32"/>
                    <a:pt x="193" y="32"/>
                    <a:pt x="193" y="32"/>
                  </a:cubicBezTo>
                  <a:cubicBezTo>
                    <a:pt x="181" y="13"/>
                    <a:pt x="181" y="13"/>
                    <a:pt x="181" y="13"/>
                  </a:cubicBezTo>
                  <a:cubicBezTo>
                    <a:pt x="146" y="27"/>
                    <a:pt x="146" y="27"/>
                    <a:pt x="146" y="27"/>
                  </a:cubicBezTo>
                  <a:cubicBezTo>
                    <a:pt x="152" y="50"/>
                    <a:pt x="152" y="50"/>
                    <a:pt x="152" y="50"/>
                  </a:cubicBezTo>
                  <a:cubicBezTo>
                    <a:pt x="159" y="67"/>
                    <a:pt x="159" y="67"/>
                    <a:pt x="159" y="67"/>
                  </a:cubicBezTo>
                  <a:cubicBezTo>
                    <a:pt x="146" y="74"/>
                    <a:pt x="135" y="82"/>
                    <a:pt x="124" y="91"/>
                  </a:cubicBezTo>
                  <a:cubicBezTo>
                    <a:pt x="110" y="77"/>
                    <a:pt x="110" y="77"/>
                    <a:pt x="110" y="77"/>
                  </a:cubicBezTo>
                  <a:cubicBezTo>
                    <a:pt x="91" y="64"/>
                    <a:pt x="91" y="64"/>
                    <a:pt x="91" y="64"/>
                  </a:cubicBezTo>
                  <a:cubicBezTo>
                    <a:pt x="65" y="90"/>
                    <a:pt x="65" y="90"/>
                    <a:pt x="65" y="90"/>
                  </a:cubicBezTo>
                  <a:cubicBezTo>
                    <a:pt x="78" y="109"/>
                    <a:pt x="78" y="109"/>
                    <a:pt x="78" y="109"/>
                  </a:cubicBezTo>
                  <a:cubicBezTo>
                    <a:pt x="92" y="123"/>
                    <a:pt x="92" y="123"/>
                    <a:pt x="92" y="123"/>
                  </a:cubicBezTo>
                  <a:cubicBezTo>
                    <a:pt x="83" y="134"/>
                    <a:pt x="75" y="145"/>
                    <a:pt x="68" y="158"/>
                  </a:cubicBezTo>
                  <a:cubicBezTo>
                    <a:pt x="51" y="151"/>
                    <a:pt x="51" y="151"/>
                    <a:pt x="51" y="151"/>
                  </a:cubicBezTo>
                  <a:cubicBezTo>
                    <a:pt x="28" y="145"/>
                    <a:pt x="28" y="145"/>
                    <a:pt x="28" y="145"/>
                  </a:cubicBezTo>
                  <a:cubicBezTo>
                    <a:pt x="13" y="180"/>
                    <a:pt x="13" y="180"/>
                    <a:pt x="13" y="180"/>
                  </a:cubicBezTo>
                  <a:cubicBezTo>
                    <a:pt x="33" y="193"/>
                    <a:pt x="33" y="193"/>
                    <a:pt x="33" y="193"/>
                  </a:cubicBezTo>
                  <a:cubicBezTo>
                    <a:pt x="51" y="200"/>
                    <a:pt x="51" y="200"/>
                    <a:pt x="51" y="200"/>
                  </a:cubicBezTo>
                  <a:cubicBezTo>
                    <a:pt x="47" y="213"/>
                    <a:pt x="44" y="227"/>
                    <a:pt x="42" y="241"/>
                  </a:cubicBezTo>
                  <a:cubicBezTo>
                    <a:pt x="24" y="241"/>
                    <a:pt x="24" y="241"/>
                    <a:pt x="24" y="241"/>
                  </a:cubicBezTo>
                  <a:cubicBezTo>
                    <a:pt x="0" y="245"/>
                    <a:pt x="0" y="245"/>
                    <a:pt x="0" y="245"/>
                  </a:cubicBezTo>
                  <a:cubicBezTo>
                    <a:pt x="0" y="283"/>
                    <a:pt x="0" y="283"/>
                    <a:pt x="0" y="283"/>
                  </a:cubicBezTo>
                  <a:cubicBezTo>
                    <a:pt x="24" y="287"/>
                    <a:pt x="24" y="287"/>
                    <a:pt x="24" y="287"/>
                  </a:cubicBezTo>
                  <a:cubicBezTo>
                    <a:pt x="42" y="287"/>
                    <a:pt x="42" y="287"/>
                    <a:pt x="42" y="287"/>
                  </a:cubicBezTo>
                  <a:cubicBezTo>
                    <a:pt x="44" y="301"/>
                    <a:pt x="47" y="315"/>
                    <a:pt x="51" y="328"/>
                  </a:cubicBezTo>
                  <a:cubicBezTo>
                    <a:pt x="33" y="335"/>
                    <a:pt x="33" y="335"/>
                    <a:pt x="33" y="335"/>
                  </a:cubicBezTo>
                  <a:cubicBezTo>
                    <a:pt x="13" y="348"/>
                    <a:pt x="13" y="348"/>
                    <a:pt x="13" y="348"/>
                  </a:cubicBezTo>
                  <a:cubicBezTo>
                    <a:pt x="28" y="383"/>
                    <a:pt x="28" y="383"/>
                    <a:pt x="28" y="383"/>
                  </a:cubicBezTo>
                  <a:cubicBezTo>
                    <a:pt x="51" y="377"/>
                    <a:pt x="51" y="377"/>
                    <a:pt x="51" y="377"/>
                  </a:cubicBezTo>
                  <a:cubicBezTo>
                    <a:pt x="68" y="370"/>
                    <a:pt x="68" y="370"/>
                    <a:pt x="68" y="370"/>
                  </a:cubicBezTo>
                  <a:cubicBezTo>
                    <a:pt x="75" y="383"/>
                    <a:pt x="83" y="394"/>
                    <a:pt x="92" y="405"/>
                  </a:cubicBezTo>
                  <a:cubicBezTo>
                    <a:pt x="78" y="419"/>
                    <a:pt x="78" y="419"/>
                    <a:pt x="78" y="419"/>
                  </a:cubicBezTo>
                  <a:cubicBezTo>
                    <a:pt x="65" y="438"/>
                    <a:pt x="65" y="438"/>
                    <a:pt x="65" y="438"/>
                  </a:cubicBezTo>
                  <a:cubicBezTo>
                    <a:pt x="91" y="464"/>
                    <a:pt x="91" y="464"/>
                    <a:pt x="91" y="464"/>
                  </a:cubicBezTo>
                  <a:cubicBezTo>
                    <a:pt x="110" y="451"/>
                    <a:pt x="110" y="451"/>
                    <a:pt x="110" y="451"/>
                  </a:cubicBezTo>
                  <a:cubicBezTo>
                    <a:pt x="124" y="437"/>
                    <a:pt x="124" y="437"/>
                    <a:pt x="124" y="437"/>
                  </a:cubicBezTo>
                  <a:cubicBezTo>
                    <a:pt x="135" y="446"/>
                    <a:pt x="146" y="454"/>
                    <a:pt x="159" y="461"/>
                  </a:cubicBezTo>
                  <a:cubicBezTo>
                    <a:pt x="152" y="478"/>
                    <a:pt x="152" y="478"/>
                    <a:pt x="152" y="478"/>
                  </a:cubicBezTo>
                  <a:cubicBezTo>
                    <a:pt x="146" y="501"/>
                    <a:pt x="146" y="501"/>
                    <a:pt x="146" y="501"/>
                  </a:cubicBezTo>
                  <a:cubicBezTo>
                    <a:pt x="181" y="516"/>
                    <a:pt x="181" y="516"/>
                    <a:pt x="181" y="516"/>
                  </a:cubicBezTo>
                  <a:cubicBezTo>
                    <a:pt x="193" y="496"/>
                    <a:pt x="193" y="496"/>
                    <a:pt x="193" y="496"/>
                  </a:cubicBezTo>
                  <a:cubicBezTo>
                    <a:pt x="201" y="478"/>
                    <a:pt x="201" y="478"/>
                    <a:pt x="201" y="478"/>
                  </a:cubicBezTo>
                  <a:cubicBezTo>
                    <a:pt x="214" y="482"/>
                    <a:pt x="228" y="485"/>
                    <a:pt x="242" y="486"/>
                  </a:cubicBezTo>
                  <a:cubicBezTo>
                    <a:pt x="242" y="505"/>
                    <a:pt x="242" y="505"/>
                    <a:pt x="242" y="505"/>
                  </a:cubicBezTo>
                  <a:cubicBezTo>
                    <a:pt x="246" y="528"/>
                    <a:pt x="246" y="528"/>
                    <a:pt x="246" y="528"/>
                  </a:cubicBezTo>
                  <a:cubicBezTo>
                    <a:pt x="284" y="528"/>
                    <a:pt x="284" y="528"/>
                    <a:pt x="284" y="528"/>
                  </a:cubicBezTo>
                  <a:cubicBezTo>
                    <a:pt x="288" y="505"/>
                    <a:pt x="288" y="505"/>
                    <a:pt x="288" y="505"/>
                  </a:cubicBezTo>
                  <a:cubicBezTo>
                    <a:pt x="288" y="486"/>
                    <a:pt x="288" y="486"/>
                    <a:pt x="288" y="486"/>
                  </a:cubicBezTo>
                  <a:cubicBezTo>
                    <a:pt x="302" y="485"/>
                    <a:pt x="316" y="482"/>
                    <a:pt x="329" y="478"/>
                  </a:cubicBezTo>
                  <a:cubicBezTo>
                    <a:pt x="336" y="496"/>
                    <a:pt x="336" y="496"/>
                    <a:pt x="336" y="496"/>
                  </a:cubicBezTo>
                  <a:cubicBezTo>
                    <a:pt x="349" y="516"/>
                    <a:pt x="349" y="516"/>
                    <a:pt x="349" y="516"/>
                  </a:cubicBezTo>
                  <a:cubicBezTo>
                    <a:pt x="383" y="501"/>
                    <a:pt x="383" y="501"/>
                    <a:pt x="383" y="501"/>
                  </a:cubicBezTo>
                  <a:cubicBezTo>
                    <a:pt x="378" y="478"/>
                    <a:pt x="378" y="478"/>
                    <a:pt x="378" y="478"/>
                  </a:cubicBezTo>
                  <a:cubicBezTo>
                    <a:pt x="371" y="461"/>
                    <a:pt x="371" y="461"/>
                    <a:pt x="371" y="461"/>
                  </a:cubicBezTo>
                  <a:cubicBezTo>
                    <a:pt x="383" y="454"/>
                    <a:pt x="395" y="446"/>
                    <a:pt x="406" y="437"/>
                  </a:cubicBezTo>
                  <a:cubicBezTo>
                    <a:pt x="420" y="451"/>
                    <a:pt x="420" y="451"/>
                    <a:pt x="420" y="451"/>
                  </a:cubicBezTo>
                  <a:cubicBezTo>
                    <a:pt x="439" y="464"/>
                    <a:pt x="439" y="464"/>
                    <a:pt x="439" y="464"/>
                  </a:cubicBezTo>
                  <a:cubicBezTo>
                    <a:pt x="465" y="438"/>
                    <a:pt x="465" y="438"/>
                    <a:pt x="465" y="438"/>
                  </a:cubicBezTo>
                  <a:cubicBezTo>
                    <a:pt x="452" y="419"/>
                    <a:pt x="452" y="419"/>
                    <a:pt x="452" y="419"/>
                  </a:cubicBezTo>
                  <a:cubicBezTo>
                    <a:pt x="438" y="405"/>
                    <a:pt x="438" y="405"/>
                    <a:pt x="438" y="405"/>
                  </a:cubicBezTo>
                  <a:cubicBezTo>
                    <a:pt x="447" y="394"/>
                    <a:pt x="455" y="383"/>
                    <a:pt x="462" y="370"/>
                  </a:cubicBezTo>
                  <a:cubicBezTo>
                    <a:pt x="479" y="377"/>
                    <a:pt x="479" y="377"/>
                    <a:pt x="479" y="377"/>
                  </a:cubicBezTo>
                  <a:cubicBezTo>
                    <a:pt x="502" y="383"/>
                    <a:pt x="502" y="383"/>
                    <a:pt x="502" y="383"/>
                  </a:cubicBezTo>
                  <a:cubicBezTo>
                    <a:pt x="516" y="348"/>
                    <a:pt x="516" y="348"/>
                    <a:pt x="516" y="348"/>
                  </a:cubicBezTo>
                  <a:cubicBezTo>
                    <a:pt x="496" y="335"/>
                    <a:pt x="496" y="335"/>
                    <a:pt x="496" y="335"/>
                  </a:cubicBezTo>
                  <a:cubicBezTo>
                    <a:pt x="479" y="328"/>
                    <a:pt x="479" y="328"/>
                    <a:pt x="479" y="328"/>
                  </a:cubicBezTo>
                  <a:cubicBezTo>
                    <a:pt x="483" y="315"/>
                    <a:pt x="486" y="301"/>
                    <a:pt x="487" y="287"/>
                  </a:cubicBezTo>
                  <a:lnTo>
                    <a:pt x="506" y="287"/>
                  </a:lnTo>
                  <a:close/>
                  <a:moveTo>
                    <a:pt x="265" y="290"/>
                  </a:moveTo>
                  <a:cubicBezTo>
                    <a:pt x="251" y="290"/>
                    <a:pt x="239" y="278"/>
                    <a:pt x="239" y="264"/>
                  </a:cubicBezTo>
                  <a:cubicBezTo>
                    <a:pt x="239" y="250"/>
                    <a:pt x="251" y="238"/>
                    <a:pt x="265" y="238"/>
                  </a:cubicBezTo>
                  <a:cubicBezTo>
                    <a:pt x="279" y="238"/>
                    <a:pt x="291" y="250"/>
                    <a:pt x="291" y="264"/>
                  </a:cubicBezTo>
                  <a:cubicBezTo>
                    <a:pt x="291" y="278"/>
                    <a:pt x="279" y="290"/>
                    <a:pt x="265" y="29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3"/>
            <p:cNvSpPr>
              <a:spLocks noEditPoints="1"/>
            </p:cNvSpPr>
            <p:nvPr/>
          </p:nvSpPr>
          <p:spPr bwMode="auto">
            <a:xfrm>
              <a:off x="5405438" y="2741613"/>
              <a:ext cx="1376363" cy="1381125"/>
            </a:xfrm>
            <a:custGeom>
              <a:avLst/>
              <a:gdLst>
                <a:gd name="T0" fmla="*/ 184 w 367"/>
                <a:gd name="T1" fmla="*/ 0 h 368"/>
                <a:gd name="T2" fmla="*/ 0 w 367"/>
                <a:gd name="T3" fmla="*/ 184 h 368"/>
                <a:gd name="T4" fmla="*/ 184 w 367"/>
                <a:gd name="T5" fmla="*/ 368 h 368"/>
                <a:gd name="T6" fmla="*/ 367 w 367"/>
                <a:gd name="T7" fmla="*/ 184 h 368"/>
                <a:gd name="T8" fmla="*/ 184 w 367"/>
                <a:gd name="T9" fmla="*/ 0 h 368"/>
                <a:gd name="T10" fmla="*/ 184 w 367"/>
                <a:gd name="T11" fmla="*/ 250 h 368"/>
                <a:gd name="T12" fmla="*/ 118 w 367"/>
                <a:gd name="T13" fmla="*/ 184 h 368"/>
                <a:gd name="T14" fmla="*/ 184 w 367"/>
                <a:gd name="T15" fmla="*/ 118 h 368"/>
                <a:gd name="T16" fmla="*/ 250 w 367"/>
                <a:gd name="T17" fmla="*/ 184 h 368"/>
                <a:gd name="T18" fmla="*/ 184 w 367"/>
                <a:gd name="T19" fmla="*/ 25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7" h="368">
                  <a:moveTo>
                    <a:pt x="184" y="0"/>
                  </a:moveTo>
                  <a:cubicBezTo>
                    <a:pt x="83" y="0"/>
                    <a:pt x="0" y="83"/>
                    <a:pt x="0" y="184"/>
                  </a:cubicBezTo>
                  <a:cubicBezTo>
                    <a:pt x="0" y="285"/>
                    <a:pt x="83" y="368"/>
                    <a:pt x="184" y="368"/>
                  </a:cubicBezTo>
                  <a:cubicBezTo>
                    <a:pt x="285" y="368"/>
                    <a:pt x="367" y="285"/>
                    <a:pt x="367" y="184"/>
                  </a:cubicBezTo>
                  <a:cubicBezTo>
                    <a:pt x="367" y="83"/>
                    <a:pt x="285" y="0"/>
                    <a:pt x="184" y="0"/>
                  </a:cubicBezTo>
                  <a:close/>
                  <a:moveTo>
                    <a:pt x="184" y="250"/>
                  </a:moveTo>
                  <a:cubicBezTo>
                    <a:pt x="148" y="250"/>
                    <a:pt x="118" y="220"/>
                    <a:pt x="118" y="184"/>
                  </a:cubicBezTo>
                  <a:cubicBezTo>
                    <a:pt x="118" y="148"/>
                    <a:pt x="148" y="118"/>
                    <a:pt x="184" y="118"/>
                  </a:cubicBezTo>
                  <a:cubicBezTo>
                    <a:pt x="220" y="118"/>
                    <a:pt x="250" y="148"/>
                    <a:pt x="250" y="184"/>
                  </a:cubicBezTo>
                  <a:cubicBezTo>
                    <a:pt x="250" y="220"/>
                    <a:pt x="220" y="250"/>
                    <a:pt x="184" y="2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4" name="组合 33"/>
          <p:cNvGrpSpPr/>
          <p:nvPr/>
        </p:nvGrpSpPr>
        <p:grpSpPr>
          <a:xfrm>
            <a:off x="6859922" y="3321248"/>
            <a:ext cx="1339238" cy="1389328"/>
            <a:chOff x="5803900" y="2852738"/>
            <a:chExt cx="1300163" cy="1319212"/>
          </a:xfrm>
          <a:solidFill>
            <a:srgbClr val="000000">
              <a:alpha val="60000"/>
            </a:srgbClr>
          </a:solidFill>
        </p:grpSpPr>
        <p:sp>
          <p:nvSpPr>
            <p:cNvPr id="35" name="Freeform 18"/>
            <p:cNvSpPr>
              <a:spLocks noEditPoints="1"/>
            </p:cNvSpPr>
            <p:nvPr/>
          </p:nvSpPr>
          <p:spPr bwMode="auto">
            <a:xfrm>
              <a:off x="5803900" y="2852738"/>
              <a:ext cx="1300163" cy="1319212"/>
            </a:xfrm>
            <a:custGeom>
              <a:avLst/>
              <a:gdLst>
                <a:gd name="T0" fmla="*/ 309 w 347"/>
                <a:gd name="T1" fmla="*/ 176 h 352"/>
                <a:gd name="T2" fmla="*/ 326 w 347"/>
                <a:gd name="T3" fmla="*/ 150 h 352"/>
                <a:gd name="T4" fmla="*/ 335 w 347"/>
                <a:gd name="T5" fmla="*/ 103 h 352"/>
                <a:gd name="T6" fmla="*/ 294 w 347"/>
                <a:gd name="T7" fmla="*/ 113 h 352"/>
                <a:gd name="T8" fmla="*/ 282 w 347"/>
                <a:gd name="T9" fmla="*/ 65 h 352"/>
                <a:gd name="T10" fmla="*/ 262 w 347"/>
                <a:gd name="T11" fmla="*/ 22 h 352"/>
                <a:gd name="T12" fmla="*/ 234 w 347"/>
                <a:gd name="T13" fmla="*/ 54 h 352"/>
                <a:gd name="T14" fmla="*/ 196 w 347"/>
                <a:gd name="T15" fmla="*/ 23 h 352"/>
                <a:gd name="T16" fmla="*/ 155 w 347"/>
                <a:gd name="T17" fmla="*/ 0 h 352"/>
                <a:gd name="T18" fmla="*/ 151 w 347"/>
                <a:gd name="T19" fmla="*/ 42 h 352"/>
                <a:gd name="T20" fmla="*/ 102 w 347"/>
                <a:gd name="T21" fmla="*/ 39 h 352"/>
                <a:gd name="T22" fmla="*/ 55 w 347"/>
                <a:gd name="T23" fmla="*/ 44 h 352"/>
                <a:gd name="T24" fmla="*/ 77 w 347"/>
                <a:gd name="T25" fmla="*/ 81 h 352"/>
                <a:gd name="T26" fmla="*/ 35 w 347"/>
                <a:gd name="T27" fmla="*/ 107 h 352"/>
                <a:gd name="T28" fmla="*/ 0 w 347"/>
                <a:gd name="T29" fmla="*/ 139 h 352"/>
                <a:gd name="T30" fmla="*/ 39 w 347"/>
                <a:gd name="T31" fmla="*/ 156 h 352"/>
                <a:gd name="T32" fmla="*/ 39 w 347"/>
                <a:gd name="T33" fmla="*/ 195 h 352"/>
                <a:gd name="T34" fmla="*/ 0 w 347"/>
                <a:gd name="T35" fmla="*/ 212 h 352"/>
                <a:gd name="T36" fmla="*/ 35 w 347"/>
                <a:gd name="T37" fmla="*/ 244 h 352"/>
                <a:gd name="T38" fmla="*/ 77 w 347"/>
                <a:gd name="T39" fmla="*/ 271 h 352"/>
                <a:gd name="T40" fmla="*/ 55 w 347"/>
                <a:gd name="T41" fmla="*/ 307 h 352"/>
                <a:gd name="T42" fmla="*/ 102 w 347"/>
                <a:gd name="T43" fmla="*/ 313 h 352"/>
                <a:gd name="T44" fmla="*/ 151 w 347"/>
                <a:gd name="T45" fmla="*/ 309 h 352"/>
                <a:gd name="T46" fmla="*/ 155 w 347"/>
                <a:gd name="T47" fmla="*/ 352 h 352"/>
                <a:gd name="T48" fmla="*/ 196 w 347"/>
                <a:gd name="T49" fmla="*/ 329 h 352"/>
                <a:gd name="T50" fmla="*/ 234 w 347"/>
                <a:gd name="T51" fmla="*/ 297 h 352"/>
                <a:gd name="T52" fmla="*/ 262 w 347"/>
                <a:gd name="T53" fmla="*/ 329 h 352"/>
                <a:gd name="T54" fmla="*/ 282 w 347"/>
                <a:gd name="T55" fmla="*/ 286 h 352"/>
                <a:gd name="T56" fmla="*/ 294 w 347"/>
                <a:gd name="T57" fmla="*/ 239 h 352"/>
                <a:gd name="T58" fmla="*/ 335 w 347"/>
                <a:gd name="T59" fmla="*/ 248 h 352"/>
                <a:gd name="T60" fmla="*/ 326 w 347"/>
                <a:gd name="T61" fmla="*/ 201 h 352"/>
                <a:gd name="T62" fmla="*/ 174 w 347"/>
                <a:gd name="T63" fmla="*/ 201 h 352"/>
                <a:gd name="T64" fmla="*/ 174 w 347"/>
                <a:gd name="T65" fmla="*/ 150 h 352"/>
                <a:gd name="T66" fmla="*/ 174 w 347"/>
                <a:gd name="T67" fmla="*/ 201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352">
                  <a:moveTo>
                    <a:pt x="308" y="195"/>
                  </a:moveTo>
                  <a:cubicBezTo>
                    <a:pt x="309" y="189"/>
                    <a:pt x="309" y="182"/>
                    <a:pt x="309" y="176"/>
                  </a:cubicBezTo>
                  <a:cubicBezTo>
                    <a:pt x="309" y="169"/>
                    <a:pt x="309" y="162"/>
                    <a:pt x="308" y="156"/>
                  </a:cubicBezTo>
                  <a:cubicBezTo>
                    <a:pt x="326" y="150"/>
                    <a:pt x="326" y="150"/>
                    <a:pt x="326" y="150"/>
                  </a:cubicBezTo>
                  <a:cubicBezTo>
                    <a:pt x="347" y="139"/>
                    <a:pt x="347" y="139"/>
                    <a:pt x="347" y="139"/>
                  </a:cubicBezTo>
                  <a:cubicBezTo>
                    <a:pt x="335" y="103"/>
                    <a:pt x="335" y="103"/>
                    <a:pt x="335" y="103"/>
                  </a:cubicBezTo>
                  <a:cubicBezTo>
                    <a:pt x="312" y="107"/>
                    <a:pt x="312" y="107"/>
                    <a:pt x="312" y="107"/>
                  </a:cubicBezTo>
                  <a:cubicBezTo>
                    <a:pt x="294" y="113"/>
                    <a:pt x="294" y="113"/>
                    <a:pt x="294" y="113"/>
                  </a:cubicBezTo>
                  <a:cubicBezTo>
                    <a:pt x="288" y="101"/>
                    <a:pt x="280" y="90"/>
                    <a:pt x="271" y="81"/>
                  </a:cubicBezTo>
                  <a:cubicBezTo>
                    <a:pt x="282" y="65"/>
                    <a:pt x="282" y="65"/>
                    <a:pt x="282" y="65"/>
                  </a:cubicBezTo>
                  <a:cubicBezTo>
                    <a:pt x="292" y="44"/>
                    <a:pt x="292" y="44"/>
                    <a:pt x="292" y="44"/>
                  </a:cubicBezTo>
                  <a:cubicBezTo>
                    <a:pt x="262" y="22"/>
                    <a:pt x="262" y="22"/>
                    <a:pt x="262" y="22"/>
                  </a:cubicBezTo>
                  <a:cubicBezTo>
                    <a:pt x="245" y="39"/>
                    <a:pt x="245" y="39"/>
                    <a:pt x="245" y="39"/>
                  </a:cubicBezTo>
                  <a:cubicBezTo>
                    <a:pt x="234" y="54"/>
                    <a:pt x="234" y="54"/>
                    <a:pt x="234" y="54"/>
                  </a:cubicBezTo>
                  <a:cubicBezTo>
                    <a:pt x="222" y="48"/>
                    <a:pt x="210" y="44"/>
                    <a:pt x="196" y="42"/>
                  </a:cubicBezTo>
                  <a:cubicBezTo>
                    <a:pt x="196" y="23"/>
                    <a:pt x="196" y="23"/>
                    <a:pt x="196" y="23"/>
                  </a:cubicBezTo>
                  <a:cubicBezTo>
                    <a:pt x="192" y="0"/>
                    <a:pt x="192" y="0"/>
                    <a:pt x="192" y="0"/>
                  </a:cubicBezTo>
                  <a:cubicBezTo>
                    <a:pt x="155" y="0"/>
                    <a:pt x="155" y="0"/>
                    <a:pt x="155" y="0"/>
                  </a:cubicBezTo>
                  <a:cubicBezTo>
                    <a:pt x="151" y="23"/>
                    <a:pt x="151" y="23"/>
                    <a:pt x="151" y="23"/>
                  </a:cubicBezTo>
                  <a:cubicBezTo>
                    <a:pt x="151" y="42"/>
                    <a:pt x="151" y="42"/>
                    <a:pt x="151" y="42"/>
                  </a:cubicBezTo>
                  <a:cubicBezTo>
                    <a:pt x="138" y="44"/>
                    <a:pt x="125" y="48"/>
                    <a:pt x="113" y="54"/>
                  </a:cubicBezTo>
                  <a:cubicBezTo>
                    <a:pt x="102" y="39"/>
                    <a:pt x="102" y="39"/>
                    <a:pt x="102" y="39"/>
                  </a:cubicBezTo>
                  <a:cubicBezTo>
                    <a:pt x="85" y="22"/>
                    <a:pt x="85" y="22"/>
                    <a:pt x="85" y="22"/>
                  </a:cubicBezTo>
                  <a:cubicBezTo>
                    <a:pt x="55" y="44"/>
                    <a:pt x="55" y="44"/>
                    <a:pt x="55" y="44"/>
                  </a:cubicBezTo>
                  <a:cubicBezTo>
                    <a:pt x="65" y="65"/>
                    <a:pt x="65" y="65"/>
                    <a:pt x="65" y="65"/>
                  </a:cubicBezTo>
                  <a:cubicBezTo>
                    <a:pt x="77" y="81"/>
                    <a:pt x="77" y="81"/>
                    <a:pt x="77" y="81"/>
                  </a:cubicBezTo>
                  <a:cubicBezTo>
                    <a:pt x="67" y="90"/>
                    <a:pt x="60" y="101"/>
                    <a:pt x="53" y="113"/>
                  </a:cubicBezTo>
                  <a:cubicBezTo>
                    <a:pt x="35" y="107"/>
                    <a:pt x="35" y="107"/>
                    <a:pt x="35" y="107"/>
                  </a:cubicBezTo>
                  <a:cubicBezTo>
                    <a:pt x="12" y="103"/>
                    <a:pt x="12" y="103"/>
                    <a:pt x="12" y="103"/>
                  </a:cubicBezTo>
                  <a:cubicBezTo>
                    <a:pt x="0" y="139"/>
                    <a:pt x="0" y="139"/>
                    <a:pt x="0" y="139"/>
                  </a:cubicBezTo>
                  <a:cubicBezTo>
                    <a:pt x="21" y="150"/>
                    <a:pt x="21" y="150"/>
                    <a:pt x="21" y="150"/>
                  </a:cubicBezTo>
                  <a:cubicBezTo>
                    <a:pt x="39" y="156"/>
                    <a:pt x="39" y="156"/>
                    <a:pt x="39" y="156"/>
                  </a:cubicBezTo>
                  <a:cubicBezTo>
                    <a:pt x="38" y="162"/>
                    <a:pt x="38" y="169"/>
                    <a:pt x="38" y="176"/>
                  </a:cubicBezTo>
                  <a:cubicBezTo>
                    <a:pt x="38" y="182"/>
                    <a:pt x="38" y="189"/>
                    <a:pt x="39" y="195"/>
                  </a:cubicBezTo>
                  <a:cubicBezTo>
                    <a:pt x="21" y="201"/>
                    <a:pt x="21" y="201"/>
                    <a:pt x="21" y="201"/>
                  </a:cubicBezTo>
                  <a:cubicBezTo>
                    <a:pt x="0" y="212"/>
                    <a:pt x="0" y="212"/>
                    <a:pt x="0" y="212"/>
                  </a:cubicBezTo>
                  <a:cubicBezTo>
                    <a:pt x="12" y="248"/>
                    <a:pt x="12" y="248"/>
                    <a:pt x="12" y="248"/>
                  </a:cubicBezTo>
                  <a:cubicBezTo>
                    <a:pt x="35" y="244"/>
                    <a:pt x="35" y="244"/>
                    <a:pt x="35" y="244"/>
                  </a:cubicBezTo>
                  <a:cubicBezTo>
                    <a:pt x="53" y="239"/>
                    <a:pt x="53" y="239"/>
                    <a:pt x="53" y="239"/>
                  </a:cubicBezTo>
                  <a:cubicBezTo>
                    <a:pt x="60" y="250"/>
                    <a:pt x="67" y="261"/>
                    <a:pt x="77" y="271"/>
                  </a:cubicBezTo>
                  <a:cubicBezTo>
                    <a:pt x="65" y="286"/>
                    <a:pt x="65" y="286"/>
                    <a:pt x="65" y="286"/>
                  </a:cubicBezTo>
                  <a:cubicBezTo>
                    <a:pt x="55" y="307"/>
                    <a:pt x="55" y="307"/>
                    <a:pt x="55" y="307"/>
                  </a:cubicBezTo>
                  <a:cubicBezTo>
                    <a:pt x="85" y="329"/>
                    <a:pt x="85" y="329"/>
                    <a:pt x="85" y="329"/>
                  </a:cubicBezTo>
                  <a:cubicBezTo>
                    <a:pt x="102" y="313"/>
                    <a:pt x="102" y="313"/>
                    <a:pt x="102" y="313"/>
                  </a:cubicBezTo>
                  <a:cubicBezTo>
                    <a:pt x="113" y="297"/>
                    <a:pt x="113" y="297"/>
                    <a:pt x="113" y="297"/>
                  </a:cubicBezTo>
                  <a:cubicBezTo>
                    <a:pt x="125" y="303"/>
                    <a:pt x="138" y="307"/>
                    <a:pt x="151" y="309"/>
                  </a:cubicBezTo>
                  <a:cubicBezTo>
                    <a:pt x="151" y="329"/>
                    <a:pt x="151" y="329"/>
                    <a:pt x="151" y="329"/>
                  </a:cubicBezTo>
                  <a:cubicBezTo>
                    <a:pt x="155" y="352"/>
                    <a:pt x="155" y="352"/>
                    <a:pt x="155" y="352"/>
                  </a:cubicBezTo>
                  <a:cubicBezTo>
                    <a:pt x="192" y="352"/>
                    <a:pt x="192" y="352"/>
                    <a:pt x="192" y="352"/>
                  </a:cubicBezTo>
                  <a:cubicBezTo>
                    <a:pt x="196" y="329"/>
                    <a:pt x="196" y="329"/>
                    <a:pt x="196" y="329"/>
                  </a:cubicBezTo>
                  <a:cubicBezTo>
                    <a:pt x="196" y="309"/>
                    <a:pt x="196" y="309"/>
                    <a:pt x="196" y="309"/>
                  </a:cubicBezTo>
                  <a:cubicBezTo>
                    <a:pt x="210" y="307"/>
                    <a:pt x="222" y="303"/>
                    <a:pt x="234" y="297"/>
                  </a:cubicBezTo>
                  <a:cubicBezTo>
                    <a:pt x="245" y="313"/>
                    <a:pt x="245" y="313"/>
                    <a:pt x="245" y="313"/>
                  </a:cubicBezTo>
                  <a:cubicBezTo>
                    <a:pt x="262" y="329"/>
                    <a:pt x="262" y="329"/>
                    <a:pt x="262" y="329"/>
                  </a:cubicBezTo>
                  <a:cubicBezTo>
                    <a:pt x="292" y="307"/>
                    <a:pt x="292" y="307"/>
                    <a:pt x="292" y="307"/>
                  </a:cubicBezTo>
                  <a:cubicBezTo>
                    <a:pt x="282" y="286"/>
                    <a:pt x="282" y="286"/>
                    <a:pt x="282" y="286"/>
                  </a:cubicBezTo>
                  <a:cubicBezTo>
                    <a:pt x="271" y="271"/>
                    <a:pt x="271" y="271"/>
                    <a:pt x="271" y="271"/>
                  </a:cubicBezTo>
                  <a:cubicBezTo>
                    <a:pt x="280" y="261"/>
                    <a:pt x="288" y="250"/>
                    <a:pt x="294" y="239"/>
                  </a:cubicBezTo>
                  <a:cubicBezTo>
                    <a:pt x="312" y="244"/>
                    <a:pt x="312" y="244"/>
                    <a:pt x="312" y="244"/>
                  </a:cubicBezTo>
                  <a:cubicBezTo>
                    <a:pt x="335" y="248"/>
                    <a:pt x="335" y="248"/>
                    <a:pt x="335" y="248"/>
                  </a:cubicBezTo>
                  <a:cubicBezTo>
                    <a:pt x="347" y="212"/>
                    <a:pt x="347" y="212"/>
                    <a:pt x="347" y="212"/>
                  </a:cubicBezTo>
                  <a:cubicBezTo>
                    <a:pt x="326" y="201"/>
                    <a:pt x="326" y="201"/>
                    <a:pt x="326" y="201"/>
                  </a:cubicBezTo>
                  <a:lnTo>
                    <a:pt x="308" y="195"/>
                  </a:lnTo>
                  <a:close/>
                  <a:moveTo>
                    <a:pt x="174" y="201"/>
                  </a:moveTo>
                  <a:cubicBezTo>
                    <a:pt x="159" y="201"/>
                    <a:pt x="148" y="190"/>
                    <a:pt x="148" y="176"/>
                  </a:cubicBezTo>
                  <a:cubicBezTo>
                    <a:pt x="148" y="162"/>
                    <a:pt x="159" y="150"/>
                    <a:pt x="174" y="150"/>
                  </a:cubicBezTo>
                  <a:cubicBezTo>
                    <a:pt x="188" y="150"/>
                    <a:pt x="199" y="162"/>
                    <a:pt x="199" y="176"/>
                  </a:cubicBezTo>
                  <a:cubicBezTo>
                    <a:pt x="199" y="190"/>
                    <a:pt x="188" y="201"/>
                    <a:pt x="174" y="201"/>
                  </a:cubicBezTo>
                  <a:close/>
                </a:path>
              </a:pathLst>
            </a:custGeom>
            <a:solidFill>
              <a:schemeClr val="bg1">
                <a:lumMod val="75000"/>
              </a:scheme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19"/>
            <p:cNvSpPr>
              <a:spLocks noEditPoints="1"/>
            </p:cNvSpPr>
            <p:nvPr/>
          </p:nvSpPr>
          <p:spPr bwMode="auto">
            <a:xfrm>
              <a:off x="6080125" y="3136900"/>
              <a:ext cx="747713" cy="746125"/>
            </a:xfrm>
            <a:custGeom>
              <a:avLst/>
              <a:gdLst>
                <a:gd name="T0" fmla="*/ 100 w 199"/>
                <a:gd name="T1" fmla="*/ 0 h 199"/>
                <a:gd name="T2" fmla="*/ 0 w 199"/>
                <a:gd name="T3" fmla="*/ 100 h 199"/>
                <a:gd name="T4" fmla="*/ 100 w 199"/>
                <a:gd name="T5" fmla="*/ 199 h 199"/>
                <a:gd name="T6" fmla="*/ 199 w 199"/>
                <a:gd name="T7" fmla="*/ 100 h 199"/>
                <a:gd name="T8" fmla="*/ 100 w 199"/>
                <a:gd name="T9" fmla="*/ 0 h 199"/>
                <a:gd name="T10" fmla="*/ 100 w 199"/>
                <a:gd name="T11" fmla="*/ 150 h 199"/>
                <a:gd name="T12" fmla="*/ 49 w 199"/>
                <a:gd name="T13" fmla="*/ 100 h 199"/>
                <a:gd name="T14" fmla="*/ 100 w 199"/>
                <a:gd name="T15" fmla="*/ 49 h 199"/>
                <a:gd name="T16" fmla="*/ 150 w 199"/>
                <a:gd name="T17" fmla="*/ 100 h 199"/>
                <a:gd name="T18" fmla="*/ 100 w 199"/>
                <a:gd name="T19" fmla="*/ 15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9" h="199">
                  <a:moveTo>
                    <a:pt x="100" y="0"/>
                  </a:moveTo>
                  <a:cubicBezTo>
                    <a:pt x="45" y="0"/>
                    <a:pt x="0" y="45"/>
                    <a:pt x="0" y="100"/>
                  </a:cubicBezTo>
                  <a:cubicBezTo>
                    <a:pt x="0" y="155"/>
                    <a:pt x="45" y="199"/>
                    <a:pt x="100" y="199"/>
                  </a:cubicBezTo>
                  <a:cubicBezTo>
                    <a:pt x="155" y="199"/>
                    <a:pt x="199" y="155"/>
                    <a:pt x="199" y="100"/>
                  </a:cubicBezTo>
                  <a:cubicBezTo>
                    <a:pt x="199" y="45"/>
                    <a:pt x="155" y="0"/>
                    <a:pt x="100" y="0"/>
                  </a:cubicBezTo>
                  <a:close/>
                  <a:moveTo>
                    <a:pt x="100" y="150"/>
                  </a:moveTo>
                  <a:cubicBezTo>
                    <a:pt x="72" y="150"/>
                    <a:pt x="49" y="128"/>
                    <a:pt x="49" y="100"/>
                  </a:cubicBezTo>
                  <a:cubicBezTo>
                    <a:pt x="49" y="72"/>
                    <a:pt x="72" y="49"/>
                    <a:pt x="100" y="49"/>
                  </a:cubicBezTo>
                  <a:cubicBezTo>
                    <a:pt x="127" y="49"/>
                    <a:pt x="150" y="72"/>
                    <a:pt x="150" y="100"/>
                  </a:cubicBezTo>
                  <a:cubicBezTo>
                    <a:pt x="150" y="128"/>
                    <a:pt x="127" y="150"/>
                    <a:pt x="100" y="15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p:cNvGrpSpPr/>
          <p:nvPr/>
        </p:nvGrpSpPr>
        <p:grpSpPr>
          <a:xfrm>
            <a:off x="8035194" y="3577738"/>
            <a:ext cx="1627035" cy="1661844"/>
            <a:chOff x="5305425" y="2638425"/>
            <a:chExt cx="1579563" cy="1577975"/>
          </a:xfrm>
          <a:solidFill>
            <a:srgbClr val="000000">
              <a:alpha val="60000"/>
            </a:srgbClr>
          </a:solidFill>
        </p:grpSpPr>
        <p:sp>
          <p:nvSpPr>
            <p:cNvPr id="38" name="Freeform 6"/>
            <p:cNvSpPr>
              <a:spLocks noEditPoints="1"/>
            </p:cNvSpPr>
            <p:nvPr/>
          </p:nvSpPr>
          <p:spPr bwMode="auto">
            <a:xfrm>
              <a:off x="5305425" y="2638425"/>
              <a:ext cx="1579563" cy="1577975"/>
            </a:xfrm>
            <a:custGeom>
              <a:avLst/>
              <a:gdLst>
                <a:gd name="T0" fmla="*/ 421 w 421"/>
                <a:gd name="T1" fmla="*/ 229 h 421"/>
                <a:gd name="T2" fmla="*/ 398 w 421"/>
                <a:gd name="T3" fmla="*/ 188 h 421"/>
                <a:gd name="T4" fmla="*/ 367 w 421"/>
                <a:gd name="T5" fmla="*/ 146 h 421"/>
                <a:gd name="T6" fmla="*/ 402 w 421"/>
                <a:gd name="T7" fmla="*/ 122 h 421"/>
                <a:gd name="T8" fmla="*/ 361 w 421"/>
                <a:gd name="T9" fmla="*/ 97 h 421"/>
                <a:gd name="T10" fmla="*/ 314 w 421"/>
                <a:gd name="T11" fmla="*/ 77 h 421"/>
                <a:gd name="T12" fmla="*/ 332 w 421"/>
                <a:gd name="T13" fmla="*/ 38 h 421"/>
                <a:gd name="T14" fmla="*/ 285 w 421"/>
                <a:gd name="T15" fmla="*/ 37 h 421"/>
                <a:gd name="T16" fmla="*/ 233 w 421"/>
                <a:gd name="T17" fmla="*/ 43 h 421"/>
                <a:gd name="T18" fmla="*/ 229 w 421"/>
                <a:gd name="T19" fmla="*/ 0 h 421"/>
                <a:gd name="T20" fmla="*/ 188 w 421"/>
                <a:gd name="T21" fmla="*/ 23 h 421"/>
                <a:gd name="T22" fmla="*/ 146 w 421"/>
                <a:gd name="T23" fmla="*/ 54 h 421"/>
                <a:gd name="T24" fmla="*/ 122 w 421"/>
                <a:gd name="T25" fmla="*/ 19 h 421"/>
                <a:gd name="T26" fmla="*/ 98 w 421"/>
                <a:gd name="T27" fmla="*/ 60 h 421"/>
                <a:gd name="T28" fmla="*/ 77 w 421"/>
                <a:gd name="T29" fmla="*/ 107 h 421"/>
                <a:gd name="T30" fmla="*/ 38 w 421"/>
                <a:gd name="T31" fmla="*/ 89 h 421"/>
                <a:gd name="T32" fmla="*/ 37 w 421"/>
                <a:gd name="T33" fmla="*/ 136 h 421"/>
                <a:gd name="T34" fmla="*/ 43 w 421"/>
                <a:gd name="T35" fmla="*/ 188 h 421"/>
                <a:gd name="T36" fmla="*/ 0 w 421"/>
                <a:gd name="T37" fmla="*/ 192 h 421"/>
                <a:gd name="T38" fmla="*/ 24 w 421"/>
                <a:gd name="T39" fmla="*/ 233 h 421"/>
                <a:gd name="T40" fmla="*/ 54 w 421"/>
                <a:gd name="T41" fmla="*/ 274 h 421"/>
                <a:gd name="T42" fmla="*/ 19 w 421"/>
                <a:gd name="T43" fmla="*/ 299 h 421"/>
                <a:gd name="T44" fmla="*/ 60 w 421"/>
                <a:gd name="T45" fmla="*/ 323 h 421"/>
                <a:gd name="T46" fmla="*/ 107 w 421"/>
                <a:gd name="T47" fmla="*/ 344 h 421"/>
                <a:gd name="T48" fmla="*/ 89 w 421"/>
                <a:gd name="T49" fmla="*/ 383 h 421"/>
                <a:gd name="T50" fmla="*/ 137 w 421"/>
                <a:gd name="T51" fmla="*/ 384 h 421"/>
                <a:gd name="T52" fmla="*/ 188 w 421"/>
                <a:gd name="T53" fmla="*/ 378 h 421"/>
                <a:gd name="T54" fmla="*/ 192 w 421"/>
                <a:gd name="T55" fmla="*/ 421 h 421"/>
                <a:gd name="T56" fmla="*/ 233 w 421"/>
                <a:gd name="T57" fmla="*/ 397 h 421"/>
                <a:gd name="T58" fmla="*/ 275 w 421"/>
                <a:gd name="T59" fmla="*/ 367 h 421"/>
                <a:gd name="T60" fmla="*/ 299 w 421"/>
                <a:gd name="T61" fmla="*/ 402 h 421"/>
                <a:gd name="T62" fmla="*/ 324 w 421"/>
                <a:gd name="T63" fmla="*/ 361 h 421"/>
                <a:gd name="T64" fmla="*/ 344 w 421"/>
                <a:gd name="T65" fmla="*/ 314 h 421"/>
                <a:gd name="T66" fmla="*/ 383 w 421"/>
                <a:gd name="T67" fmla="*/ 332 h 421"/>
                <a:gd name="T68" fmla="*/ 384 w 421"/>
                <a:gd name="T69" fmla="*/ 284 h 421"/>
                <a:gd name="T70" fmla="*/ 378 w 421"/>
                <a:gd name="T71" fmla="*/ 233 h 421"/>
                <a:gd name="T72" fmla="*/ 211 w 421"/>
                <a:gd name="T73" fmla="*/ 236 h 421"/>
                <a:gd name="T74" fmla="*/ 211 w 421"/>
                <a:gd name="T75" fmla="*/ 185 h 421"/>
                <a:gd name="T76" fmla="*/ 211 w 421"/>
                <a:gd name="T77" fmla="*/ 236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421">
                  <a:moveTo>
                    <a:pt x="398" y="233"/>
                  </a:moveTo>
                  <a:cubicBezTo>
                    <a:pt x="421" y="229"/>
                    <a:pt x="421" y="229"/>
                    <a:pt x="421" y="229"/>
                  </a:cubicBezTo>
                  <a:cubicBezTo>
                    <a:pt x="421" y="192"/>
                    <a:pt x="421" y="192"/>
                    <a:pt x="421" y="192"/>
                  </a:cubicBezTo>
                  <a:cubicBezTo>
                    <a:pt x="398" y="188"/>
                    <a:pt x="398" y="188"/>
                    <a:pt x="398" y="188"/>
                  </a:cubicBezTo>
                  <a:cubicBezTo>
                    <a:pt x="378" y="188"/>
                    <a:pt x="378" y="188"/>
                    <a:pt x="378" y="188"/>
                  </a:cubicBezTo>
                  <a:cubicBezTo>
                    <a:pt x="376" y="173"/>
                    <a:pt x="372" y="159"/>
                    <a:pt x="367" y="146"/>
                  </a:cubicBezTo>
                  <a:cubicBezTo>
                    <a:pt x="384" y="136"/>
                    <a:pt x="384" y="136"/>
                    <a:pt x="384" y="136"/>
                  </a:cubicBezTo>
                  <a:cubicBezTo>
                    <a:pt x="402" y="122"/>
                    <a:pt x="402" y="122"/>
                    <a:pt x="402" y="122"/>
                  </a:cubicBezTo>
                  <a:cubicBezTo>
                    <a:pt x="383" y="89"/>
                    <a:pt x="383" y="89"/>
                    <a:pt x="383" y="89"/>
                  </a:cubicBezTo>
                  <a:cubicBezTo>
                    <a:pt x="361" y="97"/>
                    <a:pt x="361" y="97"/>
                    <a:pt x="361" y="97"/>
                  </a:cubicBezTo>
                  <a:cubicBezTo>
                    <a:pt x="344" y="107"/>
                    <a:pt x="344" y="107"/>
                    <a:pt x="344" y="107"/>
                  </a:cubicBezTo>
                  <a:cubicBezTo>
                    <a:pt x="336" y="96"/>
                    <a:pt x="325" y="85"/>
                    <a:pt x="314" y="77"/>
                  </a:cubicBezTo>
                  <a:cubicBezTo>
                    <a:pt x="324" y="60"/>
                    <a:pt x="324" y="60"/>
                    <a:pt x="324" y="60"/>
                  </a:cubicBezTo>
                  <a:cubicBezTo>
                    <a:pt x="332" y="38"/>
                    <a:pt x="332" y="38"/>
                    <a:pt x="332" y="38"/>
                  </a:cubicBezTo>
                  <a:cubicBezTo>
                    <a:pt x="299" y="19"/>
                    <a:pt x="299" y="19"/>
                    <a:pt x="299" y="19"/>
                  </a:cubicBezTo>
                  <a:cubicBezTo>
                    <a:pt x="285" y="37"/>
                    <a:pt x="285" y="37"/>
                    <a:pt x="285" y="37"/>
                  </a:cubicBezTo>
                  <a:cubicBezTo>
                    <a:pt x="275" y="54"/>
                    <a:pt x="275" y="54"/>
                    <a:pt x="275" y="54"/>
                  </a:cubicBezTo>
                  <a:cubicBezTo>
                    <a:pt x="262" y="49"/>
                    <a:pt x="248" y="45"/>
                    <a:pt x="233" y="43"/>
                  </a:cubicBezTo>
                  <a:cubicBezTo>
                    <a:pt x="233" y="23"/>
                    <a:pt x="233" y="23"/>
                    <a:pt x="233" y="23"/>
                  </a:cubicBezTo>
                  <a:cubicBezTo>
                    <a:pt x="229" y="0"/>
                    <a:pt x="229" y="0"/>
                    <a:pt x="229" y="0"/>
                  </a:cubicBezTo>
                  <a:cubicBezTo>
                    <a:pt x="192" y="0"/>
                    <a:pt x="192" y="0"/>
                    <a:pt x="192" y="0"/>
                  </a:cubicBezTo>
                  <a:cubicBezTo>
                    <a:pt x="188" y="23"/>
                    <a:pt x="188" y="23"/>
                    <a:pt x="188" y="23"/>
                  </a:cubicBezTo>
                  <a:cubicBezTo>
                    <a:pt x="188" y="43"/>
                    <a:pt x="188" y="43"/>
                    <a:pt x="188" y="43"/>
                  </a:cubicBezTo>
                  <a:cubicBezTo>
                    <a:pt x="173" y="45"/>
                    <a:pt x="160" y="49"/>
                    <a:pt x="146" y="54"/>
                  </a:cubicBezTo>
                  <a:cubicBezTo>
                    <a:pt x="137" y="37"/>
                    <a:pt x="137" y="37"/>
                    <a:pt x="137" y="37"/>
                  </a:cubicBezTo>
                  <a:cubicBezTo>
                    <a:pt x="122" y="19"/>
                    <a:pt x="122" y="19"/>
                    <a:pt x="122" y="19"/>
                  </a:cubicBezTo>
                  <a:cubicBezTo>
                    <a:pt x="89" y="38"/>
                    <a:pt x="89" y="38"/>
                    <a:pt x="89" y="38"/>
                  </a:cubicBezTo>
                  <a:cubicBezTo>
                    <a:pt x="98" y="60"/>
                    <a:pt x="98" y="60"/>
                    <a:pt x="98" y="60"/>
                  </a:cubicBezTo>
                  <a:cubicBezTo>
                    <a:pt x="107" y="77"/>
                    <a:pt x="107" y="77"/>
                    <a:pt x="107" y="77"/>
                  </a:cubicBezTo>
                  <a:cubicBezTo>
                    <a:pt x="96" y="85"/>
                    <a:pt x="86" y="96"/>
                    <a:pt x="77" y="107"/>
                  </a:cubicBezTo>
                  <a:cubicBezTo>
                    <a:pt x="60" y="97"/>
                    <a:pt x="60" y="97"/>
                    <a:pt x="60" y="97"/>
                  </a:cubicBezTo>
                  <a:cubicBezTo>
                    <a:pt x="38" y="89"/>
                    <a:pt x="38" y="89"/>
                    <a:pt x="38" y="89"/>
                  </a:cubicBezTo>
                  <a:cubicBezTo>
                    <a:pt x="19" y="122"/>
                    <a:pt x="19" y="122"/>
                    <a:pt x="19" y="122"/>
                  </a:cubicBezTo>
                  <a:cubicBezTo>
                    <a:pt x="37" y="136"/>
                    <a:pt x="37" y="136"/>
                    <a:pt x="37" y="136"/>
                  </a:cubicBezTo>
                  <a:cubicBezTo>
                    <a:pt x="54" y="146"/>
                    <a:pt x="54" y="146"/>
                    <a:pt x="54" y="146"/>
                  </a:cubicBezTo>
                  <a:cubicBezTo>
                    <a:pt x="49" y="159"/>
                    <a:pt x="45" y="173"/>
                    <a:pt x="43" y="188"/>
                  </a:cubicBezTo>
                  <a:cubicBezTo>
                    <a:pt x="24" y="188"/>
                    <a:pt x="24" y="188"/>
                    <a:pt x="24" y="188"/>
                  </a:cubicBezTo>
                  <a:cubicBezTo>
                    <a:pt x="0" y="192"/>
                    <a:pt x="0" y="192"/>
                    <a:pt x="0" y="192"/>
                  </a:cubicBezTo>
                  <a:cubicBezTo>
                    <a:pt x="0" y="229"/>
                    <a:pt x="0" y="229"/>
                    <a:pt x="0" y="229"/>
                  </a:cubicBezTo>
                  <a:cubicBezTo>
                    <a:pt x="24" y="233"/>
                    <a:pt x="24" y="233"/>
                    <a:pt x="24" y="233"/>
                  </a:cubicBezTo>
                  <a:cubicBezTo>
                    <a:pt x="43" y="233"/>
                    <a:pt x="43" y="233"/>
                    <a:pt x="43" y="233"/>
                  </a:cubicBezTo>
                  <a:cubicBezTo>
                    <a:pt x="45" y="247"/>
                    <a:pt x="49" y="261"/>
                    <a:pt x="54" y="274"/>
                  </a:cubicBezTo>
                  <a:cubicBezTo>
                    <a:pt x="37" y="284"/>
                    <a:pt x="37" y="284"/>
                    <a:pt x="37" y="284"/>
                  </a:cubicBezTo>
                  <a:cubicBezTo>
                    <a:pt x="19" y="299"/>
                    <a:pt x="19" y="299"/>
                    <a:pt x="19" y="299"/>
                  </a:cubicBezTo>
                  <a:cubicBezTo>
                    <a:pt x="38" y="332"/>
                    <a:pt x="38" y="332"/>
                    <a:pt x="38" y="332"/>
                  </a:cubicBezTo>
                  <a:cubicBezTo>
                    <a:pt x="60" y="323"/>
                    <a:pt x="60" y="323"/>
                    <a:pt x="60" y="323"/>
                  </a:cubicBezTo>
                  <a:cubicBezTo>
                    <a:pt x="77" y="314"/>
                    <a:pt x="77" y="314"/>
                    <a:pt x="77" y="314"/>
                  </a:cubicBezTo>
                  <a:cubicBezTo>
                    <a:pt x="86" y="325"/>
                    <a:pt x="96" y="335"/>
                    <a:pt x="107" y="344"/>
                  </a:cubicBezTo>
                  <a:cubicBezTo>
                    <a:pt x="98" y="361"/>
                    <a:pt x="98" y="361"/>
                    <a:pt x="98" y="361"/>
                  </a:cubicBezTo>
                  <a:cubicBezTo>
                    <a:pt x="89" y="383"/>
                    <a:pt x="89" y="383"/>
                    <a:pt x="89" y="383"/>
                  </a:cubicBezTo>
                  <a:cubicBezTo>
                    <a:pt x="122" y="402"/>
                    <a:pt x="122" y="402"/>
                    <a:pt x="122" y="402"/>
                  </a:cubicBezTo>
                  <a:cubicBezTo>
                    <a:pt x="137" y="384"/>
                    <a:pt x="137" y="384"/>
                    <a:pt x="137" y="384"/>
                  </a:cubicBezTo>
                  <a:cubicBezTo>
                    <a:pt x="146" y="367"/>
                    <a:pt x="146" y="367"/>
                    <a:pt x="146" y="367"/>
                  </a:cubicBezTo>
                  <a:cubicBezTo>
                    <a:pt x="160" y="372"/>
                    <a:pt x="173" y="376"/>
                    <a:pt x="188" y="378"/>
                  </a:cubicBezTo>
                  <a:cubicBezTo>
                    <a:pt x="188" y="397"/>
                    <a:pt x="188" y="397"/>
                    <a:pt x="188" y="397"/>
                  </a:cubicBezTo>
                  <a:cubicBezTo>
                    <a:pt x="192" y="421"/>
                    <a:pt x="192" y="421"/>
                    <a:pt x="192" y="421"/>
                  </a:cubicBezTo>
                  <a:cubicBezTo>
                    <a:pt x="229" y="421"/>
                    <a:pt x="229" y="421"/>
                    <a:pt x="229" y="421"/>
                  </a:cubicBezTo>
                  <a:cubicBezTo>
                    <a:pt x="233" y="397"/>
                    <a:pt x="233" y="397"/>
                    <a:pt x="233" y="397"/>
                  </a:cubicBezTo>
                  <a:cubicBezTo>
                    <a:pt x="233" y="378"/>
                    <a:pt x="233" y="378"/>
                    <a:pt x="233" y="378"/>
                  </a:cubicBezTo>
                  <a:cubicBezTo>
                    <a:pt x="248" y="376"/>
                    <a:pt x="262" y="372"/>
                    <a:pt x="275" y="367"/>
                  </a:cubicBezTo>
                  <a:cubicBezTo>
                    <a:pt x="285" y="384"/>
                    <a:pt x="285" y="384"/>
                    <a:pt x="285" y="384"/>
                  </a:cubicBezTo>
                  <a:cubicBezTo>
                    <a:pt x="299" y="402"/>
                    <a:pt x="299" y="402"/>
                    <a:pt x="299" y="402"/>
                  </a:cubicBezTo>
                  <a:cubicBezTo>
                    <a:pt x="332" y="383"/>
                    <a:pt x="332" y="383"/>
                    <a:pt x="332" y="383"/>
                  </a:cubicBezTo>
                  <a:cubicBezTo>
                    <a:pt x="324" y="361"/>
                    <a:pt x="324" y="361"/>
                    <a:pt x="324" y="361"/>
                  </a:cubicBezTo>
                  <a:cubicBezTo>
                    <a:pt x="314" y="344"/>
                    <a:pt x="314" y="344"/>
                    <a:pt x="314" y="344"/>
                  </a:cubicBezTo>
                  <a:cubicBezTo>
                    <a:pt x="325" y="335"/>
                    <a:pt x="336" y="325"/>
                    <a:pt x="344" y="314"/>
                  </a:cubicBezTo>
                  <a:cubicBezTo>
                    <a:pt x="361" y="323"/>
                    <a:pt x="361" y="323"/>
                    <a:pt x="361" y="323"/>
                  </a:cubicBezTo>
                  <a:cubicBezTo>
                    <a:pt x="383" y="332"/>
                    <a:pt x="383" y="332"/>
                    <a:pt x="383" y="332"/>
                  </a:cubicBezTo>
                  <a:cubicBezTo>
                    <a:pt x="402" y="299"/>
                    <a:pt x="402" y="299"/>
                    <a:pt x="402" y="299"/>
                  </a:cubicBezTo>
                  <a:cubicBezTo>
                    <a:pt x="384" y="284"/>
                    <a:pt x="384" y="284"/>
                    <a:pt x="384" y="284"/>
                  </a:cubicBezTo>
                  <a:cubicBezTo>
                    <a:pt x="367" y="274"/>
                    <a:pt x="367" y="274"/>
                    <a:pt x="367" y="274"/>
                  </a:cubicBezTo>
                  <a:cubicBezTo>
                    <a:pt x="372" y="261"/>
                    <a:pt x="376" y="247"/>
                    <a:pt x="378" y="233"/>
                  </a:cubicBezTo>
                  <a:lnTo>
                    <a:pt x="398" y="233"/>
                  </a:lnTo>
                  <a:close/>
                  <a:moveTo>
                    <a:pt x="211" y="236"/>
                  </a:moveTo>
                  <a:cubicBezTo>
                    <a:pt x="197" y="236"/>
                    <a:pt x="185" y="224"/>
                    <a:pt x="185" y="210"/>
                  </a:cubicBezTo>
                  <a:cubicBezTo>
                    <a:pt x="185" y="196"/>
                    <a:pt x="197" y="185"/>
                    <a:pt x="211" y="185"/>
                  </a:cubicBezTo>
                  <a:cubicBezTo>
                    <a:pt x="225" y="185"/>
                    <a:pt x="236" y="196"/>
                    <a:pt x="236" y="210"/>
                  </a:cubicBezTo>
                  <a:cubicBezTo>
                    <a:pt x="236" y="224"/>
                    <a:pt x="225" y="236"/>
                    <a:pt x="211" y="236"/>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7"/>
            <p:cNvSpPr>
              <a:spLocks noEditPoints="1"/>
            </p:cNvSpPr>
            <p:nvPr/>
          </p:nvSpPr>
          <p:spPr bwMode="auto">
            <a:xfrm>
              <a:off x="5602288" y="2933700"/>
              <a:ext cx="985838" cy="985838"/>
            </a:xfrm>
            <a:custGeom>
              <a:avLst/>
              <a:gdLst>
                <a:gd name="T0" fmla="*/ 132 w 263"/>
                <a:gd name="T1" fmla="*/ 0 h 263"/>
                <a:gd name="T2" fmla="*/ 0 w 263"/>
                <a:gd name="T3" fmla="*/ 131 h 263"/>
                <a:gd name="T4" fmla="*/ 132 w 263"/>
                <a:gd name="T5" fmla="*/ 263 h 263"/>
                <a:gd name="T6" fmla="*/ 263 w 263"/>
                <a:gd name="T7" fmla="*/ 131 h 263"/>
                <a:gd name="T8" fmla="*/ 132 w 263"/>
                <a:gd name="T9" fmla="*/ 0 h 263"/>
                <a:gd name="T10" fmla="*/ 132 w 263"/>
                <a:gd name="T11" fmla="*/ 190 h 263"/>
                <a:gd name="T12" fmla="*/ 73 w 263"/>
                <a:gd name="T13" fmla="*/ 131 h 263"/>
                <a:gd name="T14" fmla="*/ 132 w 263"/>
                <a:gd name="T15" fmla="*/ 73 h 263"/>
                <a:gd name="T16" fmla="*/ 190 w 263"/>
                <a:gd name="T17" fmla="*/ 131 h 263"/>
                <a:gd name="T18" fmla="*/ 132 w 263"/>
                <a:gd name="T19" fmla="*/ 19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 h="263">
                  <a:moveTo>
                    <a:pt x="132" y="0"/>
                  </a:moveTo>
                  <a:cubicBezTo>
                    <a:pt x="59" y="0"/>
                    <a:pt x="0" y="59"/>
                    <a:pt x="0" y="131"/>
                  </a:cubicBezTo>
                  <a:cubicBezTo>
                    <a:pt x="0" y="204"/>
                    <a:pt x="59" y="263"/>
                    <a:pt x="132" y="263"/>
                  </a:cubicBezTo>
                  <a:cubicBezTo>
                    <a:pt x="204" y="263"/>
                    <a:pt x="263" y="204"/>
                    <a:pt x="263" y="131"/>
                  </a:cubicBezTo>
                  <a:cubicBezTo>
                    <a:pt x="263" y="59"/>
                    <a:pt x="204" y="0"/>
                    <a:pt x="132" y="0"/>
                  </a:cubicBezTo>
                  <a:close/>
                  <a:moveTo>
                    <a:pt x="132" y="190"/>
                  </a:moveTo>
                  <a:cubicBezTo>
                    <a:pt x="99" y="190"/>
                    <a:pt x="73" y="164"/>
                    <a:pt x="73" y="131"/>
                  </a:cubicBezTo>
                  <a:cubicBezTo>
                    <a:pt x="73" y="99"/>
                    <a:pt x="99" y="73"/>
                    <a:pt x="132" y="73"/>
                  </a:cubicBezTo>
                  <a:cubicBezTo>
                    <a:pt x="164" y="73"/>
                    <a:pt x="190" y="99"/>
                    <a:pt x="190" y="131"/>
                  </a:cubicBezTo>
                  <a:cubicBezTo>
                    <a:pt x="190" y="164"/>
                    <a:pt x="164" y="190"/>
                    <a:pt x="132" y="19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 name="TextBox 53"/>
          <p:cNvSpPr txBox="1"/>
          <p:nvPr/>
        </p:nvSpPr>
        <p:spPr>
          <a:xfrm>
            <a:off x="3155937" y="4283823"/>
            <a:ext cx="1402280" cy="1384995"/>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ym typeface="微软雅黑" pitchFamily="34" charset="-122"/>
              </a:rPr>
              <a:t>对金融新闻进行情感分析，挖掘影响个股及大盘走势的深层情感信息</a:t>
            </a:r>
            <a:endParaRPr lang="zh-CN" altLang="en-US" dirty="0">
              <a:sym typeface="微软雅黑" pitchFamily="34" charset="-122"/>
            </a:endParaRPr>
          </a:p>
        </p:txBody>
      </p:sp>
      <p:sp>
        <p:nvSpPr>
          <p:cNvPr id="43" name="TextBox 55"/>
          <p:cNvSpPr txBox="1"/>
          <p:nvPr/>
        </p:nvSpPr>
        <p:spPr>
          <a:xfrm>
            <a:off x="7016428" y="1970424"/>
            <a:ext cx="1215111" cy="1126462"/>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ym typeface="微软雅黑" pitchFamily="34" charset="-122"/>
              </a:rPr>
              <a:t>利用金融新闻的情感分析信息进行股价预测</a:t>
            </a:r>
            <a:endParaRPr lang="zh-CN" altLang="en-US" dirty="0">
              <a:sym typeface="微软雅黑" pitchFamily="34" charset="-122"/>
            </a:endParaRPr>
          </a:p>
        </p:txBody>
      </p:sp>
      <p:sp>
        <p:nvSpPr>
          <p:cNvPr id="45" name="TextBox 57"/>
          <p:cNvSpPr txBox="1"/>
          <p:nvPr/>
        </p:nvSpPr>
        <p:spPr>
          <a:xfrm>
            <a:off x="9875673" y="3263340"/>
            <a:ext cx="1427050" cy="1126462"/>
          </a:xfrm>
          <a:prstGeom prst="rect">
            <a:avLst/>
          </a:prstGeom>
          <a:noFill/>
        </p:spPr>
        <p:txBody>
          <a:bodyPr wrap="square" rtlCol="0" anchor="ctr">
            <a:spAutoFit/>
          </a:bodyPr>
          <a:lstStyle/>
          <a:p>
            <a:pPr>
              <a:lnSpc>
                <a:spcPct val="120000"/>
              </a:lnSpc>
              <a:spcBef>
                <a:spcPct val="0"/>
              </a:spcBef>
              <a:buNone/>
            </a:pPr>
            <a:r>
              <a:rPr lang="zh-CN" altLang="en-US" sz="1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rPr>
              <a:t>帮助散户做出正确的投资策略，减弱信息不对称性</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itchFamily="34" charset="-122"/>
            </a:endParaRPr>
          </a:p>
        </p:txBody>
      </p:sp>
      <p:cxnSp>
        <p:nvCxnSpPr>
          <p:cNvPr id="47" name="肘形连接符 46"/>
          <p:cNvCxnSpPr/>
          <p:nvPr/>
        </p:nvCxnSpPr>
        <p:spPr>
          <a:xfrm rot="10800000" flipV="1">
            <a:off x="3150631" y="2499720"/>
            <a:ext cx="1333311" cy="798977"/>
          </a:xfrm>
          <a:prstGeom prst="bentConnector3">
            <a:avLst>
              <a:gd name="adj1" fmla="val 3003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8" name="肘形连接符 47"/>
          <p:cNvCxnSpPr/>
          <p:nvPr/>
        </p:nvCxnSpPr>
        <p:spPr>
          <a:xfrm rot="10800000">
            <a:off x="3909186" y="4217726"/>
            <a:ext cx="1323906" cy="758595"/>
          </a:xfrm>
          <a:prstGeom prst="bentConnector3">
            <a:avLst>
              <a:gd name="adj1"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9" name="肘形连接符 48"/>
          <p:cNvCxnSpPr/>
          <p:nvPr/>
        </p:nvCxnSpPr>
        <p:spPr>
          <a:xfrm rot="10800000" flipV="1">
            <a:off x="9356446" y="3096885"/>
            <a:ext cx="1280659" cy="729686"/>
          </a:xfrm>
          <a:prstGeom prst="bentConnector3">
            <a:avLst>
              <a:gd name="adj1" fmla="val 68117"/>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0" name="肘形连接符 49"/>
          <p:cNvCxnSpPr/>
          <p:nvPr/>
        </p:nvCxnSpPr>
        <p:spPr>
          <a:xfrm rot="10800000" flipV="1">
            <a:off x="7407244" y="2499720"/>
            <a:ext cx="1491428" cy="731120"/>
          </a:xfrm>
          <a:prstGeom prst="bentConnector3">
            <a:avLst>
              <a:gd name="adj1" fmla="val 50000"/>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7" name="TextBox 55"/>
          <p:cNvSpPr txBox="1"/>
          <p:nvPr/>
        </p:nvSpPr>
        <p:spPr>
          <a:xfrm>
            <a:off x="2724278" y="2136878"/>
            <a:ext cx="1361835" cy="1126462"/>
          </a:xfrm>
          <a:prstGeom prst="rect">
            <a:avLst/>
          </a:prstGeom>
          <a:noFill/>
        </p:spPr>
        <p:txBody>
          <a:bodyPr wrap="square" rtlCol="0" anchor="ctr">
            <a:spAutoFit/>
          </a:bodyPr>
          <a:lstStyle>
            <a:defPPr>
              <a:defRPr lang="zh-CN"/>
            </a:defPPr>
            <a:lvl1pPr>
              <a:lnSpc>
                <a:spcPct val="120000"/>
              </a:lnSpc>
              <a:spcBef>
                <a:spcPct val="0"/>
              </a:spcBef>
              <a:buNone/>
              <a:defRPr sz="14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sym typeface="微软雅黑" pitchFamily="34" charset="-122"/>
              </a:rPr>
              <a:t>建立金融领域情感词典，辅助金融领域文本分析</a:t>
            </a:r>
            <a:endParaRPr lang="zh-CN" altLang="en-US" dirty="0">
              <a:sym typeface="微软雅黑" pitchFamily="34" charset="-122"/>
            </a:endParaRPr>
          </a:p>
        </p:txBody>
      </p:sp>
    </p:spTree>
    <p:extLst>
      <p:ext uri="{BB962C8B-B14F-4D97-AF65-F5344CB8AC3E}">
        <p14:creationId xmlns:p14="http://schemas.microsoft.com/office/powerpoint/2010/main" val="240444756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1" decel="100000"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ppt_x"/>
                                          </p:val>
                                        </p:tav>
                                        <p:tav tm="100000">
                                          <p:val>
                                            <p:strVal val="#ppt_x"/>
                                          </p:val>
                                        </p:tav>
                                      </p:tavLst>
                                    </p:anim>
                                    <p:anim calcmode="lin" valueType="num">
                                      <p:cBhvr additive="base">
                                        <p:cTn id="16" dur="500" fill="hold"/>
                                        <p:tgtEl>
                                          <p:spTgt spid="24"/>
                                        </p:tgtEl>
                                        <p:attrNameLst>
                                          <p:attrName>ppt_y</p:attrName>
                                        </p:attrNameLst>
                                      </p:cBhvr>
                                      <p:tavLst>
                                        <p:tav tm="0">
                                          <p:val>
                                            <p:strVal val="0-#ppt_h/2"/>
                                          </p:val>
                                        </p:tav>
                                        <p:tav tm="100000">
                                          <p:val>
                                            <p:strVal val="#ppt_y"/>
                                          </p:val>
                                        </p:tav>
                                      </p:tavLst>
                                    </p:anim>
                                  </p:childTnLst>
                                </p:cTn>
                              </p:par>
                              <p:par>
                                <p:cTn id="17" presetID="8" presetClass="emph" presetSubtype="0" repeatCount="indefinite" fill="hold" nodeType="withEffect">
                                  <p:stCondLst>
                                    <p:cond delay="0"/>
                                  </p:stCondLst>
                                  <p:childTnLst>
                                    <p:animRot by="-86400000">
                                      <p:cBhvr>
                                        <p:cTn id="18" dur="8000" fill="hold"/>
                                        <p:tgtEl>
                                          <p:spTgt spid="24"/>
                                        </p:tgtEl>
                                        <p:attrNameLst>
                                          <p:attrName>r</p:attrName>
                                        </p:attrNameLst>
                                      </p:cBhvr>
                                    </p:animRot>
                                  </p:childTnLst>
                                </p:cTn>
                              </p:par>
                              <p:par>
                                <p:cTn id="19" presetID="22" presetClass="entr" presetSubtype="2" fill="hold" nodeType="withEffect">
                                  <p:stCondLst>
                                    <p:cond delay="500"/>
                                  </p:stCondLst>
                                  <p:childTnLst>
                                    <p:set>
                                      <p:cBhvr>
                                        <p:cTn id="20" dur="1" fill="hold">
                                          <p:stCondLst>
                                            <p:cond delay="0"/>
                                          </p:stCondLst>
                                        </p:cTn>
                                        <p:tgtEl>
                                          <p:spTgt spid="47"/>
                                        </p:tgtEl>
                                        <p:attrNameLst>
                                          <p:attrName>style.visibility</p:attrName>
                                        </p:attrNameLst>
                                      </p:cBhvr>
                                      <p:to>
                                        <p:strVal val="visible"/>
                                      </p:to>
                                    </p:set>
                                    <p:animEffect transition="in" filter="wipe(right)">
                                      <p:cBhvr>
                                        <p:cTn id="21" dur="500"/>
                                        <p:tgtEl>
                                          <p:spTgt spid="47"/>
                                        </p:tgtEl>
                                      </p:cBhvr>
                                    </p:animEffect>
                                  </p:childTnLst>
                                </p:cTn>
                              </p:par>
                              <p:par>
                                <p:cTn id="22" presetID="2" presetClass="entr" presetSubtype="1" decel="100000" fill="hold" nodeType="withEffect">
                                  <p:stCondLst>
                                    <p:cond delay="50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ppt_x"/>
                                          </p:val>
                                        </p:tav>
                                        <p:tav tm="100000">
                                          <p:val>
                                            <p:strVal val="#ppt_x"/>
                                          </p:val>
                                        </p:tav>
                                      </p:tavLst>
                                    </p:anim>
                                    <p:anim calcmode="lin" valueType="num">
                                      <p:cBhvr additive="base">
                                        <p:cTn id="25" dur="500" fill="hold"/>
                                        <p:tgtEl>
                                          <p:spTgt spid="27"/>
                                        </p:tgtEl>
                                        <p:attrNameLst>
                                          <p:attrName>ppt_y</p:attrName>
                                        </p:attrNameLst>
                                      </p:cBhvr>
                                      <p:tavLst>
                                        <p:tav tm="0">
                                          <p:val>
                                            <p:strVal val="0-#ppt_h/2"/>
                                          </p:val>
                                        </p:tav>
                                        <p:tav tm="100000">
                                          <p:val>
                                            <p:strVal val="#ppt_y"/>
                                          </p:val>
                                        </p:tav>
                                      </p:tavLst>
                                    </p:anim>
                                  </p:childTnLst>
                                </p:cTn>
                              </p:par>
                              <p:par>
                                <p:cTn id="26" presetID="8" presetClass="emph" presetSubtype="0" repeatCount="indefinite" fill="hold" nodeType="withEffect">
                                  <p:stCondLst>
                                    <p:cond delay="500"/>
                                  </p:stCondLst>
                                  <p:childTnLst>
                                    <p:animRot by="76680000">
                                      <p:cBhvr>
                                        <p:cTn id="27" dur="7500" fill="hold"/>
                                        <p:tgtEl>
                                          <p:spTgt spid="27"/>
                                        </p:tgtEl>
                                        <p:attrNameLst>
                                          <p:attrName>r</p:attrName>
                                        </p:attrNameLst>
                                      </p:cBhvr>
                                    </p:animRot>
                                  </p:childTnLst>
                                </p:cTn>
                              </p:par>
                              <p:par>
                                <p:cTn id="28" presetID="22" presetClass="entr" presetSubtype="2" fill="hold" nodeType="withEffect">
                                  <p:stCondLst>
                                    <p:cond delay="1000"/>
                                  </p:stCondLst>
                                  <p:childTnLst>
                                    <p:set>
                                      <p:cBhvr>
                                        <p:cTn id="29" dur="1" fill="hold">
                                          <p:stCondLst>
                                            <p:cond delay="0"/>
                                          </p:stCondLst>
                                        </p:cTn>
                                        <p:tgtEl>
                                          <p:spTgt spid="48"/>
                                        </p:tgtEl>
                                        <p:attrNameLst>
                                          <p:attrName>style.visibility</p:attrName>
                                        </p:attrNameLst>
                                      </p:cBhvr>
                                      <p:to>
                                        <p:strVal val="visible"/>
                                      </p:to>
                                    </p:set>
                                    <p:animEffect transition="in" filter="wipe(right)">
                                      <p:cBhvr>
                                        <p:cTn id="30" dur="500"/>
                                        <p:tgtEl>
                                          <p:spTgt spid="48"/>
                                        </p:tgtEl>
                                      </p:cBhvr>
                                    </p:animEffect>
                                  </p:childTnLst>
                                </p:cTn>
                              </p:par>
                              <p:par>
                                <p:cTn id="31" presetID="2" presetClass="entr" presetSubtype="1" decel="100000" fill="hold" nodeType="withEffect">
                                  <p:stCondLst>
                                    <p:cond delay="100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ppt_x"/>
                                          </p:val>
                                        </p:tav>
                                        <p:tav tm="100000">
                                          <p:val>
                                            <p:strVal val="#ppt_x"/>
                                          </p:val>
                                        </p:tav>
                                      </p:tavLst>
                                    </p:anim>
                                    <p:anim calcmode="lin" valueType="num">
                                      <p:cBhvr additive="base">
                                        <p:cTn id="34" dur="500" fill="hold"/>
                                        <p:tgtEl>
                                          <p:spTgt spid="34"/>
                                        </p:tgtEl>
                                        <p:attrNameLst>
                                          <p:attrName>ppt_y</p:attrName>
                                        </p:attrNameLst>
                                      </p:cBhvr>
                                      <p:tavLst>
                                        <p:tav tm="0">
                                          <p:val>
                                            <p:strVal val="0-#ppt_h/2"/>
                                          </p:val>
                                        </p:tav>
                                        <p:tav tm="100000">
                                          <p:val>
                                            <p:strVal val="#ppt_y"/>
                                          </p:val>
                                        </p:tav>
                                      </p:tavLst>
                                    </p:anim>
                                  </p:childTnLst>
                                </p:cTn>
                              </p:par>
                              <p:par>
                                <p:cTn id="35" presetID="8" presetClass="emph" presetSubtype="0" repeatCount="indefinite" fill="hold" nodeType="withEffect">
                                  <p:stCondLst>
                                    <p:cond delay="1000"/>
                                  </p:stCondLst>
                                  <p:childTnLst>
                                    <p:animRot by="-108000000">
                                      <p:cBhvr>
                                        <p:cTn id="36" dur="7000" fill="hold"/>
                                        <p:tgtEl>
                                          <p:spTgt spid="34"/>
                                        </p:tgtEl>
                                        <p:attrNameLst>
                                          <p:attrName>r</p:attrName>
                                        </p:attrNameLst>
                                      </p:cBhvr>
                                    </p:animRot>
                                  </p:childTnLst>
                                </p:cTn>
                              </p:par>
                              <p:par>
                                <p:cTn id="37" presetID="22" presetClass="entr" presetSubtype="8" fill="hold" nodeType="withEffect">
                                  <p:stCondLst>
                                    <p:cond delay="1500"/>
                                  </p:stCondLst>
                                  <p:childTnLst>
                                    <p:set>
                                      <p:cBhvr>
                                        <p:cTn id="38" dur="1" fill="hold">
                                          <p:stCondLst>
                                            <p:cond delay="0"/>
                                          </p:stCondLst>
                                        </p:cTn>
                                        <p:tgtEl>
                                          <p:spTgt spid="50"/>
                                        </p:tgtEl>
                                        <p:attrNameLst>
                                          <p:attrName>style.visibility</p:attrName>
                                        </p:attrNameLst>
                                      </p:cBhvr>
                                      <p:to>
                                        <p:strVal val="visible"/>
                                      </p:to>
                                    </p:set>
                                    <p:animEffect transition="in" filter="wipe(left)">
                                      <p:cBhvr>
                                        <p:cTn id="39" dur="500"/>
                                        <p:tgtEl>
                                          <p:spTgt spid="50"/>
                                        </p:tgtEl>
                                      </p:cBhvr>
                                    </p:animEffect>
                                  </p:childTnLst>
                                </p:cTn>
                              </p:par>
                              <p:par>
                                <p:cTn id="40" presetID="2" presetClass="entr" presetSubtype="1" decel="100000" fill="hold" nodeType="withEffect">
                                  <p:stCondLst>
                                    <p:cond delay="150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ppt_x"/>
                                          </p:val>
                                        </p:tav>
                                        <p:tav tm="100000">
                                          <p:val>
                                            <p:strVal val="#ppt_x"/>
                                          </p:val>
                                        </p:tav>
                                      </p:tavLst>
                                    </p:anim>
                                    <p:anim calcmode="lin" valueType="num">
                                      <p:cBhvr additive="base">
                                        <p:cTn id="43" dur="500" fill="hold"/>
                                        <p:tgtEl>
                                          <p:spTgt spid="37"/>
                                        </p:tgtEl>
                                        <p:attrNameLst>
                                          <p:attrName>ppt_y</p:attrName>
                                        </p:attrNameLst>
                                      </p:cBhvr>
                                      <p:tavLst>
                                        <p:tav tm="0">
                                          <p:val>
                                            <p:strVal val="0-#ppt_h/2"/>
                                          </p:val>
                                        </p:tav>
                                        <p:tav tm="100000">
                                          <p:val>
                                            <p:strVal val="#ppt_y"/>
                                          </p:val>
                                        </p:tav>
                                      </p:tavLst>
                                    </p:anim>
                                  </p:childTnLst>
                                </p:cTn>
                              </p:par>
                              <p:par>
                                <p:cTn id="44" presetID="8" presetClass="emph" presetSubtype="0" repeatCount="indefinite" fill="hold" nodeType="withEffect">
                                  <p:stCondLst>
                                    <p:cond delay="1500"/>
                                  </p:stCondLst>
                                  <p:childTnLst>
                                    <p:animRot by="86400000">
                                      <p:cBhvr>
                                        <p:cTn id="45" dur="6500" fill="hold"/>
                                        <p:tgtEl>
                                          <p:spTgt spid="37"/>
                                        </p:tgtEl>
                                        <p:attrNameLst>
                                          <p:attrName>r</p:attrName>
                                        </p:attrNameLst>
                                      </p:cBhvr>
                                    </p:animRot>
                                  </p:childTnLst>
                                </p:cTn>
                              </p:par>
                              <p:par>
                                <p:cTn id="46" presetID="22" presetClass="entr" presetSubtype="8" fill="hold" nodeType="withEffect">
                                  <p:stCondLst>
                                    <p:cond delay="2000"/>
                                  </p:stCondLst>
                                  <p:childTnLst>
                                    <p:set>
                                      <p:cBhvr>
                                        <p:cTn id="47" dur="1" fill="hold">
                                          <p:stCondLst>
                                            <p:cond delay="0"/>
                                          </p:stCondLst>
                                        </p:cTn>
                                        <p:tgtEl>
                                          <p:spTgt spid="49"/>
                                        </p:tgtEl>
                                        <p:attrNameLst>
                                          <p:attrName>style.visibility</p:attrName>
                                        </p:attrNameLst>
                                      </p:cBhvr>
                                      <p:to>
                                        <p:strVal val="visible"/>
                                      </p:to>
                                    </p:set>
                                    <p:animEffect transition="in" filter="wipe(left)">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p:cTn id="53" dur="500" fill="hold"/>
                                        <p:tgtEl>
                                          <p:spTgt spid="97"/>
                                        </p:tgtEl>
                                        <p:attrNameLst>
                                          <p:attrName>ppt_w</p:attrName>
                                        </p:attrNameLst>
                                      </p:cBhvr>
                                      <p:tavLst>
                                        <p:tav tm="0">
                                          <p:val>
                                            <p:fltVal val="0"/>
                                          </p:val>
                                        </p:tav>
                                        <p:tav tm="100000">
                                          <p:val>
                                            <p:strVal val="#ppt_w"/>
                                          </p:val>
                                        </p:tav>
                                      </p:tavLst>
                                    </p:anim>
                                    <p:anim calcmode="lin" valueType="num">
                                      <p:cBhvr>
                                        <p:cTn id="54" dur="500" fill="hold"/>
                                        <p:tgtEl>
                                          <p:spTgt spid="97"/>
                                        </p:tgtEl>
                                        <p:attrNameLst>
                                          <p:attrName>ppt_h</p:attrName>
                                        </p:attrNameLst>
                                      </p:cBhvr>
                                      <p:tavLst>
                                        <p:tav tm="0">
                                          <p:val>
                                            <p:fltVal val="0"/>
                                          </p:val>
                                        </p:tav>
                                        <p:tav tm="100000">
                                          <p:val>
                                            <p:strVal val="#ppt_h"/>
                                          </p:val>
                                        </p:tav>
                                      </p:tavLst>
                                    </p:anim>
                                    <p:animEffect transition="in" filter="fade">
                                      <p:cBhvr>
                                        <p:cTn id="55" dur="500"/>
                                        <p:tgtEl>
                                          <p:spTgt spid="97"/>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 calcmode="lin" valueType="num">
                                      <p:cBhvr>
                                        <p:cTn id="67" dur="500" fill="hold"/>
                                        <p:tgtEl>
                                          <p:spTgt spid="43"/>
                                        </p:tgtEl>
                                        <p:attrNameLst>
                                          <p:attrName>ppt_w</p:attrName>
                                        </p:attrNameLst>
                                      </p:cBhvr>
                                      <p:tavLst>
                                        <p:tav tm="0">
                                          <p:val>
                                            <p:fltVal val="0"/>
                                          </p:val>
                                        </p:tav>
                                        <p:tav tm="100000">
                                          <p:val>
                                            <p:strVal val="#ppt_w"/>
                                          </p:val>
                                        </p:tav>
                                      </p:tavLst>
                                    </p:anim>
                                    <p:anim calcmode="lin" valueType="num">
                                      <p:cBhvr>
                                        <p:cTn id="68" dur="500" fill="hold"/>
                                        <p:tgtEl>
                                          <p:spTgt spid="43"/>
                                        </p:tgtEl>
                                        <p:attrNameLst>
                                          <p:attrName>ppt_h</p:attrName>
                                        </p:attrNameLst>
                                      </p:cBhvr>
                                      <p:tavLst>
                                        <p:tav tm="0">
                                          <p:val>
                                            <p:fltVal val="0"/>
                                          </p:val>
                                        </p:tav>
                                        <p:tav tm="100000">
                                          <p:val>
                                            <p:strVal val="#ppt_h"/>
                                          </p:val>
                                        </p:tav>
                                      </p:tavLst>
                                    </p:anim>
                                    <p:animEffect transition="in" filter="fade">
                                      <p:cBhvr>
                                        <p:cTn id="69" dur="500"/>
                                        <p:tgtEl>
                                          <p:spTgt spid="4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45"/>
                                        </p:tgtEl>
                                        <p:attrNameLst>
                                          <p:attrName>style.visibility</p:attrName>
                                        </p:attrNameLst>
                                      </p:cBhvr>
                                      <p:to>
                                        <p:strVal val="visible"/>
                                      </p:to>
                                    </p:set>
                                    <p:anim calcmode="lin" valueType="num">
                                      <p:cBhvr>
                                        <p:cTn id="74" dur="500" fill="hold"/>
                                        <p:tgtEl>
                                          <p:spTgt spid="45"/>
                                        </p:tgtEl>
                                        <p:attrNameLst>
                                          <p:attrName>ppt_w</p:attrName>
                                        </p:attrNameLst>
                                      </p:cBhvr>
                                      <p:tavLst>
                                        <p:tav tm="0">
                                          <p:val>
                                            <p:fltVal val="0"/>
                                          </p:val>
                                        </p:tav>
                                        <p:tav tm="100000">
                                          <p:val>
                                            <p:strVal val="#ppt_w"/>
                                          </p:val>
                                        </p:tav>
                                      </p:tavLst>
                                    </p:anim>
                                    <p:anim calcmode="lin" valueType="num">
                                      <p:cBhvr>
                                        <p:cTn id="75" dur="500" fill="hold"/>
                                        <p:tgtEl>
                                          <p:spTgt spid="45"/>
                                        </p:tgtEl>
                                        <p:attrNameLst>
                                          <p:attrName>ppt_h</p:attrName>
                                        </p:attrNameLst>
                                      </p:cBhvr>
                                      <p:tavLst>
                                        <p:tav tm="0">
                                          <p:val>
                                            <p:fltVal val="0"/>
                                          </p:val>
                                        </p:tav>
                                        <p:tav tm="100000">
                                          <p:val>
                                            <p:strVal val="#ppt_h"/>
                                          </p:val>
                                        </p:tav>
                                      </p:tavLst>
                                    </p:anim>
                                    <p:animEffect transition="in" filter="fade">
                                      <p:cBhvr>
                                        <p:cTn id="7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3" grpId="0"/>
      <p:bldP spid="45" grpId="0"/>
      <p:bldP spid="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5958652" y="406444"/>
            <a:ext cx="2877693"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国内外研究现状</a:t>
            </a:r>
            <a:endParaRPr lang="zh-CN" altLang="en-US" sz="3000" b="1"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3" name="组合 2"/>
          <p:cNvGrpSpPr/>
          <p:nvPr/>
        </p:nvGrpSpPr>
        <p:grpSpPr>
          <a:xfrm>
            <a:off x="5334856" y="461236"/>
            <a:ext cx="263341" cy="395013"/>
            <a:chOff x="5284519" y="1508166"/>
            <a:chExt cx="213756" cy="427512"/>
          </a:xfrm>
        </p:grpSpPr>
        <p:cxnSp>
          <p:nvCxnSpPr>
            <p:cNvPr id="4" name="直接连接符 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8" name="圆角矩形 27"/>
          <p:cNvSpPr/>
          <p:nvPr/>
        </p:nvSpPr>
        <p:spPr>
          <a:xfrm>
            <a:off x="2662022" y="1976658"/>
            <a:ext cx="2424654" cy="3811814"/>
          </a:xfrm>
          <a:prstGeom prst="roundRect">
            <a:avLst>
              <a:gd name="adj" fmla="val 691"/>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9" name="椭圆 28"/>
          <p:cNvSpPr/>
          <p:nvPr/>
        </p:nvSpPr>
        <p:spPr>
          <a:xfrm>
            <a:off x="3522356" y="1624665"/>
            <a:ext cx="703986" cy="703986"/>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0" name="椭圆 29"/>
          <p:cNvSpPr/>
          <p:nvPr/>
        </p:nvSpPr>
        <p:spPr>
          <a:xfrm>
            <a:off x="3573588" y="1675897"/>
            <a:ext cx="601522" cy="601522"/>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a typeface="微软雅黑" panose="020B0503020204020204" pitchFamily="34" charset="-122"/>
            </a:endParaRPr>
          </a:p>
        </p:txBody>
      </p:sp>
      <p:sp>
        <p:nvSpPr>
          <p:cNvPr id="31" name="圆角矩形 30"/>
          <p:cNvSpPr/>
          <p:nvPr/>
        </p:nvSpPr>
        <p:spPr>
          <a:xfrm>
            <a:off x="5899674" y="1976658"/>
            <a:ext cx="2424654" cy="3811814"/>
          </a:xfrm>
          <a:prstGeom prst="roundRect">
            <a:avLst>
              <a:gd name="adj" fmla="val 691"/>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2" name="椭圆 31"/>
          <p:cNvSpPr/>
          <p:nvPr/>
        </p:nvSpPr>
        <p:spPr>
          <a:xfrm>
            <a:off x="6760008" y="1624665"/>
            <a:ext cx="703986" cy="703986"/>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3" name="椭圆 32"/>
          <p:cNvSpPr/>
          <p:nvPr/>
        </p:nvSpPr>
        <p:spPr>
          <a:xfrm>
            <a:off x="6811240" y="1675897"/>
            <a:ext cx="601522" cy="601522"/>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4" name="圆角矩形 33"/>
          <p:cNvSpPr/>
          <p:nvPr/>
        </p:nvSpPr>
        <p:spPr>
          <a:xfrm>
            <a:off x="9137325" y="1976658"/>
            <a:ext cx="2424654" cy="3811814"/>
          </a:xfrm>
          <a:prstGeom prst="roundRect">
            <a:avLst>
              <a:gd name="adj" fmla="val 691"/>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5" name="椭圆 34"/>
          <p:cNvSpPr/>
          <p:nvPr/>
        </p:nvSpPr>
        <p:spPr>
          <a:xfrm>
            <a:off x="9997659" y="1624665"/>
            <a:ext cx="703986" cy="703986"/>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6" name="椭圆 35"/>
          <p:cNvSpPr/>
          <p:nvPr/>
        </p:nvSpPr>
        <p:spPr>
          <a:xfrm>
            <a:off x="10048891" y="1675897"/>
            <a:ext cx="601522" cy="601522"/>
          </a:xfrm>
          <a:prstGeom prst="ellipse">
            <a:avLst/>
          </a:prstGeom>
          <a:solidFill>
            <a:schemeClr val="bg1"/>
          </a:solidFill>
          <a:ln w="38100">
            <a:solidFill>
              <a:srgbClr val="5B9BD5"/>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2662022" y="5660346"/>
            <a:ext cx="2424654" cy="147637"/>
          </a:xfrm>
          <a:custGeom>
            <a:avLst/>
            <a:gdLst>
              <a:gd name="connsiteX0" fmla="*/ 0 w 2424654"/>
              <a:gd name="connsiteY0" fmla="*/ 0 h 147637"/>
              <a:gd name="connsiteX1" fmla="*/ 2424654 w 2424654"/>
              <a:gd name="connsiteY1" fmla="*/ 0 h 147637"/>
              <a:gd name="connsiteX2" fmla="*/ 2424654 w 2424654"/>
              <a:gd name="connsiteY2" fmla="*/ 130883 h 147637"/>
              <a:gd name="connsiteX3" fmla="*/ 2407900 w 2424654"/>
              <a:gd name="connsiteY3" fmla="*/ 147637 h 147637"/>
              <a:gd name="connsiteX4" fmla="*/ 16754 w 2424654"/>
              <a:gd name="connsiteY4" fmla="*/ 147637 h 147637"/>
              <a:gd name="connsiteX5" fmla="*/ 0 w 2424654"/>
              <a:gd name="connsiteY5" fmla="*/ 130883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654" h="147637">
                <a:moveTo>
                  <a:pt x="0" y="0"/>
                </a:moveTo>
                <a:lnTo>
                  <a:pt x="2424654" y="0"/>
                </a:lnTo>
                <a:lnTo>
                  <a:pt x="2424654" y="130883"/>
                </a:lnTo>
                <a:cubicBezTo>
                  <a:pt x="2424654" y="140136"/>
                  <a:pt x="2417153" y="147637"/>
                  <a:pt x="2407900" y="147637"/>
                </a:cubicBezTo>
                <a:lnTo>
                  <a:pt x="16754" y="147637"/>
                </a:lnTo>
                <a:cubicBezTo>
                  <a:pt x="7501" y="147637"/>
                  <a:pt x="0" y="140136"/>
                  <a:pt x="0" y="130883"/>
                </a:cubicBezTo>
                <a:close/>
              </a:path>
            </a:pathLst>
          </a:custGeom>
          <a:solidFill>
            <a:schemeClr val="bg1"/>
          </a:solidFill>
          <a:ln w="381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8" name="任意多边形 37"/>
          <p:cNvSpPr/>
          <p:nvPr/>
        </p:nvSpPr>
        <p:spPr>
          <a:xfrm>
            <a:off x="5899673" y="5660346"/>
            <a:ext cx="2424654" cy="147637"/>
          </a:xfrm>
          <a:custGeom>
            <a:avLst/>
            <a:gdLst>
              <a:gd name="connsiteX0" fmla="*/ 0 w 2424654"/>
              <a:gd name="connsiteY0" fmla="*/ 0 h 147637"/>
              <a:gd name="connsiteX1" fmla="*/ 2424654 w 2424654"/>
              <a:gd name="connsiteY1" fmla="*/ 0 h 147637"/>
              <a:gd name="connsiteX2" fmla="*/ 2424654 w 2424654"/>
              <a:gd name="connsiteY2" fmla="*/ 130883 h 147637"/>
              <a:gd name="connsiteX3" fmla="*/ 2407900 w 2424654"/>
              <a:gd name="connsiteY3" fmla="*/ 147637 h 147637"/>
              <a:gd name="connsiteX4" fmla="*/ 16754 w 2424654"/>
              <a:gd name="connsiteY4" fmla="*/ 147637 h 147637"/>
              <a:gd name="connsiteX5" fmla="*/ 0 w 2424654"/>
              <a:gd name="connsiteY5" fmla="*/ 130883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654" h="147637">
                <a:moveTo>
                  <a:pt x="0" y="0"/>
                </a:moveTo>
                <a:lnTo>
                  <a:pt x="2424654" y="0"/>
                </a:lnTo>
                <a:lnTo>
                  <a:pt x="2424654" y="130883"/>
                </a:lnTo>
                <a:cubicBezTo>
                  <a:pt x="2424654" y="140136"/>
                  <a:pt x="2417153" y="147637"/>
                  <a:pt x="2407900" y="147637"/>
                </a:cubicBezTo>
                <a:lnTo>
                  <a:pt x="16754" y="147637"/>
                </a:lnTo>
                <a:cubicBezTo>
                  <a:pt x="7501" y="147637"/>
                  <a:pt x="0" y="140136"/>
                  <a:pt x="0" y="130883"/>
                </a:cubicBezTo>
                <a:close/>
              </a:path>
            </a:pathLst>
          </a:custGeom>
          <a:solidFill>
            <a:schemeClr val="bg1"/>
          </a:solidFill>
          <a:ln w="381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9" name="任意多边形 38"/>
          <p:cNvSpPr/>
          <p:nvPr/>
        </p:nvSpPr>
        <p:spPr>
          <a:xfrm>
            <a:off x="9137324" y="5660346"/>
            <a:ext cx="2424654" cy="147637"/>
          </a:xfrm>
          <a:custGeom>
            <a:avLst/>
            <a:gdLst>
              <a:gd name="connsiteX0" fmla="*/ 0 w 2424654"/>
              <a:gd name="connsiteY0" fmla="*/ 0 h 147637"/>
              <a:gd name="connsiteX1" fmla="*/ 2424654 w 2424654"/>
              <a:gd name="connsiteY1" fmla="*/ 0 h 147637"/>
              <a:gd name="connsiteX2" fmla="*/ 2424654 w 2424654"/>
              <a:gd name="connsiteY2" fmla="*/ 130883 h 147637"/>
              <a:gd name="connsiteX3" fmla="*/ 2407900 w 2424654"/>
              <a:gd name="connsiteY3" fmla="*/ 147637 h 147637"/>
              <a:gd name="connsiteX4" fmla="*/ 16754 w 2424654"/>
              <a:gd name="connsiteY4" fmla="*/ 147637 h 147637"/>
              <a:gd name="connsiteX5" fmla="*/ 0 w 2424654"/>
              <a:gd name="connsiteY5" fmla="*/ 130883 h 147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4654" h="147637">
                <a:moveTo>
                  <a:pt x="0" y="0"/>
                </a:moveTo>
                <a:lnTo>
                  <a:pt x="2424654" y="0"/>
                </a:lnTo>
                <a:lnTo>
                  <a:pt x="2424654" y="130883"/>
                </a:lnTo>
                <a:cubicBezTo>
                  <a:pt x="2424654" y="140136"/>
                  <a:pt x="2417153" y="147637"/>
                  <a:pt x="2407900" y="147637"/>
                </a:cubicBezTo>
                <a:lnTo>
                  <a:pt x="16754" y="147637"/>
                </a:lnTo>
                <a:cubicBezTo>
                  <a:pt x="7501" y="147637"/>
                  <a:pt x="0" y="140136"/>
                  <a:pt x="0" y="130883"/>
                </a:cubicBezTo>
                <a:close/>
              </a:path>
            </a:pathLst>
          </a:custGeom>
          <a:solidFill>
            <a:schemeClr val="bg1"/>
          </a:solidFill>
          <a:ln w="381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3663935" y="1776603"/>
            <a:ext cx="420827" cy="369332"/>
          </a:xfrm>
          <a:prstGeom prst="rect">
            <a:avLst/>
          </a:prstGeom>
          <a:noFill/>
          <a:ln>
            <a:noFill/>
          </a:ln>
          <a:effectLst/>
        </p:spPr>
        <p:txBody>
          <a:bodyPr wrap="square" rtlCol="0">
            <a:spAutoFit/>
          </a:bodyPr>
          <a:lstStyle/>
          <a:p>
            <a:pPr algn="ctr"/>
            <a:r>
              <a:rPr lang="en-US" altLang="zh-CN" sz="1800" dirty="0" smtClean="0">
                <a:ea typeface="微软雅黑" panose="020B0503020204020204" pitchFamily="34" charset="-122"/>
              </a:rPr>
              <a:t>01</a:t>
            </a:r>
            <a:endParaRPr lang="zh-CN" altLang="en-US" sz="1800" dirty="0">
              <a:ea typeface="微软雅黑" panose="020B0503020204020204" pitchFamily="34" charset="-122"/>
            </a:endParaRPr>
          </a:p>
        </p:txBody>
      </p:sp>
      <p:sp>
        <p:nvSpPr>
          <p:cNvPr id="41" name="文本框 40"/>
          <p:cNvSpPr txBox="1"/>
          <p:nvPr/>
        </p:nvSpPr>
        <p:spPr>
          <a:xfrm>
            <a:off x="6901586" y="1782463"/>
            <a:ext cx="420827" cy="369332"/>
          </a:xfrm>
          <a:prstGeom prst="rect">
            <a:avLst/>
          </a:prstGeom>
          <a:noFill/>
          <a:ln>
            <a:noFill/>
          </a:ln>
          <a:effectLst/>
        </p:spPr>
        <p:txBody>
          <a:bodyPr wrap="square" rtlCol="0">
            <a:spAutoFit/>
          </a:bodyPr>
          <a:lstStyle/>
          <a:p>
            <a:pPr algn="ctr"/>
            <a:r>
              <a:rPr lang="en-US" altLang="zh-CN" sz="1800" dirty="0" smtClean="0">
                <a:ea typeface="微软雅黑" panose="020B0503020204020204" pitchFamily="34" charset="-122"/>
              </a:rPr>
              <a:t>02</a:t>
            </a:r>
            <a:endParaRPr lang="zh-CN" altLang="en-US" sz="2000" dirty="0">
              <a:ea typeface="微软雅黑" panose="020B0503020204020204" pitchFamily="34" charset="-122"/>
            </a:endParaRPr>
          </a:p>
        </p:txBody>
      </p:sp>
      <p:sp>
        <p:nvSpPr>
          <p:cNvPr id="42" name="文本框 41"/>
          <p:cNvSpPr txBox="1"/>
          <p:nvPr/>
        </p:nvSpPr>
        <p:spPr>
          <a:xfrm>
            <a:off x="10139237" y="1782463"/>
            <a:ext cx="420827" cy="369332"/>
          </a:xfrm>
          <a:prstGeom prst="rect">
            <a:avLst/>
          </a:prstGeom>
          <a:noFill/>
          <a:ln>
            <a:noFill/>
          </a:ln>
          <a:effectLst/>
        </p:spPr>
        <p:txBody>
          <a:bodyPr wrap="square" rtlCol="0">
            <a:spAutoFit/>
          </a:bodyPr>
          <a:lstStyle/>
          <a:p>
            <a:pPr algn="ctr"/>
            <a:r>
              <a:rPr lang="en-US" altLang="zh-CN" sz="1800" dirty="0" smtClean="0">
                <a:ea typeface="微软雅黑" panose="020B0503020204020204" pitchFamily="34" charset="-122"/>
              </a:rPr>
              <a:t>03</a:t>
            </a:r>
            <a:endParaRPr lang="zh-CN" altLang="en-US" sz="1800" dirty="0">
              <a:ea typeface="微软雅黑" panose="020B0503020204020204" pitchFamily="34" charset="-122"/>
            </a:endParaRPr>
          </a:p>
        </p:txBody>
      </p:sp>
      <p:sp>
        <p:nvSpPr>
          <p:cNvPr id="43" name="Freeform 5"/>
          <p:cNvSpPr>
            <a:spLocks noEditPoints="1"/>
          </p:cNvSpPr>
          <p:nvPr/>
        </p:nvSpPr>
        <p:spPr bwMode="auto">
          <a:xfrm>
            <a:off x="6660107" y="2550237"/>
            <a:ext cx="904112" cy="474302"/>
          </a:xfrm>
          <a:custGeom>
            <a:avLst/>
            <a:gdLst>
              <a:gd name="T0" fmla="*/ 782 w 3230"/>
              <a:gd name="T1" fmla="*/ 3247 h 3247"/>
              <a:gd name="T2" fmla="*/ 1184 w 3230"/>
              <a:gd name="T3" fmla="*/ 2526 h 3247"/>
              <a:gd name="T4" fmla="*/ 197 w 3230"/>
              <a:gd name="T5" fmla="*/ 2522 h 3247"/>
              <a:gd name="T6" fmla="*/ 200 w 3230"/>
              <a:gd name="T7" fmla="*/ 245 h 3247"/>
              <a:gd name="T8" fmla="*/ 121 w 3230"/>
              <a:gd name="T9" fmla="*/ 242 h 3247"/>
              <a:gd name="T10" fmla="*/ 0 w 3230"/>
              <a:gd name="T11" fmla="*/ 121 h 3247"/>
              <a:gd name="T12" fmla="*/ 121 w 3230"/>
              <a:gd name="T13" fmla="*/ 0 h 3247"/>
              <a:gd name="T14" fmla="*/ 3109 w 3230"/>
              <a:gd name="T15" fmla="*/ 0 h 3247"/>
              <a:gd name="T16" fmla="*/ 3230 w 3230"/>
              <a:gd name="T17" fmla="*/ 121 h 3247"/>
              <a:gd name="T18" fmla="*/ 3109 w 3230"/>
              <a:gd name="T19" fmla="*/ 242 h 3247"/>
              <a:gd name="T20" fmla="*/ 3033 w 3230"/>
              <a:gd name="T21" fmla="*/ 242 h 3247"/>
              <a:gd name="T22" fmla="*/ 3030 w 3230"/>
              <a:gd name="T23" fmla="*/ 2193 h 3247"/>
              <a:gd name="T24" fmla="*/ 3031 w 3230"/>
              <a:gd name="T25" fmla="*/ 2283 h 3247"/>
              <a:gd name="T26" fmla="*/ 3030 w 3230"/>
              <a:gd name="T27" fmla="*/ 2407 h 3247"/>
              <a:gd name="T28" fmla="*/ 2942 w 3230"/>
              <a:gd name="T29" fmla="*/ 2522 h 3247"/>
              <a:gd name="T30" fmla="*/ 2049 w 3230"/>
              <a:gd name="T31" fmla="*/ 2522 h 3247"/>
              <a:gd name="T32" fmla="*/ 2443 w 3230"/>
              <a:gd name="T33" fmla="*/ 3247 h 3247"/>
              <a:gd name="T34" fmla="*/ 2138 w 3230"/>
              <a:gd name="T35" fmla="*/ 3246 h 3247"/>
              <a:gd name="T36" fmla="*/ 1742 w 3230"/>
              <a:gd name="T37" fmla="*/ 2523 h 3247"/>
              <a:gd name="T38" fmla="*/ 1490 w 3230"/>
              <a:gd name="T39" fmla="*/ 2522 h 3247"/>
              <a:gd name="T40" fmla="*/ 1089 w 3230"/>
              <a:gd name="T41" fmla="*/ 3247 h 3247"/>
              <a:gd name="T42" fmla="*/ 782 w 3230"/>
              <a:gd name="T43" fmla="*/ 3247 h 3247"/>
              <a:gd name="T44" fmla="*/ 434 w 3230"/>
              <a:gd name="T45" fmla="*/ 2193 h 3247"/>
              <a:gd name="T46" fmla="*/ 433 w 3230"/>
              <a:gd name="T47" fmla="*/ 2242 h 3247"/>
              <a:gd name="T48" fmla="*/ 433 w 3230"/>
              <a:gd name="T49" fmla="*/ 2277 h 3247"/>
              <a:gd name="T50" fmla="*/ 2793 w 3230"/>
              <a:gd name="T51" fmla="*/ 2280 h 3247"/>
              <a:gd name="T52" fmla="*/ 2797 w 3230"/>
              <a:gd name="T53" fmla="*/ 2244 h 3247"/>
              <a:gd name="T54" fmla="*/ 2796 w 3230"/>
              <a:gd name="T55" fmla="*/ 2193 h 3247"/>
              <a:gd name="T56" fmla="*/ 2797 w 3230"/>
              <a:gd name="T57" fmla="*/ 245 h 3247"/>
              <a:gd name="T58" fmla="*/ 433 w 3230"/>
              <a:gd name="T59" fmla="*/ 242 h 3247"/>
              <a:gd name="T60" fmla="*/ 434 w 3230"/>
              <a:gd name="T61" fmla="*/ 2193 h 3247"/>
              <a:gd name="T62" fmla="*/ 804 w 3230"/>
              <a:gd name="T63" fmla="*/ 2003 h 3247"/>
              <a:gd name="T64" fmla="*/ 686 w 3230"/>
              <a:gd name="T65" fmla="*/ 1882 h 3247"/>
              <a:gd name="T66" fmla="*/ 804 w 3230"/>
              <a:gd name="T67" fmla="*/ 1761 h 3247"/>
              <a:gd name="T68" fmla="*/ 1702 w 3230"/>
              <a:gd name="T69" fmla="*/ 1761 h 3247"/>
              <a:gd name="T70" fmla="*/ 1819 w 3230"/>
              <a:gd name="T71" fmla="*/ 1882 h 3247"/>
              <a:gd name="T72" fmla="*/ 1702 w 3230"/>
              <a:gd name="T73" fmla="*/ 2003 h 3247"/>
              <a:gd name="T74" fmla="*/ 804 w 3230"/>
              <a:gd name="T75" fmla="*/ 2003 h 3247"/>
              <a:gd name="T76" fmla="*/ 804 w 3230"/>
              <a:gd name="T77" fmla="*/ 1382 h 3247"/>
              <a:gd name="T78" fmla="*/ 686 w 3230"/>
              <a:gd name="T79" fmla="*/ 1261 h 3247"/>
              <a:gd name="T80" fmla="*/ 804 w 3230"/>
              <a:gd name="T81" fmla="*/ 1140 h 3247"/>
              <a:gd name="T82" fmla="*/ 2002 w 3230"/>
              <a:gd name="T83" fmla="*/ 1140 h 3247"/>
              <a:gd name="T84" fmla="*/ 2119 w 3230"/>
              <a:gd name="T85" fmla="*/ 1261 h 3247"/>
              <a:gd name="T86" fmla="*/ 2002 w 3230"/>
              <a:gd name="T87" fmla="*/ 1382 h 3247"/>
              <a:gd name="T88" fmla="*/ 804 w 3230"/>
              <a:gd name="T89" fmla="*/ 1382 h 3247"/>
              <a:gd name="T90" fmla="*/ 804 w 3230"/>
              <a:gd name="T91" fmla="*/ 760 h 3247"/>
              <a:gd name="T92" fmla="*/ 686 w 3230"/>
              <a:gd name="T93" fmla="*/ 639 h 3247"/>
              <a:gd name="T94" fmla="*/ 804 w 3230"/>
              <a:gd name="T95" fmla="*/ 518 h 3247"/>
              <a:gd name="T96" fmla="*/ 2002 w 3230"/>
              <a:gd name="T97" fmla="*/ 518 h 3247"/>
              <a:gd name="T98" fmla="*/ 2119 w 3230"/>
              <a:gd name="T99" fmla="*/ 639 h 3247"/>
              <a:gd name="T100" fmla="*/ 2002 w 3230"/>
              <a:gd name="T101" fmla="*/ 760 h 3247"/>
              <a:gd name="T102" fmla="*/ 804 w 3230"/>
              <a:gd name="T103" fmla="*/ 760 h 3247"/>
              <a:gd name="T104" fmla="*/ 804 w 3230"/>
              <a:gd name="T105" fmla="*/ 760 h 3247"/>
              <a:gd name="T106" fmla="*/ 804 w 3230"/>
              <a:gd name="T107" fmla="*/ 760 h 3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30" h="3247">
                <a:moveTo>
                  <a:pt x="782" y="3247"/>
                </a:moveTo>
                <a:cubicBezTo>
                  <a:pt x="1184" y="2526"/>
                  <a:pt x="1184" y="2526"/>
                  <a:pt x="1184" y="2526"/>
                </a:cubicBezTo>
                <a:cubicBezTo>
                  <a:pt x="197" y="2522"/>
                  <a:pt x="197" y="2522"/>
                  <a:pt x="197" y="2522"/>
                </a:cubicBezTo>
                <a:cubicBezTo>
                  <a:pt x="200" y="245"/>
                  <a:pt x="200" y="245"/>
                  <a:pt x="200" y="245"/>
                </a:cubicBezTo>
                <a:cubicBezTo>
                  <a:pt x="121" y="242"/>
                  <a:pt x="121" y="242"/>
                  <a:pt x="121" y="242"/>
                </a:cubicBezTo>
                <a:cubicBezTo>
                  <a:pt x="54" y="242"/>
                  <a:pt x="0" y="188"/>
                  <a:pt x="0" y="121"/>
                </a:cubicBezTo>
                <a:cubicBezTo>
                  <a:pt x="0" y="54"/>
                  <a:pt x="54" y="0"/>
                  <a:pt x="121" y="0"/>
                </a:cubicBezTo>
                <a:cubicBezTo>
                  <a:pt x="3109" y="0"/>
                  <a:pt x="3109" y="0"/>
                  <a:pt x="3109" y="0"/>
                </a:cubicBezTo>
                <a:cubicBezTo>
                  <a:pt x="3175" y="0"/>
                  <a:pt x="3230" y="54"/>
                  <a:pt x="3230" y="121"/>
                </a:cubicBezTo>
                <a:cubicBezTo>
                  <a:pt x="3230" y="188"/>
                  <a:pt x="3175" y="242"/>
                  <a:pt x="3109" y="242"/>
                </a:cubicBezTo>
                <a:cubicBezTo>
                  <a:pt x="3033" y="242"/>
                  <a:pt x="3033" y="242"/>
                  <a:pt x="3033" y="242"/>
                </a:cubicBezTo>
                <a:cubicBezTo>
                  <a:pt x="3030" y="2193"/>
                  <a:pt x="3030" y="2193"/>
                  <a:pt x="3030" y="2193"/>
                </a:cubicBezTo>
                <a:cubicBezTo>
                  <a:pt x="3030" y="2227"/>
                  <a:pt x="3030" y="2257"/>
                  <a:pt x="3031" y="2283"/>
                </a:cubicBezTo>
                <a:cubicBezTo>
                  <a:pt x="3031" y="2340"/>
                  <a:pt x="3032" y="2378"/>
                  <a:pt x="3030" y="2407"/>
                </a:cubicBezTo>
                <a:cubicBezTo>
                  <a:pt x="3026" y="2479"/>
                  <a:pt x="3012" y="2515"/>
                  <a:pt x="2942" y="2522"/>
                </a:cubicBezTo>
                <a:cubicBezTo>
                  <a:pt x="2049" y="2522"/>
                  <a:pt x="2049" y="2522"/>
                  <a:pt x="2049" y="2522"/>
                </a:cubicBezTo>
                <a:cubicBezTo>
                  <a:pt x="2443" y="3247"/>
                  <a:pt x="2443" y="3247"/>
                  <a:pt x="2443" y="3247"/>
                </a:cubicBezTo>
                <a:cubicBezTo>
                  <a:pt x="2138" y="3246"/>
                  <a:pt x="2138" y="3246"/>
                  <a:pt x="2138" y="3246"/>
                </a:cubicBezTo>
                <a:cubicBezTo>
                  <a:pt x="1742" y="2523"/>
                  <a:pt x="1742" y="2523"/>
                  <a:pt x="1742" y="2523"/>
                </a:cubicBezTo>
                <a:cubicBezTo>
                  <a:pt x="1490" y="2522"/>
                  <a:pt x="1490" y="2522"/>
                  <a:pt x="1490" y="2522"/>
                </a:cubicBezTo>
                <a:cubicBezTo>
                  <a:pt x="1089" y="3247"/>
                  <a:pt x="1089" y="3247"/>
                  <a:pt x="1089" y="3247"/>
                </a:cubicBezTo>
                <a:cubicBezTo>
                  <a:pt x="782" y="3247"/>
                  <a:pt x="782" y="3247"/>
                  <a:pt x="782" y="3247"/>
                </a:cubicBezTo>
                <a:close/>
                <a:moveTo>
                  <a:pt x="434" y="2193"/>
                </a:moveTo>
                <a:cubicBezTo>
                  <a:pt x="434" y="2213"/>
                  <a:pt x="434" y="2229"/>
                  <a:pt x="433" y="2242"/>
                </a:cubicBezTo>
                <a:cubicBezTo>
                  <a:pt x="433" y="2254"/>
                  <a:pt x="432" y="2269"/>
                  <a:pt x="433" y="2277"/>
                </a:cubicBezTo>
                <a:cubicBezTo>
                  <a:pt x="2793" y="2280"/>
                  <a:pt x="2793" y="2280"/>
                  <a:pt x="2793" y="2280"/>
                </a:cubicBezTo>
                <a:cubicBezTo>
                  <a:pt x="2797" y="2272"/>
                  <a:pt x="2797" y="2258"/>
                  <a:pt x="2797" y="2244"/>
                </a:cubicBezTo>
                <a:cubicBezTo>
                  <a:pt x="2796" y="2229"/>
                  <a:pt x="2796" y="2213"/>
                  <a:pt x="2796" y="2193"/>
                </a:cubicBezTo>
                <a:cubicBezTo>
                  <a:pt x="2796" y="2144"/>
                  <a:pt x="2797" y="526"/>
                  <a:pt x="2797" y="245"/>
                </a:cubicBezTo>
                <a:cubicBezTo>
                  <a:pt x="433" y="242"/>
                  <a:pt x="433" y="242"/>
                  <a:pt x="433" y="242"/>
                </a:cubicBezTo>
                <a:cubicBezTo>
                  <a:pt x="434" y="2193"/>
                  <a:pt x="434" y="2193"/>
                  <a:pt x="434" y="2193"/>
                </a:cubicBezTo>
                <a:close/>
                <a:moveTo>
                  <a:pt x="804" y="2003"/>
                </a:moveTo>
                <a:cubicBezTo>
                  <a:pt x="739" y="2003"/>
                  <a:pt x="686" y="1949"/>
                  <a:pt x="686" y="1882"/>
                </a:cubicBezTo>
                <a:cubicBezTo>
                  <a:pt x="686" y="1816"/>
                  <a:pt x="739" y="1761"/>
                  <a:pt x="804" y="1761"/>
                </a:cubicBezTo>
                <a:cubicBezTo>
                  <a:pt x="1702" y="1761"/>
                  <a:pt x="1702" y="1761"/>
                  <a:pt x="1702" y="1761"/>
                </a:cubicBezTo>
                <a:cubicBezTo>
                  <a:pt x="1767" y="1761"/>
                  <a:pt x="1819" y="1816"/>
                  <a:pt x="1819" y="1882"/>
                </a:cubicBezTo>
                <a:cubicBezTo>
                  <a:pt x="1819" y="1949"/>
                  <a:pt x="1767" y="2003"/>
                  <a:pt x="1702" y="2003"/>
                </a:cubicBezTo>
                <a:cubicBezTo>
                  <a:pt x="804" y="2003"/>
                  <a:pt x="804" y="2003"/>
                  <a:pt x="804" y="2003"/>
                </a:cubicBezTo>
                <a:close/>
                <a:moveTo>
                  <a:pt x="804" y="1382"/>
                </a:moveTo>
                <a:cubicBezTo>
                  <a:pt x="739" y="1382"/>
                  <a:pt x="686" y="1327"/>
                  <a:pt x="686" y="1261"/>
                </a:cubicBezTo>
                <a:cubicBezTo>
                  <a:pt x="686" y="1194"/>
                  <a:pt x="739" y="1140"/>
                  <a:pt x="804" y="1140"/>
                </a:cubicBezTo>
                <a:cubicBezTo>
                  <a:pt x="2002" y="1140"/>
                  <a:pt x="2002" y="1140"/>
                  <a:pt x="2002" y="1140"/>
                </a:cubicBezTo>
                <a:cubicBezTo>
                  <a:pt x="2066" y="1140"/>
                  <a:pt x="2119" y="1194"/>
                  <a:pt x="2119" y="1261"/>
                </a:cubicBezTo>
                <a:cubicBezTo>
                  <a:pt x="2119" y="1327"/>
                  <a:pt x="2066" y="1382"/>
                  <a:pt x="2002" y="1382"/>
                </a:cubicBezTo>
                <a:cubicBezTo>
                  <a:pt x="804" y="1382"/>
                  <a:pt x="804" y="1382"/>
                  <a:pt x="804" y="1382"/>
                </a:cubicBezTo>
                <a:close/>
                <a:moveTo>
                  <a:pt x="804" y="760"/>
                </a:moveTo>
                <a:cubicBezTo>
                  <a:pt x="739" y="760"/>
                  <a:pt x="686" y="706"/>
                  <a:pt x="686" y="639"/>
                </a:cubicBezTo>
                <a:cubicBezTo>
                  <a:pt x="686" y="572"/>
                  <a:pt x="739" y="518"/>
                  <a:pt x="804" y="518"/>
                </a:cubicBezTo>
                <a:cubicBezTo>
                  <a:pt x="2002" y="518"/>
                  <a:pt x="2002" y="518"/>
                  <a:pt x="2002" y="518"/>
                </a:cubicBezTo>
                <a:cubicBezTo>
                  <a:pt x="2066" y="518"/>
                  <a:pt x="2119" y="572"/>
                  <a:pt x="2119" y="639"/>
                </a:cubicBezTo>
                <a:cubicBezTo>
                  <a:pt x="2119" y="706"/>
                  <a:pt x="2066" y="760"/>
                  <a:pt x="2002" y="760"/>
                </a:cubicBezTo>
                <a:cubicBezTo>
                  <a:pt x="804" y="760"/>
                  <a:pt x="804" y="760"/>
                  <a:pt x="804" y="760"/>
                </a:cubicBezTo>
                <a:close/>
                <a:moveTo>
                  <a:pt x="804" y="760"/>
                </a:moveTo>
                <a:cubicBezTo>
                  <a:pt x="804" y="760"/>
                  <a:pt x="804" y="760"/>
                  <a:pt x="804" y="760"/>
                </a:cubicBezTo>
              </a:path>
            </a:pathLst>
          </a:custGeom>
          <a:solidFill>
            <a:schemeClr val="bg1"/>
          </a:solidFill>
          <a:ln>
            <a:solidFill>
              <a:srgbClr val="5B9BD5"/>
            </a:solidFill>
          </a:ln>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45" name="Freeform 13"/>
          <p:cNvSpPr>
            <a:spLocks noEditPoints="1"/>
          </p:cNvSpPr>
          <p:nvPr/>
        </p:nvSpPr>
        <p:spPr bwMode="auto">
          <a:xfrm>
            <a:off x="3398293" y="2511522"/>
            <a:ext cx="955049" cy="522707"/>
          </a:xfrm>
          <a:custGeom>
            <a:avLst/>
            <a:gdLst>
              <a:gd name="T0" fmla="*/ 1592 w 2991"/>
              <a:gd name="T1" fmla="*/ 477 h 2537"/>
              <a:gd name="T2" fmla="*/ 2606 w 2991"/>
              <a:gd name="T3" fmla="*/ 2033 h 2537"/>
              <a:gd name="T4" fmla="*/ 2798 w 2991"/>
              <a:gd name="T5" fmla="*/ 2138 h 2537"/>
              <a:gd name="T6" fmla="*/ 2093 w 2991"/>
              <a:gd name="T7" fmla="*/ 2281 h 2537"/>
              <a:gd name="T8" fmla="*/ 1550 w 2991"/>
              <a:gd name="T9" fmla="*/ 2523 h 2537"/>
              <a:gd name="T10" fmla="*/ 1547 w 2991"/>
              <a:gd name="T11" fmla="*/ 2525 h 2537"/>
              <a:gd name="T12" fmla="*/ 1544 w 2991"/>
              <a:gd name="T13" fmla="*/ 2526 h 2537"/>
              <a:gd name="T14" fmla="*/ 1538 w 2991"/>
              <a:gd name="T15" fmla="*/ 2529 h 2537"/>
              <a:gd name="T16" fmla="*/ 1536 w 2991"/>
              <a:gd name="T17" fmla="*/ 2530 h 2537"/>
              <a:gd name="T18" fmla="*/ 1534 w 2991"/>
              <a:gd name="T19" fmla="*/ 2530 h 2537"/>
              <a:gd name="T20" fmla="*/ 1531 w 2991"/>
              <a:gd name="T21" fmla="*/ 2531 h 2537"/>
              <a:gd name="T22" fmla="*/ 1528 w 2991"/>
              <a:gd name="T23" fmla="*/ 2532 h 2537"/>
              <a:gd name="T24" fmla="*/ 1522 w 2991"/>
              <a:gd name="T25" fmla="*/ 2534 h 2537"/>
              <a:gd name="T26" fmla="*/ 1520 w 2991"/>
              <a:gd name="T27" fmla="*/ 2535 h 2537"/>
              <a:gd name="T28" fmla="*/ 1518 w 2991"/>
              <a:gd name="T29" fmla="*/ 2535 h 2537"/>
              <a:gd name="T30" fmla="*/ 1515 w 2991"/>
              <a:gd name="T31" fmla="*/ 2536 h 2537"/>
              <a:gd name="T32" fmla="*/ 1505 w 2991"/>
              <a:gd name="T33" fmla="*/ 2537 h 2537"/>
              <a:gd name="T34" fmla="*/ 1487 w 2991"/>
              <a:gd name="T35" fmla="*/ 2537 h 2537"/>
              <a:gd name="T36" fmla="*/ 1477 w 2991"/>
              <a:gd name="T37" fmla="*/ 2536 h 2537"/>
              <a:gd name="T38" fmla="*/ 1474 w 2991"/>
              <a:gd name="T39" fmla="*/ 2535 h 2537"/>
              <a:gd name="T40" fmla="*/ 1473 w 2991"/>
              <a:gd name="T41" fmla="*/ 2535 h 2537"/>
              <a:gd name="T42" fmla="*/ 1470 w 2991"/>
              <a:gd name="T43" fmla="*/ 2534 h 2537"/>
              <a:gd name="T44" fmla="*/ 1465 w 2991"/>
              <a:gd name="T45" fmla="*/ 2532 h 2537"/>
              <a:gd name="T46" fmla="*/ 1461 w 2991"/>
              <a:gd name="T47" fmla="*/ 2531 h 2537"/>
              <a:gd name="T48" fmla="*/ 1459 w 2991"/>
              <a:gd name="T49" fmla="*/ 2530 h 2537"/>
              <a:gd name="T50" fmla="*/ 1457 w 2991"/>
              <a:gd name="T51" fmla="*/ 2530 h 2537"/>
              <a:gd name="T52" fmla="*/ 1454 w 2991"/>
              <a:gd name="T53" fmla="*/ 2529 h 2537"/>
              <a:gd name="T54" fmla="*/ 1451 w 2991"/>
              <a:gd name="T55" fmla="*/ 2527 h 2537"/>
              <a:gd name="T56" fmla="*/ 1447 w 2991"/>
              <a:gd name="T57" fmla="*/ 2525 h 2537"/>
              <a:gd name="T58" fmla="*/ 1445 w 2991"/>
              <a:gd name="T59" fmla="*/ 2524 h 2537"/>
              <a:gd name="T60" fmla="*/ 1443 w 2991"/>
              <a:gd name="T61" fmla="*/ 2523 h 2537"/>
              <a:gd name="T62" fmla="*/ 342 w 2991"/>
              <a:gd name="T63" fmla="*/ 2233 h 2537"/>
              <a:gd name="T64" fmla="*/ 235 w 2991"/>
              <a:gd name="T65" fmla="*/ 2138 h 2537"/>
              <a:gd name="T66" fmla="*/ 427 w 2991"/>
              <a:gd name="T67" fmla="*/ 2033 h 2537"/>
              <a:gd name="T68" fmla="*/ 1400 w 2991"/>
              <a:gd name="T69" fmla="*/ 477 h 2537"/>
              <a:gd name="T70" fmla="*/ 427 w 2991"/>
              <a:gd name="T71" fmla="*/ 843 h 2537"/>
              <a:gd name="T72" fmla="*/ 331 w 2991"/>
              <a:gd name="T73" fmla="*/ 24 h 2537"/>
              <a:gd name="T74" fmla="*/ 2701 w 2991"/>
              <a:gd name="T75" fmla="*/ 24 h 2537"/>
              <a:gd name="T76" fmla="*/ 2798 w 2991"/>
              <a:gd name="T77" fmla="*/ 841 h 2537"/>
              <a:gd name="T78" fmla="*/ 2457 w 2991"/>
              <a:gd name="T79" fmla="*/ 989 h 2537"/>
              <a:gd name="T80" fmla="*/ 2445 w 2991"/>
              <a:gd name="T81" fmla="*/ 1156 h 2537"/>
              <a:gd name="T82" fmla="*/ 2446 w 2991"/>
              <a:gd name="T83" fmla="*/ 1327 h 2537"/>
              <a:gd name="T84" fmla="*/ 2458 w 2991"/>
              <a:gd name="T85" fmla="*/ 1492 h 2537"/>
              <a:gd name="T86" fmla="*/ 2927 w 2991"/>
              <a:gd name="T87" fmla="*/ 1056 h 2537"/>
              <a:gd name="T88" fmla="*/ 534 w 2991"/>
              <a:gd name="T89" fmla="*/ 989 h 2537"/>
              <a:gd name="T90" fmla="*/ 520 w 2991"/>
              <a:gd name="T91" fmla="*/ 1593 h 2537"/>
              <a:gd name="T92" fmla="*/ 535 w 2991"/>
              <a:gd name="T93" fmla="*/ 1468 h 2537"/>
              <a:gd name="T94" fmla="*/ 546 w 2991"/>
              <a:gd name="T95" fmla="*/ 1290 h 2537"/>
              <a:gd name="T96" fmla="*/ 544 w 2991"/>
              <a:gd name="T97" fmla="*/ 1115 h 2537"/>
              <a:gd name="T98" fmla="*/ 534 w 2991"/>
              <a:gd name="T99" fmla="*/ 989 h 2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91" h="2537">
                <a:moveTo>
                  <a:pt x="2606" y="212"/>
                </a:moveTo>
                <a:cubicBezTo>
                  <a:pt x="2423" y="209"/>
                  <a:pt x="2252" y="229"/>
                  <a:pt x="2091" y="271"/>
                </a:cubicBezTo>
                <a:cubicBezTo>
                  <a:pt x="1921" y="316"/>
                  <a:pt x="1742" y="385"/>
                  <a:pt x="1592" y="477"/>
                </a:cubicBezTo>
                <a:cubicBezTo>
                  <a:pt x="1592" y="2276"/>
                  <a:pt x="1592" y="2276"/>
                  <a:pt x="1592" y="2276"/>
                </a:cubicBezTo>
                <a:cubicBezTo>
                  <a:pt x="1728" y="2201"/>
                  <a:pt x="1890" y="2140"/>
                  <a:pt x="2040" y="2096"/>
                </a:cubicBezTo>
                <a:cubicBezTo>
                  <a:pt x="2216" y="2046"/>
                  <a:pt x="2404" y="2021"/>
                  <a:pt x="2606" y="2033"/>
                </a:cubicBezTo>
                <a:cubicBezTo>
                  <a:pt x="2606" y="1740"/>
                  <a:pt x="2606" y="1740"/>
                  <a:pt x="2606" y="1740"/>
                </a:cubicBezTo>
                <a:cubicBezTo>
                  <a:pt x="2672" y="1742"/>
                  <a:pt x="2738" y="1734"/>
                  <a:pt x="2798" y="1711"/>
                </a:cubicBezTo>
                <a:cubicBezTo>
                  <a:pt x="2798" y="2138"/>
                  <a:pt x="2798" y="2138"/>
                  <a:pt x="2798" y="2138"/>
                </a:cubicBezTo>
                <a:cubicBezTo>
                  <a:pt x="2798" y="2142"/>
                  <a:pt x="2798" y="2146"/>
                  <a:pt x="2797" y="2149"/>
                </a:cubicBezTo>
                <a:cubicBezTo>
                  <a:pt x="2791" y="2202"/>
                  <a:pt x="2743" y="2240"/>
                  <a:pt x="2691" y="2233"/>
                </a:cubicBezTo>
                <a:cubicBezTo>
                  <a:pt x="2474" y="2208"/>
                  <a:pt x="2277" y="2228"/>
                  <a:pt x="2093" y="2281"/>
                </a:cubicBezTo>
                <a:cubicBezTo>
                  <a:pt x="1909" y="2334"/>
                  <a:pt x="1717" y="2419"/>
                  <a:pt x="1552" y="2521"/>
                </a:cubicBezTo>
                <a:cubicBezTo>
                  <a:pt x="1550" y="2523"/>
                  <a:pt x="1550" y="2523"/>
                  <a:pt x="1550" y="2523"/>
                </a:cubicBezTo>
                <a:cubicBezTo>
                  <a:pt x="1550" y="2523"/>
                  <a:pt x="1550" y="2523"/>
                  <a:pt x="1550" y="2523"/>
                </a:cubicBezTo>
                <a:cubicBezTo>
                  <a:pt x="1549" y="2524"/>
                  <a:pt x="1549" y="2524"/>
                  <a:pt x="1549" y="2524"/>
                </a:cubicBezTo>
                <a:cubicBezTo>
                  <a:pt x="1548" y="2524"/>
                  <a:pt x="1548" y="2524"/>
                  <a:pt x="1548" y="2524"/>
                </a:cubicBezTo>
                <a:cubicBezTo>
                  <a:pt x="1547" y="2525"/>
                  <a:pt x="1547" y="2525"/>
                  <a:pt x="1547" y="2525"/>
                </a:cubicBezTo>
                <a:cubicBezTo>
                  <a:pt x="1547" y="2525"/>
                  <a:pt x="1547" y="2525"/>
                  <a:pt x="1547" y="2525"/>
                </a:cubicBezTo>
                <a:cubicBezTo>
                  <a:pt x="1546" y="2525"/>
                  <a:pt x="1546" y="2525"/>
                  <a:pt x="1546" y="2525"/>
                </a:cubicBezTo>
                <a:cubicBezTo>
                  <a:pt x="1544" y="2526"/>
                  <a:pt x="1544" y="2526"/>
                  <a:pt x="1544" y="2526"/>
                </a:cubicBezTo>
                <a:cubicBezTo>
                  <a:pt x="1542" y="2527"/>
                  <a:pt x="1542" y="2527"/>
                  <a:pt x="1542" y="2527"/>
                </a:cubicBezTo>
                <a:cubicBezTo>
                  <a:pt x="1542" y="2527"/>
                  <a:pt x="1542" y="2527"/>
                  <a:pt x="1542" y="2527"/>
                </a:cubicBezTo>
                <a:cubicBezTo>
                  <a:pt x="1538" y="2529"/>
                  <a:pt x="1538" y="2529"/>
                  <a:pt x="1538" y="2529"/>
                </a:cubicBezTo>
                <a:cubicBezTo>
                  <a:pt x="1538" y="2529"/>
                  <a:pt x="1538" y="2529"/>
                  <a:pt x="1538" y="2529"/>
                </a:cubicBezTo>
                <a:cubicBezTo>
                  <a:pt x="1538" y="2529"/>
                  <a:pt x="1538" y="2529"/>
                  <a:pt x="1538" y="2529"/>
                </a:cubicBezTo>
                <a:cubicBezTo>
                  <a:pt x="1536" y="2530"/>
                  <a:pt x="1536" y="2530"/>
                  <a:pt x="1536" y="2530"/>
                </a:cubicBezTo>
                <a:cubicBezTo>
                  <a:pt x="1535" y="2530"/>
                  <a:pt x="1535" y="2530"/>
                  <a:pt x="1535" y="2530"/>
                </a:cubicBezTo>
                <a:cubicBezTo>
                  <a:pt x="1535" y="2530"/>
                  <a:pt x="1535" y="2530"/>
                  <a:pt x="1535" y="2530"/>
                </a:cubicBezTo>
                <a:cubicBezTo>
                  <a:pt x="1534" y="2530"/>
                  <a:pt x="1534" y="2530"/>
                  <a:pt x="1534" y="2530"/>
                </a:cubicBezTo>
                <a:cubicBezTo>
                  <a:pt x="1533" y="2530"/>
                  <a:pt x="1533" y="2530"/>
                  <a:pt x="1533" y="2530"/>
                </a:cubicBezTo>
                <a:cubicBezTo>
                  <a:pt x="1533" y="2530"/>
                  <a:pt x="1533" y="2530"/>
                  <a:pt x="1533" y="2530"/>
                </a:cubicBezTo>
                <a:cubicBezTo>
                  <a:pt x="1531" y="2531"/>
                  <a:pt x="1531" y="2531"/>
                  <a:pt x="1531" y="2531"/>
                </a:cubicBezTo>
                <a:cubicBezTo>
                  <a:pt x="1531" y="2531"/>
                  <a:pt x="1531" y="2531"/>
                  <a:pt x="1531" y="2531"/>
                </a:cubicBezTo>
                <a:cubicBezTo>
                  <a:pt x="1530" y="2531"/>
                  <a:pt x="1530" y="2531"/>
                  <a:pt x="1530" y="2531"/>
                </a:cubicBezTo>
                <a:cubicBezTo>
                  <a:pt x="1528" y="2532"/>
                  <a:pt x="1528" y="2532"/>
                  <a:pt x="1528" y="2532"/>
                </a:cubicBezTo>
                <a:cubicBezTo>
                  <a:pt x="1526" y="2533"/>
                  <a:pt x="1526" y="2533"/>
                  <a:pt x="1526" y="2533"/>
                </a:cubicBezTo>
                <a:cubicBezTo>
                  <a:pt x="1526" y="2533"/>
                  <a:pt x="1526" y="2533"/>
                  <a:pt x="1526" y="2533"/>
                </a:cubicBezTo>
                <a:cubicBezTo>
                  <a:pt x="1522" y="2534"/>
                  <a:pt x="1522" y="2534"/>
                  <a:pt x="1522" y="2534"/>
                </a:cubicBezTo>
                <a:cubicBezTo>
                  <a:pt x="1522" y="2534"/>
                  <a:pt x="1522" y="2534"/>
                  <a:pt x="1522" y="2534"/>
                </a:cubicBezTo>
                <a:cubicBezTo>
                  <a:pt x="1522" y="2534"/>
                  <a:pt x="1522" y="2534"/>
                  <a:pt x="1522" y="2534"/>
                </a:cubicBezTo>
                <a:cubicBezTo>
                  <a:pt x="1520" y="2535"/>
                  <a:pt x="1520" y="2535"/>
                  <a:pt x="1520" y="2535"/>
                </a:cubicBezTo>
                <a:cubicBezTo>
                  <a:pt x="1519" y="2535"/>
                  <a:pt x="1519" y="2535"/>
                  <a:pt x="1519" y="2535"/>
                </a:cubicBezTo>
                <a:cubicBezTo>
                  <a:pt x="1519" y="2535"/>
                  <a:pt x="1519" y="2535"/>
                  <a:pt x="1519" y="2535"/>
                </a:cubicBezTo>
                <a:cubicBezTo>
                  <a:pt x="1518" y="2535"/>
                  <a:pt x="1518" y="2535"/>
                  <a:pt x="1518" y="2535"/>
                </a:cubicBezTo>
                <a:cubicBezTo>
                  <a:pt x="1517" y="2536"/>
                  <a:pt x="1517" y="2536"/>
                  <a:pt x="1517" y="2536"/>
                </a:cubicBezTo>
                <a:cubicBezTo>
                  <a:pt x="1517" y="2536"/>
                  <a:pt x="1517" y="2536"/>
                  <a:pt x="1517" y="2536"/>
                </a:cubicBezTo>
                <a:cubicBezTo>
                  <a:pt x="1515" y="2536"/>
                  <a:pt x="1515" y="2536"/>
                  <a:pt x="1515" y="2536"/>
                </a:cubicBezTo>
                <a:cubicBezTo>
                  <a:pt x="1514" y="2536"/>
                  <a:pt x="1514" y="2536"/>
                  <a:pt x="1514" y="2536"/>
                </a:cubicBezTo>
                <a:cubicBezTo>
                  <a:pt x="1513" y="2537"/>
                  <a:pt x="1513" y="2537"/>
                  <a:pt x="1513" y="2537"/>
                </a:cubicBezTo>
                <a:cubicBezTo>
                  <a:pt x="1505" y="2537"/>
                  <a:pt x="1505" y="2537"/>
                  <a:pt x="1505" y="2537"/>
                </a:cubicBezTo>
                <a:cubicBezTo>
                  <a:pt x="1504" y="2537"/>
                  <a:pt x="1504" y="2537"/>
                  <a:pt x="1504" y="2537"/>
                </a:cubicBezTo>
                <a:cubicBezTo>
                  <a:pt x="1489" y="2537"/>
                  <a:pt x="1489" y="2537"/>
                  <a:pt x="1489" y="2537"/>
                </a:cubicBezTo>
                <a:cubicBezTo>
                  <a:pt x="1487" y="2537"/>
                  <a:pt x="1487" y="2537"/>
                  <a:pt x="1487" y="2537"/>
                </a:cubicBezTo>
                <a:cubicBezTo>
                  <a:pt x="1480" y="2537"/>
                  <a:pt x="1480" y="2537"/>
                  <a:pt x="1480" y="2537"/>
                </a:cubicBezTo>
                <a:cubicBezTo>
                  <a:pt x="1478" y="2536"/>
                  <a:pt x="1478" y="2536"/>
                  <a:pt x="1478" y="2536"/>
                </a:cubicBezTo>
                <a:cubicBezTo>
                  <a:pt x="1477" y="2536"/>
                  <a:pt x="1477" y="2536"/>
                  <a:pt x="1477" y="2536"/>
                </a:cubicBezTo>
                <a:cubicBezTo>
                  <a:pt x="1475" y="2536"/>
                  <a:pt x="1475" y="2536"/>
                  <a:pt x="1475" y="2536"/>
                </a:cubicBezTo>
                <a:cubicBezTo>
                  <a:pt x="1475" y="2536"/>
                  <a:pt x="1475" y="2536"/>
                  <a:pt x="1475" y="2536"/>
                </a:cubicBezTo>
                <a:cubicBezTo>
                  <a:pt x="1474" y="2535"/>
                  <a:pt x="1474" y="2535"/>
                  <a:pt x="1474" y="2535"/>
                </a:cubicBezTo>
                <a:cubicBezTo>
                  <a:pt x="1474" y="2535"/>
                  <a:pt x="1474" y="2535"/>
                  <a:pt x="1474" y="2535"/>
                </a:cubicBezTo>
                <a:cubicBezTo>
                  <a:pt x="1473" y="2535"/>
                  <a:pt x="1473" y="2535"/>
                  <a:pt x="1473" y="2535"/>
                </a:cubicBezTo>
                <a:cubicBezTo>
                  <a:pt x="1473" y="2535"/>
                  <a:pt x="1473" y="2535"/>
                  <a:pt x="1473" y="2535"/>
                </a:cubicBezTo>
                <a:cubicBezTo>
                  <a:pt x="1471" y="2534"/>
                  <a:pt x="1471" y="2534"/>
                  <a:pt x="1471" y="2534"/>
                </a:cubicBezTo>
                <a:cubicBezTo>
                  <a:pt x="1471" y="2534"/>
                  <a:pt x="1471" y="2534"/>
                  <a:pt x="1471" y="2534"/>
                </a:cubicBezTo>
                <a:cubicBezTo>
                  <a:pt x="1470" y="2534"/>
                  <a:pt x="1470" y="2534"/>
                  <a:pt x="1470" y="2534"/>
                </a:cubicBezTo>
                <a:cubicBezTo>
                  <a:pt x="1466" y="2533"/>
                  <a:pt x="1466" y="2533"/>
                  <a:pt x="1466" y="2533"/>
                </a:cubicBezTo>
                <a:cubicBezTo>
                  <a:pt x="1466" y="2533"/>
                  <a:pt x="1466" y="2533"/>
                  <a:pt x="1466" y="2533"/>
                </a:cubicBezTo>
                <a:cubicBezTo>
                  <a:pt x="1465" y="2532"/>
                  <a:pt x="1465" y="2532"/>
                  <a:pt x="1465" y="2532"/>
                </a:cubicBezTo>
                <a:cubicBezTo>
                  <a:pt x="1462" y="2531"/>
                  <a:pt x="1462" y="2531"/>
                  <a:pt x="1462" y="2531"/>
                </a:cubicBezTo>
                <a:cubicBezTo>
                  <a:pt x="1462" y="2531"/>
                  <a:pt x="1462" y="2531"/>
                  <a:pt x="1462" y="2531"/>
                </a:cubicBezTo>
                <a:cubicBezTo>
                  <a:pt x="1461" y="2531"/>
                  <a:pt x="1461" y="2531"/>
                  <a:pt x="1461" y="2531"/>
                </a:cubicBezTo>
                <a:cubicBezTo>
                  <a:pt x="1459" y="2530"/>
                  <a:pt x="1459" y="2530"/>
                  <a:pt x="1459" y="2530"/>
                </a:cubicBezTo>
                <a:cubicBezTo>
                  <a:pt x="1459" y="2530"/>
                  <a:pt x="1459" y="2530"/>
                  <a:pt x="1459" y="2530"/>
                </a:cubicBezTo>
                <a:cubicBezTo>
                  <a:pt x="1459" y="2530"/>
                  <a:pt x="1459" y="2530"/>
                  <a:pt x="1459" y="2530"/>
                </a:cubicBezTo>
                <a:cubicBezTo>
                  <a:pt x="1458" y="2530"/>
                  <a:pt x="1458" y="2530"/>
                  <a:pt x="1458" y="2530"/>
                </a:cubicBezTo>
                <a:cubicBezTo>
                  <a:pt x="1457" y="2530"/>
                  <a:pt x="1457" y="2530"/>
                  <a:pt x="1457" y="2530"/>
                </a:cubicBezTo>
                <a:cubicBezTo>
                  <a:pt x="1457" y="2530"/>
                  <a:pt x="1457" y="2530"/>
                  <a:pt x="1457" y="2530"/>
                </a:cubicBezTo>
                <a:cubicBezTo>
                  <a:pt x="1455" y="2529"/>
                  <a:pt x="1455" y="2529"/>
                  <a:pt x="1455" y="2529"/>
                </a:cubicBezTo>
                <a:cubicBezTo>
                  <a:pt x="1455" y="2529"/>
                  <a:pt x="1455" y="2529"/>
                  <a:pt x="1455" y="2529"/>
                </a:cubicBezTo>
                <a:cubicBezTo>
                  <a:pt x="1454" y="2529"/>
                  <a:pt x="1454" y="2529"/>
                  <a:pt x="1454" y="2529"/>
                </a:cubicBezTo>
                <a:cubicBezTo>
                  <a:pt x="1453" y="2528"/>
                  <a:pt x="1453" y="2528"/>
                  <a:pt x="1453" y="2528"/>
                </a:cubicBezTo>
                <a:cubicBezTo>
                  <a:pt x="1453" y="2528"/>
                  <a:pt x="1453" y="2528"/>
                  <a:pt x="1453" y="2528"/>
                </a:cubicBezTo>
                <a:cubicBezTo>
                  <a:pt x="1451" y="2527"/>
                  <a:pt x="1451" y="2527"/>
                  <a:pt x="1451" y="2527"/>
                </a:cubicBezTo>
                <a:cubicBezTo>
                  <a:pt x="1450" y="2527"/>
                  <a:pt x="1450" y="2527"/>
                  <a:pt x="1450" y="2527"/>
                </a:cubicBezTo>
                <a:cubicBezTo>
                  <a:pt x="1449" y="2526"/>
                  <a:pt x="1449" y="2526"/>
                  <a:pt x="1449" y="2526"/>
                </a:cubicBezTo>
                <a:cubicBezTo>
                  <a:pt x="1447" y="2525"/>
                  <a:pt x="1447" y="2525"/>
                  <a:pt x="1447" y="2525"/>
                </a:cubicBezTo>
                <a:cubicBezTo>
                  <a:pt x="1447" y="2525"/>
                  <a:pt x="1447" y="2525"/>
                  <a:pt x="1447" y="2525"/>
                </a:cubicBezTo>
                <a:cubicBezTo>
                  <a:pt x="1446" y="2525"/>
                  <a:pt x="1446" y="2525"/>
                  <a:pt x="1446" y="2525"/>
                </a:cubicBezTo>
                <a:cubicBezTo>
                  <a:pt x="1445" y="2524"/>
                  <a:pt x="1445" y="2524"/>
                  <a:pt x="1445" y="2524"/>
                </a:cubicBezTo>
                <a:cubicBezTo>
                  <a:pt x="1444" y="2524"/>
                  <a:pt x="1444" y="2524"/>
                  <a:pt x="1444" y="2524"/>
                </a:cubicBezTo>
                <a:cubicBezTo>
                  <a:pt x="1443" y="2523"/>
                  <a:pt x="1443" y="2523"/>
                  <a:pt x="1443" y="2523"/>
                </a:cubicBezTo>
                <a:cubicBezTo>
                  <a:pt x="1443" y="2523"/>
                  <a:pt x="1443" y="2523"/>
                  <a:pt x="1443" y="2523"/>
                </a:cubicBezTo>
                <a:cubicBezTo>
                  <a:pt x="1441" y="2521"/>
                  <a:pt x="1441" y="2521"/>
                  <a:pt x="1441" y="2521"/>
                </a:cubicBezTo>
                <a:cubicBezTo>
                  <a:pt x="1276" y="2419"/>
                  <a:pt x="1123" y="2334"/>
                  <a:pt x="940" y="2281"/>
                </a:cubicBezTo>
                <a:cubicBezTo>
                  <a:pt x="756" y="2228"/>
                  <a:pt x="559" y="2207"/>
                  <a:pt x="342" y="2233"/>
                </a:cubicBezTo>
                <a:cubicBezTo>
                  <a:pt x="289" y="2239"/>
                  <a:pt x="242" y="2202"/>
                  <a:pt x="235" y="2149"/>
                </a:cubicBezTo>
                <a:cubicBezTo>
                  <a:pt x="235" y="2145"/>
                  <a:pt x="235" y="2142"/>
                  <a:pt x="235" y="2138"/>
                </a:cubicBezTo>
                <a:cubicBezTo>
                  <a:pt x="235" y="2138"/>
                  <a:pt x="235" y="2138"/>
                  <a:pt x="235" y="2138"/>
                </a:cubicBezTo>
                <a:cubicBezTo>
                  <a:pt x="235" y="1725"/>
                  <a:pt x="235" y="1725"/>
                  <a:pt x="235" y="1725"/>
                </a:cubicBezTo>
                <a:cubicBezTo>
                  <a:pt x="296" y="1741"/>
                  <a:pt x="363" y="1744"/>
                  <a:pt x="427" y="1737"/>
                </a:cubicBezTo>
                <a:cubicBezTo>
                  <a:pt x="427" y="2033"/>
                  <a:pt x="427" y="2033"/>
                  <a:pt x="427" y="2033"/>
                </a:cubicBezTo>
                <a:cubicBezTo>
                  <a:pt x="629" y="2021"/>
                  <a:pt x="816" y="2046"/>
                  <a:pt x="992" y="2096"/>
                </a:cubicBezTo>
                <a:cubicBezTo>
                  <a:pt x="1143" y="2140"/>
                  <a:pt x="1264" y="2201"/>
                  <a:pt x="1400" y="2276"/>
                </a:cubicBezTo>
                <a:cubicBezTo>
                  <a:pt x="1400" y="477"/>
                  <a:pt x="1400" y="477"/>
                  <a:pt x="1400" y="477"/>
                </a:cubicBezTo>
                <a:cubicBezTo>
                  <a:pt x="1251" y="385"/>
                  <a:pt x="1112" y="316"/>
                  <a:pt x="942" y="271"/>
                </a:cubicBezTo>
                <a:cubicBezTo>
                  <a:pt x="781" y="229"/>
                  <a:pt x="609" y="209"/>
                  <a:pt x="427" y="212"/>
                </a:cubicBezTo>
                <a:cubicBezTo>
                  <a:pt x="427" y="843"/>
                  <a:pt x="427" y="843"/>
                  <a:pt x="427" y="843"/>
                </a:cubicBezTo>
                <a:cubicBezTo>
                  <a:pt x="364" y="834"/>
                  <a:pt x="298" y="830"/>
                  <a:pt x="235" y="835"/>
                </a:cubicBezTo>
                <a:cubicBezTo>
                  <a:pt x="235" y="120"/>
                  <a:pt x="235" y="120"/>
                  <a:pt x="235" y="120"/>
                </a:cubicBezTo>
                <a:cubicBezTo>
                  <a:pt x="235" y="67"/>
                  <a:pt x="277" y="24"/>
                  <a:pt x="331" y="24"/>
                </a:cubicBezTo>
                <a:cubicBezTo>
                  <a:pt x="332" y="24"/>
                  <a:pt x="332" y="24"/>
                  <a:pt x="332" y="24"/>
                </a:cubicBezTo>
                <a:cubicBezTo>
                  <a:pt x="755" y="0"/>
                  <a:pt x="1134" y="90"/>
                  <a:pt x="1496" y="311"/>
                </a:cubicBezTo>
                <a:cubicBezTo>
                  <a:pt x="1858" y="90"/>
                  <a:pt x="2278" y="0"/>
                  <a:pt x="2701" y="24"/>
                </a:cubicBezTo>
                <a:cubicBezTo>
                  <a:pt x="2702" y="24"/>
                  <a:pt x="2702" y="24"/>
                  <a:pt x="2702" y="24"/>
                </a:cubicBezTo>
                <a:cubicBezTo>
                  <a:pt x="2755" y="24"/>
                  <a:pt x="2798" y="67"/>
                  <a:pt x="2798" y="120"/>
                </a:cubicBezTo>
                <a:cubicBezTo>
                  <a:pt x="2798" y="841"/>
                  <a:pt x="2798" y="841"/>
                  <a:pt x="2798" y="841"/>
                </a:cubicBezTo>
                <a:cubicBezTo>
                  <a:pt x="2736" y="831"/>
                  <a:pt x="2670" y="832"/>
                  <a:pt x="2606" y="838"/>
                </a:cubicBezTo>
                <a:cubicBezTo>
                  <a:pt x="2606" y="212"/>
                  <a:pt x="2606" y="212"/>
                  <a:pt x="2606" y="212"/>
                </a:cubicBezTo>
                <a:close/>
                <a:moveTo>
                  <a:pt x="2457" y="989"/>
                </a:moveTo>
                <a:cubicBezTo>
                  <a:pt x="2453" y="1031"/>
                  <a:pt x="2449" y="1073"/>
                  <a:pt x="2447" y="1115"/>
                </a:cubicBezTo>
                <a:cubicBezTo>
                  <a:pt x="2529" y="1144"/>
                  <a:pt x="2529" y="1144"/>
                  <a:pt x="2529" y="1144"/>
                </a:cubicBezTo>
                <a:cubicBezTo>
                  <a:pt x="2445" y="1156"/>
                  <a:pt x="2445" y="1156"/>
                  <a:pt x="2445" y="1156"/>
                </a:cubicBezTo>
                <a:cubicBezTo>
                  <a:pt x="2444" y="1201"/>
                  <a:pt x="2444" y="1246"/>
                  <a:pt x="2444" y="1290"/>
                </a:cubicBezTo>
                <a:cubicBezTo>
                  <a:pt x="2512" y="1317"/>
                  <a:pt x="2512" y="1317"/>
                  <a:pt x="2512" y="1317"/>
                </a:cubicBezTo>
                <a:cubicBezTo>
                  <a:pt x="2446" y="1327"/>
                  <a:pt x="2446" y="1327"/>
                  <a:pt x="2446" y="1327"/>
                </a:cubicBezTo>
                <a:cubicBezTo>
                  <a:pt x="2448" y="1374"/>
                  <a:pt x="2451" y="1421"/>
                  <a:pt x="2456" y="1468"/>
                </a:cubicBezTo>
                <a:cubicBezTo>
                  <a:pt x="2514" y="1481"/>
                  <a:pt x="2514" y="1481"/>
                  <a:pt x="2514" y="1481"/>
                </a:cubicBezTo>
                <a:cubicBezTo>
                  <a:pt x="2458" y="1492"/>
                  <a:pt x="2458" y="1492"/>
                  <a:pt x="2458" y="1492"/>
                </a:cubicBezTo>
                <a:cubicBezTo>
                  <a:pt x="2462" y="1525"/>
                  <a:pt x="2466" y="1559"/>
                  <a:pt x="2471" y="1593"/>
                </a:cubicBezTo>
                <a:cubicBezTo>
                  <a:pt x="2518" y="1606"/>
                  <a:pt x="2709" y="1653"/>
                  <a:pt x="2813" y="1560"/>
                </a:cubicBezTo>
                <a:cubicBezTo>
                  <a:pt x="2931" y="1454"/>
                  <a:pt x="2991" y="1238"/>
                  <a:pt x="2927" y="1056"/>
                </a:cubicBezTo>
                <a:cubicBezTo>
                  <a:pt x="2874" y="903"/>
                  <a:pt x="2557" y="966"/>
                  <a:pt x="2457" y="989"/>
                </a:cubicBezTo>
                <a:cubicBezTo>
                  <a:pt x="2457" y="989"/>
                  <a:pt x="2457" y="989"/>
                  <a:pt x="2457" y="989"/>
                </a:cubicBezTo>
                <a:close/>
                <a:moveTo>
                  <a:pt x="534" y="989"/>
                </a:moveTo>
                <a:cubicBezTo>
                  <a:pt x="435" y="966"/>
                  <a:pt x="117" y="903"/>
                  <a:pt x="64" y="1056"/>
                </a:cubicBezTo>
                <a:cubicBezTo>
                  <a:pt x="0" y="1238"/>
                  <a:pt x="60" y="1454"/>
                  <a:pt x="178" y="1560"/>
                </a:cubicBezTo>
                <a:cubicBezTo>
                  <a:pt x="282" y="1653"/>
                  <a:pt x="473" y="1606"/>
                  <a:pt x="520" y="1593"/>
                </a:cubicBezTo>
                <a:cubicBezTo>
                  <a:pt x="525" y="1559"/>
                  <a:pt x="529" y="1525"/>
                  <a:pt x="533" y="1492"/>
                </a:cubicBezTo>
                <a:cubicBezTo>
                  <a:pt x="477" y="1481"/>
                  <a:pt x="477" y="1481"/>
                  <a:pt x="477" y="1481"/>
                </a:cubicBezTo>
                <a:cubicBezTo>
                  <a:pt x="535" y="1468"/>
                  <a:pt x="535" y="1468"/>
                  <a:pt x="535" y="1468"/>
                </a:cubicBezTo>
                <a:cubicBezTo>
                  <a:pt x="540" y="1421"/>
                  <a:pt x="543" y="1374"/>
                  <a:pt x="545" y="1327"/>
                </a:cubicBezTo>
                <a:cubicBezTo>
                  <a:pt x="479" y="1317"/>
                  <a:pt x="479" y="1317"/>
                  <a:pt x="479" y="1317"/>
                </a:cubicBezTo>
                <a:cubicBezTo>
                  <a:pt x="546" y="1290"/>
                  <a:pt x="546" y="1290"/>
                  <a:pt x="546" y="1290"/>
                </a:cubicBezTo>
                <a:cubicBezTo>
                  <a:pt x="548" y="1246"/>
                  <a:pt x="547" y="1201"/>
                  <a:pt x="546" y="1156"/>
                </a:cubicBezTo>
                <a:cubicBezTo>
                  <a:pt x="461" y="1144"/>
                  <a:pt x="461" y="1144"/>
                  <a:pt x="461" y="1144"/>
                </a:cubicBezTo>
                <a:cubicBezTo>
                  <a:pt x="544" y="1115"/>
                  <a:pt x="544" y="1115"/>
                  <a:pt x="544" y="1115"/>
                </a:cubicBezTo>
                <a:cubicBezTo>
                  <a:pt x="542" y="1073"/>
                  <a:pt x="539" y="1031"/>
                  <a:pt x="534" y="989"/>
                </a:cubicBezTo>
                <a:close/>
                <a:moveTo>
                  <a:pt x="534" y="989"/>
                </a:moveTo>
                <a:cubicBezTo>
                  <a:pt x="534" y="989"/>
                  <a:pt x="534" y="989"/>
                  <a:pt x="534" y="989"/>
                </a:cubicBezTo>
              </a:path>
            </a:pathLst>
          </a:custGeom>
          <a:solidFill>
            <a:schemeClr val="bg1"/>
          </a:solidFill>
          <a:ln>
            <a:solidFill>
              <a:srgbClr val="5B9BD5"/>
            </a:solidFill>
          </a:ln>
        </p:spPr>
        <p:txBody>
          <a:bodyPr vert="horz" wrap="square" lIns="91440" tIns="45720" rIns="91440" bIns="45720" numCol="1" anchor="t" anchorCtr="0" compatLnSpc="1">
            <a:prstTxWarp prst="textNoShape">
              <a:avLst/>
            </a:prstTxWarp>
          </a:bodyPr>
          <a:lstStyle/>
          <a:p>
            <a:endParaRPr lang="zh-CN" altLang="en-US" sz="1600">
              <a:latin typeface="微软雅黑" panose="020B0503020204020204" pitchFamily="34" charset="-122"/>
              <a:ea typeface="微软雅黑" panose="020B0503020204020204" pitchFamily="34" charset="-122"/>
            </a:endParaRPr>
          </a:p>
        </p:txBody>
      </p:sp>
      <p:sp>
        <p:nvSpPr>
          <p:cNvPr id="46" name="文本框 45"/>
          <p:cNvSpPr txBox="1"/>
          <p:nvPr/>
        </p:nvSpPr>
        <p:spPr>
          <a:xfrm>
            <a:off x="2662022" y="3343944"/>
            <a:ext cx="2422752" cy="400110"/>
          </a:xfrm>
          <a:prstGeom prst="rect">
            <a:avLst/>
          </a:prstGeom>
          <a:noFill/>
          <a:ln>
            <a:solidFill>
              <a:srgbClr val="5B9BD5"/>
            </a:solidFill>
          </a:ln>
        </p:spPr>
        <p:txBody>
          <a:bodyPr wrap="square" rtlCol="0">
            <a:spAutoFit/>
          </a:bodyPr>
          <a:lstStyle/>
          <a:p>
            <a:pPr algn="ctr"/>
            <a:r>
              <a:rPr lang="zh-CN" altLang="en-US" sz="1800" dirty="0" smtClean="0">
                <a:latin typeface="微软雅黑" panose="020B0503020204020204" pitchFamily="34" charset="-122"/>
                <a:ea typeface="微软雅黑" panose="020B0503020204020204" pitchFamily="34" charset="-122"/>
                <a:cs typeface="Arial" panose="020B0604020202020204" pitchFamily="34" charset="0"/>
              </a:rPr>
              <a:t>金融文本情感</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分析</a:t>
            </a:r>
            <a:endParaRPr lang="en-US" altLang="zh-CN" sz="1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7" name="文本框 46"/>
          <p:cNvSpPr txBox="1"/>
          <p:nvPr/>
        </p:nvSpPr>
        <p:spPr>
          <a:xfrm>
            <a:off x="2950794" y="4115127"/>
            <a:ext cx="1691321" cy="1175706"/>
          </a:xfrm>
          <a:prstGeom prst="rect">
            <a:avLst/>
          </a:prstGeom>
          <a:noFill/>
          <a:ln>
            <a:noFill/>
          </a:ln>
        </p:spPr>
        <p:txBody>
          <a:bodyPr wrap="square" rtlCol="0">
            <a:spAutoFit/>
          </a:bodyPr>
          <a:lstStyle/>
          <a:p>
            <a:pPr marL="285750" indent="-285750">
              <a:lnSpc>
                <a:spcPct val="11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基于机器学习</a:t>
            </a: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1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基于情感词典</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文本框 47"/>
          <p:cNvSpPr txBox="1"/>
          <p:nvPr/>
        </p:nvSpPr>
        <p:spPr>
          <a:xfrm>
            <a:off x="5899673" y="3343945"/>
            <a:ext cx="2424654" cy="369332"/>
          </a:xfrm>
          <a:prstGeom prst="rect">
            <a:avLst/>
          </a:prstGeom>
          <a:solidFill>
            <a:schemeClr val="bg1"/>
          </a:solidFill>
          <a:ln>
            <a:solidFill>
              <a:srgbClr val="5B9BD5"/>
            </a:solidFill>
          </a:ln>
        </p:spPr>
        <p:txBody>
          <a:bodyPr wrap="square" rtlCol="0">
            <a:spAutoFit/>
          </a:bodyPr>
          <a:lstStyle/>
          <a:p>
            <a:pPr algn="ctr"/>
            <a:r>
              <a:rPr lang="zh-CN" altLang="en-US" sz="1800" dirty="0" smtClean="0">
                <a:latin typeface="微软雅黑" panose="020B0503020204020204" pitchFamily="34" charset="-122"/>
                <a:ea typeface="微软雅黑" panose="020B0503020204020204" pitchFamily="34" charset="-122"/>
                <a:cs typeface="Arial" panose="020B0604020202020204" pitchFamily="34" charset="0"/>
              </a:rPr>
              <a:t>领域情感词典构建</a:t>
            </a:r>
            <a:endParaRPr lang="en-US" altLang="zh-CN" sz="1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48"/>
          <p:cNvSpPr txBox="1"/>
          <p:nvPr/>
        </p:nvSpPr>
        <p:spPr>
          <a:xfrm>
            <a:off x="9126527" y="3343945"/>
            <a:ext cx="2424654" cy="400110"/>
          </a:xfrm>
          <a:prstGeom prst="rect">
            <a:avLst/>
          </a:prstGeom>
          <a:solidFill>
            <a:schemeClr val="bg1"/>
          </a:solidFill>
          <a:ln>
            <a:solidFill>
              <a:srgbClr val="5B9BD5"/>
            </a:solidFill>
          </a:ln>
        </p:spPr>
        <p:txBody>
          <a:bodyPr wrap="square" rtlCol="0">
            <a:spAutoFit/>
          </a:bodyPr>
          <a:lstStyle/>
          <a:p>
            <a:pPr algn="ctr"/>
            <a:r>
              <a:rPr lang="zh-CN" altLang="en-US" sz="1800" dirty="0" smtClean="0">
                <a:latin typeface="微软雅黑" panose="020B0503020204020204" pitchFamily="34" charset="-122"/>
                <a:ea typeface="微软雅黑" panose="020B0503020204020204" pitchFamily="34" charset="-122"/>
                <a:cs typeface="Arial" panose="020B0604020202020204" pitchFamily="34" charset="0"/>
              </a:rPr>
              <a:t>股票</a:t>
            </a:r>
            <a:r>
              <a:rPr lang="zh-CN" altLang="en-US" sz="2000" dirty="0" smtClean="0">
                <a:latin typeface="微软雅黑" panose="020B0503020204020204" pitchFamily="34" charset="-122"/>
                <a:ea typeface="微软雅黑" panose="020B0503020204020204" pitchFamily="34" charset="-122"/>
                <a:cs typeface="Arial" panose="020B0604020202020204" pitchFamily="34" charset="0"/>
              </a:rPr>
              <a:t>预测模型</a:t>
            </a:r>
            <a:endParaRPr lang="en-US" altLang="zh-CN" sz="18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0" name="文本框 49"/>
          <p:cNvSpPr txBox="1"/>
          <p:nvPr/>
        </p:nvSpPr>
        <p:spPr>
          <a:xfrm>
            <a:off x="6061616" y="4055900"/>
            <a:ext cx="2100765" cy="1446550"/>
          </a:xfrm>
          <a:prstGeom prst="rect">
            <a:avLst/>
          </a:prstGeom>
          <a:noFill/>
          <a:ln>
            <a:noFill/>
          </a:ln>
        </p:spPr>
        <p:txBody>
          <a:bodyPr wrap="square" rtlCol="0">
            <a:spAutoFit/>
          </a:bodyPr>
          <a:lstStyle/>
          <a:p>
            <a:pPr marL="285750" indent="-285750">
              <a:lnSpc>
                <a:spcPct val="11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领域情感词词典</a:t>
            </a: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    </a:t>
            </a:r>
          </a:p>
          <a:p>
            <a:pPr>
              <a:lnSpc>
                <a:spcPct val="110000"/>
              </a:lnSpc>
            </a:pP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1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领域情感词对</a:t>
            </a: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词典</a:t>
            </a: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a:lnSpc>
                <a:spcPct val="110000"/>
              </a:lnSpc>
            </a:pPr>
            <a:r>
              <a:rPr lang="en-US" altLang="zh-CN" sz="1600" dirty="0">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smtClean="0">
                <a:latin typeface="微软雅黑" panose="020B0503020204020204" pitchFamily="34" charset="-122"/>
                <a:ea typeface="微软雅黑" panose="020B0503020204020204" pitchFamily="34" charset="-122"/>
                <a:cs typeface="Arial" panose="020B0604020202020204" pitchFamily="34" charset="0"/>
              </a:rPr>
              <a:t>    </a:t>
            </a:r>
            <a:endParaRPr lang="zh-CN" altLang="en-US"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1" name="文本框 50"/>
          <p:cNvSpPr txBox="1"/>
          <p:nvPr/>
        </p:nvSpPr>
        <p:spPr>
          <a:xfrm>
            <a:off x="9306256" y="4096048"/>
            <a:ext cx="1857612" cy="1175706"/>
          </a:xfrm>
          <a:prstGeom prst="rect">
            <a:avLst/>
          </a:prstGeom>
          <a:noFill/>
          <a:ln>
            <a:noFill/>
          </a:ln>
        </p:spPr>
        <p:txBody>
          <a:bodyPr wrap="square" rtlCol="0">
            <a:spAutoFit/>
          </a:bodyPr>
          <a:lstStyle/>
          <a:p>
            <a:pPr marL="285750" indent="-285750" algn="ctr">
              <a:lnSpc>
                <a:spcPct val="110000"/>
              </a:lnSpc>
              <a:buFont typeface="Wingdings" panose="05000000000000000000" pitchFamily="2" charset="2"/>
              <a:buChar char="u"/>
            </a:pPr>
            <a:r>
              <a:rPr lang="zh-CN" altLang="en-US" sz="1600" dirty="0" smtClean="0">
                <a:latin typeface="微软雅黑" panose="020B0503020204020204" pitchFamily="34" charset="-122"/>
                <a:ea typeface="微软雅黑" panose="020B0503020204020204" pitchFamily="34" charset="-122"/>
                <a:cs typeface="Arial" panose="020B0604020202020204" pitchFamily="34" charset="0"/>
              </a:rPr>
              <a:t>传统股票预测</a:t>
            </a: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algn="ctr">
              <a:lnSpc>
                <a:spcPct val="110000"/>
              </a:lnSpc>
              <a:buFont typeface="Wingdings" panose="05000000000000000000" pitchFamily="2" charset="2"/>
              <a:buChar char="u"/>
            </a:pP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algn="ctr">
              <a:lnSpc>
                <a:spcPct val="110000"/>
              </a:lnSpc>
            </a:pPr>
            <a:endParaRPr lang="en-US" altLang="zh-CN" sz="1600" dirty="0" smtClean="0">
              <a:latin typeface="微软雅黑" panose="020B0503020204020204" pitchFamily="34" charset="-122"/>
              <a:ea typeface="微软雅黑" panose="020B0503020204020204" pitchFamily="34" charset="-122"/>
              <a:cs typeface="Arial" panose="020B0604020202020204" pitchFamily="34" charset="0"/>
            </a:endParaRPr>
          </a:p>
          <a:p>
            <a:pPr marL="285750" indent="-285750" algn="ctr">
              <a:lnSpc>
                <a:spcPct val="110000"/>
              </a:lnSpc>
              <a:buFont typeface="Wingdings" panose="05000000000000000000" pitchFamily="2" charset="2"/>
              <a:buChar char="u"/>
            </a:pPr>
            <a:r>
              <a:rPr lang="zh-CN" altLang="en-US" sz="1600" dirty="0">
                <a:latin typeface="微软雅黑" panose="020B0503020204020204" pitchFamily="34" charset="-122"/>
                <a:ea typeface="微软雅黑" panose="020B0503020204020204" pitchFamily="34" charset="-122"/>
                <a:cs typeface="Arial" panose="020B0604020202020204" pitchFamily="34" charset="0"/>
              </a:rPr>
              <a:t>现代股票预测</a:t>
            </a:r>
          </a:p>
        </p:txBody>
      </p:sp>
      <p:grpSp>
        <p:nvGrpSpPr>
          <p:cNvPr id="56" name="组合 55"/>
          <p:cNvGrpSpPr/>
          <p:nvPr/>
        </p:nvGrpSpPr>
        <p:grpSpPr>
          <a:xfrm>
            <a:off x="9946426" y="2426644"/>
            <a:ext cx="876249" cy="594191"/>
            <a:chOff x="19788188" y="8402638"/>
            <a:chExt cx="720725" cy="719137"/>
          </a:xfrm>
          <a:solidFill>
            <a:schemeClr val="bg1"/>
          </a:solidFill>
        </p:grpSpPr>
        <p:sp>
          <p:nvSpPr>
            <p:cNvPr id="57" name="Freeform 57"/>
            <p:cNvSpPr>
              <a:spLocks/>
            </p:cNvSpPr>
            <p:nvPr/>
          </p:nvSpPr>
          <p:spPr bwMode="auto">
            <a:xfrm>
              <a:off x="19788188" y="8582025"/>
              <a:ext cx="720725" cy="539750"/>
            </a:xfrm>
            <a:custGeom>
              <a:avLst/>
              <a:gdLst>
                <a:gd name="T0" fmla="*/ 188 w 192"/>
                <a:gd name="T1" fmla="*/ 136 h 144"/>
                <a:gd name="T2" fmla="*/ 184 w 192"/>
                <a:gd name="T3" fmla="*/ 136 h 144"/>
                <a:gd name="T4" fmla="*/ 184 w 192"/>
                <a:gd name="T5" fmla="*/ 4 h 144"/>
                <a:gd name="T6" fmla="*/ 180 w 192"/>
                <a:gd name="T7" fmla="*/ 0 h 144"/>
                <a:gd name="T8" fmla="*/ 156 w 192"/>
                <a:gd name="T9" fmla="*/ 0 h 144"/>
                <a:gd name="T10" fmla="*/ 152 w 192"/>
                <a:gd name="T11" fmla="*/ 4 h 144"/>
                <a:gd name="T12" fmla="*/ 152 w 192"/>
                <a:gd name="T13" fmla="*/ 136 h 144"/>
                <a:gd name="T14" fmla="*/ 136 w 192"/>
                <a:gd name="T15" fmla="*/ 136 h 144"/>
                <a:gd name="T16" fmla="*/ 136 w 192"/>
                <a:gd name="T17" fmla="*/ 44 h 144"/>
                <a:gd name="T18" fmla="*/ 132 w 192"/>
                <a:gd name="T19" fmla="*/ 40 h 144"/>
                <a:gd name="T20" fmla="*/ 108 w 192"/>
                <a:gd name="T21" fmla="*/ 40 h 144"/>
                <a:gd name="T22" fmla="*/ 104 w 192"/>
                <a:gd name="T23" fmla="*/ 44 h 144"/>
                <a:gd name="T24" fmla="*/ 104 w 192"/>
                <a:gd name="T25" fmla="*/ 136 h 144"/>
                <a:gd name="T26" fmla="*/ 88 w 192"/>
                <a:gd name="T27" fmla="*/ 136 h 144"/>
                <a:gd name="T28" fmla="*/ 88 w 192"/>
                <a:gd name="T29" fmla="*/ 84 h 144"/>
                <a:gd name="T30" fmla="*/ 84 w 192"/>
                <a:gd name="T31" fmla="*/ 80 h 144"/>
                <a:gd name="T32" fmla="*/ 60 w 192"/>
                <a:gd name="T33" fmla="*/ 80 h 144"/>
                <a:gd name="T34" fmla="*/ 56 w 192"/>
                <a:gd name="T35" fmla="*/ 84 h 144"/>
                <a:gd name="T36" fmla="*/ 56 w 192"/>
                <a:gd name="T37" fmla="*/ 136 h 144"/>
                <a:gd name="T38" fmla="*/ 40 w 192"/>
                <a:gd name="T39" fmla="*/ 136 h 144"/>
                <a:gd name="T40" fmla="*/ 40 w 192"/>
                <a:gd name="T41" fmla="*/ 116 h 144"/>
                <a:gd name="T42" fmla="*/ 36 w 192"/>
                <a:gd name="T43" fmla="*/ 112 h 144"/>
                <a:gd name="T44" fmla="*/ 12 w 192"/>
                <a:gd name="T45" fmla="*/ 112 h 144"/>
                <a:gd name="T46" fmla="*/ 8 w 192"/>
                <a:gd name="T47" fmla="*/ 116 h 144"/>
                <a:gd name="T48" fmla="*/ 8 w 192"/>
                <a:gd name="T49" fmla="*/ 136 h 144"/>
                <a:gd name="T50" fmla="*/ 4 w 192"/>
                <a:gd name="T51" fmla="*/ 136 h 144"/>
                <a:gd name="T52" fmla="*/ 0 w 192"/>
                <a:gd name="T53" fmla="*/ 140 h 144"/>
                <a:gd name="T54" fmla="*/ 4 w 192"/>
                <a:gd name="T55" fmla="*/ 144 h 144"/>
                <a:gd name="T56" fmla="*/ 12 w 192"/>
                <a:gd name="T57" fmla="*/ 144 h 144"/>
                <a:gd name="T58" fmla="*/ 36 w 192"/>
                <a:gd name="T59" fmla="*/ 144 h 144"/>
                <a:gd name="T60" fmla="*/ 60 w 192"/>
                <a:gd name="T61" fmla="*/ 144 h 144"/>
                <a:gd name="T62" fmla="*/ 84 w 192"/>
                <a:gd name="T63" fmla="*/ 144 h 144"/>
                <a:gd name="T64" fmla="*/ 108 w 192"/>
                <a:gd name="T65" fmla="*/ 144 h 144"/>
                <a:gd name="T66" fmla="*/ 132 w 192"/>
                <a:gd name="T67" fmla="*/ 144 h 144"/>
                <a:gd name="T68" fmla="*/ 156 w 192"/>
                <a:gd name="T69" fmla="*/ 144 h 144"/>
                <a:gd name="T70" fmla="*/ 180 w 192"/>
                <a:gd name="T71" fmla="*/ 144 h 144"/>
                <a:gd name="T72" fmla="*/ 188 w 192"/>
                <a:gd name="T73" fmla="*/ 144 h 144"/>
                <a:gd name="T74" fmla="*/ 192 w 192"/>
                <a:gd name="T75" fmla="*/ 140 h 144"/>
                <a:gd name="T76" fmla="*/ 188 w 192"/>
                <a:gd name="T77"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44">
                  <a:moveTo>
                    <a:pt x="188" y="136"/>
                  </a:moveTo>
                  <a:cubicBezTo>
                    <a:pt x="184" y="136"/>
                    <a:pt x="184" y="136"/>
                    <a:pt x="184" y="136"/>
                  </a:cubicBezTo>
                  <a:cubicBezTo>
                    <a:pt x="184" y="4"/>
                    <a:pt x="184" y="4"/>
                    <a:pt x="184" y="4"/>
                  </a:cubicBezTo>
                  <a:cubicBezTo>
                    <a:pt x="184" y="2"/>
                    <a:pt x="182" y="0"/>
                    <a:pt x="180" y="0"/>
                  </a:cubicBezTo>
                  <a:cubicBezTo>
                    <a:pt x="156" y="0"/>
                    <a:pt x="156" y="0"/>
                    <a:pt x="156" y="0"/>
                  </a:cubicBezTo>
                  <a:cubicBezTo>
                    <a:pt x="154" y="0"/>
                    <a:pt x="152" y="2"/>
                    <a:pt x="152" y="4"/>
                  </a:cubicBezTo>
                  <a:cubicBezTo>
                    <a:pt x="152" y="136"/>
                    <a:pt x="152" y="136"/>
                    <a:pt x="152" y="136"/>
                  </a:cubicBezTo>
                  <a:cubicBezTo>
                    <a:pt x="136" y="136"/>
                    <a:pt x="136" y="136"/>
                    <a:pt x="136" y="136"/>
                  </a:cubicBezTo>
                  <a:cubicBezTo>
                    <a:pt x="136" y="44"/>
                    <a:pt x="136" y="44"/>
                    <a:pt x="136" y="44"/>
                  </a:cubicBezTo>
                  <a:cubicBezTo>
                    <a:pt x="136" y="42"/>
                    <a:pt x="134" y="40"/>
                    <a:pt x="132" y="40"/>
                  </a:cubicBezTo>
                  <a:cubicBezTo>
                    <a:pt x="108" y="40"/>
                    <a:pt x="108" y="40"/>
                    <a:pt x="108" y="40"/>
                  </a:cubicBezTo>
                  <a:cubicBezTo>
                    <a:pt x="106" y="40"/>
                    <a:pt x="104" y="42"/>
                    <a:pt x="104" y="44"/>
                  </a:cubicBezTo>
                  <a:cubicBezTo>
                    <a:pt x="104" y="136"/>
                    <a:pt x="104" y="136"/>
                    <a:pt x="104" y="136"/>
                  </a:cubicBezTo>
                  <a:cubicBezTo>
                    <a:pt x="88" y="136"/>
                    <a:pt x="88" y="136"/>
                    <a:pt x="88" y="136"/>
                  </a:cubicBezTo>
                  <a:cubicBezTo>
                    <a:pt x="88" y="84"/>
                    <a:pt x="88" y="84"/>
                    <a:pt x="88" y="84"/>
                  </a:cubicBezTo>
                  <a:cubicBezTo>
                    <a:pt x="88" y="82"/>
                    <a:pt x="86" y="80"/>
                    <a:pt x="84" y="80"/>
                  </a:cubicBezTo>
                  <a:cubicBezTo>
                    <a:pt x="60" y="80"/>
                    <a:pt x="60" y="80"/>
                    <a:pt x="60" y="80"/>
                  </a:cubicBezTo>
                  <a:cubicBezTo>
                    <a:pt x="58" y="80"/>
                    <a:pt x="56" y="82"/>
                    <a:pt x="56" y="84"/>
                  </a:cubicBezTo>
                  <a:cubicBezTo>
                    <a:pt x="56" y="136"/>
                    <a:pt x="56" y="136"/>
                    <a:pt x="56" y="136"/>
                  </a:cubicBezTo>
                  <a:cubicBezTo>
                    <a:pt x="40" y="136"/>
                    <a:pt x="40" y="136"/>
                    <a:pt x="40" y="136"/>
                  </a:cubicBezTo>
                  <a:cubicBezTo>
                    <a:pt x="40" y="116"/>
                    <a:pt x="40" y="116"/>
                    <a:pt x="40" y="116"/>
                  </a:cubicBezTo>
                  <a:cubicBezTo>
                    <a:pt x="40" y="114"/>
                    <a:pt x="38" y="112"/>
                    <a:pt x="36" y="112"/>
                  </a:cubicBezTo>
                  <a:cubicBezTo>
                    <a:pt x="12" y="112"/>
                    <a:pt x="12" y="112"/>
                    <a:pt x="12" y="112"/>
                  </a:cubicBezTo>
                  <a:cubicBezTo>
                    <a:pt x="10" y="112"/>
                    <a:pt x="8" y="114"/>
                    <a:pt x="8" y="116"/>
                  </a:cubicBezTo>
                  <a:cubicBezTo>
                    <a:pt x="8" y="136"/>
                    <a:pt x="8" y="136"/>
                    <a:pt x="8" y="136"/>
                  </a:cubicBezTo>
                  <a:cubicBezTo>
                    <a:pt x="4" y="136"/>
                    <a:pt x="4" y="136"/>
                    <a:pt x="4" y="136"/>
                  </a:cubicBezTo>
                  <a:cubicBezTo>
                    <a:pt x="2" y="136"/>
                    <a:pt x="0" y="138"/>
                    <a:pt x="0" y="140"/>
                  </a:cubicBezTo>
                  <a:cubicBezTo>
                    <a:pt x="0" y="142"/>
                    <a:pt x="2" y="144"/>
                    <a:pt x="4" y="144"/>
                  </a:cubicBezTo>
                  <a:cubicBezTo>
                    <a:pt x="12" y="144"/>
                    <a:pt x="12" y="144"/>
                    <a:pt x="12" y="144"/>
                  </a:cubicBezTo>
                  <a:cubicBezTo>
                    <a:pt x="36" y="144"/>
                    <a:pt x="36" y="144"/>
                    <a:pt x="36" y="144"/>
                  </a:cubicBezTo>
                  <a:cubicBezTo>
                    <a:pt x="60" y="144"/>
                    <a:pt x="60" y="144"/>
                    <a:pt x="60" y="144"/>
                  </a:cubicBezTo>
                  <a:cubicBezTo>
                    <a:pt x="84" y="144"/>
                    <a:pt x="84" y="144"/>
                    <a:pt x="84" y="144"/>
                  </a:cubicBezTo>
                  <a:cubicBezTo>
                    <a:pt x="108" y="144"/>
                    <a:pt x="108" y="144"/>
                    <a:pt x="108" y="144"/>
                  </a:cubicBezTo>
                  <a:cubicBezTo>
                    <a:pt x="132" y="144"/>
                    <a:pt x="132" y="144"/>
                    <a:pt x="132" y="144"/>
                  </a:cubicBezTo>
                  <a:cubicBezTo>
                    <a:pt x="156" y="144"/>
                    <a:pt x="156" y="144"/>
                    <a:pt x="156" y="144"/>
                  </a:cubicBezTo>
                  <a:cubicBezTo>
                    <a:pt x="180" y="144"/>
                    <a:pt x="180" y="144"/>
                    <a:pt x="180" y="144"/>
                  </a:cubicBezTo>
                  <a:cubicBezTo>
                    <a:pt x="188" y="144"/>
                    <a:pt x="188" y="144"/>
                    <a:pt x="188" y="144"/>
                  </a:cubicBezTo>
                  <a:cubicBezTo>
                    <a:pt x="190" y="144"/>
                    <a:pt x="192" y="142"/>
                    <a:pt x="192" y="140"/>
                  </a:cubicBezTo>
                  <a:cubicBezTo>
                    <a:pt x="192" y="138"/>
                    <a:pt x="190" y="136"/>
                    <a:pt x="188" y="136"/>
                  </a:cubicBezTo>
                  <a:close/>
                </a:path>
              </a:pathLst>
            </a:custGeom>
            <a:grpFill/>
            <a:ln>
              <a:solidFill>
                <a:srgbClr val="5B9BD5"/>
              </a:solid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58" name="Freeform 58"/>
            <p:cNvSpPr>
              <a:spLocks/>
            </p:cNvSpPr>
            <p:nvPr/>
          </p:nvSpPr>
          <p:spPr bwMode="auto">
            <a:xfrm>
              <a:off x="19818351" y="8402638"/>
              <a:ext cx="661988" cy="569913"/>
            </a:xfrm>
            <a:custGeom>
              <a:avLst/>
              <a:gdLst>
                <a:gd name="T0" fmla="*/ 4 w 176"/>
                <a:gd name="T1" fmla="*/ 152 h 152"/>
                <a:gd name="T2" fmla="*/ 7 w 176"/>
                <a:gd name="T3" fmla="*/ 151 h 152"/>
                <a:gd name="T4" fmla="*/ 168 w 176"/>
                <a:gd name="T5" fmla="*/ 13 h 152"/>
                <a:gd name="T6" fmla="*/ 168 w 176"/>
                <a:gd name="T7" fmla="*/ 28 h 152"/>
                <a:gd name="T8" fmla="*/ 172 w 176"/>
                <a:gd name="T9" fmla="*/ 32 h 152"/>
                <a:gd name="T10" fmla="*/ 176 w 176"/>
                <a:gd name="T11" fmla="*/ 28 h 152"/>
                <a:gd name="T12" fmla="*/ 176 w 176"/>
                <a:gd name="T13" fmla="*/ 4 h 152"/>
                <a:gd name="T14" fmla="*/ 176 w 176"/>
                <a:gd name="T15" fmla="*/ 3 h 152"/>
                <a:gd name="T16" fmla="*/ 176 w 176"/>
                <a:gd name="T17" fmla="*/ 2 h 152"/>
                <a:gd name="T18" fmla="*/ 175 w 176"/>
                <a:gd name="T19" fmla="*/ 2 h 152"/>
                <a:gd name="T20" fmla="*/ 175 w 176"/>
                <a:gd name="T21" fmla="*/ 1 h 152"/>
                <a:gd name="T22" fmla="*/ 175 w 176"/>
                <a:gd name="T23" fmla="*/ 1 h 152"/>
                <a:gd name="T24" fmla="*/ 174 w 176"/>
                <a:gd name="T25" fmla="*/ 1 h 152"/>
                <a:gd name="T26" fmla="*/ 174 w 176"/>
                <a:gd name="T27" fmla="*/ 0 h 152"/>
                <a:gd name="T28" fmla="*/ 173 w 176"/>
                <a:gd name="T29" fmla="*/ 0 h 152"/>
                <a:gd name="T30" fmla="*/ 172 w 176"/>
                <a:gd name="T31" fmla="*/ 0 h 152"/>
                <a:gd name="T32" fmla="*/ 172 w 176"/>
                <a:gd name="T33" fmla="*/ 0 h 152"/>
                <a:gd name="T34" fmla="*/ 148 w 176"/>
                <a:gd name="T35" fmla="*/ 0 h 152"/>
                <a:gd name="T36" fmla="*/ 144 w 176"/>
                <a:gd name="T37" fmla="*/ 4 h 152"/>
                <a:gd name="T38" fmla="*/ 148 w 176"/>
                <a:gd name="T39" fmla="*/ 8 h 152"/>
                <a:gd name="T40" fmla="*/ 161 w 176"/>
                <a:gd name="T41" fmla="*/ 8 h 152"/>
                <a:gd name="T42" fmla="*/ 2 w 176"/>
                <a:gd name="T43" fmla="*/ 145 h 152"/>
                <a:gd name="T44" fmla="*/ 1 w 176"/>
                <a:gd name="T45" fmla="*/ 150 h 152"/>
                <a:gd name="T46" fmla="*/ 4 w 176"/>
                <a:gd name="T4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6" h="152">
                  <a:moveTo>
                    <a:pt x="4" y="152"/>
                  </a:moveTo>
                  <a:cubicBezTo>
                    <a:pt x="5" y="152"/>
                    <a:pt x="6" y="152"/>
                    <a:pt x="7" y="151"/>
                  </a:cubicBezTo>
                  <a:cubicBezTo>
                    <a:pt x="168" y="13"/>
                    <a:pt x="168" y="13"/>
                    <a:pt x="168" y="13"/>
                  </a:cubicBezTo>
                  <a:cubicBezTo>
                    <a:pt x="168" y="28"/>
                    <a:pt x="168" y="28"/>
                    <a:pt x="168" y="28"/>
                  </a:cubicBezTo>
                  <a:cubicBezTo>
                    <a:pt x="168" y="30"/>
                    <a:pt x="170" y="32"/>
                    <a:pt x="172" y="32"/>
                  </a:cubicBezTo>
                  <a:cubicBezTo>
                    <a:pt x="174" y="32"/>
                    <a:pt x="176" y="30"/>
                    <a:pt x="176" y="28"/>
                  </a:cubicBezTo>
                  <a:cubicBezTo>
                    <a:pt x="176" y="4"/>
                    <a:pt x="176" y="4"/>
                    <a:pt x="176" y="4"/>
                  </a:cubicBezTo>
                  <a:cubicBezTo>
                    <a:pt x="176" y="4"/>
                    <a:pt x="176" y="4"/>
                    <a:pt x="176" y="3"/>
                  </a:cubicBezTo>
                  <a:cubicBezTo>
                    <a:pt x="176" y="3"/>
                    <a:pt x="176" y="3"/>
                    <a:pt x="176" y="2"/>
                  </a:cubicBezTo>
                  <a:cubicBezTo>
                    <a:pt x="176" y="2"/>
                    <a:pt x="176" y="2"/>
                    <a:pt x="175" y="2"/>
                  </a:cubicBezTo>
                  <a:cubicBezTo>
                    <a:pt x="175" y="2"/>
                    <a:pt x="175" y="1"/>
                    <a:pt x="175" y="1"/>
                  </a:cubicBezTo>
                  <a:cubicBezTo>
                    <a:pt x="175" y="1"/>
                    <a:pt x="175" y="1"/>
                    <a:pt x="175" y="1"/>
                  </a:cubicBezTo>
                  <a:cubicBezTo>
                    <a:pt x="175" y="1"/>
                    <a:pt x="175" y="1"/>
                    <a:pt x="174" y="1"/>
                  </a:cubicBezTo>
                  <a:cubicBezTo>
                    <a:pt x="174" y="1"/>
                    <a:pt x="174" y="0"/>
                    <a:pt x="174" y="0"/>
                  </a:cubicBezTo>
                  <a:cubicBezTo>
                    <a:pt x="174" y="0"/>
                    <a:pt x="173" y="0"/>
                    <a:pt x="173" y="0"/>
                  </a:cubicBezTo>
                  <a:cubicBezTo>
                    <a:pt x="173" y="0"/>
                    <a:pt x="173" y="0"/>
                    <a:pt x="172" y="0"/>
                  </a:cubicBezTo>
                  <a:cubicBezTo>
                    <a:pt x="172" y="0"/>
                    <a:pt x="172" y="0"/>
                    <a:pt x="172" y="0"/>
                  </a:cubicBezTo>
                  <a:cubicBezTo>
                    <a:pt x="148" y="0"/>
                    <a:pt x="148" y="0"/>
                    <a:pt x="148" y="0"/>
                  </a:cubicBezTo>
                  <a:cubicBezTo>
                    <a:pt x="146" y="0"/>
                    <a:pt x="144" y="2"/>
                    <a:pt x="144" y="4"/>
                  </a:cubicBezTo>
                  <a:cubicBezTo>
                    <a:pt x="144" y="6"/>
                    <a:pt x="146" y="8"/>
                    <a:pt x="148" y="8"/>
                  </a:cubicBezTo>
                  <a:cubicBezTo>
                    <a:pt x="161" y="8"/>
                    <a:pt x="161" y="8"/>
                    <a:pt x="161" y="8"/>
                  </a:cubicBezTo>
                  <a:cubicBezTo>
                    <a:pt x="2" y="145"/>
                    <a:pt x="2" y="145"/>
                    <a:pt x="2" y="145"/>
                  </a:cubicBezTo>
                  <a:cubicBezTo>
                    <a:pt x="0" y="146"/>
                    <a:pt x="0" y="149"/>
                    <a:pt x="1" y="150"/>
                  </a:cubicBezTo>
                  <a:cubicBezTo>
                    <a:pt x="2" y="151"/>
                    <a:pt x="3" y="152"/>
                    <a:pt x="4" y="152"/>
                  </a:cubicBezTo>
                  <a:close/>
                </a:path>
              </a:pathLst>
            </a:custGeom>
            <a:grpFill/>
            <a:ln>
              <a:solidFill>
                <a:srgbClr val="5B9BD5"/>
              </a:solidFill>
            </a:ln>
          </p:spPr>
          <p:txBody>
            <a:bodyPr vert="horz" wrap="square" lIns="91440" tIns="45720" rIns="91440" bIns="45720"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23426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42" presetClass="entr" presetSubtype="0" fill="hold" grpId="0" nodeType="withEffect">
                                  <p:stCondLst>
                                    <p:cond delay="100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par>
                                <p:cTn id="17" presetID="17" presetClass="entr" presetSubtype="4" fill="hold" grpId="0" nodeType="withEffect">
                                  <p:stCondLst>
                                    <p:cond delay="100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ppt_x</p:attrName>
                                        </p:attrNameLst>
                                      </p:cBhvr>
                                      <p:tavLst>
                                        <p:tav tm="0">
                                          <p:val>
                                            <p:strVal val="#ppt_x"/>
                                          </p:val>
                                        </p:tav>
                                        <p:tav tm="100000">
                                          <p:val>
                                            <p:strVal val="#ppt_x"/>
                                          </p:val>
                                        </p:tav>
                                      </p:tavLst>
                                    </p:anim>
                                    <p:anim calcmode="lin" valueType="num">
                                      <p:cBhvr>
                                        <p:cTn id="20" dur="500" fill="hold"/>
                                        <p:tgtEl>
                                          <p:spTgt spid="37"/>
                                        </p:tgtEl>
                                        <p:attrNameLst>
                                          <p:attrName>ppt_y</p:attrName>
                                        </p:attrNameLst>
                                      </p:cBhvr>
                                      <p:tavLst>
                                        <p:tav tm="0">
                                          <p:val>
                                            <p:strVal val="#ppt_y+#ppt_h/2"/>
                                          </p:val>
                                        </p:tav>
                                        <p:tav tm="100000">
                                          <p:val>
                                            <p:strVal val="#ppt_y"/>
                                          </p:val>
                                        </p:tav>
                                      </p:tavLst>
                                    </p:anim>
                                    <p:anim calcmode="lin" valueType="num">
                                      <p:cBhvr>
                                        <p:cTn id="21" dur="500" fill="hold"/>
                                        <p:tgtEl>
                                          <p:spTgt spid="37"/>
                                        </p:tgtEl>
                                        <p:attrNameLst>
                                          <p:attrName>ppt_w</p:attrName>
                                        </p:attrNameLst>
                                      </p:cBhvr>
                                      <p:tavLst>
                                        <p:tav tm="0">
                                          <p:val>
                                            <p:strVal val="#ppt_w"/>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childTnLst>
                                </p:cTn>
                              </p:par>
                              <p:par>
                                <p:cTn id="23" presetID="53" presetClass="entr" presetSubtype="16" fill="hold" grpId="0" nodeType="withEffect">
                                  <p:stCondLst>
                                    <p:cond delay="10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grpId="0" nodeType="withEffect">
                                  <p:stCondLst>
                                    <p:cond delay="1000"/>
                                  </p:stCondLst>
                                  <p:childTnLst>
                                    <p:set>
                                      <p:cBhvr>
                                        <p:cTn id="29" dur="1" fill="hold">
                                          <p:stCondLst>
                                            <p:cond delay="0"/>
                                          </p:stCondLst>
                                        </p:cTn>
                                        <p:tgtEl>
                                          <p:spTgt spid="30"/>
                                        </p:tgtEl>
                                        <p:attrNameLst>
                                          <p:attrName>style.visibility</p:attrName>
                                        </p:attrNameLst>
                                      </p:cBhvr>
                                      <p:to>
                                        <p:strVal val="visible"/>
                                      </p:to>
                                    </p:set>
                                    <p:anim calcmode="lin" valueType="num">
                                      <p:cBhvr>
                                        <p:cTn id="30" dur="500" fill="hold"/>
                                        <p:tgtEl>
                                          <p:spTgt spid="30"/>
                                        </p:tgtEl>
                                        <p:attrNameLst>
                                          <p:attrName>ppt_w</p:attrName>
                                        </p:attrNameLst>
                                      </p:cBhvr>
                                      <p:tavLst>
                                        <p:tav tm="0">
                                          <p:val>
                                            <p:fltVal val="0"/>
                                          </p:val>
                                        </p:tav>
                                        <p:tav tm="100000">
                                          <p:val>
                                            <p:strVal val="#ppt_w"/>
                                          </p:val>
                                        </p:tav>
                                      </p:tavLst>
                                    </p:anim>
                                    <p:anim calcmode="lin" valueType="num">
                                      <p:cBhvr>
                                        <p:cTn id="31" dur="500" fill="hold"/>
                                        <p:tgtEl>
                                          <p:spTgt spid="30"/>
                                        </p:tgtEl>
                                        <p:attrNameLst>
                                          <p:attrName>ppt_h</p:attrName>
                                        </p:attrNameLst>
                                      </p:cBhvr>
                                      <p:tavLst>
                                        <p:tav tm="0">
                                          <p:val>
                                            <p:fltVal val="0"/>
                                          </p:val>
                                        </p:tav>
                                        <p:tav tm="100000">
                                          <p:val>
                                            <p:strVal val="#ppt_h"/>
                                          </p:val>
                                        </p:tav>
                                      </p:tavLst>
                                    </p:anim>
                                    <p:animEffect transition="in" filter="fade">
                                      <p:cBhvr>
                                        <p:cTn id="32" dur="500"/>
                                        <p:tgtEl>
                                          <p:spTgt spid="30"/>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 calcmode="lin" valueType="num">
                                      <p:cBhvr>
                                        <p:cTn id="36" dur="500" fill="hold"/>
                                        <p:tgtEl>
                                          <p:spTgt spid="40"/>
                                        </p:tgtEl>
                                        <p:attrNameLst>
                                          <p:attrName>ppt_w</p:attrName>
                                        </p:attrNameLst>
                                      </p:cBhvr>
                                      <p:tavLst>
                                        <p:tav tm="0">
                                          <p:val>
                                            <p:fltVal val="0"/>
                                          </p:val>
                                        </p:tav>
                                        <p:tav tm="100000">
                                          <p:val>
                                            <p:strVal val="#ppt_w"/>
                                          </p:val>
                                        </p:tav>
                                      </p:tavLst>
                                    </p:anim>
                                    <p:anim calcmode="lin" valueType="num">
                                      <p:cBhvr>
                                        <p:cTn id="37" dur="500" fill="hold"/>
                                        <p:tgtEl>
                                          <p:spTgt spid="40"/>
                                        </p:tgtEl>
                                        <p:attrNameLst>
                                          <p:attrName>ppt_h</p:attrName>
                                        </p:attrNameLst>
                                      </p:cBhvr>
                                      <p:tavLst>
                                        <p:tav tm="0">
                                          <p:val>
                                            <p:fltVal val="0"/>
                                          </p:val>
                                        </p:tav>
                                        <p:tav tm="100000">
                                          <p:val>
                                            <p:strVal val="#ppt_h"/>
                                          </p:val>
                                        </p:tav>
                                      </p:tavLst>
                                    </p:anim>
                                    <p:animEffect transition="in" filter="fade">
                                      <p:cBhvr>
                                        <p:cTn id="38" dur="500"/>
                                        <p:tgtEl>
                                          <p:spTgt spid="40"/>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par>
                          <p:cTn id="44" fill="hold">
                            <p:stCondLst>
                              <p:cond delay="3000"/>
                            </p:stCondLst>
                            <p:childTnLst>
                              <p:par>
                                <p:cTn id="45" presetID="22" presetClass="entr" presetSubtype="8"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left)">
                                      <p:cBhvr>
                                        <p:cTn id="47" dur="500"/>
                                        <p:tgtEl>
                                          <p:spTgt spid="46"/>
                                        </p:tgtEl>
                                      </p:cBhvr>
                                    </p:animEffect>
                                  </p:childTnLst>
                                </p:cTn>
                              </p:par>
                            </p:childTnLst>
                          </p:cTn>
                        </p:par>
                        <p:par>
                          <p:cTn id="48" fill="hold">
                            <p:stCondLst>
                              <p:cond delay="3500"/>
                            </p:stCondLst>
                            <p:childTnLst>
                              <p:par>
                                <p:cTn id="49" presetID="17" presetClass="entr" presetSubtype="4"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p:cTn id="51" dur="500" fill="hold"/>
                                        <p:tgtEl>
                                          <p:spTgt spid="47"/>
                                        </p:tgtEl>
                                        <p:attrNameLst>
                                          <p:attrName>ppt_x</p:attrName>
                                        </p:attrNameLst>
                                      </p:cBhvr>
                                      <p:tavLst>
                                        <p:tav tm="0">
                                          <p:val>
                                            <p:strVal val="#ppt_x"/>
                                          </p:val>
                                        </p:tav>
                                        <p:tav tm="100000">
                                          <p:val>
                                            <p:strVal val="#ppt_x"/>
                                          </p:val>
                                        </p:tav>
                                      </p:tavLst>
                                    </p:anim>
                                    <p:anim calcmode="lin" valueType="num">
                                      <p:cBhvr>
                                        <p:cTn id="52" dur="500" fill="hold"/>
                                        <p:tgtEl>
                                          <p:spTgt spid="47"/>
                                        </p:tgtEl>
                                        <p:attrNameLst>
                                          <p:attrName>ppt_y</p:attrName>
                                        </p:attrNameLst>
                                      </p:cBhvr>
                                      <p:tavLst>
                                        <p:tav tm="0">
                                          <p:val>
                                            <p:strVal val="#ppt_y+#ppt_h/2"/>
                                          </p:val>
                                        </p:tav>
                                        <p:tav tm="100000">
                                          <p:val>
                                            <p:strVal val="#ppt_y"/>
                                          </p:val>
                                        </p:tav>
                                      </p:tavLst>
                                    </p:anim>
                                    <p:anim calcmode="lin" valueType="num">
                                      <p:cBhvr>
                                        <p:cTn id="53" dur="500" fill="hold"/>
                                        <p:tgtEl>
                                          <p:spTgt spid="47"/>
                                        </p:tgtEl>
                                        <p:attrNameLst>
                                          <p:attrName>ppt_w</p:attrName>
                                        </p:attrNameLst>
                                      </p:cBhvr>
                                      <p:tavLst>
                                        <p:tav tm="0">
                                          <p:val>
                                            <p:strVal val="#ppt_w"/>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par>
                                <p:cTn id="62" presetID="17" presetClass="entr" presetSubtype="4"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ppt_x</p:attrName>
                                        </p:attrNameLst>
                                      </p:cBhvr>
                                      <p:tavLst>
                                        <p:tav tm="0">
                                          <p:val>
                                            <p:strVal val="#ppt_x"/>
                                          </p:val>
                                        </p:tav>
                                        <p:tav tm="100000">
                                          <p:val>
                                            <p:strVal val="#ppt_x"/>
                                          </p:val>
                                        </p:tav>
                                      </p:tavLst>
                                    </p:anim>
                                    <p:anim calcmode="lin" valueType="num">
                                      <p:cBhvr>
                                        <p:cTn id="65" dur="500" fill="hold"/>
                                        <p:tgtEl>
                                          <p:spTgt spid="38"/>
                                        </p:tgtEl>
                                        <p:attrNameLst>
                                          <p:attrName>ppt_y</p:attrName>
                                        </p:attrNameLst>
                                      </p:cBhvr>
                                      <p:tavLst>
                                        <p:tav tm="0">
                                          <p:val>
                                            <p:strVal val="#ppt_y+#ppt_h/2"/>
                                          </p:val>
                                        </p:tav>
                                        <p:tav tm="100000">
                                          <p:val>
                                            <p:strVal val="#ppt_y"/>
                                          </p:val>
                                        </p:tav>
                                      </p:tavLst>
                                    </p:anim>
                                    <p:anim calcmode="lin" valueType="num">
                                      <p:cBhvr>
                                        <p:cTn id="66" dur="500" fill="hold"/>
                                        <p:tgtEl>
                                          <p:spTgt spid="38"/>
                                        </p:tgtEl>
                                        <p:attrNameLst>
                                          <p:attrName>ppt_w</p:attrName>
                                        </p:attrNameLst>
                                      </p:cBhvr>
                                      <p:tavLst>
                                        <p:tav tm="0">
                                          <p:val>
                                            <p:strVal val="#ppt_w"/>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childTnLst>
                                </p:cTn>
                              </p:par>
                              <p:par>
                                <p:cTn id="68" presetID="53" presetClass="entr" presetSubtype="16"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p:cTn id="70" dur="500" fill="hold"/>
                                        <p:tgtEl>
                                          <p:spTgt spid="32"/>
                                        </p:tgtEl>
                                        <p:attrNameLst>
                                          <p:attrName>ppt_w</p:attrName>
                                        </p:attrNameLst>
                                      </p:cBhvr>
                                      <p:tavLst>
                                        <p:tav tm="0">
                                          <p:val>
                                            <p:fltVal val="0"/>
                                          </p:val>
                                        </p:tav>
                                        <p:tav tm="100000">
                                          <p:val>
                                            <p:strVal val="#ppt_w"/>
                                          </p:val>
                                        </p:tav>
                                      </p:tavLst>
                                    </p:anim>
                                    <p:anim calcmode="lin" valueType="num">
                                      <p:cBhvr>
                                        <p:cTn id="71" dur="500" fill="hold"/>
                                        <p:tgtEl>
                                          <p:spTgt spid="32"/>
                                        </p:tgtEl>
                                        <p:attrNameLst>
                                          <p:attrName>ppt_h</p:attrName>
                                        </p:attrNameLst>
                                      </p:cBhvr>
                                      <p:tavLst>
                                        <p:tav tm="0">
                                          <p:val>
                                            <p:fltVal val="0"/>
                                          </p:val>
                                        </p:tav>
                                        <p:tav tm="100000">
                                          <p:val>
                                            <p:strVal val="#ppt_h"/>
                                          </p:val>
                                        </p:tav>
                                      </p:tavLst>
                                    </p:anim>
                                    <p:animEffect transition="in" filter="fade">
                                      <p:cBhvr>
                                        <p:cTn id="72" dur="500"/>
                                        <p:tgtEl>
                                          <p:spTgt spid="3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p:cTn id="75" dur="500" fill="hold"/>
                                        <p:tgtEl>
                                          <p:spTgt spid="33"/>
                                        </p:tgtEl>
                                        <p:attrNameLst>
                                          <p:attrName>ppt_w</p:attrName>
                                        </p:attrNameLst>
                                      </p:cBhvr>
                                      <p:tavLst>
                                        <p:tav tm="0">
                                          <p:val>
                                            <p:fltVal val="0"/>
                                          </p:val>
                                        </p:tav>
                                        <p:tav tm="100000">
                                          <p:val>
                                            <p:strVal val="#ppt_w"/>
                                          </p:val>
                                        </p:tav>
                                      </p:tavLst>
                                    </p:anim>
                                    <p:anim calcmode="lin" valueType="num">
                                      <p:cBhvr>
                                        <p:cTn id="76" dur="500" fill="hold"/>
                                        <p:tgtEl>
                                          <p:spTgt spid="33"/>
                                        </p:tgtEl>
                                        <p:attrNameLst>
                                          <p:attrName>ppt_h</p:attrName>
                                        </p:attrNameLst>
                                      </p:cBhvr>
                                      <p:tavLst>
                                        <p:tav tm="0">
                                          <p:val>
                                            <p:fltVal val="0"/>
                                          </p:val>
                                        </p:tav>
                                        <p:tav tm="100000">
                                          <p:val>
                                            <p:strVal val="#ppt_h"/>
                                          </p:val>
                                        </p:tav>
                                      </p:tavLst>
                                    </p:anim>
                                    <p:animEffect transition="in" filter="fade">
                                      <p:cBhvr>
                                        <p:cTn id="77" dur="500"/>
                                        <p:tgtEl>
                                          <p:spTgt spid="33"/>
                                        </p:tgtEl>
                                      </p:cBhvr>
                                    </p:animEffect>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41"/>
                                        </p:tgtEl>
                                        <p:attrNameLst>
                                          <p:attrName>style.visibility</p:attrName>
                                        </p:attrNameLst>
                                      </p:cBhvr>
                                      <p:to>
                                        <p:strVal val="visible"/>
                                      </p:to>
                                    </p:set>
                                    <p:anim calcmode="lin" valueType="num">
                                      <p:cBhvr>
                                        <p:cTn id="81" dur="500" fill="hold"/>
                                        <p:tgtEl>
                                          <p:spTgt spid="41"/>
                                        </p:tgtEl>
                                        <p:attrNameLst>
                                          <p:attrName>ppt_w</p:attrName>
                                        </p:attrNameLst>
                                      </p:cBhvr>
                                      <p:tavLst>
                                        <p:tav tm="0">
                                          <p:val>
                                            <p:fltVal val="0"/>
                                          </p:val>
                                        </p:tav>
                                        <p:tav tm="100000">
                                          <p:val>
                                            <p:strVal val="#ppt_w"/>
                                          </p:val>
                                        </p:tav>
                                      </p:tavLst>
                                    </p:anim>
                                    <p:anim calcmode="lin" valueType="num">
                                      <p:cBhvr>
                                        <p:cTn id="82" dur="500" fill="hold"/>
                                        <p:tgtEl>
                                          <p:spTgt spid="41"/>
                                        </p:tgtEl>
                                        <p:attrNameLst>
                                          <p:attrName>ppt_h</p:attrName>
                                        </p:attrNameLst>
                                      </p:cBhvr>
                                      <p:tavLst>
                                        <p:tav tm="0">
                                          <p:val>
                                            <p:fltVal val="0"/>
                                          </p:val>
                                        </p:tav>
                                        <p:tav tm="100000">
                                          <p:val>
                                            <p:strVal val="#ppt_h"/>
                                          </p:val>
                                        </p:tav>
                                      </p:tavLst>
                                    </p:anim>
                                    <p:animEffect transition="in" filter="fade">
                                      <p:cBhvr>
                                        <p:cTn id="83" dur="500"/>
                                        <p:tgtEl>
                                          <p:spTgt spid="4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43"/>
                                        </p:tgtEl>
                                        <p:attrNameLst>
                                          <p:attrName>style.visibility</p:attrName>
                                        </p:attrNameLst>
                                      </p:cBhvr>
                                      <p:to>
                                        <p:strVal val="visible"/>
                                      </p:to>
                                    </p:set>
                                    <p:anim calcmode="lin" valueType="num">
                                      <p:cBhvr>
                                        <p:cTn id="86" dur="500" fill="hold"/>
                                        <p:tgtEl>
                                          <p:spTgt spid="43"/>
                                        </p:tgtEl>
                                        <p:attrNameLst>
                                          <p:attrName>ppt_w</p:attrName>
                                        </p:attrNameLst>
                                      </p:cBhvr>
                                      <p:tavLst>
                                        <p:tav tm="0">
                                          <p:val>
                                            <p:fltVal val="0"/>
                                          </p:val>
                                        </p:tav>
                                        <p:tav tm="100000">
                                          <p:val>
                                            <p:strVal val="#ppt_w"/>
                                          </p:val>
                                        </p:tav>
                                      </p:tavLst>
                                    </p:anim>
                                    <p:anim calcmode="lin" valueType="num">
                                      <p:cBhvr>
                                        <p:cTn id="87" dur="500" fill="hold"/>
                                        <p:tgtEl>
                                          <p:spTgt spid="43"/>
                                        </p:tgtEl>
                                        <p:attrNameLst>
                                          <p:attrName>ppt_h</p:attrName>
                                        </p:attrNameLst>
                                      </p:cBhvr>
                                      <p:tavLst>
                                        <p:tav tm="0">
                                          <p:val>
                                            <p:fltVal val="0"/>
                                          </p:val>
                                        </p:tav>
                                        <p:tav tm="100000">
                                          <p:val>
                                            <p:strVal val="#ppt_h"/>
                                          </p:val>
                                        </p:tav>
                                      </p:tavLst>
                                    </p:anim>
                                    <p:animEffect transition="in" filter="fade">
                                      <p:cBhvr>
                                        <p:cTn id="88" dur="500"/>
                                        <p:tgtEl>
                                          <p:spTgt spid="43"/>
                                        </p:tgtEl>
                                      </p:cBhvr>
                                    </p:animEffect>
                                  </p:childTnLst>
                                </p:cTn>
                              </p:par>
                            </p:childTnLst>
                          </p:cTn>
                        </p:par>
                        <p:par>
                          <p:cTn id="89" fill="hold">
                            <p:stCondLst>
                              <p:cond delay="150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left)">
                                      <p:cBhvr>
                                        <p:cTn id="92" dur="500"/>
                                        <p:tgtEl>
                                          <p:spTgt spid="48"/>
                                        </p:tgtEl>
                                      </p:cBhvr>
                                    </p:animEffect>
                                  </p:childTnLst>
                                </p:cTn>
                              </p:par>
                              <p:par>
                                <p:cTn id="93" presetID="17" presetClass="entr" presetSubtype="4"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p:cTn id="95" dur="500" fill="hold"/>
                                        <p:tgtEl>
                                          <p:spTgt spid="50"/>
                                        </p:tgtEl>
                                        <p:attrNameLst>
                                          <p:attrName>ppt_x</p:attrName>
                                        </p:attrNameLst>
                                      </p:cBhvr>
                                      <p:tavLst>
                                        <p:tav tm="0">
                                          <p:val>
                                            <p:strVal val="#ppt_x"/>
                                          </p:val>
                                        </p:tav>
                                        <p:tav tm="100000">
                                          <p:val>
                                            <p:strVal val="#ppt_x"/>
                                          </p:val>
                                        </p:tav>
                                      </p:tavLst>
                                    </p:anim>
                                    <p:anim calcmode="lin" valueType="num">
                                      <p:cBhvr>
                                        <p:cTn id="96" dur="500" fill="hold"/>
                                        <p:tgtEl>
                                          <p:spTgt spid="50"/>
                                        </p:tgtEl>
                                        <p:attrNameLst>
                                          <p:attrName>ppt_y</p:attrName>
                                        </p:attrNameLst>
                                      </p:cBhvr>
                                      <p:tavLst>
                                        <p:tav tm="0">
                                          <p:val>
                                            <p:strVal val="#ppt_y+#ppt_h/2"/>
                                          </p:val>
                                        </p:tav>
                                        <p:tav tm="100000">
                                          <p:val>
                                            <p:strVal val="#ppt_y"/>
                                          </p:val>
                                        </p:tav>
                                      </p:tavLst>
                                    </p:anim>
                                    <p:anim calcmode="lin" valueType="num">
                                      <p:cBhvr>
                                        <p:cTn id="97" dur="500" fill="hold"/>
                                        <p:tgtEl>
                                          <p:spTgt spid="50"/>
                                        </p:tgtEl>
                                        <p:attrNameLst>
                                          <p:attrName>ppt_w</p:attrName>
                                        </p:attrNameLst>
                                      </p:cBhvr>
                                      <p:tavLst>
                                        <p:tav tm="0">
                                          <p:val>
                                            <p:strVal val="#ppt_w"/>
                                          </p:val>
                                        </p:tav>
                                        <p:tav tm="100000">
                                          <p:val>
                                            <p:strVal val="#ppt_w"/>
                                          </p:val>
                                        </p:tav>
                                      </p:tavLst>
                                    </p:anim>
                                    <p:anim calcmode="lin" valueType="num">
                                      <p:cBhvr>
                                        <p:cTn id="98"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1000"/>
                                        <p:tgtEl>
                                          <p:spTgt spid="34"/>
                                        </p:tgtEl>
                                      </p:cBhvr>
                                    </p:animEffect>
                                    <p:anim calcmode="lin" valueType="num">
                                      <p:cBhvr>
                                        <p:cTn id="104" dur="1000" fill="hold"/>
                                        <p:tgtEl>
                                          <p:spTgt spid="34"/>
                                        </p:tgtEl>
                                        <p:attrNameLst>
                                          <p:attrName>ppt_x</p:attrName>
                                        </p:attrNameLst>
                                      </p:cBhvr>
                                      <p:tavLst>
                                        <p:tav tm="0">
                                          <p:val>
                                            <p:strVal val="#ppt_x"/>
                                          </p:val>
                                        </p:tav>
                                        <p:tav tm="100000">
                                          <p:val>
                                            <p:strVal val="#ppt_x"/>
                                          </p:val>
                                        </p:tav>
                                      </p:tavLst>
                                    </p:anim>
                                    <p:anim calcmode="lin" valueType="num">
                                      <p:cBhvr>
                                        <p:cTn id="105" dur="1000" fill="hold"/>
                                        <p:tgtEl>
                                          <p:spTgt spid="34"/>
                                        </p:tgtEl>
                                        <p:attrNameLst>
                                          <p:attrName>ppt_y</p:attrName>
                                        </p:attrNameLst>
                                      </p:cBhvr>
                                      <p:tavLst>
                                        <p:tav tm="0">
                                          <p:val>
                                            <p:strVal val="#ppt_y+.1"/>
                                          </p:val>
                                        </p:tav>
                                        <p:tav tm="100000">
                                          <p:val>
                                            <p:strVal val="#ppt_y"/>
                                          </p:val>
                                        </p:tav>
                                      </p:tavLst>
                                    </p:anim>
                                  </p:childTnLst>
                                </p:cTn>
                              </p:par>
                              <p:par>
                                <p:cTn id="106" presetID="17" presetClass="entr" presetSubtype="4"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 calcmode="lin" valueType="num">
                                      <p:cBhvr>
                                        <p:cTn id="108" dur="500" fill="hold"/>
                                        <p:tgtEl>
                                          <p:spTgt spid="39"/>
                                        </p:tgtEl>
                                        <p:attrNameLst>
                                          <p:attrName>ppt_x</p:attrName>
                                        </p:attrNameLst>
                                      </p:cBhvr>
                                      <p:tavLst>
                                        <p:tav tm="0">
                                          <p:val>
                                            <p:strVal val="#ppt_x"/>
                                          </p:val>
                                        </p:tav>
                                        <p:tav tm="100000">
                                          <p:val>
                                            <p:strVal val="#ppt_x"/>
                                          </p:val>
                                        </p:tav>
                                      </p:tavLst>
                                    </p:anim>
                                    <p:anim calcmode="lin" valueType="num">
                                      <p:cBhvr>
                                        <p:cTn id="109" dur="500" fill="hold"/>
                                        <p:tgtEl>
                                          <p:spTgt spid="39"/>
                                        </p:tgtEl>
                                        <p:attrNameLst>
                                          <p:attrName>ppt_y</p:attrName>
                                        </p:attrNameLst>
                                      </p:cBhvr>
                                      <p:tavLst>
                                        <p:tav tm="0">
                                          <p:val>
                                            <p:strVal val="#ppt_y+#ppt_h/2"/>
                                          </p:val>
                                        </p:tav>
                                        <p:tav tm="100000">
                                          <p:val>
                                            <p:strVal val="#ppt_y"/>
                                          </p:val>
                                        </p:tav>
                                      </p:tavLst>
                                    </p:anim>
                                    <p:anim calcmode="lin" valueType="num">
                                      <p:cBhvr>
                                        <p:cTn id="110" dur="500" fill="hold"/>
                                        <p:tgtEl>
                                          <p:spTgt spid="39"/>
                                        </p:tgtEl>
                                        <p:attrNameLst>
                                          <p:attrName>ppt_w</p:attrName>
                                        </p:attrNameLst>
                                      </p:cBhvr>
                                      <p:tavLst>
                                        <p:tav tm="0">
                                          <p:val>
                                            <p:strVal val="#ppt_w"/>
                                          </p:val>
                                        </p:tav>
                                        <p:tav tm="100000">
                                          <p:val>
                                            <p:strVal val="#ppt_w"/>
                                          </p:val>
                                        </p:tav>
                                      </p:tavLst>
                                    </p:anim>
                                    <p:anim calcmode="lin" valueType="num">
                                      <p:cBhvr>
                                        <p:cTn id="111" dur="500" fill="hold"/>
                                        <p:tgtEl>
                                          <p:spTgt spid="39"/>
                                        </p:tgtEl>
                                        <p:attrNameLst>
                                          <p:attrName>ppt_h</p:attrName>
                                        </p:attrNameLst>
                                      </p:cBhvr>
                                      <p:tavLst>
                                        <p:tav tm="0">
                                          <p:val>
                                            <p:fltVal val="0"/>
                                          </p:val>
                                        </p:tav>
                                        <p:tav tm="100000">
                                          <p:val>
                                            <p:strVal val="#ppt_h"/>
                                          </p:val>
                                        </p:tav>
                                      </p:tavLst>
                                    </p:anim>
                                  </p:childTnLst>
                                </p:cTn>
                              </p:par>
                              <p:par>
                                <p:cTn id="112" presetID="53" presetClass="entr" presetSubtype="16"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p:cTn id="114" dur="500" fill="hold"/>
                                        <p:tgtEl>
                                          <p:spTgt spid="35"/>
                                        </p:tgtEl>
                                        <p:attrNameLst>
                                          <p:attrName>ppt_w</p:attrName>
                                        </p:attrNameLst>
                                      </p:cBhvr>
                                      <p:tavLst>
                                        <p:tav tm="0">
                                          <p:val>
                                            <p:fltVal val="0"/>
                                          </p:val>
                                        </p:tav>
                                        <p:tav tm="100000">
                                          <p:val>
                                            <p:strVal val="#ppt_w"/>
                                          </p:val>
                                        </p:tav>
                                      </p:tavLst>
                                    </p:anim>
                                    <p:anim calcmode="lin" valueType="num">
                                      <p:cBhvr>
                                        <p:cTn id="115" dur="500" fill="hold"/>
                                        <p:tgtEl>
                                          <p:spTgt spid="35"/>
                                        </p:tgtEl>
                                        <p:attrNameLst>
                                          <p:attrName>ppt_h</p:attrName>
                                        </p:attrNameLst>
                                      </p:cBhvr>
                                      <p:tavLst>
                                        <p:tav tm="0">
                                          <p:val>
                                            <p:fltVal val="0"/>
                                          </p:val>
                                        </p:tav>
                                        <p:tav tm="100000">
                                          <p:val>
                                            <p:strVal val="#ppt_h"/>
                                          </p:val>
                                        </p:tav>
                                      </p:tavLst>
                                    </p:anim>
                                    <p:animEffect transition="in" filter="fade">
                                      <p:cBhvr>
                                        <p:cTn id="116" dur="500"/>
                                        <p:tgtEl>
                                          <p:spTgt spid="35"/>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p:cTn id="119" dur="500" fill="hold"/>
                                        <p:tgtEl>
                                          <p:spTgt spid="36"/>
                                        </p:tgtEl>
                                        <p:attrNameLst>
                                          <p:attrName>ppt_w</p:attrName>
                                        </p:attrNameLst>
                                      </p:cBhvr>
                                      <p:tavLst>
                                        <p:tav tm="0">
                                          <p:val>
                                            <p:fltVal val="0"/>
                                          </p:val>
                                        </p:tav>
                                        <p:tav tm="100000">
                                          <p:val>
                                            <p:strVal val="#ppt_w"/>
                                          </p:val>
                                        </p:tav>
                                      </p:tavLst>
                                    </p:anim>
                                    <p:anim calcmode="lin" valueType="num">
                                      <p:cBhvr>
                                        <p:cTn id="120" dur="500" fill="hold"/>
                                        <p:tgtEl>
                                          <p:spTgt spid="36"/>
                                        </p:tgtEl>
                                        <p:attrNameLst>
                                          <p:attrName>ppt_h</p:attrName>
                                        </p:attrNameLst>
                                      </p:cBhvr>
                                      <p:tavLst>
                                        <p:tav tm="0">
                                          <p:val>
                                            <p:fltVal val="0"/>
                                          </p:val>
                                        </p:tav>
                                        <p:tav tm="100000">
                                          <p:val>
                                            <p:strVal val="#ppt_h"/>
                                          </p:val>
                                        </p:tav>
                                      </p:tavLst>
                                    </p:anim>
                                    <p:animEffect transition="in" filter="fade">
                                      <p:cBhvr>
                                        <p:cTn id="121" dur="500"/>
                                        <p:tgtEl>
                                          <p:spTgt spid="36"/>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0" fill="hold"/>
                                        <p:tgtEl>
                                          <p:spTgt spid="42"/>
                                        </p:tgtEl>
                                        <p:attrNameLst>
                                          <p:attrName>ppt_w</p:attrName>
                                        </p:attrNameLst>
                                      </p:cBhvr>
                                      <p:tavLst>
                                        <p:tav tm="0">
                                          <p:val>
                                            <p:fltVal val="0"/>
                                          </p:val>
                                        </p:tav>
                                        <p:tav tm="100000">
                                          <p:val>
                                            <p:strVal val="#ppt_w"/>
                                          </p:val>
                                        </p:tav>
                                      </p:tavLst>
                                    </p:anim>
                                    <p:anim calcmode="lin" valueType="num">
                                      <p:cBhvr>
                                        <p:cTn id="126" dur="500" fill="hold"/>
                                        <p:tgtEl>
                                          <p:spTgt spid="42"/>
                                        </p:tgtEl>
                                        <p:attrNameLst>
                                          <p:attrName>ppt_h</p:attrName>
                                        </p:attrNameLst>
                                      </p:cBhvr>
                                      <p:tavLst>
                                        <p:tav tm="0">
                                          <p:val>
                                            <p:fltVal val="0"/>
                                          </p:val>
                                        </p:tav>
                                        <p:tav tm="100000">
                                          <p:val>
                                            <p:strVal val="#ppt_h"/>
                                          </p:val>
                                        </p:tav>
                                      </p:tavLst>
                                    </p:anim>
                                    <p:animEffect transition="in" filter="fade">
                                      <p:cBhvr>
                                        <p:cTn id="127" dur="500"/>
                                        <p:tgtEl>
                                          <p:spTgt spid="42"/>
                                        </p:tgtEl>
                                      </p:cBhvr>
                                    </p:animEffect>
                                  </p:childTnLst>
                                </p:cTn>
                              </p:par>
                              <p:par>
                                <p:cTn id="128" presetID="53" presetClass="entr" presetSubtype="16" fill="hold" nodeType="withEffect">
                                  <p:stCondLst>
                                    <p:cond delay="0"/>
                                  </p:stCondLst>
                                  <p:childTnLst>
                                    <p:set>
                                      <p:cBhvr>
                                        <p:cTn id="129" dur="1" fill="hold">
                                          <p:stCondLst>
                                            <p:cond delay="0"/>
                                          </p:stCondLst>
                                        </p:cTn>
                                        <p:tgtEl>
                                          <p:spTgt spid="56"/>
                                        </p:tgtEl>
                                        <p:attrNameLst>
                                          <p:attrName>style.visibility</p:attrName>
                                        </p:attrNameLst>
                                      </p:cBhvr>
                                      <p:to>
                                        <p:strVal val="visible"/>
                                      </p:to>
                                    </p:set>
                                    <p:anim calcmode="lin" valueType="num">
                                      <p:cBhvr>
                                        <p:cTn id="130" dur="500" fill="hold"/>
                                        <p:tgtEl>
                                          <p:spTgt spid="56"/>
                                        </p:tgtEl>
                                        <p:attrNameLst>
                                          <p:attrName>ppt_w</p:attrName>
                                        </p:attrNameLst>
                                      </p:cBhvr>
                                      <p:tavLst>
                                        <p:tav tm="0">
                                          <p:val>
                                            <p:fltVal val="0"/>
                                          </p:val>
                                        </p:tav>
                                        <p:tav tm="100000">
                                          <p:val>
                                            <p:strVal val="#ppt_w"/>
                                          </p:val>
                                        </p:tav>
                                      </p:tavLst>
                                    </p:anim>
                                    <p:anim calcmode="lin" valueType="num">
                                      <p:cBhvr>
                                        <p:cTn id="131" dur="500" fill="hold"/>
                                        <p:tgtEl>
                                          <p:spTgt spid="56"/>
                                        </p:tgtEl>
                                        <p:attrNameLst>
                                          <p:attrName>ppt_h</p:attrName>
                                        </p:attrNameLst>
                                      </p:cBhvr>
                                      <p:tavLst>
                                        <p:tav tm="0">
                                          <p:val>
                                            <p:fltVal val="0"/>
                                          </p:val>
                                        </p:tav>
                                        <p:tav tm="100000">
                                          <p:val>
                                            <p:strVal val="#ppt_h"/>
                                          </p:val>
                                        </p:tav>
                                      </p:tavLst>
                                    </p:anim>
                                    <p:animEffect transition="in" filter="fade">
                                      <p:cBhvr>
                                        <p:cTn id="132" dur="500"/>
                                        <p:tgtEl>
                                          <p:spTgt spid="56"/>
                                        </p:tgtEl>
                                      </p:cBhvr>
                                    </p:animEffect>
                                  </p:childTnLst>
                                </p:cTn>
                              </p:par>
                            </p:childTnLst>
                          </p:cTn>
                        </p:par>
                        <p:par>
                          <p:cTn id="133" fill="hold">
                            <p:stCondLst>
                              <p:cond delay="1500"/>
                            </p:stCondLst>
                            <p:childTnLst>
                              <p:par>
                                <p:cTn id="134" presetID="22" presetClass="entr" presetSubtype="8" fill="hold" grpId="0" nodeType="after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wipe(left)">
                                      <p:cBhvr>
                                        <p:cTn id="136" dur="500"/>
                                        <p:tgtEl>
                                          <p:spTgt spid="49"/>
                                        </p:tgtEl>
                                      </p:cBhvr>
                                    </p:animEffect>
                                  </p:childTnLst>
                                </p:cTn>
                              </p:par>
                            </p:childTnLst>
                          </p:cTn>
                        </p:par>
                        <p:par>
                          <p:cTn id="137" fill="hold">
                            <p:stCondLst>
                              <p:cond delay="2000"/>
                            </p:stCondLst>
                            <p:childTnLst>
                              <p:par>
                                <p:cTn id="138" presetID="17" presetClass="entr" presetSubtype="4" fill="hold" grpId="0" nodeType="afterEffect">
                                  <p:stCondLst>
                                    <p:cond delay="0"/>
                                  </p:stCondLst>
                                  <p:childTnLst>
                                    <p:set>
                                      <p:cBhvr>
                                        <p:cTn id="139" dur="1" fill="hold">
                                          <p:stCondLst>
                                            <p:cond delay="0"/>
                                          </p:stCondLst>
                                        </p:cTn>
                                        <p:tgtEl>
                                          <p:spTgt spid="51"/>
                                        </p:tgtEl>
                                        <p:attrNameLst>
                                          <p:attrName>style.visibility</p:attrName>
                                        </p:attrNameLst>
                                      </p:cBhvr>
                                      <p:to>
                                        <p:strVal val="visible"/>
                                      </p:to>
                                    </p:set>
                                    <p:anim calcmode="lin" valueType="num">
                                      <p:cBhvr>
                                        <p:cTn id="140" dur="500" fill="hold"/>
                                        <p:tgtEl>
                                          <p:spTgt spid="51"/>
                                        </p:tgtEl>
                                        <p:attrNameLst>
                                          <p:attrName>ppt_x</p:attrName>
                                        </p:attrNameLst>
                                      </p:cBhvr>
                                      <p:tavLst>
                                        <p:tav tm="0">
                                          <p:val>
                                            <p:strVal val="#ppt_x"/>
                                          </p:val>
                                        </p:tav>
                                        <p:tav tm="100000">
                                          <p:val>
                                            <p:strVal val="#ppt_x"/>
                                          </p:val>
                                        </p:tav>
                                      </p:tavLst>
                                    </p:anim>
                                    <p:anim calcmode="lin" valueType="num">
                                      <p:cBhvr>
                                        <p:cTn id="141" dur="500" fill="hold"/>
                                        <p:tgtEl>
                                          <p:spTgt spid="51"/>
                                        </p:tgtEl>
                                        <p:attrNameLst>
                                          <p:attrName>ppt_y</p:attrName>
                                        </p:attrNameLst>
                                      </p:cBhvr>
                                      <p:tavLst>
                                        <p:tav tm="0">
                                          <p:val>
                                            <p:strVal val="#ppt_y+#ppt_h/2"/>
                                          </p:val>
                                        </p:tav>
                                        <p:tav tm="100000">
                                          <p:val>
                                            <p:strVal val="#ppt_y"/>
                                          </p:val>
                                        </p:tav>
                                      </p:tavLst>
                                    </p:anim>
                                    <p:anim calcmode="lin" valueType="num">
                                      <p:cBhvr>
                                        <p:cTn id="142" dur="500" fill="hold"/>
                                        <p:tgtEl>
                                          <p:spTgt spid="51"/>
                                        </p:tgtEl>
                                        <p:attrNameLst>
                                          <p:attrName>ppt_w</p:attrName>
                                        </p:attrNameLst>
                                      </p:cBhvr>
                                      <p:tavLst>
                                        <p:tav tm="0">
                                          <p:val>
                                            <p:strVal val="#ppt_w"/>
                                          </p:val>
                                        </p:tav>
                                        <p:tav tm="100000">
                                          <p:val>
                                            <p:strVal val="#ppt_w"/>
                                          </p:val>
                                        </p:tav>
                                      </p:tavLst>
                                    </p:anim>
                                    <p:anim calcmode="lin" valueType="num">
                                      <p:cBhvr>
                                        <p:cTn id="143"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p:bldP spid="43" grpId="0" animBg="1"/>
      <p:bldP spid="45" grpId="0" animBg="1"/>
      <p:bldP spid="46" grpId="0" animBg="1"/>
      <p:bldP spid="47" grpId="0"/>
      <p:bldP spid="48" grpId="0" animBg="1"/>
      <p:bldP spid="49" grpId="0" animBg="1"/>
      <p:bldP spid="50" grpId="0"/>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3"/>
          <p:cNvSpPr>
            <a:spLocks noChangeArrowheads="1"/>
          </p:cNvSpPr>
          <p:nvPr/>
        </p:nvSpPr>
        <p:spPr bwMode="auto">
          <a:xfrm>
            <a:off x="5958652" y="406444"/>
            <a:ext cx="1723531"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spAutoFit/>
          </a:bodyPr>
          <a:lstStyle/>
          <a:p>
            <a:pPr>
              <a:spcBef>
                <a:spcPct val="0"/>
              </a:spcBef>
              <a:buFont typeface="Arial" charset="0"/>
              <a:buNone/>
            </a:pPr>
            <a:r>
              <a:rPr lang="zh-CN" altLang="en-US" sz="3000" b="1" dirty="0" smtClean="0">
                <a:solidFill>
                  <a:schemeClr val="tx1">
                    <a:lumMod val="75000"/>
                    <a:lumOff val="25000"/>
                  </a:schemeClr>
                </a:solidFill>
                <a:latin typeface="Arial" panose="020B0604020202020204" pitchFamily="34" charset="0"/>
                <a:ea typeface="微软雅黑" pitchFamily="34" charset="-122"/>
                <a:cs typeface="Arial" panose="020B0604020202020204" pitchFamily="34" charset="0"/>
              </a:rPr>
              <a:t>本文方法</a:t>
            </a:r>
            <a:endParaRPr lang="zh-CN" altLang="en-US" sz="3000" b="1" dirty="0">
              <a:solidFill>
                <a:schemeClr val="tx1">
                  <a:lumMod val="75000"/>
                  <a:lumOff val="25000"/>
                </a:schemeClr>
              </a:solidFill>
              <a:latin typeface="Arial" panose="020B0604020202020204" pitchFamily="34" charset="0"/>
              <a:ea typeface="微软雅黑" pitchFamily="34" charset="-122"/>
              <a:cs typeface="Arial" panose="020B0604020202020204" pitchFamily="34" charset="0"/>
            </a:endParaRPr>
          </a:p>
        </p:txBody>
      </p:sp>
      <p:grpSp>
        <p:nvGrpSpPr>
          <p:cNvPr id="23" name="组合 22"/>
          <p:cNvGrpSpPr/>
          <p:nvPr/>
        </p:nvGrpSpPr>
        <p:grpSpPr>
          <a:xfrm>
            <a:off x="5334856" y="461236"/>
            <a:ext cx="263341" cy="395013"/>
            <a:chOff x="5284519" y="1508166"/>
            <a:chExt cx="213756" cy="427512"/>
          </a:xfrm>
        </p:grpSpPr>
        <p:cxnSp>
          <p:nvCxnSpPr>
            <p:cNvPr id="24" name="直接连接符 23"/>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sp>
        <p:nvSpPr>
          <p:cNvPr id="26" name="弧形 25"/>
          <p:cNvSpPr/>
          <p:nvPr/>
        </p:nvSpPr>
        <p:spPr>
          <a:xfrm>
            <a:off x="8622510" y="1972580"/>
            <a:ext cx="2295458" cy="2428504"/>
          </a:xfrm>
          <a:prstGeom prst="arc">
            <a:avLst>
              <a:gd name="adj1" fmla="val 16200000"/>
              <a:gd name="adj2" fmla="val 5329934"/>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p>
        </p:txBody>
      </p:sp>
      <p:cxnSp>
        <p:nvCxnSpPr>
          <p:cNvPr id="27" name="直接连接符 26"/>
          <p:cNvCxnSpPr/>
          <p:nvPr/>
        </p:nvCxnSpPr>
        <p:spPr>
          <a:xfrm>
            <a:off x="2943946" y="1972580"/>
            <a:ext cx="6776332" cy="0"/>
          </a:xfrm>
          <a:prstGeom prst="line">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2943946" y="4401084"/>
            <a:ext cx="6776332" cy="38856"/>
          </a:xfrm>
          <a:prstGeom prst="line">
            <a:avLst/>
          </a:prstGeom>
          <a:ln w="28575">
            <a:solidFill>
              <a:srgbClr val="333333"/>
            </a:solidFill>
            <a:prstDash val="dash"/>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870217" y="1539873"/>
            <a:ext cx="713788" cy="713788"/>
          </a:xfrm>
          <a:prstGeom prst="ellipse">
            <a:avLst/>
          </a:prstGeom>
          <a:solidFill>
            <a:srgbClr val="5B9BD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2" name="椭圆 31"/>
          <p:cNvSpPr/>
          <p:nvPr/>
        </p:nvSpPr>
        <p:spPr>
          <a:xfrm>
            <a:off x="6296061" y="1539873"/>
            <a:ext cx="713788" cy="713788"/>
          </a:xfrm>
          <a:prstGeom prst="ellipse">
            <a:avLst/>
          </a:prstGeom>
          <a:solidFill>
            <a:srgbClr val="5B9BD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3" name="椭圆 32"/>
          <p:cNvSpPr/>
          <p:nvPr/>
        </p:nvSpPr>
        <p:spPr>
          <a:xfrm>
            <a:off x="8594905" y="1539873"/>
            <a:ext cx="713788" cy="713788"/>
          </a:xfrm>
          <a:prstGeom prst="ellipse">
            <a:avLst/>
          </a:prstGeom>
          <a:solidFill>
            <a:srgbClr val="5B9BD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5" name="椭圆 34"/>
          <p:cNvSpPr/>
          <p:nvPr/>
        </p:nvSpPr>
        <p:spPr>
          <a:xfrm>
            <a:off x="5026061" y="4036505"/>
            <a:ext cx="713788" cy="713788"/>
          </a:xfrm>
          <a:prstGeom prst="ellipse">
            <a:avLst/>
          </a:prstGeom>
          <a:solidFill>
            <a:srgbClr val="5B9BD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6" name="椭圆 35"/>
          <p:cNvSpPr/>
          <p:nvPr/>
        </p:nvSpPr>
        <p:spPr>
          <a:xfrm>
            <a:off x="7451905" y="4036505"/>
            <a:ext cx="713788" cy="713788"/>
          </a:xfrm>
          <a:prstGeom prst="ellipse">
            <a:avLst/>
          </a:prstGeom>
          <a:solidFill>
            <a:srgbClr val="5B9BD5"/>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sp>
        <p:nvSpPr>
          <p:cNvPr id="37" name="文本框 36"/>
          <p:cNvSpPr txBox="1"/>
          <p:nvPr/>
        </p:nvSpPr>
        <p:spPr>
          <a:xfrm>
            <a:off x="6391354" y="1645524"/>
            <a:ext cx="520477" cy="461665"/>
          </a:xfrm>
          <a:prstGeom prst="rect">
            <a:avLst/>
          </a:prstGeom>
          <a:noFill/>
          <a:ln>
            <a:noFill/>
          </a:ln>
          <a:effectLst/>
        </p:spPr>
        <p:txBody>
          <a:bodyPr wrap="square" rtlCol="0">
            <a:spAutoFit/>
          </a:bodyPr>
          <a:lstStyle/>
          <a:p>
            <a:pPr algn="ctr"/>
            <a:r>
              <a:rPr lang="en-US" altLang="zh-CN" sz="2400" dirty="0" smtClean="0">
                <a:solidFill>
                  <a:schemeClr val="bg1"/>
                </a:solidFill>
                <a:ea typeface="微软雅黑" panose="020B0503020204020204" pitchFamily="34" charset="-122"/>
              </a:rPr>
              <a:t>02</a:t>
            </a:r>
            <a:endParaRPr lang="zh-CN" altLang="en-US" sz="2400" dirty="0">
              <a:solidFill>
                <a:schemeClr val="bg1"/>
              </a:solidFill>
              <a:ea typeface="微软雅黑" panose="020B0503020204020204" pitchFamily="34" charset="-122"/>
            </a:endParaRPr>
          </a:p>
        </p:txBody>
      </p:sp>
      <p:sp>
        <p:nvSpPr>
          <p:cNvPr id="38" name="文本框 37"/>
          <p:cNvSpPr txBox="1"/>
          <p:nvPr/>
        </p:nvSpPr>
        <p:spPr>
          <a:xfrm>
            <a:off x="3965510" y="1645524"/>
            <a:ext cx="520477" cy="461665"/>
          </a:xfrm>
          <a:prstGeom prst="rect">
            <a:avLst/>
          </a:prstGeom>
          <a:noFill/>
          <a:ln>
            <a:noFill/>
          </a:ln>
          <a:effectLst/>
        </p:spPr>
        <p:txBody>
          <a:bodyPr wrap="square" rtlCol="0">
            <a:spAutoFit/>
          </a:bodyPr>
          <a:lstStyle/>
          <a:p>
            <a:pPr algn="ctr"/>
            <a:r>
              <a:rPr lang="en-US" altLang="zh-CN" sz="2400" dirty="0" smtClean="0">
                <a:solidFill>
                  <a:schemeClr val="bg1"/>
                </a:solidFill>
                <a:ea typeface="微软雅黑" panose="020B0503020204020204" pitchFamily="34" charset="-122"/>
              </a:rPr>
              <a:t>01</a:t>
            </a:r>
            <a:endParaRPr lang="zh-CN" altLang="en-US" sz="2400" dirty="0">
              <a:solidFill>
                <a:schemeClr val="bg1"/>
              </a:solidFill>
              <a:ea typeface="微软雅黑" panose="020B0503020204020204" pitchFamily="34" charset="-122"/>
            </a:endParaRPr>
          </a:p>
        </p:txBody>
      </p:sp>
      <p:sp>
        <p:nvSpPr>
          <p:cNvPr id="39" name="文本框 38"/>
          <p:cNvSpPr txBox="1"/>
          <p:nvPr/>
        </p:nvSpPr>
        <p:spPr>
          <a:xfrm>
            <a:off x="8690198" y="1645524"/>
            <a:ext cx="520477" cy="461665"/>
          </a:xfrm>
          <a:prstGeom prst="rect">
            <a:avLst/>
          </a:prstGeom>
          <a:noFill/>
          <a:ln>
            <a:noFill/>
          </a:ln>
          <a:effectLst/>
        </p:spPr>
        <p:txBody>
          <a:bodyPr wrap="square" rtlCol="0">
            <a:spAutoFit/>
          </a:bodyPr>
          <a:lstStyle/>
          <a:p>
            <a:pPr algn="ctr"/>
            <a:r>
              <a:rPr lang="en-US" altLang="zh-CN" sz="2400" dirty="0" smtClean="0">
                <a:solidFill>
                  <a:schemeClr val="bg1"/>
                </a:solidFill>
                <a:ea typeface="微软雅黑" panose="020B0503020204020204" pitchFamily="34" charset="-122"/>
              </a:rPr>
              <a:t>03</a:t>
            </a:r>
            <a:endParaRPr lang="zh-CN" altLang="en-US" sz="2400" dirty="0">
              <a:solidFill>
                <a:schemeClr val="bg1"/>
              </a:solidFill>
              <a:ea typeface="微软雅黑" panose="020B0503020204020204" pitchFamily="34" charset="-122"/>
            </a:endParaRPr>
          </a:p>
        </p:txBody>
      </p:sp>
      <p:sp>
        <p:nvSpPr>
          <p:cNvPr id="40" name="文本框 39"/>
          <p:cNvSpPr txBox="1"/>
          <p:nvPr/>
        </p:nvSpPr>
        <p:spPr>
          <a:xfrm>
            <a:off x="5121354" y="4142157"/>
            <a:ext cx="520477" cy="461665"/>
          </a:xfrm>
          <a:prstGeom prst="rect">
            <a:avLst/>
          </a:prstGeom>
          <a:noFill/>
          <a:ln>
            <a:noFill/>
          </a:ln>
          <a:effectLst/>
        </p:spPr>
        <p:txBody>
          <a:bodyPr wrap="square" rtlCol="0">
            <a:spAutoFit/>
          </a:bodyPr>
          <a:lstStyle/>
          <a:p>
            <a:pPr algn="ctr"/>
            <a:r>
              <a:rPr lang="en-US" altLang="zh-CN" sz="2400" dirty="0" smtClean="0">
                <a:solidFill>
                  <a:schemeClr val="bg1"/>
                </a:solidFill>
                <a:ea typeface="微软雅黑" panose="020B0503020204020204" pitchFamily="34" charset="-122"/>
              </a:rPr>
              <a:t>05</a:t>
            </a:r>
            <a:endParaRPr lang="zh-CN" altLang="en-US" sz="2400" dirty="0">
              <a:solidFill>
                <a:schemeClr val="bg1"/>
              </a:solidFill>
              <a:ea typeface="微软雅黑" panose="020B0503020204020204" pitchFamily="34" charset="-122"/>
            </a:endParaRPr>
          </a:p>
        </p:txBody>
      </p:sp>
      <p:sp>
        <p:nvSpPr>
          <p:cNvPr id="42" name="文本框 41"/>
          <p:cNvSpPr txBox="1"/>
          <p:nvPr/>
        </p:nvSpPr>
        <p:spPr>
          <a:xfrm>
            <a:off x="7547198" y="4142157"/>
            <a:ext cx="520477" cy="461665"/>
          </a:xfrm>
          <a:prstGeom prst="rect">
            <a:avLst/>
          </a:prstGeom>
          <a:noFill/>
          <a:ln>
            <a:noFill/>
          </a:ln>
          <a:effectLst/>
        </p:spPr>
        <p:txBody>
          <a:bodyPr wrap="square" rtlCol="0">
            <a:spAutoFit/>
          </a:bodyPr>
          <a:lstStyle/>
          <a:p>
            <a:pPr algn="ctr"/>
            <a:r>
              <a:rPr lang="en-US" altLang="zh-CN" sz="2400" dirty="0" smtClean="0">
                <a:solidFill>
                  <a:schemeClr val="bg1"/>
                </a:solidFill>
                <a:ea typeface="微软雅黑" panose="020B0503020204020204" pitchFamily="34" charset="-122"/>
              </a:rPr>
              <a:t>04</a:t>
            </a:r>
            <a:endParaRPr lang="zh-CN" altLang="en-US" sz="2400" dirty="0">
              <a:solidFill>
                <a:schemeClr val="bg1"/>
              </a:solidFill>
              <a:ea typeface="微软雅黑" panose="020B0503020204020204" pitchFamily="34" charset="-122"/>
            </a:endParaRPr>
          </a:p>
        </p:txBody>
      </p:sp>
      <p:sp>
        <p:nvSpPr>
          <p:cNvPr id="43" name="文本框 42"/>
          <p:cNvSpPr txBox="1"/>
          <p:nvPr/>
        </p:nvSpPr>
        <p:spPr>
          <a:xfrm>
            <a:off x="3393349" y="2372689"/>
            <a:ext cx="1797775" cy="400110"/>
          </a:xfrm>
          <a:prstGeom prst="rect">
            <a:avLst/>
          </a:prstGeom>
          <a:noFill/>
          <a:ln>
            <a:noFill/>
          </a:ln>
        </p:spPr>
        <p:txBody>
          <a:bodyPr wrap="square" rtlCol="0">
            <a:spAutoFit/>
          </a:bodyPr>
          <a:lstStyle/>
          <a:p>
            <a:pPr algn="ctr"/>
            <a:r>
              <a:rPr lang="zh-CN" altLang="en-US" sz="2000" dirty="0" smtClean="0">
                <a:ea typeface="华文细黑" panose="02010600040101010101" pitchFamily="2" charset="-122"/>
                <a:cs typeface="Arial" panose="020B0604020202020204" pitchFamily="34" charset="0"/>
              </a:rPr>
              <a:t>领域情感词典</a:t>
            </a:r>
            <a:endParaRPr lang="en-US" altLang="zh-CN" sz="2000" dirty="0">
              <a:ea typeface="华文细黑" panose="02010600040101010101" pitchFamily="2" charset="-122"/>
              <a:cs typeface="Arial" panose="020B0604020202020204" pitchFamily="34" charset="0"/>
            </a:endParaRPr>
          </a:p>
        </p:txBody>
      </p:sp>
      <p:sp>
        <p:nvSpPr>
          <p:cNvPr id="44" name="文本框 43"/>
          <p:cNvSpPr txBox="1"/>
          <p:nvPr/>
        </p:nvSpPr>
        <p:spPr>
          <a:xfrm>
            <a:off x="3536737" y="2855884"/>
            <a:ext cx="1467063" cy="701731"/>
          </a:xfrm>
          <a:prstGeom prst="rect">
            <a:avLst/>
          </a:prstGeom>
          <a:noFill/>
          <a:ln>
            <a:noFill/>
          </a:ln>
        </p:spPr>
        <p:txBody>
          <a:bodyPr wrap="square" rtlCol="0">
            <a:spAutoFit/>
          </a:bodyPr>
          <a:lstStyle/>
          <a:p>
            <a:pPr algn="ctr">
              <a:lnSpc>
                <a:spcPct val="110000"/>
              </a:lnSpc>
            </a:pPr>
            <a:r>
              <a:rPr lang="zh-CN" altLang="en-US" sz="1200" dirty="0" smtClean="0">
                <a:ea typeface="华文细黑" panose="02010600040101010101" pitchFamily="2" charset="-122"/>
                <a:cs typeface="Arial" panose="020B0604020202020204" pitchFamily="34" charset="0"/>
              </a:rPr>
              <a:t>领域情感词对词典</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程度副词</a:t>
            </a:r>
            <a:r>
              <a:rPr lang="zh-CN" altLang="en-US" sz="1200" dirty="0" smtClean="0">
                <a:ea typeface="华文细黑" panose="02010600040101010101" pitchFamily="2" charset="-122"/>
                <a:cs typeface="Arial" panose="020B0604020202020204" pitchFamily="34" charset="0"/>
              </a:rPr>
              <a:t>词典</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否定副词词典</a:t>
            </a:r>
          </a:p>
        </p:txBody>
      </p:sp>
      <p:sp>
        <p:nvSpPr>
          <p:cNvPr id="45" name="文本框 44"/>
          <p:cNvSpPr txBox="1"/>
          <p:nvPr/>
        </p:nvSpPr>
        <p:spPr>
          <a:xfrm>
            <a:off x="5813404" y="2382216"/>
            <a:ext cx="1797775" cy="400110"/>
          </a:xfrm>
          <a:prstGeom prst="rect">
            <a:avLst/>
          </a:prstGeom>
          <a:noFill/>
          <a:ln>
            <a:noFill/>
          </a:ln>
        </p:spPr>
        <p:txBody>
          <a:bodyPr wrap="square" rtlCol="0">
            <a:spAutoFit/>
          </a:bodyPr>
          <a:lstStyle/>
          <a:p>
            <a:pPr algn="ctr"/>
            <a:r>
              <a:rPr lang="zh-CN" altLang="en-US" sz="2000" dirty="0" smtClean="0">
                <a:ea typeface="华文细黑" panose="02010600040101010101" pitchFamily="2" charset="-122"/>
                <a:cs typeface="Arial" panose="020B0604020202020204" pitchFamily="34" charset="0"/>
              </a:rPr>
              <a:t>情感打分方法</a:t>
            </a:r>
            <a:endParaRPr lang="en-US" altLang="zh-CN" sz="2000" dirty="0">
              <a:ea typeface="华文细黑" panose="02010600040101010101" pitchFamily="2" charset="-122"/>
              <a:cs typeface="Arial" panose="020B0604020202020204" pitchFamily="34" charset="0"/>
            </a:endParaRPr>
          </a:p>
        </p:txBody>
      </p:sp>
      <p:sp>
        <p:nvSpPr>
          <p:cNvPr id="46" name="文本框 45"/>
          <p:cNvSpPr txBox="1"/>
          <p:nvPr/>
        </p:nvSpPr>
        <p:spPr>
          <a:xfrm>
            <a:off x="6173539" y="2828335"/>
            <a:ext cx="956106" cy="701731"/>
          </a:xfrm>
          <a:prstGeom prst="rect">
            <a:avLst/>
          </a:prstGeom>
          <a:noFill/>
          <a:ln>
            <a:noFill/>
          </a:ln>
        </p:spPr>
        <p:txBody>
          <a:bodyPr wrap="square" rtlCol="0">
            <a:spAutoFit/>
          </a:bodyPr>
          <a:lstStyle/>
          <a:p>
            <a:pPr algn="ctr">
              <a:lnSpc>
                <a:spcPct val="110000"/>
              </a:lnSpc>
            </a:pPr>
            <a:r>
              <a:rPr lang="zh-CN" altLang="en-US" sz="1200" dirty="0">
                <a:ea typeface="华文细黑" panose="02010600040101010101" pitchFamily="2" charset="-122"/>
                <a:cs typeface="Arial" panose="020B0604020202020204" pitchFamily="34" charset="0"/>
              </a:rPr>
              <a:t>篇章</a:t>
            </a:r>
            <a:r>
              <a:rPr lang="zh-CN" altLang="en-US" sz="1200" dirty="0" smtClean="0">
                <a:ea typeface="华文细黑" panose="02010600040101010101" pitchFamily="2" charset="-122"/>
                <a:cs typeface="Arial" panose="020B0604020202020204" pitchFamily="34" charset="0"/>
              </a:rPr>
              <a:t>级</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句子</a:t>
            </a:r>
            <a:r>
              <a:rPr lang="zh-CN" altLang="en-US" sz="1200" dirty="0" smtClean="0">
                <a:ea typeface="华文细黑" panose="02010600040101010101" pitchFamily="2" charset="-122"/>
                <a:cs typeface="Arial" panose="020B0604020202020204" pitchFamily="34" charset="0"/>
              </a:rPr>
              <a:t>级</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smtClean="0">
                <a:ea typeface="华文细黑" panose="02010600040101010101" pitchFamily="2" charset="-122"/>
                <a:cs typeface="Arial" panose="020B0604020202020204" pitchFamily="34" charset="0"/>
              </a:rPr>
              <a:t>词语级</a:t>
            </a:r>
            <a:endParaRPr lang="en-US" altLang="zh-CN" sz="1200" dirty="0" smtClean="0">
              <a:ea typeface="华文细黑" panose="02010600040101010101" pitchFamily="2" charset="-122"/>
              <a:cs typeface="Arial" panose="020B0604020202020204" pitchFamily="34" charset="0"/>
            </a:endParaRPr>
          </a:p>
        </p:txBody>
      </p:sp>
      <p:sp>
        <p:nvSpPr>
          <p:cNvPr id="47" name="文本框 46"/>
          <p:cNvSpPr txBox="1"/>
          <p:nvPr/>
        </p:nvSpPr>
        <p:spPr>
          <a:xfrm>
            <a:off x="8127035" y="2386792"/>
            <a:ext cx="1797775" cy="400110"/>
          </a:xfrm>
          <a:prstGeom prst="rect">
            <a:avLst/>
          </a:prstGeom>
          <a:noFill/>
          <a:ln>
            <a:noFill/>
          </a:ln>
        </p:spPr>
        <p:txBody>
          <a:bodyPr wrap="square" rtlCol="0">
            <a:spAutoFit/>
          </a:bodyPr>
          <a:lstStyle/>
          <a:p>
            <a:pPr algn="ctr"/>
            <a:r>
              <a:rPr lang="zh-CN" altLang="en-US" sz="2000" dirty="0" smtClean="0">
                <a:ea typeface="华文细黑" panose="02010600040101010101" pitchFamily="2" charset="-122"/>
                <a:cs typeface="Arial" panose="020B0604020202020204" pitchFamily="34" charset="0"/>
              </a:rPr>
              <a:t>情感分级方法</a:t>
            </a:r>
            <a:endParaRPr lang="en-US" altLang="zh-CN" sz="2000" dirty="0">
              <a:ea typeface="华文细黑" panose="02010600040101010101" pitchFamily="2" charset="-122"/>
              <a:cs typeface="Arial" panose="020B0604020202020204" pitchFamily="34" charset="0"/>
            </a:endParaRPr>
          </a:p>
        </p:txBody>
      </p:sp>
      <p:sp>
        <p:nvSpPr>
          <p:cNvPr id="48" name="文本框 47"/>
          <p:cNvSpPr txBox="1"/>
          <p:nvPr/>
        </p:nvSpPr>
        <p:spPr>
          <a:xfrm>
            <a:off x="8299384" y="2889852"/>
            <a:ext cx="1315216" cy="498598"/>
          </a:xfrm>
          <a:prstGeom prst="rect">
            <a:avLst/>
          </a:prstGeom>
          <a:noFill/>
          <a:ln>
            <a:noFill/>
          </a:ln>
        </p:spPr>
        <p:txBody>
          <a:bodyPr wrap="square" rtlCol="0">
            <a:spAutoFit/>
          </a:bodyPr>
          <a:lstStyle/>
          <a:p>
            <a:pPr algn="ctr">
              <a:lnSpc>
                <a:spcPct val="110000"/>
              </a:lnSpc>
            </a:pPr>
            <a:r>
              <a:rPr lang="zh-CN" altLang="en-US" sz="1200" dirty="0">
                <a:ea typeface="华文细黑" panose="02010600040101010101" pitchFamily="2" charset="-122"/>
                <a:cs typeface="Arial" panose="020B0604020202020204" pitchFamily="34" charset="0"/>
              </a:rPr>
              <a:t>两</a:t>
            </a:r>
            <a:r>
              <a:rPr lang="zh-CN" altLang="en-US" sz="1200" dirty="0" smtClean="0">
                <a:ea typeface="华文细黑" panose="02010600040101010101" pitchFamily="2" charset="-122"/>
                <a:cs typeface="Arial" panose="020B0604020202020204" pitchFamily="34" charset="0"/>
              </a:rPr>
              <a:t>级情感分析</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多级情感分级</a:t>
            </a:r>
          </a:p>
        </p:txBody>
      </p:sp>
      <p:sp>
        <p:nvSpPr>
          <p:cNvPr id="51" name="文本框 50"/>
          <p:cNvSpPr txBox="1"/>
          <p:nvPr/>
        </p:nvSpPr>
        <p:spPr>
          <a:xfrm>
            <a:off x="4543403" y="4892331"/>
            <a:ext cx="1797775" cy="400110"/>
          </a:xfrm>
          <a:prstGeom prst="rect">
            <a:avLst/>
          </a:prstGeom>
          <a:noFill/>
          <a:ln>
            <a:noFill/>
          </a:ln>
        </p:spPr>
        <p:txBody>
          <a:bodyPr wrap="square" rtlCol="0">
            <a:spAutoFit/>
          </a:bodyPr>
          <a:lstStyle/>
          <a:p>
            <a:pPr algn="ctr"/>
            <a:r>
              <a:rPr lang="zh-CN" altLang="en-US" sz="2000" dirty="0" smtClean="0">
                <a:ea typeface="华文细黑" panose="02010600040101010101" pitchFamily="2" charset="-122"/>
                <a:cs typeface="Arial" panose="020B0604020202020204" pitchFamily="34" charset="0"/>
              </a:rPr>
              <a:t>股票价格预测</a:t>
            </a:r>
            <a:endParaRPr lang="en-US" altLang="zh-CN" sz="2000" dirty="0">
              <a:ea typeface="华文细黑" panose="02010600040101010101" pitchFamily="2" charset="-122"/>
              <a:cs typeface="Arial" panose="020B0604020202020204" pitchFamily="34" charset="0"/>
            </a:endParaRPr>
          </a:p>
        </p:txBody>
      </p:sp>
      <p:sp>
        <p:nvSpPr>
          <p:cNvPr id="52" name="文本框 51"/>
          <p:cNvSpPr txBox="1"/>
          <p:nvPr/>
        </p:nvSpPr>
        <p:spPr>
          <a:xfrm>
            <a:off x="4742462" y="5412061"/>
            <a:ext cx="1278259" cy="701731"/>
          </a:xfrm>
          <a:prstGeom prst="rect">
            <a:avLst/>
          </a:prstGeom>
          <a:noFill/>
          <a:ln>
            <a:noFill/>
          </a:ln>
        </p:spPr>
        <p:txBody>
          <a:bodyPr wrap="square" rtlCol="0">
            <a:spAutoFit/>
          </a:bodyPr>
          <a:lstStyle/>
          <a:p>
            <a:pPr algn="ctr">
              <a:lnSpc>
                <a:spcPct val="110000"/>
              </a:lnSpc>
            </a:pPr>
            <a:r>
              <a:rPr lang="zh-CN" altLang="en-US" sz="1200" dirty="0" smtClean="0">
                <a:ea typeface="华文细黑" panose="02010600040101010101" pitchFamily="2" charset="-122"/>
                <a:cs typeface="Arial" panose="020B0604020202020204" pitchFamily="34" charset="0"/>
              </a:rPr>
              <a:t>情感分析结果</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smtClean="0">
                <a:ea typeface="华文细黑" panose="02010600040101010101" pitchFamily="2" charset="-122"/>
                <a:cs typeface="Arial" panose="020B0604020202020204" pitchFamily="34" charset="0"/>
              </a:rPr>
              <a:t>股票交易数据</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多元线性回归</a:t>
            </a:r>
          </a:p>
        </p:txBody>
      </p:sp>
      <p:sp>
        <p:nvSpPr>
          <p:cNvPr id="53" name="文本框 52"/>
          <p:cNvSpPr txBox="1"/>
          <p:nvPr/>
        </p:nvSpPr>
        <p:spPr>
          <a:xfrm>
            <a:off x="7075116" y="4877293"/>
            <a:ext cx="1572818" cy="400110"/>
          </a:xfrm>
          <a:prstGeom prst="rect">
            <a:avLst/>
          </a:prstGeom>
          <a:noFill/>
          <a:ln>
            <a:noFill/>
          </a:ln>
        </p:spPr>
        <p:txBody>
          <a:bodyPr wrap="square" rtlCol="0">
            <a:spAutoFit/>
          </a:bodyPr>
          <a:lstStyle/>
          <a:p>
            <a:pPr algn="ctr"/>
            <a:r>
              <a:rPr lang="zh-CN" altLang="en-US" sz="2000" dirty="0" smtClean="0">
                <a:ea typeface="华文细黑" panose="02010600040101010101" pitchFamily="2" charset="-122"/>
                <a:cs typeface="Arial" panose="020B0604020202020204" pitchFamily="34" charset="0"/>
              </a:rPr>
              <a:t>情感分析</a:t>
            </a:r>
            <a:endParaRPr lang="en-US" altLang="zh-CN" sz="2000" dirty="0">
              <a:ea typeface="华文细黑" panose="02010600040101010101" pitchFamily="2" charset="-122"/>
              <a:cs typeface="Arial" panose="020B0604020202020204" pitchFamily="34" charset="0"/>
            </a:endParaRPr>
          </a:p>
        </p:txBody>
      </p:sp>
      <p:sp>
        <p:nvSpPr>
          <p:cNvPr id="54" name="文本框 53"/>
          <p:cNvSpPr txBox="1"/>
          <p:nvPr/>
        </p:nvSpPr>
        <p:spPr>
          <a:xfrm>
            <a:off x="7198851" y="5377880"/>
            <a:ext cx="1217170" cy="701731"/>
          </a:xfrm>
          <a:prstGeom prst="rect">
            <a:avLst/>
          </a:prstGeom>
          <a:noFill/>
          <a:ln>
            <a:noFill/>
          </a:ln>
        </p:spPr>
        <p:txBody>
          <a:bodyPr wrap="square" rtlCol="0">
            <a:spAutoFit/>
          </a:bodyPr>
          <a:lstStyle/>
          <a:p>
            <a:pPr algn="ctr">
              <a:lnSpc>
                <a:spcPct val="110000"/>
              </a:lnSpc>
            </a:pPr>
            <a:r>
              <a:rPr lang="zh-CN" altLang="en-US" sz="1200" dirty="0" smtClean="0">
                <a:ea typeface="华文细黑" panose="02010600040101010101" pitchFamily="2" charset="-122"/>
                <a:cs typeface="Arial" panose="020B0604020202020204" pitchFamily="34" charset="0"/>
              </a:rPr>
              <a:t>金融新闻</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领域情感</a:t>
            </a:r>
            <a:r>
              <a:rPr lang="zh-CN" altLang="en-US" sz="1200" dirty="0" smtClean="0">
                <a:ea typeface="华文细黑" panose="02010600040101010101" pitchFamily="2" charset="-122"/>
                <a:cs typeface="Arial" panose="020B0604020202020204" pitchFamily="34" charset="0"/>
              </a:rPr>
              <a:t>词典</a:t>
            </a:r>
            <a:endParaRPr lang="en-US" altLang="zh-CN" sz="1200" dirty="0" smtClean="0">
              <a:ea typeface="华文细黑" panose="02010600040101010101" pitchFamily="2" charset="-122"/>
              <a:cs typeface="Arial" panose="020B0604020202020204" pitchFamily="34" charset="0"/>
            </a:endParaRPr>
          </a:p>
          <a:p>
            <a:pPr algn="ctr">
              <a:lnSpc>
                <a:spcPct val="110000"/>
              </a:lnSpc>
            </a:pPr>
            <a:r>
              <a:rPr lang="zh-CN" altLang="en-US" sz="1200" dirty="0">
                <a:ea typeface="华文细黑" panose="02010600040101010101" pitchFamily="2" charset="-122"/>
                <a:cs typeface="Arial" panose="020B0604020202020204" pitchFamily="34" charset="0"/>
              </a:rPr>
              <a:t>情感打分</a:t>
            </a:r>
          </a:p>
        </p:txBody>
      </p:sp>
    </p:spTree>
    <p:extLst>
      <p:ext uri="{BB962C8B-B14F-4D97-AF65-F5344CB8AC3E}">
        <p14:creationId xmlns:p14="http://schemas.microsoft.com/office/powerpoint/2010/main" val="16682905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par>
                                <p:cTn id="12" presetID="22" presetClass="entr" presetSubtype="8" fill="hold" nodeType="withEffect">
                                  <p:stCondLst>
                                    <p:cond delay="100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500"/>
                                        <p:tgtEl>
                                          <p:spTgt spid="27"/>
                                        </p:tgtEl>
                                      </p:cBhvr>
                                    </p:animEffect>
                                  </p:childTnLst>
                                </p:cTn>
                              </p:par>
                              <p:par>
                                <p:cTn id="15" presetID="22" presetClass="entr" presetSubtype="1" fill="hold" grpId="0" nodeType="withEffect">
                                  <p:stCondLst>
                                    <p:cond delay="150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22" presetClass="entr" presetSubtype="2" fill="hold" nodeType="withEffect">
                                  <p:stCondLst>
                                    <p:cond delay="2000"/>
                                  </p:stCondLst>
                                  <p:childTnLst>
                                    <p:set>
                                      <p:cBhvr>
                                        <p:cTn id="19" dur="1" fill="hold">
                                          <p:stCondLst>
                                            <p:cond delay="0"/>
                                          </p:stCondLst>
                                        </p:cTn>
                                        <p:tgtEl>
                                          <p:spTgt spid="28"/>
                                        </p:tgtEl>
                                        <p:attrNameLst>
                                          <p:attrName>style.visibility</p:attrName>
                                        </p:attrNameLst>
                                      </p:cBhvr>
                                      <p:to>
                                        <p:strVal val="visible"/>
                                      </p:to>
                                    </p:set>
                                    <p:animEffect transition="in" filter="wipe(right)">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anim calcmode="lin" valueType="num">
                                      <p:cBhvr additive="base">
                                        <p:cTn id="33" dur="500" fill="hold"/>
                                        <p:tgtEl>
                                          <p:spTgt spid="43"/>
                                        </p:tgtEl>
                                        <p:attrNameLst>
                                          <p:attrName>ppt_x</p:attrName>
                                        </p:attrNameLst>
                                      </p:cBhvr>
                                      <p:tavLst>
                                        <p:tav tm="0">
                                          <p:val>
                                            <p:strVal val="0-#ppt_w/2"/>
                                          </p:val>
                                        </p:tav>
                                        <p:tav tm="100000">
                                          <p:val>
                                            <p:strVal val="#ppt_x"/>
                                          </p:val>
                                        </p:tav>
                                      </p:tavLst>
                                    </p:anim>
                                    <p:anim calcmode="lin" valueType="num">
                                      <p:cBhvr additive="base">
                                        <p:cTn id="34" dur="500" fill="hold"/>
                                        <p:tgtEl>
                                          <p:spTgt spid="43"/>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0-#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2" presetClass="entr" presetSubtype="8"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anim calcmode="lin" valueType="num">
                                      <p:cBhvr additive="base">
                                        <p:cTn id="55" dur="500" fill="hold"/>
                                        <p:tgtEl>
                                          <p:spTgt spid="46"/>
                                        </p:tgtEl>
                                        <p:attrNameLst>
                                          <p:attrName>ppt_x</p:attrName>
                                        </p:attrNameLst>
                                      </p:cBhvr>
                                      <p:tavLst>
                                        <p:tav tm="0">
                                          <p:val>
                                            <p:strVal val="0-#ppt_w/2"/>
                                          </p:val>
                                        </p:tav>
                                        <p:tav tm="100000">
                                          <p:val>
                                            <p:strVal val="#ppt_x"/>
                                          </p:val>
                                        </p:tav>
                                      </p:tavLst>
                                    </p:anim>
                                    <p:anim calcmode="lin" valueType="num">
                                      <p:cBhvr additive="base">
                                        <p:cTn id="56"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 calcmode="lin" valueType="num">
                                      <p:cBhvr additive="base">
                                        <p:cTn id="61" dur="500" fill="hold"/>
                                        <p:tgtEl>
                                          <p:spTgt spid="33"/>
                                        </p:tgtEl>
                                        <p:attrNameLst>
                                          <p:attrName>ppt_x</p:attrName>
                                        </p:attrNameLst>
                                      </p:cBhvr>
                                      <p:tavLst>
                                        <p:tav tm="0">
                                          <p:val>
                                            <p:strVal val="0-#ppt_w/2"/>
                                          </p:val>
                                        </p:tav>
                                        <p:tav tm="100000">
                                          <p:val>
                                            <p:strVal val="#ppt_x"/>
                                          </p:val>
                                        </p:tav>
                                      </p:tavLst>
                                    </p:anim>
                                    <p:anim calcmode="lin" valueType="num">
                                      <p:cBhvr additive="base">
                                        <p:cTn id="62" dur="500" fill="hold"/>
                                        <p:tgtEl>
                                          <p:spTgt spid="33"/>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fade">
                                      <p:cBhvr>
                                        <p:cTn id="66" dur="500"/>
                                        <p:tgtEl>
                                          <p:spTgt spid="39"/>
                                        </p:tgtEl>
                                      </p:cBhvr>
                                    </p:animEffect>
                                  </p:childTnLst>
                                </p:cTn>
                              </p:par>
                              <p:par>
                                <p:cTn id="67" presetID="2" presetClass="entr" presetSubtype="8"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 calcmode="lin" valueType="num">
                                      <p:cBhvr additive="base">
                                        <p:cTn id="69" dur="500" fill="hold"/>
                                        <p:tgtEl>
                                          <p:spTgt spid="47"/>
                                        </p:tgtEl>
                                        <p:attrNameLst>
                                          <p:attrName>ppt_x</p:attrName>
                                        </p:attrNameLst>
                                      </p:cBhvr>
                                      <p:tavLst>
                                        <p:tav tm="0">
                                          <p:val>
                                            <p:strVal val="0-#ppt_w/2"/>
                                          </p:val>
                                        </p:tav>
                                        <p:tav tm="100000">
                                          <p:val>
                                            <p:strVal val="#ppt_x"/>
                                          </p:val>
                                        </p:tav>
                                      </p:tavLst>
                                    </p:anim>
                                    <p:anim calcmode="lin" valueType="num">
                                      <p:cBhvr additive="base">
                                        <p:cTn id="70" dur="500" fill="hold"/>
                                        <p:tgtEl>
                                          <p:spTgt spid="47"/>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 calcmode="lin" valueType="num">
                                      <p:cBhvr additive="base">
                                        <p:cTn id="73" dur="500" fill="hold"/>
                                        <p:tgtEl>
                                          <p:spTgt spid="48"/>
                                        </p:tgtEl>
                                        <p:attrNameLst>
                                          <p:attrName>ppt_x</p:attrName>
                                        </p:attrNameLst>
                                      </p:cBhvr>
                                      <p:tavLst>
                                        <p:tav tm="0">
                                          <p:val>
                                            <p:strVal val="0-#ppt_w/2"/>
                                          </p:val>
                                        </p:tav>
                                        <p:tav tm="100000">
                                          <p:val>
                                            <p:strVal val="#ppt_x"/>
                                          </p:val>
                                        </p:tav>
                                      </p:tavLst>
                                    </p:anim>
                                    <p:anim calcmode="lin" valueType="num">
                                      <p:cBhvr additive="base">
                                        <p:cTn id="74"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anim calcmode="lin" valueType="num">
                                      <p:cBhvr additive="base">
                                        <p:cTn id="79" dur="500" fill="hold"/>
                                        <p:tgtEl>
                                          <p:spTgt spid="36"/>
                                        </p:tgtEl>
                                        <p:attrNameLst>
                                          <p:attrName>ppt_x</p:attrName>
                                        </p:attrNameLst>
                                      </p:cBhvr>
                                      <p:tavLst>
                                        <p:tav tm="0">
                                          <p:val>
                                            <p:strVal val="1+#ppt_w/2"/>
                                          </p:val>
                                        </p:tav>
                                        <p:tav tm="100000">
                                          <p:val>
                                            <p:strVal val="#ppt_x"/>
                                          </p:val>
                                        </p:tav>
                                      </p:tavLst>
                                    </p:anim>
                                    <p:anim calcmode="lin" valueType="num">
                                      <p:cBhvr additive="base">
                                        <p:cTn id="80" dur="500" fill="hold"/>
                                        <p:tgtEl>
                                          <p:spTgt spid="36"/>
                                        </p:tgtEl>
                                        <p:attrNameLst>
                                          <p:attrName>ppt_y</p:attrName>
                                        </p:attrNameLst>
                                      </p:cBhvr>
                                      <p:tavLst>
                                        <p:tav tm="0">
                                          <p:val>
                                            <p:strVal val="#ppt_y"/>
                                          </p:val>
                                        </p:tav>
                                        <p:tav tm="100000">
                                          <p:val>
                                            <p:strVal val="#ppt_y"/>
                                          </p:val>
                                        </p:tav>
                                      </p:tavLst>
                                    </p:anim>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2" presetClass="entr" presetSubtype="2"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1+#ppt_w/2"/>
                                          </p:val>
                                        </p:tav>
                                        <p:tav tm="100000">
                                          <p:val>
                                            <p:strVal val="#ppt_x"/>
                                          </p:val>
                                        </p:tav>
                                      </p:tavLst>
                                    </p:anim>
                                    <p:anim calcmode="lin" valueType="num">
                                      <p:cBhvr additive="base">
                                        <p:cTn id="88" dur="500" fill="hold"/>
                                        <p:tgtEl>
                                          <p:spTgt spid="53"/>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1+#ppt_w/2"/>
                                          </p:val>
                                        </p:tav>
                                        <p:tav tm="100000">
                                          <p:val>
                                            <p:strVal val="#ppt_x"/>
                                          </p:val>
                                        </p:tav>
                                      </p:tavLst>
                                    </p:anim>
                                    <p:anim calcmode="lin" valueType="num">
                                      <p:cBhvr additive="base">
                                        <p:cTn id="92"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additive="base">
                                        <p:cTn id="97" dur="500" fill="hold"/>
                                        <p:tgtEl>
                                          <p:spTgt spid="35"/>
                                        </p:tgtEl>
                                        <p:attrNameLst>
                                          <p:attrName>ppt_x</p:attrName>
                                        </p:attrNameLst>
                                      </p:cBhvr>
                                      <p:tavLst>
                                        <p:tav tm="0">
                                          <p:val>
                                            <p:strVal val="1+#ppt_w/2"/>
                                          </p:val>
                                        </p:tav>
                                        <p:tav tm="100000">
                                          <p:val>
                                            <p:strVal val="#ppt_x"/>
                                          </p:val>
                                        </p:tav>
                                      </p:tavLst>
                                    </p:anim>
                                    <p:anim calcmode="lin" valueType="num">
                                      <p:cBhvr additive="base">
                                        <p:cTn id="98" dur="500" fill="hold"/>
                                        <p:tgtEl>
                                          <p:spTgt spid="35"/>
                                        </p:tgtEl>
                                        <p:attrNameLst>
                                          <p:attrName>ppt_y</p:attrName>
                                        </p:attrNameLst>
                                      </p:cBhvr>
                                      <p:tavLst>
                                        <p:tav tm="0">
                                          <p:val>
                                            <p:strVal val="#ppt_y"/>
                                          </p:val>
                                        </p:tav>
                                        <p:tav tm="100000">
                                          <p:val>
                                            <p:strVal val="#ppt_y"/>
                                          </p:val>
                                        </p:tav>
                                      </p:tavLst>
                                    </p:anim>
                                  </p:childTnLst>
                                </p:cTn>
                              </p:par>
                            </p:childTnLst>
                          </p:cTn>
                        </p:par>
                        <p:par>
                          <p:cTn id="99" fill="hold">
                            <p:stCondLst>
                              <p:cond delay="500"/>
                            </p:stCondLst>
                            <p:childTnLst>
                              <p:par>
                                <p:cTn id="100" presetID="10" presetClass="entr" presetSubtype="0" fill="hold" grpId="0" nodeType="after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2" presetClass="entr" presetSubtype="2"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 calcmode="lin" valueType="num">
                                      <p:cBhvr additive="base">
                                        <p:cTn id="105" dur="500" fill="hold"/>
                                        <p:tgtEl>
                                          <p:spTgt spid="51"/>
                                        </p:tgtEl>
                                        <p:attrNameLst>
                                          <p:attrName>ppt_x</p:attrName>
                                        </p:attrNameLst>
                                      </p:cBhvr>
                                      <p:tavLst>
                                        <p:tav tm="0">
                                          <p:val>
                                            <p:strVal val="1+#ppt_w/2"/>
                                          </p:val>
                                        </p:tav>
                                        <p:tav tm="100000">
                                          <p:val>
                                            <p:strVal val="#ppt_x"/>
                                          </p:val>
                                        </p:tav>
                                      </p:tavLst>
                                    </p:anim>
                                    <p:anim calcmode="lin" valueType="num">
                                      <p:cBhvr additive="base">
                                        <p:cTn id="106" dur="500" fill="hold"/>
                                        <p:tgtEl>
                                          <p:spTgt spid="51"/>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anim calcmode="lin" valueType="num">
                                      <p:cBhvr additive="base">
                                        <p:cTn id="109" dur="500" fill="hold"/>
                                        <p:tgtEl>
                                          <p:spTgt spid="52"/>
                                        </p:tgtEl>
                                        <p:attrNameLst>
                                          <p:attrName>ppt_x</p:attrName>
                                        </p:attrNameLst>
                                      </p:cBhvr>
                                      <p:tavLst>
                                        <p:tav tm="0">
                                          <p:val>
                                            <p:strVal val="1+#ppt_w/2"/>
                                          </p:val>
                                        </p:tav>
                                        <p:tav tm="100000">
                                          <p:val>
                                            <p:strVal val="#ppt_x"/>
                                          </p:val>
                                        </p:tav>
                                      </p:tavLst>
                                    </p:anim>
                                    <p:anim calcmode="lin" valueType="num">
                                      <p:cBhvr additive="base">
                                        <p:cTn id="11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animBg="1"/>
      <p:bldP spid="31" grpId="0" animBg="1"/>
      <p:bldP spid="32" grpId="0" animBg="1"/>
      <p:bldP spid="33" grpId="0" animBg="1"/>
      <p:bldP spid="35" grpId="0" animBg="1"/>
      <p:bldP spid="36" grpId="0" animBg="1"/>
      <p:bldP spid="37" grpId="0"/>
      <p:bldP spid="38" grpId="0"/>
      <p:bldP spid="39" grpId="0"/>
      <p:bldP spid="40" grpId="0"/>
      <p:bldP spid="42" grpId="0"/>
      <p:bldP spid="43" grpId="0"/>
      <p:bldP spid="44" grpId="0"/>
      <p:bldP spid="45" grpId="0"/>
      <p:bldP spid="46" grpId="0"/>
      <p:bldP spid="47" grpId="0"/>
      <p:bldP spid="48" grpId="0"/>
      <p:bldP spid="51" grpId="0"/>
      <p:bldP spid="52" grpId="0"/>
      <p:bldP spid="53"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95997"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5969479" y="3581309"/>
            <a:ext cx="253042" cy="253042"/>
            <a:chOff x="5969479" y="2712339"/>
            <a:chExt cx="253042" cy="253042"/>
          </a:xfrm>
        </p:grpSpPr>
        <p:sp>
          <p:nvSpPr>
            <p:cNvPr id="22" name="任意多边形 21"/>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23" name="任意多边形 22"/>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
        <p:nvSpPr>
          <p:cNvPr id="12" name="文本框 11"/>
          <p:cNvSpPr txBox="1"/>
          <p:nvPr/>
        </p:nvSpPr>
        <p:spPr>
          <a:xfrm>
            <a:off x="818077" y="1571203"/>
            <a:ext cx="5109091" cy="1569660"/>
          </a:xfrm>
          <a:prstGeom prst="rect">
            <a:avLst/>
          </a:prstGeom>
          <a:noFill/>
        </p:spPr>
        <p:txBody>
          <a:bodyPr wrap="none" rtlCol="0">
            <a:spAutoFit/>
          </a:bodyPr>
          <a:lstStyle/>
          <a:p>
            <a:pPr algn="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金融领域情感词典</a:t>
            </a:r>
            <a:endParaRPr lang="en-US" altLang="zh-CN" sz="4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的构建</a:t>
            </a:r>
            <a:endPar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4306211" y="1143211"/>
            <a:ext cx="1620957" cy="52322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r>
              <a:rPr lang="zh-CN" altLang="en-US" sz="2800" dirty="0" smtClean="0">
                <a:solidFill>
                  <a:schemeClr val="accent1"/>
                </a:solidFill>
              </a:rPr>
              <a:t>第二部分</a:t>
            </a:r>
            <a:endParaRPr lang="zh-CN" altLang="en-US" sz="2800" dirty="0">
              <a:solidFill>
                <a:schemeClr val="accent1"/>
              </a:solidFill>
            </a:endParaRPr>
          </a:p>
        </p:txBody>
      </p:sp>
      <p:sp>
        <p:nvSpPr>
          <p:cNvPr id="68" name="文本框 67"/>
          <p:cNvSpPr txBox="1"/>
          <p:nvPr/>
        </p:nvSpPr>
        <p:spPr>
          <a:xfrm>
            <a:off x="6556619" y="3507775"/>
            <a:ext cx="3005951"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领域情感词对词典的构建</a:t>
            </a:r>
            <a:endParaRPr lang="zh-CN" altLang="en-US" sz="2000" b="0" dirty="0">
              <a:solidFill>
                <a:schemeClr val="bg1">
                  <a:lumMod val="95000"/>
                </a:schemeClr>
              </a:solidFill>
            </a:endParaRPr>
          </a:p>
        </p:txBody>
      </p:sp>
      <p:sp>
        <p:nvSpPr>
          <p:cNvPr id="70" name="文本框 69"/>
          <p:cNvSpPr txBox="1"/>
          <p:nvPr/>
        </p:nvSpPr>
        <p:spPr>
          <a:xfrm>
            <a:off x="6556619" y="4528047"/>
            <a:ext cx="1980029" cy="400110"/>
          </a:xfrm>
          <a:prstGeom prst="rect">
            <a:avLst/>
          </a:prstGeom>
          <a:noFill/>
        </p:spPr>
        <p:txBody>
          <a:bodyPr wrap="none" rtlCol="0">
            <a:spAutoFit/>
          </a:bodyPr>
          <a:lstStyle>
            <a:defPPr>
              <a:defRPr lang="zh-CN"/>
            </a:defPPr>
            <a:lvl1pPr algn="ctr">
              <a:defRPr sz="3600" b="1">
                <a:solidFill>
                  <a:srgbClr val="333333"/>
                </a:solidFill>
                <a:latin typeface="微软雅黑" panose="020B0503020204020204" pitchFamily="34" charset="-122"/>
                <a:ea typeface="微软雅黑" panose="020B0503020204020204" pitchFamily="34" charset="-122"/>
              </a:defRPr>
            </a:lvl1pPr>
          </a:lstStyle>
          <a:p>
            <a:pPr algn="l"/>
            <a:r>
              <a:rPr lang="zh-CN" altLang="en-US" sz="2000" b="0" dirty="0" smtClean="0">
                <a:solidFill>
                  <a:schemeClr val="bg1">
                    <a:lumMod val="95000"/>
                  </a:schemeClr>
                </a:solidFill>
              </a:rPr>
              <a:t>副词词典的构建</a:t>
            </a:r>
            <a:endParaRPr lang="zh-CN" altLang="en-US" sz="2000" b="0" dirty="0">
              <a:solidFill>
                <a:schemeClr val="bg1">
                  <a:lumMod val="95000"/>
                </a:schemeClr>
              </a:solidFill>
            </a:endParaRPr>
          </a:p>
        </p:txBody>
      </p:sp>
      <p:grpSp>
        <p:nvGrpSpPr>
          <p:cNvPr id="74" name="组合 73"/>
          <p:cNvGrpSpPr/>
          <p:nvPr/>
        </p:nvGrpSpPr>
        <p:grpSpPr>
          <a:xfrm>
            <a:off x="5969479" y="4601581"/>
            <a:ext cx="253042" cy="253042"/>
            <a:chOff x="5969479" y="2712339"/>
            <a:chExt cx="253042" cy="253042"/>
          </a:xfrm>
        </p:grpSpPr>
        <p:sp>
          <p:nvSpPr>
            <p:cNvPr id="75" name="任意多边形 74"/>
            <p:cNvSpPr/>
            <p:nvPr/>
          </p:nvSpPr>
          <p:spPr>
            <a:xfrm>
              <a:off x="5969479" y="2712339"/>
              <a:ext cx="126522" cy="253042"/>
            </a:xfrm>
            <a:custGeom>
              <a:avLst/>
              <a:gdLst>
                <a:gd name="connsiteX0" fmla="*/ 126521 w 126522"/>
                <a:gd name="connsiteY0" fmla="*/ 0 h 253042"/>
                <a:gd name="connsiteX1" fmla="*/ 126522 w 126522"/>
                <a:gd name="connsiteY1" fmla="*/ 0 h 253042"/>
                <a:gd name="connsiteX2" fmla="*/ 126522 w 126522"/>
                <a:gd name="connsiteY2" fmla="*/ 62926 h 253042"/>
                <a:gd name="connsiteX3" fmla="*/ 126521 w 126522"/>
                <a:gd name="connsiteY3" fmla="*/ 62926 h 253042"/>
                <a:gd name="connsiteX4" fmla="*/ 62926 w 126522"/>
                <a:gd name="connsiteY4" fmla="*/ 126521 h 253042"/>
                <a:gd name="connsiteX5" fmla="*/ 126521 w 126522"/>
                <a:gd name="connsiteY5" fmla="*/ 190116 h 253042"/>
                <a:gd name="connsiteX6" fmla="*/ 126522 w 126522"/>
                <a:gd name="connsiteY6" fmla="*/ 190116 h 253042"/>
                <a:gd name="connsiteX7" fmla="*/ 126522 w 126522"/>
                <a:gd name="connsiteY7" fmla="*/ 253042 h 253042"/>
                <a:gd name="connsiteX8" fmla="*/ 126521 w 126522"/>
                <a:gd name="connsiteY8" fmla="*/ 253042 h 253042"/>
                <a:gd name="connsiteX9" fmla="*/ 0 w 126522"/>
                <a:gd name="connsiteY9" fmla="*/ 126521 h 253042"/>
                <a:gd name="connsiteX10" fmla="*/ 126521 w 126522"/>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2" h="253042">
                  <a:moveTo>
                    <a:pt x="126521" y="0"/>
                  </a:moveTo>
                  <a:lnTo>
                    <a:pt x="126522" y="0"/>
                  </a:lnTo>
                  <a:lnTo>
                    <a:pt x="126522" y="62926"/>
                  </a:lnTo>
                  <a:lnTo>
                    <a:pt x="126521" y="62926"/>
                  </a:lnTo>
                  <a:cubicBezTo>
                    <a:pt x="91398" y="62926"/>
                    <a:pt x="62926" y="91398"/>
                    <a:pt x="62926" y="126521"/>
                  </a:cubicBezTo>
                  <a:cubicBezTo>
                    <a:pt x="62926" y="161644"/>
                    <a:pt x="91398" y="190116"/>
                    <a:pt x="126521" y="190116"/>
                  </a:cubicBezTo>
                  <a:lnTo>
                    <a:pt x="126522" y="190116"/>
                  </a:lnTo>
                  <a:lnTo>
                    <a:pt x="126522" y="253042"/>
                  </a:lnTo>
                  <a:lnTo>
                    <a:pt x="126521" y="253042"/>
                  </a:lnTo>
                  <a:cubicBezTo>
                    <a:pt x="56645" y="253042"/>
                    <a:pt x="0" y="196397"/>
                    <a:pt x="0" y="126521"/>
                  </a:cubicBezTo>
                  <a:cubicBezTo>
                    <a:pt x="0" y="56645"/>
                    <a:pt x="56645" y="0"/>
                    <a:pt x="12652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76" name="任意多边形 75"/>
            <p:cNvSpPr/>
            <p:nvPr/>
          </p:nvSpPr>
          <p:spPr>
            <a:xfrm>
              <a:off x="6096001" y="2712339"/>
              <a:ext cx="126520" cy="253042"/>
            </a:xfrm>
            <a:custGeom>
              <a:avLst/>
              <a:gdLst>
                <a:gd name="connsiteX0" fmla="*/ 0 w 126520"/>
                <a:gd name="connsiteY0" fmla="*/ 0 h 253042"/>
                <a:gd name="connsiteX1" fmla="*/ 49247 w 126520"/>
                <a:gd name="connsiteY1" fmla="*/ 9943 h 253042"/>
                <a:gd name="connsiteX2" fmla="*/ 126520 w 126520"/>
                <a:gd name="connsiteY2" fmla="*/ 126521 h 253042"/>
                <a:gd name="connsiteX3" fmla="*/ 49247 w 126520"/>
                <a:gd name="connsiteY3" fmla="*/ 243099 h 253042"/>
                <a:gd name="connsiteX4" fmla="*/ 0 w 126520"/>
                <a:gd name="connsiteY4" fmla="*/ 253042 h 253042"/>
                <a:gd name="connsiteX5" fmla="*/ 0 w 126520"/>
                <a:gd name="connsiteY5" fmla="*/ 190116 h 253042"/>
                <a:gd name="connsiteX6" fmla="*/ 24753 w 126520"/>
                <a:gd name="connsiteY6" fmla="*/ 185118 h 253042"/>
                <a:gd name="connsiteX7" fmla="*/ 63594 w 126520"/>
                <a:gd name="connsiteY7" fmla="*/ 126521 h 253042"/>
                <a:gd name="connsiteX8" fmla="*/ 24753 w 126520"/>
                <a:gd name="connsiteY8" fmla="*/ 67924 h 253042"/>
                <a:gd name="connsiteX9" fmla="*/ 0 w 126520"/>
                <a:gd name="connsiteY9" fmla="*/ 62926 h 253042"/>
                <a:gd name="connsiteX10" fmla="*/ 0 w 126520"/>
                <a:gd name="connsiteY10" fmla="*/ 0 h 25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520" h="253042">
                  <a:moveTo>
                    <a:pt x="0" y="0"/>
                  </a:moveTo>
                  <a:lnTo>
                    <a:pt x="49247" y="9943"/>
                  </a:lnTo>
                  <a:cubicBezTo>
                    <a:pt x="94657" y="29150"/>
                    <a:pt x="126520" y="74114"/>
                    <a:pt x="126520" y="126521"/>
                  </a:cubicBezTo>
                  <a:cubicBezTo>
                    <a:pt x="126520" y="178928"/>
                    <a:pt x="94657" y="223893"/>
                    <a:pt x="49247" y="243099"/>
                  </a:cubicBezTo>
                  <a:lnTo>
                    <a:pt x="0" y="253042"/>
                  </a:lnTo>
                  <a:lnTo>
                    <a:pt x="0" y="190116"/>
                  </a:lnTo>
                  <a:lnTo>
                    <a:pt x="24753" y="185118"/>
                  </a:lnTo>
                  <a:cubicBezTo>
                    <a:pt x="47579" y="175464"/>
                    <a:pt x="63594" y="152863"/>
                    <a:pt x="63594" y="126521"/>
                  </a:cubicBezTo>
                  <a:cubicBezTo>
                    <a:pt x="63594" y="100179"/>
                    <a:pt x="47579" y="77578"/>
                    <a:pt x="24753" y="67924"/>
                  </a:cubicBezTo>
                  <a:lnTo>
                    <a:pt x="0" y="6292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grpSp>
    </p:spTree>
    <p:extLst>
      <p:ext uri="{BB962C8B-B14F-4D97-AF65-F5344CB8AC3E}">
        <p14:creationId xmlns:p14="http://schemas.microsoft.com/office/powerpoint/2010/main" val="381697035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250"/>
                            </p:stCondLst>
                            <p:childTnLst>
                              <p:par>
                                <p:cTn id="22" presetID="22" presetClass="entr" presetSubtype="8" fill="hold" grpId="0" nodeType="afterEffect">
                                  <p:stCondLst>
                                    <p:cond delay="0"/>
                                  </p:stCondLst>
                                  <p:childTnLst>
                                    <p:set>
                                      <p:cBhvr>
                                        <p:cTn id="23" dur="1" fill="hold">
                                          <p:stCondLst>
                                            <p:cond delay="0"/>
                                          </p:stCondLst>
                                        </p:cTn>
                                        <p:tgtEl>
                                          <p:spTgt spid="68"/>
                                        </p:tgtEl>
                                        <p:attrNameLst>
                                          <p:attrName>style.visibility</p:attrName>
                                        </p:attrNameLst>
                                      </p:cBhvr>
                                      <p:to>
                                        <p:strVal val="visible"/>
                                      </p:to>
                                    </p:set>
                                    <p:animEffect transition="in" filter="wipe(left)">
                                      <p:cBhvr>
                                        <p:cTn id="24" dur="500"/>
                                        <p:tgtEl>
                                          <p:spTgt spid="68"/>
                                        </p:tgtEl>
                                      </p:cBhvr>
                                    </p:animEffect>
                                  </p:childTnLst>
                                </p:cTn>
                              </p:par>
                            </p:childTnLst>
                          </p:cTn>
                        </p:par>
                        <p:par>
                          <p:cTn id="25" fill="hold">
                            <p:stCondLst>
                              <p:cond delay="1750"/>
                            </p:stCondLst>
                            <p:childTnLst>
                              <p:par>
                                <p:cTn id="26" presetID="22" presetClass="entr" presetSubtype="1"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up)">
                                      <p:cBhvr>
                                        <p:cTn id="28" dur="500"/>
                                        <p:tgtEl>
                                          <p:spTgt spid="74"/>
                                        </p:tgtEl>
                                      </p:cBhvr>
                                    </p:animEffect>
                                  </p:childTnLst>
                                </p:cTn>
                              </p:par>
                            </p:childTnLst>
                          </p:cTn>
                        </p:par>
                        <p:par>
                          <p:cTn id="29" fill="hold">
                            <p:stCondLst>
                              <p:cond delay="2250"/>
                            </p:stCondLst>
                            <p:childTnLst>
                              <p:par>
                                <p:cTn id="30" presetID="22" presetClass="entr" presetSubtype="8"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left)">
                                      <p:cBhvr>
                                        <p:cTn id="3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p:bldP spid="68" grpId="0"/>
      <p:bldP spid="7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3"/>
          <p:cNvSpPr>
            <a:spLocks noChangeArrowheads="1"/>
          </p:cNvSpPr>
          <p:nvPr/>
        </p:nvSpPr>
        <p:spPr bwMode="auto">
          <a:xfrm>
            <a:off x="4918203" y="393068"/>
            <a:ext cx="4699714" cy="58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金融领域情感</a:t>
            </a:r>
            <a:r>
              <a:rPr lang="zh-CN" altLang="en-US" sz="3200" b="1" dirty="0" smtClean="0">
                <a:solidFill>
                  <a:schemeClr val="tx1">
                    <a:lumMod val="75000"/>
                    <a:lumOff val="25000"/>
                  </a:schemeClr>
                </a:solidFill>
                <a:latin typeface="微软雅黑" panose="020B0503020204020204" pitchFamily="34" charset="-122"/>
                <a:ea typeface="微软雅黑" panose="020B0503020204020204" pitchFamily="34" charset="-122"/>
              </a:rPr>
              <a:t>词典的构建</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4318856" y="461236"/>
            <a:ext cx="263341" cy="395013"/>
            <a:chOff x="5284519" y="1508166"/>
            <a:chExt cx="213756" cy="427512"/>
          </a:xfrm>
        </p:grpSpPr>
        <p:cxnSp>
          <p:nvCxnSpPr>
            <p:cNvPr id="15" name="直接连接符 14"/>
            <p:cNvCxnSpPr/>
            <p:nvPr/>
          </p:nvCxnSpPr>
          <p:spPr>
            <a:xfrm>
              <a:off x="5284519" y="1508166"/>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5284519" y="1721922"/>
              <a:ext cx="213756" cy="213756"/>
            </a:xfrm>
            <a:prstGeom prst="line">
              <a:avLst/>
            </a:prstGeom>
            <a:ln w="19050">
              <a:solidFill>
                <a:schemeClr val="tx1">
                  <a:lumMod val="75000"/>
                  <a:lumOff val="25000"/>
                </a:schemeClr>
              </a:solidFill>
              <a:headEnd type="oval" w="med" len="med"/>
              <a:tailEnd type="oval" w="lg" len="lg"/>
            </a:ln>
          </p:spPr>
          <p:style>
            <a:lnRef idx="1">
              <a:schemeClr val="accent1"/>
            </a:lnRef>
            <a:fillRef idx="0">
              <a:schemeClr val="accent1"/>
            </a:fillRef>
            <a:effectRef idx="0">
              <a:schemeClr val="accent1"/>
            </a:effectRef>
            <a:fontRef idx="minor">
              <a:schemeClr val="tx1"/>
            </a:fontRef>
          </p:style>
        </p:cxnSp>
      </p:grpSp>
      <p:graphicFrame>
        <p:nvGraphicFramePr>
          <p:cNvPr id="3" name="对象 2"/>
          <p:cNvGraphicFramePr>
            <a:graphicFrameLocks noChangeAspect="1"/>
          </p:cNvGraphicFramePr>
          <p:nvPr>
            <p:extLst>
              <p:ext uri="{D42A27DB-BD31-4B8C-83A1-F6EECF244321}">
                <p14:modId xmlns:p14="http://schemas.microsoft.com/office/powerpoint/2010/main" val="4193697120"/>
              </p:ext>
            </p:extLst>
          </p:nvPr>
        </p:nvGraphicFramePr>
        <p:xfrm>
          <a:off x="2770494" y="2741670"/>
          <a:ext cx="8379727" cy="2075990"/>
        </p:xfrm>
        <a:graphic>
          <a:graphicData uri="http://schemas.openxmlformats.org/presentationml/2006/ole">
            <mc:AlternateContent xmlns:mc="http://schemas.openxmlformats.org/markup-compatibility/2006">
              <mc:Choice xmlns:v="urn:schemas-microsoft-com:vml" Requires="v">
                <p:oleObj spid="_x0000_s1107" name="Visio" r:id="rId6" imgW="6619917" imgH="1638313" progId="Visio.Drawing.15">
                  <p:embed/>
                </p:oleObj>
              </mc:Choice>
              <mc:Fallback>
                <p:oleObj name="Visio" r:id="rId6" imgW="6619917" imgH="1638313" progId="Visio.Drawing.15">
                  <p:embed/>
                  <p:pic>
                    <p:nvPicPr>
                      <p:cNvPr id="0" name="Object 1"/>
                      <p:cNvPicPr>
                        <a:picLocks noChangeAspect="1" noChangeArrowheads="1"/>
                      </p:cNvPicPr>
                      <p:nvPr/>
                    </p:nvPicPr>
                    <p:blipFill>
                      <a:blip r:embed="rId7"/>
                      <a:srcRect/>
                      <a:stretch>
                        <a:fillRect/>
                      </a:stretch>
                    </p:blipFill>
                    <p:spPr bwMode="auto">
                      <a:xfrm>
                        <a:off x="2770494" y="2741670"/>
                        <a:ext cx="8379727" cy="2075990"/>
                      </a:xfrm>
                      <a:prstGeom prst="rect">
                        <a:avLst/>
                      </a:prstGeom>
                      <a:noFill/>
                    </p:spPr>
                  </p:pic>
                </p:oleObj>
              </mc:Fallback>
            </mc:AlternateContent>
          </a:graphicData>
        </a:graphic>
      </p:graphicFrame>
      <p:sp>
        <p:nvSpPr>
          <p:cNvPr id="38" name="Freeform 9"/>
          <p:cNvSpPr>
            <a:spLocks noEditPoints="1"/>
          </p:cNvSpPr>
          <p:nvPr/>
        </p:nvSpPr>
        <p:spPr bwMode="auto">
          <a:xfrm>
            <a:off x="3169928" y="1636608"/>
            <a:ext cx="401615" cy="415864"/>
          </a:xfrm>
          <a:custGeom>
            <a:avLst/>
            <a:gdLst>
              <a:gd name="T0" fmla="*/ 324 w 450"/>
              <a:gd name="T1" fmla="*/ 20 h 467"/>
              <a:gd name="T2" fmla="*/ 437 w 450"/>
              <a:gd name="T3" fmla="*/ 126 h 467"/>
              <a:gd name="T4" fmla="*/ 324 w 450"/>
              <a:gd name="T5" fmla="*/ 20 h 467"/>
              <a:gd name="T6" fmla="*/ 356 w 450"/>
              <a:gd name="T7" fmla="*/ 50 h 467"/>
              <a:gd name="T8" fmla="*/ 356 w 450"/>
              <a:gd name="T9" fmla="*/ 50 h 467"/>
              <a:gd name="T10" fmla="*/ 356 w 450"/>
              <a:gd name="T11" fmla="*/ 50 h 467"/>
              <a:gd name="T12" fmla="*/ 356 w 450"/>
              <a:gd name="T13" fmla="*/ 50 h 467"/>
              <a:gd name="T14" fmla="*/ 68 w 450"/>
              <a:gd name="T15" fmla="*/ 274 h 467"/>
              <a:gd name="T16" fmla="*/ 68 w 450"/>
              <a:gd name="T17" fmla="*/ 274 h 467"/>
              <a:gd name="T18" fmla="*/ 102 w 450"/>
              <a:gd name="T19" fmla="*/ 305 h 467"/>
              <a:gd name="T20" fmla="*/ 102 w 450"/>
              <a:gd name="T21" fmla="*/ 305 h 467"/>
              <a:gd name="T22" fmla="*/ 144 w 450"/>
              <a:gd name="T23" fmla="*/ 344 h 467"/>
              <a:gd name="T24" fmla="*/ 178 w 450"/>
              <a:gd name="T25" fmla="*/ 376 h 467"/>
              <a:gd name="T26" fmla="*/ 178 w 450"/>
              <a:gd name="T27" fmla="*/ 376 h 467"/>
              <a:gd name="T28" fmla="*/ 203 w 450"/>
              <a:gd name="T29" fmla="*/ 399 h 467"/>
              <a:gd name="T30" fmla="*/ 442 w 450"/>
              <a:gd name="T31" fmla="*/ 162 h 467"/>
              <a:gd name="T32" fmla="*/ 433 w 450"/>
              <a:gd name="T33" fmla="*/ 123 h 467"/>
              <a:gd name="T34" fmla="*/ 433 w 450"/>
              <a:gd name="T35" fmla="*/ 122 h 467"/>
              <a:gd name="T36" fmla="*/ 401 w 450"/>
              <a:gd name="T37" fmla="*/ 93 h 467"/>
              <a:gd name="T38" fmla="*/ 401 w 450"/>
              <a:gd name="T39" fmla="*/ 93 h 467"/>
              <a:gd name="T40" fmla="*/ 356 w 450"/>
              <a:gd name="T41" fmla="*/ 50 h 467"/>
              <a:gd name="T42" fmla="*/ 356 w 450"/>
              <a:gd name="T43" fmla="*/ 50 h 467"/>
              <a:gd name="T44" fmla="*/ 326 w 450"/>
              <a:gd name="T45" fmla="*/ 22 h 467"/>
              <a:gd name="T46" fmla="*/ 324 w 450"/>
              <a:gd name="T47" fmla="*/ 20 h 467"/>
              <a:gd name="T48" fmla="*/ 279 w 450"/>
              <a:gd name="T49" fmla="*/ 8 h 467"/>
              <a:gd name="T50" fmla="*/ 39 w 450"/>
              <a:gd name="T51" fmla="*/ 247 h 467"/>
              <a:gd name="T52" fmla="*/ 68 w 450"/>
              <a:gd name="T53" fmla="*/ 274 h 467"/>
              <a:gd name="T54" fmla="*/ 421 w 450"/>
              <a:gd name="T55" fmla="*/ 444 h 467"/>
              <a:gd name="T56" fmla="*/ 94 w 450"/>
              <a:gd name="T57" fmla="*/ 444 h 467"/>
              <a:gd name="T58" fmla="*/ 0 w 450"/>
              <a:gd name="T59" fmla="*/ 461 h 467"/>
              <a:gd name="T60" fmla="*/ 421 w 450"/>
              <a:gd name="T61" fmla="*/ 467 h 467"/>
              <a:gd name="T62" fmla="*/ 425 w 450"/>
              <a:gd name="T63" fmla="*/ 463 h 467"/>
              <a:gd name="T64" fmla="*/ 425 w 450"/>
              <a:gd name="T65" fmla="*/ 448 h 467"/>
              <a:gd name="T66" fmla="*/ 421 w 450"/>
              <a:gd name="T67" fmla="*/ 444 h 467"/>
              <a:gd name="T68" fmla="*/ 20 w 450"/>
              <a:gd name="T69" fmla="*/ 443 h 467"/>
              <a:gd name="T70" fmla="*/ 75 w 450"/>
              <a:gd name="T71" fmla="*/ 433 h 467"/>
              <a:gd name="T72" fmla="*/ 192 w 450"/>
              <a:gd name="T73" fmla="*/ 410 h 467"/>
              <a:gd name="T74" fmla="*/ 144 w 450"/>
              <a:gd name="T75" fmla="*/ 364 h 467"/>
              <a:gd name="T76" fmla="*/ 89 w 450"/>
              <a:gd name="T77" fmla="*/ 312 h 467"/>
              <a:gd name="T78" fmla="*/ 30 w 450"/>
              <a:gd name="T79" fmla="*/ 255 h 467"/>
              <a:gd name="T80" fmla="*/ 12 w 450"/>
              <a:gd name="T81" fmla="*/ 372 h 467"/>
              <a:gd name="T82" fmla="*/ 10 w 450"/>
              <a:gd name="T83" fmla="*/ 384 h 467"/>
              <a:gd name="T84" fmla="*/ 10 w 450"/>
              <a:gd name="T85" fmla="*/ 384 h 467"/>
              <a:gd name="T86" fmla="*/ 3 w 450"/>
              <a:gd name="T87" fmla="*/ 429 h 467"/>
              <a:gd name="T88" fmla="*/ 3 w 450"/>
              <a:gd name="T89" fmla="*/ 429 h 467"/>
              <a:gd name="T90" fmla="*/ 3 w 450"/>
              <a:gd name="T91" fmla="*/ 429 h 467"/>
              <a:gd name="T92" fmla="*/ 0 w 450"/>
              <a:gd name="T93" fmla="*/ 447 h 467"/>
              <a:gd name="T94" fmla="*/ 20 w 450"/>
              <a:gd name="T95" fmla="*/ 443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0" h="467">
                <a:moveTo>
                  <a:pt x="324" y="20"/>
                </a:moveTo>
                <a:cubicBezTo>
                  <a:pt x="437" y="126"/>
                  <a:pt x="437" y="126"/>
                  <a:pt x="437" y="126"/>
                </a:cubicBezTo>
                <a:cubicBezTo>
                  <a:pt x="324" y="20"/>
                  <a:pt x="324" y="20"/>
                  <a:pt x="324" y="20"/>
                </a:cubicBezTo>
                <a:close/>
                <a:moveTo>
                  <a:pt x="356" y="50"/>
                </a:moveTo>
                <a:cubicBezTo>
                  <a:pt x="356" y="50"/>
                  <a:pt x="356" y="50"/>
                  <a:pt x="356" y="50"/>
                </a:cubicBezTo>
                <a:cubicBezTo>
                  <a:pt x="356" y="50"/>
                  <a:pt x="356" y="50"/>
                  <a:pt x="356" y="50"/>
                </a:cubicBezTo>
                <a:cubicBezTo>
                  <a:pt x="356" y="50"/>
                  <a:pt x="356" y="50"/>
                  <a:pt x="356" y="50"/>
                </a:cubicBezTo>
                <a:close/>
                <a:moveTo>
                  <a:pt x="68" y="274"/>
                </a:moveTo>
                <a:cubicBezTo>
                  <a:pt x="68" y="274"/>
                  <a:pt x="68" y="274"/>
                  <a:pt x="68" y="274"/>
                </a:cubicBezTo>
                <a:cubicBezTo>
                  <a:pt x="102" y="305"/>
                  <a:pt x="102" y="305"/>
                  <a:pt x="102" y="305"/>
                </a:cubicBezTo>
                <a:cubicBezTo>
                  <a:pt x="102" y="305"/>
                  <a:pt x="102" y="305"/>
                  <a:pt x="102" y="305"/>
                </a:cubicBezTo>
                <a:cubicBezTo>
                  <a:pt x="144" y="344"/>
                  <a:pt x="144" y="344"/>
                  <a:pt x="144" y="344"/>
                </a:cubicBezTo>
                <a:cubicBezTo>
                  <a:pt x="178" y="376"/>
                  <a:pt x="178" y="376"/>
                  <a:pt x="178" y="376"/>
                </a:cubicBezTo>
                <a:cubicBezTo>
                  <a:pt x="178" y="376"/>
                  <a:pt x="178" y="376"/>
                  <a:pt x="178" y="376"/>
                </a:cubicBezTo>
                <a:cubicBezTo>
                  <a:pt x="203" y="399"/>
                  <a:pt x="203" y="399"/>
                  <a:pt x="203" y="399"/>
                </a:cubicBezTo>
                <a:cubicBezTo>
                  <a:pt x="442" y="162"/>
                  <a:pt x="442" y="162"/>
                  <a:pt x="442" y="162"/>
                </a:cubicBezTo>
                <a:cubicBezTo>
                  <a:pt x="450" y="155"/>
                  <a:pt x="445" y="138"/>
                  <a:pt x="433" y="123"/>
                </a:cubicBezTo>
                <a:cubicBezTo>
                  <a:pt x="433" y="122"/>
                  <a:pt x="433" y="122"/>
                  <a:pt x="433" y="122"/>
                </a:cubicBezTo>
                <a:cubicBezTo>
                  <a:pt x="401" y="93"/>
                  <a:pt x="401" y="93"/>
                  <a:pt x="401" y="93"/>
                </a:cubicBezTo>
                <a:cubicBezTo>
                  <a:pt x="401" y="93"/>
                  <a:pt x="401" y="93"/>
                  <a:pt x="401" y="93"/>
                </a:cubicBezTo>
                <a:cubicBezTo>
                  <a:pt x="356" y="50"/>
                  <a:pt x="356" y="50"/>
                  <a:pt x="356" y="50"/>
                </a:cubicBezTo>
                <a:cubicBezTo>
                  <a:pt x="356" y="50"/>
                  <a:pt x="356" y="50"/>
                  <a:pt x="356" y="50"/>
                </a:cubicBezTo>
                <a:cubicBezTo>
                  <a:pt x="326" y="22"/>
                  <a:pt x="326" y="22"/>
                  <a:pt x="326" y="22"/>
                </a:cubicBezTo>
                <a:cubicBezTo>
                  <a:pt x="324" y="20"/>
                  <a:pt x="324" y="20"/>
                  <a:pt x="324" y="20"/>
                </a:cubicBezTo>
                <a:cubicBezTo>
                  <a:pt x="307" y="6"/>
                  <a:pt x="287" y="0"/>
                  <a:pt x="279" y="8"/>
                </a:cubicBezTo>
                <a:cubicBezTo>
                  <a:pt x="39" y="247"/>
                  <a:pt x="39" y="247"/>
                  <a:pt x="39" y="247"/>
                </a:cubicBezTo>
                <a:cubicBezTo>
                  <a:pt x="68" y="274"/>
                  <a:pt x="68" y="274"/>
                  <a:pt x="68" y="274"/>
                </a:cubicBezTo>
                <a:close/>
                <a:moveTo>
                  <a:pt x="421" y="444"/>
                </a:moveTo>
                <a:cubicBezTo>
                  <a:pt x="94" y="444"/>
                  <a:pt x="94" y="444"/>
                  <a:pt x="94" y="444"/>
                </a:cubicBezTo>
                <a:cubicBezTo>
                  <a:pt x="0" y="461"/>
                  <a:pt x="0" y="461"/>
                  <a:pt x="0" y="461"/>
                </a:cubicBezTo>
                <a:cubicBezTo>
                  <a:pt x="421" y="467"/>
                  <a:pt x="421" y="467"/>
                  <a:pt x="421" y="467"/>
                </a:cubicBezTo>
                <a:cubicBezTo>
                  <a:pt x="423" y="467"/>
                  <a:pt x="425" y="465"/>
                  <a:pt x="425" y="463"/>
                </a:cubicBezTo>
                <a:cubicBezTo>
                  <a:pt x="425" y="448"/>
                  <a:pt x="425" y="448"/>
                  <a:pt x="425" y="448"/>
                </a:cubicBezTo>
                <a:cubicBezTo>
                  <a:pt x="425" y="446"/>
                  <a:pt x="423" y="444"/>
                  <a:pt x="421" y="444"/>
                </a:cubicBezTo>
                <a:close/>
                <a:moveTo>
                  <a:pt x="20" y="443"/>
                </a:moveTo>
                <a:cubicBezTo>
                  <a:pt x="75" y="433"/>
                  <a:pt x="75" y="433"/>
                  <a:pt x="75" y="433"/>
                </a:cubicBezTo>
                <a:cubicBezTo>
                  <a:pt x="192" y="410"/>
                  <a:pt x="192" y="410"/>
                  <a:pt x="192" y="410"/>
                </a:cubicBezTo>
                <a:cubicBezTo>
                  <a:pt x="144" y="364"/>
                  <a:pt x="144" y="364"/>
                  <a:pt x="144" y="364"/>
                </a:cubicBezTo>
                <a:cubicBezTo>
                  <a:pt x="89" y="312"/>
                  <a:pt x="89" y="312"/>
                  <a:pt x="89" y="312"/>
                </a:cubicBezTo>
                <a:cubicBezTo>
                  <a:pt x="30" y="255"/>
                  <a:pt x="30" y="255"/>
                  <a:pt x="30" y="255"/>
                </a:cubicBezTo>
                <a:cubicBezTo>
                  <a:pt x="12" y="372"/>
                  <a:pt x="12" y="372"/>
                  <a:pt x="12" y="372"/>
                </a:cubicBezTo>
                <a:cubicBezTo>
                  <a:pt x="10" y="384"/>
                  <a:pt x="10" y="384"/>
                  <a:pt x="10" y="384"/>
                </a:cubicBezTo>
                <a:cubicBezTo>
                  <a:pt x="10" y="384"/>
                  <a:pt x="10" y="384"/>
                  <a:pt x="10" y="384"/>
                </a:cubicBezTo>
                <a:cubicBezTo>
                  <a:pt x="3" y="429"/>
                  <a:pt x="3" y="429"/>
                  <a:pt x="3" y="429"/>
                </a:cubicBezTo>
                <a:cubicBezTo>
                  <a:pt x="3" y="429"/>
                  <a:pt x="3" y="429"/>
                  <a:pt x="3" y="429"/>
                </a:cubicBezTo>
                <a:cubicBezTo>
                  <a:pt x="3" y="429"/>
                  <a:pt x="3" y="429"/>
                  <a:pt x="3" y="429"/>
                </a:cubicBezTo>
                <a:cubicBezTo>
                  <a:pt x="0" y="447"/>
                  <a:pt x="0" y="447"/>
                  <a:pt x="0" y="447"/>
                </a:cubicBezTo>
                <a:cubicBezTo>
                  <a:pt x="20" y="443"/>
                  <a:pt x="20" y="443"/>
                  <a:pt x="20" y="443"/>
                </a:cubicBezTo>
                <a:close/>
              </a:path>
            </a:pathLst>
          </a:custGeom>
          <a:noFill/>
          <a:ln w="19050">
            <a:solidFill>
              <a:schemeClr val="tx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文本框 3"/>
          <p:cNvSpPr txBox="1"/>
          <p:nvPr/>
        </p:nvSpPr>
        <p:spPr>
          <a:xfrm>
            <a:off x="4537203" y="1636608"/>
            <a:ext cx="1335491"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整体框架</a:t>
            </a:r>
            <a:endParaRPr lang="zh-CN" altLang="en-US" sz="20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V="1">
            <a:off x="3674659" y="2052472"/>
            <a:ext cx="2154072" cy="132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0791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wipe(down)">
                                      <p:cBhvr>
                                        <p:cTn id="15" dur="500"/>
                                        <p:tgtEl>
                                          <p:spTgt spid="3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8"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cfe325ac88af4cb1e315171a86c19382325f4f"/>
</p:tagLst>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14868</TotalTime>
  <Words>1598</Words>
  <Application>Microsoft Office PowerPoint</Application>
  <PresentationFormat>自定义</PresentationFormat>
  <Paragraphs>484</Paragraphs>
  <Slides>31</Slides>
  <Notes>20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Lizzy</dc:creator>
  <cp:lastModifiedBy>CSB506</cp:lastModifiedBy>
  <cp:revision>1635</cp:revision>
  <dcterms:created xsi:type="dcterms:W3CDTF">2014-10-29T09:18:14Z</dcterms:created>
  <dcterms:modified xsi:type="dcterms:W3CDTF">2016-05-17T08:49:10Z</dcterms:modified>
</cp:coreProperties>
</file>