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27"/>
  </p:notesMasterIdLst>
  <p:handoutMasterIdLst>
    <p:handoutMasterId r:id="rId28"/>
  </p:handoutMasterIdLst>
  <p:sldIdLst>
    <p:sldId id="773" r:id="rId6"/>
    <p:sldId id="774" r:id="rId7"/>
    <p:sldId id="745" r:id="rId8"/>
    <p:sldId id="776" r:id="rId9"/>
    <p:sldId id="778" r:id="rId10"/>
    <p:sldId id="779" r:id="rId11"/>
    <p:sldId id="783" r:id="rId12"/>
    <p:sldId id="781" r:id="rId13"/>
    <p:sldId id="785" r:id="rId14"/>
    <p:sldId id="782" r:id="rId15"/>
    <p:sldId id="801" r:id="rId16"/>
    <p:sldId id="802" r:id="rId17"/>
    <p:sldId id="803" r:id="rId18"/>
    <p:sldId id="789" r:id="rId19"/>
    <p:sldId id="786" r:id="rId20"/>
    <p:sldId id="787" r:id="rId21"/>
    <p:sldId id="796" r:id="rId22"/>
    <p:sldId id="798" r:id="rId23"/>
    <p:sldId id="799" r:id="rId24"/>
    <p:sldId id="770" r:id="rId25"/>
    <p:sldId id="800" r:id="rId26"/>
  </p:sldIdLst>
  <p:sldSz cx="12196763"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B0"/>
    <a:srgbClr val="004C54"/>
    <a:srgbClr val="006BBC"/>
    <a:srgbClr val="F8F8F8"/>
    <a:srgbClr val="EAEAEA"/>
    <a:srgbClr val="DDDDDD"/>
    <a:srgbClr val="0DC2D5"/>
    <a:srgbClr val="17DCF1"/>
    <a:srgbClr val="12D0CB"/>
    <a:srgbClr val="FDE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40" autoAdjust="0"/>
  </p:normalViewPr>
  <p:slideViewPr>
    <p:cSldViewPr snapToObjects="1">
      <p:cViewPr varScale="1">
        <p:scale>
          <a:sx n="99" d="100"/>
          <a:sy n="99" d="100"/>
        </p:scale>
        <p:origin x="996" y="78"/>
      </p:cViewPr>
      <p:guideLst>
        <p:guide orient="horz" pos="2142"/>
        <p:guide pos="38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2018/6/19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9981079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pPr>
              <a:defRPr/>
            </a:pPr>
            <a:fld id="{2820D897-D2E4-4DA1-9B41-3286C87B98B8}" type="datetimeFigureOut">
              <a:rPr lang="zh-CN" altLang="en-US"/>
              <a:t>2018/6/19</a:t>
            </a:fld>
            <a:endParaRPr lang="en-US"/>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a:defRPr/>
            </a:pPr>
            <a:fld id="{8047180F-7B7D-44E4-9C5E-694DD03481E2}" type="slidenum">
              <a:rPr lang="zh-CN" altLang="en-US"/>
              <a:t>‹#›</a:t>
            </a:fld>
            <a:endParaRPr lang="en-US"/>
          </a:p>
        </p:txBody>
      </p:sp>
    </p:spTree>
    <p:extLst>
      <p:ext uri="{BB962C8B-B14F-4D97-AF65-F5344CB8AC3E}">
        <p14:creationId xmlns:p14="http://schemas.microsoft.com/office/powerpoint/2010/main" val="15446677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监管：</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证券期货投资者适当性管理办法</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2017-07-01</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私募投资基金管理暂行条例（征求意见稿）</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2017</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年</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8</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月底）</a:t>
            </a:r>
            <a:endParaRPr lang="en-US" altLang="zh-CN" sz="1200" b="0" i="0" kern="1200" dirty="0">
              <a:solidFill>
                <a:schemeClr val="tx1"/>
              </a:solidFill>
              <a:effectLst/>
              <a:latin typeface="Calibri" panose="020F0502020204030204" pitchFamily="34" charset="0"/>
              <a:ea typeface="宋体" panose="02010600030101010101" pitchFamily="2" charset="-122"/>
              <a:cs typeface="+mn-cs"/>
            </a:endParaRPr>
          </a:p>
          <a:p>
            <a:endParaRPr lang="en-US" altLang="zh-CN" dirty="0"/>
          </a:p>
          <a:p>
            <a:r>
              <a:rPr lang="zh-CN" altLang="en-US" dirty="0"/>
              <a:t>创新：鼓励计算机自动交易，比如期货</a:t>
            </a:r>
            <a:r>
              <a:rPr lang="en-US" altLang="zh-CN" dirty="0"/>
              <a:t>CTP</a:t>
            </a:r>
            <a:r>
              <a:rPr lang="zh-CN" altLang="en-US" dirty="0"/>
              <a:t>接口，股票虽然暂时没有官方直接接口，但可以通过一些证券公司间接进行量化交易。</a:t>
            </a:r>
            <a:endParaRPr lang="en-US" altLang="zh-CN" dirty="0"/>
          </a:p>
          <a:p>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私募基金规模：</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中国基金业协会数据，</a:t>
            </a:r>
            <a:r>
              <a:rPr lang="en-US" altLang="zh-CN" dirty="0"/>
              <a:t>2017</a:t>
            </a:r>
            <a:r>
              <a:rPr lang="zh-CN" altLang="en-US" dirty="0"/>
              <a:t>年，私募基金</a:t>
            </a:r>
            <a:r>
              <a:rPr lang="en-US" altLang="zh-CN" dirty="0"/>
              <a:t>10</a:t>
            </a:r>
            <a:r>
              <a:rPr lang="zh-CN" altLang="en-US" dirty="0"/>
              <a:t>万亿规模</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同比增幅达</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40%</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a:t>
            </a:r>
            <a:endParaRPr lang="en-US" altLang="zh-CN" sz="1200" b="0" i="0" kern="1200" dirty="0">
              <a:solidFill>
                <a:schemeClr val="tx1"/>
              </a:solidFill>
              <a:effectLst/>
              <a:latin typeface="Calibri" panose="020F050202020403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Calibri" panose="020F0502020204030204" pitchFamily="34" charset="0"/>
                <a:ea typeface="宋体" panose="02010600030101010101" pitchFamily="2" charset="-122"/>
                <a:cs typeface="+mn-cs"/>
              </a:rPr>
              <a:t>wind</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数据显示，当前国内量化投资私募基金整体资产管理规模约在</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2000-3000</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亿元，但基金数量也超过</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4000</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个，这意味着单个基金平均募资规模约在</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5000</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万。相比今年以来不少业绩出众股票多头型私募基金一周募集数十亿元，量化私募基金多少显得“门可罗雀”。</a:t>
            </a:r>
            <a:endParaRPr lang="en-US" altLang="zh-CN" sz="1200" b="0" i="0" kern="1200" dirty="0">
              <a:solidFill>
                <a:schemeClr val="tx1"/>
              </a:solidFill>
              <a:effectLst/>
              <a:latin typeface="Calibri" panose="020F0502020204030204" pitchFamily="34" charset="0"/>
              <a:ea typeface="宋体" panose="02010600030101010101" pitchFamily="2" charset="-122"/>
              <a:cs typeface="+mn-cs"/>
            </a:endParaRPr>
          </a:p>
          <a:p>
            <a:endParaRPr lang="en-US" altLang="zh-CN" dirty="0"/>
          </a:p>
          <a:p>
            <a:r>
              <a:rPr lang="zh-CN" altLang="en-US" dirty="0"/>
              <a:t>现代金融理论：</a:t>
            </a:r>
            <a:endParaRPr lang="en-US" altLang="zh-CN" dirty="0"/>
          </a:p>
          <a:p>
            <a:r>
              <a:rPr lang="zh-CN" altLang="en-US" sz="1200" b="0" i="0" kern="1200" dirty="0">
                <a:solidFill>
                  <a:schemeClr val="tx1"/>
                </a:solidFill>
                <a:effectLst/>
                <a:latin typeface="Calibri" panose="020F0502020204030204" pitchFamily="34" charset="0"/>
                <a:ea typeface="宋体" panose="02010600030101010101" pitchFamily="2" charset="-122"/>
                <a:cs typeface="+mn-cs"/>
              </a:rPr>
              <a:t>基础 </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- 1964</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，夏普，资本资产定价模型</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(CAPM)</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1976</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，罗斯，“套利定价理论”</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(APT)</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a:t>
            </a:r>
            <a:endParaRPr lang="en-US" altLang="zh-CN" dirty="0"/>
          </a:p>
          <a:p>
            <a:endParaRPr lang="en-US" altLang="zh-CN" dirty="0"/>
          </a:p>
          <a:p>
            <a:r>
              <a:rPr lang="zh-CN" altLang="en-US" dirty="0"/>
              <a:t>人工智能：</a:t>
            </a:r>
            <a:endParaRPr lang="en-US" altLang="zh-CN" dirty="0"/>
          </a:p>
          <a:p>
            <a:r>
              <a:rPr lang="zh-CN" altLang="en-US" dirty="0"/>
              <a:t>如股价预测、智能投顾等</a:t>
            </a:r>
            <a:endParaRPr lang="en-US" altLang="zh-CN" dirty="0"/>
          </a:p>
          <a:p>
            <a:endParaRPr lang="en-US" altLang="zh-CN" dirty="0"/>
          </a:p>
          <a:p>
            <a:endParaRPr lang="en-US" altLang="zh-CN" dirty="0"/>
          </a:p>
          <a:p>
            <a:r>
              <a:rPr lang="zh-CN" altLang="en-US" dirty="0"/>
              <a:t>性能提高：</a:t>
            </a:r>
            <a:endParaRPr lang="en-US" altLang="zh-CN" dirty="0"/>
          </a:p>
          <a:p>
            <a:r>
              <a:rPr lang="zh-CN" altLang="en-US" dirty="0"/>
              <a:t>金融定价理论虽然很早就出来，但是直到</a:t>
            </a:r>
            <a:r>
              <a:rPr lang="en-US" altLang="zh-CN" dirty="0"/>
              <a:t>21</a:t>
            </a:r>
            <a:r>
              <a:rPr lang="zh-CN" altLang="en-US" dirty="0"/>
              <a:t>世纪，才出现可以在有效时间内解决模型问题的计算机。</a:t>
            </a:r>
            <a:endParaRPr lang="en-US" altLang="zh-CN" dirty="0"/>
          </a:p>
          <a:p>
            <a:r>
              <a:rPr lang="zh-CN" altLang="en-US" dirty="0"/>
              <a:t>致于人工智能技术的运用，只在最近两年才具有实用价值。</a:t>
            </a:r>
            <a:endParaRPr lang="en-US" altLang="zh-CN" dirty="0"/>
          </a:p>
          <a:p>
            <a:r>
              <a:rPr lang="zh-CN" altLang="en-US" dirty="0"/>
              <a:t>总的来说，以前跑一次回测可能要数天乃至数个星期、以至于实用性极低。</a:t>
            </a:r>
            <a:endParaRPr lang="en-US" altLang="zh-CN" dirty="0"/>
          </a:p>
          <a:p>
            <a:endParaRPr lang="en-US" altLang="zh-CN" dirty="0"/>
          </a:p>
          <a:p>
            <a:r>
              <a:rPr lang="zh-CN" altLang="en-US" dirty="0"/>
              <a:t>量化平台：除去大公司内部开发的平台外，目前面向公众的主要有</a:t>
            </a:r>
            <a:r>
              <a:rPr lang="en-US" altLang="zh-CN" dirty="0" err="1"/>
              <a:t>joinquant,ricequant</a:t>
            </a:r>
            <a:r>
              <a:rPr lang="zh-CN" altLang="en-US" dirty="0"/>
              <a:t>等</a:t>
            </a:r>
            <a:r>
              <a:rPr lang="en-US" altLang="zh-CN" dirty="0"/>
              <a:t>web</a:t>
            </a:r>
            <a:r>
              <a:rPr lang="zh-CN" altLang="en-US" dirty="0"/>
              <a:t>交互平台</a:t>
            </a:r>
          </a:p>
        </p:txBody>
      </p:sp>
      <p:sp>
        <p:nvSpPr>
          <p:cNvPr id="4" name="灯片编号占位符 3"/>
          <p:cNvSpPr>
            <a:spLocks noGrp="1"/>
          </p:cNvSpPr>
          <p:nvPr>
            <p:ph type="sldNum" sz="quarter" idx="10"/>
          </p:nvPr>
        </p:nvSpPr>
        <p:spPr/>
        <p:txBody>
          <a:bodyPr/>
          <a:lstStyle/>
          <a:p>
            <a:pPr>
              <a:defRPr/>
            </a:pPr>
            <a:fld id="{8047180F-7B7D-44E4-9C5E-694DD03481E2}" type="slidenum">
              <a:rPr lang="zh-CN" altLang="en-US" smtClean="0"/>
              <a:t>4</a:t>
            </a:fld>
            <a:endParaRPr lang="en-US"/>
          </a:p>
        </p:txBody>
      </p:sp>
    </p:spTree>
    <p:extLst>
      <p:ext uri="{BB962C8B-B14F-4D97-AF65-F5344CB8AC3E}">
        <p14:creationId xmlns:p14="http://schemas.microsoft.com/office/powerpoint/2010/main" val="3410151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专业人士：</a:t>
            </a:r>
            <a:endParaRPr lang="en-US" altLang="zh-CN" dirty="0"/>
          </a:p>
          <a:p>
            <a:r>
              <a:rPr lang="zh-CN" altLang="en-US" dirty="0"/>
              <a:t>更改模型，优化选股算法</a:t>
            </a:r>
            <a:endParaRPr lang="en-US" altLang="zh-CN" dirty="0"/>
          </a:p>
          <a:p>
            <a:r>
              <a:rPr lang="zh-CN" altLang="en-US" dirty="0"/>
              <a:t>研究因子，制造高质量因子，剔除当前无效因子</a:t>
            </a:r>
            <a:endParaRPr lang="en-US" altLang="zh-CN" dirty="0"/>
          </a:p>
          <a:p>
            <a:r>
              <a:rPr lang="zh-CN" altLang="en-US" dirty="0"/>
              <a:t>非专业人士：</a:t>
            </a:r>
            <a:endParaRPr lang="en-US" altLang="zh-CN" dirty="0"/>
          </a:p>
          <a:p>
            <a:r>
              <a:rPr lang="zh-CN" altLang="en-US" dirty="0"/>
              <a:t>简单地采用建议算法和因子搭建自己的策略，并不断学习优化。</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8047180F-7B7D-44E4-9C5E-694DD03481E2}" type="slidenum">
              <a:rPr lang="zh-CN" altLang="en-US" smtClean="0"/>
              <a:t>6</a:t>
            </a:fld>
            <a:endParaRPr lang="en-US"/>
          </a:p>
        </p:txBody>
      </p:sp>
    </p:spTree>
    <p:extLst>
      <p:ext uri="{BB962C8B-B14F-4D97-AF65-F5344CB8AC3E}">
        <p14:creationId xmlns:p14="http://schemas.microsoft.com/office/powerpoint/2010/main" val="41222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财经</a:t>
            </a:r>
            <a:r>
              <a:rPr lang="en-US" altLang="zh-CN" dirty="0"/>
              <a:t>API:</a:t>
            </a:r>
            <a:r>
              <a:rPr lang="zh-CN" altLang="en-US" dirty="0"/>
              <a:t>历史日线数据</a:t>
            </a:r>
            <a:endParaRPr lang="en-US" altLang="zh-CN" dirty="0"/>
          </a:p>
          <a:p>
            <a:r>
              <a:rPr lang="zh-CN" altLang="en-US" dirty="0"/>
              <a:t>爬取公开数据：停牌数据</a:t>
            </a:r>
            <a:endParaRPr lang="en-US" altLang="zh-CN" dirty="0"/>
          </a:p>
          <a:p>
            <a:r>
              <a:rPr lang="zh-CN" altLang="en-US" dirty="0"/>
              <a:t>购买：历史复权因子数据，购买数据不多，价格个人可以承受</a:t>
            </a:r>
            <a:endParaRPr lang="en-US" altLang="zh-CN" dirty="0"/>
          </a:p>
          <a:p>
            <a:endParaRPr lang="en-US" altLang="zh-CN" dirty="0"/>
          </a:p>
          <a:p>
            <a:r>
              <a:rPr lang="zh-CN" altLang="en-US" dirty="0"/>
              <a:t>回测系统可行性：对技术选型和产品目标都有较为清晰的了解</a:t>
            </a:r>
          </a:p>
        </p:txBody>
      </p:sp>
      <p:sp>
        <p:nvSpPr>
          <p:cNvPr id="4" name="灯片编号占位符 3"/>
          <p:cNvSpPr>
            <a:spLocks noGrp="1"/>
          </p:cNvSpPr>
          <p:nvPr>
            <p:ph type="sldNum" sz="quarter" idx="10"/>
          </p:nvPr>
        </p:nvSpPr>
        <p:spPr/>
        <p:txBody>
          <a:bodyPr/>
          <a:lstStyle/>
          <a:p>
            <a:pPr>
              <a:defRPr/>
            </a:pPr>
            <a:fld id="{8047180F-7B7D-44E4-9C5E-694DD03481E2}" type="slidenum">
              <a:rPr lang="zh-CN" altLang="en-US" smtClean="0"/>
              <a:t>9</a:t>
            </a:fld>
            <a:endParaRPr lang="en-US"/>
          </a:p>
        </p:txBody>
      </p:sp>
    </p:spTree>
    <p:extLst>
      <p:ext uri="{BB962C8B-B14F-4D97-AF65-F5344CB8AC3E}">
        <p14:creationId xmlns:p14="http://schemas.microsoft.com/office/powerpoint/2010/main" val="213545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047180F-7B7D-44E4-9C5E-694DD03481E2}" type="slidenum">
              <a:rPr lang="zh-CN" altLang="en-US" smtClean="0"/>
              <a:t>13</a:t>
            </a:fld>
            <a:endParaRPr lang="en-US"/>
          </a:p>
        </p:txBody>
      </p:sp>
    </p:spTree>
    <p:extLst>
      <p:ext uri="{BB962C8B-B14F-4D97-AF65-F5344CB8AC3E}">
        <p14:creationId xmlns:p14="http://schemas.microsoft.com/office/powerpoint/2010/main" val="159765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交叉验证见</a:t>
            </a:r>
            <a:r>
              <a:rPr lang="en-US" altLang="zh-CN" dirty="0"/>
              <a:t>P21</a:t>
            </a:r>
            <a:r>
              <a:rPr lang="zh-CN" altLang="en-US" dirty="0"/>
              <a:t>页，为防过拟合操碎了心。</a:t>
            </a:r>
            <a:endParaRPr lang="en-US" altLang="zh-CN" dirty="0"/>
          </a:p>
          <a:p>
            <a:endParaRPr lang="en-US" altLang="zh-CN" dirty="0"/>
          </a:p>
          <a:p>
            <a:r>
              <a:rPr lang="zh-CN" altLang="en-US" dirty="0"/>
              <a:t>数据库架构举例：</a:t>
            </a:r>
            <a:endParaRPr lang="en-US" altLang="zh-CN" dirty="0"/>
          </a:p>
          <a:p>
            <a:pPr marL="228600" indent="-228600">
              <a:buAutoNum type="arabicPeriod"/>
            </a:pPr>
            <a:r>
              <a:rPr lang="zh-CN" altLang="en-US" dirty="0"/>
              <a:t>刚开始的数据库设计比较杂乱，后来对常用的股票</a:t>
            </a:r>
            <a:r>
              <a:rPr lang="en-US" altLang="zh-CN" dirty="0"/>
              <a:t>ID</a:t>
            </a:r>
            <a:r>
              <a:rPr lang="zh-CN" altLang="en-US" dirty="0"/>
              <a:t>和日期添加物理索引，查询效率大大提高。</a:t>
            </a:r>
            <a:endParaRPr lang="en-US" altLang="zh-CN" dirty="0"/>
          </a:p>
          <a:p>
            <a:pPr marL="228600" indent="-228600">
              <a:buAutoNum type="arabicPeriod"/>
            </a:pPr>
            <a:r>
              <a:rPr lang="zh-CN" altLang="en-US" dirty="0"/>
              <a:t>刚开始以业务字段作为主键，后来增加了自增</a:t>
            </a:r>
            <a:r>
              <a:rPr lang="en-US" altLang="zh-CN" dirty="0"/>
              <a:t>ID</a:t>
            </a:r>
            <a:r>
              <a:rPr lang="zh-CN" altLang="en-US" dirty="0"/>
              <a:t>作为主键，在数据填充，补全以及数据检测等方面大大提高了方便程度。</a:t>
            </a:r>
            <a:endParaRPr lang="en-US" altLang="zh-CN" dirty="0"/>
          </a:p>
          <a:p>
            <a:pPr marL="228600" indent="-228600">
              <a:buAutoNum type="arabicPeriod"/>
            </a:pPr>
            <a:endParaRPr lang="en-US" altLang="zh-CN" dirty="0"/>
          </a:p>
          <a:p>
            <a:pPr marL="0" indent="0">
              <a:buNone/>
            </a:pPr>
            <a:r>
              <a:rPr lang="zh-CN" altLang="en-US" dirty="0"/>
              <a:t>模拟成交模块</a:t>
            </a:r>
            <a:r>
              <a:rPr lang="en-US" altLang="zh-CN" dirty="0">
                <a:sym typeface="Wingdings" panose="05000000000000000000" pitchFamily="2" charset="2"/>
              </a:rPr>
              <a:t>(</a:t>
            </a:r>
            <a:r>
              <a:rPr lang="zh-CN" altLang="en-US" dirty="0">
                <a:sym typeface="Wingdings" panose="05000000000000000000" pitchFamily="2" charset="2"/>
              </a:rPr>
              <a:t>主要是编写过程中遇到了不少情况</a:t>
            </a:r>
            <a:r>
              <a:rPr lang="en-US" altLang="zh-CN" dirty="0">
                <a:sym typeface="Wingdings" panose="05000000000000000000" pitchFamily="2" charset="2"/>
              </a:rPr>
              <a:t>)</a:t>
            </a:r>
            <a:endParaRPr lang="en-US" altLang="zh-CN" dirty="0"/>
          </a:p>
          <a:p>
            <a:pPr marL="0" indent="0">
              <a:buNone/>
            </a:pPr>
            <a:r>
              <a:rPr lang="en-US" altLang="zh-CN" dirty="0"/>
              <a:t> 1. </a:t>
            </a:r>
            <a:r>
              <a:rPr lang="zh-CN" altLang="en-US" dirty="0"/>
              <a:t>复权的考虑</a:t>
            </a:r>
            <a:endParaRPr lang="en-US" altLang="zh-CN" dirty="0"/>
          </a:p>
          <a:p>
            <a:pPr marL="0" indent="0">
              <a:buNone/>
            </a:pPr>
            <a:r>
              <a:rPr lang="en-US" altLang="zh-CN" baseline="0" dirty="0"/>
              <a:t> 2. </a:t>
            </a:r>
            <a:r>
              <a:rPr lang="zh-CN" altLang="en-US" baseline="0" dirty="0"/>
              <a:t>停牌的考虑</a:t>
            </a:r>
            <a:endParaRPr lang="zh-CN" altLang="en-US" dirty="0"/>
          </a:p>
        </p:txBody>
      </p:sp>
      <p:sp>
        <p:nvSpPr>
          <p:cNvPr id="4" name="灯片编号占位符 3"/>
          <p:cNvSpPr>
            <a:spLocks noGrp="1"/>
          </p:cNvSpPr>
          <p:nvPr>
            <p:ph type="sldNum" sz="quarter" idx="10"/>
          </p:nvPr>
        </p:nvSpPr>
        <p:spPr/>
        <p:txBody>
          <a:bodyPr/>
          <a:lstStyle/>
          <a:p>
            <a:pPr>
              <a:defRPr/>
            </a:pPr>
            <a:fld id="{8047180F-7B7D-44E4-9C5E-694DD03481E2}" type="slidenum">
              <a:rPr lang="zh-CN" altLang="en-US" smtClean="0"/>
              <a:t>15</a:t>
            </a:fld>
            <a:endParaRPr lang="en-US"/>
          </a:p>
        </p:txBody>
      </p:sp>
    </p:spTree>
    <p:extLst>
      <p:ext uri="{BB962C8B-B14F-4D97-AF65-F5344CB8AC3E}">
        <p14:creationId xmlns:p14="http://schemas.microsoft.com/office/powerpoint/2010/main" val="3692151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slideLayout" Target="../slideLayouts/slideLayout47.xml"/><Relationship Id="rId21" Type="http://schemas.openxmlformats.org/officeDocument/2006/relationships/image" Target="../media/image11.png"/><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7.png"/><Relationship Id="rId25" Type="http://schemas.openxmlformats.org/officeDocument/2006/relationships/image" Target="../media/image15.png"/><Relationship Id="rId2" Type="http://schemas.openxmlformats.org/officeDocument/2006/relationships/slideLayout" Target="../slideLayouts/slideLayout46.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image" Target="../media/image14.png"/><Relationship Id="rId5" Type="http://schemas.openxmlformats.org/officeDocument/2006/relationships/slideLayout" Target="../slideLayouts/slideLayout49.xml"/><Relationship Id="rId15" Type="http://schemas.openxmlformats.org/officeDocument/2006/relationships/image" Target="../media/image5.png"/><Relationship Id="rId23" Type="http://schemas.openxmlformats.org/officeDocument/2006/relationships/image" Target="../media/image13.png"/><Relationship Id="rId10" Type="http://schemas.openxmlformats.org/officeDocument/2006/relationships/slideLayout" Target="../slideLayouts/slideLayout54.xml"/><Relationship Id="rId19" Type="http://schemas.openxmlformats.org/officeDocument/2006/relationships/image" Target="../media/image9.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 Id="rId22"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userDrawn="1"/>
        </p:nvSpPr>
        <p:spPr bwMode="auto">
          <a:xfrm>
            <a:off x="11582400" y="6381750"/>
            <a:ext cx="492125" cy="396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5" name="TextBox 4"/>
          <p:cNvSpPr txBox="1">
            <a:spLocks noChangeArrowheads="1"/>
          </p:cNvSpPr>
          <p:nvPr userDrawn="1"/>
        </p:nvSpPr>
        <p:spPr bwMode="auto">
          <a:xfrm>
            <a:off x="11610975" y="6410325"/>
            <a:ext cx="436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fld id="{9302ABE1-F71E-4E6C-954E-6799A1F29954}" type="slidenum">
              <a:rPr lang="zh-CN" altLang="en-US" sz="1600" smtClean="0">
                <a:solidFill>
                  <a:schemeClr val="accent2"/>
                </a:solidFill>
              </a:rPr>
              <a:t>‹#›</a:t>
            </a:fld>
            <a:endParaRPr lang="zh-CN" altLang="en-US" sz="1600">
              <a:solidFill>
                <a:schemeClr val="accent2"/>
              </a:solidFill>
            </a:endParaRPr>
          </a:p>
        </p:txBody>
      </p:sp>
      <p:sp>
        <p:nvSpPr>
          <p:cNvPr id="307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307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409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122" name="Picture 2" descr="PPECLOGO-eff-0-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descr="PPECLOGO-eff-0-2"/>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PPECLOGO-eff-5-4"/>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PPECLOGO-eff-5-2"/>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1" descr="PPECLOGO-eff-5-4"/>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2" descr="PPECLOGO-eff-0-1"/>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3" descr="PPECLOGO-eff-0-1"/>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4" descr="PPECLOGO-eff2-1-2"/>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5" descr="PPECLOGO-eff2-1-3"/>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PPECLOGO-eff2-1-4"/>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7" descr="PPECLOGO-eff2-1-3"/>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8" descr="PPECLOGO-eff2-1-3"/>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513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par>
                                <p:cTn id="8" presetID="10" presetClass="entr" presetSubtype="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500"/>
                                        <p:tgtEl>
                                          <p:spTgt spid="5125"/>
                                        </p:tgtEl>
                                      </p:cBhvr>
                                    </p:animEffect>
                                  </p:childTnLst>
                                </p:cTn>
                              </p:par>
                              <p:par>
                                <p:cTn id="11" presetID="10"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childTnLst>
                                </p:cTn>
                              </p:par>
                              <p:par>
                                <p:cTn id="14" presetID="10"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fade">
                                      <p:cBhvr>
                                        <p:cTn id="16" dur="500"/>
                                        <p:tgtEl>
                                          <p:spTgt spid="5122"/>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par>
                                <p:cTn id="29" presetID="10" presetClass="entr" presetSubtype="0" fill="hold" nodeType="withEffect">
                                  <p:stCondLst>
                                    <p:cond delay="0"/>
                                  </p:stCondLst>
                                  <p:childTnLst>
                                    <p:set>
                                      <p:cBhvr>
                                        <p:cTn id="30" dur="1" fill="hold">
                                          <p:stCondLst>
                                            <p:cond delay="0"/>
                                          </p:stCondLst>
                                        </p:cTn>
                                        <p:tgtEl>
                                          <p:spTgt spid="5130"/>
                                        </p:tgtEl>
                                        <p:attrNameLst>
                                          <p:attrName>style.visibility</p:attrName>
                                        </p:attrNameLst>
                                      </p:cBhvr>
                                      <p:to>
                                        <p:strVal val="visible"/>
                                      </p:to>
                                    </p:set>
                                    <p:animEffect transition="in" filter="fade">
                                      <p:cBhvr>
                                        <p:cTn id="31" dur="500"/>
                                        <p:tgtEl>
                                          <p:spTgt spid="5130"/>
                                        </p:tgtEl>
                                      </p:cBhvr>
                                    </p:animEffect>
                                  </p:childTnLst>
                                </p:cTn>
                              </p:par>
                              <p:par>
                                <p:cTn id="32" presetID="10" presetClass="entr" presetSubtype="0" fill="hold" nodeType="with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fade">
                                      <p:cBhvr>
                                        <p:cTn id="34" dur="500"/>
                                        <p:tgtEl>
                                          <p:spTgt spid="5126"/>
                                        </p:tgtEl>
                                      </p:cBhvr>
                                    </p:animEffect>
                                  </p:childTnLst>
                                </p:cTn>
                              </p:par>
                              <p:par>
                                <p:cTn id="35" presetID="10" presetClass="entr" presetSubtype="0" fill="hold" nodeType="withEffect">
                                  <p:stCondLst>
                                    <p:cond delay="0"/>
                                  </p:stCondLst>
                                  <p:childTnLst>
                                    <p:set>
                                      <p:cBhvr>
                                        <p:cTn id="36" dur="1" fill="hold">
                                          <p:stCondLst>
                                            <p:cond delay="0"/>
                                          </p:stCondLst>
                                        </p:cTn>
                                        <p:tgtEl>
                                          <p:spTgt spid="5132"/>
                                        </p:tgtEl>
                                        <p:attrNameLst>
                                          <p:attrName>style.visibility</p:attrName>
                                        </p:attrNameLst>
                                      </p:cBhvr>
                                      <p:to>
                                        <p:strVal val="visible"/>
                                      </p:to>
                                    </p:set>
                                    <p:animEffect transition="in" filter="fade">
                                      <p:cBhvr>
                                        <p:cTn id="37" dur="500"/>
                                        <p:tgtEl>
                                          <p:spTgt spid="5132"/>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5130"/>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123"/>
                                        </p:tgtEl>
                                        <p:attrNameLst>
                                          <p:attrName>ppt_x</p:attrName>
                                          <p:attrName>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5126"/>
                                        </p:tgtEl>
                                        <p:attrNameLst>
                                          <p:attrName>ppt_x</p:attrName>
                                          <p:attrName>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5127"/>
                                        </p:tgtEl>
                                        <p:attrNameLst>
                                          <p:attrName>ppt_x</p:attrName>
                                          <p:attrName>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5125"/>
                                        </p:tgtEl>
                                        <p:attrNameLst>
                                          <p:attrName>ppt_x</p:attrName>
                                          <p:attrName>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5122"/>
                                        </p:tgtEl>
                                        <p:attrNameLst>
                                          <p:attrName>ppt_x</p:attrName>
                                          <p:attrName>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5131"/>
                                        </p:tgtEl>
                                        <p:attrNameLst>
                                          <p:attrName>ppt_x</p:attrName>
                                          <p:attrName>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5132"/>
                                        </p:tgtEl>
                                        <p:attrNameLst>
                                          <p:attrName>ppt_x</p:attrName>
                                          <p:attrName>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5129"/>
                                        </p:tgtEl>
                                        <p:attrNameLst>
                                          <p:attrName>ppt_x</p:attrName>
                                          <p:attrName>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5128"/>
                                        </p:tgtEl>
                                        <p:attrNameLst>
                                          <p:attrName>ppt_x</p:attrName>
                                          <p:attrName>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5124"/>
                                        </p:tgtEl>
                                        <p:attrNameLst>
                                          <p:attrName>ppt_x</p:attrName>
                                          <p:attrName>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5128"/>
                                        </p:tgtEl>
                                      </p:cBhvr>
                                    </p:animEffect>
                                    <p:set>
                                      <p:cBhvr>
                                        <p:cTn id="62" dur="1" fill="hold">
                                          <p:stCondLst>
                                            <p:cond delay="499"/>
                                          </p:stCondLst>
                                        </p:cTn>
                                        <p:tgtEl>
                                          <p:spTgt spid="5128"/>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5129"/>
                                        </p:tgtEl>
                                      </p:cBhvr>
                                    </p:animEffect>
                                    <p:set>
                                      <p:cBhvr>
                                        <p:cTn id="65" dur="1" fill="hold">
                                          <p:stCondLst>
                                            <p:cond delay="499"/>
                                          </p:stCondLst>
                                        </p:cTn>
                                        <p:tgtEl>
                                          <p:spTgt spid="5129"/>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5131"/>
                                        </p:tgtEl>
                                      </p:cBhvr>
                                    </p:animEffect>
                                    <p:set>
                                      <p:cBhvr>
                                        <p:cTn id="68" dur="1" fill="hold">
                                          <p:stCondLst>
                                            <p:cond delay="499"/>
                                          </p:stCondLst>
                                        </p:cTn>
                                        <p:tgtEl>
                                          <p:spTgt spid="5131"/>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5125"/>
                                        </p:tgtEl>
                                      </p:cBhvr>
                                    </p:animEffect>
                                    <p:set>
                                      <p:cBhvr>
                                        <p:cTn id="71" dur="1" fill="hold">
                                          <p:stCondLst>
                                            <p:cond delay="499"/>
                                          </p:stCondLst>
                                        </p:cTn>
                                        <p:tgtEl>
                                          <p:spTgt spid="5125"/>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5127"/>
                                        </p:tgtEl>
                                      </p:cBhvr>
                                    </p:animEffect>
                                    <p:set>
                                      <p:cBhvr>
                                        <p:cTn id="74" dur="1" fill="hold">
                                          <p:stCondLst>
                                            <p:cond delay="499"/>
                                          </p:stCondLst>
                                        </p:cTn>
                                        <p:tgtEl>
                                          <p:spTgt spid="5127"/>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123"/>
                                        </p:tgtEl>
                                      </p:cBhvr>
                                    </p:animEffect>
                                    <p:set>
                                      <p:cBhvr>
                                        <p:cTn id="77" dur="1" fill="hold">
                                          <p:stCondLst>
                                            <p:cond delay="499"/>
                                          </p:stCondLst>
                                        </p:cTn>
                                        <p:tgtEl>
                                          <p:spTgt spid="5123"/>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5132"/>
                                        </p:tgtEl>
                                      </p:cBhvr>
                                    </p:animEffect>
                                    <p:set>
                                      <p:cBhvr>
                                        <p:cTn id="83" dur="1" fill="hold">
                                          <p:stCondLst>
                                            <p:cond delay="499"/>
                                          </p:stCondLst>
                                        </p:cTn>
                                        <p:tgtEl>
                                          <p:spTgt spid="513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5124"/>
                                        </p:tgtEl>
                                      </p:cBhvr>
                                    </p:animEffect>
                                    <p:set>
                                      <p:cBhvr>
                                        <p:cTn id="86" dur="1" fill="hold">
                                          <p:stCondLst>
                                            <p:cond delay="499"/>
                                          </p:stCondLst>
                                        </p:cTn>
                                        <p:tgtEl>
                                          <p:spTgt spid="5124"/>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5122"/>
                                        </p:tgtEl>
                                      </p:cBhvr>
                                    </p:animEffect>
                                    <p:set>
                                      <p:cBhvr>
                                        <p:cTn id="89" dur="1" fill="hold">
                                          <p:stCondLst>
                                            <p:cond delay="499"/>
                                          </p:stCondLst>
                                        </p:cTn>
                                        <p:tgtEl>
                                          <p:spTgt spid="5122"/>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5126"/>
                                        </p:tgtEl>
                                      </p:cBhvr>
                                    </p:animEffect>
                                    <p:set>
                                      <p:cBhvr>
                                        <p:cTn id="92" dur="1" fill="hold">
                                          <p:stCondLst>
                                            <p:cond delay="499"/>
                                          </p:stCondLst>
                                        </p:cTn>
                                        <p:tgtEl>
                                          <p:spTgt spid="512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133"/>
                                        </p:tgtEl>
                                        <p:attrNameLst>
                                          <p:attrName>style.visibility</p:attrName>
                                        </p:attrNameLst>
                                      </p:cBhvr>
                                      <p:to>
                                        <p:strVal val="visible"/>
                                      </p:to>
                                    </p:set>
                                    <p:animEffect transition="in" filter="fade">
                                      <p:cBhvr>
                                        <p:cTn id="95" dur="100"/>
                                        <p:tgtEl>
                                          <p:spTgt spid="5133"/>
                                        </p:tgtEl>
                                      </p:cBhvr>
                                    </p:animEffect>
                                  </p:childTnLst>
                                </p:cTn>
                              </p:par>
                              <p:par>
                                <p:cTn id="96" presetID="10" presetClass="entr" presetSubtype="0" fill="hold" nodeType="withEffect">
                                  <p:stCondLst>
                                    <p:cond delay="600"/>
                                  </p:stCondLst>
                                  <p:childTnLst>
                                    <p:set>
                                      <p:cBhvr>
                                        <p:cTn id="97" dur="1" fill="hold">
                                          <p:stCondLst>
                                            <p:cond delay="0"/>
                                          </p:stCondLst>
                                        </p:cTn>
                                        <p:tgtEl>
                                          <p:spTgt spid="5134"/>
                                        </p:tgtEl>
                                        <p:attrNameLst>
                                          <p:attrName>style.visibility</p:attrName>
                                        </p:attrNameLst>
                                      </p:cBhvr>
                                      <p:to>
                                        <p:strVal val="visible"/>
                                      </p:to>
                                    </p:set>
                                    <p:animEffect transition="in" filter="fade">
                                      <p:cBhvr>
                                        <p:cTn id="98" dur="100"/>
                                        <p:tgtEl>
                                          <p:spTgt spid="5134"/>
                                        </p:tgtEl>
                                      </p:cBhvr>
                                    </p:animEffect>
                                  </p:childTnLst>
                                </p:cTn>
                              </p:par>
                              <p:par>
                                <p:cTn id="99" presetID="10" presetClass="entr" presetSubtype="0" fill="hold" nodeType="withEffect">
                                  <p:stCondLst>
                                    <p:cond delay="200"/>
                                  </p:stCondLst>
                                  <p:childTnLst>
                                    <p:set>
                                      <p:cBhvr>
                                        <p:cTn id="100" dur="1" fill="hold">
                                          <p:stCondLst>
                                            <p:cond delay="0"/>
                                          </p:stCondLst>
                                        </p:cTn>
                                        <p:tgtEl>
                                          <p:spTgt spid="5135"/>
                                        </p:tgtEl>
                                        <p:attrNameLst>
                                          <p:attrName>style.visibility</p:attrName>
                                        </p:attrNameLst>
                                      </p:cBhvr>
                                      <p:to>
                                        <p:strVal val="visible"/>
                                      </p:to>
                                    </p:set>
                                    <p:animEffect transition="in" filter="fade">
                                      <p:cBhvr>
                                        <p:cTn id="101" dur="100"/>
                                        <p:tgtEl>
                                          <p:spTgt spid="5135"/>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5136"/>
                                        </p:tgtEl>
                                        <p:attrNameLst>
                                          <p:attrName>style.visibility</p:attrName>
                                        </p:attrNameLst>
                                      </p:cBhvr>
                                      <p:to>
                                        <p:strVal val="visible"/>
                                      </p:to>
                                    </p:set>
                                    <p:animEffect transition="in" filter="fade">
                                      <p:cBhvr>
                                        <p:cTn id="104" dur="100"/>
                                        <p:tgtEl>
                                          <p:spTgt spid="5136"/>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5137"/>
                                        </p:tgtEl>
                                        <p:attrNameLst>
                                          <p:attrName>style.visibility</p:attrName>
                                        </p:attrNameLst>
                                      </p:cBhvr>
                                      <p:to>
                                        <p:strVal val="visible"/>
                                      </p:to>
                                    </p:set>
                                    <p:animEffect transition="in" filter="fade">
                                      <p:cBhvr>
                                        <p:cTn id="107" dur="100"/>
                                        <p:tgtEl>
                                          <p:spTgt spid="5137"/>
                                        </p:tgtEl>
                                      </p:cBhvr>
                                    </p:animEffect>
                                  </p:childTnLst>
                                </p:cTn>
                              </p:par>
                              <p:par>
                                <p:cTn id="108" presetID="53" presetClass="exit" presetSubtype="16" fill="hold" nodeType="withEffect">
                                  <p:stCondLst>
                                    <p:cond delay="100"/>
                                  </p:stCondLst>
                                  <p:childTnLst>
                                    <p:anim calcmode="lin" valueType="num">
                                      <p:cBhvr>
                                        <p:cTn id="109" dur="1000"/>
                                        <p:tgtEl>
                                          <p:spTgt spid="5133"/>
                                        </p:tgtEl>
                                        <p:attrNameLst>
                                          <p:attrName>ppt_w</p:attrName>
                                        </p:attrNameLst>
                                      </p:cBhvr>
                                      <p:tavLst>
                                        <p:tav tm="0">
                                          <p:val>
                                            <p:strVal val="ppt_w"/>
                                          </p:val>
                                        </p:tav>
                                        <p:tav tm="100000">
                                          <p:val>
                                            <p:fltVal val="0"/>
                                          </p:val>
                                        </p:tav>
                                      </p:tavLst>
                                    </p:anim>
                                    <p:anim calcmode="lin" valueType="num">
                                      <p:cBhvr>
                                        <p:cTn id="110" dur="1000"/>
                                        <p:tgtEl>
                                          <p:spTgt spid="5133"/>
                                        </p:tgtEl>
                                        <p:attrNameLst>
                                          <p:attrName>ppt_h</p:attrName>
                                        </p:attrNameLst>
                                      </p:cBhvr>
                                      <p:tavLst>
                                        <p:tav tm="0">
                                          <p:val>
                                            <p:strVal val="ppt_h"/>
                                          </p:val>
                                        </p:tav>
                                        <p:tav tm="100000">
                                          <p:val>
                                            <p:fltVal val="0"/>
                                          </p:val>
                                        </p:tav>
                                      </p:tavLst>
                                    </p:anim>
                                    <p:animEffect transition="out" filter="fade">
                                      <p:cBhvr>
                                        <p:cTn id="111" dur="1000"/>
                                        <p:tgtEl>
                                          <p:spTgt spid="5133"/>
                                        </p:tgtEl>
                                      </p:cBhvr>
                                    </p:animEffect>
                                    <p:set>
                                      <p:cBhvr>
                                        <p:cTn id="112" dur="1" fill="hold">
                                          <p:stCondLst>
                                            <p:cond delay="999"/>
                                          </p:stCondLst>
                                        </p:cTn>
                                        <p:tgtEl>
                                          <p:spTgt spid="5133"/>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5134"/>
                                        </p:tgtEl>
                                        <p:attrNameLst>
                                          <p:attrName>ppt_w</p:attrName>
                                        </p:attrNameLst>
                                      </p:cBhvr>
                                      <p:tavLst>
                                        <p:tav tm="0">
                                          <p:val>
                                            <p:strVal val="ppt_w"/>
                                          </p:val>
                                        </p:tav>
                                        <p:tav tm="100000">
                                          <p:val>
                                            <p:fltVal val="0"/>
                                          </p:val>
                                        </p:tav>
                                      </p:tavLst>
                                    </p:anim>
                                    <p:anim calcmode="lin" valueType="num">
                                      <p:cBhvr>
                                        <p:cTn id="115" dur="500"/>
                                        <p:tgtEl>
                                          <p:spTgt spid="5134"/>
                                        </p:tgtEl>
                                        <p:attrNameLst>
                                          <p:attrName>ppt_h</p:attrName>
                                        </p:attrNameLst>
                                      </p:cBhvr>
                                      <p:tavLst>
                                        <p:tav tm="0">
                                          <p:val>
                                            <p:strVal val="ppt_h"/>
                                          </p:val>
                                        </p:tav>
                                        <p:tav tm="100000">
                                          <p:val>
                                            <p:fltVal val="0"/>
                                          </p:val>
                                        </p:tav>
                                      </p:tavLst>
                                    </p:anim>
                                    <p:animEffect transition="out" filter="fade">
                                      <p:cBhvr>
                                        <p:cTn id="116" dur="500"/>
                                        <p:tgtEl>
                                          <p:spTgt spid="5134"/>
                                        </p:tgtEl>
                                      </p:cBhvr>
                                    </p:animEffect>
                                    <p:set>
                                      <p:cBhvr>
                                        <p:cTn id="117" dur="1" fill="hold">
                                          <p:stCondLst>
                                            <p:cond delay="499"/>
                                          </p:stCondLst>
                                        </p:cTn>
                                        <p:tgtEl>
                                          <p:spTgt spid="5134"/>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5135"/>
                                        </p:tgtEl>
                                        <p:attrNameLst>
                                          <p:attrName>ppt_w</p:attrName>
                                        </p:attrNameLst>
                                      </p:cBhvr>
                                      <p:tavLst>
                                        <p:tav tm="0">
                                          <p:val>
                                            <p:strVal val="ppt_w"/>
                                          </p:val>
                                        </p:tav>
                                        <p:tav tm="100000">
                                          <p:val>
                                            <p:fltVal val="0"/>
                                          </p:val>
                                        </p:tav>
                                      </p:tavLst>
                                    </p:anim>
                                    <p:anim calcmode="lin" valueType="num">
                                      <p:cBhvr>
                                        <p:cTn id="120" dur="500"/>
                                        <p:tgtEl>
                                          <p:spTgt spid="5135"/>
                                        </p:tgtEl>
                                        <p:attrNameLst>
                                          <p:attrName>ppt_h</p:attrName>
                                        </p:attrNameLst>
                                      </p:cBhvr>
                                      <p:tavLst>
                                        <p:tav tm="0">
                                          <p:val>
                                            <p:strVal val="ppt_h"/>
                                          </p:val>
                                        </p:tav>
                                        <p:tav tm="100000">
                                          <p:val>
                                            <p:fltVal val="0"/>
                                          </p:val>
                                        </p:tav>
                                      </p:tavLst>
                                    </p:anim>
                                    <p:animEffect transition="out" filter="fade">
                                      <p:cBhvr>
                                        <p:cTn id="121" dur="500"/>
                                        <p:tgtEl>
                                          <p:spTgt spid="5135"/>
                                        </p:tgtEl>
                                      </p:cBhvr>
                                    </p:animEffect>
                                    <p:set>
                                      <p:cBhvr>
                                        <p:cTn id="122" dur="1" fill="hold">
                                          <p:stCondLst>
                                            <p:cond delay="499"/>
                                          </p:stCondLst>
                                        </p:cTn>
                                        <p:tgtEl>
                                          <p:spTgt spid="5135"/>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5136"/>
                                        </p:tgtEl>
                                        <p:attrNameLst>
                                          <p:attrName>ppt_w</p:attrName>
                                        </p:attrNameLst>
                                      </p:cBhvr>
                                      <p:tavLst>
                                        <p:tav tm="0">
                                          <p:val>
                                            <p:strVal val="ppt_w"/>
                                          </p:val>
                                        </p:tav>
                                        <p:tav tm="100000">
                                          <p:val>
                                            <p:fltVal val="0"/>
                                          </p:val>
                                        </p:tav>
                                      </p:tavLst>
                                    </p:anim>
                                    <p:anim calcmode="lin" valueType="num">
                                      <p:cBhvr>
                                        <p:cTn id="125" dur="500"/>
                                        <p:tgtEl>
                                          <p:spTgt spid="5136"/>
                                        </p:tgtEl>
                                        <p:attrNameLst>
                                          <p:attrName>ppt_h</p:attrName>
                                        </p:attrNameLst>
                                      </p:cBhvr>
                                      <p:tavLst>
                                        <p:tav tm="0">
                                          <p:val>
                                            <p:strVal val="ppt_h"/>
                                          </p:val>
                                        </p:tav>
                                        <p:tav tm="100000">
                                          <p:val>
                                            <p:fltVal val="0"/>
                                          </p:val>
                                        </p:tav>
                                      </p:tavLst>
                                    </p:anim>
                                    <p:animEffect transition="out" filter="fade">
                                      <p:cBhvr>
                                        <p:cTn id="126" dur="500"/>
                                        <p:tgtEl>
                                          <p:spTgt spid="5136"/>
                                        </p:tgtEl>
                                      </p:cBhvr>
                                    </p:animEffect>
                                    <p:set>
                                      <p:cBhvr>
                                        <p:cTn id="127" dur="1" fill="hold">
                                          <p:stCondLst>
                                            <p:cond delay="499"/>
                                          </p:stCondLst>
                                        </p:cTn>
                                        <p:tgtEl>
                                          <p:spTgt spid="5136"/>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5137"/>
                                        </p:tgtEl>
                                        <p:attrNameLst>
                                          <p:attrName>ppt_w</p:attrName>
                                        </p:attrNameLst>
                                      </p:cBhvr>
                                      <p:tavLst>
                                        <p:tav tm="0">
                                          <p:val>
                                            <p:strVal val="ppt_w"/>
                                          </p:val>
                                        </p:tav>
                                        <p:tav tm="100000">
                                          <p:val>
                                            <p:fltVal val="0"/>
                                          </p:val>
                                        </p:tav>
                                      </p:tavLst>
                                    </p:anim>
                                    <p:anim calcmode="lin" valueType="num">
                                      <p:cBhvr>
                                        <p:cTn id="130" dur="500"/>
                                        <p:tgtEl>
                                          <p:spTgt spid="5137"/>
                                        </p:tgtEl>
                                        <p:attrNameLst>
                                          <p:attrName>ppt_h</p:attrName>
                                        </p:attrNameLst>
                                      </p:cBhvr>
                                      <p:tavLst>
                                        <p:tav tm="0">
                                          <p:val>
                                            <p:strVal val="ppt_h"/>
                                          </p:val>
                                        </p:tav>
                                        <p:tav tm="100000">
                                          <p:val>
                                            <p:fltVal val="0"/>
                                          </p:val>
                                        </p:tav>
                                      </p:tavLst>
                                    </p:anim>
                                    <p:animEffect transition="out" filter="fade">
                                      <p:cBhvr>
                                        <p:cTn id="131" dur="500"/>
                                        <p:tgtEl>
                                          <p:spTgt spid="5137"/>
                                        </p:tgtEl>
                                      </p:cBhvr>
                                    </p:animEffect>
                                    <p:set>
                                      <p:cBhvr>
                                        <p:cTn id="132" dur="1" fill="hold">
                                          <p:stCondLst>
                                            <p:cond delay="499"/>
                                          </p:stCondLst>
                                        </p:cTn>
                                        <p:tgtEl>
                                          <p:spTgt spid="5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8.xml"/><Relationship Id="rId4" Type="http://schemas.openxmlformats.org/officeDocument/2006/relationships/image" Target="../media/image19.sv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8.xml"/><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9.xml"/><Relationship Id="rId5" Type="http://schemas.openxmlformats.org/officeDocument/2006/relationships/image" Target="../media/image24.jpeg"/><Relationship Id="rId4" Type="http://schemas.openxmlformats.org/officeDocument/2006/relationships/image" Target="../media/image2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1" name="Rectangle 3"/>
          <p:cNvSpPr txBox="1">
            <a:spLocks noChangeArrowheads="1"/>
          </p:cNvSpPr>
          <p:nvPr/>
        </p:nvSpPr>
        <p:spPr bwMode="auto">
          <a:xfrm>
            <a:off x="769938" y="2827338"/>
            <a:ext cx="10728325"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7200" dirty="0">
                <a:solidFill>
                  <a:schemeClr val="accent2"/>
                </a:solidFill>
                <a:latin typeface="造字工房力黑（非商用）常规体" pitchFamily="50" charset="-122"/>
                <a:ea typeface="造字工房力黑（非商用）常规体" pitchFamily="50" charset="-122"/>
              </a:rPr>
              <a:t>神经网络多因子量化选股回测系统设计与实现</a:t>
            </a:r>
          </a:p>
        </p:txBody>
      </p:sp>
      <p:sp>
        <p:nvSpPr>
          <p:cNvPr id="7175"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accent2"/>
              </a:solidFill>
            </a:endParaRPr>
          </a:p>
        </p:txBody>
      </p:sp>
      <p:sp>
        <p:nvSpPr>
          <p:cNvPr id="7176" name="TextBox 43"/>
          <p:cNvSpPr txBox="1">
            <a:spLocks noChangeArrowheads="1"/>
          </p:cNvSpPr>
          <p:nvPr/>
        </p:nvSpPr>
        <p:spPr bwMode="auto">
          <a:xfrm>
            <a:off x="4816475" y="4824413"/>
            <a:ext cx="115887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刘子东</a:t>
            </a:r>
            <a:endParaRPr lang="en-US" sz="2400" dirty="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a:spLocks noChangeArrowheads="1"/>
          </p:cNvSpPr>
          <p:nvPr/>
        </p:nvSpPr>
        <p:spPr bwMode="auto">
          <a:xfrm>
            <a:off x="8007349" y="4824413"/>
            <a:ext cx="24835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李飞 副教授</a:t>
            </a:r>
            <a:endParaRPr lang="en-US" sz="2400" dirty="0">
              <a:solidFill>
                <a:schemeClr val="accent2"/>
              </a:solidFill>
              <a:latin typeface="微软雅黑" panose="020B0503020204020204" pitchFamily="34" charset="-122"/>
              <a:ea typeface="微软雅黑" panose="020B0503020204020204" pitchFamily="34" charset="-122"/>
            </a:endParaRPr>
          </a:p>
        </p:txBody>
      </p:sp>
      <p:sp>
        <p:nvSpPr>
          <p:cNvPr id="7178"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chemeClr val="accent2"/>
                </a:solidFill>
                <a:latin typeface="微软雅黑" panose="020B0503020204020204" pitchFamily="34" charset="-122"/>
                <a:ea typeface="微软雅黑" panose="020B0503020204020204" pitchFamily="34" charset="-122"/>
              </a:rPr>
              <a:t>指导老师</a:t>
            </a:r>
            <a:endParaRPr lang="en-US" sz="2400" b="1">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a:spLocks noChangeArrowheads="1"/>
          </p:cNvSpPr>
          <p:nvPr/>
        </p:nvSpPr>
        <p:spPr bwMode="auto">
          <a:xfrm>
            <a:off x="34480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accent2"/>
              </a:solidFill>
            </a:endParaRPr>
          </a:p>
        </p:txBody>
      </p:sp>
      <p:sp>
        <p:nvSpPr>
          <p:cNvPr id="7180" name="TextBox 47"/>
          <p:cNvSpPr txBox="1">
            <a:spLocks noChangeArrowheads="1"/>
          </p:cNvSpPr>
          <p:nvPr/>
        </p:nvSpPr>
        <p:spPr bwMode="auto">
          <a:xfrm>
            <a:off x="34956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chemeClr val="accent2"/>
                </a:solidFill>
                <a:latin typeface="微软雅黑" panose="020B0503020204020204" pitchFamily="34" charset="-122"/>
                <a:ea typeface="微软雅黑" panose="020B0503020204020204" pitchFamily="34" charset="-122"/>
              </a:rPr>
              <a:t>答辩人</a:t>
            </a:r>
            <a:endParaRPr lang="en-US" sz="2400" b="1">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82"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83" name="Freeform 7"/>
          <p:cNvSpPr>
            <a:spLocks noEditPoints="1"/>
          </p:cNvSpPr>
          <p:nvPr/>
        </p:nvSpPr>
        <p:spPr bwMode="auto">
          <a:xfrm>
            <a:off x="5972175" y="5926138"/>
            <a:ext cx="261938" cy="441325"/>
          </a:xfrm>
          <a:custGeom>
            <a:avLst/>
            <a:gdLst>
              <a:gd name="T0" fmla="*/ 2147483647 w 346"/>
              <a:gd name="T1" fmla="*/ 2147483647 h 555"/>
              <a:gd name="T2" fmla="*/ 2147483647 w 346"/>
              <a:gd name="T3" fmla="*/ 2147483647 h 555"/>
              <a:gd name="T4" fmla="*/ 2147483647 w 346"/>
              <a:gd name="T5" fmla="*/ 2147483647 h 555"/>
              <a:gd name="T6" fmla="*/ 2147483647 w 346"/>
              <a:gd name="T7" fmla="*/ 2147483647 h 555"/>
              <a:gd name="T8" fmla="*/ 2147483647 w 346"/>
              <a:gd name="T9" fmla="*/ 2147483647 h 555"/>
              <a:gd name="T10" fmla="*/ 2147483647 w 346"/>
              <a:gd name="T11" fmla="*/ 2147483647 h 555"/>
              <a:gd name="T12" fmla="*/ 2147483647 w 346"/>
              <a:gd name="T13" fmla="*/ 2147483647 h 555"/>
              <a:gd name="T14" fmla="*/ 2147483647 w 346"/>
              <a:gd name="T15" fmla="*/ 2147483647 h 555"/>
              <a:gd name="T16" fmla="*/ 2147483647 w 346"/>
              <a:gd name="T17" fmla="*/ 2147483647 h 555"/>
              <a:gd name="T18" fmla="*/ 2147483647 w 346"/>
              <a:gd name="T19" fmla="*/ 2147483647 h 555"/>
              <a:gd name="T20" fmla="*/ 2147483647 w 346"/>
              <a:gd name="T21" fmla="*/ 2147483647 h 555"/>
              <a:gd name="T22" fmla="*/ 0 w 346"/>
              <a:gd name="T23" fmla="*/ 2147483647 h 555"/>
              <a:gd name="T24" fmla="*/ 0 w 346"/>
              <a:gd name="T25" fmla="*/ 2147483647 h 555"/>
              <a:gd name="T26" fmla="*/ 2147483647 w 346"/>
              <a:gd name="T27" fmla="*/ 2147483647 h 555"/>
              <a:gd name="T28" fmla="*/ 2147483647 w 346"/>
              <a:gd name="T29" fmla="*/ 2147483647 h 555"/>
              <a:gd name="T30" fmla="*/ 2147483647 w 346"/>
              <a:gd name="T31" fmla="*/ 2147483647 h 555"/>
              <a:gd name="T32" fmla="*/ 2147483647 w 346"/>
              <a:gd name="T33" fmla="*/ 2147483647 h 555"/>
              <a:gd name="T34" fmla="*/ 2147483647 w 346"/>
              <a:gd name="T35" fmla="*/ 2147483647 h 555"/>
              <a:gd name="T36" fmla="*/ 2147483647 w 346"/>
              <a:gd name="T37" fmla="*/ 2147483647 h 555"/>
              <a:gd name="T38" fmla="*/ 2147483647 w 346"/>
              <a:gd name="T39" fmla="*/ 2147483647 h 555"/>
              <a:gd name="T40" fmla="*/ 2147483647 w 346"/>
              <a:gd name="T41" fmla="*/ 2147483647 h 555"/>
              <a:gd name="T42" fmla="*/ 2147483647 w 346"/>
              <a:gd name="T43" fmla="*/ 2147483647 h 555"/>
              <a:gd name="T44" fmla="*/ 2147483647 w 346"/>
              <a:gd name="T45" fmla="*/ 2147483647 h 555"/>
              <a:gd name="T46" fmla="*/ 2147483647 w 346"/>
              <a:gd name="T47" fmla="*/ 2147483647 h 555"/>
              <a:gd name="T48" fmla="*/ 2147483647 w 346"/>
              <a:gd name="T49" fmla="*/ 2147483647 h 555"/>
              <a:gd name="T50" fmla="*/ 2147483647 w 346"/>
              <a:gd name="T51" fmla="*/ 0 h 555"/>
              <a:gd name="T52" fmla="*/ 2147483647 w 346"/>
              <a:gd name="T53" fmla="*/ 0 h 555"/>
              <a:gd name="T54" fmla="*/ 2147483647 w 346"/>
              <a:gd name="T55" fmla="*/ 0 h 555"/>
              <a:gd name="T56" fmla="*/ 2147483647 w 346"/>
              <a:gd name="T57" fmla="*/ 2147483647 h 555"/>
              <a:gd name="T58" fmla="*/ 2147483647 w 346"/>
              <a:gd name="T59" fmla="*/ 2147483647 h 555"/>
              <a:gd name="T60" fmla="*/ 2147483647 w 346"/>
              <a:gd name="T61" fmla="*/ 2147483647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2" name="组合 11">
            <a:extLst>
              <a:ext uri="{FF2B5EF4-FFF2-40B4-BE49-F238E27FC236}">
                <a16:creationId xmlns:a16="http://schemas.microsoft.com/office/drawing/2014/main" id="{7D48A63A-5EF8-47F7-99F8-B938061724AD}"/>
              </a:ext>
            </a:extLst>
          </p:cNvPr>
          <p:cNvGrpSpPr/>
          <p:nvPr/>
        </p:nvGrpSpPr>
        <p:grpSpPr>
          <a:xfrm>
            <a:off x="5260275" y="436268"/>
            <a:ext cx="1676211" cy="1672409"/>
            <a:chOff x="3391090" y="1905190"/>
            <a:chExt cx="3054547" cy="3047620"/>
          </a:xfrm>
        </p:grpSpPr>
        <p:sp>
          <p:nvSpPr>
            <p:cNvPr id="13" name="椭圆 12">
              <a:extLst>
                <a:ext uri="{FF2B5EF4-FFF2-40B4-BE49-F238E27FC236}">
                  <a16:creationId xmlns:a16="http://schemas.microsoft.com/office/drawing/2014/main" id="{07493B07-965A-4BE8-9C8E-6CC7C9C4004F}"/>
                </a:ext>
              </a:extLst>
            </p:cNvPr>
            <p:cNvSpPr/>
            <p:nvPr/>
          </p:nvSpPr>
          <p:spPr>
            <a:xfrm>
              <a:off x="3406832" y="1914005"/>
              <a:ext cx="3038805" cy="3038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4" name="图形 207">
              <a:extLst>
                <a:ext uri="{FF2B5EF4-FFF2-40B4-BE49-F238E27FC236}">
                  <a16:creationId xmlns:a16="http://schemas.microsoft.com/office/drawing/2014/main" id="{14CB554E-BC4F-4BA7-A113-9B3747EF8A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91090" y="1905190"/>
              <a:ext cx="3047620" cy="3047620"/>
            </a:xfrm>
            <a:prstGeom prst="rect">
              <a:avLst/>
            </a:prstGeom>
          </p:spPr>
        </p:pic>
      </p:gr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childTnLst>
                          </p:cTn>
                        </p:par>
                        <p:par>
                          <p:cTn id="11" fill="hold">
                            <p:stCondLst>
                              <p:cond delay="2900"/>
                            </p:stCondLst>
                            <p:childTnLst>
                              <p:par>
                                <p:cTn id="12" presetID="16" presetClass="entr" presetSubtype="21" fill="hold" grpId="0" nodeType="afterEffect">
                                  <p:stCondLst>
                                    <p:cond delay="0"/>
                                  </p:stCondLst>
                                  <p:childTnLst>
                                    <p:set>
                                      <p:cBhvr>
                                        <p:cTn id="13" dur="1" fill="hold">
                                          <p:stCondLst>
                                            <p:cond delay="0"/>
                                          </p:stCondLst>
                                        </p:cTn>
                                        <p:tgtEl>
                                          <p:spTgt spid="7181"/>
                                        </p:tgtEl>
                                        <p:attrNameLst>
                                          <p:attrName>style.visibility</p:attrName>
                                        </p:attrNameLst>
                                      </p:cBhvr>
                                      <p:to>
                                        <p:strVal val="visible"/>
                                      </p:to>
                                    </p:set>
                                    <p:animEffect transition="in" filter="barn(inVertical)">
                                      <p:cBhvr>
                                        <p:cTn id="14" dur="500"/>
                                        <p:tgtEl>
                                          <p:spTgt spid="7181"/>
                                        </p:tgtEl>
                                      </p:cBhvr>
                                    </p:animEffect>
                                  </p:childTnLst>
                                </p:cTn>
                              </p:par>
                            </p:childTnLst>
                          </p:cTn>
                        </p:par>
                        <p:par>
                          <p:cTn id="15" fill="hold">
                            <p:stCondLst>
                              <p:cond delay="3400"/>
                            </p:stCondLst>
                            <p:childTnLst>
                              <p:par>
                                <p:cTn id="16" presetID="10" presetClass="entr" presetSubtype="0" fill="hold" grpId="0" nodeType="afterEffect">
                                  <p:stCondLst>
                                    <p:cond delay="0"/>
                                  </p:stCondLst>
                                  <p:childTnLst>
                                    <p:set>
                                      <p:cBhvr>
                                        <p:cTn id="17" dur="1" fill="hold">
                                          <p:stCondLst>
                                            <p:cond delay="0"/>
                                          </p:stCondLst>
                                        </p:cTn>
                                        <p:tgtEl>
                                          <p:spTgt spid="7182"/>
                                        </p:tgtEl>
                                        <p:attrNameLst>
                                          <p:attrName>style.visibility</p:attrName>
                                        </p:attrNameLst>
                                      </p:cBhvr>
                                      <p:to>
                                        <p:strVal val="visible"/>
                                      </p:to>
                                    </p:set>
                                    <p:anim calcmode="lin" valueType="num">
                                      <p:cBhvr>
                                        <p:cTn id="18" dur="500" fill="hold"/>
                                        <p:tgtEl>
                                          <p:spTgt spid="7182"/>
                                        </p:tgtEl>
                                        <p:attrNameLst>
                                          <p:attrName>ppt_w</p:attrName>
                                        </p:attrNameLst>
                                      </p:cBhvr>
                                      <p:tavLst>
                                        <p:tav tm="0">
                                          <p:val>
                                            <p:fltVal val="0"/>
                                          </p:val>
                                        </p:tav>
                                        <p:tav tm="100000">
                                          <p:val>
                                            <p:strVal val="#ppt_w"/>
                                          </p:val>
                                        </p:tav>
                                      </p:tavLst>
                                    </p:anim>
                                    <p:anim calcmode="lin" valueType="num">
                                      <p:cBhvr>
                                        <p:cTn id="19" dur="500" fill="hold"/>
                                        <p:tgtEl>
                                          <p:spTgt spid="7182"/>
                                        </p:tgtEl>
                                        <p:attrNameLst>
                                          <p:attrName>ppt_h</p:attrName>
                                        </p:attrNameLst>
                                      </p:cBhvr>
                                      <p:tavLst>
                                        <p:tav tm="0">
                                          <p:val>
                                            <p:fltVal val="0"/>
                                          </p:val>
                                        </p:tav>
                                        <p:tav tm="100000">
                                          <p:val>
                                            <p:strVal val="#ppt_h"/>
                                          </p:val>
                                        </p:tav>
                                      </p:tavLst>
                                    </p:anim>
                                    <p:animEffect transition="in" filter="fade">
                                      <p:cBhvr>
                                        <p:cTn id="20" dur="500"/>
                                        <p:tgtEl>
                                          <p:spTgt spid="718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183"/>
                                        </p:tgtEl>
                                        <p:attrNameLst>
                                          <p:attrName>style.visibility</p:attrName>
                                        </p:attrNameLst>
                                      </p:cBhvr>
                                      <p:to>
                                        <p:strVal val="visible"/>
                                      </p:to>
                                    </p:set>
                                    <p:anim calcmode="lin" valueType="num">
                                      <p:cBhvr>
                                        <p:cTn id="23" dur="500" fill="hold"/>
                                        <p:tgtEl>
                                          <p:spTgt spid="7183"/>
                                        </p:tgtEl>
                                        <p:attrNameLst>
                                          <p:attrName>ppt_w</p:attrName>
                                        </p:attrNameLst>
                                      </p:cBhvr>
                                      <p:tavLst>
                                        <p:tav tm="0">
                                          <p:val>
                                            <p:fltVal val="0"/>
                                          </p:val>
                                        </p:tav>
                                        <p:tav tm="100000">
                                          <p:val>
                                            <p:strVal val="#ppt_w"/>
                                          </p:val>
                                        </p:tav>
                                      </p:tavLst>
                                    </p:anim>
                                    <p:anim calcmode="lin" valueType="num">
                                      <p:cBhvr>
                                        <p:cTn id="24" dur="500" fill="hold"/>
                                        <p:tgtEl>
                                          <p:spTgt spid="7183"/>
                                        </p:tgtEl>
                                        <p:attrNameLst>
                                          <p:attrName>ppt_h</p:attrName>
                                        </p:attrNameLst>
                                      </p:cBhvr>
                                      <p:tavLst>
                                        <p:tav tm="0">
                                          <p:val>
                                            <p:fltVal val="0"/>
                                          </p:val>
                                        </p:tav>
                                        <p:tav tm="100000">
                                          <p:val>
                                            <p:strVal val="#ppt_h"/>
                                          </p:val>
                                        </p:tav>
                                      </p:tavLst>
                                    </p:anim>
                                    <p:animEffect transition="in" filter="fade">
                                      <p:cBhvr>
                                        <p:cTn id="25" dur="500"/>
                                        <p:tgtEl>
                                          <p:spTgt spid="7183"/>
                                        </p:tgtEl>
                                      </p:cBhvr>
                                    </p:animEffect>
                                  </p:childTnLst>
                                </p:cTn>
                              </p:par>
                            </p:childTnLst>
                          </p:cTn>
                        </p:par>
                        <p:par>
                          <p:cTn id="26" fill="hold">
                            <p:stCondLst>
                              <p:cond delay="3900"/>
                            </p:stCondLst>
                            <p:childTnLst>
                              <p:par>
                                <p:cTn id="27" presetID="31" presetClass="entr" presetSubtype="0" fill="hold" grpId="0" nodeType="afterEffect">
                                  <p:stCondLst>
                                    <p:cond delay="0"/>
                                  </p:stCondLst>
                                  <p:childTnLst>
                                    <p:set>
                                      <p:cBhvr>
                                        <p:cTn id="28" dur="1" fill="hold">
                                          <p:stCondLst>
                                            <p:cond delay="0"/>
                                          </p:stCondLst>
                                        </p:cTn>
                                        <p:tgtEl>
                                          <p:spTgt spid="7179"/>
                                        </p:tgtEl>
                                        <p:attrNameLst>
                                          <p:attrName>style.visibility</p:attrName>
                                        </p:attrNameLst>
                                      </p:cBhvr>
                                      <p:to>
                                        <p:strVal val="visible"/>
                                      </p:to>
                                    </p:set>
                                    <p:anim calcmode="lin" valueType="num">
                                      <p:cBhvr>
                                        <p:cTn id="29" dur="500" fill="hold"/>
                                        <p:tgtEl>
                                          <p:spTgt spid="7179"/>
                                        </p:tgtEl>
                                        <p:attrNameLst>
                                          <p:attrName>ppt_w</p:attrName>
                                        </p:attrNameLst>
                                      </p:cBhvr>
                                      <p:tavLst>
                                        <p:tav tm="0">
                                          <p:val>
                                            <p:fltVal val="0"/>
                                          </p:val>
                                        </p:tav>
                                        <p:tav tm="100000">
                                          <p:val>
                                            <p:strVal val="#ppt_w"/>
                                          </p:val>
                                        </p:tav>
                                      </p:tavLst>
                                    </p:anim>
                                    <p:anim calcmode="lin" valueType="num">
                                      <p:cBhvr>
                                        <p:cTn id="30" dur="500" fill="hold"/>
                                        <p:tgtEl>
                                          <p:spTgt spid="7179"/>
                                        </p:tgtEl>
                                        <p:attrNameLst>
                                          <p:attrName>ppt_h</p:attrName>
                                        </p:attrNameLst>
                                      </p:cBhvr>
                                      <p:tavLst>
                                        <p:tav tm="0">
                                          <p:val>
                                            <p:fltVal val="0"/>
                                          </p:val>
                                        </p:tav>
                                        <p:tav tm="100000">
                                          <p:val>
                                            <p:strVal val="#ppt_h"/>
                                          </p:val>
                                        </p:tav>
                                      </p:tavLst>
                                    </p:anim>
                                    <p:anim calcmode="lin" valueType="num">
                                      <p:cBhvr>
                                        <p:cTn id="31" dur="500" fill="hold"/>
                                        <p:tgtEl>
                                          <p:spTgt spid="7179"/>
                                        </p:tgtEl>
                                        <p:attrNameLst>
                                          <p:attrName>style.rotation</p:attrName>
                                        </p:attrNameLst>
                                      </p:cBhvr>
                                      <p:tavLst>
                                        <p:tav tm="0">
                                          <p:val>
                                            <p:fltVal val="90"/>
                                          </p:val>
                                        </p:tav>
                                        <p:tav tm="100000">
                                          <p:val>
                                            <p:fltVal val="0"/>
                                          </p:val>
                                        </p:tav>
                                      </p:tavLst>
                                    </p:anim>
                                    <p:animEffect transition="in" filter="fade">
                                      <p:cBhvr>
                                        <p:cTn id="32" dur="500"/>
                                        <p:tgtEl>
                                          <p:spTgt spid="7179"/>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7180"/>
                                        </p:tgtEl>
                                        <p:attrNameLst>
                                          <p:attrName>style.visibility</p:attrName>
                                        </p:attrNameLst>
                                      </p:cBhvr>
                                      <p:to>
                                        <p:strVal val="visible"/>
                                      </p:to>
                                    </p:set>
                                    <p:anim calcmode="lin" valueType="num">
                                      <p:cBhvr>
                                        <p:cTn id="35" dur="500" fill="hold"/>
                                        <p:tgtEl>
                                          <p:spTgt spid="7180"/>
                                        </p:tgtEl>
                                        <p:attrNameLst>
                                          <p:attrName>ppt_w</p:attrName>
                                        </p:attrNameLst>
                                      </p:cBhvr>
                                      <p:tavLst>
                                        <p:tav tm="0">
                                          <p:val>
                                            <p:fltVal val="0"/>
                                          </p:val>
                                        </p:tav>
                                        <p:tav tm="100000">
                                          <p:val>
                                            <p:strVal val="#ppt_w"/>
                                          </p:val>
                                        </p:tav>
                                      </p:tavLst>
                                    </p:anim>
                                    <p:anim calcmode="lin" valueType="num">
                                      <p:cBhvr>
                                        <p:cTn id="36" dur="500" fill="hold"/>
                                        <p:tgtEl>
                                          <p:spTgt spid="7180"/>
                                        </p:tgtEl>
                                        <p:attrNameLst>
                                          <p:attrName>ppt_h</p:attrName>
                                        </p:attrNameLst>
                                      </p:cBhvr>
                                      <p:tavLst>
                                        <p:tav tm="0">
                                          <p:val>
                                            <p:fltVal val="0"/>
                                          </p:val>
                                        </p:tav>
                                        <p:tav tm="100000">
                                          <p:val>
                                            <p:strVal val="#ppt_h"/>
                                          </p:val>
                                        </p:tav>
                                      </p:tavLst>
                                    </p:anim>
                                    <p:anim calcmode="lin" valueType="num">
                                      <p:cBhvr>
                                        <p:cTn id="37" dur="500" fill="hold"/>
                                        <p:tgtEl>
                                          <p:spTgt spid="7180"/>
                                        </p:tgtEl>
                                        <p:attrNameLst>
                                          <p:attrName>style.rotation</p:attrName>
                                        </p:attrNameLst>
                                      </p:cBhvr>
                                      <p:tavLst>
                                        <p:tav tm="0">
                                          <p:val>
                                            <p:fltVal val="90"/>
                                          </p:val>
                                        </p:tav>
                                        <p:tav tm="100000">
                                          <p:val>
                                            <p:fltVal val="0"/>
                                          </p:val>
                                        </p:tav>
                                      </p:tavLst>
                                    </p:anim>
                                    <p:animEffect transition="in" filter="fade">
                                      <p:cBhvr>
                                        <p:cTn id="38" dur="500"/>
                                        <p:tgtEl>
                                          <p:spTgt spid="7180"/>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7175"/>
                                        </p:tgtEl>
                                        <p:attrNameLst>
                                          <p:attrName>style.visibility</p:attrName>
                                        </p:attrNameLst>
                                      </p:cBhvr>
                                      <p:to>
                                        <p:strVal val="visible"/>
                                      </p:to>
                                    </p:set>
                                    <p:anim calcmode="lin" valueType="num">
                                      <p:cBhvr>
                                        <p:cTn id="41" dur="500" fill="hold"/>
                                        <p:tgtEl>
                                          <p:spTgt spid="7175"/>
                                        </p:tgtEl>
                                        <p:attrNameLst>
                                          <p:attrName>ppt_w</p:attrName>
                                        </p:attrNameLst>
                                      </p:cBhvr>
                                      <p:tavLst>
                                        <p:tav tm="0">
                                          <p:val>
                                            <p:fltVal val="0"/>
                                          </p:val>
                                        </p:tav>
                                        <p:tav tm="100000">
                                          <p:val>
                                            <p:strVal val="#ppt_w"/>
                                          </p:val>
                                        </p:tav>
                                      </p:tavLst>
                                    </p:anim>
                                    <p:anim calcmode="lin" valueType="num">
                                      <p:cBhvr>
                                        <p:cTn id="42" dur="500" fill="hold"/>
                                        <p:tgtEl>
                                          <p:spTgt spid="7175"/>
                                        </p:tgtEl>
                                        <p:attrNameLst>
                                          <p:attrName>ppt_h</p:attrName>
                                        </p:attrNameLst>
                                      </p:cBhvr>
                                      <p:tavLst>
                                        <p:tav tm="0">
                                          <p:val>
                                            <p:fltVal val="0"/>
                                          </p:val>
                                        </p:tav>
                                        <p:tav tm="100000">
                                          <p:val>
                                            <p:strVal val="#ppt_h"/>
                                          </p:val>
                                        </p:tav>
                                      </p:tavLst>
                                    </p:anim>
                                    <p:anim calcmode="lin" valueType="num">
                                      <p:cBhvr>
                                        <p:cTn id="43" dur="500" fill="hold"/>
                                        <p:tgtEl>
                                          <p:spTgt spid="7175"/>
                                        </p:tgtEl>
                                        <p:attrNameLst>
                                          <p:attrName>style.rotation</p:attrName>
                                        </p:attrNameLst>
                                      </p:cBhvr>
                                      <p:tavLst>
                                        <p:tav tm="0">
                                          <p:val>
                                            <p:fltVal val="90"/>
                                          </p:val>
                                        </p:tav>
                                        <p:tav tm="100000">
                                          <p:val>
                                            <p:fltVal val="0"/>
                                          </p:val>
                                        </p:tav>
                                      </p:tavLst>
                                    </p:anim>
                                    <p:animEffect transition="in" filter="fade">
                                      <p:cBhvr>
                                        <p:cTn id="44" dur="500"/>
                                        <p:tgtEl>
                                          <p:spTgt spid="7175"/>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7178"/>
                                        </p:tgtEl>
                                        <p:attrNameLst>
                                          <p:attrName>style.visibility</p:attrName>
                                        </p:attrNameLst>
                                      </p:cBhvr>
                                      <p:to>
                                        <p:strVal val="visible"/>
                                      </p:to>
                                    </p:set>
                                    <p:anim calcmode="lin" valueType="num">
                                      <p:cBhvr>
                                        <p:cTn id="47" dur="500" fill="hold"/>
                                        <p:tgtEl>
                                          <p:spTgt spid="7178"/>
                                        </p:tgtEl>
                                        <p:attrNameLst>
                                          <p:attrName>ppt_w</p:attrName>
                                        </p:attrNameLst>
                                      </p:cBhvr>
                                      <p:tavLst>
                                        <p:tav tm="0">
                                          <p:val>
                                            <p:fltVal val="0"/>
                                          </p:val>
                                        </p:tav>
                                        <p:tav tm="100000">
                                          <p:val>
                                            <p:strVal val="#ppt_w"/>
                                          </p:val>
                                        </p:tav>
                                      </p:tavLst>
                                    </p:anim>
                                    <p:anim calcmode="lin" valueType="num">
                                      <p:cBhvr>
                                        <p:cTn id="48" dur="500" fill="hold"/>
                                        <p:tgtEl>
                                          <p:spTgt spid="7178"/>
                                        </p:tgtEl>
                                        <p:attrNameLst>
                                          <p:attrName>ppt_h</p:attrName>
                                        </p:attrNameLst>
                                      </p:cBhvr>
                                      <p:tavLst>
                                        <p:tav tm="0">
                                          <p:val>
                                            <p:fltVal val="0"/>
                                          </p:val>
                                        </p:tav>
                                        <p:tav tm="100000">
                                          <p:val>
                                            <p:strVal val="#ppt_h"/>
                                          </p:val>
                                        </p:tav>
                                      </p:tavLst>
                                    </p:anim>
                                    <p:anim calcmode="lin" valueType="num">
                                      <p:cBhvr>
                                        <p:cTn id="49" dur="500" fill="hold"/>
                                        <p:tgtEl>
                                          <p:spTgt spid="7178"/>
                                        </p:tgtEl>
                                        <p:attrNameLst>
                                          <p:attrName>style.rotation</p:attrName>
                                        </p:attrNameLst>
                                      </p:cBhvr>
                                      <p:tavLst>
                                        <p:tav tm="0">
                                          <p:val>
                                            <p:fltVal val="90"/>
                                          </p:val>
                                        </p:tav>
                                        <p:tav tm="100000">
                                          <p:val>
                                            <p:fltVal val="0"/>
                                          </p:val>
                                        </p:tav>
                                      </p:tavLst>
                                    </p:anim>
                                    <p:animEffect transition="in" filter="fade">
                                      <p:cBhvr>
                                        <p:cTn id="50" dur="500"/>
                                        <p:tgtEl>
                                          <p:spTgt spid="7178"/>
                                        </p:tgtEl>
                                      </p:cBhvr>
                                    </p:animEffect>
                                  </p:childTnLst>
                                </p:cTn>
                              </p:par>
                            </p:childTnLst>
                          </p:cTn>
                        </p:par>
                        <p:par>
                          <p:cTn id="51" fill="hold">
                            <p:stCondLst>
                              <p:cond delay="4400"/>
                            </p:stCondLst>
                            <p:childTnLst>
                              <p:par>
                                <p:cTn id="52" presetID="22" presetClass="entr" presetSubtype="8" fill="hold" grpId="0" nodeType="afterEffect">
                                  <p:stCondLst>
                                    <p:cond delay="0"/>
                                  </p:stCondLst>
                                  <p:childTnLst>
                                    <p:set>
                                      <p:cBhvr>
                                        <p:cTn id="53" dur="1" fill="hold">
                                          <p:stCondLst>
                                            <p:cond delay="0"/>
                                          </p:stCondLst>
                                        </p:cTn>
                                        <p:tgtEl>
                                          <p:spTgt spid="7176"/>
                                        </p:tgtEl>
                                        <p:attrNameLst>
                                          <p:attrName>style.visibility</p:attrName>
                                        </p:attrNameLst>
                                      </p:cBhvr>
                                      <p:to>
                                        <p:strVal val="visible"/>
                                      </p:to>
                                    </p:set>
                                    <p:animEffect transition="in" filter="wipe(left)">
                                      <p:cBhvr>
                                        <p:cTn id="54" dur="500"/>
                                        <p:tgtEl>
                                          <p:spTgt spid="717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7177"/>
                                        </p:tgtEl>
                                        <p:attrNameLst>
                                          <p:attrName>style.visibility</p:attrName>
                                        </p:attrNameLst>
                                      </p:cBhvr>
                                      <p:to>
                                        <p:strVal val="visible"/>
                                      </p:to>
                                    </p:set>
                                    <p:animEffect transition="in" filter="wipe(left)">
                                      <p:cBhvr>
                                        <p:cTn id="57"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5" grpId="0" animBg="1" autoUpdateAnimBg="0"/>
      <p:bldP spid="7176" grpId="0" autoUpdateAnimBg="0"/>
      <p:bldP spid="7177" grpId="0" autoUpdateAnimBg="0"/>
      <p:bldP spid="7178" grpId="0" autoUpdateAnimBg="0"/>
      <p:bldP spid="7179" grpId="0" animBg="1" autoUpdateAnimBg="0"/>
      <p:bldP spid="7180" grpId="0" autoUpdateAnimBg="0"/>
      <p:bldP spid="7181" grpId="0" bldLvl="0" animBg="1" autoUpdateAnimBg="0"/>
      <p:bldP spid="7182" grpId="0" bldLvl="0" animBg="1" autoUpdateAnimBg="0"/>
      <p:bldP spid="718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7"/>
          <p:cNvSpPr txBox="1">
            <a:spLocks noChangeArrowheads="1"/>
          </p:cNvSpPr>
          <p:nvPr/>
        </p:nvSpPr>
        <p:spPr bwMode="auto">
          <a:xfrm>
            <a:off x="1012825" y="176213"/>
            <a:ext cx="17235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整体框架</a:t>
            </a:r>
          </a:p>
        </p:txBody>
      </p:sp>
      <p:sp>
        <p:nvSpPr>
          <p:cNvPr id="19459" name="Freeform 5"/>
          <p:cNvSpPr/>
          <p:nvPr/>
        </p:nvSpPr>
        <p:spPr bwMode="auto">
          <a:xfrm>
            <a:off x="427038" y="220663"/>
            <a:ext cx="474662" cy="560387"/>
          </a:xfrm>
          <a:custGeom>
            <a:avLst/>
            <a:gdLst>
              <a:gd name="T0" fmla="*/ 2147483647 w 574"/>
              <a:gd name="T1" fmla="*/ 2147483647 h 681"/>
              <a:gd name="T2" fmla="*/ 2147483647 w 574"/>
              <a:gd name="T3" fmla="*/ 2147483647 h 681"/>
              <a:gd name="T4" fmla="*/ 2147483647 w 574"/>
              <a:gd name="T5" fmla="*/ 2147483647 h 681"/>
              <a:gd name="T6" fmla="*/ 2147483647 w 574"/>
              <a:gd name="T7" fmla="*/ 2147483647 h 681"/>
              <a:gd name="T8" fmla="*/ 2147483647 w 574"/>
              <a:gd name="T9" fmla="*/ 2147483647 h 681"/>
              <a:gd name="T10" fmla="*/ 2147483647 w 574"/>
              <a:gd name="T11" fmla="*/ 2147483647 h 681"/>
              <a:gd name="T12" fmla="*/ 2147483647 w 574"/>
              <a:gd name="T13" fmla="*/ 2147483647 h 681"/>
              <a:gd name="T14" fmla="*/ 2147483647 w 574"/>
              <a:gd name="T15" fmla="*/ 2147483647 h 681"/>
              <a:gd name="T16" fmla="*/ 2147483647 w 574"/>
              <a:gd name="T17" fmla="*/ 0 h 681"/>
              <a:gd name="T18" fmla="*/ 2147483647 w 574"/>
              <a:gd name="T19" fmla="*/ 2147483647 h 681"/>
              <a:gd name="T20" fmla="*/ 2147483647 w 574"/>
              <a:gd name="T21" fmla="*/ 2147483647 h 681"/>
              <a:gd name="T22" fmla="*/ 2147483647 w 574"/>
              <a:gd name="T23" fmla="*/ 2147483647 h 681"/>
              <a:gd name="T24" fmla="*/ 2147483647 w 574"/>
              <a:gd name="T25" fmla="*/ 2147483647 h 681"/>
              <a:gd name="T26" fmla="*/ 2147483647 w 574"/>
              <a:gd name="T27" fmla="*/ 2147483647 h 681"/>
              <a:gd name="T28" fmla="*/ 2147483647 w 574"/>
              <a:gd name="T29" fmla="*/ 2147483647 h 681"/>
              <a:gd name="T30" fmla="*/ 2147483647 w 574"/>
              <a:gd name="T31" fmla="*/ 2147483647 h 681"/>
              <a:gd name="T32" fmla="*/ 2147483647 w 574"/>
              <a:gd name="T33" fmla="*/ 2147483647 h 681"/>
              <a:gd name="T34" fmla="*/ 2147483647 w 574"/>
              <a:gd name="T35" fmla="*/ 2147483647 h 681"/>
              <a:gd name="T36" fmla="*/ 2147483647 w 574"/>
              <a:gd name="T37" fmla="*/ 2147483647 h 681"/>
              <a:gd name="T38" fmla="*/ 0 w 574"/>
              <a:gd name="T39" fmla="*/ 2147483647 h 681"/>
              <a:gd name="T40" fmla="*/ 2147483647 w 574"/>
              <a:gd name="T41" fmla="*/ 2147483647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 name="图片 1"/>
          <p:cNvPicPr>
            <a:picLocks noChangeAspect="1"/>
          </p:cNvPicPr>
          <p:nvPr/>
        </p:nvPicPr>
        <p:blipFill>
          <a:blip r:embed="rId2"/>
          <a:stretch>
            <a:fillRect/>
          </a:stretch>
        </p:blipFill>
        <p:spPr>
          <a:xfrm>
            <a:off x="4490937" y="730211"/>
            <a:ext cx="7128792" cy="5529205"/>
          </a:xfrm>
          <a:prstGeom prst="rect">
            <a:avLst/>
          </a:prstGeom>
        </p:spPr>
      </p:pic>
      <p:sp>
        <p:nvSpPr>
          <p:cNvPr id="20" name="Freeform 9"/>
          <p:cNvSpPr/>
          <p:nvPr/>
        </p:nvSpPr>
        <p:spPr bwMode="auto">
          <a:xfrm>
            <a:off x="718865" y="1018072"/>
            <a:ext cx="2119313" cy="509588"/>
          </a:xfrm>
          <a:custGeom>
            <a:avLst/>
            <a:gdLst>
              <a:gd name="T0" fmla="*/ 0 w 2601"/>
              <a:gd name="T1" fmla="*/ 2147483647 h 627"/>
              <a:gd name="T2" fmla="*/ 2147483647 w 2601"/>
              <a:gd name="T3" fmla="*/ 0 h 627"/>
              <a:gd name="T4" fmla="*/ 2147483647 w 2601"/>
              <a:gd name="T5" fmla="*/ 2147483647 h 627"/>
              <a:gd name="T6" fmla="*/ 2147483647 w 2601"/>
              <a:gd name="T7" fmla="*/ 2147483647 h 627"/>
              <a:gd name="T8" fmla="*/ 0 w 2601"/>
              <a:gd name="T9" fmla="*/ 2147483647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10"/>
          <p:cNvSpPr/>
          <p:nvPr/>
        </p:nvSpPr>
        <p:spPr bwMode="auto">
          <a:xfrm>
            <a:off x="553765" y="1018072"/>
            <a:ext cx="2284413" cy="420688"/>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11"/>
          <p:cNvSpPr/>
          <p:nvPr/>
        </p:nvSpPr>
        <p:spPr bwMode="auto">
          <a:xfrm>
            <a:off x="718865" y="3137024"/>
            <a:ext cx="2119313" cy="508000"/>
          </a:xfrm>
          <a:custGeom>
            <a:avLst/>
            <a:gdLst>
              <a:gd name="T0" fmla="*/ 0 w 2601"/>
              <a:gd name="T1" fmla="*/ 2147483647 h 626"/>
              <a:gd name="T2" fmla="*/ 2147483647 w 2601"/>
              <a:gd name="T3" fmla="*/ 0 h 626"/>
              <a:gd name="T4" fmla="*/ 2147483647 w 2601"/>
              <a:gd name="T5" fmla="*/ 2147483647 h 626"/>
              <a:gd name="T6" fmla="*/ 2147483647 w 2601"/>
              <a:gd name="T7" fmla="*/ 2147483647 h 626"/>
              <a:gd name="T8" fmla="*/ 0 w 2601"/>
              <a:gd name="T9" fmla="*/ 2147483647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12"/>
          <p:cNvSpPr/>
          <p:nvPr/>
        </p:nvSpPr>
        <p:spPr bwMode="auto">
          <a:xfrm>
            <a:off x="553765" y="3149156"/>
            <a:ext cx="2284413" cy="419100"/>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Freeform 13"/>
          <p:cNvSpPr/>
          <p:nvPr/>
        </p:nvSpPr>
        <p:spPr bwMode="auto">
          <a:xfrm>
            <a:off x="718865" y="4758222"/>
            <a:ext cx="2119313" cy="509588"/>
          </a:xfrm>
          <a:custGeom>
            <a:avLst/>
            <a:gdLst>
              <a:gd name="T0" fmla="*/ 0 w 2601"/>
              <a:gd name="T1" fmla="*/ 2147483647 h 627"/>
              <a:gd name="T2" fmla="*/ 2147483647 w 2601"/>
              <a:gd name="T3" fmla="*/ 0 h 627"/>
              <a:gd name="T4" fmla="*/ 2147483647 w 2601"/>
              <a:gd name="T5" fmla="*/ 2147483647 h 627"/>
              <a:gd name="T6" fmla="*/ 2147483647 w 2601"/>
              <a:gd name="T7" fmla="*/ 2147483647 h 627"/>
              <a:gd name="T8" fmla="*/ 0 w 2601"/>
              <a:gd name="T9" fmla="*/ 2147483647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Freeform 14"/>
          <p:cNvSpPr/>
          <p:nvPr/>
        </p:nvSpPr>
        <p:spPr bwMode="auto">
          <a:xfrm>
            <a:off x="553765" y="4758222"/>
            <a:ext cx="2284413" cy="419100"/>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TextBox 17"/>
          <p:cNvSpPr txBox="1">
            <a:spLocks noChangeArrowheads="1"/>
          </p:cNvSpPr>
          <p:nvPr/>
        </p:nvSpPr>
        <p:spPr bwMode="auto">
          <a:xfrm>
            <a:off x="864915" y="1060935"/>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数据库系统</a:t>
            </a:r>
          </a:p>
        </p:txBody>
      </p:sp>
      <p:sp>
        <p:nvSpPr>
          <p:cNvPr id="27" name="TextBox 18"/>
          <p:cNvSpPr txBox="1">
            <a:spLocks noChangeArrowheads="1"/>
          </p:cNvSpPr>
          <p:nvPr/>
        </p:nvSpPr>
        <p:spPr bwMode="auto">
          <a:xfrm>
            <a:off x="864915" y="3147569"/>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选股子系统</a:t>
            </a:r>
          </a:p>
        </p:txBody>
      </p:sp>
      <p:sp>
        <p:nvSpPr>
          <p:cNvPr id="28" name="TextBox 19"/>
          <p:cNvSpPr txBox="1">
            <a:spLocks noChangeArrowheads="1"/>
          </p:cNvSpPr>
          <p:nvPr/>
        </p:nvSpPr>
        <p:spPr bwMode="auto">
          <a:xfrm>
            <a:off x="864915" y="4786797"/>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回测子系统</a:t>
            </a:r>
          </a:p>
        </p:txBody>
      </p:sp>
      <p:sp>
        <p:nvSpPr>
          <p:cNvPr id="29" name="TextBox 20"/>
          <p:cNvSpPr txBox="1">
            <a:spLocks noChangeArrowheads="1"/>
          </p:cNvSpPr>
          <p:nvPr/>
        </p:nvSpPr>
        <p:spPr bwMode="auto">
          <a:xfrm>
            <a:off x="533128" y="1556792"/>
            <a:ext cx="362103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静态数据主要为历史数据，通过数据获取源获取之后则不再变动。</a:t>
            </a:r>
            <a:endParaRPr lang="en-US" altLang="zh-CN" sz="1600" dirty="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动态数据是在功能模块运行后，不断增加或变动的数据，比如回测产生的持仓变化、收益变化数据等</a:t>
            </a:r>
          </a:p>
        </p:txBody>
      </p:sp>
      <p:sp>
        <p:nvSpPr>
          <p:cNvPr id="30" name="TextBox 21"/>
          <p:cNvSpPr txBox="1">
            <a:spLocks noChangeArrowheads="1"/>
          </p:cNvSpPr>
          <p:nvPr/>
        </p:nvSpPr>
        <p:spPr bwMode="auto">
          <a:xfrm>
            <a:off x="533128" y="3750131"/>
            <a:ext cx="34770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选股子系统的核心通过神经网络算法按照预定需求，构建策略模型，遴选出想要的股票池。</a:t>
            </a:r>
          </a:p>
        </p:txBody>
      </p:sp>
      <p:sp>
        <p:nvSpPr>
          <p:cNvPr id="31" name="TextBox 22"/>
          <p:cNvSpPr txBox="1">
            <a:spLocks noChangeArrowheads="1"/>
          </p:cNvSpPr>
          <p:nvPr/>
        </p:nvSpPr>
        <p:spPr bwMode="auto">
          <a:xfrm>
            <a:off x="533128" y="5388460"/>
            <a:ext cx="36210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构建交易策略，并在历史数据构建的模拟交易环境中，进行回溯测试，获取模拟交易产生的结果，并生成分析指标。</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300" fill="hold"/>
                                        <p:tgtEl>
                                          <p:spTgt spid="19459"/>
                                        </p:tgtEl>
                                        <p:attrNameLst>
                                          <p:attrName>ppt_w</p:attrName>
                                        </p:attrNameLst>
                                      </p:cBhvr>
                                      <p:tavLst>
                                        <p:tav tm="0">
                                          <p:val>
                                            <p:fltVal val="0"/>
                                          </p:val>
                                        </p:tav>
                                        <p:tav tm="100000">
                                          <p:val>
                                            <p:strVal val="#ppt_w"/>
                                          </p:val>
                                        </p:tav>
                                      </p:tavLst>
                                    </p:anim>
                                    <p:anim calcmode="lin" valueType="num">
                                      <p:cBhvr>
                                        <p:cTn id="8" dur="300" fill="hold"/>
                                        <p:tgtEl>
                                          <p:spTgt spid="19459"/>
                                        </p:tgtEl>
                                        <p:attrNameLst>
                                          <p:attrName>ppt_h</p:attrName>
                                        </p:attrNameLst>
                                      </p:cBhvr>
                                      <p:tavLst>
                                        <p:tav tm="0">
                                          <p:val>
                                            <p:fltVal val="0"/>
                                          </p:val>
                                        </p:tav>
                                        <p:tav tm="100000">
                                          <p:val>
                                            <p:strVal val="#ppt_h"/>
                                          </p:val>
                                        </p:tav>
                                      </p:tavLst>
                                    </p:anim>
                                    <p:anim calcmode="lin" valueType="num">
                                      <p:cBhvr>
                                        <p:cTn id="9" dur="300" fill="hold"/>
                                        <p:tgtEl>
                                          <p:spTgt spid="19459"/>
                                        </p:tgtEl>
                                        <p:attrNameLst>
                                          <p:attrName>style.rotation</p:attrName>
                                        </p:attrNameLst>
                                      </p:cBhvr>
                                      <p:tavLst>
                                        <p:tav tm="0">
                                          <p:val>
                                            <p:fltVal val="90"/>
                                          </p:val>
                                        </p:tav>
                                        <p:tav tm="100000">
                                          <p:val>
                                            <p:fltVal val="0"/>
                                          </p:val>
                                        </p:tav>
                                      </p:tavLst>
                                    </p:anim>
                                    <p:animEffect transition="in" filter="fade">
                                      <p:cBhvr>
                                        <p:cTn id="10" dur="300"/>
                                        <p:tgtEl>
                                          <p:spTgt spid="1945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9458"/>
                                        </p:tgtEl>
                                        <p:attrNameLst>
                                          <p:attrName>style.visibility</p:attrName>
                                        </p:attrNameLst>
                                      </p:cBhvr>
                                      <p:to>
                                        <p:strVal val="visible"/>
                                      </p:to>
                                    </p:set>
                                    <p:anim calcmode="lin" valueType="num">
                                      <p:cBhvr>
                                        <p:cTn id="14" dur="400" fill="hold"/>
                                        <p:tgtEl>
                                          <p:spTgt spid="1945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9458"/>
                                        </p:tgtEl>
                                        <p:attrNameLst>
                                          <p:attrName>ppt_y</p:attrName>
                                        </p:attrNameLst>
                                      </p:cBhvr>
                                      <p:tavLst>
                                        <p:tav tm="0">
                                          <p:val>
                                            <p:strVal val="#ppt_y"/>
                                          </p:val>
                                        </p:tav>
                                        <p:tav tm="100000">
                                          <p:val>
                                            <p:strVal val="#ppt_y"/>
                                          </p:val>
                                        </p:tav>
                                      </p:tavLst>
                                    </p:anim>
                                    <p:anim calcmode="lin" valueType="num">
                                      <p:cBhvr>
                                        <p:cTn id="16" dur="400" fill="hold"/>
                                        <p:tgtEl>
                                          <p:spTgt spid="1945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945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9458"/>
                                        </p:tgtEl>
                                      </p:cBhvr>
                                    </p:animEffect>
                                  </p:childTnLst>
                                </p:cTn>
                              </p:par>
                            </p:childTnLst>
                          </p:cTn>
                        </p:par>
                        <p:par>
                          <p:cTn id="19" fill="hold">
                            <p:stCondLst>
                              <p:cond delay="820"/>
                            </p:stCondLst>
                            <p:childTnLst>
                              <p:par>
                                <p:cTn id="20" presetID="2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300"/>
                                        <p:tgtEl>
                                          <p:spTgt spid="20"/>
                                        </p:tgtEl>
                                      </p:cBhvr>
                                    </p:animEffect>
                                  </p:childTnLst>
                                </p:cTn>
                              </p:par>
                            </p:childTnLst>
                          </p:cTn>
                        </p:par>
                        <p:par>
                          <p:cTn id="23" fill="hold">
                            <p:stCondLst>
                              <p:cond delay="1120"/>
                            </p:stCondLst>
                            <p:childTnLst>
                              <p:par>
                                <p:cTn id="24" presetID="22" presetClass="entr" presetSubtype="2"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400"/>
                                        <p:tgtEl>
                                          <p:spTgt spid="21"/>
                                        </p:tgtEl>
                                      </p:cBhvr>
                                    </p:animEffect>
                                  </p:childTnLst>
                                </p:cTn>
                              </p:par>
                            </p:childTnLst>
                          </p:cTn>
                        </p:par>
                        <p:par>
                          <p:cTn id="27" fill="hold">
                            <p:stCondLst>
                              <p:cond delay="1520"/>
                            </p:stCondLst>
                            <p:childTnLst>
                              <p:par>
                                <p:cTn id="28" presetID="31" presetClass="entr" presetSubtype="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p:cTn id="30" dur="300" fill="hold"/>
                                        <p:tgtEl>
                                          <p:spTgt spid="26"/>
                                        </p:tgtEl>
                                        <p:attrNameLst>
                                          <p:attrName>ppt_w</p:attrName>
                                        </p:attrNameLst>
                                      </p:cBhvr>
                                      <p:tavLst>
                                        <p:tav tm="0">
                                          <p:val>
                                            <p:fltVal val="0"/>
                                          </p:val>
                                        </p:tav>
                                        <p:tav tm="100000">
                                          <p:val>
                                            <p:strVal val="#ppt_w"/>
                                          </p:val>
                                        </p:tav>
                                      </p:tavLst>
                                    </p:anim>
                                    <p:anim calcmode="lin" valueType="num">
                                      <p:cBhvr>
                                        <p:cTn id="31" dur="300" fill="hold"/>
                                        <p:tgtEl>
                                          <p:spTgt spid="26"/>
                                        </p:tgtEl>
                                        <p:attrNameLst>
                                          <p:attrName>ppt_h</p:attrName>
                                        </p:attrNameLst>
                                      </p:cBhvr>
                                      <p:tavLst>
                                        <p:tav tm="0">
                                          <p:val>
                                            <p:fltVal val="0"/>
                                          </p:val>
                                        </p:tav>
                                        <p:tav tm="100000">
                                          <p:val>
                                            <p:strVal val="#ppt_h"/>
                                          </p:val>
                                        </p:tav>
                                      </p:tavLst>
                                    </p:anim>
                                    <p:anim calcmode="lin" valueType="num">
                                      <p:cBhvr>
                                        <p:cTn id="32" dur="300" fill="hold"/>
                                        <p:tgtEl>
                                          <p:spTgt spid="26"/>
                                        </p:tgtEl>
                                        <p:attrNameLst>
                                          <p:attrName>style.rotation</p:attrName>
                                        </p:attrNameLst>
                                      </p:cBhvr>
                                      <p:tavLst>
                                        <p:tav tm="0">
                                          <p:val>
                                            <p:fltVal val="90"/>
                                          </p:val>
                                        </p:tav>
                                        <p:tav tm="100000">
                                          <p:val>
                                            <p:fltVal val="0"/>
                                          </p:val>
                                        </p:tav>
                                      </p:tavLst>
                                    </p:anim>
                                    <p:animEffect transition="in" filter="fade">
                                      <p:cBhvr>
                                        <p:cTn id="33" dur="300"/>
                                        <p:tgtEl>
                                          <p:spTgt spid="26"/>
                                        </p:tgtEl>
                                      </p:cBhvr>
                                    </p:animEffect>
                                  </p:childTnLst>
                                </p:cTn>
                              </p:par>
                            </p:childTnLst>
                          </p:cTn>
                        </p:par>
                        <p:par>
                          <p:cTn id="34" fill="hold">
                            <p:stCondLst>
                              <p:cond delay="1820"/>
                            </p:stCondLst>
                            <p:childTnLst>
                              <p:par>
                                <p:cTn id="35" presetID="22" presetClass="entr" presetSubtype="1"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par>
                          <p:cTn id="38" fill="hold">
                            <p:stCondLst>
                              <p:cond delay="2320"/>
                            </p:stCondLst>
                            <p:childTnLst>
                              <p:par>
                                <p:cTn id="39" presetID="22" presetClass="entr" presetSubtype="8"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300"/>
                                        <p:tgtEl>
                                          <p:spTgt spid="22"/>
                                        </p:tgtEl>
                                      </p:cBhvr>
                                    </p:animEffect>
                                  </p:childTnLst>
                                </p:cTn>
                              </p:par>
                            </p:childTnLst>
                          </p:cTn>
                        </p:par>
                        <p:par>
                          <p:cTn id="42" fill="hold">
                            <p:stCondLst>
                              <p:cond delay="2620"/>
                            </p:stCondLst>
                            <p:childTnLst>
                              <p:par>
                                <p:cTn id="43" presetID="22" presetClass="entr" presetSubtype="2"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right)">
                                      <p:cBhvr>
                                        <p:cTn id="45" dur="400"/>
                                        <p:tgtEl>
                                          <p:spTgt spid="23"/>
                                        </p:tgtEl>
                                      </p:cBhvr>
                                    </p:animEffect>
                                  </p:childTnLst>
                                </p:cTn>
                              </p:par>
                            </p:childTnLst>
                          </p:cTn>
                        </p:par>
                        <p:par>
                          <p:cTn id="46" fill="hold">
                            <p:stCondLst>
                              <p:cond delay="3020"/>
                            </p:stCondLst>
                            <p:childTnLst>
                              <p:par>
                                <p:cTn id="47" presetID="31" presetClass="entr" presetSubtype="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300" fill="hold"/>
                                        <p:tgtEl>
                                          <p:spTgt spid="27"/>
                                        </p:tgtEl>
                                        <p:attrNameLst>
                                          <p:attrName>ppt_w</p:attrName>
                                        </p:attrNameLst>
                                      </p:cBhvr>
                                      <p:tavLst>
                                        <p:tav tm="0">
                                          <p:val>
                                            <p:fltVal val="0"/>
                                          </p:val>
                                        </p:tav>
                                        <p:tav tm="100000">
                                          <p:val>
                                            <p:strVal val="#ppt_w"/>
                                          </p:val>
                                        </p:tav>
                                      </p:tavLst>
                                    </p:anim>
                                    <p:anim calcmode="lin" valueType="num">
                                      <p:cBhvr>
                                        <p:cTn id="50" dur="300" fill="hold"/>
                                        <p:tgtEl>
                                          <p:spTgt spid="27"/>
                                        </p:tgtEl>
                                        <p:attrNameLst>
                                          <p:attrName>ppt_h</p:attrName>
                                        </p:attrNameLst>
                                      </p:cBhvr>
                                      <p:tavLst>
                                        <p:tav tm="0">
                                          <p:val>
                                            <p:fltVal val="0"/>
                                          </p:val>
                                        </p:tav>
                                        <p:tav tm="100000">
                                          <p:val>
                                            <p:strVal val="#ppt_h"/>
                                          </p:val>
                                        </p:tav>
                                      </p:tavLst>
                                    </p:anim>
                                    <p:anim calcmode="lin" valueType="num">
                                      <p:cBhvr>
                                        <p:cTn id="51" dur="300" fill="hold"/>
                                        <p:tgtEl>
                                          <p:spTgt spid="27"/>
                                        </p:tgtEl>
                                        <p:attrNameLst>
                                          <p:attrName>style.rotation</p:attrName>
                                        </p:attrNameLst>
                                      </p:cBhvr>
                                      <p:tavLst>
                                        <p:tav tm="0">
                                          <p:val>
                                            <p:fltVal val="90"/>
                                          </p:val>
                                        </p:tav>
                                        <p:tav tm="100000">
                                          <p:val>
                                            <p:fltVal val="0"/>
                                          </p:val>
                                        </p:tav>
                                      </p:tavLst>
                                    </p:anim>
                                    <p:animEffect transition="in" filter="fade">
                                      <p:cBhvr>
                                        <p:cTn id="52" dur="300"/>
                                        <p:tgtEl>
                                          <p:spTgt spid="27"/>
                                        </p:tgtEl>
                                      </p:cBhvr>
                                    </p:animEffect>
                                  </p:childTnLst>
                                </p:cTn>
                              </p:par>
                            </p:childTnLst>
                          </p:cTn>
                        </p:par>
                        <p:par>
                          <p:cTn id="53" fill="hold">
                            <p:stCondLst>
                              <p:cond delay="3320"/>
                            </p:stCondLst>
                            <p:childTnLst>
                              <p:par>
                                <p:cTn id="54" presetID="22" presetClass="entr" presetSubtype="1"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up)">
                                      <p:cBhvr>
                                        <p:cTn id="56" dur="500"/>
                                        <p:tgtEl>
                                          <p:spTgt spid="30"/>
                                        </p:tgtEl>
                                      </p:cBhvr>
                                    </p:animEffect>
                                  </p:childTnLst>
                                </p:cTn>
                              </p:par>
                            </p:childTnLst>
                          </p:cTn>
                        </p:par>
                        <p:par>
                          <p:cTn id="57" fill="hold">
                            <p:stCondLst>
                              <p:cond delay="3820"/>
                            </p:stCondLst>
                            <p:childTnLst>
                              <p:par>
                                <p:cTn id="58" presetID="22" presetClass="entr" presetSubtype="8"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300"/>
                                        <p:tgtEl>
                                          <p:spTgt spid="24"/>
                                        </p:tgtEl>
                                      </p:cBhvr>
                                    </p:animEffect>
                                  </p:childTnLst>
                                </p:cTn>
                              </p:par>
                            </p:childTnLst>
                          </p:cTn>
                        </p:par>
                        <p:par>
                          <p:cTn id="61" fill="hold">
                            <p:stCondLst>
                              <p:cond delay="4120"/>
                            </p:stCondLst>
                            <p:childTnLst>
                              <p:par>
                                <p:cTn id="62" presetID="22" presetClass="entr" presetSubtype="2"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right)">
                                      <p:cBhvr>
                                        <p:cTn id="64" dur="400"/>
                                        <p:tgtEl>
                                          <p:spTgt spid="25"/>
                                        </p:tgtEl>
                                      </p:cBhvr>
                                    </p:animEffect>
                                  </p:childTnLst>
                                </p:cTn>
                              </p:par>
                            </p:childTnLst>
                          </p:cTn>
                        </p:par>
                        <p:par>
                          <p:cTn id="65" fill="hold">
                            <p:stCondLst>
                              <p:cond delay="4520"/>
                            </p:stCondLst>
                            <p:childTnLst>
                              <p:par>
                                <p:cTn id="66" presetID="31" presetClass="entr" presetSubtype="0"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p:cTn id="68" dur="300" fill="hold"/>
                                        <p:tgtEl>
                                          <p:spTgt spid="28"/>
                                        </p:tgtEl>
                                        <p:attrNameLst>
                                          <p:attrName>ppt_w</p:attrName>
                                        </p:attrNameLst>
                                      </p:cBhvr>
                                      <p:tavLst>
                                        <p:tav tm="0">
                                          <p:val>
                                            <p:fltVal val="0"/>
                                          </p:val>
                                        </p:tav>
                                        <p:tav tm="100000">
                                          <p:val>
                                            <p:strVal val="#ppt_w"/>
                                          </p:val>
                                        </p:tav>
                                      </p:tavLst>
                                    </p:anim>
                                    <p:anim calcmode="lin" valueType="num">
                                      <p:cBhvr>
                                        <p:cTn id="69" dur="300" fill="hold"/>
                                        <p:tgtEl>
                                          <p:spTgt spid="28"/>
                                        </p:tgtEl>
                                        <p:attrNameLst>
                                          <p:attrName>ppt_h</p:attrName>
                                        </p:attrNameLst>
                                      </p:cBhvr>
                                      <p:tavLst>
                                        <p:tav tm="0">
                                          <p:val>
                                            <p:fltVal val="0"/>
                                          </p:val>
                                        </p:tav>
                                        <p:tav tm="100000">
                                          <p:val>
                                            <p:strVal val="#ppt_h"/>
                                          </p:val>
                                        </p:tav>
                                      </p:tavLst>
                                    </p:anim>
                                    <p:anim calcmode="lin" valueType="num">
                                      <p:cBhvr>
                                        <p:cTn id="70" dur="300" fill="hold"/>
                                        <p:tgtEl>
                                          <p:spTgt spid="28"/>
                                        </p:tgtEl>
                                        <p:attrNameLst>
                                          <p:attrName>style.rotation</p:attrName>
                                        </p:attrNameLst>
                                      </p:cBhvr>
                                      <p:tavLst>
                                        <p:tav tm="0">
                                          <p:val>
                                            <p:fltVal val="90"/>
                                          </p:val>
                                        </p:tav>
                                        <p:tav tm="100000">
                                          <p:val>
                                            <p:fltVal val="0"/>
                                          </p:val>
                                        </p:tav>
                                      </p:tavLst>
                                    </p:anim>
                                    <p:animEffect transition="in" filter="fade">
                                      <p:cBhvr>
                                        <p:cTn id="71" dur="300"/>
                                        <p:tgtEl>
                                          <p:spTgt spid="28"/>
                                        </p:tgtEl>
                                      </p:cBhvr>
                                    </p:animEffect>
                                  </p:childTnLst>
                                </p:cTn>
                              </p:par>
                            </p:childTnLst>
                          </p:cTn>
                        </p:par>
                        <p:par>
                          <p:cTn id="72" fill="hold">
                            <p:stCondLst>
                              <p:cond delay="4820"/>
                            </p:stCondLst>
                            <p:childTnLst>
                              <p:par>
                                <p:cTn id="73" presetID="22" presetClass="entr" presetSubtype="1"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up)">
                                      <p:cBhvr>
                                        <p:cTn id="7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nimBg="1"/>
      <p:bldP spid="20" grpId="0" animBg="1"/>
      <p:bldP spid="21" grpId="0" animBg="1"/>
      <p:bldP spid="22" grpId="0" animBg="1"/>
      <p:bldP spid="23" grpId="0" animBg="1"/>
      <p:bldP spid="24" grpId="0" animBg="1"/>
      <p:bldP spid="25" grpId="0" animBg="1"/>
      <p:bldP spid="26" grpId="0" autoUpdateAnimBg="0"/>
      <p:bldP spid="27" grpId="0" autoUpdateAnimBg="0"/>
      <p:bldP spid="28" grpId="0" autoUpdateAnimBg="0"/>
      <p:bldP spid="29" grpId="0" autoUpdateAnimBg="0"/>
      <p:bldP spid="30" grpId="0" autoUpdateAnimBg="0"/>
      <p:bldP spid="3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7"/>
          <p:cNvSpPr txBox="1">
            <a:spLocks noChangeArrowheads="1"/>
          </p:cNvSpPr>
          <p:nvPr/>
        </p:nvSpPr>
        <p:spPr bwMode="auto">
          <a:xfrm>
            <a:off x="1012825" y="176213"/>
            <a:ext cx="21082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数据库系统</a:t>
            </a:r>
          </a:p>
        </p:txBody>
      </p:sp>
      <p:sp>
        <p:nvSpPr>
          <p:cNvPr id="19459" name="Freeform 5"/>
          <p:cNvSpPr/>
          <p:nvPr/>
        </p:nvSpPr>
        <p:spPr bwMode="auto">
          <a:xfrm>
            <a:off x="427038" y="220663"/>
            <a:ext cx="474662" cy="560387"/>
          </a:xfrm>
          <a:custGeom>
            <a:avLst/>
            <a:gdLst>
              <a:gd name="T0" fmla="*/ 2147483647 w 574"/>
              <a:gd name="T1" fmla="*/ 2147483647 h 681"/>
              <a:gd name="T2" fmla="*/ 2147483647 w 574"/>
              <a:gd name="T3" fmla="*/ 2147483647 h 681"/>
              <a:gd name="T4" fmla="*/ 2147483647 w 574"/>
              <a:gd name="T5" fmla="*/ 2147483647 h 681"/>
              <a:gd name="T6" fmla="*/ 2147483647 w 574"/>
              <a:gd name="T7" fmla="*/ 2147483647 h 681"/>
              <a:gd name="T8" fmla="*/ 2147483647 w 574"/>
              <a:gd name="T9" fmla="*/ 2147483647 h 681"/>
              <a:gd name="T10" fmla="*/ 2147483647 w 574"/>
              <a:gd name="T11" fmla="*/ 2147483647 h 681"/>
              <a:gd name="T12" fmla="*/ 2147483647 w 574"/>
              <a:gd name="T13" fmla="*/ 2147483647 h 681"/>
              <a:gd name="T14" fmla="*/ 2147483647 w 574"/>
              <a:gd name="T15" fmla="*/ 2147483647 h 681"/>
              <a:gd name="T16" fmla="*/ 2147483647 w 574"/>
              <a:gd name="T17" fmla="*/ 0 h 681"/>
              <a:gd name="T18" fmla="*/ 2147483647 w 574"/>
              <a:gd name="T19" fmla="*/ 2147483647 h 681"/>
              <a:gd name="T20" fmla="*/ 2147483647 w 574"/>
              <a:gd name="T21" fmla="*/ 2147483647 h 681"/>
              <a:gd name="T22" fmla="*/ 2147483647 w 574"/>
              <a:gd name="T23" fmla="*/ 2147483647 h 681"/>
              <a:gd name="T24" fmla="*/ 2147483647 w 574"/>
              <a:gd name="T25" fmla="*/ 2147483647 h 681"/>
              <a:gd name="T26" fmla="*/ 2147483647 w 574"/>
              <a:gd name="T27" fmla="*/ 2147483647 h 681"/>
              <a:gd name="T28" fmla="*/ 2147483647 w 574"/>
              <a:gd name="T29" fmla="*/ 2147483647 h 681"/>
              <a:gd name="T30" fmla="*/ 2147483647 w 574"/>
              <a:gd name="T31" fmla="*/ 2147483647 h 681"/>
              <a:gd name="T32" fmla="*/ 2147483647 w 574"/>
              <a:gd name="T33" fmla="*/ 2147483647 h 681"/>
              <a:gd name="T34" fmla="*/ 2147483647 w 574"/>
              <a:gd name="T35" fmla="*/ 2147483647 h 681"/>
              <a:gd name="T36" fmla="*/ 2147483647 w 574"/>
              <a:gd name="T37" fmla="*/ 2147483647 h 681"/>
              <a:gd name="T38" fmla="*/ 0 w 574"/>
              <a:gd name="T39" fmla="*/ 2147483647 h 681"/>
              <a:gd name="T40" fmla="*/ 2147483647 w 574"/>
              <a:gd name="T41" fmla="*/ 2147483647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9"/>
          <p:cNvSpPr/>
          <p:nvPr/>
        </p:nvSpPr>
        <p:spPr bwMode="auto">
          <a:xfrm>
            <a:off x="4607297" y="850591"/>
            <a:ext cx="2119313" cy="509588"/>
          </a:xfrm>
          <a:custGeom>
            <a:avLst/>
            <a:gdLst>
              <a:gd name="T0" fmla="*/ 0 w 2601"/>
              <a:gd name="T1" fmla="*/ 2147483647 h 627"/>
              <a:gd name="T2" fmla="*/ 2147483647 w 2601"/>
              <a:gd name="T3" fmla="*/ 0 h 627"/>
              <a:gd name="T4" fmla="*/ 2147483647 w 2601"/>
              <a:gd name="T5" fmla="*/ 2147483647 h 627"/>
              <a:gd name="T6" fmla="*/ 2147483647 w 2601"/>
              <a:gd name="T7" fmla="*/ 2147483647 h 627"/>
              <a:gd name="T8" fmla="*/ 0 w 2601"/>
              <a:gd name="T9" fmla="*/ 2147483647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10"/>
          <p:cNvSpPr/>
          <p:nvPr/>
        </p:nvSpPr>
        <p:spPr bwMode="auto">
          <a:xfrm>
            <a:off x="4442197" y="850591"/>
            <a:ext cx="2284413" cy="420688"/>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11"/>
          <p:cNvSpPr/>
          <p:nvPr/>
        </p:nvSpPr>
        <p:spPr bwMode="auto">
          <a:xfrm>
            <a:off x="4607297" y="2723841"/>
            <a:ext cx="2119313" cy="508000"/>
          </a:xfrm>
          <a:custGeom>
            <a:avLst/>
            <a:gdLst>
              <a:gd name="T0" fmla="*/ 0 w 2601"/>
              <a:gd name="T1" fmla="*/ 2147483647 h 626"/>
              <a:gd name="T2" fmla="*/ 2147483647 w 2601"/>
              <a:gd name="T3" fmla="*/ 0 h 626"/>
              <a:gd name="T4" fmla="*/ 2147483647 w 2601"/>
              <a:gd name="T5" fmla="*/ 2147483647 h 626"/>
              <a:gd name="T6" fmla="*/ 2147483647 w 2601"/>
              <a:gd name="T7" fmla="*/ 2147483647 h 626"/>
              <a:gd name="T8" fmla="*/ 0 w 2601"/>
              <a:gd name="T9" fmla="*/ 2147483647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12"/>
          <p:cNvSpPr/>
          <p:nvPr/>
        </p:nvSpPr>
        <p:spPr bwMode="auto">
          <a:xfrm>
            <a:off x="4442197" y="2723841"/>
            <a:ext cx="2284413" cy="419100"/>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Freeform 13"/>
          <p:cNvSpPr/>
          <p:nvPr/>
        </p:nvSpPr>
        <p:spPr bwMode="auto">
          <a:xfrm>
            <a:off x="4607297" y="4590741"/>
            <a:ext cx="2119313" cy="509588"/>
          </a:xfrm>
          <a:custGeom>
            <a:avLst/>
            <a:gdLst>
              <a:gd name="T0" fmla="*/ 0 w 2601"/>
              <a:gd name="T1" fmla="*/ 2147483647 h 627"/>
              <a:gd name="T2" fmla="*/ 2147483647 w 2601"/>
              <a:gd name="T3" fmla="*/ 0 h 627"/>
              <a:gd name="T4" fmla="*/ 2147483647 w 2601"/>
              <a:gd name="T5" fmla="*/ 2147483647 h 627"/>
              <a:gd name="T6" fmla="*/ 2147483647 w 2601"/>
              <a:gd name="T7" fmla="*/ 2147483647 h 627"/>
              <a:gd name="T8" fmla="*/ 0 w 2601"/>
              <a:gd name="T9" fmla="*/ 2147483647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Freeform 14"/>
          <p:cNvSpPr/>
          <p:nvPr/>
        </p:nvSpPr>
        <p:spPr bwMode="auto">
          <a:xfrm>
            <a:off x="4442197" y="4590741"/>
            <a:ext cx="2284413" cy="419100"/>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TextBox 17"/>
          <p:cNvSpPr txBox="1">
            <a:spLocks noChangeArrowheads="1"/>
          </p:cNvSpPr>
          <p:nvPr/>
        </p:nvSpPr>
        <p:spPr bwMode="auto">
          <a:xfrm>
            <a:off x="4753347" y="893454"/>
            <a:ext cx="14943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基本信息类</a:t>
            </a:r>
          </a:p>
        </p:txBody>
      </p:sp>
      <p:sp>
        <p:nvSpPr>
          <p:cNvPr id="27" name="TextBox 18"/>
          <p:cNvSpPr txBox="1">
            <a:spLocks noChangeArrowheads="1"/>
          </p:cNvSpPr>
          <p:nvPr/>
        </p:nvSpPr>
        <p:spPr bwMode="auto">
          <a:xfrm>
            <a:off x="4753347" y="2722254"/>
            <a:ext cx="9813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因子类</a:t>
            </a:r>
          </a:p>
        </p:txBody>
      </p:sp>
      <p:sp>
        <p:nvSpPr>
          <p:cNvPr id="28" name="TextBox 19"/>
          <p:cNvSpPr txBox="1">
            <a:spLocks noChangeArrowheads="1"/>
          </p:cNvSpPr>
          <p:nvPr/>
        </p:nvSpPr>
        <p:spPr bwMode="auto">
          <a:xfrm>
            <a:off x="4753347" y="461931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回测支持类</a:t>
            </a:r>
          </a:p>
        </p:txBody>
      </p:sp>
      <p:sp>
        <p:nvSpPr>
          <p:cNvPr id="29" name="TextBox 20"/>
          <p:cNvSpPr txBox="1">
            <a:spLocks noChangeArrowheads="1"/>
          </p:cNvSpPr>
          <p:nvPr/>
        </p:nvSpPr>
        <p:spPr bwMode="auto">
          <a:xfrm>
            <a:off x="4421560" y="1428441"/>
            <a:ext cx="52052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包含了从多个数据源获取的股市行业信息，日线交易数据，复权因子数据，停牌数据等交易策略或回测必须使用的基础数据。覆盖范围为</a:t>
            </a:r>
            <a:r>
              <a:rPr lang="en-US" altLang="zh-CN" sz="1600" dirty="0">
                <a:solidFill>
                  <a:schemeClr val="accent1"/>
                </a:solidFill>
                <a:latin typeface="微软雅黑" panose="020B0503020204020204" pitchFamily="34" charset="-122"/>
                <a:ea typeface="微软雅黑" panose="020B0503020204020204" pitchFamily="34" charset="-122"/>
              </a:rPr>
              <a:t>A</a:t>
            </a:r>
            <a:r>
              <a:rPr lang="zh-CN" altLang="en-US" sz="1600" dirty="0">
                <a:solidFill>
                  <a:schemeClr val="accent1"/>
                </a:solidFill>
                <a:latin typeface="微软雅黑" panose="020B0503020204020204" pitchFamily="34" charset="-122"/>
                <a:ea typeface="微软雅黑" panose="020B0503020204020204" pitchFamily="34" charset="-122"/>
              </a:rPr>
              <a:t>股所有上市公司从上市之日起一直到</a:t>
            </a:r>
            <a:r>
              <a:rPr lang="en-US" altLang="zh-CN" sz="1600" dirty="0">
                <a:solidFill>
                  <a:schemeClr val="accent1"/>
                </a:solidFill>
                <a:latin typeface="微软雅黑" panose="020B0503020204020204" pitchFamily="34" charset="-122"/>
                <a:ea typeface="微软雅黑" panose="020B0503020204020204" pitchFamily="34" charset="-122"/>
              </a:rPr>
              <a:t>2017</a:t>
            </a:r>
            <a:r>
              <a:rPr lang="zh-CN" altLang="en-US" sz="1600" dirty="0">
                <a:solidFill>
                  <a:schemeClr val="accent1"/>
                </a:solidFill>
                <a:latin typeface="微软雅黑" panose="020B0503020204020204" pitchFamily="34" charset="-122"/>
                <a:ea typeface="微软雅黑" panose="020B0503020204020204" pitchFamily="34" charset="-122"/>
              </a:rPr>
              <a:t>年</a:t>
            </a:r>
            <a:r>
              <a:rPr lang="en-US" altLang="zh-CN" sz="1600" dirty="0">
                <a:solidFill>
                  <a:schemeClr val="accent1"/>
                </a:solidFill>
                <a:latin typeface="微软雅黑" panose="020B0503020204020204" pitchFamily="34" charset="-122"/>
                <a:ea typeface="微软雅黑" panose="020B0503020204020204" pitchFamily="34" charset="-122"/>
              </a:rPr>
              <a:t>12</a:t>
            </a:r>
            <a:r>
              <a:rPr lang="zh-CN" altLang="en-US" sz="1600" dirty="0">
                <a:solidFill>
                  <a:schemeClr val="accent1"/>
                </a:solidFill>
                <a:latin typeface="微软雅黑" panose="020B0503020204020204" pitchFamily="34" charset="-122"/>
                <a:ea typeface="微软雅黑" panose="020B0503020204020204" pitchFamily="34" charset="-122"/>
              </a:rPr>
              <a:t>月</a:t>
            </a:r>
            <a:r>
              <a:rPr lang="en-US" altLang="zh-CN" sz="1600" dirty="0">
                <a:solidFill>
                  <a:schemeClr val="accent1"/>
                </a:solidFill>
                <a:latin typeface="微软雅黑" panose="020B0503020204020204" pitchFamily="34" charset="-122"/>
                <a:ea typeface="微软雅黑" panose="020B0503020204020204" pitchFamily="34" charset="-122"/>
              </a:rPr>
              <a:t>31</a:t>
            </a:r>
            <a:r>
              <a:rPr lang="zh-CN" altLang="en-US" sz="1600" dirty="0">
                <a:solidFill>
                  <a:schemeClr val="accent1"/>
                </a:solidFill>
                <a:latin typeface="微软雅黑" panose="020B0503020204020204" pitchFamily="34" charset="-122"/>
                <a:ea typeface="微软雅黑" panose="020B0503020204020204" pitchFamily="34" charset="-122"/>
              </a:rPr>
              <a:t>日的数据。</a:t>
            </a:r>
          </a:p>
        </p:txBody>
      </p:sp>
      <p:sp>
        <p:nvSpPr>
          <p:cNvPr id="30" name="TextBox 21"/>
          <p:cNvSpPr txBox="1">
            <a:spLocks noChangeArrowheads="1"/>
          </p:cNvSpPr>
          <p:nvPr/>
        </p:nvSpPr>
        <p:spPr bwMode="auto">
          <a:xfrm>
            <a:off x="4421560" y="3318083"/>
            <a:ext cx="37650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包含了资产负债表、现金流量表、利润表中数百个财务指标数据，以及</a:t>
            </a:r>
            <a:r>
              <a:rPr lang="en-US" altLang="zh-CN" sz="1600" dirty="0">
                <a:solidFill>
                  <a:schemeClr val="accent1"/>
                </a:solidFill>
                <a:latin typeface="微软雅黑" panose="020B0503020204020204" pitchFamily="34" charset="-122"/>
                <a:ea typeface="微软雅黑" panose="020B0503020204020204" pitchFamily="34" charset="-122"/>
              </a:rPr>
              <a:t>RSI</a:t>
            </a:r>
            <a:r>
              <a:rPr lang="zh-CN" altLang="en-US" sz="1600" dirty="0">
                <a:solidFill>
                  <a:schemeClr val="accent1"/>
                </a:solidFill>
                <a:latin typeface="微软雅黑" panose="020B0503020204020204" pitchFamily="34" charset="-122"/>
                <a:ea typeface="微软雅黑" panose="020B0503020204020204" pitchFamily="34" charset="-122"/>
              </a:rPr>
              <a:t>技术指标数据作为模型构建的基本因子库。</a:t>
            </a:r>
          </a:p>
        </p:txBody>
      </p:sp>
      <p:sp>
        <p:nvSpPr>
          <p:cNvPr id="31" name="TextBox 22"/>
          <p:cNvSpPr txBox="1">
            <a:spLocks noChangeArrowheads="1"/>
          </p:cNvSpPr>
          <p:nvPr/>
        </p:nvSpPr>
        <p:spPr bwMode="auto">
          <a:xfrm>
            <a:off x="4421560" y="5277743"/>
            <a:ext cx="37650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包含了回测所需的参数表、策略表、账户信息表、回测结果表、回测指标表等回测运行过程中所需数据。</a:t>
            </a:r>
          </a:p>
        </p:txBody>
      </p:sp>
      <p:sp>
        <p:nvSpPr>
          <p:cNvPr id="32" name="Freeform 6"/>
          <p:cNvSpPr/>
          <p:nvPr/>
        </p:nvSpPr>
        <p:spPr bwMode="auto">
          <a:xfrm>
            <a:off x="2524125" y="3402013"/>
            <a:ext cx="1350963" cy="946150"/>
          </a:xfrm>
          <a:custGeom>
            <a:avLst/>
            <a:gdLst>
              <a:gd name="T0" fmla="*/ 0 w 1432"/>
              <a:gd name="T1" fmla="*/ 2147483647 h 1002"/>
              <a:gd name="T2" fmla="*/ 2147483647 w 1432"/>
              <a:gd name="T3" fmla="*/ 0 h 1002"/>
              <a:gd name="T4" fmla="*/ 2147483647 w 1432"/>
              <a:gd name="T5" fmla="*/ 2147483647 h 1002"/>
              <a:gd name="T6" fmla="*/ 2147483647 w 1432"/>
              <a:gd name="T7" fmla="*/ 2147483647 h 1002"/>
              <a:gd name="T8" fmla="*/ 0 w 1432"/>
              <a:gd name="T9" fmla="*/ 2147483647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2" h="1002">
                <a:moveTo>
                  <a:pt x="0" y="290"/>
                </a:moveTo>
                <a:lnTo>
                  <a:pt x="1432" y="0"/>
                </a:lnTo>
                <a:lnTo>
                  <a:pt x="1245" y="793"/>
                </a:lnTo>
                <a:lnTo>
                  <a:pt x="275" y="1002"/>
                </a:lnTo>
                <a:lnTo>
                  <a:pt x="0" y="29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Oval 7"/>
          <p:cNvSpPr>
            <a:spLocks noChangeArrowheads="1"/>
          </p:cNvSpPr>
          <p:nvPr/>
        </p:nvSpPr>
        <p:spPr bwMode="auto">
          <a:xfrm>
            <a:off x="1300163" y="2212975"/>
            <a:ext cx="2206625" cy="220662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Freeform 8"/>
          <p:cNvSpPr/>
          <p:nvPr/>
        </p:nvSpPr>
        <p:spPr bwMode="auto">
          <a:xfrm>
            <a:off x="725488" y="3402013"/>
            <a:ext cx="3149600" cy="717550"/>
          </a:xfrm>
          <a:custGeom>
            <a:avLst/>
            <a:gdLst>
              <a:gd name="T0" fmla="*/ 0 w 3337"/>
              <a:gd name="T1" fmla="*/ 0 h 760"/>
              <a:gd name="T2" fmla="*/ 2147483647 w 3337"/>
              <a:gd name="T3" fmla="*/ 0 h 760"/>
              <a:gd name="T4" fmla="*/ 2147483647 w 3337"/>
              <a:gd name="T5" fmla="*/ 2147483647 h 760"/>
              <a:gd name="T6" fmla="*/ 2147483647 w 3337"/>
              <a:gd name="T7" fmla="*/ 2147483647 h 760"/>
              <a:gd name="T8" fmla="*/ 0 w 3337"/>
              <a:gd name="T9" fmla="*/ 0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37" h="760">
                <a:moveTo>
                  <a:pt x="0" y="0"/>
                </a:moveTo>
                <a:lnTo>
                  <a:pt x="3337" y="0"/>
                </a:lnTo>
                <a:lnTo>
                  <a:pt x="3150" y="760"/>
                </a:lnTo>
                <a:lnTo>
                  <a:pt x="275" y="76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TextBox 7"/>
          <p:cNvSpPr txBox="1">
            <a:spLocks noChangeArrowheads="1"/>
          </p:cNvSpPr>
          <p:nvPr/>
        </p:nvSpPr>
        <p:spPr bwMode="auto">
          <a:xfrm>
            <a:off x="1657350" y="2263775"/>
            <a:ext cx="817563"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b="1" dirty="0">
                <a:solidFill>
                  <a:schemeClr val="accent2"/>
                </a:solidFill>
                <a:latin typeface="微软雅黑" panose="020B0503020204020204" pitchFamily="34" charset="-122"/>
                <a:ea typeface="微软雅黑" panose="020B0503020204020204" pitchFamily="34" charset="-122"/>
              </a:rPr>
              <a:t>3</a:t>
            </a:r>
            <a:endParaRPr lang="zh-CN" altLang="en-US" sz="8000" b="1" dirty="0">
              <a:solidFill>
                <a:schemeClr val="accent2"/>
              </a:solidFill>
              <a:latin typeface="微软雅黑" panose="020B0503020204020204" pitchFamily="34" charset="-122"/>
              <a:ea typeface="微软雅黑" panose="020B0503020204020204" pitchFamily="34" charset="-122"/>
            </a:endParaRPr>
          </a:p>
        </p:txBody>
      </p:sp>
      <p:sp>
        <p:nvSpPr>
          <p:cNvPr id="36" name="TextBox 8"/>
          <p:cNvSpPr txBox="1">
            <a:spLocks noChangeArrowheads="1"/>
          </p:cNvSpPr>
          <p:nvPr/>
        </p:nvSpPr>
        <p:spPr bwMode="auto">
          <a:xfrm>
            <a:off x="2263775" y="2878138"/>
            <a:ext cx="1392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类库</a:t>
            </a:r>
          </a:p>
        </p:txBody>
      </p:sp>
      <p:sp>
        <p:nvSpPr>
          <p:cNvPr id="37" name="TextBox 9"/>
          <p:cNvSpPr txBox="1">
            <a:spLocks noChangeArrowheads="1"/>
          </p:cNvSpPr>
          <p:nvPr/>
        </p:nvSpPr>
        <p:spPr bwMode="auto">
          <a:xfrm>
            <a:off x="992188" y="3482975"/>
            <a:ext cx="27238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solidFill>
                  <a:schemeClr val="accent2"/>
                </a:solidFill>
                <a:latin typeface="微软雅黑" panose="020B0503020204020204" pitchFamily="34" charset="-122"/>
                <a:ea typeface="微软雅黑" panose="020B0503020204020204" pitchFamily="34" charset="-122"/>
              </a:rPr>
              <a:t>系统必备的三大类库</a:t>
            </a:r>
          </a:p>
        </p:txBody>
      </p:sp>
    </p:spTree>
    <p:extLst>
      <p:ext uri="{BB962C8B-B14F-4D97-AF65-F5344CB8AC3E}">
        <p14:creationId xmlns:p14="http://schemas.microsoft.com/office/powerpoint/2010/main" val="1342700485"/>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300" fill="hold"/>
                                        <p:tgtEl>
                                          <p:spTgt spid="19459"/>
                                        </p:tgtEl>
                                        <p:attrNameLst>
                                          <p:attrName>ppt_w</p:attrName>
                                        </p:attrNameLst>
                                      </p:cBhvr>
                                      <p:tavLst>
                                        <p:tav tm="0">
                                          <p:val>
                                            <p:fltVal val="0"/>
                                          </p:val>
                                        </p:tav>
                                        <p:tav tm="100000">
                                          <p:val>
                                            <p:strVal val="#ppt_w"/>
                                          </p:val>
                                        </p:tav>
                                      </p:tavLst>
                                    </p:anim>
                                    <p:anim calcmode="lin" valueType="num">
                                      <p:cBhvr>
                                        <p:cTn id="8" dur="300" fill="hold"/>
                                        <p:tgtEl>
                                          <p:spTgt spid="19459"/>
                                        </p:tgtEl>
                                        <p:attrNameLst>
                                          <p:attrName>ppt_h</p:attrName>
                                        </p:attrNameLst>
                                      </p:cBhvr>
                                      <p:tavLst>
                                        <p:tav tm="0">
                                          <p:val>
                                            <p:fltVal val="0"/>
                                          </p:val>
                                        </p:tav>
                                        <p:tav tm="100000">
                                          <p:val>
                                            <p:strVal val="#ppt_h"/>
                                          </p:val>
                                        </p:tav>
                                      </p:tavLst>
                                    </p:anim>
                                    <p:anim calcmode="lin" valueType="num">
                                      <p:cBhvr>
                                        <p:cTn id="9" dur="300" fill="hold"/>
                                        <p:tgtEl>
                                          <p:spTgt spid="19459"/>
                                        </p:tgtEl>
                                        <p:attrNameLst>
                                          <p:attrName>style.rotation</p:attrName>
                                        </p:attrNameLst>
                                      </p:cBhvr>
                                      <p:tavLst>
                                        <p:tav tm="0">
                                          <p:val>
                                            <p:fltVal val="90"/>
                                          </p:val>
                                        </p:tav>
                                        <p:tav tm="100000">
                                          <p:val>
                                            <p:fltVal val="0"/>
                                          </p:val>
                                        </p:tav>
                                      </p:tavLst>
                                    </p:anim>
                                    <p:animEffect transition="in" filter="fade">
                                      <p:cBhvr>
                                        <p:cTn id="10" dur="300"/>
                                        <p:tgtEl>
                                          <p:spTgt spid="1945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9458"/>
                                        </p:tgtEl>
                                        <p:attrNameLst>
                                          <p:attrName>style.visibility</p:attrName>
                                        </p:attrNameLst>
                                      </p:cBhvr>
                                      <p:to>
                                        <p:strVal val="visible"/>
                                      </p:to>
                                    </p:set>
                                    <p:anim calcmode="lin" valueType="num">
                                      <p:cBhvr>
                                        <p:cTn id="14" dur="400" fill="hold"/>
                                        <p:tgtEl>
                                          <p:spTgt spid="1945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9458"/>
                                        </p:tgtEl>
                                        <p:attrNameLst>
                                          <p:attrName>ppt_y</p:attrName>
                                        </p:attrNameLst>
                                      </p:cBhvr>
                                      <p:tavLst>
                                        <p:tav tm="0">
                                          <p:val>
                                            <p:strVal val="#ppt_y"/>
                                          </p:val>
                                        </p:tav>
                                        <p:tav tm="100000">
                                          <p:val>
                                            <p:strVal val="#ppt_y"/>
                                          </p:val>
                                        </p:tav>
                                      </p:tavLst>
                                    </p:anim>
                                    <p:anim calcmode="lin" valueType="num">
                                      <p:cBhvr>
                                        <p:cTn id="16" dur="400" fill="hold"/>
                                        <p:tgtEl>
                                          <p:spTgt spid="1945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945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9458"/>
                                        </p:tgtEl>
                                      </p:cBhvr>
                                    </p:animEffect>
                                  </p:childTnLst>
                                </p:cTn>
                              </p:par>
                            </p:childTnLst>
                          </p:cTn>
                        </p:par>
                        <p:par>
                          <p:cTn id="19" fill="hold">
                            <p:stCondLst>
                              <p:cond delay="860"/>
                            </p:stCondLst>
                            <p:childTnLst>
                              <p:par>
                                <p:cTn id="20" presetID="2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300"/>
                                        <p:tgtEl>
                                          <p:spTgt spid="20"/>
                                        </p:tgtEl>
                                      </p:cBhvr>
                                    </p:animEffect>
                                  </p:childTnLst>
                                </p:cTn>
                              </p:par>
                            </p:childTnLst>
                          </p:cTn>
                        </p:par>
                        <p:par>
                          <p:cTn id="23" fill="hold">
                            <p:stCondLst>
                              <p:cond delay="1160"/>
                            </p:stCondLst>
                            <p:childTnLst>
                              <p:par>
                                <p:cTn id="24" presetID="22" presetClass="entr" presetSubtype="2"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400"/>
                                        <p:tgtEl>
                                          <p:spTgt spid="21"/>
                                        </p:tgtEl>
                                      </p:cBhvr>
                                    </p:animEffect>
                                  </p:childTnLst>
                                </p:cTn>
                              </p:par>
                            </p:childTnLst>
                          </p:cTn>
                        </p:par>
                        <p:par>
                          <p:cTn id="27" fill="hold">
                            <p:stCondLst>
                              <p:cond delay="1560"/>
                            </p:stCondLst>
                            <p:childTnLst>
                              <p:par>
                                <p:cTn id="28" presetID="31" presetClass="entr" presetSubtype="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p:cTn id="30" dur="300" fill="hold"/>
                                        <p:tgtEl>
                                          <p:spTgt spid="26"/>
                                        </p:tgtEl>
                                        <p:attrNameLst>
                                          <p:attrName>ppt_w</p:attrName>
                                        </p:attrNameLst>
                                      </p:cBhvr>
                                      <p:tavLst>
                                        <p:tav tm="0">
                                          <p:val>
                                            <p:fltVal val="0"/>
                                          </p:val>
                                        </p:tav>
                                        <p:tav tm="100000">
                                          <p:val>
                                            <p:strVal val="#ppt_w"/>
                                          </p:val>
                                        </p:tav>
                                      </p:tavLst>
                                    </p:anim>
                                    <p:anim calcmode="lin" valueType="num">
                                      <p:cBhvr>
                                        <p:cTn id="31" dur="300" fill="hold"/>
                                        <p:tgtEl>
                                          <p:spTgt spid="26"/>
                                        </p:tgtEl>
                                        <p:attrNameLst>
                                          <p:attrName>ppt_h</p:attrName>
                                        </p:attrNameLst>
                                      </p:cBhvr>
                                      <p:tavLst>
                                        <p:tav tm="0">
                                          <p:val>
                                            <p:fltVal val="0"/>
                                          </p:val>
                                        </p:tav>
                                        <p:tav tm="100000">
                                          <p:val>
                                            <p:strVal val="#ppt_h"/>
                                          </p:val>
                                        </p:tav>
                                      </p:tavLst>
                                    </p:anim>
                                    <p:anim calcmode="lin" valueType="num">
                                      <p:cBhvr>
                                        <p:cTn id="32" dur="300" fill="hold"/>
                                        <p:tgtEl>
                                          <p:spTgt spid="26"/>
                                        </p:tgtEl>
                                        <p:attrNameLst>
                                          <p:attrName>style.rotation</p:attrName>
                                        </p:attrNameLst>
                                      </p:cBhvr>
                                      <p:tavLst>
                                        <p:tav tm="0">
                                          <p:val>
                                            <p:fltVal val="90"/>
                                          </p:val>
                                        </p:tav>
                                        <p:tav tm="100000">
                                          <p:val>
                                            <p:fltVal val="0"/>
                                          </p:val>
                                        </p:tav>
                                      </p:tavLst>
                                    </p:anim>
                                    <p:animEffect transition="in" filter="fade">
                                      <p:cBhvr>
                                        <p:cTn id="33" dur="300"/>
                                        <p:tgtEl>
                                          <p:spTgt spid="26"/>
                                        </p:tgtEl>
                                      </p:cBhvr>
                                    </p:animEffect>
                                  </p:childTnLst>
                                </p:cTn>
                              </p:par>
                            </p:childTnLst>
                          </p:cTn>
                        </p:par>
                        <p:par>
                          <p:cTn id="34" fill="hold">
                            <p:stCondLst>
                              <p:cond delay="1860"/>
                            </p:stCondLst>
                            <p:childTnLst>
                              <p:par>
                                <p:cTn id="35" presetID="22" presetClass="entr" presetSubtype="1"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par>
                          <p:cTn id="38" fill="hold">
                            <p:stCondLst>
                              <p:cond delay="2360"/>
                            </p:stCondLst>
                            <p:childTnLst>
                              <p:par>
                                <p:cTn id="39" presetID="22" presetClass="entr" presetSubtype="8"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300"/>
                                        <p:tgtEl>
                                          <p:spTgt spid="22"/>
                                        </p:tgtEl>
                                      </p:cBhvr>
                                    </p:animEffect>
                                  </p:childTnLst>
                                </p:cTn>
                              </p:par>
                            </p:childTnLst>
                          </p:cTn>
                        </p:par>
                        <p:par>
                          <p:cTn id="42" fill="hold">
                            <p:stCondLst>
                              <p:cond delay="2660"/>
                            </p:stCondLst>
                            <p:childTnLst>
                              <p:par>
                                <p:cTn id="43" presetID="22" presetClass="entr" presetSubtype="2"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right)">
                                      <p:cBhvr>
                                        <p:cTn id="45" dur="400"/>
                                        <p:tgtEl>
                                          <p:spTgt spid="23"/>
                                        </p:tgtEl>
                                      </p:cBhvr>
                                    </p:animEffect>
                                  </p:childTnLst>
                                </p:cTn>
                              </p:par>
                            </p:childTnLst>
                          </p:cTn>
                        </p:par>
                        <p:par>
                          <p:cTn id="46" fill="hold">
                            <p:stCondLst>
                              <p:cond delay="3060"/>
                            </p:stCondLst>
                            <p:childTnLst>
                              <p:par>
                                <p:cTn id="47" presetID="31" presetClass="entr" presetSubtype="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300" fill="hold"/>
                                        <p:tgtEl>
                                          <p:spTgt spid="27"/>
                                        </p:tgtEl>
                                        <p:attrNameLst>
                                          <p:attrName>ppt_w</p:attrName>
                                        </p:attrNameLst>
                                      </p:cBhvr>
                                      <p:tavLst>
                                        <p:tav tm="0">
                                          <p:val>
                                            <p:fltVal val="0"/>
                                          </p:val>
                                        </p:tav>
                                        <p:tav tm="100000">
                                          <p:val>
                                            <p:strVal val="#ppt_w"/>
                                          </p:val>
                                        </p:tav>
                                      </p:tavLst>
                                    </p:anim>
                                    <p:anim calcmode="lin" valueType="num">
                                      <p:cBhvr>
                                        <p:cTn id="50" dur="300" fill="hold"/>
                                        <p:tgtEl>
                                          <p:spTgt spid="27"/>
                                        </p:tgtEl>
                                        <p:attrNameLst>
                                          <p:attrName>ppt_h</p:attrName>
                                        </p:attrNameLst>
                                      </p:cBhvr>
                                      <p:tavLst>
                                        <p:tav tm="0">
                                          <p:val>
                                            <p:fltVal val="0"/>
                                          </p:val>
                                        </p:tav>
                                        <p:tav tm="100000">
                                          <p:val>
                                            <p:strVal val="#ppt_h"/>
                                          </p:val>
                                        </p:tav>
                                      </p:tavLst>
                                    </p:anim>
                                    <p:anim calcmode="lin" valueType="num">
                                      <p:cBhvr>
                                        <p:cTn id="51" dur="300" fill="hold"/>
                                        <p:tgtEl>
                                          <p:spTgt spid="27"/>
                                        </p:tgtEl>
                                        <p:attrNameLst>
                                          <p:attrName>style.rotation</p:attrName>
                                        </p:attrNameLst>
                                      </p:cBhvr>
                                      <p:tavLst>
                                        <p:tav tm="0">
                                          <p:val>
                                            <p:fltVal val="90"/>
                                          </p:val>
                                        </p:tav>
                                        <p:tav tm="100000">
                                          <p:val>
                                            <p:fltVal val="0"/>
                                          </p:val>
                                        </p:tav>
                                      </p:tavLst>
                                    </p:anim>
                                    <p:animEffect transition="in" filter="fade">
                                      <p:cBhvr>
                                        <p:cTn id="52" dur="300"/>
                                        <p:tgtEl>
                                          <p:spTgt spid="27"/>
                                        </p:tgtEl>
                                      </p:cBhvr>
                                    </p:animEffect>
                                  </p:childTnLst>
                                </p:cTn>
                              </p:par>
                            </p:childTnLst>
                          </p:cTn>
                        </p:par>
                        <p:par>
                          <p:cTn id="53" fill="hold">
                            <p:stCondLst>
                              <p:cond delay="3360"/>
                            </p:stCondLst>
                            <p:childTnLst>
                              <p:par>
                                <p:cTn id="54" presetID="22" presetClass="entr" presetSubtype="1"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up)">
                                      <p:cBhvr>
                                        <p:cTn id="56" dur="500"/>
                                        <p:tgtEl>
                                          <p:spTgt spid="30"/>
                                        </p:tgtEl>
                                      </p:cBhvr>
                                    </p:animEffect>
                                  </p:childTnLst>
                                </p:cTn>
                              </p:par>
                            </p:childTnLst>
                          </p:cTn>
                        </p:par>
                        <p:par>
                          <p:cTn id="57" fill="hold">
                            <p:stCondLst>
                              <p:cond delay="3860"/>
                            </p:stCondLst>
                            <p:childTnLst>
                              <p:par>
                                <p:cTn id="58" presetID="22" presetClass="entr" presetSubtype="8"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300"/>
                                        <p:tgtEl>
                                          <p:spTgt spid="24"/>
                                        </p:tgtEl>
                                      </p:cBhvr>
                                    </p:animEffect>
                                  </p:childTnLst>
                                </p:cTn>
                              </p:par>
                            </p:childTnLst>
                          </p:cTn>
                        </p:par>
                        <p:par>
                          <p:cTn id="61" fill="hold">
                            <p:stCondLst>
                              <p:cond delay="4160"/>
                            </p:stCondLst>
                            <p:childTnLst>
                              <p:par>
                                <p:cTn id="62" presetID="22" presetClass="entr" presetSubtype="2"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right)">
                                      <p:cBhvr>
                                        <p:cTn id="64" dur="400"/>
                                        <p:tgtEl>
                                          <p:spTgt spid="25"/>
                                        </p:tgtEl>
                                      </p:cBhvr>
                                    </p:animEffect>
                                  </p:childTnLst>
                                </p:cTn>
                              </p:par>
                            </p:childTnLst>
                          </p:cTn>
                        </p:par>
                        <p:par>
                          <p:cTn id="65" fill="hold">
                            <p:stCondLst>
                              <p:cond delay="4560"/>
                            </p:stCondLst>
                            <p:childTnLst>
                              <p:par>
                                <p:cTn id="66" presetID="31" presetClass="entr" presetSubtype="0"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p:cTn id="68" dur="300" fill="hold"/>
                                        <p:tgtEl>
                                          <p:spTgt spid="28"/>
                                        </p:tgtEl>
                                        <p:attrNameLst>
                                          <p:attrName>ppt_w</p:attrName>
                                        </p:attrNameLst>
                                      </p:cBhvr>
                                      <p:tavLst>
                                        <p:tav tm="0">
                                          <p:val>
                                            <p:fltVal val="0"/>
                                          </p:val>
                                        </p:tav>
                                        <p:tav tm="100000">
                                          <p:val>
                                            <p:strVal val="#ppt_w"/>
                                          </p:val>
                                        </p:tav>
                                      </p:tavLst>
                                    </p:anim>
                                    <p:anim calcmode="lin" valueType="num">
                                      <p:cBhvr>
                                        <p:cTn id="69" dur="300" fill="hold"/>
                                        <p:tgtEl>
                                          <p:spTgt spid="28"/>
                                        </p:tgtEl>
                                        <p:attrNameLst>
                                          <p:attrName>ppt_h</p:attrName>
                                        </p:attrNameLst>
                                      </p:cBhvr>
                                      <p:tavLst>
                                        <p:tav tm="0">
                                          <p:val>
                                            <p:fltVal val="0"/>
                                          </p:val>
                                        </p:tav>
                                        <p:tav tm="100000">
                                          <p:val>
                                            <p:strVal val="#ppt_h"/>
                                          </p:val>
                                        </p:tav>
                                      </p:tavLst>
                                    </p:anim>
                                    <p:anim calcmode="lin" valueType="num">
                                      <p:cBhvr>
                                        <p:cTn id="70" dur="300" fill="hold"/>
                                        <p:tgtEl>
                                          <p:spTgt spid="28"/>
                                        </p:tgtEl>
                                        <p:attrNameLst>
                                          <p:attrName>style.rotation</p:attrName>
                                        </p:attrNameLst>
                                      </p:cBhvr>
                                      <p:tavLst>
                                        <p:tav tm="0">
                                          <p:val>
                                            <p:fltVal val="90"/>
                                          </p:val>
                                        </p:tav>
                                        <p:tav tm="100000">
                                          <p:val>
                                            <p:fltVal val="0"/>
                                          </p:val>
                                        </p:tav>
                                      </p:tavLst>
                                    </p:anim>
                                    <p:animEffect transition="in" filter="fade">
                                      <p:cBhvr>
                                        <p:cTn id="71" dur="300"/>
                                        <p:tgtEl>
                                          <p:spTgt spid="28"/>
                                        </p:tgtEl>
                                      </p:cBhvr>
                                    </p:animEffect>
                                  </p:childTnLst>
                                </p:cTn>
                              </p:par>
                            </p:childTnLst>
                          </p:cTn>
                        </p:par>
                        <p:par>
                          <p:cTn id="72" fill="hold">
                            <p:stCondLst>
                              <p:cond delay="4860"/>
                            </p:stCondLst>
                            <p:childTnLst>
                              <p:par>
                                <p:cTn id="73" presetID="22" presetClass="entr" presetSubtype="1"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up)">
                                      <p:cBhvr>
                                        <p:cTn id="75" dur="500"/>
                                        <p:tgtEl>
                                          <p:spTgt spid="31"/>
                                        </p:tgtEl>
                                      </p:cBhvr>
                                    </p:animEffect>
                                  </p:childTnLst>
                                </p:cTn>
                              </p:par>
                            </p:childTnLst>
                          </p:cTn>
                        </p:par>
                        <p:par>
                          <p:cTn id="76" fill="hold">
                            <p:stCondLst>
                              <p:cond delay="5360"/>
                            </p:stCondLst>
                            <p:childTnLst>
                              <p:par>
                                <p:cTn id="77" presetID="52" presetClass="entr" presetSubtype="0"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Scale>
                                      <p:cBhvr>
                                        <p:cTn id="79"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0" dur="1000" decel="50000" fill="hold">
                                          <p:stCondLst>
                                            <p:cond delay="0"/>
                                          </p:stCondLst>
                                        </p:cTn>
                                        <p:tgtEl>
                                          <p:spTgt spid="33"/>
                                        </p:tgtEl>
                                        <p:attrNameLst>
                                          <p:attrName>ppt_x</p:attrName>
                                          <p:attrName>ppt_y</p:attrName>
                                        </p:attrNameLst>
                                      </p:cBhvr>
                                      <p:rCtr x="0" y="0"/>
                                    </p:animMotion>
                                    <p:animEffect transition="in" filter="fade">
                                      <p:cBhvr>
                                        <p:cTn id="81" dur="1000"/>
                                        <p:tgtEl>
                                          <p:spTgt spid="33"/>
                                        </p:tgtEl>
                                      </p:cBhvr>
                                    </p:animEffect>
                                  </p:childTnLst>
                                </p:cTn>
                              </p:par>
                            </p:childTnLst>
                          </p:cTn>
                        </p:par>
                        <p:par>
                          <p:cTn id="82" fill="hold">
                            <p:stCondLst>
                              <p:cond delay="6360"/>
                            </p:stCondLst>
                            <p:childTnLst>
                              <p:par>
                                <p:cTn id="83" presetID="22" presetClass="entr" presetSubtype="8" fill="hold" grpId="0" nodeType="after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left)">
                                      <p:cBhvr>
                                        <p:cTn id="85" dur="500"/>
                                        <p:tgtEl>
                                          <p:spTgt spid="32"/>
                                        </p:tgtEl>
                                      </p:cBhvr>
                                    </p:animEffect>
                                  </p:childTnLst>
                                </p:cTn>
                              </p:par>
                            </p:childTnLst>
                          </p:cTn>
                        </p:par>
                        <p:par>
                          <p:cTn id="86" fill="hold">
                            <p:stCondLst>
                              <p:cond delay="6860"/>
                            </p:stCondLst>
                            <p:childTnLst>
                              <p:par>
                                <p:cTn id="87" presetID="22" presetClass="entr" presetSubtype="2"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wipe(right)">
                                      <p:cBhvr>
                                        <p:cTn id="89" dur="500"/>
                                        <p:tgtEl>
                                          <p:spTgt spid="34"/>
                                        </p:tgtEl>
                                      </p:cBhvr>
                                    </p:animEffect>
                                  </p:childTnLst>
                                </p:cTn>
                              </p:par>
                            </p:childTnLst>
                          </p:cTn>
                        </p:par>
                        <p:par>
                          <p:cTn id="90" fill="hold">
                            <p:stCondLst>
                              <p:cond delay="7360"/>
                            </p:stCondLst>
                            <p:childTnLst>
                              <p:par>
                                <p:cTn id="91" presetID="31" presetClass="entr" presetSubtype="0" fill="hold" grpId="0" nodeType="afterEffect">
                                  <p:stCondLst>
                                    <p:cond delay="0"/>
                                  </p:stCondLst>
                                  <p:childTnLst>
                                    <p:set>
                                      <p:cBhvr>
                                        <p:cTn id="92" dur="1" fill="hold">
                                          <p:stCondLst>
                                            <p:cond delay="0"/>
                                          </p:stCondLst>
                                        </p:cTn>
                                        <p:tgtEl>
                                          <p:spTgt spid="35"/>
                                        </p:tgtEl>
                                        <p:attrNameLst>
                                          <p:attrName>style.visibility</p:attrName>
                                        </p:attrNameLst>
                                      </p:cBhvr>
                                      <p:to>
                                        <p:strVal val="visible"/>
                                      </p:to>
                                    </p:set>
                                    <p:anim calcmode="lin" valueType="num">
                                      <p:cBhvr>
                                        <p:cTn id="93" dur="500" fill="hold"/>
                                        <p:tgtEl>
                                          <p:spTgt spid="35"/>
                                        </p:tgtEl>
                                        <p:attrNameLst>
                                          <p:attrName>ppt_w</p:attrName>
                                        </p:attrNameLst>
                                      </p:cBhvr>
                                      <p:tavLst>
                                        <p:tav tm="0">
                                          <p:val>
                                            <p:fltVal val="0"/>
                                          </p:val>
                                        </p:tav>
                                        <p:tav tm="100000">
                                          <p:val>
                                            <p:strVal val="#ppt_w"/>
                                          </p:val>
                                        </p:tav>
                                      </p:tavLst>
                                    </p:anim>
                                    <p:anim calcmode="lin" valueType="num">
                                      <p:cBhvr>
                                        <p:cTn id="94" dur="500" fill="hold"/>
                                        <p:tgtEl>
                                          <p:spTgt spid="35"/>
                                        </p:tgtEl>
                                        <p:attrNameLst>
                                          <p:attrName>ppt_h</p:attrName>
                                        </p:attrNameLst>
                                      </p:cBhvr>
                                      <p:tavLst>
                                        <p:tav tm="0">
                                          <p:val>
                                            <p:fltVal val="0"/>
                                          </p:val>
                                        </p:tav>
                                        <p:tav tm="100000">
                                          <p:val>
                                            <p:strVal val="#ppt_h"/>
                                          </p:val>
                                        </p:tav>
                                      </p:tavLst>
                                    </p:anim>
                                    <p:anim calcmode="lin" valueType="num">
                                      <p:cBhvr>
                                        <p:cTn id="95" dur="500" fill="hold"/>
                                        <p:tgtEl>
                                          <p:spTgt spid="35"/>
                                        </p:tgtEl>
                                        <p:attrNameLst>
                                          <p:attrName>style.rotation</p:attrName>
                                        </p:attrNameLst>
                                      </p:cBhvr>
                                      <p:tavLst>
                                        <p:tav tm="0">
                                          <p:val>
                                            <p:fltVal val="90"/>
                                          </p:val>
                                        </p:tav>
                                        <p:tav tm="100000">
                                          <p:val>
                                            <p:fltVal val="0"/>
                                          </p:val>
                                        </p:tav>
                                      </p:tavLst>
                                    </p:anim>
                                    <p:animEffect transition="in" filter="fade">
                                      <p:cBhvr>
                                        <p:cTn id="96" dur="500"/>
                                        <p:tgtEl>
                                          <p:spTgt spid="35"/>
                                        </p:tgtEl>
                                      </p:cBhvr>
                                    </p:animEffect>
                                  </p:childTnLst>
                                </p:cTn>
                              </p:par>
                              <p:par>
                                <p:cTn id="97" presetID="31"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 calcmode="lin" valueType="num">
                                      <p:cBhvr>
                                        <p:cTn id="99" dur="500" fill="hold"/>
                                        <p:tgtEl>
                                          <p:spTgt spid="36"/>
                                        </p:tgtEl>
                                        <p:attrNameLst>
                                          <p:attrName>ppt_w</p:attrName>
                                        </p:attrNameLst>
                                      </p:cBhvr>
                                      <p:tavLst>
                                        <p:tav tm="0">
                                          <p:val>
                                            <p:fltVal val="0"/>
                                          </p:val>
                                        </p:tav>
                                        <p:tav tm="100000">
                                          <p:val>
                                            <p:strVal val="#ppt_w"/>
                                          </p:val>
                                        </p:tav>
                                      </p:tavLst>
                                    </p:anim>
                                    <p:anim calcmode="lin" valueType="num">
                                      <p:cBhvr>
                                        <p:cTn id="100" dur="500" fill="hold"/>
                                        <p:tgtEl>
                                          <p:spTgt spid="36"/>
                                        </p:tgtEl>
                                        <p:attrNameLst>
                                          <p:attrName>ppt_h</p:attrName>
                                        </p:attrNameLst>
                                      </p:cBhvr>
                                      <p:tavLst>
                                        <p:tav tm="0">
                                          <p:val>
                                            <p:fltVal val="0"/>
                                          </p:val>
                                        </p:tav>
                                        <p:tav tm="100000">
                                          <p:val>
                                            <p:strVal val="#ppt_h"/>
                                          </p:val>
                                        </p:tav>
                                      </p:tavLst>
                                    </p:anim>
                                    <p:anim calcmode="lin" valueType="num">
                                      <p:cBhvr>
                                        <p:cTn id="101" dur="500" fill="hold"/>
                                        <p:tgtEl>
                                          <p:spTgt spid="36"/>
                                        </p:tgtEl>
                                        <p:attrNameLst>
                                          <p:attrName>style.rotation</p:attrName>
                                        </p:attrNameLst>
                                      </p:cBhvr>
                                      <p:tavLst>
                                        <p:tav tm="0">
                                          <p:val>
                                            <p:fltVal val="90"/>
                                          </p:val>
                                        </p:tav>
                                        <p:tav tm="100000">
                                          <p:val>
                                            <p:fltVal val="0"/>
                                          </p:val>
                                        </p:tav>
                                      </p:tavLst>
                                    </p:anim>
                                    <p:animEffect transition="in" filter="fade">
                                      <p:cBhvr>
                                        <p:cTn id="102" dur="500"/>
                                        <p:tgtEl>
                                          <p:spTgt spid="36"/>
                                        </p:tgtEl>
                                      </p:cBhvr>
                                    </p:animEffect>
                                  </p:childTnLst>
                                </p:cTn>
                              </p:par>
                            </p:childTnLst>
                          </p:cTn>
                        </p:par>
                        <p:par>
                          <p:cTn id="103" fill="hold">
                            <p:stCondLst>
                              <p:cond delay="7860"/>
                            </p:stCondLst>
                            <p:childTnLst>
                              <p:par>
                                <p:cTn id="104" presetID="22" presetClass="entr" presetSubtype="1" fill="hold" grpId="0" nodeType="after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wipe(up)">
                                      <p:cBhvr>
                                        <p:cTn id="10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nimBg="1"/>
      <p:bldP spid="20" grpId="0" animBg="1"/>
      <p:bldP spid="21" grpId="0" animBg="1"/>
      <p:bldP spid="22" grpId="0" animBg="1"/>
      <p:bldP spid="23" grpId="0" animBg="1"/>
      <p:bldP spid="24" grpId="0" animBg="1"/>
      <p:bldP spid="25" grpId="0" animBg="1"/>
      <p:bldP spid="26" grpId="0" autoUpdateAnimBg="0"/>
      <p:bldP spid="27" grpId="0" autoUpdateAnimBg="0"/>
      <p:bldP spid="28" grpId="0" autoUpdateAnimBg="0"/>
      <p:bldP spid="29" grpId="0" autoUpdateAnimBg="0"/>
      <p:bldP spid="30" grpId="0" autoUpdateAnimBg="0"/>
      <p:bldP spid="31" grpId="0" autoUpdateAnimBg="0"/>
      <p:bldP spid="32" grpId="0" animBg="1"/>
      <p:bldP spid="33" grpId="0" animBg="1" autoUpdateAnimBg="0"/>
      <p:bldP spid="34" grpId="0" animBg="1"/>
      <p:bldP spid="35" grpId="0" autoUpdateAnimBg="0"/>
      <p:bldP spid="36" grpId="0" autoUpdateAnimBg="0"/>
      <p:bldP spid="3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7"/>
          <p:cNvSpPr txBox="1">
            <a:spLocks noChangeArrowheads="1"/>
          </p:cNvSpPr>
          <p:nvPr/>
        </p:nvSpPr>
        <p:spPr bwMode="auto">
          <a:xfrm>
            <a:off x="1012825" y="176213"/>
            <a:ext cx="21082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选股子系统</a:t>
            </a:r>
          </a:p>
        </p:txBody>
      </p:sp>
      <p:sp>
        <p:nvSpPr>
          <p:cNvPr id="19459" name="Freeform 5"/>
          <p:cNvSpPr/>
          <p:nvPr/>
        </p:nvSpPr>
        <p:spPr bwMode="auto">
          <a:xfrm>
            <a:off x="427038" y="220663"/>
            <a:ext cx="474662" cy="560387"/>
          </a:xfrm>
          <a:custGeom>
            <a:avLst/>
            <a:gdLst>
              <a:gd name="T0" fmla="*/ 2147483647 w 574"/>
              <a:gd name="T1" fmla="*/ 2147483647 h 681"/>
              <a:gd name="T2" fmla="*/ 2147483647 w 574"/>
              <a:gd name="T3" fmla="*/ 2147483647 h 681"/>
              <a:gd name="T4" fmla="*/ 2147483647 w 574"/>
              <a:gd name="T5" fmla="*/ 2147483647 h 681"/>
              <a:gd name="T6" fmla="*/ 2147483647 w 574"/>
              <a:gd name="T7" fmla="*/ 2147483647 h 681"/>
              <a:gd name="T8" fmla="*/ 2147483647 w 574"/>
              <a:gd name="T9" fmla="*/ 2147483647 h 681"/>
              <a:gd name="T10" fmla="*/ 2147483647 w 574"/>
              <a:gd name="T11" fmla="*/ 2147483647 h 681"/>
              <a:gd name="T12" fmla="*/ 2147483647 w 574"/>
              <a:gd name="T13" fmla="*/ 2147483647 h 681"/>
              <a:gd name="T14" fmla="*/ 2147483647 w 574"/>
              <a:gd name="T15" fmla="*/ 2147483647 h 681"/>
              <a:gd name="T16" fmla="*/ 2147483647 w 574"/>
              <a:gd name="T17" fmla="*/ 0 h 681"/>
              <a:gd name="T18" fmla="*/ 2147483647 w 574"/>
              <a:gd name="T19" fmla="*/ 2147483647 h 681"/>
              <a:gd name="T20" fmla="*/ 2147483647 w 574"/>
              <a:gd name="T21" fmla="*/ 2147483647 h 681"/>
              <a:gd name="T22" fmla="*/ 2147483647 w 574"/>
              <a:gd name="T23" fmla="*/ 2147483647 h 681"/>
              <a:gd name="T24" fmla="*/ 2147483647 w 574"/>
              <a:gd name="T25" fmla="*/ 2147483647 h 681"/>
              <a:gd name="T26" fmla="*/ 2147483647 w 574"/>
              <a:gd name="T27" fmla="*/ 2147483647 h 681"/>
              <a:gd name="T28" fmla="*/ 2147483647 w 574"/>
              <a:gd name="T29" fmla="*/ 2147483647 h 681"/>
              <a:gd name="T30" fmla="*/ 2147483647 w 574"/>
              <a:gd name="T31" fmla="*/ 2147483647 h 681"/>
              <a:gd name="T32" fmla="*/ 2147483647 w 574"/>
              <a:gd name="T33" fmla="*/ 2147483647 h 681"/>
              <a:gd name="T34" fmla="*/ 2147483647 w 574"/>
              <a:gd name="T35" fmla="*/ 2147483647 h 681"/>
              <a:gd name="T36" fmla="*/ 2147483647 w 574"/>
              <a:gd name="T37" fmla="*/ 2147483647 h 681"/>
              <a:gd name="T38" fmla="*/ 0 w 574"/>
              <a:gd name="T39" fmla="*/ 2147483647 h 681"/>
              <a:gd name="T40" fmla="*/ 2147483647 w 574"/>
              <a:gd name="T41" fmla="*/ 2147483647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9"/>
          <p:cNvSpPr/>
          <p:nvPr/>
        </p:nvSpPr>
        <p:spPr bwMode="auto">
          <a:xfrm>
            <a:off x="718865" y="1018072"/>
            <a:ext cx="2119313" cy="509588"/>
          </a:xfrm>
          <a:custGeom>
            <a:avLst/>
            <a:gdLst>
              <a:gd name="T0" fmla="*/ 0 w 2601"/>
              <a:gd name="T1" fmla="*/ 2147483647 h 627"/>
              <a:gd name="T2" fmla="*/ 2147483647 w 2601"/>
              <a:gd name="T3" fmla="*/ 0 h 627"/>
              <a:gd name="T4" fmla="*/ 2147483647 w 2601"/>
              <a:gd name="T5" fmla="*/ 2147483647 h 627"/>
              <a:gd name="T6" fmla="*/ 2147483647 w 2601"/>
              <a:gd name="T7" fmla="*/ 2147483647 h 627"/>
              <a:gd name="T8" fmla="*/ 0 w 2601"/>
              <a:gd name="T9" fmla="*/ 2147483647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10"/>
          <p:cNvSpPr/>
          <p:nvPr/>
        </p:nvSpPr>
        <p:spPr bwMode="auto">
          <a:xfrm>
            <a:off x="553765" y="1018072"/>
            <a:ext cx="2284413" cy="420688"/>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11"/>
          <p:cNvSpPr/>
          <p:nvPr/>
        </p:nvSpPr>
        <p:spPr bwMode="auto">
          <a:xfrm>
            <a:off x="718865" y="3838902"/>
            <a:ext cx="2119313" cy="508000"/>
          </a:xfrm>
          <a:custGeom>
            <a:avLst/>
            <a:gdLst>
              <a:gd name="T0" fmla="*/ 0 w 2601"/>
              <a:gd name="T1" fmla="*/ 2147483647 h 626"/>
              <a:gd name="T2" fmla="*/ 2147483647 w 2601"/>
              <a:gd name="T3" fmla="*/ 0 h 626"/>
              <a:gd name="T4" fmla="*/ 2147483647 w 2601"/>
              <a:gd name="T5" fmla="*/ 2147483647 h 626"/>
              <a:gd name="T6" fmla="*/ 2147483647 w 2601"/>
              <a:gd name="T7" fmla="*/ 2147483647 h 626"/>
              <a:gd name="T8" fmla="*/ 0 w 2601"/>
              <a:gd name="T9" fmla="*/ 2147483647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12"/>
          <p:cNvSpPr/>
          <p:nvPr/>
        </p:nvSpPr>
        <p:spPr bwMode="auto">
          <a:xfrm>
            <a:off x="553765" y="3838902"/>
            <a:ext cx="2284413" cy="419100"/>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TextBox 17"/>
          <p:cNvSpPr txBox="1">
            <a:spLocks noChangeArrowheads="1"/>
          </p:cNvSpPr>
          <p:nvPr/>
        </p:nvSpPr>
        <p:spPr bwMode="auto">
          <a:xfrm>
            <a:off x="864915" y="1060935"/>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预处理</a:t>
            </a:r>
          </a:p>
        </p:txBody>
      </p:sp>
      <p:sp>
        <p:nvSpPr>
          <p:cNvPr id="27" name="TextBox 18"/>
          <p:cNvSpPr txBox="1">
            <a:spLocks noChangeArrowheads="1"/>
          </p:cNvSpPr>
          <p:nvPr/>
        </p:nvSpPr>
        <p:spPr bwMode="auto">
          <a:xfrm>
            <a:off x="864915" y="383731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训练</a:t>
            </a:r>
          </a:p>
        </p:txBody>
      </p:sp>
      <p:sp>
        <p:nvSpPr>
          <p:cNvPr id="29" name="TextBox 20"/>
          <p:cNvSpPr txBox="1">
            <a:spLocks noChangeArrowheads="1"/>
          </p:cNvSpPr>
          <p:nvPr/>
        </p:nvSpPr>
        <p:spPr bwMode="auto">
          <a:xfrm>
            <a:off x="533128" y="1595922"/>
            <a:ext cx="297296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由于在股市中存在各种各样的非常规情况（停牌、熔断、配股等）或经济现象，必须对原始数据进行较为完备的预处理，才可进行训练。</a:t>
            </a:r>
          </a:p>
        </p:txBody>
      </p:sp>
      <p:sp>
        <p:nvSpPr>
          <p:cNvPr id="30" name="TextBox 21"/>
          <p:cNvSpPr txBox="1">
            <a:spLocks noChangeArrowheads="1"/>
          </p:cNvSpPr>
          <p:nvPr/>
        </p:nvSpPr>
        <p:spPr bwMode="auto">
          <a:xfrm>
            <a:off x="533128" y="4386590"/>
            <a:ext cx="297296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与常规训练不同的时，股市数据具有数量少、时间序列等特点，需要进行交叉验证训练，且必须由过去数据预测未来数据。</a:t>
            </a:r>
          </a:p>
        </p:txBody>
      </p:sp>
      <p:pic>
        <p:nvPicPr>
          <p:cNvPr id="3" name="图片 2"/>
          <p:cNvPicPr>
            <a:picLocks noChangeAspect="1"/>
          </p:cNvPicPr>
          <p:nvPr/>
        </p:nvPicPr>
        <p:blipFill>
          <a:blip r:embed="rId2"/>
          <a:stretch>
            <a:fillRect/>
          </a:stretch>
        </p:blipFill>
        <p:spPr>
          <a:xfrm>
            <a:off x="3866133" y="724081"/>
            <a:ext cx="7728861" cy="4865159"/>
          </a:xfrm>
          <a:prstGeom prst="rect">
            <a:avLst/>
          </a:prstGeom>
        </p:spPr>
      </p:pic>
    </p:spTree>
    <p:extLst>
      <p:ext uri="{BB962C8B-B14F-4D97-AF65-F5344CB8AC3E}">
        <p14:creationId xmlns:p14="http://schemas.microsoft.com/office/powerpoint/2010/main" val="252241670"/>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300" fill="hold"/>
                                        <p:tgtEl>
                                          <p:spTgt spid="19459"/>
                                        </p:tgtEl>
                                        <p:attrNameLst>
                                          <p:attrName>ppt_w</p:attrName>
                                        </p:attrNameLst>
                                      </p:cBhvr>
                                      <p:tavLst>
                                        <p:tav tm="0">
                                          <p:val>
                                            <p:fltVal val="0"/>
                                          </p:val>
                                        </p:tav>
                                        <p:tav tm="100000">
                                          <p:val>
                                            <p:strVal val="#ppt_w"/>
                                          </p:val>
                                        </p:tav>
                                      </p:tavLst>
                                    </p:anim>
                                    <p:anim calcmode="lin" valueType="num">
                                      <p:cBhvr>
                                        <p:cTn id="8" dur="300" fill="hold"/>
                                        <p:tgtEl>
                                          <p:spTgt spid="19459"/>
                                        </p:tgtEl>
                                        <p:attrNameLst>
                                          <p:attrName>ppt_h</p:attrName>
                                        </p:attrNameLst>
                                      </p:cBhvr>
                                      <p:tavLst>
                                        <p:tav tm="0">
                                          <p:val>
                                            <p:fltVal val="0"/>
                                          </p:val>
                                        </p:tav>
                                        <p:tav tm="100000">
                                          <p:val>
                                            <p:strVal val="#ppt_h"/>
                                          </p:val>
                                        </p:tav>
                                      </p:tavLst>
                                    </p:anim>
                                    <p:anim calcmode="lin" valueType="num">
                                      <p:cBhvr>
                                        <p:cTn id="9" dur="300" fill="hold"/>
                                        <p:tgtEl>
                                          <p:spTgt spid="19459"/>
                                        </p:tgtEl>
                                        <p:attrNameLst>
                                          <p:attrName>style.rotation</p:attrName>
                                        </p:attrNameLst>
                                      </p:cBhvr>
                                      <p:tavLst>
                                        <p:tav tm="0">
                                          <p:val>
                                            <p:fltVal val="90"/>
                                          </p:val>
                                        </p:tav>
                                        <p:tav tm="100000">
                                          <p:val>
                                            <p:fltVal val="0"/>
                                          </p:val>
                                        </p:tav>
                                      </p:tavLst>
                                    </p:anim>
                                    <p:animEffect transition="in" filter="fade">
                                      <p:cBhvr>
                                        <p:cTn id="10" dur="300"/>
                                        <p:tgtEl>
                                          <p:spTgt spid="1945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9458"/>
                                        </p:tgtEl>
                                        <p:attrNameLst>
                                          <p:attrName>style.visibility</p:attrName>
                                        </p:attrNameLst>
                                      </p:cBhvr>
                                      <p:to>
                                        <p:strVal val="visible"/>
                                      </p:to>
                                    </p:set>
                                    <p:anim calcmode="lin" valueType="num">
                                      <p:cBhvr>
                                        <p:cTn id="14" dur="400" fill="hold"/>
                                        <p:tgtEl>
                                          <p:spTgt spid="1945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9458"/>
                                        </p:tgtEl>
                                        <p:attrNameLst>
                                          <p:attrName>ppt_y</p:attrName>
                                        </p:attrNameLst>
                                      </p:cBhvr>
                                      <p:tavLst>
                                        <p:tav tm="0">
                                          <p:val>
                                            <p:strVal val="#ppt_y"/>
                                          </p:val>
                                        </p:tav>
                                        <p:tav tm="100000">
                                          <p:val>
                                            <p:strVal val="#ppt_y"/>
                                          </p:val>
                                        </p:tav>
                                      </p:tavLst>
                                    </p:anim>
                                    <p:anim calcmode="lin" valueType="num">
                                      <p:cBhvr>
                                        <p:cTn id="16" dur="400" fill="hold"/>
                                        <p:tgtEl>
                                          <p:spTgt spid="1945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945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9458"/>
                                        </p:tgtEl>
                                      </p:cBhvr>
                                    </p:animEffect>
                                  </p:childTnLst>
                                </p:cTn>
                              </p:par>
                            </p:childTnLst>
                          </p:cTn>
                        </p:par>
                        <p:par>
                          <p:cTn id="19" fill="hold">
                            <p:stCondLst>
                              <p:cond delay="860"/>
                            </p:stCondLst>
                            <p:childTnLst>
                              <p:par>
                                <p:cTn id="20" presetID="2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300"/>
                                        <p:tgtEl>
                                          <p:spTgt spid="20"/>
                                        </p:tgtEl>
                                      </p:cBhvr>
                                    </p:animEffect>
                                  </p:childTnLst>
                                </p:cTn>
                              </p:par>
                            </p:childTnLst>
                          </p:cTn>
                        </p:par>
                        <p:par>
                          <p:cTn id="23" fill="hold">
                            <p:stCondLst>
                              <p:cond delay="1160"/>
                            </p:stCondLst>
                            <p:childTnLst>
                              <p:par>
                                <p:cTn id="24" presetID="22" presetClass="entr" presetSubtype="2"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400"/>
                                        <p:tgtEl>
                                          <p:spTgt spid="21"/>
                                        </p:tgtEl>
                                      </p:cBhvr>
                                    </p:animEffect>
                                  </p:childTnLst>
                                </p:cTn>
                              </p:par>
                            </p:childTnLst>
                          </p:cTn>
                        </p:par>
                        <p:par>
                          <p:cTn id="27" fill="hold">
                            <p:stCondLst>
                              <p:cond delay="1560"/>
                            </p:stCondLst>
                            <p:childTnLst>
                              <p:par>
                                <p:cTn id="28" presetID="31" presetClass="entr" presetSubtype="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p:cTn id="30" dur="300" fill="hold"/>
                                        <p:tgtEl>
                                          <p:spTgt spid="26"/>
                                        </p:tgtEl>
                                        <p:attrNameLst>
                                          <p:attrName>ppt_w</p:attrName>
                                        </p:attrNameLst>
                                      </p:cBhvr>
                                      <p:tavLst>
                                        <p:tav tm="0">
                                          <p:val>
                                            <p:fltVal val="0"/>
                                          </p:val>
                                        </p:tav>
                                        <p:tav tm="100000">
                                          <p:val>
                                            <p:strVal val="#ppt_w"/>
                                          </p:val>
                                        </p:tav>
                                      </p:tavLst>
                                    </p:anim>
                                    <p:anim calcmode="lin" valueType="num">
                                      <p:cBhvr>
                                        <p:cTn id="31" dur="300" fill="hold"/>
                                        <p:tgtEl>
                                          <p:spTgt spid="26"/>
                                        </p:tgtEl>
                                        <p:attrNameLst>
                                          <p:attrName>ppt_h</p:attrName>
                                        </p:attrNameLst>
                                      </p:cBhvr>
                                      <p:tavLst>
                                        <p:tav tm="0">
                                          <p:val>
                                            <p:fltVal val="0"/>
                                          </p:val>
                                        </p:tav>
                                        <p:tav tm="100000">
                                          <p:val>
                                            <p:strVal val="#ppt_h"/>
                                          </p:val>
                                        </p:tav>
                                      </p:tavLst>
                                    </p:anim>
                                    <p:anim calcmode="lin" valueType="num">
                                      <p:cBhvr>
                                        <p:cTn id="32" dur="300" fill="hold"/>
                                        <p:tgtEl>
                                          <p:spTgt spid="26"/>
                                        </p:tgtEl>
                                        <p:attrNameLst>
                                          <p:attrName>style.rotation</p:attrName>
                                        </p:attrNameLst>
                                      </p:cBhvr>
                                      <p:tavLst>
                                        <p:tav tm="0">
                                          <p:val>
                                            <p:fltVal val="90"/>
                                          </p:val>
                                        </p:tav>
                                        <p:tav tm="100000">
                                          <p:val>
                                            <p:fltVal val="0"/>
                                          </p:val>
                                        </p:tav>
                                      </p:tavLst>
                                    </p:anim>
                                    <p:animEffect transition="in" filter="fade">
                                      <p:cBhvr>
                                        <p:cTn id="33" dur="300"/>
                                        <p:tgtEl>
                                          <p:spTgt spid="26"/>
                                        </p:tgtEl>
                                      </p:cBhvr>
                                    </p:animEffect>
                                  </p:childTnLst>
                                </p:cTn>
                              </p:par>
                            </p:childTnLst>
                          </p:cTn>
                        </p:par>
                        <p:par>
                          <p:cTn id="34" fill="hold">
                            <p:stCondLst>
                              <p:cond delay="1860"/>
                            </p:stCondLst>
                            <p:childTnLst>
                              <p:par>
                                <p:cTn id="35" presetID="22" presetClass="entr" presetSubtype="1"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par>
                          <p:cTn id="38" fill="hold">
                            <p:stCondLst>
                              <p:cond delay="2360"/>
                            </p:stCondLst>
                            <p:childTnLst>
                              <p:par>
                                <p:cTn id="39" presetID="22" presetClass="entr" presetSubtype="8"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300"/>
                                        <p:tgtEl>
                                          <p:spTgt spid="22"/>
                                        </p:tgtEl>
                                      </p:cBhvr>
                                    </p:animEffect>
                                  </p:childTnLst>
                                </p:cTn>
                              </p:par>
                            </p:childTnLst>
                          </p:cTn>
                        </p:par>
                        <p:par>
                          <p:cTn id="42" fill="hold">
                            <p:stCondLst>
                              <p:cond delay="2660"/>
                            </p:stCondLst>
                            <p:childTnLst>
                              <p:par>
                                <p:cTn id="43" presetID="22" presetClass="entr" presetSubtype="2"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right)">
                                      <p:cBhvr>
                                        <p:cTn id="45" dur="400"/>
                                        <p:tgtEl>
                                          <p:spTgt spid="23"/>
                                        </p:tgtEl>
                                      </p:cBhvr>
                                    </p:animEffect>
                                  </p:childTnLst>
                                </p:cTn>
                              </p:par>
                            </p:childTnLst>
                          </p:cTn>
                        </p:par>
                        <p:par>
                          <p:cTn id="46" fill="hold">
                            <p:stCondLst>
                              <p:cond delay="3060"/>
                            </p:stCondLst>
                            <p:childTnLst>
                              <p:par>
                                <p:cTn id="47" presetID="31" presetClass="entr" presetSubtype="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300" fill="hold"/>
                                        <p:tgtEl>
                                          <p:spTgt spid="27"/>
                                        </p:tgtEl>
                                        <p:attrNameLst>
                                          <p:attrName>ppt_w</p:attrName>
                                        </p:attrNameLst>
                                      </p:cBhvr>
                                      <p:tavLst>
                                        <p:tav tm="0">
                                          <p:val>
                                            <p:fltVal val="0"/>
                                          </p:val>
                                        </p:tav>
                                        <p:tav tm="100000">
                                          <p:val>
                                            <p:strVal val="#ppt_w"/>
                                          </p:val>
                                        </p:tav>
                                      </p:tavLst>
                                    </p:anim>
                                    <p:anim calcmode="lin" valueType="num">
                                      <p:cBhvr>
                                        <p:cTn id="50" dur="300" fill="hold"/>
                                        <p:tgtEl>
                                          <p:spTgt spid="27"/>
                                        </p:tgtEl>
                                        <p:attrNameLst>
                                          <p:attrName>ppt_h</p:attrName>
                                        </p:attrNameLst>
                                      </p:cBhvr>
                                      <p:tavLst>
                                        <p:tav tm="0">
                                          <p:val>
                                            <p:fltVal val="0"/>
                                          </p:val>
                                        </p:tav>
                                        <p:tav tm="100000">
                                          <p:val>
                                            <p:strVal val="#ppt_h"/>
                                          </p:val>
                                        </p:tav>
                                      </p:tavLst>
                                    </p:anim>
                                    <p:anim calcmode="lin" valueType="num">
                                      <p:cBhvr>
                                        <p:cTn id="51" dur="300" fill="hold"/>
                                        <p:tgtEl>
                                          <p:spTgt spid="27"/>
                                        </p:tgtEl>
                                        <p:attrNameLst>
                                          <p:attrName>style.rotation</p:attrName>
                                        </p:attrNameLst>
                                      </p:cBhvr>
                                      <p:tavLst>
                                        <p:tav tm="0">
                                          <p:val>
                                            <p:fltVal val="90"/>
                                          </p:val>
                                        </p:tav>
                                        <p:tav tm="100000">
                                          <p:val>
                                            <p:fltVal val="0"/>
                                          </p:val>
                                        </p:tav>
                                      </p:tavLst>
                                    </p:anim>
                                    <p:animEffect transition="in" filter="fade">
                                      <p:cBhvr>
                                        <p:cTn id="52" dur="300"/>
                                        <p:tgtEl>
                                          <p:spTgt spid="27"/>
                                        </p:tgtEl>
                                      </p:cBhvr>
                                    </p:animEffect>
                                  </p:childTnLst>
                                </p:cTn>
                              </p:par>
                            </p:childTnLst>
                          </p:cTn>
                        </p:par>
                        <p:par>
                          <p:cTn id="53" fill="hold">
                            <p:stCondLst>
                              <p:cond delay="3360"/>
                            </p:stCondLst>
                            <p:childTnLst>
                              <p:par>
                                <p:cTn id="54" presetID="22" presetClass="entr" presetSubtype="1"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up)">
                                      <p:cBhvr>
                                        <p:cTn id="5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nimBg="1"/>
      <p:bldP spid="20" grpId="0" animBg="1"/>
      <p:bldP spid="21" grpId="0" animBg="1"/>
      <p:bldP spid="22" grpId="0" animBg="1"/>
      <p:bldP spid="23" grpId="0" animBg="1"/>
      <p:bldP spid="26" grpId="0" autoUpdateAnimBg="0"/>
      <p:bldP spid="27" grpId="0" autoUpdateAnimBg="0"/>
      <p:bldP spid="29" grpId="0" autoUpdateAnimBg="0"/>
      <p:bldP spid="3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7"/>
          <p:cNvSpPr txBox="1">
            <a:spLocks noChangeArrowheads="1"/>
          </p:cNvSpPr>
          <p:nvPr/>
        </p:nvSpPr>
        <p:spPr bwMode="auto">
          <a:xfrm>
            <a:off x="1012825" y="176213"/>
            <a:ext cx="21082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回测子系统</a:t>
            </a:r>
          </a:p>
        </p:txBody>
      </p:sp>
      <p:sp>
        <p:nvSpPr>
          <p:cNvPr id="19459" name="Freeform 5"/>
          <p:cNvSpPr/>
          <p:nvPr/>
        </p:nvSpPr>
        <p:spPr bwMode="auto">
          <a:xfrm>
            <a:off x="427038" y="220663"/>
            <a:ext cx="474662" cy="560387"/>
          </a:xfrm>
          <a:custGeom>
            <a:avLst/>
            <a:gdLst>
              <a:gd name="T0" fmla="*/ 2147483647 w 574"/>
              <a:gd name="T1" fmla="*/ 2147483647 h 681"/>
              <a:gd name="T2" fmla="*/ 2147483647 w 574"/>
              <a:gd name="T3" fmla="*/ 2147483647 h 681"/>
              <a:gd name="T4" fmla="*/ 2147483647 w 574"/>
              <a:gd name="T5" fmla="*/ 2147483647 h 681"/>
              <a:gd name="T6" fmla="*/ 2147483647 w 574"/>
              <a:gd name="T7" fmla="*/ 2147483647 h 681"/>
              <a:gd name="T8" fmla="*/ 2147483647 w 574"/>
              <a:gd name="T9" fmla="*/ 2147483647 h 681"/>
              <a:gd name="T10" fmla="*/ 2147483647 w 574"/>
              <a:gd name="T11" fmla="*/ 2147483647 h 681"/>
              <a:gd name="T12" fmla="*/ 2147483647 w 574"/>
              <a:gd name="T13" fmla="*/ 2147483647 h 681"/>
              <a:gd name="T14" fmla="*/ 2147483647 w 574"/>
              <a:gd name="T15" fmla="*/ 2147483647 h 681"/>
              <a:gd name="T16" fmla="*/ 2147483647 w 574"/>
              <a:gd name="T17" fmla="*/ 0 h 681"/>
              <a:gd name="T18" fmla="*/ 2147483647 w 574"/>
              <a:gd name="T19" fmla="*/ 2147483647 h 681"/>
              <a:gd name="T20" fmla="*/ 2147483647 w 574"/>
              <a:gd name="T21" fmla="*/ 2147483647 h 681"/>
              <a:gd name="T22" fmla="*/ 2147483647 w 574"/>
              <a:gd name="T23" fmla="*/ 2147483647 h 681"/>
              <a:gd name="T24" fmla="*/ 2147483647 w 574"/>
              <a:gd name="T25" fmla="*/ 2147483647 h 681"/>
              <a:gd name="T26" fmla="*/ 2147483647 w 574"/>
              <a:gd name="T27" fmla="*/ 2147483647 h 681"/>
              <a:gd name="T28" fmla="*/ 2147483647 w 574"/>
              <a:gd name="T29" fmla="*/ 2147483647 h 681"/>
              <a:gd name="T30" fmla="*/ 2147483647 w 574"/>
              <a:gd name="T31" fmla="*/ 2147483647 h 681"/>
              <a:gd name="T32" fmla="*/ 2147483647 w 574"/>
              <a:gd name="T33" fmla="*/ 2147483647 h 681"/>
              <a:gd name="T34" fmla="*/ 2147483647 w 574"/>
              <a:gd name="T35" fmla="*/ 2147483647 h 681"/>
              <a:gd name="T36" fmla="*/ 2147483647 w 574"/>
              <a:gd name="T37" fmla="*/ 2147483647 h 681"/>
              <a:gd name="T38" fmla="*/ 0 w 574"/>
              <a:gd name="T39" fmla="*/ 2147483647 h 681"/>
              <a:gd name="T40" fmla="*/ 2147483647 w 574"/>
              <a:gd name="T41" fmla="*/ 2147483647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9"/>
          <p:cNvSpPr/>
          <p:nvPr/>
        </p:nvSpPr>
        <p:spPr bwMode="auto">
          <a:xfrm>
            <a:off x="718865" y="1018072"/>
            <a:ext cx="2119313" cy="509588"/>
          </a:xfrm>
          <a:custGeom>
            <a:avLst/>
            <a:gdLst>
              <a:gd name="T0" fmla="*/ 0 w 2601"/>
              <a:gd name="T1" fmla="*/ 2147483647 h 627"/>
              <a:gd name="T2" fmla="*/ 2147483647 w 2601"/>
              <a:gd name="T3" fmla="*/ 0 h 627"/>
              <a:gd name="T4" fmla="*/ 2147483647 w 2601"/>
              <a:gd name="T5" fmla="*/ 2147483647 h 627"/>
              <a:gd name="T6" fmla="*/ 2147483647 w 2601"/>
              <a:gd name="T7" fmla="*/ 2147483647 h 627"/>
              <a:gd name="T8" fmla="*/ 0 w 2601"/>
              <a:gd name="T9" fmla="*/ 2147483647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10"/>
          <p:cNvSpPr/>
          <p:nvPr/>
        </p:nvSpPr>
        <p:spPr bwMode="auto">
          <a:xfrm>
            <a:off x="553765" y="1018072"/>
            <a:ext cx="2284413" cy="420688"/>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11"/>
          <p:cNvSpPr/>
          <p:nvPr/>
        </p:nvSpPr>
        <p:spPr bwMode="auto">
          <a:xfrm>
            <a:off x="718865" y="2891322"/>
            <a:ext cx="2119313" cy="508000"/>
          </a:xfrm>
          <a:custGeom>
            <a:avLst/>
            <a:gdLst>
              <a:gd name="T0" fmla="*/ 0 w 2601"/>
              <a:gd name="T1" fmla="*/ 2147483647 h 626"/>
              <a:gd name="T2" fmla="*/ 2147483647 w 2601"/>
              <a:gd name="T3" fmla="*/ 0 h 626"/>
              <a:gd name="T4" fmla="*/ 2147483647 w 2601"/>
              <a:gd name="T5" fmla="*/ 2147483647 h 626"/>
              <a:gd name="T6" fmla="*/ 2147483647 w 2601"/>
              <a:gd name="T7" fmla="*/ 2147483647 h 626"/>
              <a:gd name="T8" fmla="*/ 0 w 2601"/>
              <a:gd name="T9" fmla="*/ 2147483647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12"/>
          <p:cNvSpPr/>
          <p:nvPr/>
        </p:nvSpPr>
        <p:spPr bwMode="auto">
          <a:xfrm>
            <a:off x="553765" y="2891322"/>
            <a:ext cx="2284413" cy="419100"/>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Freeform 13"/>
          <p:cNvSpPr/>
          <p:nvPr/>
        </p:nvSpPr>
        <p:spPr bwMode="auto">
          <a:xfrm>
            <a:off x="718865" y="4758222"/>
            <a:ext cx="2119313" cy="509588"/>
          </a:xfrm>
          <a:custGeom>
            <a:avLst/>
            <a:gdLst>
              <a:gd name="T0" fmla="*/ 0 w 2601"/>
              <a:gd name="T1" fmla="*/ 2147483647 h 627"/>
              <a:gd name="T2" fmla="*/ 2147483647 w 2601"/>
              <a:gd name="T3" fmla="*/ 0 h 627"/>
              <a:gd name="T4" fmla="*/ 2147483647 w 2601"/>
              <a:gd name="T5" fmla="*/ 2147483647 h 627"/>
              <a:gd name="T6" fmla="*/ 2147483647 w 2601"/>
              <a:gd name="T7" fmla="*/ 2147483647 h 627"/>
              <a:gd name="T8" fmla="*/ 0 w 2601"/>
              <a:gd name="T9" fmla="*/ 2147483647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Freeform 14"/>
          <p:cNvSpPr/>
          <p:nvPr/>
        </p:nvSpPr>
        <p:spPr bwMode="auto">
          <a:xfrm>
            <a:off x="553765" y="4758222"/>
            <a:ext cx="2284413" cy="419100"/>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TextBox 17"/>
          <p:cNvSpPr txBox="1">
            <a:spLocks noChangeArrowheads="1"/>
          </p:cNvSpPr>
          <p:nvPr/>
        </p:nvSpPr>
        <p:spPr bwMode="auto">
          <a:xfrm>
            <a:off x="864915" y="106093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策略生成</a:t>
            </a:r>
          </a:p>
        </p:txBody>
      </p:sp>
      <p:sp>
        <p:nvSpPr>
          <p:cNvPr id="27" name="TextBox 18"/>
          <p:cNvSpPr txBox="1">
            <a:spLocks noChangeArrowheads="1"/>
          </p:cNvSpPr>
          <p:nvPr/>
        </p:nvSpPr>
        <p:spPr bwMode="auto">
          <a:xfrm>
            <a:off x="864915" y="288973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模拟成交</a:t>
            </a:r>
          </a:p>
        </p:txBody>
      </p:sp>
      <p:sp>
        <p:nvSpPr>
          <p:cNvPr id="28" name="TextBox 19"/>
          <p:cNvSpPr txBox="1">
            <a:spLocks noChangeArrowheads="1"/>
          </p:cNvSpPr>
          <p:nvPr/>
        </p:nvSpPr>
        <p:spPr bwMode="auto">
          <a:xfrm>
            <a:off x="864915" y="4786797"/>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回测评价</a:t>
            </a:r>
          </a:p>
        </p:txBody>
      </p:sp>
      <p:sp>
        <p:nvSpPr>
          <p:cNvPr id="29" name="TextBox 20"/>
          <p:cNvSpPr txBox="1">
            <a:spLocks noChangeArrowheads="1"/>
          </p:cNvSpPr>
          <p:nvPr/>
        </p:nvSpPr>
        <p:spPr bwMode="auto">
          <a:xfrm>
            <a:off x="533129" y="1595921"/>
            <a:ext cx="258796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根据回测参数，生成整个回测阶段的买入卖出以及止损策略，包括买入卖出价格、数量、时间等</a:t>
            </a:r>
          </a:p>
        </p:txBody>
      </p:sp>
      <p:sp>
        <p:nvSpPr>
          <p:cNvPr id="30" name="TextBox 21"/>
          <p:cNvSpPr txBox="1">
            <a:spLocks noChangeArrowheads="1"/>
          </p:cNvSpPr>
          <p:nvPr/>
        </p:nvSpPr>
        <p:spPr bwMode="auto">
          <a:xfrm>
            <a:off x="533128" y="3439010"/>
            <a:ext cx="258796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按照</a:t>
            </a:r>
            <a:r>
              <a:rPr lang="en-US" altLang="zh-CN" sz="1600" dirty="0">
                <a:solidFill>
                  <a:schemeClr val="accent1"/>
                </a:solidFill>
                <a:latin typeface="微软雅黑" panose="020B0503020204020204" pitchFamily="34" charset="-122"/>
                <a:ea typeface="微软雅黑" panose="020B0503020204020204" pitchFamily="34" charset="-122"/>
              </a:rPr>
              <a:t>A</a:t>
            </a:r>
            <a:r>
              <a:rPr lang="zh-CN" altLang="en-US" sz="1600" dirty="0">
                <a:solidFill>
                  <a:schemeClr val="accent1"/>
                </a:solidFill>
                <a:latin typeface="微软雅黑" panose="020B0503020204020204" pitchFamily="34" charset="-122"/>
                <a:ea typeface="微软雅黑" panose="020B0503020204020204" pitchFamily="34" charset="-122"/>
              </a:rPr>
              <a:t>股交易机制，由历史行情和交易策略，来戳和成交，生成持仓，流水等数据。</a:t>
            </a:r>
          </a:p>
        </p:txBody>
      </p:sp>
      <p:sp>
        <p:nvSpPr>
          <p:cNvPr id="31" name="TextBox 22"/>
          <p:cNvSpPr txBox="1">
            <a:spLocks noChangeArrowheads="1"/>
          </p:cNvSpPr>
          <p:nvPr/>
        </p:nvSpPr>
        <p:spPr bwMode="auto">
          <a:xfrm>
            <a:off x="533129" y="5388460"/>
            <a:ext cx="258796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根据在历史环境中的交易结果，生成回测结果集，并计算得出常用如最大回撤、年化收益等指标。</a:t>
            </a:r>
          </a:p>
        </p:txBody>
      </p:sp>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093" y="1457031"/>
            <a:ext cx="8104332" cy="337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437196"/>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300" fill="hold"/>
                                        <p:tgtEl>
                                          <p:spTgt spid="19459"/>
                                        </p:tgtEl>
                                        <p:attrNameLst>
                                          <p:attrName>ppt_w</p:attrName>
                                        </p:attrNameLst>
                                      </p:cBhvr>
                                      <p:tavLst>
                                        <p:tav tm="0">
                                          <p:val>
                                            <p:fltVal val="0"/>
                                          </p:val>
                                        </p:tav>
                                        <p:tav tm="100000">
                                          <p:val>
                                            <p:strVal val="#ppt_w"/>
                                          </p:val>
                                        </p:tav>
                                      </p:tavLst>
                                    </p:anim>
                                    <p:anim calcmode="lin" valueType="num">
                                      <p:cBhvr>
                                        <p:cTn id="8" dur="300" fill="hold"/>
                                        <p:tgtEl>
                                          <p:spTgt spid="19459"/>
                                        </p:tgtEl>
                                        <p:attrNameLst>
                                          <p:attrName>ppt_h</p:attrName>
                                        </p:attrNameLst>
                                      </p:cBhvr>
                                      <p:tavLst>
                                        <p:tav tm="0">
                                          <p:val>
                                            <p:fltVal val="0"/>
                                          </p:val>
                                        </p:tav>
                                        <p:tav tm="100000">
                                          <p:val>
                                            <p:strVal val="#ppt_h"/>
                                          </p:val>
                                        </p:tav>
                                      </p:tavLst>
                                    </p:anim>
                                    <p:anim calcmode="lin" valueType="num">
                                      <p:cBhvr>
                                        <p:cTn id="9" dur="300" fill="hold"/>
                                        <p:tgtEl>
                                          <p:spTgt spid="19459"/>
                                        </p:tgtEl>
                                        <p:attrNameLst>
                                          <p:attrName>style.rotation</p:attrName>
                                        </p:attrNameLst>
                                      </p:cBhvr>
                                      <p:tavLst>
                                        <p:tav tm="0">
                                          <p:val>
                                            <p:fltVal val="90"/>
                                          </p:val>
                                        </p:tav>
                                        <p:tav tm="100000">
                                          <p:val>
                                            <p:fltVal val="0"/>
                                          </p:val>
                                        </p:tav>
                                      </p:tavLst>
                                    </p:anim>
                                    <p:animEffect transition="in" filter="fade">
                                      <p:cBhvr>
                                        <p:cTn id="10" dur="300"/>
                                        <p:tgtEl>
                                          <p:spTgt spid="1945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9458"/>
                                        </p:tgtEl>
                                        <p:attrNameLst>
                                          <p:attrName>style.visibility</p:attrName>
                                        </p:attrNameLst>
                                      </p:cBhvr>
                                      <p:to>
                                        <p:strVal val="visible"/>
                                      </p:to>
                                    </p:set>
                                    <p:anim calcmode="lin" valueType="num">
                                      <p:cBhvr>
                                        <p:cTn id="14" dur="400" fill="hold"/>
                                        <p:tgtEl>
                                          <p:spTgt spid="1945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9458"/>
                                        </p:tgtEl>
                                        <p:attrNameLst>
                                          <p:attrName>ppt_y</p:attrName>
                                        </p:attrNameLst>
                                      </p:cBhvr>
                                      <p:tavLst>
                                        <p:tav tm="0">
                                          <p:val>
                                            <p:strVal val="#ppt_y"/>
                                          </p:val>
                                        </p:tav>
                                        <p:tav tm="100000">
                                          <p:val>
                                            <p:strVal val="#ppt_y"/>
                                          </p:val>
                                        </p:tav>
                                      </p:tavLst>
                                    </p:anim>
                                    <p:anim calcmode="lin" valueType="num">
                                      <p:cBhvr>
                                        <p:cTn id="16" dur="400" fill="hold"/>
                                        <p:tgtEl>
                                          <p:spTgt spid="1945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945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9458"/>
                                        </p:tgtEl>
                                      </p:cBhvr>
                                    </p:animEffect>
                                  </p:childTnLst>
                                </p:cTn>
                              </p:par>
                            </p:childTnLst>
                          </p:cTn>
                        </p:par>
                        <p:par>
                          <p:cTn id="19" fill="hold">
                            <p:stCondLst>
                              <p:cond delay="860"/>
                            </p:stCondLst>
                            <p:childTnLst>
                              <p:par>
                                <p:cTn id="20" presetID="2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300"/>
                                        <p:tgtEl>
                                          <p:spTgt spid="20"/>
                                        </p:tgtEl>
                                      </p:cBhvr>
                                    </p:animEffect>
                                  </p:childTnLst>
                                </p:cTn>
                              </p:par>
                            </p:childTnLst>
                          </p:cTn>
                        </p:par>
                        <p:par>
                          <p:cTn id="23" fill="hold">
                            <p:stCondLst>
                              <p:cond delay="1160"/>
                            </p:stCondLst>
                            <p:childTnLst>
                              <p:par>
                                <p:cTn id="24" presetID="22" presetClass="entr" presetSubtype="2"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400"/>
                                        <p:tgtEl>
                                          <p:spTgt spid="21"/>
                                        </p:tgtEl>
                                      </p:cBhvr>
                                    </p:animEffect>
                                  </p:childTnLst>
                                </p:cTn>
                              </p:par>
                            </p:childTnLst>
                          </p:cTn>
                        </p:par>
                        <p:par>
                          <p:cTn id="27" fill="hold">
                            <p:stCondLst>
                              <p:cond delay="1560"/>
                            </p:stCondLst>
                            <p:childTnLst>
                              <p:par>
                                <p:cTn id="28" presetID="31" presetClass="entr" presetSubtype="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p:cTn id="30" dur="300" fill="hold"/>
                                        <p:tgtEl>
                                          <p:spTgt spid="26"/>
                                        </p:tgtEl>
                                        <p:attrNameLst>
                                          <p:attrName>ppt_w</p:attrName>
                                        </p:attrNameLst>
                                      </p:cBhvr>
                                      <p:tavLst>
                                        <p:tav tm="0">
                                          <p:val>
                                            <p:fltVal val="0"/>
                                          </p:val>
                                        </p:tav>
                                        <p:tav tm="100000">
                                          <p:val>
                                            <p:strVal val="#ppt_w"/>
                                          </p:val>
                                        </p:tav>
                                      </p:tavLst>
                                    </p:anim>
                                    <p:anim calcmode="lin" valueType="num">
                                      <p:cBhvr>
                                        <p:cTn id="31" dur="300" fill="hold"/>
                                        <p:tgtEl>
                                          <p:spTgt spid="26"/>
                                        </p:tgtEl>
                                        <p:attrNameLst>
                                          <p:attrName>ppt_h</p:attrName>
                                        </p:attrNameLst>
                                      </p:cBhvr>
                                      <p:tavLst>
                                        <p:tav tm="0">
                                          <p:val>
                                            <p:fltVal val="0"/>
                                          </p:val>
                                        </p:tav>
                                        <p:tav tm="100000">
                                          <p:val>
                                            <p:strVal val="#ppt_h"/>
                                          </p:val>
                                        </p:tav>
                                      </p:tavLst>
                                    </p:anim>
                                    <p:anim calcmode="lin" valueType="num">
                                      <p:cBhvr>
                                        <p:cTn id="32" dur="300" fill="hold"/>
                                        <p:tgtEl>
                                          <p:spTgt spid="26"/>
                                        </p:tgtEl>
                                        <p:attrNameLst>
                                          <p:attrName>style.rotation</p:attrName>
                                        </p:attrNameLst>
                                      </p:cBhvr>
                                      <p:tavLst>
                                        <p:tav tm="0">
                                          <p:val>
                                            <p:fltVal val="90"/>
                                          </p:val>
                                        </p:tav>
                                        <p:tav tm="100000">
                                          <p:val>
                                            <p:fltVal val="0"/>
                                          </p:val>
                                        </p:tav>
                                      </p:tavLst>
                                    </p:anim>
                                    <p:animEffect transition="in" filter="fade">
                                      <p:cBhvr>
                                        <p:cTn id="33" dur="300"/>
                                        <p:tgtEl>
                                          <p:spTgt spid="26"/>
                                        </p:tgtEl>
                                      </p:cBhvr>
                                    </p:animEffect>
                                  </p:childTnLst>
                                </p:cTn>
                              </p:par>
                            </p:childTnLst>
                          </p:cTn>
                        </p:par>
                        <p:par>
                          <p:cTn id="34" fill="hold">
                            <p:stCondLst>
                              <p:cond delay="1860"/>
                            </p:stCondLst>
                            <p:childTnLst>
                              <p:par>
                                <p:cTn id="35" presetID="22" presetClass="entr" presetSubtype="1"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par>
                          <p:cTn id="38" fill="hold">
                            <p:stCondLst>
                              <p:cond delay="2360"/>
                            </p:stCondLst>
                            <p:childTnLst>
                              <p:par>
                                <p:cTn id="39" presetID="22" presetClass="entr" presetSubtype="8"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300"/>
                                        <p:tgtEl>
                                          <p:spTgt spid="22"/>
                                        </p:tgtEl>
                                      </p:cBhvr>
                                    </p:animEffect>
                                  </p:childTnLst>
                                </p:cTn>
                              </p:par>
                            </p:childTnLst>
                          </p:cTn>
                        </p:par>
                        <p:par>
                          <p:cTn id="42" fill="hold">
                            <p:stCondLst>
                              <p:cond delay="2660"/>
                            </p:stCondLst>
                            <p:childTnLst>
                              <p:par>
                                <p:cTn id="43" presetID="22" presetClass="entr" presetSubtype="2"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right)">
                                      <p:cBhvr>
                                        <p:cTn id="45" dur="400"/>
                                        <p:tgtEl>
                                          <p:spTgt spid="23"/>
                                        </p:tgtEl>
                                      </p:cBhvr>
                                    </p:animEffect>
                                  </p:childTnLst>
                                </p:cTn>
                              </p:par>
                            </p:childTnLst>
                          </p:cTn>
                        </p:par>
                        <p:par>
                          <p:cTn id="46" fill="hold">
                            <p:stCondLst>
                              <p:cond delay="3060"/>
                            </p:stCondLst>
                            <p:childTnLst>
                              <p:par>
                                <p:cTn id="47" presetID="31" presetClass="entr" presetSubtype="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300" fill="hold"/>
                                        <p:tgtEl>
                                          <p:spTgt spid="27"/>
                                        </p:tgtEl>
                                        <p:attrNameLst>
                                          <p:attrName>ppt_w</p:attrName>
                                        </p:attrNameLst>
                                      </p:cBhvr>
                                      <p:tavLst>
                                        <p:tav tm="0">
                                          <p:val>
                                            <p:fltVal val="0"/>
                                          </p:val>
                                        </p:tav>
                                        <p:tav tm="100000">
                                          <p:val>
                                            <p:strVal val="#ppt_w"/>
                                          </p:val>
                                        </p:tav>
                                      </p:tavLst>
                                    </p:anim>
                                    <p:anim calcmode="lin" valueType="num">
                                      <p:cBhvr>
                                        <p:cTn id="50" dur="300" fill="hold"/>
                                        <p:tgtEl>
                                          <p:spTgt spid="27"/>
                                        </p:tgtEl>
                                        <p:attrNameLst>
                                          <p:attrName>ppt_h</p:attrName>
                                        </p:attrNameLst>
                                      </p:cBhvr>
                                      <p:tavLst>
                                        <p:tav tm="0">
                                          <p:val>
                                            <p:fltVal val="0"/>
                                          </p:val>
                                        </p:tav>
                                        <p:tav tm="100000">
                                          <p:val>
                                            <p:strVal val="#ppt_h"/>
                                          </p:val>
                                        </p:tav>
                                      </p:tavLst>
                                    </p:anim>
                                    <p:anim calcmode="lin" valueType="num">
                                      <p:cBhvr>
                                        <p:cTn id="51" dur="300" fill="hold"/>
                                        <p:tgtEl>
                                          <p:spTgt spid="27"/>
                                        </p:tgtEl>
                                        <p:attrNameLst>
                                          <p:attrName>style.rotation</p:attrName>
                                        </p:attrNameLst>
                                      </p:cBhvr>
                                      <p:tavLst>
                                        <p:tav tm="0">
                                          <p:val>
                                            <p:fltVal val="90"/>
                                          </p:val>
                                        </p:tav>
                                        <p:tav tm="100000">
                                          <p:val>
                                            <p:fltVal val="0"/>
                                          </p:val>
                                        </p:tav>
                                      </p:tavLst>
                                    </p:anim>
                                    <p:animEffect transition="in" filter="fade">
                                      <p:cBhvr>
                                        <p:cTn id="52" dur="300"/>
                                        <p:tgtEl>
                                          <p:spTgt spid="27"/>
                                        </p:tgtEl>
                                      </p:cBhvr>
                                    </p:animEffect>
                                  </p:childTnLst>
                                </p:cTn>
                              </p:par>
                            </p:childTnLst>
                          </p:cTn>
                        </p:par>
                        <p:par>
                          <p:cTn id="53" fill="hold">
                            <p:stCondLst>
                              <p:cond delay="3360"/>
                            </p:stCondLst>
                            <p:childTnLst>
                              <p:par>
                                <p:cTn id="54" presetID="22" presetClass="entr" presetSubtype="1"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up)">
                                      <p:cBhvr>
                                        <p:cTn id="56" dur="500"/>
                                        <p:tgtEl>
                                          <p:spTgt spid="30"/>
                                        </p:tgtEl>
                                      </p:cBhvr>
                                    </p:animEffect>
                                  </p:childTnLst>
                                </p:cTn>
                              </p:par>
                            </p:childTnLst>
                          </p:cTn>
                        </p:par>
                        <p:par>
                          <p:cTn id="57" fill="hold">
                            <p:stCondLst>
                              <p:cond delay="3860"/>
                            </p:stCondLst>
                            <p:childTnLst>
                              <p:par>
                                <p:cTn id="58" presetID="22" presetClass="entr" presetSubtype="8"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300"/>
                                        <p:tgtEl>
                                          <p:spTgt spid="24"/>
                                        </p:tgtEl>
                                      </p:cBhvr>
                                    </p:animEffect>
                                  </p:childTnLst>
                                </p:cTn>
                              </p:par>
                            </p:childTnLst>
                          </p:cTn>
                        </p:par>
                        <p:par>
                          <p:cTn id="61" fill="hold">
                            <p:stCondLst>
                              <p:cond delay="4160"/>
                            </p:stCondLst>
                            <p:childTnLst>
                              <p:par>
                                <p:cTn id="62" presetID="22" presetClass="entr" presetSubtype="2"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right)">
                                      <p:cBhvr>
                                        <p:cTn id="64" dur="400"/>
                                        <p:tgtEl>
                                          <p:spTgt spid="25"/>
                                        </p:tgtEl>
                                      </p:cBhvr>
                                    </p:animEffect>
                                  </p:childTnLst>
                                </p:cTn>
                              </p:par>
                            </p:childTnLst>
                          </p:cTn>
                        </p:par>
                        <p:par>
                          <p:cTn id="65" fill="hold">
                            <p:stCondLst>
                              <p:cond delay="4560"/>
                            </p:stCondLst>
                            <p:childTnLst>
                              <p:par>
                                <p:cTn id="66" presetID="31" presetClass="entr" presetSubtype="0"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p:cTn id="68" dur="300" fill="hold"/>
                                        <p:tgtEl>
                                          <p:spTgt spid="28"/>
                                        </p:tgtEl>
                                        <p:attrNameLst>
                                          <p:attrName>ppt_w</p:attrName>
                                        </p:attrNameLst>
                                      </p:cBhvr>
                                      <p:tavLst>
                                        <p:tav tm="0">
                                          <p:val>
                                            <p:fltVal val="0"/>
                                          </p:val>
                                        </p:tav>
                                        <p:tav tm="100000">
                                          <p:val>
                                            <p:strVal val="#ppt_w"/>
                                          </p:val>
                                        </p:tav>
                                      </p:tavLst>
                                    </p:anim>
                                    <p:anim calcmode="lin" valueType="num">
                                      <p:cBhvr>
                                        <p:cTn id="69" dur="300" fill="hold"/>
                                        <p:tgtEl>
                                          <p:spTgt spid="28"/>
                                        </p:tgtEl>
                                        <p:attrNameLst>
                                          <p:attrName>ppt_h</p:attrName>
                                        </p:attrNameLst>
                                      </p:cBhvr>
                                      <p:tavLst>
                                        <p:tav tm="0">
                                          <p:val>
                                            <p:fltVal val="0"/>
                                          </p:val>
                                        </p:tav>
                                        <p:tav tm="100000">
                                          <p:val>
                                            <p:strVal val="#ppt_h"/>
                                          </p:val>
                                        </p:tav>
                                      </p:tavLst>
                                    </p:anim>
                                    <p:anim calcmode="lin" valueType="num">
                                      <p:cBhvr>
                                        <p:cTn id="70" dur="300" fill="hold"/>
                                        <p:tgtEl>
                                          <p:spTgt spid="28"/>
                                        </p:tgtEl>
                                        <p:attrNameLst>
                                          <p:attrName>style.rotation</p:attrName>
                                        </p:attrNameLst>
                                      </p:cBhvr>
                                      <p:tavLst>
                                        <p:tav tm="0">
                                          <p:val>
                                            <p:fltVal val="90"/>
                                          </p:val>
                                        </p:tav>
                                        <p:tav tm="100000">
                                          <p:val>
                                            <p:fltVal val="0"/>
                                          </p:val>
                                        </p:tav>
                                      </p:tavLst>
                                    </p:anim>
                                    <p:animEffect transition="in" filter="fade">
                                      <p:cBhvr>
                                        <p:cTn id="71" dur="300"/>
                                        <p:tgtEl>
                                          <p:spTgt spid="28"/>
                                        </p:tgtEl>
                                      </p:cBhvr>
                                    </p:animEffect>
                                  </p:childTnLst>
                                </p:cTn>
                              </p:par>
                            </p:childTnLst>
                          </p:cTn>
                        </p:par>
                        <p:par>
                          <p:cTn id="72" fill="hold">
                            <p:stCondLst>
                              <p:cond delay="4860"/>
                            </p:stCondLst>
                            <p:childTnLst>
                              <p:par>
                                <p:cTn id="73" presetID="22" presetClass="entr" presetSubtype="1"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up)">
                                      <p:cBhvr>
                                        <p:cTn id="7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nimBg="1"/>
      <p:bldP spid="20" grpId="0" animBg="1"/>
      <p:bldP spid="21" grpId="0" animBg="1"/>
      <p:bldP spid="22" grpId="0" animBg="1"/>
      <p:bldP spid="23" grpId="0" animBg="1"/>
      <p:bldP spid="24" grpId="0" animBg="1"/>
      <p:bldP spid="25" grpId="0" animBg="1"/>
      <p:bldP spid="26" grpId="0" autoUpdateAnimBg="0"/>
      <p:bldP spid="27" grpId="0" autoUpdateAnimBg="0"/>
      <p:bldP spid="28" grpId="0" autoUpdateAnimBg="0"/>
      <p:bldP spid="29" grpId="0" autoUpdateAnimBg="0"/>
      <p:bldP spid="30" grpId="0" autoUpdateAnimBg="0"/>
      <p:bldP spid="3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53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4C54"/>
              </a:solidFill>
            </a:endParaRPr>
          </a:p>
        </p:txBody>
      </p:sp>
      <p:sp>
        <p:nvSpPr>
          <p:cNvPr id="22531" name="Line 12"/>
          <p:cNvSpPr>
            <a:spLocks noChangeShapeType="1"/>
          </p:cNvSpPr>
          <p:nvPr/>
        </p:nvSpPr>
        <p:spPr bwMode="auto">
          <a:xfrm>
            <a:off x="4195763" y="2740025"/>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32"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关键技术和实践难点</a:t>
            </a:r>
          </a:p>
        </p:txBody>
      </p:sp>
      <p:sp>
        <p:nvSpPr>
          <p:cNvPr id="22533"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3</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bwMode="auto">
          <a:xfrm>
            <a:off x="5340350" y="798513"/>
            <a:ext cx="1517650" cy="1463675"/>
          </a:xfrm>
          <a:custGeom>
            <a:avLst/>
            <a:gdLst>
              <a:gd name="T0" fmla="*/ 2147483647 w 1022"/>
              <a:gd name="T1" fmla="*/ 2147483647 h 973"/>
              <a:gd name="T2" fmla="*/ 2147483647 w 1022"/>
              <a:gd name="T3" fmla="*/ 2147483647 h 973"/>
              <a:gd name="T4" fmla="*/ 2147483647 w 1022"/>
              <a:gd name="T5" fmla="*/ 2147483647 h 973"/>
              <a:gd name="T6" fmla="*/ 2147483647 w 1022"/>
              <a:gd name="T7" fmla="*/ 2147483647 h 973"/>
              <a:gd name="T8" fmla="*/ 2147483647 w 1022"/>
              <a:gd name="T9" fmla="*/ 2147483647 h 973"/>
              <a:gd name="T10" fmla="*/ 2147483647 w 1022"/>
              <a:gd name="T11" fmla="*/ 2147483647 h 973"/>
              <a:gd name="T12" fmla="*/ 2147483647 w 1022"/>
              <a:gd name="T13" fmla="*/ 2147483647 h 973"/>
              <a:gd name="T14" fmla="*/ 2147483647 w 1022"/>
              <a:gd name="T15" fmla="*/ 2147483647 h 973"/>
              <a:gd name="T16" fmla="*/ 2147483647 w 1022"/>
              <a:gd name="T17" fmla="*/ 2147483647 h 973"/>
              <a:gd name="T18" fmla="*/ 2147483647 w 1022"/>
              <a:gd name="T19" fmla="*/ 2147483647 h 973"/>
              <a:gd name="T20" fmla="*/ 2147483647 w 1022"/>
              <a:gd name="T21" fmla="*/ 2147483647 h 973"/>
              <a:gd name="T22" fmla="*/ 2147483647 w 1022"/>
              <a:gd name="T23" fmla="*/ 2147483647 h 973"/>
              <a:gd name="T24" fmla="*/ 2147483647 w 1022"/>
              <a:gd name="T25" fmla="*/ 2147483647 h 973"/>
              <a:gd name="T26" fmla="*/ 2147483647 w 1022"/>
              <a:gd name="T27" fmla="*/ 2147483647 h 973"/>
              <a:gd name="T28" fmla="*/ 2147483647 w 1022"/>
              <a:gd name="T29" fmla="*/ 2147483647 h 973"/>
              <a:gd name="T30" fmla="*/ 2147483647 w 1022"/>
              <a:gd name="T31" fmla="*/ 2147483647 h 973"/>
              <a:gd name="T32" fmla="*/ 2147483647 w 1022"/>
              <a:gd name="T33" fmla="*/ 2147483647 h 973"/>
              <a:gd name="T34" fmla="*/ 2147483647 w 1022"/>
              <a:gd name="T35" fmla="*/ 2147483647 h 973"/>
              <a:gd name="T36" fmla="*/ 2147483647 w 1022"/>
              <a:gd name="T37" fmla="*/ 2147483647 h 973"/>
              <a:gd name="T38" fmla="*/ 2147483647 w 1022"/>
              <a:gd name="T39" fmla="*/ 2147483647 h 973"/>
              <a:gd name="T40" fmla="*/ 2147483647 w 1022"/>
              <a:gd name="T41" fmla="*/ 2147483647 h 973"/>
              <a:gd name="T42" fmla="*/ 2147483647 w 1022"/>
              <a:gd name="T43" fmla="*/ 2147483647 h 973"/>
              <a:gd name="T44" fmla="*/ 2147483647 w 1022"/>
              <a:gd name="T45" fmla="*/ 2147483647 h 973"/>
              <a:gd name="T46" fmla="*/ 2147483647 w 1022"/>
              <a:gd name="T47" fmla="*/ 2147483647 h 973"/>
              <a:gd name="T48" fmla="*/ 2147483647 w 1022"/>
              <a:gd name="T49" fmla="*/ 2147483647 h 973"/>
              <a:gd name="T50" fmla="*/ 2147483647 w 1022"/>
              <a:gd name="T51" fmla="*/ 2147483647 h 973"/>
              <a:gd name="T52" fmla="*/ 2147483647 w 1022"/>
              <a:gd name="T53" fmla="*/ 2147483647 h 973"/>
              <a:gd name="T54" fmla="*/ 2147483647 w 1022"/>
              <a:gd name="T55" fmla="*/ 2147483647 h 973"/>
              <a:gd name="T56" fmla="*/ 2147483647 w 1022"/>
              <a:gd name="T57" fmla="*/ 2147483647 h 973"/>
              <a:gd name="T58" fmla="*/ 2147483647 w 1022"/>
              <a:gd name="T59" fmla="*/ 2147483647 h 973"/>
              <a:gd name="T60" fmla="*/ 2147483647 w 1022"/>
              <a:gd name="T61" fmla="*/ 2147483647 h 973"/>
              <a:gd name="T62" fmla="*/ 2147483647 w 1022"/>
              <a:gd name="T63" fmla="*/ 2147483647 h 973"/>
              <a:gd name="T64" fmla="*/ 2147483647 w 1022"/>
              <a:gd name="T65" fmla="*/ 2147483647 h 973"/>
              <a:gd name="T66" fmla="*/ 2147483647 w 1022"/>
              <a:gd name="T67" fmla="*/ 2147483647 h 973"/>
              <a:gd name="T68" fmla="*/ 2147483647 w 1022"/>
              <a:gd name="T69" fmla="*/ 2147483647 h 973"/>
              <a:gd name="T70" fmla="*/ 2147483647 w 1022"/>
              <a:gd name="T71" fmla="*/ 2147483647 h 973"/>
              <a:gd name="T72" fmla="*/ 2147483647 w 1022"/>
              <a:gd name="T73" fmla="*/ 2147483647 h 973"/>
              <a:gd name="T74" fmla="*/ 2147483647 w 1022"/>
              <a:gd name="T75" fmla="*/ 2147483647 h 973"/>
              <a:gd name="T76" fmla="*/ 2147483647 w 1022"/>
              <a:gd name="T77" fmla="*/ 2147483647 h 973"/>
              <a:gd name="T78" fmla="*/ 2147483647 w 1022"/>
              <a:gd name="T79" fmla="*/ 2147483647 h 973"/>
              <a:gd name="T80" fmla="*/ 2147483647 w 1022"/>
              <a:gd name="T81" fmla="*/ 2147483647 h 973"/>
              <a:gd name="T82" fmla="*/ 2147483647 w 1022"/>
              <a:gd name="T83" fmla="*/ 2147483647 h 973"/>
              <a:gd name="T84" fmla="*/ 2147483647 w 1022"/>
              <a:gd name="T85" fmla="*/ 2147483647 h 973"/>
              <a:gd name="T86" fmla="*/ 2147483647 w 1022"/>
              <a:gd name="T87" fmla="*/ 2147483647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35" name="Oval 39"/>
          <p:cNvSpPr>
            <a:spLocks noChangeAspect="1" noChangeArrowheads="1"/>
          </p:cNvSpPr>
          <p:nvPr/>
        </p:nvSpPr>
        <p:spPr bwMode="auto">
          <a:xfrm>
            <a:off x="5374815" y="5297522"/>
            <a:ext cx="173037" cy="158750"/>
          </a:xfrm>
          <a:prstGeom prst="ellipse">
            <a:avLst/>
          </a:prstGeom>
          <a:solidFill>
            <a:schemeClr val="bg1"/>
          </a:solidFill>
          <a:ln w="28575">
            <a:solidFill>
              <a:schemeClr val="accent2"/>
            </a:solidFill>
            <a:round/>
          </a:ln>
        </p:spPr>
        <p:txBody>
          <a:bodyPr/>
          <a:lstStyle/>
          <a:p>
            <a:endParaRPr lang="zh-CN" altLang="en-US">
              <a:solidFill>
                <a:schemeClr val="accent2"/>
              </a:solidFill>
            </a:endParaRPr>
          </a:p>
        </p:txBody>
      </p:sp>
      <p:sp>
        <p:nvSpPr>
          <p:cNvPr id="22536" name="Oval 40"/>
          <p:cNvSpPr>
            <a:spLocks noChangeAspect="1" noChangeArrowheads="1"/>
          </p:cNvSpPr>
          <p:nvPr/>
        </p:nvSpPr>
        <p:spPr bwMode="auto">
          <a:xfrm>
            <a:off x="5374815" y="5734084"/>
            <a:ext cx="173037" cy="158750"/>
          </a:xfrm>
          <a:prstGeom prst="ellipse">
            <a:avLst/>
          </a:prstGeom>
          <a:solidFill>
            <a:schemeClr val="bg1"/>
          </a:solidFill>
          <a:ln w="28575">
            <a:solidFill>
              <a:schemeClr val="accent2"/>
            </a:solidFill>
            <a:round/>
          </a:ln>
        </p:spPr>
        <p:txBody>
          <a:bodyPr/>
          <a:lstStyle/>
          <a:p>
            <a:endParaRPr lang="zh-CN" altLang="en-US">
              <a:solidFill>
                <a:schemeClr val="accent2"/>
              </a:solidFill>
            </a:endParaRPr>
          </a:p>
        </p:txBody>
      </p:sp>
      <p:sp>
        <p:nvSpPr>
          <p:cNvPr id="22538" name="TextBox 28"/>
          <p:cNvSpPr txBox="1">
            <a:spLocks noChangeArrowheads="1"/>
          </p:cNvSpPr>
          <p:nvPr/>
        </p:nvSpPr>
        <p:spPr bwMode="auto">
          <a:xfrm>
            <a:off x="5524040" y="5145122"/>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关键技术</a:t>
            </a:r>
          </a:p>
        </p:txBody>
      </p:sp>
      <p:sp>
        <p:nvSpPr>
          <p:cNvPr id="22539" name="TextBox 29"/>
          <p:cNvSpPr txBox="1">
            <a:spLocks noChangeArrowheads="1"/>
          </p:cNvSpPr>
          <p:nvPr/>
        </p:nvSpPr>
        <p:spPr bwMode="auto">
          <a:xfrm>
            <a:off x="5524040" y="5581684"/>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实践难点</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p:stCondLst>
                              <p:cond delay="3000"/>
                            </p:stCondLst>
                            <p:childTnLst>
                              <p:par>
                                <p:cTn id="20" presetID="31" presetClass="entr" presetSubtype="0" fill="hold" grpId="0"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par>
                          <p:cTn id="26" fill="hold">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22535"/>
                                        </p:tgtEl>
                                        <p:attrNameLst>
                                          <p:attrName>style.visibility</p:attrName>
                                        </p:attrNameLst>
                                      </p:cBhvr>
                                      <p:to>
                                        <p:strVal val="visible"/>
                                      </p:to>
                                    </p:set>
                                    <p:anim calcmode="lin" valueType="num">
                                      <p:cBhvr additive="base">
                                        <p:cTn id="29" dur="500" fill="hold"/>
                                        <p:tgtEl>
                                          <p:spTgt spid="22535"/>
                                        </p:tgtEl>
                                        <p:attrNameLst>
                                          <p:attrName>ppt_x</p:attrName>
                                        </p:attrNameLst>
                                      </p:cBhvr>
                                      <p:tavLst>
                                        <p:tav tm="0">
                                          <p:val>
                                            <p:strVal val="0-#ppt_w/2"/>
                                          </p:val>
                                        </p:tav>
                                        <p:tav tm="100000">
                                          <p:val>
                                            <p:strVal val="#ppt_x"/>
                                          </p:val>
                                        </p:tav>
                                      </p:tavLst>
                                    </p:anim>
                                    <p:anim calcmode="lin" valueType="num">
                                      <p:cBhvr additive="base">
                                        <p:cTn id="30" dur="500" fill="hold"/>
                                        <p:tgtEl>
                                          <p:spTgt spid="22535"/>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2536"/>
                                        </p:tgtEl>
                                        <p:attrNameLst>
                                          <p:attrName>style.visibility</p:attrName>
                                        </p:attrNameLst>
                                      </p:cBhvr>
                                      <p:to>
                                        <p:strVal val="visible"/>
                                      </p:to>
                                    </p:set>
                                    <p:anim calcmode="lin" valueType="num">
                                      <p:cBhvr additive="base">
                                        <p:cTn id="33" dur="500" fill="hold"/>
                                        <p:tgtEl>
                                          <p:spTgt spid="22536"/>
                                        </p:tgtEl>
                                        <p:attrNameLst>
                                          <p:attrName>ppt_x</p:attrName>
                                        </p:attrNameLst>
                                      </p:cBhvr>
                                      <p:tavLst>
                                        <p:tav tm="0">
                                          <p:val>
                                            <p:strVal val="0-#ppt_w/2"/>
                                          </p:val>
                                        </p:tav>
                                        <p:tav tm="100000">
                                          <p:val>
                                            <p:strVal val="#ppt_x"/>
                                          </p:val>
                                        </p:tav>
                                      </p:tavLst>
                                    </p:anim>
                                    <p:anim calcmode="lin" valueType="num">
                                      <p:cBhvr additive="base">
                                        <p:cTn id="34" dur="500" fill="hold"/>
                                        <p:tgtEl>
                                          <p:spTgt spid="22536"/>
                                        </p:tgtEl>
                                        <p:attrNameLst>
                                          <p:attrName>ppt_y</p:attrName>
                                        </p:attrNameLst>
                                      </p:cBhvr>
                                      <p:tavLst>
                                        <p:tav tm="0">
                                          <p:val>
                                            <p:strVal val="1+#ppt_h/2"/>
                                          </p:val>
                                        </p:tav>
                                        <p:tav tm="100000">
                                          <p:val>
                                            <p:strVal val="#ppt_y"/>
                                          </p:val>
                                        </p:tav>
                                      </p:tavLst>
                                    </p:anim>
                                  </p:childTnLst>
                                </p:cTn>
                              </p:par>
                            </p:childTnLst>
                          </p:cTn>
                        </p:par>
                        <p:par>
                          <p:cTn id="35" fill="hold">
                            <p:stCondLst>
                              <p:cond delay="4000"/>
                            </p:stCondLst>
                            <p:childTnLst>
                              <p:par>
                                <p:cTn id="36" presetID="22" presetClass="entr" presetSubtype="8" fill="hold" grpId="0" nodeType="afterEffect">
                                  <p:stCondLst>
                                    <p:cond delay="0"/>
                                  </p:stCondLst>
                                  <p:childTnLst>
                                    <p:set>
                                      <p:cBhvr>
                                        <p:cTn id="37" dur="1" fill="hold">
                                          <p:stCondLst>
                                            <p:cond delay="0"/>
                                          </p:stCondLst>
                                        </p:cTn>
                                        <p:tgtEl>
                                          <p:spTgt spid="22538"/>
                                        </p:tgtEl>
                                        <p:attrNameLst>
                                          <p:attrName>style.visibility</p:attrName>
                                        </p:attrNameLst>
                                      </p:cBhvr>
                                      <p:to>
                                        <p:strVal val="visible"/>
                                      </p:to>
                                    </p:set>
                                    <p:animEffect transition="in" filter="wipe(left)">
                                      <p:cBhvr>
                                        <p:cTn id="38" dur="500"/>
                                        <p:tgtEl>
                                          <p:spTgt spid="22538"/>
                                        </p:tgtEl>
                                      </p:cBhvr>
                                    </p:animEffect>
                                  </p:childTnLst>
                                </p:cTn>
                              </p:par>
                              <p:par>
                                <p:cTn id="39" presetID="22" presetClass="entr" presetSubtype="8" fill="hold" grpId="0" nodeType="withEffect">
                                  <p:stCondLst>
                                    <p:cond delay="100"/>
                                  </p:stCondLst>
                                  <p:childTnLst>
                                    <p:set>
                                      <p:cBhvr>
                                        <p:cTn id="40" dur="1" fill="hold">
                                          <p:stCondLst>
                                            <p:cond delay="0"/>
                                          </p:stCondLst>
                                        </p:cTn>
                                        <p:tgtEl>
                                          <p:spTgt spid="22539"/>
                                        </p:tgtEl>
                                        <p:attrNameLst>
                                          <p:attrName>style.visibility</p:attrName>
                                        </p:attrNameLst>
                                      </p:cBhvr>
                                      <p:to>
                                        <p:strVal val="visible"/>
                                      </p:to>
                                    </p:set>
                                    <p:animEffect transition="in" filter="wipe(left)">
                                      <p:cBhvr>
                                        <p:cTn id="41" dur="500"/>
                                        <p:tgtEl>
                                          <p:spTgt spid="2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1" grpId="0" animBg="1"/>
      <p:bldP spid="22532" grpId="0" autoUpdateAnimBg="0"/>
      <p:bldP spid="22533" grpId="0" autoUpdateAnimBg="0"/>
      <p:bldP spid="22534" grpId="0" animBg="1"/>
      <p:bldP spid="22535" grpId="0" animBg="1" autoUpdateAnimBg="0"/>
      <p:bldP spid="22536" grpId="0" animBg="1" autoUpdateAnimBg="0"/>
      <p:bldP spid="22538" grpId="0" autoUpdateAnimBg="0"/>
      <p:bldP spid="2253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3.1 </a:t>
            </a:r>
            <a:r>
              <a:rPr lang="zh-CN" altLang="en-US" sz="3000" b="1">
                <a:solidFill>
                  <a:schemeClr val="accent1"/>
                </a:solidFill>
                <a:latin typeface="微软雅黑" panose="020B0503020204020204" pitchFamily="34" charset="-122"/>
                <a:ea typeface="微软雅黑" panose="020B0503020204020204" pitchFamily="34" charset="-122"/>
              </a:rPr>
              <a:t>关键技术</a:t>
            </a:r>
          </a:p>
        </p:txBody>
      </p:sp>
      <p:sp>
        <p:nvSpPr>
          <p:cNvPr id="23555" name="Freeform 5"/>
          <p:cNvSpPr/>
          <p:nvPr/>
        </p:nvSpPr>
        <p:spPr bwMode="auto">
          <a:xfrm>
            <a:off x="427038" y="220663"/>
            <a:ext cx="474662" cy="560387"/>
          </a:xfrm>
          <a:custGeom>
            <a:avLst/>
            <a:gdLst>
              <a:gd name="T0" fmla="*/ 2147483647 w 574"/>
              <a:gd name="T1" fmla="*/ 2147483647 h 681"/>
              <a:gd name="T2" fmla="*/ 2147483647 w 574"/>
              <a:gd name="T3" fmla="*/ 2147483647 h 681"/>
              <a:gd name="T4" fmla="*/ 2147483647 w 574"/>
              <a:gd name="T5" fmla="*/ 2147483647 h 681"/>
              <a:gd name="T6" fmla="*/ 2147483647 w 574"/>
              <a:gd name="T7" fmla="*/ 2147483647 h 681"/>
              <a:gd name="T8" fmla="*/ 2147483647 w 574"/>
              <a:gd name="T9" fmla="*/ 2147483647 h 681"/>
              <a:gd name="T10" fmla="*/ 2147483647 w 574"/>
              <a:gd name="T11" fmla="*/ 2147483647 h 681"/>
              <a:gd name="T12" fmla="*/ 2147483647 w 574"/>
              <a:gd name="T13" fmla="*/ 2147483647 h 681"/>
              <a:gd name="T14" fmla="*/ 2147483647 w 574"/>
              <a:gd name="T15" fmla="*/ 2147483647 h 681"/>
              <a:gd name="T16" fmla="*/ 2147483647 w 574"/>
              <a:gd name="T17" fmla="*/ 0 h 681"/>
              <a:gd name="T18" fmla="*/ 2147483647 w 574"/>
              <a:gd name="T19" fmla="*/ 2147483647 h 681"/>
              <a:gd name="T20" fmla="*/ 2147483647 w 574"/>
              <a:gd name="T21" fmla="*/ 2147483647 h 681"/>
              <a:gd name="T22" fmla="*/ 2147483647 w 574"/>
              <a:gd name="T23" fmla="*/ 2147483647 h 681"/>
              <a:gd name="T24" fmla="*/ 2147483647 w 574"/>
              <a:gd name="T25" fmla="*/ 2147483647 h 681"/>
              <a:gd name="T26" fmla="*/ 2147483647 w 574"/>
              <a:gd name="T27" fmla="*/ 2147483647 h 681"/>
              <a:gd name="T28" fmla="*/ 2147483647 w 574"/>
              <a:gd name="T29" fmla="*/ 2147483647 h 681"/>
              <a:gd name="T30" fmla="*/ 2147483647 w 574"/>
              <a:gd name="T31" fmla="*/ 2147483647 h 681"/>
              <a:gd name="T32" fmla="*/ 2147483647 w 574"/>
              <a:gd name="T33" fmla="*/ 2147483647 h 681"/>
              <a:gd name="T34" fmla="*/ 2147483647 w 574"/>
              <a:gd name="T35" fmla="*/ 2147483647 h 681"/>
              <a:gd name="T36" fmla="*/ 2147483647 w 574"/>
              <a:gd name="T37" fmla="*/ 2147483647 h 681"/>
              <a:gd name="T38" fmla="*/ 0 w 574"/>
              <a:gd name="T39" fmla="*/ 2147483647 h 681"/>
              <a:gd name="T40" fmla="*/ 2147483647 w 574"/>
              <a:gd name="T41" fmla="*/ 2147483647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56" name="Oval 6"/>
          <p:cNvSpPr>
            <a:spLocks noChangeArrowheads="1"/>
          </p:cNvSpPr>
          <p:nvPr/>
        </p:nvSpPr>
        <p:spPr bwMode="auto">
          <a:xfrm flipH="1">
            <a:off x="1946275" y="1558925"/>
            <a:ext cx="4257675" cy="4256088"/>
          </a:xfrm>
          <a:prstGeom prst="ellipse">
            <a:avLst/>
          </a:prstGeom>
          <a:noFill/>
          <a:ln w="11">
            <a:solidFill>
              <a:schemeClr val="accent1"/>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57" name="Line 16"/>
          <p:cNvSpPr>
            <a:spLocks noChangeShapeType="1"/>
          </p:cNvSpPr>
          <p:nvPr/>
        </p:nvSpPr>
        <p:spPr bwMode="auto">
          <a:xfrm flipH="1">
            <a:off x="3605213" y="2173288"/>
            <a:ext cx="790575" cy="804862"/>
          </a:xfrm>
          <a:prstGeom prst="line">
            <a:avLst/>
          </a:prstGeom>
          <a:noFill/>
          <a:ln w="1905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8" name="Line 17"/>
          <p:cNvSpPr>
            <a:spLocks noChangeShapeType="1"/>
          </p:cNvSpPr>
          <p:nvPr/>
        </p:nvSpPr>
        <p:spPr bwMode="auto">
          <a:xfrm flipH="1" flipV="1">
            <a:off x="3713162" y="3892549"/>
            <a:ext cx="1568189" cy="477028"/>
          </a:xfrm>
          <a:prstGeom prst="line">
            <a:avLst/>
          </a:prstGeom>
          <a:noFill/>
          <a:ln w="1905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9" name="Line 18"/>
          <p:cNvSpPr>
            <a:spLocks noChangeShapeType="1"/>
          </p:cNvSpPr>
          <p:nvPr/>
        </p:nvSpPr>
        <p:spPr bwMode="auto">
          <a:xfrm flipH="1">
            <a:off x="3754438" y="3005138"/>
            <a:ext cx="1665287" cy="409575"/>
          </a:xfrm>
          <a:prstGeom prst="line">
            <a:avLst/>
          </a:prstGeom>
          <a:noFill/>
          <a:ln w="1905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3560" name="组合 8"/>
          <p:cNvGrpSpPr/>
          <p:nvPr/>
        </p:nvGrpSpPr>
        <p:grpSpPr bwMode="auto">
          <a:xfrm flipH="1">
            <a:off x="4186115" y="1140519"/>
            <a:ext cx="1370941" cy="1225242"/>
            <a:chOff x="0" y="0"/>
            <a:chExt cx="1038225" cy="1038225"/>
          </a:xfrm>
        </p:grpSpPr>
        <p:sp>
          <p:nvSpPr>
            <p:cNvPr id="20506" name="Oval 10"/>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2"/>
                </a:solidFill>
              </a:endParaRPr>
            </a:p>
          </p:txBody>
        </p:sp>
        <p:sp>
          <p:nvSpPr>
            <p:cNvPr id="20507" name="TextBox 10"/>
            <p:cNvSpPr txBox="1">
              <a:spLocks noChangeArrowheads="1"/>
            </p:cNvSpPr>
            <p:nvPr/>
          </p:nvSpPr>
          <p:spPr bwMode="auto">
            <a:xfrm>
              <a:off x="49094" y="198558"/>
              <a:ext cx="909396" cy="59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accent2"/>
                  </a:solidFill>
                  <a:latin typeface="微软雅黑" panose="020B0503020204020204" pitchFamily="34" charset="-122"/>
                  <a:ea typeface="微软雅黑" panose="020B0503020204020204" pitchFamily="34" charset="-122"/>
                </a:rPr>
                <a:t>时间序列交叉验证</a:t>
              </a:r>
            </a:p>
          </p:txBody>
        </p:sp>
      </p:grpSp>
      <p:grpSp>
        <p:nvGrpSpPr>
          <p:cNvPr id="23563" name="组合 11"/>
          <p:cNvGrpSpPr/>
          <p:nvPr/>
        </p:nvGrpSpPr>
        <p:grpSpPr bwMode="auto">
          <a:xfrm flipH="1">
            <a:off x="5488969" y="2440895"/>
            <a:ext cx="1367189" cy="1276137"/>
            <a:chOff x="0" y="60342"/>
            <a:chExt cx="1038225" cy="1038226"/>
          </a:xfrm>
        </p:grpSpPr>
        <p:sp>
          <p:nvSpPr>
            <p:cNvPr id="20504" name="Oval 12"/>
            <p:cNvSpPr>
              <a:spLocks noChangeArrowheads="1"/>
            </p:cNvSpPr>
            <p:nvPr/>
          </p:nvSpPr>
          <p:spPr bwMode="auto">
            <a:xfrm>
              <a:off x="0" y="60342"/>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0505" name="TextBox 14"/>
            <p:cNvSpPr txBox="1">
              <a:spLocks noChangeArrowheads="1"/>
            </p:cNvSpPr>
            <p:nvPr/>
          </p:nvSpPr>
          <p:spPr bwMode="auto">
            <a:xfrm>
              <a:off x="1118" y="195277"/>
              <a:ext cx="950268" cy="90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accent2"/>
                  </a:solidFill>
                  <a:latin typeface="微软雅黑" panose="020B0503020204020204" pitchFamily="34" charset="-122"/>
                  <a:ea typeface="微软雅黑" panose="020B0503020204020204" pitchFamily="34" charset="-122"/>
                </a:rPr>
                <a:t>数据库</a:t>
              </a:r>
              <a:endParaRPr lang="en-US" altLang="zh-CN" sz="2000" dirty="0">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000" dirty="0">
                  <a:solidFill>
                    <a:schemeClr val="accent2"/>
                  </a:solidFill>
                  <a:latin typeface="微软雅黑" panose="020B0503020204020204" pitchFamily="34" charset="-122"/>
                  <a:ea typeface="微软雅黑" panose="020B0503020204020204" pitchFamily="34" charset="-122"/>
                </a:rPr>
                <a:t>架构及调优</a:t>
              </a:r>
            </a:p>
          </p:txBody>
        </p:sp>
      </p:grpSp>
      <p:grpSp>
        <p:nvGrpSpPr>
          <p:cNvPr id="23566" name="组合 15"/>
          <p:cNvGrpSpPr/>
          <p:nvPr/>
        </p:nvGrpSpPr>
        <p:grpSpPr bwMode="auto">
          <a:xfrm flipH="1">
            <a:off x="5411787" y="4022725"/>
            <a:ext cx="1363662" cy="1278483"/>
            <a:chOff x="0" y="0"/>
            <a:chExt cx="1038225" cy="1039812"/>
          </a:xfrm>
        </p:grpSpPr>
        <p:sp>
          <p:nvSpPr>
            <p:cNvPr id="20502" name="Oval 11"/>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0503" name="TextBox 17"/>
            <p:cNvSpPr txBox="1">
              <a:spLocks noChangeArrowheads="1"/>
            </p:cNvSpPr>
            <p:nvPr/>
          </p:nvSpPr>
          <p:spPr bwMode="auto">
            <a:xfrm>
              <a:off x="100914" y="245880"/>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accent2"/>
                  </a:solidFill>
                  <a:latin typeface="微软雅黑" panose="020B0503020204020204" pitchFamily="34" charset="-122"/>
                  <a:ea typeface="微软雅黑" panose="020B0503020204020204" pitchFamily="34" charset="-122"/>
                </a:rPr>
                <a:t>模拟成交</a:t>
              </a:r>
            </a:p>
          </p:txBody>
        </p:sp>
      </p:grpSp>
      <p:sp>
        <p:nvSpPr>
          <p:cNvPr id="23569" name="Oval 8"/>
          <p:cNvSpPr>
            <a:spLocks noChangeArrowheads="1"/>
          </p:cNvSpPr>
          <p:nvPr/>
        </p:nvSpPr>
        <p:spPr bwMode="auto">
          <a:xfrm flipH="1">
            <a:off x="1184275" y="2405063"/>
            <a:ext cx="2411413" cy="2411412"/>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70" name="Oval 9"/>
          <p:cNvSpPr>
            <a:spLocks noChangeArrowheads="1"/>
          </p:cNvSpPr>
          <p:nvPr/>
        </p:nvSpPr>
        <p:spPr bwMode="auto">
          <a:xfrm flipH="1">
            <a:off x="1374775" y="2595563"/>
            <a:ext cx="2030413" cy="203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71" name="TextBox 20"/>
          <p:cNvSpPr txBox="1">
            <a:spLocks noChangeArrowheads="1"/>
          </p:cNvSpPr>
          <p:nvPr/>
        </p:nvSpPr>
        <p:spPr bwMode="auto">
          <a:xfrm flipH="1">
            <a:off x="1792288" y="3103563"/>
            <a:ext cx="11938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dirty="0">
                <a:solidFill>
                  <a:schemeClr val="accent2"/>
                </a:solidFill>
                <a:latin typeface="微软雅黑" panose="020B0503020204020204" pitchFamily="34" charset="-122"/>
                <a:ea typeface="微软雅黑" panose="020B0503020204020204" pitchFamily="34" charset="-122"/>
              </a:rPr>
              <a:t>关键技术</a:t>
            </a:r>
            <a:endParaRPr lang="en-US" sz="3000" dirty="0">
              <a:solidFill>
                <a:schemeClr val="accent2"/>
              </a:solidFill>
              <a:latin typeface="微软雅黑" panose="020B0503020204020204" pitchFamily="34" charset="-122"/>
              <a:ea typeface="微软雅黑" panose="020B0503020204020204" pitchFamily="34" charset="-122"/>
            </a:endParaRPr>
          </a:p>
        </p:txBody>
      </p:sp>
      <p:sp>
        <p:nvSpPr>
          <p:cNvPr id="23576" name="TextBox 25"/>
          <p:cNvSpPr txBox="1">
            <a:spLocks noChangeArrowheads="1"/>
          </p:cNvSpPr>
          <p:nvPr/>
        </p:nvSpPr>
        <p:spPr bwMode="auto">
          <a:xfrm>
            <a:off x="5662343" y="1325774"/>
            <a:ext cx="58435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该系统训练过程，不是简单划分训练集和验证集，需要每一周期划分</a:t>
            </a:r>
            <a:r>
              <a:rPr lang="en-US" altLang="zh-CN" sz="1600" dirty="0">
                <a:solidFill>
                  <a:schemeClr val="accent1"/>
                </a:solidFill>
                <a:latin typeface="微软雅黑" panose="020B0503020204020204" pitchFamily="34" charset="-122"/>
                <a:ea typeface="微软雅黑" panose="020B0503020204020204" pitchFamily="34" charset="-122"/>
              </a:rPr>
              <a:t>10%</a:t>
            </a:r>
            <a:r>
              <a:rPr lang="zh-CN" altLang="en-US" sz="1600" dirty="0">
                <a:solidFill>
                  <a:schemeClr val="accent1"/>
                </a:solidFill>
                <a:latin typeface="微软雅黑" panose="020B0503020204020204" pitchFamily="34" charset="-122"/>
                <a:ea typeface="微软雅黑" panose="020B0503020204020204" pitchFamily="34" charset="-122"/>
              </a:rPr>
              <a:t>作为交叉验证机，并逐期递增训练集，最后求解平均损失函数。</a:t>
            </a:r>
          </a:p>
        </p:txBody>
      </p:sp>
      <p:sp>
        <p:nvSpPr>
          <p:cNvPr id="23577" name="TextBox 26"/>
          <p:cNvSpPr txBox="1">
            <a:spLocks noChangeArrowheads="1"/>
          </p:cNvSpPr>
          <p:nvPr/>
        </p:nvSpPr>
        <p:spPr bwMode="auto">
          <a:xfrm>
            <a:off x="6925402" y="2636912"/>
            <a:ext cx="45275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由于该系统对数据处理的时间要求较高，运用了不少数据库架构设计知识及调优的办法，使回测运行时间达到满意的范围。</a:t>
            </a:r>
          </a:p>
        </p:txBody>
      </p:sp>
      <p:sp>
        <p:nvSpPr>
          <p:cNvPr id="23578" name="TextBox 28"/>
          <p:cNvSpPr txBox="1">
            <a:spLocks noChangeArrowheads="1"/>
          </p:cNvSpPr>
          <p:nvPr/>
        </p:nvSpPr>
        <p:spPr bwMode="auto">
          <a:xfrm>
            <a:off x="6905884" y="4369578"/>
            <a:ext cx="4527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模拟成交模块完全模拟了</a:t>
            </a:r>
            <a:r>
              <a:rPr lang="en-US" altLang="zh-CN" sz="1600" dirty="0">
                <a:solidFill>
                  <a:schemeClr val="accent1"/>
                </a:solidFill>
                <a:latin typeface="微软雅黑" panose="020B0503020204020204" pitchFamily="34" charset="-122"/>
                <a:ea typeface="微软雅黑" panose="020B0503020204020204" pitchFamily="34" charset="-122"/>
              </a:rPr>
              <a:t>A</a:t>
            </a:r>
            <a:r>
              <a:rPr lang="zh-CN" altLang="en-US" sz="1600" dirty="0">
                <a:solidFill>
                  <a:schemeClr val="accent1"/>
                </a:solidFill>
                <a:latin typeface="微软雅黑" panose="020B0503020204020204" pitchFamily="34" charset="-122"/>
                <a:ea typeface="微软雅黑" panose="020B0503020204020204" pitchFamily="34" charset="-122"/>
              </a:rPr>
              <a:t>股成交的真实场景，处理了大量非常规情况，跳过了很多坑。</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p:cTn id="7" dur="300" fill="hold"/>
                                        <p:tgtEl>
                                          <p:spTgt spid="23555"/>
                                        </p:tgtEl>
                                        <p:attrNameLst>
                                          <p:attrName>ppt_w</p:attrName>
                                        </p:attrNameLst>
                                      </p:cBhvr>
                                      <p:tavLst>
                                        <p:tav tm="0">
                                          <p:val>
                                            <p:fltVal val="0"/>
                                          </p:val>
                                        </p:tav>
                                        <p:tav tm="100000">
                                          <p:val>
                                            <p:strVal val="#ppt_w"/>
                                          </p:val>
                                        </p:tav>
                                      </p:tavLst>
                                    </p:anim>
                                    <p:anim calcmode="lin" valueType="num">
                                      <p:cBhvr>
                                        <p:cTn id="8" dur="300" fill="hold"/>
                                        <p:tgtEl>
                                          <p:spTgt spid="23555"/>
                                        </p:tgtEl>
                                        <p:attrNameLst>
                                          <p:attrName>ppt_h</p:attrName>
                                        </p:attrNameLst>
                                      </p:cBhvr>
                                      <p:tavLst>
                                        <p:tav tm="0">
                                          <p:val>
                                            <p:fltVal val="0"/>
                                          </p:val>
                                        </p:tav>
                                        <p:tav tm="100000">
                                          <p:val>
                                            <p:strVal val="#ppt_h"/>
                                          </p:val>
                                        </p:tav>
                                      </p:tavLst>
                                    </p:anim>
                                    <p:anim calcmode="lin" valueType="num">
                                      <p:cBhvr>
                                        <p:cTn id="9" dur="300" fill="hold"/>
                                        <p:tgtEl>
                                          <p:spTgt spid="23555"/>
                                        </p:tgtEl>
                                        <p:attrNameLst>
                                          <p:attrName>style.rotation</p:attrName>
                                        </p:attrNameLst>
                                      </p:cBhvr>
                                      <p:tavLst>
                                        <p:tav tm="0">
                                          <p:val>
                                            <p:fltVal val="90"/>
                                          </p:val>
                                        </p:tav>
                                        <p:tav tm="100000">
                                          <p:val>
                                            <p:fltVal val="0"/>
                                          </p:val>
                                        </p:tav>
                                      </p:tavLst>
                                    </p:anim>
                                    <p:animEffect transition="in" filter="fade">
                                      <p:cBhvr>
                                        <p:cTn id="10" dur="300"/>
                                        <p:tgtEl>
                                          <p:spTgt spid="2355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554"/>
                                        </p:tgtEl>
                                        <p:attrNameLst>
                                          <p:attrName>style.visibility</p:attrName>
                                        </p:attrNameLst>
                                      </p:cBhvr>
                                      <p:to>
                                        <p:strVal val="visible"/>
                                      </p:to>
                                    </p:set>
                                    <p:anim calcmode="lin" valueType="num">
                                      <p:cBhvr>
                                        <p:cTn id="14"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3554"/>
                                        </p:tgtEl>
                                        <p:attrNameLst>
                                          <p:attrName>ppt_y</p:attrName>
                                        </p:attrNameLst>
                                      </p:cBhvr>
                                      <p:tavLst>
                                        <p:tav tm="0">
                                          <p:val>
                                            <p:strVal val="#ppt_y"/>
                                          </p:val>
                                        </p:tav>
                                        <p:tav tm="100000">
                                          <p:val>
                                            <p:strVal val="#ppt_y"/>
                                          </p:val>
                                        </p:tav>
                                      </p:tavLst>
                                    </p:anim>
                                    <p:anim calcmode="lin" valueType="num">
                                      <p:cBhvr>
                                        <p:cTn id="16"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3554"/>
                                        </p:tgtEl>
                                      </p:cBhvr>
                                    </p:animEffect>
                                  </p:childTnLst>
                                </p:cTn>
                              </p:par>
                            </p:childTnLst>
                          </p:cTn>
                        </p:par>
                        <p:par>
                          <p:cTn id="19" fill="hold">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23569"/>
                                        </p:tgtEl>
                                        <p:attrNameLst>
                                          <p:attrName>style.visibility</p:attrName>
                                        </p:attrNameLst>
                                      </p:cBhvr>
                                      <p:to>
                                        <p:strVal val="visible"/>
                                      </p:to>
                                    </p:set>
                                    <p:animScale>
                                      <p:cBhvr>
                                        <p:cTn id="22" dur="1000" decel="50000" fill="hold">
                                          <p:stCondLst>
                                            <p:cond delay="0"/>
                                          </p:stCondLst>
                                        </p:cTn>
                                        <p:tgtEl>
                                          <p:spTgt spid="235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23569"/>
                                        </p:tgtEl>
                                        <p:attrNameLst>
                                          <p:attrName>ppt_x</p:attrName>
                                          <p:attrName>ppt_y</p:attrName>
                                        </p:attrNameLst>
                                      </p:cBhvr>
                                      <p:rCtr x="0" y="0"/>
                                    </p:animMotion>
                                    <p:animEffect transition="in" filter="fade">
                                      <p:cBhvr>
                                        <p:cTn id="24" dur="1000"/>
                                        <p:tgtEl>
                                          <p:spTgt spid="23569"/>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23570"/>
                                        </p:tgtEl>
                                        <p:attrNameLst>
                                          <p:attrName>style.visibility</p:attrName>
                                        </p:attrNameLst>
                                      </p:cBhvr>
                                      <p:to>
                                        <p:strVal val="visible"/>
                                      </p:to>
                                    </p:set>
                                    <p:animScale>
                                      <p:cBhvr>
                                        <p:cTn id="27" dur="1000" decel="50000" fill="hold">
                                          <p:stCondLst>
                                            <p:cond delay="0"/>
                                          </p:stCondLst>
                                        </p:cTn>
                                        <p:tgtEl>
                                          <p:spTgt spid="235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23570"/>
                                        </p:tgtEl>
                                        <p:attrNameLst>
                                          <p:attrName>ppt_x</p:attrName>
                                          <p:attrName>ppt_y</p:attrName>
                                        </p:attrNameLst>
                                      </p:cBhvr>
                                      <p:rCtr x="0" y="0"/>
                                    </p:animMotion>
                                    <p:animEffect transition="in" filter="fade">
                                      <p:cBhvr>
                                        <p:cTn id="29" dur="1000"/>
                                        <p:tgtEl>
                                          <p:spTgt spid="23570"/>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23571"/>
                                        </p:tgtEl>
                                        <p:attrNameLst>
                                          <p:attrName>style.visibility</p:attrName>
                                        </p:attrNameLst>
                                      </p:cBhvr>
                                      <p:to>
                                        <p:strVal val="visible"/>
                                      </p:to>
                                    </p:set>
                                    <p:animScale>
                                      <p:cBhvr>
                                        <p:cTn id="32" dur="1000" decel="50000" fill="hold">
                                          <p:stCondLst>
                                            <p:cond delay="0"/>
                                          </p:stCondLst>
                                        </p:cTn>
                                        <p:tgtEl>
                                          <p:spTgt spid="23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3" dur="1000" decel="50000" fill="hold">
                                          <p:stCondLst>
                                            <p:cond delay="0"/>
                                          </p:stCondLst>
                                        </p:cTn>
                                        <p:tgtEl>
                                          <p:spTgt spid="23571"/>
                                        </p:tgtEl>
                                        <p:attrNameLst>
                                          <p:attrName>ppt_x</p:attrName>
                                          <p:attrName>ppt_y</p:attrName>
                                        </p:attrNameLst>
                                      </p:cBhvr>
                                      <p:rCtr x="0" y="0"/>
                                    </p:animMotion>
                                    <p:animEffect transition="in" filter="fade">
                                      <p:cBhvr>
                                        <p:cTn id="34" dur="1000"/>
                                        <p:tgtEl>
                                          <p:spTgt spid="23571"/>
                                        </p:tgtEl>
                                      </p:cBhvr>
                                    </p:animEffect>
                                  </p:childTnLst>
                                </p:cTn>
                              </p:par>
                            </p:childTnLst>
                          </p:cTn>
                        </p:par>
                        <p:par>
                          <p:cTn id="35" fill="hold">
                            <p:stCondLst>
                              <p:cond delay="1980"/>
                            </p:stCondLst>
                            <p:childTnLst>
                              <p:par>
                                <p:cTn id="36" presetID="21" presetClass="entr" presetSubtype="1" fill="hold" grpId="0" nodeType="afterEffect">
                                  <p:stCondLst>
                                    <p:cond delay="0"/>
                                  </p:stCondLst>
                                  <p:childTnLst>
                                    <p:set>
                                      <p:cBhvr>
                                        <p:cTn id="37" dur="1" fill="hold">
                                          <p:stCondLst>
                                            <p:cond delay="0"/>
                                          </p:stCondLst>
                                        </p:cTn>
                                        <p:tgtEl>
                                          <p:spTgt spid="23556"/>
                                        </p:tgtEl>
                                        <p:attrNameLst>
                                          <p:attrName>style.visibility</p:attrName>
                                        </p:attrNameLst>
                                      </p:cBhvr>
                                      <p:to>
                                        <p:strVal val="visible"/>
                                      </p:to>
                                    </p:set>
                                    <p:animEffect transition="in" filter="wheel(1)">
                                      <p:cBhvr>
                                        <p:cTn id="38" dur="1000"/>
                                        <p:tgtEl>
                                          <p:spTgt spid="23556"/>
                                        </p:tgtEl>
                                      </p:cBhvr>
                                    </p:animEffect>
                                  </p:childTnLst>
                                </p:cTn>
                              </p:par>
                            </p:childTnLst>
                          </p:cTn>
                        </p:par>
                        <p:par>
                          <p:cTn id="39" fill="hold">
                            <p:stCondLst>
                              <p:cond delay="2980"/>
                            </p:stCondLst>
                            <p:childTnLst>
                              <p:par>
                                <p:cTn id="40" presetID="22" presetClass="entr" presetSubtype="8" fill="hold" grpId="0" nodeType="afterEffect">
                                  <p:stCondLst>
                                    <p:cond delay="0"/>
                                  </p:stCondLst>
                                  <p:childTnLst>
                                    <p:set>
                                      <p:cBhvr>
                                        <p:cTn id="41" dur="1" fill="hold">
                                          <p:stCondLst>
                                            <p:cond delay="0"/>
                                          </p:stCondLst>
                                        </p:cTn>
                                        <p:tgtEl>
                                          <p:spTgt spid="23557"/>
                                        </p:tgtEl>
                                        <p:attrNameLst>
                                          <p:attrName>style.visibility</p:attrName>
                                        </p:attrNameLst>
                                      </p:cBhvr>
                                      <p:to>
                                        <p:strVal val="visible"/>
                                      </p:to>
                                    </p:set>
                                    <p:animEffect transition="in" filter="wipe(left)">
                                      <p:cBhvr>
                                        <p:cTn id="42" dur="500"/>
                                        <p:tgtEl>
                                          <p:spTgt spid="2355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3559"/>
                                        </p:tgtEl>
                                        <p:attrNameLst>
                                          <p:attrName>style.visibility</p:attrName>
                                        </p:attrNameLst>
                                      </p:cBhvr>
                                      <p:to>
                                        <p:strVal val="visible"/>
                                      </p:to>
                                    </p:set>
                                    <p:animEffect transition="in" filter="wipe(left)">
                                      <p:cBhvr>
                                        <p:cTn id="45" dur="500"/>
                                        <p:tgtEl>
                                          <p:spTgt spid="2355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558"/>
                                        </p:tgtEl>
                                        <p:attrNameLst>
                                          <p:attrName>style.visibility</p:attrName>
                                        </p:attrNameLst>
                                      </p:cBhvr>
                                      <p:to>
                                        <p:strVal val="visible"/>
                                      </p:to>
                                    </p:set>
                                    <p:animEffect transition="in" filter="wipe(left)">
                                      <p:cBhvr>
                                        <p:cTn id="48" dur="500"/>
                                        <p:tgtEl>
                                          <p:spTgt spid="23558"/>
                                        </p:tgtEl>
                                      </p:cBhvr>
                                    </p:animEffect>
                                  </p:childTnLst>
                                </p:cTn>
                              </p:par>
                            </p:childTnLst>
                          </p:cTn>
                        </p:par>
                        <p:par>
                          <p:cTn id="49" fill="hold">
                            <p:stCondLst>
                              <p:cond delay="3480"/>
                            </p:stCondLst>
                            <p:childTnLst>
                              <p:par>
                                <p:cTn id="50" presetID="10" presetClass="entr" presetSubtype="0" fill="hold" nodeType="afterEffect">
                                  <p:stCondLst>
                                    <p:cond delay="0"/>
                                  </p:stCondLst>
                                  <p:childTnLst>
                                    <p:set>
                                      <p:cBhvr>
                                        <p:cTn id="51" dur="1" fill="hold">
                                          <p:stCondLst>
                                            <p:cond delay="0"/>
                                          </p:stCondLst>
                                        </p:cTn>
                                        <p:tgtEl>
                                          <p:spTgt spid="23560"/>
                                        </p:tgtEl>
                                        <p:attrNameLst>
                                          <p:attrName>style.visibility</p:attrName>
                                        </p:attrNameLst>
                                      </p:cBhvr>
                                      <p:to>
                                        <p:strVal val="visible"/>
                                      </p:to>
                                    </p:set>
                                    <p:anim calcmode="lin" valueType="num">
                                      <p:cBhvr>
                                        <p:cTn id="52" dur="500" fill="hold"/>
                                        <p:tgtEl>
                                          <p:spTgt spid="23560"/>
                                        </p:tgtEl>
                                        <p:attrNameLst>
                                          <p:attrName>ppt_w</p:attrName>
                                        </p:attrNameLst>
                                      </p:cBhvr>
                                      <p:tavLst>
                                        <p:tav tm="0">
                                          <p:val>
                                            <p:fltVal val="0"/>
                                          </p:val>
                                        </p:tav>
                                        <p:tav tm="100000">
                                          <p:val>
                                            <p:strVal val="#ppt_w"/>
                                          </p:val>
                                        </p:tav>
                                      </p:tavLst>
                                    </p:anim>
                                    <p:anim calcmode="lin" valueType="num">
                                      <p:cBhvr>
                                        <p:cTn id="53" dur="500" fill="hold"/>
                                        <p:tgtEl>
                                          <p:spTgt spid="23560"/>
                                        </p:tgtEl>
                                        <p:attrNameLst>
                                          <p:attrName>ppt_h</p:attrName>
                                        </p:attrNameLst>
                                      </p:cBhvr>
                                      <p:tavLst>
                                        <p:tav tm="0">
                                          <p:val>
                                            <p:fltVal val="0"/>
                                          </p:val>
                                        </p:tav>
                                        <p:tav tm="100000">
                                          <p:val>
                                            <p:strVal val="#ppt_h"/>
                                          </p:val>
                                        </p:tav>
                                      </p:tavLst>
                                    </p:anim>
                                    <p:animEffect transition="in" filter="fade">
                                      <p:cBhvr>
                                        <p:cTn id="54" dur="500"/>
                                        <p:tgtEl>
                                          <p:spTgt spid="23560"/>
                                        </p:tgtEl>
                                      </p:cBhvr>
                                    </p:animEffect>
                                  </p:childTnLst>
                                </p:cTn>
                              </p:par>
                              <p:par>
                                <p:cTn id="55" presetID="10" presetClass="entr" presetSubtype="0" fill="hold" nodeType="withEffect">
                                  <p:stCondLst>
                                    <p:cond delay="0"/>
                                  </p:stCondLst>
                                  <p:childTnLst>
                                    <p:set>
                                      <p:cBhvr>
                                        <p:cTn id="56" dur="1" fill="hold">
                                          <p:stCondLst>
                                            <p:cond delay="0"/>
                                          </p:stCondLst>
                                        </p:cTn>
                                        <p:tgtEl>
                                          <p:spTgt spid="23563"/>
                                        </p:tgtEl>
                                        <p:attrNameLst>
                                          <p:attrName>style.visibility</p:attrName>
                                        </p:attrNameLst>
                                      </p:cBhvr>
                                      <p:to>
                                        <p:strVal val="visible"/>
                                      </p:to>
                                    </p:set>
                                    <p:anim calcmode="lin" valueType="num">
                                      <p:cBhvr>
                                        <p:cTn id="57" dur="500" fill="hold"/>
                                        <p:tgtEl>
                                          <p:spTgt spid="23563"/>
                                        </p:tgtEl>
                                        <p:attrNameLst>
                                          <p:attrName>ppt_w</p:attrName>
                                        </p:attrNameLst>
                                      </p:cBhvr>
                                      <p:tavLst>
                                        <p:tav tm="0">
                                          <p:val>
                                            <p:fltVal val="0"/>
                                          </p:val>
                                        </p:tav>
                                        <p:tav tm="100000">
                                          <p:val>
                                            <p:strVal val="#ppt_w"/>
                                          </p:val>
                                        </p:tav>
                                      </p:tavLst>
                                    </p:anim>
                                    <p:anim calcmode="lin" valueType="num">
                                      <p:cBhvr>
                                        <p:cTn id="58" dur="500" fill="hold"/>
                                        <p:tgtEl>
                                          <p:spTgt spid="23563"/>
                                        </p:tgtEl>
                                        <p:attrNameLst>
                                          <p:attrName>ppt_h</p:attrName>
                                        </p:attrNameLst>
                                      </p:cBhvr>
                                      <p:tavLst>
                                        <p:tav tm="0">
                                          <p:val>
                                            <p:fltVal val="0"/>
                                          </p:val>
                                        </p:tav>
                                        <p:tav tm="100000">
                                          <p:val>
                                            <p:strVal val="#ppt_h"/>
                                          </p:val>
                                        </p:tav>
                                      </p:tavLst>
                                    </p:anim>
                                    <p:animEffect transition="in" filter="fade">
                                      <p:cBhvr>
                                        <p:cTn id="59" dur="500"/>
                                        <p:tgtEl>
                                          <p:spTgt spid="23563"/>
                                        </p:tgtEl>
                                      </p:cBhvr>
                                    </p:animEffect>
                                  </p:childTnLst>
                                </p:cTn>
                              </p:par>
                              <p:par>
                                <p:cTn id="60" presetID="10" presetClass="entr" presetSubtype="0" fill="hold" nodeType="withEffect">
                                  <p:stCondLst>
                                    <p:cond delay="0"/>
                                  </p:stCondLst>
                                  <p:childTnLst>
                                    <p:set>
                                      <p:cBhvr>
                                        <p:cTn id="61" dur="1" fill="hold">
                                          <p:stCondLst>
                                            <p:cond delay="0"/>
                                          </p:stCondLst>
                                        </p:cTn>
                                        <p:tgtEl>
                                          <p:spTgt spid="23566"/>
                                        </p:tgtEl>
                                        <p:attrNameLst>
                                          <p:attrName>style.visibility</p:attrName>
                                        </p:attrNameLst>
                                      </p:cBhvr>
                                      <p:to>
                                        <p:strVal val="visible"/>
                                      </p:to>
                                    </p:set>
                                    <p:anim calcmode="lin" valueType="num">
                                      <p:cBhvr>
                                        <p:cTn id="62" dur="500" fill="hold"/>
                                        <p:tgtEl>
                                          <p:spTgt spid="23566"/>
                                        </p:tgtEl>
                                        <p:attrNameLst>
                                          <p:attrName>ppt_w</p:attrName>
                                        </p:attrNameLst>
                                      </p:cBhvr>
                                      <p:tavLst>
                                        <p:tav tm="0">
                                          <p:val>
                                            <p:fltVal val="0"/>
                                          </p:val>
                                        </p:tav>
                                        <p:tav tm="100000">
                                          <p:val>
                                            <p:strVal val="#ppt_w"/>
                                          </p:val>
                                        </p:tav>
                                      </p:tavLst>
                                    </p:anim>
                                    <p:anim calcmode="lin" valueType="num">
                                      <p:cBhvr>
                                        <p:cTn id="63" dur="500" fill="hold"/>
                                        <p:tgtEl>
                                          <p:spTgt spid="23566"/>
                                        </p:tgtEl>
                                        <p:attrNameLst>
                                          <p:attrName>ppt_h</p:attrName>
                                        </p:attrNameLst>
                                      </p:cBhvr>
                                      <p:tavLst>
                                        <p:tav tm="0">
                                          <p:val>
                                            <p:fltVal val="0"/>
                                          </p:val>
                                        </p:tav>
                                        <p:tav tm="100000">
                                          <p:val>
                                            <p:strVal val="#ppt_h"/>
                                          </p:val>
                                        </p:tav>
                                      </p:tavLst>
                                    </p:anim>
                                    <p:animEffect transition="in" filter="fade">
                                      <p:cBhvr>
                                        <p:cTn id="64" dur="500"/>
                                        <p:tgtEl>
                                          <p:spTgt spid="23566"/>
                                        </p:tgtEl>
                                      </p:cBhvr>
                                    </p:animEffect>
                                  </p:childTnLst>
                                </p:cTn>
                              </p:par>
                            </p:childTnLst>
                          </p:cTn>
                        </p:par>
                        <p:par>
                          <p:cTn id="65" fill="hold">
                            <p:stCondLst>
                              <p:cond delay="3980"/>
                            </p:stCondLst>
                            <p:childTnLst>
                              <p:par>
                                <p:cTn id="66" presetID="22" presetClass="entr" presetSubtype="8" fill="hold" grpId="0" nodeType="afterEffect">
                                  <p:stCondLst>
                                    <p:cond delay="0"/>
                                  </p:stCondLst>
                                  <p:childTnLst>
                                    <p:set>
                                      <p:cBhvr>
                                        <p:cTn id="67" dur="1" fill="hold">
                                          <p:stCondLst>
                                            <p:cond delay="0"/>
                                          </p:stCondLst>
                                        </p:cTn>
                                        <p:tgtEl>
                                          <p:spTgt spid="23576"/>
                                        </p:tgtEl>
                                        <p:attrNameLst>
                                          <p:attrName>style.visibility</p:attrName>
                                        </p:attrNameLst>
                                      </p:cBhvr>
                                      <p:to>
                                        <p:strVal val="visible"/>
                                      </p:to>
                                    </p:set>
                                    <p:animEffect transition="in" filter="wipe(left)">
                                      <p:cBhvr>
                                        <p:cTn id="68" dur="500"/>
                                        <p:tgtEl>
                                          <p:spTgt spid="23576"/>
                                        </p:tgtEl>
                                      </p:cBhvr>
                                    </p:animEffect>
                                  </p:childTnLst>
                                </p:cTn>
                              </p:par>
                              <p:par>
                                <p:cTn id="69" presetID="22" presetClass="entr" presetSubtype="8" fill="hold" grpId="0" nodeType="withEffect">
                                  <p:stCondLst>
                                    <p:cond delay="100"/>
                                  </p:stCondLst>
                                  <p:childTnLst>
                                    <p:set>
                                      <p:cBhvr>
                                        <p:cTn id="70" dur="1" fill="hold">
                                          <p:stCondLst>
                                            <p:cond delay="0"/>
                                          </p:stCondLst>
                                        </p:cTn>
                                        <p:tgtEl>
                                          <p:spTgt spid="23577"/>
                                        </p:tgtEl>
                                        <p:attrNameLst>
                                          <p:attrName>style.visibility</p:attrName>
                                        </p:attrNameLst>
                                      </p:cBhvr>
                                      <p:to>
                                        <p:strVal val="visible"/>
                                      </p:to>
                                    </p:set>
                                    <p:animEffect transition="in" filter="wipe(left)">
                                      <p:cBhvr>
                                        <p:cTn id="71" dur="500"/>
                                        <p:tgtEl>
                                          <p:spTgt spid="23577"/>
                                        </p:tgtEl>
                                      </p:cBhvr>
                                    </p:animEffect>
                                  </p:childTnLst>
                                </p:cTn>
                              </p:par>
                              <p:par>
                                <p:cTn id="72" presetID="22" presetClass="entr" presetSubtype="8" fill="hold" grpId="0" nodeType="withEffect">
                                  <p:stCondLst>
                                    <p:cond delay="200"/>
                                  </p:stCondLst>
                                  <p:childTnLst>
                                    <p:set>
                                      <p:cBhvr>
                                        <p:cTn id="73" dur="1" fill="hold">
                                          <p:stCondLst>
                                            <p:cond delay="0"/>
                                          </p:stCondLst>
                                        </p:cTn>
                                        <p:tgtEl>
                                          <p:spTgt spid="23578"/>
                                        </p:tgtEl>
                                        <p:attrNameLst>
                                          <p:attrName>style.visibility</p:attrName>
                                        </p:attrNameLst>
                                      </p:cBhvr>
                                      <p:to>
                                        <p:strVal val="visible"/>
                                      </p:to>
                                    </p:set>
                                    <p:animEffect transition="in" filter="wipe(left)">
                                      <p:cBhvr>
                                        <p:cTn id="74" dur="500"/>
                                        <p:tgtEl>
                                          <p:spTgt spid="23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nimBg="1"/>
      <p:bldP spid="23556" grpId="0" animBg="1" autoUpdateAnimBg="0"/>
      <p:bldP spid="23557" grpId="0" animBg="1"/>
      <p:bldP spid="23558" grpId="0" animBg="1"/>
      <p:bldP spid="23559" grpId="0" animBg="1"/>
      <p:bldP spid="23569" grpId="0" animBg="1" autoUpdateAnimBg="0"/>
      <p:bldP spid="23570" grpId="0" animBg="1" autoUpdateAnimBg="0"/>
      <p:bldP spid="23571" grpId="0" autoUpdateAnimBg="0"/>
      <p:bldP spid="23576" grpId="0" autoUpdateAnimBg="0"/>
      <p:bldP spid="23577" grpId="0" autoUpdateAnimBg="0"/>
      <p:bldP spid="2357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3.2 </a:t>
            </a:r>
            <a:r>
              <a:rPr lang="zh-CN" altLang="en-US" sz="3000" b="1">
                <a:solidFill>
                  <a:schemeClr val="accent1"/>
                </a:solidFill>
                <a:latin typeface="微软雅黑" panose="020B0503020204020204" pitchFamily="34" charset="-122"/>
                <a:ea typeface="微软雅黑" panose="020B0503020204020204" pitchFamily="34" charset="-122"/>
              </a:rPr>
              <a:t>实践难点</a:t>
            </a:r>
          </a:p>
        </p:txBody>
      </p:sp>
      <p:sp>
        <p:nvSpPr>
          <p:cNvPr id="24579" name="Freeform 5"/>
          <p:cNvSpPr/>
          <p:nvPr/>
        </p:nvSpPr>
        <p:spPr bwMode="auto">
          <a:xfrm>
            <a:off x="427038" y="220663"/>
            <a:ext cx="474662" cy="560387"/>
          </a:xfrm>
          <a:custGeom>
            <a:avLst/>
            <a:gdLst>
              <a:gd name="T0" fmla="*/ 2147483647 w 574"/>
              <a:gd name="T1" fmla="*/ 2147483647 h 681"/>
              <a:gd name="T2" fmla="*/ 2147483647 w 574"/>
              <a:gd name="T3" fmla="*/ 2147483647 h 681"/>
              <a:gd name="T4" fmla="*/ 2147483647 w 574"/>
              <a:gd name="T5" fmla="*/ 2147483647 h 681"/>
              <a:gd name="T6" fmla="*/ 2147483647 w 574"/>
              <a:gd name="T7" fmla="*/ 2147483647 h 681"/>
              <a:gd name="T8" fmla="*/ 2147483647 w 574"/>
              <a:gd name="T9" fmla="*/ 2147483647 h 681"/>
              <a:gd name="T10" fmla="*/ 2147483647 w 574"/>
              <a:gd name="T11" fmla="*/ 2147483647 h 681"/>
              <a:gd name="T12" fmla="*/ 2147483647 w 574"/>
              <a:gd name="T13" fmla="*/ 2147483647 h 681"/>
              <a:gd name="T14" fmla="*/ 2147483647 w 574"/>
              <a:gd name="T15" fmla="*/ 2147483647 h 681"/>
              <a:gd name="T16" fmla="*/ 2147483647 w 574"/>
              <a:gd name="T17" fmla="*/ 0 h 681"/>
              <a:gd name="T18" fmla="*/ 2147483647 w 574"/>
              <a:gd name="T19" fmla="*/ 2147483647 h 681"/>
              <a:gd name="T20" fmla="*/ 2147483647 w 574"/>
              <a:gd name="T21" fmla="*/ 2147483647 h 681"/>
              <a:gd name="T22" fmla="*/ 2147483647 w 574"/>
              <a:gd name="T23" fmla="*/ 2147483647 h 681"/>
              <a:gd name="T24" fmla="*/ 2147483647 w 574"/>
              <a:gd name="T25" fmla="*/ 2147483647 h 681"/>
              <a:gd name="T26" fmla="*/ 2147483647 w 574"/>
              <a:gd name="T27" fmla="*/ 2147483647 h 681"/>
              <a:gd name="T28" fmla="*/ 2147483647 w 574"/>
              <a:gd name="T29" fmla="*/ 2147483647 h 681"/>
              <a:gd name="T30" fmla="*/ 2147483647 w 574"/>
              <a:gd name="T31" fmla="*/ 2147483647 h 681"/>
              <a:gd name="T32" fmla="*/ 2147483647 w 574"/>
              <a:gd name="T33" fmla="*/ 2147483647 h 681"/>
              <a:gd name="T34" fmla="*/ 2147483647 w 574"/>
              <a:gd name="T35" fmla="*/ 2147483647 h 681"/>
              <a:gd name="T36" fmla="*/ 2147483647 w 574"/>
              <a:gd name="T37" fmla="*/ 2147483647 h 681"/>
              <a:gd name="T38" fmla="*/ 0 w 574"/>
              <a:gd name="T39" fmla="*/ 2147483647 h 681"/>
              <a:gd name="T40" fmla="*/ 2147483647 w 574"/>
              <a:gd name="T41" fmla="*/ 2147483647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580" name="Freeform 6"/>
          <p:cNvSpPr/>
          <p:nvPr/>
        </p:nvSpPr>
        <p:spPr bwMode="auto">
          <a:xfrm>
            <a:off x="920750" y="2719388"/>
            <a:ext cx="2065338" cy="1787525"/>
          </a:xfrm>
          <a:custGeom>
            <a:avLst/>
            <a:gdLst>
              <a:gd name="T0" fmla="*/ 2147483647 w 2858"/>
              <a:gd name="T1" fmla="*/ 0 h 2475"/>
              <a:gd name="T2" fmla="*/ 2147483647 w 2858"/>
              <a:gd name="T3" fmla="*/ 2147483647 h 2475"/>
              <a:gd name="T4" fmla="*/ 2147483647 w 2858"/>
              <a:gd name="T5" fmla="*/ 2147483647 h 2475"/>
              <a:gd name="T6" fmla="*/ 2147483647 w 2858"/>
              <a:gd name="T7" fmla="*/ 2147483647 h 2475"/>
              <a:gd name="T8" fmla="*/ 2147483647 w 2858"/>
              <a:gd name="T9" fmla="*/ 2147483647 h 2475"/>
              <a:gd name="T10" fmla="*/ 2147483647 w 2858"/>
              <a:gd name="T11" fmla="*/ 2147483647 h 2475"/>
              <a:gd name="T12" fmla="*/ 2147483647 w 2858"/>
              <a:gd name="T13" fmla="*/ 2147483647 h 2475"/>
              <a:gd name="T14" fmla="*/ 2147483647 w 2858"/>
              <a:gd name="T15" fmla="*/ 2147483647 h 2475"/>
              <a:gd name="T16" fmla="*/ 0 w 2858"/>
              <a:gd name="T17" fmla="*/ 2147483647 h 2475"/>
              <a:gd name="T18" fmla="*/ 2147483647 w 2858"/>
              <a:gd name="T19" fmla="*/ 2147483647 h 2475"/>
              <a:gd name="T20" fmla="*/ 2147483647 w 2858"/>
              <a:gd name="T21" fmla="*/ 0 h 2475"/>
              <a:gd name="T22" fmla="*/ 2147483647 w 2858"/>
              <a:gd name="T23" fmla="*/ 0 h 2475"/>
              <a:gd name="T24" fmla="*/ 2147483647 w 2858"/>
              <a:gd name="T25" fmla="*/ 0 h 24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bg1"/>
          </a:solidFill>
          <a:ln w="9" cap="flat" cmpd="sng">
            <a:solidFill>
              <a:schemeClr val="accent1"/>
            </a:solidFill>
            <a:round/>
          </a:ln>
        </p:spPr>
        <p:txBody>
          <a:bodyPr/>
          <a:lstStyle/>
          <a:p>
            <a:endParaRPr lang="zh-CN" altLang="en-US"/>
          </a:p>
        </p:txBody>
      </p:sp>
      <p:sp>
        <p:nvSpPr>
          <p:cNvPr id="24581" name="Line 7"/>
          <p:cNvSpPr>
            <a:spLocks noChangeShapeType="1"/>
          </p:cNvSpPr>
          <p:nvPr/>
        </p:nvSpPr>
        <p:spPr bwMode="auto">
          <a:xfrm flipV="1">
            <a:off x="2473325" y="1884363"/>
            <a:ext cx="1055688" cy="833437"/>
          </a:xfrm>
          <a:prstGeom prst="line">
            <a:avLst/>
          </a:prstGeom>
          <a:noFill/>
          <a:ln w="9">
            <a:solidFill>
              <a:srgbClr val="2E2C2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2" name="Line 8"/>
          <p:cNvSpPr>
            <a:spLocks noChangeShapeType="1"/>
          </p:cNvSpPr>
          <p:nvPr/>
        </p:nvSpPr>
        <p:spPr bwMode="auto">
          <a:xfrm flipV="1">
            <a:off x="2984500" y="3614738"/>
            <a:ext cx="549275" cy="0"/>
          </a:xfrm>
          <a:prstGeom prst="line">
            <a:avLst/>
          </a:prstGeom>
          <a:noFill/>
          <a:ln w="9">
            <a:solidFill>
              <a:srgbClr val="2E2C2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3" name="Rectangle 9"/>
          <p:cNvSpPr>
            <a:spLocks noChangeArrowheads="1"/>
          </p:cNvSpPr>
          <p:nvPr/>
        </p:nvSpPr>
        <p:spPr bwMode="auto">
          <a:xfrm>
            <a:off x="3533775" y="1252538"/>
            <a:ext cx="6884988" cy="1293812"/>
          </a:xfrm>
          <a:prstGeom prst="rect">
            <a:avLst/>
          </a:prstGeom>
          <a:solidFill>
            <a:schemeClr val="tx2"/>
          </a:solidFill>
          <a:ln w="9">
            <a:solidFill>
              <a:schemeClr val="bg2"/>
            </a:solidFill>
            <a:miter lim="800000"/>
          </a:ln>
        </p:spPr>
        <p:txBody>
          <a:bodyPr/>
          <a:lstStyle/>
          <a:p>
            <a:endParaRPr lang="zh-CN" altLang="en-US"/>
          </a:p>
        </p:txBody>
      </p:sp>
      <p:sp>
        <p:nvSpPr>
          <p:cNvPr id="24584" name="Rectangle 10"/>
          <p:cNvSpPr>
            <a:spLocks noChangeArrowheads="1"/>
          </p:cNvSpPr>
          <p:nvPr/>
        </p:nvSpPr>
        <p:spPr bwMode="auto">
          <a:xfrm>
            <a:off x="5064125" y="1046163"/>
            <a:ext cx="3581400" cy="422275"/>
          </a:xfrm>
          <a:prstGeom prst="rect">
            <a:avLst/>
          </a:prstGeom>
          <a:solidFill>
            <a:schemeClr val="tx1"/>
          </a:solidFill>
          <a:ln w="9">
            <a:solidFill>
              <a:schemeClr val="accent1"/>
            </a:solidFill>
            <a:miter lim="800000"/>
          </a:ln>
        </p:spPr>
        <p:txBody>
          <a:bodyPr/>
          <a:lstStyle/>
          <a:p>
            <a:endParaRPr lang="zh-CN" altLang="en-US"/>
          </a:p>
        </p:txBody>
      </p:sp>
      <p:sp>
        <p:nvSpPr>
          <p:cNvPr id="24585" name="Rectangle 11"/>
          <p:cNvSpPr>
            <a:spLocks noChangeArrowheads="1"/>
          </p:cNvSpPr>
          <p:nvPr/>
        </p:nvSpPr>
        <p:spPr bwMode="auto">
          <a:xfrm>
            <a:off x="3533775" y="2998788"/>
            <a:ext cx="6884988" cy="1292225"/>
          </a:xfrm>
          <a:prstGeom prst="rect">
            <a:avLst/>
          </a:prstGeom>
          <a:solidFill>
            <a:schemeClr val="tx2"/>
          </a:solidFill>
          <a:ln w="9">
            <a:solidFill>
              <a:schemeClr val="bg2"/>
            </a:solidFill>
            <a:miter lim="800000"/>
          </a:ln>
        </p:spPr>
        <p:txBody>
          <a:bodyPr/>
          <a:lstStyle/>
          <a:p>
            <a:endParaRPr lang="zh-CN" altLang="en-US"/>
          </a:p>
        </p:txBody>
      </p:sp>
      <p:sp>
        <p:nvSpPr>
          <p:cNvPr id="24586" name="Rectangle 12"/>
          <p:cNvSpPr>
            <a:spLocks noChangeArrowheads="1"/>
          </p:cNvSpPr>
          <p:nvPr/>
        </p:nvSpPr>
        <p:spPr bwMode="auto">
          <a:xfrm>
            <a:off x="5064125" y="2792413"/>
            <a:ext cx="3581400" cy="423862"/>
          </a:xfrm>
          <a:prstGeom prst="rect">
            <a:avLst/>
          </a:prstGeom>
          <a:solidFill>
            <a:schemeClr val="tx1"/>
          </a:solidFill>
          <a:ln w="9">
            <a:solidFill>
              <a:schemeClr val="accent1"/>
            </a:solidFill>
            <a:miter lim="800000"/>
          </a:ln>
        </p:spPr>
        <p:txBody>
          <a:bodyPr/>
          <a:lstStyle/>
          <a:p>
            <a:endParaRPr lang="zh-CN" altLang="en-US"/>
          </a:p>
        </p:txBody>
      </p:sp>
      <p:sp>
        <p:nvSpPr>
          <p:cNvPr id="24587" name="Line 13"/>
          <p:cNvSpPr>
            <a:spLocks noChangeShapeType="1"/>
          </p:cNvSpPr>
          <p:nvPr/>
        </p:nvSpPr>
        <p:spPr bwMode="auto">
          <a:xfrm>
            <a:off x="2473325" y="4506913"/>
            <a:ext cx="1055688" cy="833437"/>
          </a:xfrm>
          <a:prstGeom prst="line">
            <a:avLst/>
          </a:prstGeom>
          <a:noFill/>
          <a:ln w="9">
            <a:solidFill>
              <a:srgbClr val="2E2C2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8" name="Rectangle 14"/>
          <p:cNvSpPr>
            <a:spLocks noChangeArrowheads="1"/>
          </p:cNvSpPr>
          <p:nvPr/>
        </p:nvSpPr>
        <p:spPr bwMode="auto">
          <a:xfrm>
            <a:off x="3533775" y="4751388"/>
            <a:ext cx="6884988" cy="1293812"/>
          </a:xfrm>
          <a:prstGeom prst="rect">
            <a:avLst/>
          </a:prstGeom>
          <a:solidFill>
            <a:schemeClr val="tx2"/>
          </a:solidFill>
          <a:ln w="9">
            <a:solidFill>
              <a:schemeClr val="bg2"/>
            </a:solidFill>
            <a:miter lim="800000"/>
          </a:ln>
        </p:spPr>
        <p:txBody>
          <a:bodyPr/>
          <a:lstStyle/>
          <a:p>
            <a:endParaRPr lang="zh-CN" altLang="en-US"/>
          </a:p>
        </p:txBody>
      </p:sp>
      <p:sp>
        <p:nvSpPr>
          <p:cNvPr id="24589" name="Rectangle 15"/>
          <p:cNvSpPr>
            <a:spLocks noChangeArrowheads="1"/>
          </p:cNvSpPr>
          <p:nvPr/>
        </p:nvSpPr>
        <p:spPr bwMode="auto">
          <a:xfrm>
            <a:off x="5064125" y="4545013"/>
            <a:ext cx="3581400" cy="423862"/>
          </a:xfrm>
          <a:prstGeom prst="rect">
            <a:avLst/>
          </a:prstGeom>
          <a:solidFill>
            <a:schemeClr val="tx1"/>
          </a:solidFill>
          <a:ln w="9">
            <a:solidFill>
              <a:schemeClr val="accent1"/>
            </a:solidFill>
            <a:miter lim="800000"/>
          </a:ln>
        </p:spPr>
        <p:txBody>
          <a:bodyPr/>
          <a:lstStyle/>
          <a:p>
            <a:endParaRPr lang="zh-CN" altLang="en-US"/>
          </a:p>
        </p:txBody>
      </p:sp>
      <p:sp>
        <p:nvSpPr>
          <p:cNvPr id="24590" name="TextBox 15"/>
          <p:cNvSpPr txBox="1">
            <a:spLocks noChangeArrowheads="1"/>
          </p:cNvSpPr>
          <p:nvPr/>
        </p:nvSpPr>
        <p:spPr bwMode="auto">
          <a:xfrm>
            <a:off x="5300663" y="106680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accent2"/>
                </a:solidFill>
                <a:latin typeface="微软雅黑" panose="020B0503020204020204" pitchFamily="34" charset="-122"/>
                <a:ea typeface="微软雅黑" panose="020B0503020204020204" pitchFamily="34" charset="-122"/>
              </a:rPr>
              <a:t>复权价格</a:t>
            </a:r>
            <a:endParaRPr lang="en-US" sz="2000" dirty="0">
              <a:solidFill>
                <a:schemeClr val="accent2"/>
              </a:solidFill>
              <a:latin typeface="微软雅黑" panose="020B0503020204020204" pitchFamily="34" charset="-122"/>
              <a:ea typeface="微软雅黑" panose="020B0503020204020204" pitchFamily="34" charset="-122"/>
            </a:endParaRPr>
          </a:p>
        </p:txBody>
      </p:sp>
      <p:sp>
        <p:nvSpPr>
          <p:cNvPr id="24591" name="TextBox 16"/>
          <p:cNvSpPr txBox="1">
            <a:spLocks noChangeArrowheads="1"/>
          </p:cNvSpPr>
          <p:nvPr/>
        </p:nvSpPr>
        <p:spPr bwMode="auto">
          <a:xfrm>
            <a:off x="3721100" y="1577975"/>
            <a:ext cx="62658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accent1"/>
                </a:solidFill>
                <a:latin typeface="微软雅黑" panose="020B0503020204020204" pitchFamily="34" charset="-122"/>
                <a:ea typeface="微软雅黑" panose="020B0503020204020204" pitchFamily="34" charset="-122"/>
              </a:rPr>
              <a:t>最开始采用真实价格，发现回测结果不准确，会出现剧烈断层，后研究发现由于配股，分红等原因，造成股价变化，需要对股价进行权息修复，才能得到连续的涨跌幅。</a:t>
            </a:r>
          </a:p>
        </p:txBody>
      </p:sp>
      <p:sp>
        <p:nvSpPr>
          <p:cNvPr id="24592" name="TextBox 17"/>
          <p:cNvSpPr txBox="1">
            <a:spLocks noChangeArrowheads="1"/>
          </p:cNvSpPr>
          <p:nvPr/>
        </p:nvSpPr>
        <p:spPr bwMode="auto">
          <a:xfrm>
            <a:off x="5300663" y="280035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accent2"/>
                </a:solidFill>
                <a:latin typeface="微软雅黑" panose="020B0503020204020204" pitchFamily="34" charset="-122"/>
                <a:ea typeface="微软雅黑" panose="020B0503020204020204" pitchFamily="34" charset="-122"/>
              </a:rPr>
              <a:t>停牌判断</a:t>
            </a:r>
            <a:endParaRPr lang="en-US" sz="2000" dirty="0">
              <a:solidFill>
                <a:schemeClr val="accent2"/>
              </a:solidFill>
              <a:latin typeface="微软雅黑" panose="020B0503020204020204" pitchFamily="34" charset="-122"/>
              <a:ea typeface="微软雅黑" panose="020B0503020204020204" pitchFamily="34" charset="-122"/>
            </a:endParaRPr>
          </a:p>
        </p:txBody>
      </p:sp>
      <p:sp>
        <p:nvSpPr>
          <p:cNvPr id="24593" name="TextBox 18"/>
          <p:cNvSpPr txBox="1">
            <a:spLocks noChangeArrowheads="1"/>
          </p:cNvSpPr>
          <p:nvPr/>
        </p:nvSpPr>
        <p:spPr bwMode="auto">
          <a:xfrm>
            <a:off x="3721100" y="3311525"/>
            <a:ext cx="62658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accent1"/>
                </a:solidFill>
                <a:latin typeface="微软雅黑" panose="020B0503020204020204" pitchFamily="34" charset="-122"/>
                <a:ea typeface="微软雅黑" panose="020B0503020204020204" pitchFamily="34" charset="-122"/>
              </a:rPr>
              <a:t>A</a:t>
            </a:r>
            <a:r>
              <a:rPr lang="zh-CN" altLang="en-US" dirty="0">
                <a:solidFill>
                  <a:schemeClr val="accent1"/>
                </a:solidFill>
                <a:latin typeface="微软雅黑" panose="020B0503020204020204" pitchFamily="34" charset="-122"/>
                <a:ea typeface="微软雅黑" panose="020B0503020204020204" pitchFamily="34" charset="-122"/>
              </a:rPr>
              <a:t>股中的停牌情况极多、包括临时停牌，历史中停牌已复牌，以及回测周期中停牌未复牌等种种情况，所以特地维护了一张停牌信息表格，来辅助处理停牌情况。</a:t>
            </a:r>
          </a:p>
        </p:txBody>
      </p:sp>
      <p:sp>
        <p:nvSpPr>
          <p:cNvPr id="24594" name="TextBox 19"/>
          <p:cNvSpPr txBox="1">
            <a:spLocks noChangeArrowheads="1"/>
          </p:cNvSpPr>
          <p:nvPr/>
        </p:nvSpPr>
        <p:spPr bwMode="auto">
          <a:xfrm>
            <a:off x="5300663" y="454660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accent2"/>
                </a:solidFill>
                <a:latin typeface="微软雅黑" panose="020B0503020204020204" pitchFamily="34" charset="-122"/>
                <a:ea typeface="微软雅黑" panose="020B0503020204020204" pitchFamily="34" charset="-122"/>
              </a:rPr>
              <a:t>数据库交互效率</a:t>
            </a:r>
            <a:endParaRPr lang="en-US" sz="2000" dirty="0">
              <a:solidFill>
                <a:schemeClr val="accent2"/>
              </a:solidFill>
              <a:latin typeface="微软雅黑" panose="020B0503020204020204" pitchFamily="34" charset="-122"/>
              <a:ea typeface="微软雅黑" panose="020B0503020204020204" pitchFamily="34" charset="-122"/>
            </a:endParaRPr>
          </a:p>
        </p:txBody>
      </p:sp>
      <p:sp>
        <p:nvSpPr>
          <p:cNvPr id="24595" name="TextBox 20"/>
          <p:cNvSpPr txBox="1">
            <a:spLocks noChangeArrowheads="1"/>
          </p:cNvSpPr>
          <p:nvPr/>
        </p:nvSpPr>
        <p:spPr bwMode="auto">
          <a:xfrm>
            <a:off x="3721100" y="5057775"/>
            <a:ext cx="6265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accent1"/>
                </a:solidFill>
                <a:latin typeface="微软雅黑" panose="020B0503020204020204" pitchFamily="34" charset="-122"/>
                <a:ea typeface="微软雅黑" panose="020B0503020204020204" pitchFamily="34" charset="-122"/>
              </a:rPr>
              <a:t>不仅优化了数据库的设计架构、还在代码层面，减少了大量的</a:t>
            </a:r>
            <a:r>
              <a:rPr lang="en-US" altLang="zh-CN" dirty="0">
                <a:solidFill>
                  <a:schemeClr val="accent1"/>
                </a:solidFill>
                <a:latin typeface="微软雅黑" panose="020B0503020204020204" pitchFamily="34" charset="-122"/>
                <a:ea typeface="微软雅黑" panose="020B0503020204020204" pitchFamily="34" charset="-122"/>
              </a:rPr>
              <a:t>IO</a:t>
            </a:r>
            <a:r>
              <a:rPr lang="zh-CN" altLang="en-US" dirty="0">
                <a:solidFill>
                  <a:schemeClr val="accent1"/>
                </a:solidFill>
                <a:latin typeface="微软雅黑" panose="020B0503020204020204" pitchFamily="34" charset="-122"/>
                <a:ea typeface="微软雅黑" panose="020B0503020204020204" pitchFamily="34" charset="-122"/>
              </a:rPr>
              <a:t>操作，转化为内存操作，提高数据处理效率。</a:t>
            </a:r>
          </a:p>
        </p:txBody>
      </p:sp>
      <p:sp>
        <p:nvSpPr>
          <p:cNvPr id="24596" name="TextBox 21"/>
          <p:cNvSpPr txBox="1">
            <a:spLocks noChangeArrowheads="1"/>
          </p:cNvSpPr>
          <p:nvPr/>
        </p:nvSpPr>
        <p:spPr bwMode="auto">
          <a:xfrm>
            <a:off x="1204913" y="3230563"/>
            <a:ext cx="14986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600">
                <a:solidFill>
                  <a:schemeClr val="accent2"/>
                </a:solidFill>
                <a:latin typeface="微软雅黑" panose="020B0503020204020204" pitchFamily="34" charset="-122"/>
                <a:ea typeface="微软雅黑" panose="020B0503020204020204" pitchFamily="34" charset="-122"/>
              </a:rPr>
              <a:t>实践难点</a:t>
            </a:r>
            <a:endParaRPr lang="en-US" sz="260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p:stCondLst>
                              <p:cond delay="980"/>
                            </p:stCondLst>
                            <p:childTnLst>
                              <p:par>
                                <p:cTn id="20" presetID="31" presetClass="entr" presetSubtype="0" fill="hold" grpId="0" nodeType="afterEffect">
                                  <p:stCondLst>
                                    <p:cond delay="0"/>
                                  </p:stCondLst>
                                  <p:childTnLst>
                                    <p:set>
                                      <p:cBhvr>
                                        <p:cTn id="21" dur="1" fill="hold">
                                          <p:stCondLst>
                                            <p:cond delay="0"/>
                                          </p:stCondLst>
                                        </p:cTn>
                                        <p:tgtEl>
                                          <p:spTgt spid="24580"/>
                                        </p:tgtEl>
                                        <p:attrNameLst>
                                          <p:attrName>style.visibility</p:attrName>
                                        </p:attrNameLst>
                                      </p:cBhvr>
                                      <p:to>
                                        <p:strVal val="visible"/>
                                      </p:to>
                                    </p:set>
                                    <p:anim calcmode="lin" valueType="num">
                                      <p:cBhvr>
                                        <p:cTn id="22" dur="1000" fill="hold"/>
                                        <p:tgtEl>
                                          <p:spTgt spid="24580"/>
                                        </p:tgtEl>
                                        <p:attrNameLst>
                                          <p:attrName>ppt_w</p:attrName>
                                        </p:attrNameLst>
                                      </p:cBhvr>
                                      <p:tavLst>
                                        <p:tav tm="0">
                                          <p:val>
                                            <p:fltVal val="0"/>
                                          </p:val>
                                        </p:tav>
                                        <p:tav tm="100000">
                                          <p:val>
                                            <p:strVal val="#ppt_w"/>
                                          </p:val>
                                        </p:tav>
                                      </p:tavLst>
                                    </p:anim>
                                    <p:anim calcmode="lin" valueType="num">
                                      <p:cBhvr>
                                        <p:cTn id="23" dur="1000" fill="hold"/>
                                        <p:tgtEl>
                                          <p:spTgt spid="24580"/>
                                        </p:tgtEl>
                                        <p:attrNameLst>
                                          <p:attrName>ppt_h</p:attrName>
                                        </p:attrNameLst>
                                      </p:cBhvr>
                                      <p:tavLst>
                                        <p:tav tm="0">
                                          <p:val>
                                            <p:fltVal val="0"/>
                                          </p:val>
                                        </p:tav>
                                        <p:tav tm="100000">
                                          <p:val>
                                            <p:strVal val="#ppt_h"/>
                                          </p:val>
                                        </p:tav>
                                      </p:tavLst>
                                    </p:anim>
                                    <p:anim calcmode="lin" valueType="num">
                                      <p:cBhvr>
                                        <p:cTn id="24" dur="1000" fill="hold"/>
                                        <p:tgtEl>
                                          <p:spTgt spid="24580"/>
                                        </p:tgtEl>
                                        <p:attrNameLst>
                                          <p:attrName>style.rotation</p:attrName>
                                        </p:attrNameLst>
                                      </p:cBhvr>
                                      <p:tavLst>
                                        <p:tav tm="0">
                                          <p:val>
                                            <p:fltVal val="90"/>
                                          </p:val>
                                        </p:tav>
                                        <p:tav tm="100000">
                                          <p:val>
                                            <p:fltVal val="0"/>
                                          </p:val>
                                        </p:tav>
                                      </p:tavLst>
                                    </p:anim>
                                    <p:animEffect transition="in" filter="fade">
                                      <p:cBhvr>
                                        <p:cTn id="25" dur="1000"/>
                                        <p:tgtEl>
                                          <p:spTgt spid="24580"/>
                                        </p:tgtEl>
                                      </p:cBhvr>
                                    </p:animEffect>
                                  </p:childTnLst>
                                </p:cTn>
                              </p:par>
                            </p:childTnLst>
                          </p:cTn>
                        </p:par>
                        <p:par>
                          <p:cTn id="26" fill="hold">
                            <p:stCondLst>
                              <p:cond delay="198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4596"/>
                                        </p:tgtEl>
                                        <p:attrNameLst>
                                          <p:attrName>style.visibility</p:attrName>
                                        </p:attrNameLst>
                                      </p:cBhvr>
                                      <p:to>
                                        <p:strVal val="visible"/>
                                      </p:to>
                                    </p:set>
                                    <p:anim calcmode="lin" valueType="num">
                                      <p:cBhvr>
                                        <p:cTn id="29" dur="500" fill="hold"/>
                                        <p:tgtEl>
                                          <p:spTgt spid="2459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4596"/>
                                        </p:tgtEl>
                                        <p:attrNameLst>
                                          <p:attrName>ppt_y</p:attrName>
                                        </p:attrNameLst>
                                      </p:cBhvr>
                                      <p:tavLst>
                                        <p:tav tm="0">
                                          <p:val>
                                            <p:strVal val="#ppt_y"/>
                                          </p:val>
                                        </p:tav>
                                        <p:tav tm="100000">
                                          <p:val>
                                            <p:strVal val="#ppt_y"/>
                                          </p:val>
                                        </p:tav>
                                      </p:tavLst>
                                    </p:anim>
                                    <p:anim calcmode="lin" valueType="num">
                                      <p:cBhvr>
                                        <p:cTn id="31" dur="500" fill="hold"/>
                                        <p:tgtEl>
                                          <p:spTgt spid="2459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459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4596"/>
                                        </p:tgtEl>
                                      </p:cBhvr>
                                    </p:animEffect>
                                  </p:childTnLst>
                                </p:cTn>
                              </p:par>
                            </p:childTnLst>
                          </p:cTn>
                        </p:par>
                        <p:par>
                          <p:cTn id="34" fill="hold">
                            <p:stCondLst>
                              <p:cond delay="2629"/>
                            </p:stCondLst>
                            <p:childTnLst>
                              <p:par>
                                <p:cTn id="35" presetID="22" presetClass="entr" presetSubtype="8" fill="hold" grpId="0" nodeType="afterEffect">
                                  <p:stCondLst>
                                    <p:cond delay="0"/>
                                  </p:stCondLst>
                                  <p:childTnLst>
                                    <p:set>
                                      <p:cBhvr>
                                        <p:cTn id="36" dur="1" fill="hold">
                                          <p:stCondLst>
                                            <p:cond delay="0"/>
                                          </p:stCondLst>
                                        </p:cTn>
                                        <p:tgtEl>
                                          <p:spTgt spid="24581"/>
                                        </p:tgtEl>
                                        <p:attrNameLst>
                                          <p:attrName>style.visibility</p:attrName>
                                        </p:attrNameLst>
                                      </p:cBhvr>
                                      <p:to>
                                        <p:strVal val="visible"/>
                                      </p:to>
                                    </p:set>
                                    <p:animEffect transition="in" filter="wipe(left)">
                                      <p:cBhvr>
                                        <p:cTn id="37" dur="500"/>
                                        <p:tgtEl>
                                          <p:spTgt spid="2458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4582"/>
                                        </p:tgtEl>
                                        <p:attrNameLst>
                                          <p:attrName>style.visibility</p:attrName>
                                        </p:attrNameLst>
                                      </p:cBhvr>
                                      <p:to>
                                        <p:strVal val="visible"/>
                                      </p:to>
                                    </p:set>
                                    <p:animEffect transition="in" filter="wipe(left)">
                                      <p:cBhvr>
                                        <p:cTn id="40" dur="500"/>
                                        <p:tgtEl>
                                          <p:spTgt spid="2458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4587"/>
                                        </p:tgtEl>
                                        <p:attrNameLst>
                                          <p:attrName>style.visibility</p:attrName>
                                        </p:attrNameLst>
                                      </p:cBhvr>
                                      <p:to>
                                        <p:strVal val="visible"/>
                                      </p:to>
                                    </p:set>
                                    <p:animEffect transition="in" filter="wipe(left)">
                                      <p:cBhvr>
                                        <p:cTn id="43" dur="500"/>
                                        <p:tgtEl>
                                          <p:spTgt spid="24587"/>
                                        </p:tgtEl>
                                      </p:cBhvr>
                                    </p:animEffect>
                                  </p:childTnLst>
                                </p:cTn>
                              </p:par>
                            </p:childTnLst>
                          </p:cTn>
                        </p:par>
                        <p:par>
                          <p:cTn id="44" fill="hold">
                            <p:stCondLst>
                              <p:cond delay="3129"/>
                            </p:stCondLst>
                            <p:childTnLst>
                              <p:par>
                                <p:cTn id="45" presetID="22" presetClass="entr" presetSubtype="8" fill="hold" grpId="0" nodeType="afterEffect">
                                  <p:stCondLst>
                                    <p:cond delay="0"/>
                                  </p:stCondLst>
                                  <p:childTnLst>
                                    <p:set>
                                      <p:cBhvr>
                                        <p:cTn id="46" dur="1" fill="hold">
                                          <p:stCondLst>
                                            <p:cond delay="0"/>
                                          </p:stCondLst>
                                        </p:cTn>
                                        <p:tgtEl>
                                          <p:spTgt spid="24591"/>
                                        </p:tgtEl>
                                        <p:attrNameLst>
                                          <p:attrName>style.visibility</p:attrName>
                                        </p:attrNameLst>
                                      </p:cBhvr>
                                      <p:to>
                                        <p:strVal val="visible"/>
                                      </p:to>
                                    </p:set>
                                    <p:animEffect transition="in" filter="wipe(left)">
                                      <p:cBhvr>
                                        <p:cTn id="47" dur="500"/>
                                        <p:tgtEl>
                                          <p:spTgt spid="245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583"/>
                                        </p:tgtEl>
                                        <p:attrNameLst>
                                          <p:attrName>style.visibility</p:attrName>
                                        </p:attrNameLst>
                                      </p:cBhvr>
                                      <p:to>
                                        <p:strVal val="visible"/>
                                      </p:to>
                                    </p:set>
                                    <p:animEffect transition="in" filter="wipe(left)">
                                      <p:cBhvr>
                                        <p:cTn id="50" dur="500"/>
                                        <p:tgtEl>
                                          <p:spTgt spid="2458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593"/>
                                        </p:tgtEl>
                                        <p:attrNameLst>
                                          <p:attrName>style.visibility</p:attrName>
                                        </p:attrNameLst>
                                      </p:cBhvr>
                                      <p:to>
                                        <p:strVal val="visible"/>
                                      </p:to>
                                    </p:set>
                                    <p:animEffect transition="in" filter="wipe(left)">
                                      <p:cBhvr>
                                        <p:cTn id="53" dur="500"/>
                                        <p:tgtEl>
                                          <p:spTgt spid="2459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585"/>
                                        </p:tgtEl>
                                        <p:attrNameLst>
                                          <p:attrName>style.visibility</p:attrName>
                                        </p:attrNameLst>
                                      </p:cBhvr>
                                      <p:to>
                                        <p:strVal val="visible"/>
                                      </p:to>
                                    </p:set>
                                    <p:animEffect transition="in" filter="wipe(left)">
                                      <p:cBhvr>
                                        <p:cTn id="56" dur="500"/>
                                        <p:tgtEl>
                                          <p:spTgt spid="2458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595"/>
                                        </p:tgtEl>
                                        <p:attrNameLst>
                                          <p:attrName>style.visibility</p:attrName>
                                        </p:attrNameLst>
                                      </p:cBhvr>
                                      <p:to>
                                        <p:strVal val="visible"/>
                                      </p:to>
                                    </p:set>
                                    <p:animEffect transition="in" filter="wipe(left)">
                                      <p:cBhvr>
                                        <p:cTn id="59" dur="500"/>
                                        <p:tgtEl>
                                          <p:spTgt spid="2459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4588"/>
                                        </p:tgtEl>
                                        <p:attrNameLst>
                                          <p:attrName>style.visibility</p:attrName>
                                        </p:attrNameLst>
                                      </p:cBhvr>
                                      <p:to>
                                        <p:strVal val="visible"/>
                                      </p:to>
                                    </p:set>
                                    <p:animEffect transition="in" filter="wipe(left)">
                                      <p:cBhvr>
                                        <p:cTn id="62" dur="500"/>
                                        <p:tgtEl>
                                          <p:spTgt spid="24588"/>
                                        </p:tgtEl>
                                      </p:cBhvr>
                                    </p:animEffect>
                                  </p:childTnLst>
                                </p:cTn>
                              </p:par>
                            </p:childTnLst>
                          </p:cTn>
                        </p:par>
                        <p:par>
                          <p:cTn id="63" fill="hold">
                            <p:stCondLst>
                              <p:cond delay="3629"/>
                            </p:stCondLst>
                            <p:childTnLst>
                              <p:par>
                                <p:cTn id="64" presetID="47" presetClass="entr" presetSubtype="0" fill="hold" grpId="0" nodeType="afterEffect">
                                  <p:stCondLst>
                                    <p:cond delay="0"/>
                                  </p:stCondLst>
                                  <p:childTnLst>
                                    <p:set>
                                      <p:cBhvr>
                                        <p:cTn id="65" dur="1" fill="hold">
                                          <p:stCondLst>
                                            <p:cond delay="0"/>
                                          </p:stCondLst>
                                        </p:cTn>
                                        <p:tgtEl>
                                          <p:spTgt spid="24590"/>
                                        </p:tgtEl>
                                        <p:attrNameLst>
                                          <p:attrName>style.visibility</p:attrName>
                                        </p:attrNameLst>
                                      </p:cBhvr>
                                      <p:to>
                                        <p:strVal val="visible"/>
                                      </p:to>
                                    </p:set>
                                    <p:animEffect transition="in" filter="fade">
                                      <p:cBhvr>
                                        <p:cTn id="66" dur="1000"/>
                                        <p:tgtEl>
                                          <p:spTgt spid="24590"/>
                                        </p:tgtEl>
                                      </p:cBhvr>
                                    </p:animEffect>
                                    <p:anim calcmode="lin" valueType="num">
                                      <p:cBhvr>
                                        <p:cTn id="67" dur="1000" fill="hold"/>
                                        <p:tgtEl>
                                          <p:spTgt spid="24590"/>
                                        </p:tgtEl>
                                        <p:attrNameLst>
                                          <p:attrName>ppt_x</p:attrName>
                                        </p:attrNameLst>
                                      </p:cBhvr>
                                      <p:tavLst>
                                        <p:tav tm="0">
                                          <p:val>
                                            <p:strVal val="#ppt_x"/>
                                          </p:val>
                                        </p:tav>
                                        <p:tav tm="100000">
                                          <p:val>
                                            <p:strVal val="#ppt_x"/>
                                          </p:val>
                                        </p:tav>
                                      </p:tavLst>
                                    </p:anim>
                                    <p:anim calcmode="lin" valueType="num">
                                      <p:cBhvr>
                                        <p:cTn id="68" dur="1000" fill="hold"/>
                                        <p:tgtEl>
                                          <p:spTgt spid="24590"/>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24584"/>
                                        </p:tgtEl>
                                        <p:attrNameLst>
                                          <p:attrName>style.visibility</p:attrName>
                                        </p:attrNameLst>
                                      </p:cBhvr>
                                      <p:to>
                                        <p:strVal val="visible"/>
                                      </p:to>
                                    </p:set>
                                    <p:animEffect transition="in" filter="fade">
                                      <p:cBhvr>
                                        <p:cTn id="71" dur="1000"/>
                                        <p:tgtEl>
                                          <p:spTgt spid="24584"/>
                                        </p:tgtEl>
                                      </p:cBhvr>
                                    </p:animEffect>
                                    <p:anim calcmode="lin" valueType="num">
                                      <p:cBhvr>
                                        <p:cTn id="72" dur="1000" fill="hold"/>
                                        <p:tgtEl>
                                          <p:spTgt spid="24584"/>
                                        </p:tgtEl>
                                        <p:attrNameLst>
                                          <p:attrName>ppt_x</p:attrName>
                                        </p:attrNameLst>
                                      </p:cBhvr>
                                      <p:tavLst>
                                        <p:tav tm="0">
                                          <p:val>
                                            <p:strVal val="#ppt_x"/>
                                          </p:val>
                                        </p:tav>
                                        <p:tav tm="100000">
                                          <p:val>
                                            <p:strVal val="#ppt_x"/>
                                          </p:val>
                                        </p:tav>
                                      </p:tavLst>
                                    </p:anim>
                                    <p:anim calcmode="lin" valueType="num">
                                      <p:cBhvr>
                                        <p:cTn id="73" dur="1000" fill="hold"/>
                                        <p:tgtEl>
                                          <p:spTgt spid="2458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24592"/>
                                        </p:tgtEl>
                                        <p:attrNameLst>
                                          <p:attrName>style.visibility</p:attrName>
                                        </p:attrNameLst>
                                      </p:cBhvr>
                                      <p:to>
                                        <p:strVal val="visible"/>
                                      </p:to>
                                    </p:set>
                                    <p:animEffect transition="in" filter="fade">
                                      <p:cBhvr>
                                        <p:cTn id="76" dur="1000"/>
                                        <p:tgtEl>
                                          <p:spTgt spid="24592"/>
                                        </p:tgtEl>
                                      </p:cBhvr>
                                    </p:animEffect>
                                    <p:anim calcmode="lin" valueType="num">
                                      <p:cBhvr>
                                        <p:cTn id="77" dur="1000" fill="hold"/>
                                        <p:tgtEl>
                                          <p:spTgt spid="24592"/>
                                        </p:tgtEl>
                                        <p:attrNameLst>
                                          <p:attrName>ppt_x</p:attrName>
                                        </p:attrNameLst>
                                      </p:cBhvr>
                                      <p:tavLst>
                                        <p:tav tm="0">
                                          <p:val>
                                            <p:strVal val="#ppt_x"/>
                                          </p:val>
                                        </p:tav>
                                        <p:tav tm="100000">
                                          <p:val>
                                            <p:strVal val="#ppt_x"/>
                                          </p:val>
                                        </p:tav>
                                      </p:tavLst>
                                    </p:anim>
                                    <p:anim calcmode="lin" valueType="num">
                                      <p:cBhvr>
                                        <p:cTn id="78" dur="1000" fill="hold"/>
                                        <p:tgtEl>
                                          <p:spTgt spid="24592"/>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24586"/>
                                        </p:tgtEl>
                                        <p:attrNameLst>
                                          <p:attrName>style.visibility</p:attrName>
                                        </p:attrNameLst>
                                      </p:cBhvr>
                                      <p:to>
                                        <p:strVal val="visible"/>
                                      </p:to>
                                    </p:set>
                                    <p:animEffect transition="in" filter="fade">
                                      <p:cBhvr>
                                        <p:cTn id="81" dur="1000"/>
                                        <p:tgtEl>
                                          <p:spTgt spid="24586"/>
                                        </p:tgtEl>
                                      </p:cBhvr>
                                    </p:animEffect>
                                    <p:anim calcmode="lin" valueType="num">
                                      <p:cBhvr>
                                        <p:cTn id="82" dur="1000" fill="hold"/>
                                        <p:tgtEl>
                                          <p:spTgt spid="24586"/>
                                        </p:tgtEl>
                                        <p:attrNameLst>
                                          <p:attrName>ppt_x</p:attrName>
                                        </p:attrNameLst>
                                      </p:cBhvr>
                                      <p:tavLst>
                                        <p:tav tm="0">
                                          <p:val>
                                            <p:strVal val="#ppt_x"/>
                                          </p:val>
                                        </p:tav>
                                        <p:tav tm="100000">
                                          <p:val>
                                            <p:strVal val="#ppt_x"/>
                                          </p:val>
                                        </p:tav>
                                      </p:tavLst>
                                    </p:anim>
                                    <p:anim calcmode="lin" valueType="num">
                                      <p:cBhvr>
                                        <p:cTn id="83" dur="1000" fill="hold"/>
                                        <p:tgtEl>
                                          <p:spTgt spid="24586"/>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24594"/>
                                        </p:tgtEl>
                                        <p:attrNameLst>
                                          <p:attrName>style.visibility</p:attrName>
                                        </p:attrNameLst>
                                      </p:cBhvr>
                                      <p:to>
                                        <p:strVal val="visible"/>
                                      </p:to>
                                    </p:set>
                                    <p:animEffect transition="in" filter="fade">
                                      <p:cBhvr>
                                        <p:cTn id="86" dur="1000"/>
                                        <p:tgtEl>
                                          <p:spTgt spid="24594"/>
                                        </p:tgtEl>
                                      </p:cBhvr>
                                    </p:animEffect>
                                    <p:anim calcmode="lin" valueType="num">
                                      <p:cBhvr>
                                        <p:cTn id="87" dur="1000" fill="hold"/>
                                        <p:tgtEl>
                                          <p:spTgt spid="24594"/>
                                        </p:tgtEl>
                                        <p:attrNameLst>
                                          <p:attrName>ppt_x</p:attrName>
                                        </p:attrNameLst>
                                      </p:cBhvr>
                                      <p:tavLst>
                                        <p:tav tm="0">
                                          <p:val>
                                            <p:strVal val="#ppt_x"/>
                                          </p:val>
                                        </p:tav>
                                        <p:tav tm="100000">
                                          <p:val>
                                            <p:strVal val="#ppt_x"/>
                                          </p:val>
                                        </p:tav>
                                      </p:tavLst>
                                    </p:anim>
                                    <p:anim calcmode="lin" valueType="num">
                                      <p:cBhvr>
                                        <p:cTn id="88" dur="1000" fill="hold"/>
                                        <p:tgtEl>
                                          <p:spTgt spid="24594"/>
                                        </p:tgtEl>
                                        <p:attrNameLst>
                                          <p:attrName>ppt_y</p:attrName>
                                        </p:attrNameLst>
                                      </p:cBhvr>
                                      <p:tavLst>
                                        <p:tav tm="0">
                                          <p:val>
                                            <p:strVal val="#ppt_y-.1"/>
                                          </p:val>
                                        </p:tav>
                                        <p:tav tm="100000">
                                          <p:val>
                                            <p:strVal val="#ppt_y"/>
                                          </p:val>
                                        </p:tav>
                                      </p:tavLst>
                                    </p:anim>
                                  </p:childTnLst>
                                </p:cTn>
                              </p:par>
                              <p:par>
                                <p:cTn id="89" presetID="47" presetClass="entr" presetSubtype="0" fill="hold" grpId="0" nodeType="withEffect">
                                  <p:stCondLst>
                                    <p:cond delay="0"/>
                                  </p:stCondLst>
                                  <p:childTnLst>
                                    <p:set>
                                      <p:cBhvr>
                                        <p:cTn id="90" dur="1" fill="hold">
                                          <p:stCondLst>
                                            <p:cond delay="0"/>
                                          </p:stCondLst>
                                        </p:cTn>
                                        <p:tgtEl>
                                          <p:spTgt spid="24589"/>
                                        </p:tgtEl>
                                        <p:attrNameLst>
                                          <p:attrName>style.visibility</p:attrName>
                                        </p:attrNameLst>
                                      </p:cBhvr>
                                      <p:to>
                                        <p:strVal val="visible"/>
                                      </p:to>
                                    </p:set>
                                    <p:animEffect transition="in" filter="fade">
                                      <p:cBhvr>
                                        <p:cTn id="91" dur="1000"/>
                                        <p:tgtEl>
                                          <p:spTgt spid="24589"/>
                                        </p:tgtEl>
                                      </p:cBhvr>
                                    </p:animEffect>
                                    <p:anim calcmode="lin" valueType="num">
                                      <p:cBhvr>
                                        <p:cTn id="92" dur="1000" fill="hold"/>
                                        <p:tgtEl>
                                          <p:spTgt spid="24589"/>
                                        </p:tgtEl>
                                        <p:attrNameLst>
                                          <p:attrName>ppt_x</p:attrName>
                                        </p:attrNameLst>
                                      </p:cBhvr>
                                      <p:tavLst>
                                        <p:tav tm="0">
                                          <p:val>
                                            <p:strVal val="#ppt_x"/>
                                          </p:val>
                                        </p:tav>
                                        <p:tav tm="100000">
                                          <p:val>
                                            <p:strVal val="#ppt_x"/>
                                          </p:val>
                                        </p:tav>
                                      </p:tavLst>
                                    </p:anim>
                                    <p:anim calcmode="lin" valueType="num">
                                      <p:cBhvr>
                                        <p:cTn id="93" dur="1000" fill="hold"/>
                                        <p:tgtEl>
                                          <p:spTgt spid="245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nimBg="1"/>
      <p:bldP spid="24580" grpId="0" animBg="1"/>
      <p:bldP spid="24581" grpId="0" animBg="1"/>
      <p:bldP spid="24582" grpId="0" animBg="1"/>
      <p:bldP spid="24583" grpId="0" animBg="1" autoUpdateAnimBg="0"/>
      <p:bldP spid="24584" grpId="0" animBg="1" autoUpdateAnimBg="0"/>
      <p:bldP spid="24585" grpId="0" animBg="1" autoUpdateAnimBg="0"/>
      <p:bldP spid="24586" grpId="0" animBg="1" autoUpdateAnimBg="0"/>
      <p:bldP spid="24587" grpId="0" animBg="1"/>
      <p:bldP spid="24588" grpId="0" animBg="1" autoUpdateAnimBg="0"/>
      <p:bldP spid="24589" grpId="0" animBg="1" autoUpdateAnimBg="0"/>
      <p:bldP spid="24590" grpId="0" autoUpdateAnimBg="0"/>
      <p:bldP spid="24591" grpId="0" autoUpdateAnimBg="0"/>
      <p:bldP spid="24592" grpId="0" autoUpdateAnimBg="0"/>
      <p:bldP spid="24593" grpId="0" autoUpdateAnimBg="0"/>
      <p:bldP spid="24594" grpId="0" autoUpdateAnimBg="0"/>
      <p:bldP spid="24595" grpId="0" autoUpdateAnimBg="0"/>
      <p:bldP spid="2459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4C54"/>
              </a:solidFill>
            </a:endParaRPr>
          </a:p>
        </p:txBody>
      </p:sp>
      <p:sp>
        <p:nvSpPr>
          <p:cNvPr id="30723" name="Line 12"/>
          <p:cNvSpPr>
            <a:spLocks noChangeShapeType="1"/>
          </p:cNvSpPr>
          <p:nvPr/>
        </p:nvSpPr>
        <p:spPr bwMode="auto">
          <a:xfrm>
            <a:off x="4195763" y="2740025"/>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24" name="TextBox 77"/>
          <p:cNvSpPr txBox="1">
            <a:spLocks noChangeArrowheads="1"/>
          </p:cNvSpPr>
          <p:nvPr/>
        </p:nvSpPr>
        <p:spPr bwMode="auto">
          <a:xfrm>
            <a:off x="4602163" y="2852738"/>
            <a:ext cx="31686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dirty="0">
                <a:solidFill>
                  <a:srgbClr val="004C54"/>
                </a:solidFill>
                <a:latin typeface="微软雅黑" panose="020B0503020204020204" pitchFamily="34" charset="-122"/>
                <a:ea typeface="微软雅黑" panose="020B0503020204020204" pitchFamily="34" charset="-122"/>
              </a:rPr>
              <a:t>总结与展望</a:t>
            </a:r>
          </a:p>
        </p:txBody>
      </p:sp>
      <p:sp>
        <p:nvSpPr>
          <p:cNvPr id="30725" name="Rectangle 14"/>
          <p:cNvSpPr>
            <a:spLocks noChangeArrowheads="1"/>
          </p:cNvSpPr>
          <p:nvPr/>
        </p:nvSpPr>
        <p:spPr bwMode="auto">
          <a:xfrm>
            <a:off x="5634038" y="2255838"/>
            <a:ext cx="9318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dirty="0">
                <a:solidFill>
                  <a:srgbClr val="004C54"/>
                </a:solidFill>
                <a:latin typeface="微软雅黑" panose="020B0503020204020204" pitchFamily="34" charset="-122"/>
                <a:ea typeface="微软雅黑" panose="020B0503020204020204" pitchFamily="34" charset="-122"/>
              </a:rPr>
              <a:t>Part </a:t>
            </a:r>
            <a:r>
              <a:rPr lang="en-US" altLang="zh-CN" sz="2600" dirty="0">
                <a:solidFill>
                  <a:srgbClr val="004C54"/>
                </a:solidFill>
                <a:latin typeface="微软雅黑" panose="020B0503020204020204" pitchFamily="34" charset="-122"/>
                <a:ea typeface="微软雅黑" panose="020B0503020204020204" pitchFamily="34" charset="-122"/>
              </a:rPr>
              <a:t>4</a:t>
            </a:r>
            <a:endParaRPr lang="zh-CN" altLang="en-US" sz="2600" dirty="0">
              <a:solidFill>
                <a:srgbClr val="004C54"/>
              </a:solidFill>
              <a:latin typeface="微软雅黑" panose="020B0503020204020204" pitchFamily="34" charset="-122"/>
              <a:ea typeface="微软雅黑" panose="020B0503020204020204" pitchFamily="34" charset="-122"/>
            </a:endParaRPr>
          </a:p>
        </p:txBody>
      </p:sp>
      <p:sp>
        <p:nvSpPr>
          <p:cNvPr id="30726" name="Freeform 28"/>
          <p:cNvSpPr>
            <a:spLocks noEditPoints="1"/>
          </p:cNvSpPr>
          <p:nvPr/>
        </p:nvSpPr>
        <p:spPr bwMode="auto">
          <a:xfrm>
            <a:off x="5376863" y="850900"/>
            <a:ext cx="1511300" cy="1277938"/>
          </a:xfrm>
          <a:custGeom>
            <a:avLst/>
            <a:gdLst>
              <a:gd name="T0" fmla="*/ 2147483647 w 923"/>
              <a:gd name="T1" fmla="*/ 0 h 771"/>
              <a:gd name="T2" fmla="*/ 2147483647 w 923"/>
              <a:gd name="T3" fmla="*/ 2147483647 h 771"/>
              <a:gd name="T4" fmla="*/ 2147483647 w 923"/>
              <a:gd name="T5" fmla="*/ 2147483647 h 771"/>
              <a:gd name="T6" fmla="*/ 2147483647 w 923"/>
              <a:gd name="T7" fmla="*/ 2147483647 h 771"/>
              <a:gd name="T8" fmla="*/ 2147483647 w 923"/>
              <a:gd name="T9" fmla="*/ 2147483647 h 771"/>
              <a:gd name="T10" fmla="*/ 2147483647 w 923"/>
              <a:gd name="T11" fmla="*/ 2147483647 h 771"/>
              <a:gd name="T12" fmla="*/ 2147483647 w 923"/>
              <a:gd name="T13" fmla="*/ 2147483647 h 771"/>
              <a:gd name="T14" fmla="*/ 2147483647 w 923"/>
              <a:gd name="T15" fmla="*/ 2147483647 h 771"/>
              <a:gd name="T16" fmla="*/ 2147483647 w 923"/>
              <a:gd name="T17" fmla="*/ 2147483647 h 771"/>
              <a:gd name="T18" fmla="*/ 2147483647 w 923"/>
              <a:gd name="T19" fmla="*/ 2147483647 h 771"/>
              <a:gd name="T20" fmla="*/ 2147483647 w 923"/>
              <a:gd name="T21" fmla="*/ 2147483647 h 771"/>
              <a:gd name="T22" fmla="*/ 2147483647 w 923"/>
              <a:gd name="T23" fmla="*/ 2147483647 h 771"/>
              <a:gd name="T24" fmla="*/ 2147483647 w 923"/>
              <a:gd name="T25" fmla="*/ 2147483647 h 771"/>
              <a:gd name="T26" fmla="*/ 2147483647 w 923"/>
              <a:gd name="T27" fmla="*/ 2147483647 h 771"/>
              <a:gd name="T28" fmla="*/ 2147483647 w 923"/>
              <a:gd name="T29" fmla="*/ 2147483647 h 771"/>
              <a:gd name="T30" fmla="*/ 2147483647 w 923"/>
              <a:gd name="T31" fmla="*/ 2147483647 h 771"/>
              <a:gd name="T32" fmla="*/ 2147483647 w 923"/>
              <a:gd name="T33" fmla="*/ 2147483647 h 771"/>
              <a:gd name="T34" fmla="*/ 2147483647 w 923"/>
              <a:gd name="T35" fmla="*/ 2147483647 h 771"/>
              <a:gd name="T36" fmla="*/ 2147483647 w 923"/>
              <a:gd name="T37" fmla="*/ 2147483647 h 771"/>
              <a:gd name="T38" fmla="*/ 2147483647 w 923"/>
              <a:gd name="T39" fmla="*/ 2147483647 h 771"/>
              <a:gd name="T40" fmla="*/ 2147483647 w 923"/>
              <a:gd name="T41" fmla="*/ 2147483647 h 771"/>
              <a:gd name="T42" fmla="*/ 2147483647 w 923"/>
              <a:gd name="T43" fmla="*/ 2147483647 h 771"/>
              <a:gd name="T44" fmla="*/ 2147483647 w 923"/>
              <a:gd name="T45" fmla="*/ 2147483647 h 771"/>
              <a:gd name="T46" fmla="*/ 2147483647 w 923"/>
              <a:gd name="T47" fmla="*/ 2147483647 h 771"/>
              <a:gd name="T48" fmla="*/ 2147483647 w 923"/>
              <a:gd name="T49" fmla="*/ 2147483647 h 771"/>
              <a:gd name="T50" fmla="*/ 2147483647 w 923"/>
              <a:gd name="T51" fmla="*/ 2147483647 h 771"/>
              <a:gd name="T52" fmla="*/ 2147483647 w 923"/>
              <a:gd name="T53" fmla="*/ 2147483647 h 771"/>
              <a:gd name="T54" fmla="*/ 2147483647 w 923"/>
              <a:gd name="T55" fmla="*/ 2147483647 h 771"/>
              <a:gd name="T56" fmla="*/ 2147483647 w 923"/>
              <a:gd name="T57" fmla="*/ 2147483647 h 771"/>
              <a:gd name="T58" fmla="*/ 2147483647 w 923"/>
              <a:gd name="T59" fmla="*/ 2147483647 h 771"/>
              <a:gd name="T60" fmla="*/ 2147483647 w 923"/>
              <a:gd name="T61" fmla="*/ 2147483647 h 771"/>
              <a:gd name="T62" fmla="*/ 2147483647 w 923"/>
              <a:gd name="T63" fmla="*/ 2147483647 h 771"/>
              <a:gd name="T64" fmla="*/ 2147483647 w 923"/>
              <a:gd name="T65" fmla="*/ 2147483647 h 771"/>
              <a:gd name="T66" fmla="*/ 2147483647 w 923"/>
              <a:gd name="T67" fmla="*/ 2147483647 h 771"/>
              <a:gd name="T68" fmla="*/ 2147483647 w 923"/>
              <a:gd name="T69" fmla="*/ 2147483647 h 771"/>
              <a:gd name="T70" fmla="*/ 2147483647 w 923"/>
              <a:gd name="T71" fmla="*/ 2147483647 h 771"/>
              <a:gd name="T72" fmla="*/ 2147483647 w 923"/>
              <a:gd name="T73" fmla="*/ 2147483647 h 771"/>
              <a:gd name="T74" fmla="*/ 2147483647 w 923"/>
              <a:gd name="T75" fmla="*/ 2147483647 h 771"/>
              <a:gd name="T76" fmla="*/ 0 w 923"/>
              <a:gd name="T77" fmla="*/ 2147483647 h 771"/>
              <a:gd name="T78" fmla="*/ 2147483647 w 923"/>
              <a:gd name="T79" fmla="*/ 2147483647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30" name="Oval 42"/>
          <p:cNvSpPr>
            <a:spLocks noChangeAspect="1" noChangeArrowheads="1"/>
          </p:cNvSpPr>
          <p:nvPr/>
        </p:nvSpPr>
        <p:spPr bwMode="auto">
          <a:xfrm>
            <a:off x="5357652" y="5579025"/>
            <a:ext cx="158750" cy="158750"/>
          </a:xfrm>
          <a:prstGeom prst="ellipse">
            <a:avLst/>
          </a:prstGeom>
          <a:solidFill>
            <a:schemeClr val="bg1"/>
          </a:solidFill>
          <a:ln w="28575">
            <a:solidFill>
              <a:schemeClr val="accent2"/>
            </a:solidFill>
            <a:round/>
          </a:ln>
        </p:spPr>
        <p:txBody>
          <a:bodyPr/>
          <a:lstStyle/>
          <a:p>
            <a:endParaRPr lang="zh-CN" altLang="en-US">
              <a:solidFill>
                <a:schemeClr val="accent2"/>
              </a:solidFill>
            </a:endParaRPr>
          </a:p>
        </p:txBody>
      </p:sp>
      <p:sp>
        <p:nvSpPr>
          <p:cNvPr id="30734" name="Oval 42"/>
          <p:cNvSpPr>
            <a:spLocks noChangeAspect="1" noChangeArrowheads="1"/>
          </p:cNvSpPr>
          <p:nvPr/>
        </p:nvSpPr>
        <p:spPr bwMode="auto">
          <a:xfrm>
            <a:off x="5357652" y="5136631"/>
            <a:ext cx="158750" cy="158750"/>
          </a:xfrm>
          <a:prstGeom prst="ellipse">
            <a:avLst/>
          </a:prstGeom>
          <a:solidFill>
            <a:schemeClr val="bg1"/>
          </a:solidFill>
          <a:ln w="28575">
            <a:solidFill>
              <a:schemeClr val="accent2"/>
            </a:solidFill>
            <a:round/>
          </a:ln>
        </p:spPr>
        <p:txBody>
          <a:bodyPr/>
          <a:lstStyle/>
          <a:p>
            <a:endParaRPr lang="zh-CN" altLang="en-US">
              <a:solidFill>
                <a:schemeClr val="accent2"/>
              </a:solidFill>
            </a:endParaRPr>
          </a:p>
        </p:txBody>
      </p:sp>
      <p:sp>
        <p:nvSpPr>
          <p:cNvPr id="30735" name="TextBox 26"/>
          <p:cNvSpPr txBox="1">
            <a:spLocks noChangeArrowheads="1"/>
          </p:cNvSpPr>
          <p:nvPr/>
        </p:nvSpPr>
        <p:spPr bwMode="auto">
          <a:xfrm>
            <a:off x="5500728" y="5427419"/>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论文展望</a:t>
            </a:r>
          </a:p>
        </p:txBody>
      </p:sp>
      <p:sp>
        <p:nvSpPr>
          <p:cNvPr id="30736" name="TextBox 27"/>
          <p:cNvSpPr txBox="1">
            <a:spLocks noChangeArrowheads="1"/>
          </p:cNvSpPr>
          <p:nvPr/>
        </p:nvSpPr>
        <p:spPr bwMode="auto">
          <a:xfrm>
            <a:off x="5506877" y="4984231"/>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亮点与不足</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1)">
                                      <p:cBhvr>
                                        <p:cTn id="7" dur="2000"/>
                                        <p:tgtEl>
                                          <p:spTgt spid="30722"/>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barn(inVertical)">
                                      <p:cBhvr>
                                        <p:cTn id="11" dur="500"/>
                                        <p:tgtEl>
                                          <p:spTgt spid="30723"/>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wipe(up)">
                                      <p:cBhvr>
                                        <p:cTn id="15" dur="500"/>
                                        <p:tgtEl>
                                          <p:spTgt spid="307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wipe(down)">
                                      <p:cBhvr>
                                        <p:cTn id="18" dur="500"/>
                                        <p:tgtEl>
                                          <p:spTgt spid="30725"/>
                                        </p:tgtEl>
                                      </p:cBhvr>
                                    </p:animEffect>
                                  </p:childTnLst>
                                </p:cTn>
                              </p:par>
                            </p:childTnLst>
                          </p:cTn>
                        </p:par>
                        <p:par>
                          <p:cTn id="19" fill="hold">
                            <p:stCondLst>
                              <p:cond delay="3000"/>
                            </p:stCondLst>
                            <p:childTnLst>
                              <p:par>
                                <p:cTn id="20" presetID="31" presetClass="entr" presetSubtype="0" fill="hold" grpId="0" nodeType="afterEffect">
                                  <p:stCondLst>
                                    <p:cond delay="0"/>
                                  </p:stCondLst>
                                  <p:childTnLst>
                                    <p:set>
                                      <p:cBhvr>
                                        <p:cTn id="21" dur="1" fill="hold">
                                          <p:stCondLst>
                                            <p:cond delay="0"/>
                                          </p:stCondLst>
                                        </p:cTn>
                                        <p:tgtEl>
                                          <p:spTgt spid="30726"/>
                                        </p:tgtEl>
                                        <p:attrNameLst>
                                          <p:attrName>style.visibility</p:attrName>
                                        </p:attrNameLst>
                                      </p:cBhvr>
                                      <p:to>
                                        <p:strVal val="visible"/>
                                      </p:to>
                                    </p:set>
                                    <p:anim calcmode="lin" valueType="num">
                                      <p:cBhvr>
                                        <p:cTn id="22" dur="400" fill="hold"/>
                                        <p:tgtEl>
                                          <p:spTgt spid="30726"/>
                                        </p:tgtEl>
                                        <p:attrNameLst>
                                          <p:attrName>ppt_w</p:attrName>
                                        </p:attrNameLst>
                                      </p:cBhvr>
                                      <p:tavLst>
                                        <p:tav tm="0">
                                          <p:val>
                                            <p:fltVal val="0"/>
                                          </p:val>
                                        </p:tav>
                                        <p:tav tm="100000">
                                          <p:val>
                                            <p:strVal val="#ppt_w"/>
                                          </p:val>
                                        </p:tav>
                                      </p:tavLst>
                                    </p:anim>
                                    <p:anim calcmode="lin" valueType="num">
                                      <p:cBhvr>
                                        <p:cTn id="23" dur="400" fill="hold"/>
                                        <p:tgtEl>
                                          <p:spTgt spid="30726"/>
                                        </p:tgtEl>
                                        <p:attrNameLst>
                                          <p:attrName>ppt_h</p:attrName>
                                        </p:attrNameLst>
                                      </p:cBhvr>
                                      <p:tavLst>
                                        <p:tav tm="0">
                                          <p:val>
                                            <p:fltVal val="0"/>
                                          </p:val>
                                        </p:tav>
                                        <p:tav tm="100000">
                                          <p:val>
                                            <p:strVal val="#ppt_h"/>
                                          </p:val>
                                        </p:tav>
                                      </p:tavLst>
                                    </p:anim>
                                    <p:anim calcmode="lin" valueType="num">
                                      <p:cBhvr>
                                        <p:cTn id="24" dur="400" fill="hold"/>
                                        <p:tgtEl>
                                          <p:spTgt spid="30726"/>
                                        </p:tgtEl>
                                        <p:attrNameLst>
                                          <p:attrName>style.rotation</p:attrName>
                                        </p:attrNameLst>
                                      </p:cBhvr>
                                      <p:tavLst>
                                        <p:tav tm="0">
                                          <p:val>
                                            <p:fltVal val="90"/>
                                          </p:val>
                                        </p:tav>
                                        <p:tav tm="100000">
                                          <p:val>
                                            <p:fltVal val="0"/>
                                          </p:val>
                                        </p:tav>
                                      </p:tavLst>
                                    </p:anim>
                                    <p:animEffect transition="in" filter="fade">
                                      <p:cBhvr>
                                        <p:cTn id="25" dur="400"/>
                                        <p:tgtEl>
                                          <p:spTgt spid="30726"/>
                                        </p:tgtEl>
                                      </p:cBhvr>
                                    </p:animEffect>
                                  </p:childTnLst>
                                </p:cTn>
                              </p:par>
                              <p:par>
                                <p:cTn id="26" presetID="2" presetClass="entr" presetSubtype="12" fill="hold" grpId="0" nodeType="withEffect">
                                  <p:stCondLst>
                                    <p:cond delay="300"/>
                                  </p:stCondLst>
                                  <p:childTnLst>
                                    <p:set>
                                      <p:cBhvr>
                                        <p:cTn id="27" dur="1" fill="hold">
                                          <p:stCondLst>
                                            <p:cond delay="0"/>
                                          </p:stCondLst>
                                        </p:cTn>
                                        <p:tgtEl>
                                          <p:spTgt spid="30730"/>
                                        </p:tgtEl>
                                        <p:attrNameLst>
                                          <p:attrName>style.visibility</p:attrName>
                                        </p:attrNameLst>
                                      </p:cBhvr>
                                      <p:to>
                                        <p:strVal val="visible"/>
                                      </p:to>
                                    </p:set>
                                    <p:anim calcmode="lin" valueType="num">
                                      <p:cBhvr additive="base">
                                        <p:cTn id="28" dur="500" fill="hold"/>
                                        <p:tgtEl>
                                          <p:spTgt spid="30730"/>
                                        </p:tgtEl>
                                        <p:attrNameLst>
                                          <p:attrName>ppt_x</p:attrName>
                                        </p:attrNameLst>
                                      </p:cBhvr>
                                      <p:tavLst>
                                        <p:tav tm="0">
                                          <p:val>
                                            <p:strVal val="0-#ppt_w/2"/>
                                          </p:val>
                                        </p:tav>
                                        <p:tav tm="100000">
                                          <p:val>
                                            <p:strVal val="#ppt_x"/>
                                          </p:val>
                                        </p:tav>
                                      </p:tavLst>
                                    </p:anim>
                                    <p:anim calcmode="lin" valueType="num">
                                      <p:cBhvr additive="base">
                                        <p:cTn id="29" dur="500" fill="hold"/>
                                        <p:tgtEl>
                                          <p:spTgt spid="30730"/>
                                        </p:tgtEl>
                                        <p:attrNameLst>
                                          <p:attrName>ppt_y</p:attrName>
                                        </p:attrNameLst>
                                      </p:cBhvr>
                                      <p:tavLst>
                                        <p:tav tm="0">
                                          <p:val>
                                            <p:strVal val="1+#ppt_h/2"/>
                                          </p:val>
                                        </p:tav>
                                        <p:tav tm="100000">
                                          <p:val>
                                            <p:strVal val="#ppt_y"/>
                                          </p:val>
                                        </p:tav>
                                      </p:tavLst>
                                    </p:anim>
                                  </p:childTnLst>
                                </p:cTn>
                              </p:par>
                              <p:par>
                                <p:cTn id="30" presetID="2" presetClass="entr" presetSubtype="12" fill="hold" grpId="0" nodeType="withEffect">
                                  <p:stCondLst>
                                    <p:cond delay="400"/>
                                  </p:stCondLst>
                                  <p:childTnLst>
                                    <p:set>
                                      <p:cBhvr>
                                        <p:cTn id="31" dur="1" fill="hold">
                                          <p:stCondLst>
                                            <p:cond delay="0"/>
                                          </p:stCondLst>
                                        </p:cTn>
                                        <p:tgtEl>
                                          <p:spTgt spid="30734"/>
                                        </p:tgtEl>
                                        <p:attrNameLst>
                                          <p:attrName>style.visibility</p:attrName>
                                        </p:attrNameLst>
                                      </p:cBhvr>
                                      <p:to>
                                        <p:strVal val="visible"/>
                                      </p:to>
                                    </p:set>
                                    <p:anim calcmode="lin" valueType="num">
                                      <p:cBhvr additive="base">
                                        <p:cTn id="32" dur="500" fill="hold"/>
                                        <p:tgtEl>
                                          <p:spTgt spid="30734"/>
                                        </p:tgtEl>
                                        <p:attrNameLst>
                                          <p:attrName>ppt_x</p:attrName>
                                        </p:attrNameLst>
                                      </p:cBhvr>
                                      <p:tavLst>
                                        <p:tav tm="0">
                                          <p:val>
                                            <p:strVal val="0-#ppt_w/2"/>
                                          </p:val>
                                        </p:tav>
                                        <p:tav tm="100000">
                                          <p:val>
                                            <p:strVal val="#ppt_x"/>
                                          </p:val>
                                        </p:tav>
                                      </p:tavLst>
                                    </p:anim>
                                    <p:anim calcmode="lin" valueType="num">
                                      <p:cBhvr additive="base">
                                        <p:cTn id="33" dur="500" fill="hold"/>
                                        <p:tgtEl>
                                          <p:spTgt spid="30734"/>
                                        </p:tgtEl>
                                        <p:attrNameLst>
                                          <p:attrName>ppt_y</p:attrName>
                                        </p:attrNameLst>
                                      </p:cBhvr>
                                      <p:tavLst>
                                        <p:tav tm="0">
                                          <p:val>
                                            <p:strVal val="1+#ppt_h/2"/>
                                          </p:val>
                                        </p:tav>
                                        <p:tav tm="100000">
                                          <p:val>
                                            <p:strVal val="#ppt_y"/>
                                          </p:val>
                                        </p:tav>
                                      </p:tavLst>
                                    </p:anim>
                                  </p:childTnLst>
                                </p:cTn>
                              </p:par>
                              <p:par>
                                <p:cTn id="34" presetID="22" presetClass="entr" presetSubtype="8" fill="hold" grpId="0" nodeType="withEffect">
                                  <p:stCondLst>
                                    <p:cond delay="300"/>
                                  </p:stCondLst>
                                  <p:childTnLst>
                                    <p:set>
                                      <p:cBhvr>
                                        <p:cTn id="35" dur="1" fill="hold">
                                          <p:stCondLst>
                                            <p:cond delay="0"/>
                                          </p:stCondLst>
                                        </p:cTn>
                                        <p:tgtEl>
                                          <p:spTgt spid="30735"/>
                                        </p:tgtEl>
                                        <p:attrNameLst>
                                          <p:attrName>style.visibility</p:attrName>
                                        </p:attrNameLst>
                                      </p:cBhvr>
                                      <p:to>
                                        <p:strVal val="visible"/>
                                      </p:to>
                                    </p:set>
                                    <p:animEffect transition="in" filter="wipe(left)">
                                      <p:cBhvr>
                                        <p:cTn id="36" dur="500"/>
                                        <p:tgtEl>
                                          <p:spTgt spid="30735"/>
                                        </p:tgtEl>
                                      </p:cBhvr>
                                    </p:animEffect>
                                  </p:childTnLst>
                                </p:cTn>
                              </p:par>
                              <p:par>
                                <p:cTn id="37" presetID="22" presetClass="entr" presetSubtype="8" fill="hold" grpId="0" nodeType="withEffect">
                                  <p:stCondLst>
                                    <p:cond delay="400"/>
                                  </p:stCondLst>
                                  <p:childTnLst>
                                    <p:set>
                                      <p:cBhvr>
                                        <p:cTn id="38" dur="1" fill="hold">
                                          <p:stCondLst>
                                            <p:cond delay="0"/>
                                          </p:stCondLst>
                                        </p:cTn>
                                        <p:tgtEl>
                                          <p:spTgt spid="30736"/>
                                        </p:tgtEl>
                                        <p:attrNameLst>
                                          <p:attrName>style.visibility</p:attrName>
                                        </p:attrNameLst>
                                      </p:cBhvr>
                                      <p:to>
                                        <p:strVal val="visible"/>
                                      </p:to>
                                    </p:set>
                                    <p:animEffect transition="in" filter="wipe(left)">
                                      <p:cBhvr>
                                        <p:cTn id="39" dur="500"/>
                                        <p:tgtEl>
                                          <p:spTgt spid="3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autoUpdateAnimBg="0"/>
      <p:bldP spid="30723" grpId="0" animBg="1"/>
      <p:bldP spid="30724" grpId="0" autoUpdateAnimBg="0"/>
      <p:bldP spid="30725" grpId="0" autoUpdateAnimBg="0"/>
      <p:bldP spid="30726" grpId="0" animBg="1"/>
      <p:bldP spid="30730" grpId="0" animBg="1" autoUpdateAnimBg="0"/>
      <p:bldP spid="30734" grpId="0" animBg="1" autoUpdateAnimBg="0"/>
      <p:bldP spid="30735" grpId="0" autoUpdateAnimBg="0"/>
      <p:bldP spid="3073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7"/>
          <p:cNvSpPr txBox="1">
            <a:spLocks noChangeArrowheads="1"/>
          </p:cNvSpPr>
          <p:nvPr/>
        </p:nvSpPr>
        <p:spPr bwMode="auto">
          <a:xfrm>
            <a:off x="1012825" y="176213"/>
            <a:ext cx="28067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5.5 </a:t>
            </a:r>
            <a:r>
              <a:rPr lang="zh-CN" altLang="en-US" sz="3000" b="1">
                <a:solidFill>
                  <a:schemeClr val="accent1"/>
                </a:solidFill>
                <a:latin typeface="微软雅黑" panose="020B0503020204020204" pitchFamily="34" charset="-122"/>
                <a:ea typeface="微软雅黑" panose="020B0503020204020204" pitchFamily="34" charset="-122"/>
              </a:rPr>
              <a:t>亮点与不足</a:t>
            </a:r>
          </a:p>
        </p:txBody>
      </p:sp>
      <p:sp>
        <p:nvSpPr>
          <p:cNvPr id="35843" name="Freeform 5"/>
          <p:cNvSpPr/>
          <p:nvPr/>
        </p:nvSpPr>
        <p:spPr bwMode="auto">
          <a:xfrm>
            <a:off x="427038" y="220663"/>
            <a:ext cx="474662" cy="560387"/>
          </a:xfrm>
          <a:custGeom>
            <a:avLst/>
            <a:gdLst>
              <a:gd name="T0" fmla="*/ 2147483647 w 574"/>
              <a:gd name="T1" fmla="*/ 2147483647 h 681"/>
              <a:gd name="T2" fmla="*/ 2147483647 w 574"/>
              <a:gd name="T3" fmla="*/ 2147483647 h 681"/>
              <a:gd name="T4" fmla="*/ 2147483647 w 574"/>
              <a:gd name="T5" fmla="*/ 2147483647 h 681"/>
              <a:gd name="T6" fmla="*/ 2147483647 w 574"/>
              <a:gd name="T7" fmla="*/ 2147483647 h 681"/>
              <a:gd name="T8" fmla="*/ 2147483647 w 574"/>
              <a:gd name="T9" fmla="*/ 2147483647 h 681"/>
              <a:gd name="T10" fmla="*/ 2147483647 w 574"/>
              <a:gd name="T11" fmla="*/ 2147483647 h 681"/>
              <a:gd name="T12" fmla="*/ 2147483647 w 574"/>
              <a:gd name="T13" fmla="*/ 2147483647 h 681"/>
              <a:gd name="T14" fmla="*/ 2147483647 w 574"/>
              <a:gd name="T15" fmla="*/ 2147483647 h 681"/>
              <a:gd name="T16" fmla="*/ 2147483647 w 574"/>
              <a:gd name="T17" fmla="*/ 0 h 681"/>
              <a:gd name="T18" fmla="*/ 2147483647 w 574"/>
              <a:gd name="T19" fmla="*/ 2147483647 h 681"/>
              <a:gd name="T20" fmla="*/ 2147483647 w 574"/>
              <a:gd name="T21" fmla="*/ 2147483647 h 681"/>
              <a:gd name="T22" fmla="*/ 2147483647 w 574"/>
              <a:gd name="T23" fmla="*/ 2147483647 h 681"/>
              <a:gd name="T24" fmla="*/ 2147483647 w 574"/>
              <a:gd name="T25" fmla="*/ 2147483647 h 681"/>
              <a:gd name="T26" fmla="*/ 2147483647 w 574"/>
              <a:gd name="T27" fmla="*/ 2147483647 h 681"/>
              <a:gd name="T28" fmla="*/ 2147483647 w 574"/>
              <a:gd name="T29" fmla="*/ 2147483647 h 681"/>
              <a:gd name="T30" fmla="*/ 2147483647 w 574"/>
              <a:gd name="T31" fmla="*/ 2147483647 h 681"/>
              <a:gd name="T32" fmla="*/ 2147483647 w 574"/>
              <a:gd name="T33" fmla="*/ 2147483647 h 681"/>
              <a:gd name="T34" fmla="*/ 2147483647 w 574"/>
              <a:gd name="T35" fmla="*/ 2147483647 h 681"/>
              <a:gd name="T36" fmla="*/ 2147483647 w 574"/>
              <a:gd name="T37" fmla="*/ 2147483647 h 681"/>
              <a:gd name="T38" fmla="*/ 0 w 574"/>
              <a:gd name="T39" fmla="*/ 2147483647 h 681"/>
              <a:gd name="T40" fmla="*/ 2147483647 w 574"/>
              <a:gd name="T41" fmla="*/ 2147483647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44" name="Freeform 10"/>
          <p:cNvSpPr/>
          <p:nvPr/>
        </p:nvSpPr>
        <p:spPr bwMode="auto">
          <a:xfrm>
            <a:off x="1227138" y="1060450"/>
            <a:ext cx="4154487" cy="3798947"/>
          </a:xfrm>
          <a:custGeom>
            <a:avLst/>
            <a:gdLst>
              <a:gd name="T0" fmla="*/ 2147483647 w 5228"/>
              <a:gd name="T1" fmla="*/ 0 h 6450"/>
              <a:gd name="T2" fmla="*/ 2147483647 w 5228"/>
              <a:gd name="T3" fmla="*/ 0 h 6450"/>
              <a:gd name="T4" fmla="*/ 2147483647 w 5228"/>
              <a:gd name="T5" fmla="*/ 2147483647 h 6450"/>
              <a:gd name="T6" fmla="*/ 2147483647 w 5228"/>
              <a:gd name="T7" fmla="*/ 2147483647 h 6450"/>
              <a:gd name="T8" fmla="*/ 2147483647 w 5228"/>
              <a:gd name="T9" fmla="*/ 2147483647 h 6450"/>
              <a:gd name="T10" fmla="*/ 2147483647 w 5228"/>
              <a:gd name="T11" fmla="*/ 2147483647 h 6450"/>
              <a:gd name="T12" fmla="*/ 0 w 5228"/>
              <a:gd name="T13" fmla="*/ 2147483647 h 6450"/>
              <a:gd name="T14" fmla="*/ 0 w 5228"/>
              <a:gd name="T15" fmla="*/ 2147483647 h 6450"/>
              <a:gd name="T16" fmla="*/ 2147483647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ln>
        </p:spPr>
        <p:txBody>
          <a:bodyPr/>
          <a:lstStyle/>
          <a:p>
            <a:endParaRPr lang="zh-CN" altLang="en-US"/>
          </a:p>
        </p:txBody>
      </p:sp>
      <p:sp>
        <p:nvSpPr>
          <p:cNvPr id="35845" name="Freeform 11"/>
          <p:cNvSpPr/>
          <p:nvPr/>
        </p:nvSpPr>
        <p:spPr bwMode="auto">
          <a:xfrm>
            <a:off x="1112838" y="1204913"/>
            <a:ext cx="107950" cy="630237"/>
          </a:xfrm>
          <a:custGeom>
            <a:avLst/>
            <a:gdLst>
              <a:gd name="T0" fmla="*/ 2147483647 w 139"/>
              <a:gd name="T1" fmla="*/ 0 h 806"/>
              <a:gd name="T2" fmla="*/ 0 w 139"/>
              <a:gd name="T3" fmla="*/ 2147483647 h 806"/>
              <a:gd name="T4" fmla="*/ 0 w 139"/>
              <a:gd name="T5" fmla="*/ 2147483647 h 806"/>
              <a:gd name="T6" fmla="*/ 2147483647 w 139"/>
              <a:gd name="T7" fmla="*/ 2147483647 h 806"/>
              <a:gd name="T8" fmla="*/ 2147483647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46" name="Freeform 12"/>
          <p:cNvSpPr/>
          <p:nvPr/>
        </p:nvSpPr>
        <p:spPr bwMode="auto">
          <a:xfrm>
            <a:off x="1112838" y="1290638"/>
            <a:ext cx="2794000" cy="544512"/>
          </a:xfrm>
          <a:custGeom>
            <a:avLst/>
            <a:gdLst>
              <a:gd name="T0" fmla="*/ 2147483647 w 3591"/>
              <a:gd name="T1" fmla="*/ 0 h 696"/>
              <a:gd name="T2" fmla="*/ 0 w 3591"/>
              <a:gd name="T3" fmla="*/ 0 h 696"/>
              <a:gd name="T4" fmla="*/ 0 w 3591"/>
              <a:gd name="T5" fmla="*/ 2147483647 h 696"/>
              <a:gd name="T6" fmla="*/ 2147483647 w 3591"/>
              <a:gd name="T7" fmla="*/ 2147483647 h 696"/>
              <a:gd name="T8" fmla="*/ 2147483647 w 3591"/>
              <a:gd name="T9" fmla="*/ 2147483647 h 696"/>
              <a:gd name="T10" fmla="*/ 2147483647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47" name="TextBox 6"/>
          <p:cNvSpPr txBox="1">
            <a:spLocks noChangeArrowheads="1"/>
          </p:cNvSpPr>
          <p:nvPr/>
        </p:nvSpPr>
        <p:spPr bwMode="auto">
          <a:xfrm>
            <a:off x="1366838" y="1309688"/>
            <a:ext cx="22209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a:solidFill>
                  <a:schemeClr val="accent2"/>
                </a:solidFill>
                <a:latin typeface="微软雅黑" panose="020B0503020204020204" pitchFamily="34" charset="-122"/>
                <a:ea typeface="微软雅黑" panose="020B0503020204020204" pitchFamily="34" charset="-122"/>
              </a:rPr>
              <a:t>亮点</a:t>
            </a:r>
          </a:p>
        </p:txBody>
      </p:sp>
      <p:sp>
        <p:nvSpPr>
          <p:cNvPr id="35848" name="TextBox 7"/>
          <p:cNvSpPr txBox="1">
            <a:spLocks noChangeArrowheads="1"/>
          </p:cNvSpPr>
          <p:nvPr/>
        </p:nvSpPr>
        <p:spPr bwMode="auto">
          <a:xfrm>
            <a:off x="1412875" y="1997075"/>
            <a:ext cx="343376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dirty="0">
                <a:solidFill>
                  <a:schemeClr val="accent1"/>
                </a:solidFill>
                <a:latin typeface="微软雅黑" panose="020B0503020204020204" pitchFamily="34" charset="-122"/>
                <a:ea typeface="微软雅黑" panose="020B0503020204020204" pitchFamily="34" charset="-122"/>
              </a:rPr>
              <a:t>成绩一</a:t>
            </a:r>
            <a:r>
              <a:rPr lang="zh-CN" altLang="en-US" dirty="0">
                <a:solidFill>
                  <a:schemeClr val="accent1"/>
                </a:solidFill>
                <a:latin typeface="微软雅黑" panose="020B0503020204020204" pitchFamily="34" charset="-122"/>
                <a:ea typeface="微软雅黑" panose="020B0503020204020204" pitchFamily="34" charset="-122"/>
              </a:rPr>
              <a:t>：成功将人工智能技术和投资理财相结合并落地应用，服务于广大投资者，应用价值较高。</a:t>
            </a:r>
          </a:p>
          <a:p>
            <a:pPr algn="just" eaLnBrk="1" hangingPunct="1"/>
            <a:endParaRPr lang="en-US" altLang="zh-CN" b="1" dirty="0">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dirty="0">
                <a:solidFill>
                  <a:schemeClr val="accent1"/>
                </a:solidFill>
                <a:latin typeface="微软雅黑" panose="020B0503020204020204" pitchFamily="34" charset="-122"/>
                <a:ea typeface="微软雅黑" panose="020B0503020204020204" pitchFamily="34" charset="-122"/>
              </a:rPr>
              <a:t>成绩二</a:t>
            </a:r>
            <a:r>
              <a:rPr lang="zh-CN" altLang="en-US" dirty="0">
                <a:solidFill>
                  <a:schemeClr val="accent1"/>
                </a:solidFill>
                <a:latin typeface="微软雅黑" panose="020B0503020204020204" pitchFamily="34" charset="-122"/>
                <a:ea typeface="微软雅黑" panose="020B0503020204020204" pitchFamily="34" charset="-122"/>
              </a:rPr>
              <a:t>：数据处理兼顾了交易发生的所有情况，回测结果准确。</a:t>
            </a:r>
            <a:endParaRPr lang="en-US" dirty="0">
              <a:solidFill>
                <a:schemeClr val="accent1"/>
              </a:solidFill>
              <a:latin typeface="微软雅黑" panose="020B0503020204020204" pitchFamily="34" charset="-122"/>
              <a:ea typeface="微软雅黑" panose="020B0503020204020204" pitchFamily="34" charset="-122"/>
            </a:endParaRPr>
          </a:p>
        </p:txBody>
      </p:sp>
      <p:sp>
        <p:nvSpPr>
          <p:cNvPr id="35849" name="Freeform 10"/>
          <p:cNvSpPr/>
          <p:nvPr/>
        </p:nvSpPr>
        <p:spPr bwMode="auto">
          <a:xfrm>
            <a:off x="6045200" y="1060450"/>
            <a:ext cx="4154488" cy="3798947"/>
          </a:xfrm>
          <a:custGeom>
            <a:avLst/>
            <a:gdLst>
              <a:gd name="T0" fmla="*/ 2147483647 w 5228"/>
              <a:gd name="T1" fmla="*/ 0 h 6450"/>
              <a:gd name="T2" fmla="*/ 2147483647 w 5228"/>
              <a:gd name="T3" fmla="*/ 0 h 6450"/>
              <a:gd name="T4" fmla="*/ 2147483647 w 5228"/>
              <a:gd name="T5" fmla="*/ 2147483647 h 6450"/>
              <a:gd name="T6" fmla="*/ 2147483647 w 5228"/>
              <a:gd name="T7" fmla="*/ 2147483647 h 6450"/>
              <a:gd name="T8" fmla="*/ 2147483647 w 5228"/>
              <a:gd name="T9" fmla="*/ 2147483647 h 6450"/>
              <a:gd name="T10" fmla="*/ 2147483647 w 5228"/>
              <a:gd name="T11" fmla="*/ 2147483647 h 6450"/>
              <a:gd name="T12" fmla="*/ 0 w 5228"/>
              <a:gd name="T13" fmla="*/ 2147483647 h 6450"/>
              <a:gd name="T14" fmla="*/ 0 w 5228"/>
              <a:gd name="T15" fmla="*/ 2147483647 h 6450"/>
              <a:gd name="T16" fmla="*/ 2147483647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ln>
        </p:spPr>
        <p:txBody>
          <a:bodyPr/>
          <a:lstStyle/>
          <a:p>
            <a:endParaRPr lang="zh-CN" altLang="en-US"/>
          </a:p>
        </p:txBody>
      </p:sp>
      <p:sp>
        <p:nvSpPr>
          <p:cNvPr id="35850" name="Freeform 11"/>
          <p:cNvSpPr/>
          <p:nvPr/>
        </p:nvSpPr>
        <p:spPr bwMode="auto">
          <a:xfrm>
            <a:off x="5930900" y="1204913"/>
            <a:ext cx="107950" cy="630237"/>
          </a:xfrm>
          <a:custGeom>
            <a:avLst/>
            <a:gdLst>
              <a:gd name="T0" fmla="*/ 2147483647 w 139"/>
              <a:gd name="T1" fmla="*/ 0 h 806"/>
              <a:gd name="T2" fmla="*/ 0 w 139"/>
              <a:gd name="T3" fmla="*/ 2147483647 h 806"/>
              <a:gd name="T4" fmla="*/ 0 w 139"/>
              <a:gd name="T5" fmla="*/ 2147483647 h 806"/>
              <a:gd name="T6" fmla="*/ 2147483647 w 139"/>
              <a:gd name="T7" fmla="*/ 2147483647 h 806"/>
              <a:gd name="T8" fmla="*/ 2147483647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1" name="Freeform 12"/>
          <p:cNvSpPr/>
          <p:nvPr/>
        </p:nvSpPr>
        <p:spPr bwMode="auto">
          <a:xfrm>
            <a:off x="5930900" y="1290638"/>
            <a:ext cx="2794000" cy="544512"/>
          </a:xfrm>
          <a:custGeom>
            <a:avLst/>
            <a:gdLst>
              <a:gd name="T0" fmla="*/ 2147483647 w 3591"/>
              <a:gd name="T1" fmla="*/ 0 h 696"/>
              <a:gd name="T2" fmla="*/ 0 w 3591"/>
              <a:gd name="T3" fmla="*/ 0 h 696"/>
              <a:gd name="T4" fmla="*/ 0 w 3591"/>
              <a:gd name="T5" fmla="*/ 2147483647 h 696"/>
              <a:gd name="T6" fmla="*/ 2147483647 w 3591"/>
              <a:gd name="T7" fmla="*/ 2147483647 h 696"/>
              <a:gd name="T8" fmla="*/ 2147483647 w 3591"/>
              <a:gd name="T9" fmla="*/ 2147483647 h 696"/>
              <a:gd name="T10" fmla="*/ 2147483647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2" name="TextBox 11"/>
          <p:cNvSpPr txBox="1">
            <a:spLocks noChangeArrowheads="1"/>
          </p:cNvSpPr>
          <p:nvPr/>
        </p:nvSpPr>
        <p:spPr bwMode="auto">
          <a:xfrm>
            <a:off x="6184900" y="1309688"/>
            <a:ext cx="22209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a:solidFill>
                  <a:schemeClr val="accent2"/>
                </a:solidFill>
                <a:latin typeface="微软雅黑" panose="020B0503020204020204" pitchFamily="34" charset="-122"/>
                <a:ea typeface="微软雅黑" panose="020B0503020204020204" pitchFamily="34" charset="-122"/>
              </a:rPr>
              <a:t>不足</a:t>
            </a:r>
          </a:p>
        </p:txBody>
      </p:sp>
      <p:sp>
        <p:nvSpPr>
          <p:cNvPr id="35853" name="TextBox 13"/>
          <p:cNvSpPr txBox="1">
            <a:spLocks noChangeArrowheads="1"/>
          </p:cNvSpPr>
          <p:nvPr/>
        </p:nvSpPr>
        <p:spPr bwMode="auto">
          <a:xfrm>
            <a:off x="6196013" y="1997075"/>
            <a:ext cx="34321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dirty="0">
                <a:solidFill>
                  <a:schemeClr val="accent1"/>
                </a:solidFill>
                <a:latin typeface="微软雅黑" panose="020B0503020204020204" pitchFamily="34" charset="-122"/>
                <a:ea typeface="微软雅黑" panose="020B0503020204020204" pitchFamily="34" charset="-122"/>
              </a:rPr>
              <a:t>不足一</a:t>
            </a:r>
            <a:r>
              <a:rPr lang="zh-CN" altLang="en-US" dirty="0">
                <a:solidFill>
                  <a:schemeClr val="accent1"/>
                </a:solidFill>
                <a:latin typeface="微软雅黑" panose="020B0503020204020204" pitchFamily="34" charset="-122"/>
                <a:ea typeface="微软雅黑" panose="020B0503020204020204" pitchFamily="34" charset="-122"/>
              </a:rPr>
              <a:t>：回测系统可扩展性不足，仅支持</a:t>
            </a:r>
            <a:r>
              <a:rPr lang="en-US" altLang="zh-CN" dirty="0" err="1">
                <a:solidFill>
                  <a:schemeClr val="accent1"/>
                </a:solidFill>
                <a:latin typeface="微软雅黑" panose="020B0503020204020204" pitchFamily="34" charset="-122"/>
                <a:ea typeface="微软雅黑" panose="020B0503020204020204" pitchFamily="34" charset="-122"/>
              </a:rPr>
              <a:t>Buy&amp;Hold</a:t>
            </a:r>
            <a:r>
              <a:rPr lang="zh-CN" altLang="en-US" dirty="0">
                <a:solidFill>
                  <a:schemeClr val="accent1"/>
                </a:solidFill>
                <a:latin typeface="微软雅黑" panose="020B0503020204020204" pitchFamily="34" charset="-122"/>
                <a:ea typeface="微软雅黑" panose="020B0503020204020204" pitchFamily="34" charset="-122"/>
              </a:rPr>
              <a:t>回测。如果要增加择时等策略，需要重构系统。</a:t>
            </a:r>
          </a:p>
          <a:p>
            <a:pPr algn="just" eaLnBrk="1" hangingPunct="1"/>
            <a:endParaRPr lang="en-US" altLang="zh-CN" b="1" dirty="0">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dirty="0">
                <a:solidFill>
                  <a:schemeClr val="accent1"/>
                </a:solidFill>
                <a:latin typeface="微软雅黑" panose="020B0503020204020204" pitchFamily="34" charset="-122"/>
                <a:ea typeface="微软雅黑" panose="020B0503020204020204" pitchFamily="34" charset="-122"/>
              </a:rPr>
              <a:t>不足二</a:t>
            </a:r>
            <a:r>
              <a:rPr lang="zh-CN" altLang="en-US" dirty="0">
                <a:solidFill>
                  <a:schemeClr val="accent1"/>
                </a:solidFill>
                <a:latin typeface="微软雅黑" panose="020B0503020204020204" pitchFamily="34" charset="-122"/>
                <a:ea typeface="微软雅黑" panose="020B0503020204020204" pitchFamily="34" charset="-122"/>
              </a:rPr>
              <a:t>：神经网络算法选股策略的可用性未经过实盘检验，实用性存疑。</a:t>
            </a:r>
            <a:endParaRPr lang="en-US"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p:cTn id="7" dur="300" fill="hold"/>
                                        <p:tgtEl>
                                          <p:spTgt spid="35843"/>
                                        </p:tgtEl>
                                        <p:attrNameLst>
                                          <p:attrName>ppt_w</p:attrName>
                                        </p:attrNameLst>
                                      </p:cBhvr>
                                      <p:tavLst>
                                        <p:tav tm="0">
                                          <p:val>
                                            <p:fltVal val="0"/>
                                          </p:val>
                                        </p:tav>
                                        <p:tav tm="100000">
                                          <p:val>
                                            <p:strVal val="#ppt_w"/>
                                          </p:val>
                                        </p:tav>
                                      </p:tavLst>
                                    </p:anim>
                                    <p:anim calcmode="lin" valueType="num">
                                      <p:cBhvr>
                                        <p:cTn id="8" dur="300" fill="hold"/>
                                        <p:tgtEl>
                                          <p:spTgt spid="35843"/>
                                        </p:tgtEl>
                                        <p:attrNameLst>
                                          <p:attrName>ppt_h</p:attrName>
                                        </p:attrNameLst>
                                      </p:cBhvr>
                                      <p:tavLst>
                                        <p:tav tm="0">
                                          <p:val>
                                            <p:fltVal val="0"/>
                                          </p:val>
                                        </p:tav>
                                        <p:tav tm="100000">
                                          <p:val>
                                            <p:strVal val="#ppt_h"/>
                                          </p:val>
                                        </p:tav>
                                      </p:tavLst>
                                    </p:anim>
                                    <p:anim calcmode="lin" valueType="num">
                                      <p:cBhvr>
                                        <p:cTn id="9" dur="300" fill="hold"/>
                                        <p:tgtEl>
                                          <p:spTgt spid="35843"/>
                                        </p:tgtEl>
                                        <p:attrNameLst>
                                          <p:attrName>style.rotation</p:attrName>
                                        </p:attrNameLst>
                                      </p:cBhvr>
                                      <p:tavLst>
                                        <p:tav tm="0">
                                          <p:val>
                                            <p:fltVal val="90"/>
                                          </p:val>
                                        </p:tav>
                                        <p:tav tm="100000">
                                          <p:val>
                                            <p:fltVal val="0"/>
                                          </p:val>
                                        </p:tav>
                                      </p:tavLst>
                                    </p:anim>
                                    <p:animEffect transition="in" filter="fade">
                                      <p:cBhvr>
                                        <p:cTn id="10" dur="300"/>
                                        <p:tgtEl>
                                          <p:spTgt spid="3584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5842"/>
                                        </p:tgtEl>
                                        <p:attrNameLst>
                                          <p:attrName>style.visibility</p:attrName>
                                        </p:attrNameLst>
                                      </p:cBhvr>
                                      <p:to>
                                        <p:strVal val="visible"/>
                                      </p:to>
                                    </p:set>
                                    <p:anim calcmode="lin" valueType="num">
                                      <p:cBhvr>
                                        <p:cTn id="14" dur="400" fill="hold"/>
                                        <p:tgtEl>
                                          <p:spTgt spid="3584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842"/>
                                        </p:tgtEl>
                                        <p:attrNameLst>
                                          <p:attrName>ppt_y</p:attrName>
                                        </p:attrNameLst>
                                      </p:cBhvr>
                                      <p:tavLst>
                                        <p:tav tm="0">
                                          <p:val>
                                            <p:strVal val="#ppt_y"/>
                                          </p:val>
                                        </p:tav>
                                        <p:tav tm="100000">
                                          <p:val>
                                            <p:strVal val="#ppt_y"/>
                                          </p:val>
                                        </p:tav>
                                      </p:tavLst>
                                    </p:anim>
                                    <p:anim calcmode="lin" valueType="num">
                                      <p:cBhvr>
                                        <p:cTn id="16" dur="400" fill="hold"/>
                                        <p:tgtEl>
                                          <p:spTgt spid="3584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84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842"/>
                                        </p:tgtEl>
                                      </p:cBhvr>
                                    </p:animEffect>
                                  </p:childTnLst>
                                </p:cTn>
                              </p:par>
                            </p:childTnLst>
                          </p:cTn>
                        </p:par>
                        <p:par>
                          <p:cTn id="19" fill="hold">
                            <p:stCondLst>
                              <p:cond delay="1019"/>
                            </p:stCondLst>
                            <p:childTnLst>
                              <p:par>
                                <p:cTn id="20" presetID="22" presetClass="entr" presetSubtype="4" fill="hold" grpId="0" nodeType="after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wipe(down)">
                                      <p:cBhvr>
                                        <p:cTn id="22" dur="500"/>
                                        <p:tgtEl>
                                          <p:spTgt spid="35844"/>
                                        </p:tgtEl>
                                      </p:cBhvr>
                                    </p:animEffect>
                                  </p:childTnLst>
                                </p:cTn>
                              </p:par>
                            </p:childTnLst>
                          </p:cTn>
                        </p:par>
                        <p:par>
                          <p:cTn id="23" fill="hold">
                            <p:stCondLst>
                              <p:cond delay="1519"/>
                            </p:stCondLst>
                            <p:childTnLst>
                              <p:par>
                                <p:cTn id="24" presetID="22" presetClass="entr" presetSubtype="2" fill="hold" grpId="0" nodeType="afterEffect">
                                  <p:stCondLst>
                                    <p:cond delay="0"/>
                                  </p:stCondLst>
                                  <p:childTnLst>
                                    <p:set>
                                      <p:cBhvr>
                                        <p:cTn id="25" dur="1" fill="hold">
                                          <p:stCondLst>
                                            <p:cond delay="0"/>
                                          </p:stCondLst>
                                        </p:cTn>
                                        <p:tgtEl>
                                          <p:spTgt spid="35845"/>
                                        </p:tgtEl>
                                        <p:attrNameLst>
                                          <p:attrName>style.visibility</p:attrName>
                                        </p:attrNameLst>
                                      </p:cBhvr>
                                      <p:to>
                                        <p:strVal val="visible"/>
                                      </p:to>
                                    </p:set>
                                    <p:animEffect transition="in" filter="wipe(right)">
                                      <p:cBhvr>
                                        <p:cTn id="26" dur="300"/>
                                        <p:tgtEl>
                                          <p:spTgt spid="35845"/>
                                        </p:tgtEl>
                                      </p:cBhvr>
                                    </p:animEffect>
                                  </p:childTnLst>
                                </p:cTn>
                              </p:par>
                            </p:childTnLst>
                          </p:cTn>
                        </p:par>
                        <p:par>
                          <p:cTn id="27" fill="hold">
                            <p:stCondLst>
                              <p:cond delay="2019"/>
                            </p:stCondLst>
                            <p:childTnLst>
                              <p:par>
                                <p:cTn id="28" presetID="22" presetClass="entr" presetSubtype="8" fill="hold" grpId="0" nodeType="afterEffect">
                                  <p:stCondLst>
                                    <p:cond delay="0"/>
                                  </p:stCondLst>
                                  <p:childTnLst>
                                    <p:set>
                                      <p:cBhvr>
                                        <p:cTn id="29" dur="1" fill="hold">
                                          <p:stCondLst>
                                            <p:cond delay="0"/>
                                          </p:stCondLst>
                                        </p:cTn>
                                        <p:tgtEl>
                                          <p:spTgt spid="35846"/>
                                        </p:tgtEl>
                                        <p:attrNameLst>
                                          <p:attrName>style.visibility</p:attrName>
                                        </p:attrNameLst>
                                      </p:cBhvr>
                                      <p:to>
                                        <p:strVal val="visible"/>
                                      </p:to>
                                    </p:set>
                                    <p:animEffect transition="in" filter="wipe(left)">
                                      <p:cBhvr>
                                        <p:cTn id="30" dur="500"/>
                                        <p:tgtEl>
                                          <p:spTgt spid="35846"/>
                                        </p:tgtEl>
                                      </p:cBhvr>
                                    </p:animEffect>
                                  </p:childTnLst>
                                </p:cTn>
                              </p:par>
                            </p:childTnLst>
                          </p:cTn>
                        </p:par>
                        <p:par>
                          <p:cTn id="31" fill="hold">
                            <p:stCondLst>
                              <p:cond delay="2519"/>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35847"/>
                                        </p:tgtEl>
                                        <p:attrNameLst>
                                          <p:attrName>style.visibility</p:attrName>
                                        </p:attrNameLst>
                                      </p:cBhvr>
                                      <p:to>
                                        <p:strVal val="visible"/>
                                      </p:to>
                                    </p:set>
                                    <p:anim by="(-#ppt_w*2)" calcmode="lin" valueType="num">
                                      <p:cBhvr rctx="PPT">
                                        <p:cTn id="34" dur="250" autoRev="1" fill="hold">
                                          <p:stCondLst>
                                            <p:cond delay="0"/>
                                          </p:stCondLst>
                                        </p:cTn>
                                        <p:tgtEl>
                                          <p:spTgt spid="35847"/>
                                        </p:tgtEl>
                                        <p:attrNameLst>
                                          <p:attrName>ppt_w</p:attrName>
                                        </p:attrNameLst>
                                      </p:cBhvr>
                                    </p:anim>
                                    <p:anim by="(#ppt_w*0.50)" calcmode="lin" valueType="num">
                                      <p:cBhvr>
                                        <p:cTn id="35" dur="250" decel="50000" autoRev="1" fill="hold">
                                          <p:stCondLst>
                                            <p:cond delay="0"/>
                                          </p:stCondLst>
                                        </p:cTn>
                                        <p:tgtEl>
                                          <p:spTgt spid="35847"/>
                                        </p:tgtEl>
                                        <p:attrNameLst>
                                          <p:attrName>ppt_x</p:attrName>
                                        </p:attrNameLst>
                                      </p:cBhvr>
                                    </p:anim>
                                    <p:anim from="(-#ppt_h/2)" to="(#ppt_y)" calcmode="lin" valueType="num">
                                      <p:cBhvr>
                                        <p:cTn id="36" dur="500" fill="hold">
                                          <p:stCondLst>
                                            <p:cond delay="0"/>
                                          </p:stCondLst>
                                        </p:cTn>
                                        <p:tgtEl>
                                          <p:spTgt spid="35847"/>
                                        </p:tgtEl>
                                        <p:attrNameLst>
                                          <p:attrName>ppt_y</p:attrName>
                                        </p:attrNameLst>
                                      </p:cBhvr>
                                    </p:anim>
                                    <p:animRot by="21600000">
                                      <p:cBhvr>
                                        <p:cTn id="37" dur="500" fill="hold">
                                          <p:stCondLst>
                                            <p:cond delay="0"/>
                                          </p:stCondLst>
                                        </p:cTn>
                                        <p:tgtEl>
                                          <p:spTgt spid="35847"/>
                                        </p:tgtEl>
                                        <p:attrNameLst>
                                          <p:attrName>r</p:attrName>
                                        </p:attrNameLst>
                                      </p:cBhvr>
                                    </p:animRot>
                                  </p:childTnLst>
                                </p:cTn>
                              </p:par>
                            </p:childTnLst>
                          </p:cTn>
                        </p:par>
                        <p:par>
                          <p:cTn id="38" fill="hold">
                            <p:stCondLst>
                              <p:cond delay="3069"/>
                            </p:stCondLst>
                            <p:childTnLst>
                              <p:par>
                                <p:cTn id="39" presetID="22" presetClass="entr" presetSubtype="1" fill="hold" grpId="0" nodeType="afterEffect">
                                  <p:stCondLst>
                                    <p:cond delay="0"/>
                                  </p:stCondLst>
                                  <p:childTnLst>
                                    <p:set>
                                      <p:cBhvr>
                                        <p:cTn id="40" dur="1" fill="hold">
                                          <p:stCondLst>
                                            <p:cond delay="0"/>
                                          </p:stCondLst>
                                        </p:cTn>
                                        <p:tgtEl>
                                          <p:spTgt spid="35848"/>
                                        </p:tgtEl>
                                        <p:attrNameLst>
                                          <p:attrName>style.visibility</p:attrName>
                                        </p:attrNameLst>
                                      </p:cBhvr>
                                      <p:to>
                                        <p:strVal val="visible"/>
                                      </p:to>
                                    </p:set>
                                    <p:animEffect transition="in" filter="wipe(up)">
                                      <p:cBhvr>
                                        <p:cTn id="41" dur="500"/>
                                        <p:tgtEl>
                                          <p:spTgt spid="35848"/>
                                        </p:tgtEl>
                                      </p:cBhvr>
                                    </p:animEffect>
                                  </p:childTnLst>
                                </p:cTn>
                              </p:par>
                            </p:childTnLst>
                          </p:cTn>
                        </p:par>
                        <p:par>
                          <p:cTn id="42" fill="hold">
                            <p:stCondLst>
                              <p:cond delay="3569"/>
                            </p:stCondLst>
                            <p:childTnLst>
                              <p:par>
                                <p:cTn id="43" presetID="22" presetClass="entr" presetSubtype="4" fill="hold" grpId="0" nodeType="afterEffect">
                                  <p:stCondLst>
                                    <p:cond delay="0"/>
                                  </p:stCondLst>
                                  <p:childTnLst>
                                    <p:set>
                                      <p:cBhvr>
                                        <p:cTn id="44" dur="1" fill="hold">
                                          <p:stCondLst>
                                            <p:cond delay="0"/>
                                          </p:stCondLst>
                                        </p:cTn>
                                        <p:tgtEl>
                                          <p:spTgt spid="35849"/>
                                        </p:tgtEl>
                                        <p:attrNameLst>
                                          <p:attrName>style.visibility</p:attrName>
                                        </p:attrNameLst>
                                      </p:cBhvr>
                                      <p:to>
                                        <p:strVal val="visible"/>
                                      </p:to>
                                    </p:set>
                                    <p:animEffect transition="in" filter="wipe(down)">
                                      <p:cBhvr>
                                        <p:cTn id="45" dur="500"/>
                                        <p:tgtEl>
                                          <p:spTgt spid="35849"/>
                                        </p:tgtEl>
                                      </p:cBhvr>
                                    </p:animEffect>
                                  </p:childTnLst>
                                </p:cTn>
                              </p:par>
                            </p:childTnLst>
                          </p:cTn>
                        </p:par>
                        <p:par>
                          <p:cTn id="46" fill="hold">
                            <p:stCondLst>
                              <p:cond delay="4069"/>
                            </p:stCondLst>
                            <p:childTnLst>
                              <p:par>
                                <p:cTn id="47" presetID="22" presetClass="entr" presetSubtype="2" fill="hold" grpId="0" nodeType="afterEffect">
                                  <p:stCondLst>
                                    <p:cond delay="0"/>
                                  </p:stCondLst>
                                  <p:childTnLst>
                                    <p:set>
                                      <p:cBhvr>
                                        <p:cTn id="48" dur="1" fill="hold">
                                          <p:stCondLst>
                                            <p:cond delay="0"/>
                                          </p:stCondLst>
                                        </p:cTn>
                                        <p:tgtEl>
                                          <p:spTgt spid="35850"/>
                                        </p:tgtEl>
                                        <p:attrNameLst>
                                          <p:attrName>style.visibility</p:attrName>
                                        </p:attrNameLst>
                                      </p:cBhvr>
                                      <p:to>
                                        <p:strVal val="visible"/>
                                      </p:to>
                                    </p:set>
                                    <p:animEffect transition="in" filter="wipe(right)">
                                      <p:cBhvr>
                                        <p:cTn id="49" dur="300"/>
                                        <p:tgtEl>
                                          <p:spTgt spid="35850"/>
                                        </p:tgtEl>
                                      </p:cBhvr>
                                    </p:animEffect>
                                  </p:childTnLst>
                                </p:cTn>
                              </p:par>
                            </p:childTnLst>
                          </p:cTn>
                        </p:par>
                        <p:par>
                          <p:cTn id="50" fill="hold">
                            <p:stCondLst>
                              <p:cond delay="4369"/>
                            </p:stCondLst>
                            <p:childTnLst>
                              <p:par>
                                <p:cTn id="51" presetID="22" presetClass="entr" presetSubtype="8" fill="hold" grpId="0" nodeType="afterEffect">
                                  <p:stCondLst>
                                    <p:cond delay="0"/>
                                  </p:stCondLst>
                                  <p:childTnLst>
                                    <p:set>
                                      <p:cBhvr>
                                        <p:cTn id="52" dur="1" fill="hold">
                                          <p:stCondLst>
                                            <p:cond delay="0"/>
                                          </p:stCondLst>
                                        </p:cTn>
                                        <p:tgtEl>
                                          <p:spTgt spid="35851"/>
                                        </p:tgtEl>
                                        <p:attrNameLst>
                                          <p:attrName>style.visibility</p:attrName>
                                        </p:attrNameLst>
                                      </p:cBhvr>
                                      <p:to>
                                        <p:strVal val="visible"/>
                                      </p:to>
                                    </p:set>
                                    <p:animEffect transition="in" filter="wipe(left)">
                                      <p:cBhvr>
                                        <p:cTn id="53" dur="500"/>
                                        <p:tgtEl>
                                          <p:spTgt spid="35851"/>
                                        </p:tgtEl>
                                      </p:cBhvr>
                                    </p:animEffect>
                                  </p:childTnLst>
                                </p:cTn>
                              </p:par>
                            </p:childTnLst>
                          </p:cTn>
                        </p:par>
                        <p:par>
                          <p:cTn id="54" fill="hold">
                            <p:stCondLst>
                              <p:cond delay="4869"/>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35852"/>
                                        </p:tgtEl>
                                        <p:attrNameLst>
                                          <p:attrName>style.visibility</p:attrName>
                                        </p:attrNameLst>
                                      </p:cBhvr>
                                      <p:to>
                                        <p:strVal val="visible"/>
                                      </p:to>
                                    </p:set>
                                    <p:anim by="(-#ppt_w*2)" calcmode="lin" valueType="num">
                                      <p:cBhvr rctx="PPT">
                                        <p:cTn id="57" dur="250" autoRev="1" fill="hold">
                                          <p:stCondLst>
                                            <p:cond delay="0"/>
                                          </p:stCondLst>
                                        </p:cTn>
                                        <p:tgtEl>
                                          <p:spTgt spid="35852"/>
                                        </p:tgtEl>
                                        <p:attrNameLst>
                                          <p:attrName>ppt_w</p:attrName>
                                        </p:attrNameLst>
                                      </p:cBhvr>
                                    </p:anim>
                                    <p:anim by="(#ppt_w*0.50)" calcmode="lin" valueType="num">
                                      <p:cBhvr>
                                        <p:cTn id="58" dur="250" decel="50000" autoRev="1" fill="hold">
                                          <p:stCondLst>
                                            <p:cond delay="0"/>
                                          </p:stCondLst>
                                        </p:cTn>
                                        <p:tgtEl>
                                          <p:spTgt spid="35852"/>
                                        </p:tgtEl>
                                        <p:attrNameLst>
                                          <p:attrName>ppt_x</p:attrName>
                                        </p:attrNameLst>
                                      </p:cBhvr>
                                    </p:anim>
                                    <p:anim from="(-#ppt_h/2)" to="(#ppt_y)" calcmode="lin" valueType="num">
                                      <p:cBhvr>
                                        <p:cTn id="59" dur="500" fill="hold">
                                          <p:stCondLst>
                                            <p:cond delay="0"/>
                                          </p:stCondLst>
                                        </p:cTn>
                                        <p:tgtEl>
                                          <p:spTgt spid="35852"/>
                                        </p:tgtEl>
                                        <p:attrNameLst>
                                          <p:attrName>ppt_y</p:attrName>
                                        </p:attrNameLst>
                                      </p:cBhvr>
                                    </p:anim>
                                    <p:animRot by="21600000">
                                      <p:cBhvr>
                                        <p:cTn id="60" dur="500" fill="hold">
                                          <p:stCondLst>
                                            <p:cond delay="0"/>
                                          </p:stCondLst>
                                        </p:cTn>
                                        <p:tgtEl>
                                          <p:spTgt spid="35852"/>
                                        </p:tgtEl>
                                        <p:attrNameLst>
                                          <p:attrName>r</p:attrName>
                                        </p:attrNameLst>
                                      </p:cBhvr>
                                    </p:animRot>
                                  </p:childTnLst>
                                </p:cTn>
                              </p:par>
                            </p:childTnLst>
                          </p:cTn>
                        </p:par>
                        <p:par>
                          <p:cTn id="61" fill="hold">
                            <p:stCondLst>
                              <p:cond delay="5419"/>
                            </p:stCondLst>
                            <p:childTnLst>
                              <p:par>
                                <p:cTn id="62" presetID="22" presetClass="entr" presetSubtype="1" fill="hold" grpId="0" nodeType="afterEffect">
                                  <p:stCondLst>
                                    <p:cond delay="0"/>
                                  </p:stCondLst>
                                  <p:childTnLst>
                                    <p:set>
                                      <p:cBhvr>
                                        <p:cTn id="63" dur="1" fill="hold">
                                          <p:stCondLst>
                                            <p:cond delay="0"/>
                                          </p:stCondLst>
                                        </p:cTn>
                                        <p:tgtEl>
                                          <p:spTgt spid="35853"/>
                                        </p:tgtEl>
                                        <p:attrNameLst>
                                          <p:attrName>style.visibility</p:attrName>
                                        </p:attrNameLst>
                                      </p:cBhvr>
                                      <p:to>
                                        <p:strVal val="visible"/>
                                      </p:to>
                                    </p:set>
                                    <p:animEffect transition="in" filter="wipe(up)">
                                      <p:cBhvr>
                                        <p:cTn id="64"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nimBg="1"/>
      <p:bldP spid="35844" grpId="0" animBg="1"/>
      <p:bldP spid="35845" grpId="0" animBg="1"/>
      <p:bldP spid="35846" grpId="0" animBg="1"/>
      <p:bldP spid="35847" grpId="0" autoUpdateAnimBg="0"/>
      <p:bldP spid="35848" grpId="0" autoUpdateAnimBg="0"/>
      <p:bldP spid="35849" grpId="0" animBg="1"/>
      <p:bldP spid="35850" grpId="0" animBg="1"/>
      <p:bldP spid="35851" grpId="0" animBg="1"/>
      <p:bldP spid="35852" grpId="0" autoUpdateAnimBg="0"/>
      <p:bldP spid="3585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a:spLocks noChangeArrowheads="1"/>
          </p:cNvSpPr>
          <p:nvPr/>
        </p:nvSpPr>
        <p:spPr bwMode="auto">
          <a:xfrm>
            <a:off x="1012825" y="176213"/>
            <a:ext cx="9541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展望</a:t>
            </a:r>
          </a:p>
        </p:txBody>
      </p:sp>
      <p:sp>
        <p:nvSpPr>
          <p:cNvPr id="34819" name="Freeform 5"/>
          <p:cNvSpPr/>
          <p:nvPr/>
        </p:nvSpPr>
        <p:spPr bwMode="auto">
          <a:xfrm>
            <a:off x="427038" y="220663"/>
            <a:ext cx="474662" cy="560387"/>
          </a:xfrm>
          <a:custGeom>
            <a:avLst/>
            <a:gdLst>
              <a:gd name="T0" fmla="*/ 2147483647 w 574"/>
              <a:gd name="T1" fmla="*/ 2147483647 h 681"/>
              <a:gd name="T2" fmla="*/ 2147483647 w 574"/>
              <a:gd name="T3" fmla="*/ 2147483647 h 681"/>
              <a:gd name="T4" fmla="*/ 2147483647 w 574"/>
              <a:gd name="T5" fmla="*/ 2147483647 h 681"/>
              <a:gd name="T6" fmla="*/ 2147483647 w 574"/>
              <a:gd name="T7" fmla="*/ 2147483647 h 681"/>
              <a:gd name="T8" fmla="*/ 2147483647 w 574"/>
              <a:gd name="T9" fmla="*/ 2147483647 h 681"/>
              <a:gd name="T10" fmla="*/ 2147483647 w 574"/>
              <a:gd name="T11" fmla="*/ 2147483647 h 681"/>
              <a:gd name="T12" fmla="*/ 2147483647 w 574"/>
              <a:gd name="T13" fmla="*/ 2147483647 h 681"/>
              <a:gd name="T14" fmla="*/ 2147483647 w 574"/>
              <a:gd name="T15" fmla="*/ 2147483647 h 681"/>
              <a:gd name="T16" fmla="*/ 2147483647 w 574"/>
              <a:gd name="T17" fmla="*/ 0 h 681"/>
              <a:gd name="T18" fmla="*/ 2147483647 w 574"/>
              <a:gd name="T19" fmla="*/ 2147483647 h 681"/>
              <a:gd name="T20" fmla="*/ 2147483647 w 574"/>
              <a:gd name="T21" fmla="*/ 2147483647 h 681"/>
              <a:gd name="T22" fmla="*/ 2147483647 w 574"/>
              <a:gd name="T23" fmla="*/ 2147483647 h 681"/>
              <a:gd name="T24" fmla="*/ 2147483647 w 574"/>
              <a:gd name="T25" fmla="*/ 2147483647 h 681"/>
              <a:gd name="T26" fmla="*/ 2147483647 w 574"/>
              <a:gd name="T27" fmla="*/ 2147483647 h 681"/>
              <a:gd name="T28" fmla="*/ 2147483647 w 574"/>
              <a:gd name="T29" fmla="*/ 2147483647 h 681"/>
              <a:gd name="T30" fmla="*/ 2147483647 w 574"/>
              <a:gd name="T31" fmla="*/ 2147483647 h 681"/>
              <a:gd name="T32" fmla="*/ 2147483647 w 574"/>
              <a:gd name="T33" fmla="*/ 2147483647 h 681"/>
              <a:gd name="T34" fmla="*/ 2147483647 w 574"/>
              <a:gd name="T35" fmla="*/ 2147483647 h 681"/>
              <a:gd name="T36" fmla="*/ 2147483647 w 574"/>
              <a:gd name="T37" fmla="*/ 2147483647 h 681"/>
              <a:gd name="T38" fmla="*/ 0 w 574"/>
              <a:gd name="T39" fmla="*/ 2147483647 h 681"/>
              <a:gd name="T40" fmla="*/ 2147483647 w 574"/>
              <a:gd name="T41" fmla="*/ 2147483647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0" name="Freeform 7"/>
          <p:cNvSpPr/>
          <p:nvPr/>
        </p:nvSpPr>
        <p:spPr bwMode="auto">
          <a:xfrm>
            <a:off x="3289300" y="1384300"/>
            <a:ext cx="588963" cy="2420938"/>
          </a:xfrm>
          <a:custGeom>
            <a:avLst/>
            <a:gdLst>
              <a:gd name="T0" fmla="*/ 2147483647 w 767"/>
              <a:gd name="T1" fmla="*/ 2147483647 h 3150"/>
              <a:gd name="T2" fmla="*/ 2147483647 w 767"/>
              <a:gd name="T3" fmla="*/ 2147483647 h 3150"/>
              <a:gd name="T4" fmla="*/ 2147483647 w 767"/>
              <a:gd name="T5" fmla="*/ 2147483647 h 3150"/>
              <a:gd name="T6" fmla="*/ 2147483647 w 767"/>
              <a:gd name="T7" fmla="*/ 2147483647 h 3150"/>
              <a:gd name="T8" fmla="*/ 2147483647 w 767"/>
              <a:gd name="T9" fmla="*/ 2147483647 h 3150"/>
              <a:gd name="T10" fmla="*/ 2147483647 w 767"/>
              <a:gd name="T11" fmla="*/ 2147483647 h 3150"/>
              <a:gd name="T12" fmla="*/ 2147483647 w 767"/>
              <a:gd name="T13" fmla="*/ 2147483647 h 3150"/>
              <a:gd name="T14" fmla="*/ 2147483647 w 767"/>
              <a:gd name="T15" fmla="*/ 2147483647 h 3150"/>
              <a:gd name="T16" fmla="*/ 0 w 767"/>
              <a:gd name="T17" fmla="*/ 2147483647 h 3150"/>
              <a:gd name="T18" fmla="*/ 0 w 767"/>
              <a:gd name="T19" fmla="*/ 2147483647 h 3150"/>
              <a:gd name="T20" fmla="*/ 2147483647 w 767"/>
              <a:gd name="T21" fmla="*/ 2147483647 h 3150"/>
              <a:gd name="T22" fmla="*/ 2147483647 w 767"/>
              <a:gd name="T23" fmla="*/ 2147483647 h 3150"/>
              <a:gd name="T24" fmla="*/ 2147483647 w 767"/>
              <a:gd name="T25" fmla="*/ 2147483647 h 3150"/>
              <a:gd name="T26" fmla="*/ 2147483647 w 767"/>
              <a:gd name="T27" fmla="*/ 2147483647 h 3150"/>
              <a:gd name="T28" fmla="*/ 2147483647 w 767"/>
              <a:gd name="T29" fmla="*/ 0 h 3150"/>
              <a:gd name="T30" fmla="*/ 2147483647 w 767"/>
              <a:gd name="T31" fmla="*/ 2147483647 h 3150"/>
              <a:gd name="T32" fmla="*/ 2147483647 w 767"/>
              <a:gd name="T33" fmla="*/ 2147483647 h 3150"/>
              <a:gd name="T34" fmla="*/ 2147483647 w 767"/>
              <a:gd name="T35" fmla="*/ 2147483647 h 3150"/>
              <a:gd name="T36" fmla="*/ 2147483647 w 767"/>
              <a:gd name="T37" fmla="*/ 2147483647 h 3150"/>
              <a:gd name="T38" fmla="*/ 2147483647 w 767"/>
              <a:gd name="T39" fmla="*/ 2147483647 h 3150"/>
              <a:gd name="T40" fmla="*/ 2147483647 w 767"/>
              <a:gd name="T41" fmla="*/ 2147483647 h 3150"/>
              <a:gd name="T42" fmla="*/ 2147483647 w 767"/>
              <a:gd name="T43" fmla="*/ 2147483647 h 3150"/>
              <a:gd name="T44" fmla="*/ 2147483647 w 767"/>
              <a:gd name="T45" fmla="*/ 2147483647 h 3150"/>
              <a:gd name="T46" fmla="*/ 2147483647 w 767"/>
              <a:gd name="T47" fmla="*/ 2147483647 h 3150"/>
              <a:gd name="T48" fmla="*/ 2147483647 w 767"/>
              <a:gd name="T49" fmla="*/ 2147483647 h 3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1" name="椭圆 5"/>
          <p:cNvSpPr>
            <a:spLocks noChangeArrowheads="1"/>
          </p:cNvSpPr>
          <p:nvPr/>
        </p:nvSpPr>
        <p:spPr bwMode="auto">
          <a:xfrm>
            <a:off x="1858963" y="2003425"/>
            <a:ext cx="1246187" cy="124618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2" name="TextBox 6"/>
          <p:cNvSpPr txBox="1">
            <a:spLocks noChangeArrowheads="1"/>
          </p:cNvSpPr>
          <p:nvPr/>
        </p:nvSpPr>
        <p:spPr bwMode="auto">
          <a:xfrm>
            <a:off x="1911350" y="2255838"/>
            <a:ext cx="11414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F8F8F8"/>
                </a:solidFill>
                <a:latin typeface="微软雅黑" panose="020B0503020204020204" pitchFamily="34" charset="-122"/>
                <a:ea typeface="微软雅黑" panose="020B0503020204020204" pitchFamily="34" charset="-122"/>
              </a:rPr>
              <a:t>系统终极目标</a:t>
            </a:r>
          </a:p>
        </p:txBody>
      </p:sp>
      <p:sp>
        <p:nvSpPr>
          <p:cNvPr id="34823" name="Freeform 8"/>
          <p:cNvSpPr/>
          <p:nvPr/>
        </p:nvSpPr>
        <p:spPr bwMode="auto">
          <a:xfrm>
            <a:off x="3921125" y="1247775"/>
            <a:ext cx="5141913" cy="427038"/>
          </a:xfrm>
          <a:custGeom>
            <a:avLst/>
            <a:gdLst>
              <a:gd name="T0" fmla="*/ 2147483647 w 7060"/>
              <a:gd name="T1" fmla="*/ 0 h 587"/>
              <a:gd name="T2" fmla="*/ 2147483647 w 7060"/>
              <a:gd name="T3" fmla="*/ 0 h 587"/>
              <a:gd name="T4" fmla="*/ 2147483647 w 7060"/>
              <a:gd name="T5" fmla="*/ 2147483647 h 587"/>
              <a:gd name="T6" fmla="*/ 2147483647 w 7060"/>
              <a:gd name="T7" fmla="*/ 2147483647 h 587"/>
              <a:gd name="T8" fmla="*/ 2147483647 w 7060"/>
              <a:gd name="T9" fmla="*/ 2147483647 h 587"/>
              <a:gd name="T10" fmla="*/ 2147483647 w 7060"/>
              <a:gd name="T11" fmla="*/ 2147483647 h 587"/>
              <a:gd name="T12" fmla="*/ 0 w 7060"/>
              <a:gd name="T13" fmla="*/ 2147483647 h 587"/>
              <a:gd name="T14" fmla="*/ 0 w 7060"/>
              <a:gd name="T15" fmla="*/ 2147483647 h 587"/>
              <a:gd name="T16" fmla="*/ 214748364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4" name="矩形 8"/>
          <p:cNvSpPr>
            <a:spLocks noChangeArrowheads="1"/>
          </p:cNvSpPr>
          <p:nvPr/>
        </p:nvSpPr>
        <p:spPr bwMode="auto">
          <a:xfrm>
            <a:off x="4083049" y="1254125"/>
            <a:ext cx="43915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F8F8F8"/>
                </a:solidFill>
                <a:latin typeface="微软雅黑" panose="020B0503020204020204" pitchFamily="34" charset="-122"/>
                <a:ea typeface="微软雅黑" panose="020B0503020204020204" pitchFamily="34" charset="-122"/>
              </a:rPr>
              <a:t>全面：支持所有择股择时择量交易策略</a:t>
            </a:r>
          </a:p>
        </p:txBody>
      </p:sp>
      <p:sp>
        <p:nvSpPr>
          <p:cNvPr id="34825" name="Freeform 8"/>
          <p:cNvSpPr/>
          <p:nvPr/>
        </p:nvSpPr>
        <p:spPr bwMode="auto">
          <a:xfrm>
            <a:off x="3921125" y="2033588"/>
            <a:ext cx="5141913" cy="425450"/>
          </a:xfrm>
          <a:custGeom>
            <a:avLst/>
            <a:gdLst>
              <a:gd name="T0" fmla="*/ 2147483647 w 7060"/>
              <a:gd name="T1" fmla="*/ 0 h 587"/>
              <a:gd name="T2" fmla="*/ 2147483647 w 7060"/>
              <a:gd name="T3" fmla="*/ 0 h 587"/>
              <a:gd name="T4" fmla="*/ 2147483647 w 7060"/>
              <a:gd name="T5" fmla="*/ 2147483647 h 587"/>
              <a:gd name="T6" fmla="*/ 2147483647 w 7060"/>
              <a:gd name="T7" fmla="*/ 2147483647 h 587"/>
              <a:gd name="T8" fmla="*/ 2147483647 w 7060"/>
              <a:gd name="T9" fmla="*/ 2147483647 h 587"/>
              <a:gd name="T10" fmla="*/ 2147483647 w 7060"/>
              <a:gd name="T11" fmla="*/ 2147483647 h 587"/>
              <a:gd name="T12" fmla="*/ 0 w 7060"/>
              <a:gd name="T13" fmla="*/ 2147483647 h 587"/>
              <a:gd name="T14" fmla="*/ 0 w 7060"/>
              <a:gd name="T15" fmla="*/ 2147483647 h 587"/>
              <a:gd name="T16" fmla="*/ 214748364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6" name="矩形 10"/>
          <p:cNvSpPr>
            <a:spLocks noChangeArrowheads="1"/>
          </p:cNvSpPr>
          <p:nvPr/>
        </p:nvSpPr>
        <p:spPr bwMode="auto">
          <a:xfrm>
            <a:off x="4083049" y="2039938"/>
            <a:ext cx="482364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F8F8F8"/>
                </a:solidFill>
                <a:latin typeface="微软雅黑" panose="020B0503020204020204" pitchFamily="34" charset="-122"/>
                <a:ea typeface="微软雅黑" panose="020B0503020204020204" pitchFamily="34" charset="-122"/>
              </a:rPr>
              <a:t>易用：输入输出可视化，更方便回测</a:t>
            </a:r>
          </a:p>
        </p:txBody>
      </p:sp>
      <p:sp>
        <p:nvSpPr>
          <p:cNvPr id="34827" name="Freeform 8"/>
          <p:cNvSpPr/>
          <p:nvPr/>
        </p:nvSpPr>
        <p:spPr bwMode="auto">
          <a:xfrm>
            <a:off x="3921125" y="2771775"/>
            <a:ext cx="5141913" cy="427038"/>
          </a:xfrm>
          <a:custGeom>
            <a:avLst/>
            <a:gdLst>
              <a:gd name="T0" fmla="*/ 2147483647 w 7060"/>
              <a:gd name="T1" fmla="*/ 0 h 587"/>
              <a:gd name="T2" fmla="*/ 2147483647 w 7060"/>
              <a:gd name="T3" fmla="*/ 0 h 587"/>
              <a:gd name="T4" fmla="*/ 2147483647 w 7060"/>
              <a:gd name="T5" fmla="*/ 2147483647 h 587"/>
              <a:gd name="T6" fmla="*/ 2147483647 w 7060"/>
              <a:gd name="T7" fmla="*/ 2147483647 h 587"/>
              <a:gd name="T8" fmla="*/ 2147483647 w 7060"/>
              <a:gd name="T9" fmla="*/ 2147483647 h 587"/>
              <a:gd name="T10" fmla="*/ 2147483647 w 7060"/>
              <a:gd name="T11" fmla="*/ 2147483647 h 587"/>
              <a:gd name="T12" fmla="*/ 0 w 7060"/>
              <a:gd name="T13" fmla="*/ 2147483647 h 587"/>
              <a:gd name="T14" fmla="*/ 0 w 7060"/>
              <a:gd name="T15" fmla="*/ 2147483647 h 587"/>
              <a:gd name="T16" fmla="*/ 214748364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8" name="矩形 13"/>
          <p:cNvSpPr>
            <a:spLocks noChangeArrowheads="1"/>
          </p:cNvSpPr>
          <p:nvPr/>
        </p:nvSpPr>
        <p:spPr bwMode="auto">
          <a:xfrm>
            <a:off x="4083050" y="2779713"/>
            <a:ext cx="48236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F8F8F8"/>
                </a:solidFill>
                <a:latin typeface="微软雅黑" panose="020B0503020204020204" pitchFamily="34" charset="-122"/>
                <a:ea typeface="微软雅黑" panose="020B0503020204020204" pitchFamily="34" charset="-122"/>
              </a:rPr>
              <a:t>实盘：连接实盘交易接口，策略直接用于实盘</a:t>
            </a:r>
          </a:p>
        </p:txBody>
      </p:sp>
      <p:sp>
        <p:nvSpPr>
          <p:cNvPr id="34829" name="Freeform 8"/>
          <p:cNvSpPr/>
          <p:nvPr/>
        </p:nvSpPr>
        <p:spPr bwMode="auto">
          <a:xfrm>
            <a:off x="3921125" y="3530600"/>
            <a:ext cx="5141913" cy="425450"/>
          </a:xfrm>
          <a:custGeom>
            <a:avLst/>
            <a:gdLst>
              <a:gd name="T0" fmla="*/ 2147483647 w 7060"/>
              <a:gd name="T1" fmla="*/ 0 h 587"/>
              <a:gd name="T2" fmla="*/ 2147483647 w 7060"/>
              <a:gd name="T3" fmla="*/ 0 h 587"/>
              <a:gd name="T4" fmla="*/ 2147483647 w 7060"/>
              <a:gd name="T5" fmla="*/ 2147483647 h 587"/>
              <a:gd name="T6" fmla="*/ 2147483647 w 7060"/>
              <a:gd name="T7" fmla="*/ 2147483647 h 587"/>
              <a:gd name="T8" fmla="*/ 2147483647 w 7060"/>
              <a:gd name="T9" fmla="*/ 2147483647 h 587"/>
              <a:gd name="T10" fmla="*/ 2147483647 w 7060"/>
              <a:gd name="T11" fmla="*/ 2147483647 h 587"/>
              <a:gd name="T12" fmla="*/ 0 w 7060"/>
              <a:gd name="T13" fmla="*/ 2147483647 h 587"/>
              <a:gd name="T14" fmla="*/ 0 w 7060"/>
              <a:gd name="T15" fmla="*/ 2147483647 h 587"/>
              <a:gd name="T16" fmla="*/ 214748364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30" name="矩形 15"/>
          <p:cNvSpPr>
            <a:spLocks noChangeArrowheads="1"/>
          </p:cNvSpPr>
          <p:nvPr/>
        </p:nvSpPr>
        <p:spPr bwMode="auto">
          <a:xfrm>
            <a:off x="4083050" y="3551238"/>
            <a:ext cx="48236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F8F8F8"/>
                </a:solidFill>
                <a:latin typeface="微软雅黑" panose="020B0503020204020204" pitchFamily="34" charset="-122"/>
                <a:ea typeface="微软雅黑" panose="020B0503020204020204" pitchFamily="34" charset="-122"/>
              </a:rPr>
              <a:t>稳定：增加风险控制流程，防止造成经济损失</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p:cTn id="7" dur="300" fill="hold"/>
                                        <p:tgtEl>
                                          <p:spTgt spid="34819"/>
                                        </p:tgtEl>
                                        <p:attrNameLst>
                                          <p:attrName>ppt_w</p:attrName>
                                        </p:attrNameLst>
                                      </p:cBhvr>
                                      <p:tavLst>
                                        <p:tav tm="0">
                                          <p:val>
                                            <p:fltVal val="0"/>
                                          </p:val>
                                        </p:tav>
                                        <p:tav tm="100000">
                                          <p:val>
                                            <p:strVal val="#ppt_w"/>
                                          </p:val>
                                        </p:tav>
                                      </p:tavLst>
                                    </p:anim>
                                    <p:anim calcmode="lin" valueType="num">
                                      <p:cBhvr>
                                        <p:cTn id="8" dur="300" fill="hold"/>
                                        <p:tgtEl>
                                          <p:spTgt spid="34819"/>
                                        </p:tgtEl>
                                        <p:attrNameLst>
                                          <p:attrName>ppt_h</p:attrName>
                                        </p:attrNameLst>
                                      </p:cBhvr>
                                      <p:tavLst>
                                        <p:tav tm="0">
                                          <p:val>
                                            <p:fltVal val="0"/>
                                          </p:val>
                                        </p:tav>
                                        <p:tav tm="100000">
                                          <p:val>
                                            <p:strVal val="#ppt_h"/>
                                          </p:val>
                                        </p:tav>
                                      </p:tavLst>
                                    </p:anim>
                                    <p:anim calcmode="lin" valueType="num">
                                      <p:cBhvr>
                                        <p:cTn id="9" dur="300" fill="hold"/>
                                        <p:tgtEl>
                                          <p:spTgt spid="34819"/>
                                        </p:tgtEl>
                                        <p:attrNameLst>
                                          <p:attrName>style.rotation</p:attrName>
                                        </p:attrNameLst>
                                      </p:cBhvr>
                                      <p:tavLst>
                                        <p:tav tm="0">
                                          <p:val>
                                            <p:fltVal val="90"/>
                                          </p:val>
                                        </p:tav>
                                        <p:tav tm="100000">
                                          <p:val>
                                            <p:fltVal val="0"/>
                                          </p:val>
                                        </p:tav>
                                      </p:tavLst>
                                    </p:anim>
                                    <p:animEffect transition="in" filter="fade">
                                      <p:cBhvr>
                                        <p:cTn id="10" dur="300"/>
                                        <p:tgtEl>
                                          <p:spTgt spid="3481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4818"/>
                                        </p:tgtEl>
                                        <p:attrNameLst>
                                          <p:attrName>style.visibility</p:attrName>
                                        </p:attrNameLst>
                                      </p:cBhvr>
                                      <p:to>
                                        <p:strVal val="visible"/>
                                      </p:to>
                                    </p:set>
                                    <p:anim calcmode="lin" valueType="num">
                                      <p:cBhvr>
                                        <p:cTn id="14" dur="4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4818"/>
                                        </p:tgtEl>
                                        <p:attrNameLst>
                                          <p:attrName>ppt_y</p:attrName>
                                        </p:attrNameLst>
                                      </p:cBhvr>
                                      <p:tavLst>
                                        <p:tav tm="0">
                                          <p:val>
                                            <p:strVal val="#ppt_y"/>
                                          </p:val>
                                        </p:tav>
                                        <p:tav tm="100000">
                                          <p:val>
                                            <p:strVal val="#ppt_y"/>
                                          </p:val>
                                        </p:tav>
                                      </p:tavLst>
                                    </p:anim>
                                    <p:anim calcmode="lin" valueType="num">
                                      <p:cBhvr>
                                        <p:cTn id="16" dur="4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4818"/>
                                        </p:tgtEl>
                                      </p:cBhvr>
                                    </p:animEffect>
                                  </p:childTnLst>
                                </p:cTn>
                              </p:par>
                            </p:childTnLst>
                          </p:cTn>
                        </p:par>
                        <p:par>
                          <p:cTn id="19" fill="hold">
                            <p:stCondLst>
                              <p:cond delay="740"/>
                            </p:stCondLst>
                            <p:childTnLst>
                              <p:par>
                                <p:cTn id="20" presetID="52" presetClass="entr" presetSubtype="0" fill="hold" grpId="0" nodeType="afterEffect">
                                  <p:stCondLst>
                                    <p:cond delay="0"/>
                                  </p:stCondLst>
                                  <p:childTnLst>
                                    <p:set>
                                      <p:cBhvr>
                                        <p:cTn id="21" dur="1" fill="hold">
                                          <p:stCondLst>
                                            <p:cond delay="0"/>
                                          </p:stCondLst>
                                        </p:cTn>
                                        <p:tgtEl>
                                          <p:spTgt spid="34821"/>
                                        </p:tgtEl>
                                        <p:attrNameLst>
                                          <p:attrName>style.visibility</p:attrName>
                                        </p:attrNameLst>
                                      </p:cBhvr>
                                      <p:to>
                                        <p:strVal val="visible"/>
                                      </p:to>
                                    </p:set>
                                    <p:animScale>
                                      <p:cBhvr>
                                        <p:cTn id="22" dur="1000" decel="50000" fill="hold">
                                          <p:stCondLst>
                                            <p:cond delay="0"/>
                                          </p:stCondLst>
                                        </p:cTn>
                                        <p:tgtEl>
                                          <p:spTgt spid="348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34821"/>
                                        </p:tgtEl>
                                        <p:attrNameLst>
                                          <p:attrName>ppt_x</p:attrName>
                                          <p:attrName>ppt_y</p:attrName>
                                        </p:attrNameLst>
                                      </p:cBhvr>
                                      <p:rCtr x="0" y="0"/>
                                    </p:animMotion>
                                    <p:animEffect transition="in" filter="fade">
                                      <p:cBhvr>
                                        <p:cTn id="24" dur="1000"/>
                                        <p:tgtEl>
                                          <p:spTgt spid="34821"/>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4822"/>
                                        </p:tgtEl>
                                        <p:attrNameLst>
                                          <p:attrName>style.visibility</p:attrName>
                                        </p:attrNameLst>
                                      </p:cBhvr>
                                      <p:to>
                                        <p:strVal val="visible"/>
                                      </p:to>
                                    </p:set>
                                    <p:animScale>
                                      <p:cBhvr>
                                        <p:cTn id="27" dur="1000" decel="50000" fill="hold">
                                          <p:stCondLst>
                                            <p:cond delay="0"/>
                                          </p:stCondLst>
                                        </p:cTn>
                                        <p:tgtEl>
                                          <p:spTgt spid="348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34822"/>
                                        </p:tgtEl>
                                        <p:attrNameLst>
                                          <p:attrName>ppt_x</p:attrName>
                                          <p:attrName>ppt_y</p:attrName>
                                        </p:attrNameLst>
                                      </p:cBhvr>
                                      <p:rCtr x="0" y="0"/>
                                    </p:animMotion>
                                    <p:animEffect transition="in" filter="fade">
                                      <p:cBhvr>
                                        <p:cTn id="29" dur="1000"/>
                                        <p:tgtEl>
                                          <p:spTgt spid="34822"/>
                                        </p:tgtEl>
                                      </p:cBhvr>
                                    </p:animEffect>
                                  </p:childTnLst>
                                </p:cTn>
                              </p:par>
                            </p:childTnLst>
                          </p:cTn>
                        </p:par>
                        <p:par>
                          <p:cTn id="30" fill="hold">
                            <p:stCondLst>
                              <p:cond delay="1740"/>
                            </p:stCondLst>
                            <p:childTnLst>
                              <p:par>
                                <p:cTn id="31" presetID="16" presetClass="entr" presetSubtype="42" fill="hold" grpId="0" nodeType="afterEffect">
                                  <p:stCondLst>
                                    <p:cond delay="0"/>
                                  </p:stCondLst>
                                  <p:childTnLst>
                                    <p:set>
                                      <p:cBhvr>
                                        <p:cTn id="32" dur="1" fill="hold">
                                          <p:stCondLst>
                                            <p:cond delay="0"/>
                                          </p:stCondLst>
                                        </p:cTn>
                                        <p:tgtEl>
                                          <p:spTgt spid="34820"/>
                                        </p:tgtEl>
                                        <p:attrNameLst>
                                          <p:attrName>style.visibility</p:attrName>
                                        </p:attrNameLst>
                                      </p:cBhvr>
                                      <p:to>
                                        <p:strVal val="visible"/>
                                      </p:to>
                                    </p:set>
                                    <p:animEffect transition="in" filter="barn(outHorizontal)">
                                      <p:cBhvr>
                                        <p:cTn id="33" dur="500"/>
                                        <p:tgtEl>
                                          <p:spTgt spid="34820"/>
                                        </p:tgtEl>
                                      </p:cBhvr>
                                    </p:animEffect>
                                  </p:childTnLst>
                                </p:cTn>
                              </p:par>
                            </p:childTnLst>
                          </p:cTn>
                        </p:par>
                        <p:par>
                          <p:cTn id="34" fill="hold">
                            <p:stCondLst>
                              <p:cond delay="2240"/>
                            </p:stCondLst>
                            <p:childTnLst>
                              <p:par>
                                <p:cTn id="35" presetID="22" presetClass="entr" presetSubtype="8" fill="hold" grpId="0" nodeType="afterEffect">
                                  <p:stCondLst>
                                    <p:cond delay="0"/>
                                  </p:stCondLst>
                                  <p:childTnLst>
                                    <p:set>
                                      <p:cBhvr>
                                        <p:cTn id="36" dur="1" fill="hold">
                                          <p:stCondLst>
                                            <p:cond delay="0"/>
                                          </p:stCondLst>
                                        </p:cTn>
                                        <p:tgtEl>
                                          <p:spTgt spid="34823"/>
                                        </p:tgtEl>
                                        <p:attrNameLst>
                                          <p:attrName>style.visibility</p:attrName>
                                        </p:attrNameLst>
                                      </p:cBhvr>
                                      <p:to>
                                        <p:strVal val="visible"/>
                                      </p:to>
                                    </p:set>
                                    <p:animEffect transition="in" filter="wipe(left)">
                                      <p:cBhvr>
                                        <p:cTn id="37" dur="500"/>
                                        <p:tgtEl>
                                          <p:spTgt spid="348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4824"/>
                                        </p:tgtEl>
                                        <p:attrNameLst>
                                          <p:attrName>style.visibility</p:attrName>
                                        </p:attrNameLst>
                                      </p:cBhvr>
                                      <p:to>
                                        <p:strVal val="visible"/>
                                      </p:to>
                                    </p:set>
                                    <p:animEffect transition="in" filter="wipe(left)">
                                      <p:cBhvr>
                                        <p:cTn id="40" dur="500"/>
                                        <p:tgtEl>
                                          <p:spTgt spid="3482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4825"/>
                                        </p:tgtEl>
                                        <p:attrNameLst>
                                          <p:attrName>style.visibility</p:attrName>
                                        </p:attrNameLst>
                                      </p:cBhvr>
                                      <p:to>
                                        <p:strVal val="visible"/>
                                      </p:to>
                                    </p:set>
                                    <p:animEffect transition="in" filter="wipe(left)">
                                      <p:cBhvr>
                                        <p:cTn id="43" dur="500"/>
                                        <p:tgtEl>
                                          <p:spTgt spid="348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826"/>
                                        </p:tgtEl>
                                        <p:attrNameLst>
                                          <p:attrName>style.visibility</p:attrName>
                                        </p:attrNameLst>
                                      </p:cBhvr>
                                      <p:to>
                                        <p:strVal val="visible"/>
                                      </p:to>
                                    </p:set>
                                    <p:animEffect transition="in" filter="wipe(left)">
                                      <p:cBhvr>
                                        <p:cTn id="46" dur="500"/>
                                        <p:tgtEl>
                                          <p:spTgt spid="34826"/>
                                        </p:tgtEl>
                                      </p:cBhvr>
                                    </p:animEffect>
                                  </p:childTnLst>
                                </p:cTn>
                              </p:par>
                              <p:par>
                                <p:cTn id="47" presetID="22" presetClass="entr" presetSubtype="8" fill="hold" grpId="0" nodeType="withEffect">
                                  <p:stCondLst>
                                    <p:cond delay="300"/>
                                  </p:stCondLst>
                                  <p:childTnLst>
                                    <p:set>
                                      <p:cBhvr>
                                        <p:cTn id="48" dur="1" fill="hold">
                                          <p:stCondLst>
                                            <p:cond delay="0"/>
                                          </p:stCondLst>
                                        </p:cTn>
                                        <p:tgtEl>
                                          <p:spTgt spid="34827"/>
                                        </p:tgtEl>
                                        <p:attrNameLst>
                                          <p:attrName>style.visibility</p:attrName>
                                        </p:attrNameLst>
                                      </p:cBhvr>
                                      <p:to>
                                        <p:strVal val="visible"/>
                                      </p:to>
                                    </p:set>
                                    <p:animEffect transition="in" filter="wipe(left)">
                                      <p:cBhvr>
                                        <p:cTn id="49" dur="500"/>
                                        <p:tgtEl>
                                          <p:spTgt spid="34827"/>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34828"/>
                                        </p:tgtEl>
                                        <p:attrNameLst>
                                          <p:attrName>style.visibility</p:attrName>
                                        </p:attrNameLst>
                                      </p:cBhvr>
                                      <p:to>
                                        <p:strVal val="visible"/>
                                      </p:to>
                                    </p:set>
                                    <p:animEffect transition="in" filter="wipe(left)">
                                      <p:cBhvr>
                                        <p:cTn id="52" dur="500"/>
                                        <p:tgtEl>
                                          <p:spTgt spid="34828"/>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34829"/>
                                        </p:tgtEl>
                                        <p:attrNameLst>
                                          <p:attrName>style.visibility</p:attrName>
                                        </p:attrNameLst>
                                      </p:cBhvr>
                                      <p:to>
                                        <p:strVal val="visible"/>
                                      </p:to>
                                    </p:set>
                                    <p:animEffect transition="in" filter="wipe(left)">
                                      <p:cBhvr>
                                        <p:cTn id="55" dur="500"/>
                                        <p:tgtEl>
                                          <p:spTgt spid="34829"/>
                                        </p:tgtEl>
                                      </p:cBhvr>
                                    </p:animEffect>
                                  </p:childTnLst>
                                </p:cTn>
                              </p:par>
                              <p:par>
                                <p:cTn id="56" presetID="22" presetClass="entr" presetSubtype="8" fill="hold" grpId="0" nodeType="withEffect">
                                  <p:stCondLst>
                                    <p:cond delay="400"/>
                                  </p:stCondLst>
                                  <p:childTnLst>
                                    <p:set>
                                      <p:cBhvr>
                                        <p:cTn id="57" dur="1" fill="hold">
                                          <p:stCondLst>
                                            <p:cond delay="0"/>
                                          </p:stCondLst>
                                        </p:cTn>
                                        <p:tgtEl>
                                          <p:spTgt spid="34830"/>
                                        </p:tgtEl>
                                        <p:attrNameLst>
                                          <p:attrName>style.visibility</p:attrName>
                                        </p:attrNameLst>
                                      </p:cBhvr>
                                      <p:to>
                                        <p:strVal val="visible"/>
                                      </p:to>
                                    </p:set>
                                    <p:animEffect transition="in" filter="wipe(left)">
                                      <p:cBhvr>
                                        <p:cTn id="58" dur="500"/>
                                        <p:tgtEl>
                                          <p:spTgt spid="34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nimBg="1"/>
      <p:bldP spid="34820" grpId="0" animBg="1"/>
      <p:bldP spid="34821" grpId="0" animBg="1" autoUpdateAnimBg="0"/>
      <p:bldP spid="34822" grpId="0" autoUpdateAnimBg="0"/>
      <p:bldP spid="34823" grpId="0" animBg="1"/>
      <p:bldP spid="34824" grpId="0" autoUpdateAnimBg="0"/>
      <p:bldP spid="34825" grpId="0" animBg="1"/>
      <p:bldP spid="34826" grpId="0" autoUpdateAnimBg="0"/>
      <p:bldP spid="34827" grpId="0" animBg="1"/>
      <p:bldP spid="34828" grpId="0" autoUpdateAnimBg="0"/>
      <p:bldP spid="34829" grpId="0" animBg="1"/>
      <p:bldP spid="3483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Line 5"/>
          <p:cNvSpPr>
            <a:spLocks noChangeShapeType="1"/>
          </p:cNvSpPr>
          <p:nvPr/>
        </p:nvSpPr>
        <p:spPr bwMode="auto">
          <a:xfrm>
            <a:off x="3454516" y="4003536"/>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172" name="Line 7"/>
          <p:cNvSpPr>
            <a:spLocks noChangeShapeType="1"/>
          </p:cNvSpPr>
          <p:nvPr/>
        </p:nvSpPr>
        <p:spPr bwMode="auto">
          <a:xfrm>
            <a:off x="6050185" y="4030523"/>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173" name="Line 8"/>
          <p:cNvSpPr>
            <a:spLocks noChangeShapeType="1"/>
          </p:cNvSpPr>
          <p:nvPr/>
        </p:nvSpPr>
        <p:spPr bwMode="auto">
          <a:xfrm>
            <a:off x="8540973" y="4030523"/>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174" name="Freeform 11"/>
          <p:cNvSpPr>
            <a:spLocks noEditPoints="1"/>
          </p:cNvSpPr>
          <p:nvPr/>
        </p:nvSpPr>
        <p:spPr bwMode="auto">
          <a:xfrm>
            <a:off x="4357063" y="4139659"/>
            <a:ext cx="790575" cy="684212"/>
          </a:xfrm>
          <a:custGeom>
            <a:avLst/>
            <a:gdLst>
              <a:gd name="T0" fmla="*/ 2147483647 w 948"/>
              <a:gd name="T1" fmla="*/ 2147483647 h 810"/>
              <a:gd name="T2" fmla="*/ 2147483647 w 948"/>
              <a:gd name="T3" fmla="*/ 2147483647 h 810"/>
              <a:gd name="T4" fmla="*/ 2147483647 w 948"/>
              <a:gd name="T5" fmla="*/ 2147483647 h 810"/>
              <a:gd name="T6" fmla="*/ 2147483647 w 948"/>
              <a:gd name="T7" fmla="*/ 2147483647 h 810"/>
              <a:gd name="T8" fmla="*/ 2147483647 w 948"/>
              <a:gd name="T9" fmla="*/ 2147483647 h 810"/>
              <a:gd name="T10" fmla="*/ 2147483647 w 948"/>
              <a:gd name="T11" fmla="*/ 2147483647 h 810"/>
              <a:gd name="T12" fmla="*/ 2147483647 w 948"/>
              <a:gd name="T13" fmla="*/ 2147483647 h 810"/>
              <a:gd name="T14" fmla="*/ 2147483647 w 948"/>
              <a:gd name="T15" fmla="*/ 2147483647 h 810"/>
              <a:gd name="T16" fmla="*/ 2147483647 w 948"/>
              <a:gd name="T17" fmla="*/ 2147483647 h 810"/>
              <a:gd name="T18" fmla="*/ 2147483647 w 948"/>
              <a:gd name="T19" fmla="*/ 2147483647 h 810"/>
              <a:gd name="T20" fmla="*/ 2147483647 w 948"/>
              <a:gd name="T21" fmla="*/ 2147483647 h 810"/>
              <a:gd name="T22" fmla="*/ 2147483647 w 948"/>
              <a:gd name="T23" fmla="*/ 2147483647 h 810"/>
              <a:gd name="T24" fmla="*/ 2147483647 w 948"/>
              <a:gd name="T25" fmla="*/ 2147483647 h 810"/>
              <a:gd name="T26" fmla="*/ 2147483647 w 948"/>
              <a:gd name="T27" fmla="*/ 2147483647 h 810"/>
              <a:gd name="T28" fmla="*/ 2147483647 w 948"/>
              <a:gd name="T29" fmla="*/ 2147483647 h 810"/>
              <a:gd name="T30" fmla="*/ 2147483647 w 948"/>
              <a:gd name="T31" fmla="*/ 2147483647 h 810"/>
              <a:gd name="T32" fmla="*/ 2147483647 w 948"/>
              <a:gd name="T33" fmla="*/ 2147483647 h 810"/>
              <a:gd name="T34" fmla="*/ 2147483647 w 948"/>
              <a:gd name="T35" fmla="*/ 2147483647 h 810"/>
              <a:gd name="T36" fmla="*/ 2147483647 w 948"/>
              <a:gd name="T37" fmla="*/ 2147483647 h 810"/>
              <a:gd name="T38" fmla="*/ 2147483647 w 948"/>
              <a:gd name="T39" fmla="*/ 2147483647 h 810"/>
              <a:gd name="T40" fmla="*/ 2147483647 w 948"/>
              <a:gd name="T41" fmla="*/ 2147483647 h 810"/>
              <a:gd name="T42" fmla="*/ 2147483647 w 948"/>
              <a:gd name="T43" fmla="*/ 2147483647 h 810"/>
              <a:gd name="T44" fmla="*/ 2147483647 w 948"/>
              <a:gd name="T45" fmla="*/ 2147483647 h 810"/>
              <a:gd name="T46" fmla="*/ 2147483647 w 948"/>
              <a:gd name="T47" fmla="*/ 2147483647 h 810"/>
              <a:gd name="T48" fmla="*/ 2147483647 w 948"/>
              <a:gd name="T49" fmla="*/ 2147483647 h 810"/>
              <a:gd name="T50" fmla="*/ 2147483647 w 948"/>
              <a:gd name="T51" fmla="*/ 2147483647 h 810"/>
              <a:gd name="T52" fmla="*/ 2147483647 w 948"/>
              <a:gd name="T53" fmla="*/ 2147483647 h 810"/>
              <a:gd name="T54" fmla="*/ 2147483647 w 948"/>
              <a:gd name="T55" fmla="*/ 2147483647 h 810"/>
              <a:gd name="T56" fmla="*/ 2147483647 w 948"/>
              <a:gd name="T57" fmla="*/ 2147483647 h 810"/>
              <a:gd name="T58" fmla="*/ 2147483647 w 948"/>
              <a:gd name="T59" fmla="*/ 2147483647 h 810"/>
              <a:gd name="T60" fmla="*/ 2147483647 w 948"/>
              <a:gd name="T61" fmla="*/ 2147483647 h 810"/>
              <a:gd name="T62" fmla="*/ 2147483647 w 948"/>
              <a:gd name="T63" fmla="*/ 2147483647 h 810"/>
              <a:gd name="T64" fmla="*/ 2147483647 w 948"/>
              <a:gd name="T65" fmla="*/ 2147483647 h 810"/>
              <a:gd name="T66" fmla="*/ 2147483647 w 948"/>
              <a:gd name="T67" fmla="*/ 2147483647 h 810"/>
              <a:gd name="T68" fmla="*/ 2147483647 w 948"/>
              <a:gd name="T69" fmla="*/ 2147483647 h 810"/>
              <a:gd name="T70" fmla="*/ 2147483647 w 948"/>
              <a:gd name="T71" fmla="*/ 2147483647 h 810"/>
              <a:gd name="T72" fmla="*/ 2147483647 w 948"/>
              <a:gd name="T73" fmla="*/ 2147483647 h 810"/>
              <a:gd name="T74" fmla="*/ 2147483647 w 948"/>
              <a:gd name="T75" fmla="*/ 2147483647 h 810"/>
              <a:gd name="T76" fmla="*/ 2147483647 w 948"/>
              <a:gd name="T77" fmla="*/ 2147483647 h 810"/>
              <a:gd name="T78" fmla="*/ 2147483647 w 948"/>
              <a:gd name="T79" fmla="*/ 2147483647 h 810"/>
              <a:gd name="T80" fmla="*/ 2147483647 w 948"/>
              <a:gd name="T81" fmla="*/ 2147483647 h 810"/>
              <a:gd name="T82" fmla="*/ 2147483647 w 948"/>
              <a:gd name="T83" fmla="*/ 2147483647 h 810"/>
              <a:gd name="T84" fmla="*/ 2147483647 w 948"/>
              <a:gd name="T85" fmla="*/ 2147483647 h 810"/>
              <a:gd name="T86" fmla="*/ 2147483647 w 948"/>
              <a:gd name="T87" fmla="*/ 2147483647 h 810"/>
              <a:gd name="T88" fmla="*/ 2147483647 w 948"/>
              <a:gd name="T89" fmla="*/ 2147483647 h 810"/>
              <a:gd name="T90" fmla="*/ 2147483647 w 948"/>
              <a:gd name="T91" fmla="*/ 2147483647 h 810"/>
              <a:gd name="T92" fmla="*/ 2147483647 w 948"/>
              <a:gd name="T93" fmla="*/ 2147483647 h 810"/>
              <a:gd name="T94" fmla="*/ 2147483647 w 948"/>
              <a:gd name="T95" fmla="*/ 2147483647 h 810"/>
              <a:gd name="T96" fmla="*/ 2147483647 w 948"/>
              <a:gd name="T97" fmla="*/ 2147483647 h 810"/>
              <a:gd name="T98" fmla="*/ 2147483647 w 948"/>
              <a:gd name="T99" fmla="*/ 2147483647 h 810"/>
              <a:gd name="T100" fmla="*/ 2147483647 w 948"/>
              <a:gd name="T101" fmla="*/ 2147483647 h 810"/>
              <a:gd name="T102" fmla="*/ 2147483647 w 948"/>
              <a:gd name="T103" fmla="*/ 2147483647 h 810"/>
              <a:gd name="T104" fmla="*/ 2147483647 w 948"/>
              <a:gd name="T105" fmla="*/ 2147483647 h 810"/>
              <a:gd name="T106" fmla="*/ 2147483647 w 948"/>
              <a:gd name="T107" fmla="*/ 2147483647 h 810"/>
              <a:gd name="T108" fmla="*/ 2147483647 w 948"/>
              <a:gd name="T109" fmla="*/ 2147483647 h 810"/>
              <a:gd name="T110" fmla="*/ 2147483647 w 948"/>
              <a:gd name="T111" fmla="*/ 2147483647 h 810"/>
              <a:gd name="T112" fmla="*/ 2147483647 w 948"/>
              <a:gd name="T113" fmla="*/ 2147483647 h 810"/>
              <a:gd name="T114" fmla="*/ 2147483647 w 948"/>
              <a:gd name="T115" fmla="*/ 2147483647 h 810"/>
              <a:gd name="T116" fmla="*/ 2147483647 w 948"/>
              <a:gd name="T117" fmla="*/ 2147483647 h 810"/>
              <a:gd name="T118" fmla="*/ 2147483647 w 948"/>
              <a:gd name="T119" fmla="*/ 2147483647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7175" name="Freeform 12"/>
          <p:cNvSpPr>
            <a:spLocks noEditPoints="1"/>
          </p:cNvSpPr>
          <p:nvPr/>
        </p:nvSpPr>
        <p:spPr bwMode="auto">
          <a:xfrm>
            <a:off x="1905115" y="4003536"/>
            <a:ext cx="852488" cy="822325"/>
          </a:xfrm>
          <a:custGeom>
            <a:avLst/>
            <a:gdLst>
              <a:gd name="T0" fmla="*/ 2147483647 w 1022"/>
              <a:gd name="T1" fmla="*/ 2147483647 h 973"/>
              <a:gd name="T2" fmla="*/ 2147483647 w 1022"/>
              <a:gd name="T3" fmla="*/ 2147483647 h 973"/>
              <a:gd name="T4" fmla="*/ 2147483647 w 1022"/>
              <a:gd name="T5" fmla="*/ 2147483647 h 973"/>
              <a:gd name="T6" fmla="*/ 2147483647 w 1022"/>
              <a:gd name="T7" fmla="*/ 2147483647 h 973"/>
              <a:gd name="T8" fmla="*/ 2147483647 w 1022"/>
              <a:gd name="T9" fmla="*/ 2147483647 h 973"/>
              <a:gd name="T10" fmla="*/ 2147483647 w 1022"/>
              <a:gd name="T11" fmla="*/ 2147483647 h 973"/>
              <a:gd name="T12" fmla="*/ 2147483647 w 1022"/>
              <a:gd name="T13" fmla="*/ 2147483647 h 973"/>
              <a:gd name="T14" fmla="*/ 2147483647 w 1022"/>
              <a:gd name="T15" fmla="*/ 2147483647 h 973"/>
              <a:gd name="T16" fmla="*/ 2147483647 w 1022"/>
              <a:gd name="T17" fmla="*/ 2147483647 h 973"/>
              <a:gd name="T18" fmla="*/ 2147483647 w 1022"/>
              <a:gd name="T19" fmla="*/ 2147483647 h 973"/>
              <a:gd name="T20" fmla="*/ 2147483647 w 1022"/>
              <a:gd name="T21" fmla="*/ 2147483647 h 973"/>
              <a:gd name="T22" fmla="*/ 2147483647 w 1022"/>
              <a:gd name="T23" fmla="*/ 2147483647 h 973"/>
              <a:gd name="T24" fmla="*/ 2147483647 w 1022"/>
              <a:gd name="T25" fmla="*/ 2147483647 h 973"/>
              <a:gd name="T26" fmla="*/ 2147483647 w 1022"/>
              <a:gd name="T27" fmla="*/ 2147483647 h 973"/>
              <a:gd name="T28" fmla="*/ 2147483647 w 1022"/>
              <a:gd name="T29" fmla="*/ 2147483647 h 973"/>
              <a:gd name="T30" fmla="*/ 2147483647 w 1022"/>
              <a:gd name="T31" fmla="*/ 2147483647 h 973"/>
              <a:gd name="T32" fmla="*/ 2147483647 w 1022"/>
              <a:gd name="T33" fmla="*/ 2147483647 h 973"/>
              <a:gd name="T34" fmla="*/ 2147483647 w 1022"/>
              <a:gd name="T35" fmla="*/ 2147483647 h 973"/>
              <a:gd name="T36" fmla="*/ 2147483647 w 1022"/>
              <a:gd name="T37" fmla="*/ 2147483647 h 973"/>
              <a:gd name="T38" fmla="*/ 2147483647 w 1022"/>
              <a:gd name="T39" fmla="*/ 2147483647 h 973"/>
              <a:gd name="T40" fmla="*/ 2147483647 w 1022"/>
              <a:gd name="T41" fmla="*/ 2147483647 h 973"/>
              <a:gd name="T42" fmla="*/ 2147483647 w 1022"/>
              <a:gd name="T43" fmla="*/ 2147483647 h 973"/>
              <a:gd name="T44" fmla="*/ 2147483647 w 1022"/>
              <a:gd name="T45" fmla="*/ 2147483647 h 973"/>
              <a:gd name="T46" fmla="*/ 2147483647 w 1022"/>
              <a:gd name="T47" fmla="*/ 2147483647 h 973"/>
              <a:gd name="T48" fmla="*/ 2147483647 w 1022"/>
              <a:gd name="T49" fmla="*/ 2147483647 h 973"/>
              <a:gd name="T50" fmla="*/ 2147483647 w 1022"/>
              <a:gd name="T51" fmla="*/ 2147483647 h 973"/>
              <a:gd name="T52" fmla="*/ 2147483647 w 1022"/>
              <a:gd name="T53" fmla="*/ 2147483647 h 973"/>
              <a:gd name="T54" fmla="*/ 2147483647 w 1022"/>
              <a:gd name="T55" fmla="*/ 2147483647 h 973"/>
              <a:gd name="T56" fmla="*/ 2147483647 w 1022"/>
              <a:gd name="T57" fmla="*/ 2147483647 h 973"/>
              <a:gd name="T58" fmla="*/ 2147483647 w 1022"/>
              <a:gd name="T59" fmla="*/ 2147483647 h 973"/>
              <a:gd name="T60" fmla="*/ 2147483647 w 1022"/>
              <a:gd name="T61" fmla="*/ 2147483647 h 973"/>
              <a:gd name="T62" fmla="*/ 2147483647 w 1022"/>
              <a:gd name="T63" fmla="*/ 2147483647 h 973"/>
              <a:gd name="T64" fmla="*/ 2147483647 w 1022"/>
              <a:gd name="T65" fmla="*/ 2147483647 h 973"/>
              <a:gd name="T66" fmla="*/ 2147483647 w 1022"/>
              <a:gd name="T67" fmla="*/ 2147483647 h 973"/>
              <a:gd name="T68" fmla="*/ 2147483647 w 1022"/>
              <a:gd name="T69" fmla="*/ 2147483647 h 973"/>
              <a:gd name="T70" fmla="*/ 2147483647 w 1022"/>
              <a:gd name="T71" fmla="*/ 2147483647 h 973"/>
              <a:gd name="T72" fmla="*/ 2147483647 w 1022"/>
              <a:gd name="T73" fmla="*/ 2147483647 h 973"/>
              <a:gd name="T74" fmla="*/ 2147483647 w 1022"/>
              <a:gd name="T75" fmla="*/ 2147483647 h 973"/>
              <a:gd name="T76" fmla="*/ 2147483647 w 1022"/>
              <a:gd name="T77" fmla="*/ 2147483647 h 973"/>
              <a:gd name="T78" fmla="*/ 2147483647 w 1022"/>
              <a:gd name="T79" fmla="*/ 2147483647 h 973"/>
              <a:gd name="T80" fmla="*/ 2147483647 w 1022"/>
              <a:gd name="T81" fmla="*/ 2147483647 h 973"/>
              <a:gd name="T82" fmla="*/ 2147483647 w 1022"/>
              <a:gd name="T83" fmla="*/ 2147483647 h 973"/>
              <a:gd name="T84" fmla="*/ 2147483647 w 1022"/>
              <a:gd name="T85" fmla="*/ 2147483647 h 973"/>
              <a:gd name="T86" fmla="*/ 2147483647 w 1022"/>
              <a:gd name="T87" fmla="*/ 2147483647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7177" name="Rectangle 14"/>
          <p:cNvSpPr>
            <a:spLocks noChangeArrowheads="1"/>
          </p:cNvSpPr>
          <p:nvPr/>
        </p:nvSpPr>
        <p:spPr bwMode="auto">
          <a:xfrm>
            <a:off x="2043228" y="4997311"/>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Part 1</a:t>
            </a:r>
            <a:endParaRPr lang="zh-CN" altLang="en-US">
              <a:latin typeface="微软雅黑" panose="020B0503020204020204" pitchFamily="34" charset="-122"/>
              <a:ea typeface="微软雅黑" panose="020B0503020204020204" pitchFamily="34" charset="-122"/>
            </a:endParaRPr>
          </a:p>
        </p:txBody>
      </p:sp>
      <p:sp>
        <p:nvSpPr>
          <p:cNvPr id="7179" name="Rectangle 20"/>
          <p:cNvSpPr>
            <a:spLocks noChangeArrowheads="1"/>
          </p:cNvSpPr>
          <p:nvPr/>
        </p:nvSpPr>
        <p:spPr bwMode="auto">
          <a:xfrm>
            <a:off x="4492848" y="5024298"/>
            <a:ext cx="5747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7180" name="Rectangle 23"/>
          <p:cNvSpPr>
            <a:spLocks noChangeArrowheads="1"/>
          </p:cNvSpPr>
          <p:nvPr/>
        </p:nvSpPr>
        <p:spPr bwMode="auto">
          <a:xfrm>
            <a:off x="6986810" y="5024298"/>
            <a:ext cx="5747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7181" name="Rectangle 26"/>
          <p:cNvSpPr>
            <a:spLocks noChangeArrowheads="1"/>
          </p:cNvSpPr>
          <p:nvPr/>
        </p:nvSpPr>
        <p:spPr bwMode="auto">
          <a:xfrm>
            <a:off x="9371235" y="5024298"/>
            <a:ext cx="5747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7182" name="Freeform 27"/>
          <p:cNvSpPr>
            <a:spLocks noEditPoints="1"/>
          </p:cNvSpPr>
          <p:nvPr/>
        </p:nvSpPr>
        <p:spPr bwMode="auto">
          <a:xfrm>
            <a:off x="6996337" y="4119021"/>
            <a:ext cx="676275" cy="725488"/>
          </a:xfrm>
          <a:custGeom>
            <a:avLst/>
            <a:gdLst>
              <a:gd name="T0" fmla="*/ 2147483647 w 812"/>
              <a:gd name="T1" fmla="*/ 0 h 858"/>
              <a:gd name="T2" fmla="*/ 2147483647 w 812"/>
              <a:gd name="T3" fmla="*/ 2147483647 h 858"/>
              <a:gd name="T4" fmla="*/ 2147483647 w 812"/>
              <a:gd name="T5" fmla="*/ 2147483647 h 858"/>
              <a:gd name="T6" fmla="*/ 2147483647 w 812"/>
              <a:gd name="T7" fmla="*/ 2147483647 h 858"/>
              <a:gd name="T8" fmla="*/ 2147483647 w 812"/>
              <a:gd name="T9" fmla="*/ 2147483647 h 858"/>
              <a:gd name="T10" fmla="*/ 2147483647 w 812"/>
              <a:gd name="T11" fmla="*/ 2147483647 h 858"/>
              <a:gd name="T12" fmla="*/ 2147483647 w 812"/>
              <a:gd name="T13" fmla="*/ 2147483647 h 858"/>
              <a:gd name="T14" fmla="*/ 2147483647 w 812"/>
              <a:gd name="T15" fmla="*/ 2147483647 h 858"/>
              <a:gd name="T16" fmla="*/ 0 w 812"/>
              <a:gd name="T17" fmla="*/ 2147483647 h 858"/>
              <a:gd name="T18" fmla="*/ 2147483647 w 812"/>
              <a:gd name="T19" fmla="*/ 2147483647 h 858"/>
              <a:gd name="T20" fmla="*/ 2147483647 w 812"/>
              <a:gd name="T21" fmla="*/ 2147483647 h 858"/>
              <a:gd name="T22" fmla="*/ 2147483647 w 812"/>
              <a:gd name="T23" fmla="*/ 2147483647 h 858"/>
              <a:gd name="T24" fmla="*/ 2147483647 w 812"/>
              <a:gd name="T25" fmla="*/ 2147483647 h 858"/>
              <a:gd name="T26" fmla="*/ 2147483647 w 812"/>
              <a:gd name="T27" fmla="*/ 2147483647 h 858"/>
              <a:gd name="T28" fmla="*/ 2147483647 w 812"/>
              <a:gd name="T29" fmla="*/ 2147483647 h 858"/>
              <a:gd name="T30" fmla="*/ 2147483647 w 812"/>
              <a:gd name="T31" fmla="*/ 2147483647 h 858"/>
              <a:gd name="T32" fmla="*/ 2147483647 w 812"/>
              <a:gd name="T33" fmla="*/ 2147483647 h 858"/>
              <a:gd name="T34" fmla="*/ 2147483647 w 812"/>
              <a:gd name="T35" fmla="*/ 2147483647 h 858"/>
              <a:gd name="T36" fmla="*/ 2147483647 w 812"/>
              <a:gd name="T37" fmla="*/ 2147483647 h 858"/>
              <a:gd name="T38" fmla="*/ 2147483647 w 812"/>
              <a:gd name="T39" fmla="*/ 2147483647 h 858"/>
              <a:gd name="T40" fmla="*/ 2147483647 w 812"/>
              <a:gd name="T41" fmla="*/ 2147483647 h 858"/>
              <a:gd name="T42" fmla="*/ 2147483647 w 812"/>
              <a:gd name="T43" fmla="*/ 2147483647 h 858"/>
              <a:gd name="T44" fmla="*/ 2147483647 w 812"/>
              <a:gd name="T45" fmla="*/ 2147483647 h 858"/>
              <a:gd name="T46" fmla="*/ 2147483647 w 812"/>
              <a:gd name="T47" fmla="*/ 2147483647 h 858"/>
              <a:gd name="T48" fmla="*/ 2147483647 w 812"/>
              <a:gd name="T49" fmla="*/ 2147483647 h 858"/>
              <a:gd name="T50" fmla="*/ 2147483647 w 812"/>
              <a:gd name="T51" fmla="*/ 2147483647 h 858"/>
              <a:gd name="T52" fmla="*/ 2147483647 w 812"/>
              <a:gd name="T53" fmla="*/ 2147483647 h 858"/>
              <a:gd name="T54" fmla="*/ 2147483647 w 812"/>
              <a:gd name="T55" fmla="*/ 2147483647 h 858"/>
              <a:gd name="T56" fmla="*/ 2147483647 w 812"/>
              <a:gd name="T57" fmla="*/ 2147483647 h 858"/>
              <a:gd name="T58" fmla="*/ 2147483647 w 812"/>
              <a:gd name="T59" fmla="*/ 2147483647 h 858"/>
              <a:gd name="T60" fmla="*/ 2147483647 w 812"/>
              <a:gd name="T61" fmla="*/ 2147483647 h 858"/>
              <a:gd name="T62" fmla="*/ 2147483647 w 812"/>
              <a:gd name="T63" fmla="*/ 2147483647 h 858"/>
              <a:gd name="T64" fmla="*/ 2147483647 w 812"/>
              <a:gd name="T65" fmla="*/ 2147483647 h 858"/>
              <a:gd name="T66" fmla="*/ 2147483647 w 812"/>
              <a:gd name="T67" fmla="*/ 2147483647 h 858"/>
              <a:gd name="T68" fmla="*/ 2147483647 w 812"/>
              <a:gd name="T69" fmla="*/ 2147483647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7183" name="Freeform 28"/>
          <p:cNvSpPr>
            <a:spLocks noEditPoints="1"/>
          </p:cNvSpPr>
          <p:nvPr/>
        </p:nvSpPr>
        <p:spPr bwMode="auto">
          <a:xfrm>
            <a:off x="9409335" y="4184510"/>
            <a:ext cx="769938" cy="650875"/>
          </a:xfrm>
          <a:custGeom>
            <a:avLst/>
            <a:gdLst>
              <a:gd name="T0" fmla="*/ 2147483647 w 923"/>
              <a:gd name="T1" fmla="*/ 0 h 771"/>
              <a:gd name="T2" fmla="*/ 2147483647 w 923"/>
              <a:gd name="T3" fmla="*/ 2147483647 h 771"/>
              <a:gd name="T4" fmla="*/ 2147483647 w 923"/>
              <a:gd name="T5" fmla="*/ 2147483647 h 771"/>
              <a:gd name="T6" fmla="*/ 2147483647 w 923"/>
              <a:gd name="T7" fmla="*/ 2147483647 h 771"/>
              <a:gd name="T8" fmla="*/ 2147483647 w 923"/>
              <a:gd name="T9" fmla="*/ 2147483647 h 771"/>
              <a:gd name="T10" fmla="*/ 2147483647 w 923"/>
              <a:gd name="T11" fmla="*/ 2147483647 h 771"/>
              <a:gd name="T12" fmla="*/ 2147483647 w 923"/>
              <a:gd name="T13" fmla="*/ 2147483647 h 771"/>
              <a:gd name="T14" fmla="*/ 2147483647 w 923"/>
              <a:gd name="T15" fmla="*/ 2147483647 h 771"/>
              <a:gd name="T16" fmla="*/ 2147483647 w 923"/>
              <a:gd name="T17" fmla="*/ 2147483647 h 771"/>
              <a:gd name="T18" fmla="*/ 2147483647 w 923"/>
              <a:gd name="T19" fmla="*/ 2147483647 h 771"/>
              <a:gd name="T20" fmla="*/ 2147483647 w 923"/>
              <a:gd name="T21" fmla="*/ 2147483647 h 771"/>
              <a:gd name="T22" fmla="*/ 2147483647 w 923"/>
              <a:gd name="T23" fmla="*/ 2147483647 h 771"/>
              <a:gd name="T24" fmla="*/ 2147483647 w 923"/>
              <a:gd name="T25" fmla="*/ 2147483647 h 771"/>
              <a:gd name="T26" fmla="*/ 2147483647 w 923"/>
              <a:gd name="T27" fmla="*/ 2147483647 h 771"/>
              <a:gd name="T28" fmla="*/ 2147483647 w 923"/>
              <a:gd name="T29" fmla="*/ 2147483647 h 771"/>
              <a:gd name="T30" fmla="*/ 2147483647 w 923"/>
              <a:gd name="T31" fmla="*/ 2147483647 h 771"/>
              <a:gd name="T32" fmla="*/ 2147483647 w 923"/>
              <a:gd name="T33" fmla="*/ 2147483647 h 771"/>
              <a:gd name="T34" fmla="*/ 2147483647 w 923"/>
              <a:gd name="T35" fmla="*/ 2147483647 h 771"/>
              <a:gd name="T36" fmla="*/ 2147483647 w 923"/>
              <a:gd name="T37" fmla="*/ 2147483647 h 771"/>
              <a:gd name="T38" fmla="*/ 2147483647 w 923"/>
              <a:gd name="T39" fmla="*/ 2147483647 h 771"/>
              <a:gd name="T40" fmla="*/ 2147483647 w 923"/>
              <a:gd name="T41" fmla="*/ 2147483647 h 771"/>
              <a:gd name="T42" fmla="*/ 2147483647 w 923"/>
              <a:gd name="T43" fmla="*/ 2147483647 h 771"/>
              <a:gd name="T44" fmla="*/ 2147483647 w 923"/>
              <a:gd name="T45" fmla="*/ 2147483647 h 771"/>
              <a:gd name="T46" fmla="*/ 2147483647 w 923"/>
              <a:gd name="T47" fmla="*/ 2147483647 h 771"/>
              <a:gd name="T48" fmla="*/ 2147483647 w 923"/>
              <a:gd name="T49" fmla="*/ 2147483647 h 771"/>
              <a:gd name="T50" fmla="*/ 2147483647 w 923"/>
              <a:gd name="T51" fmla="*/ 2147483647 h 771"/>
              <a:gd name="T52" fmla="*/ 2147483647 w 923"/>
              <a:gd name="T53" fmla="*/ 2147483647 h 771"/>
              <a:gd name="T54" fmla="*/ 2147483647 w 923"/>
              <a:gd name="T55" fmla="*/ 2147483647 h 771"/>
              <a:gd name="T56" fmla="*/ 2147483647 w 923"/>
              <a:gd name="T57" fmla="*/ 2147483647 h 771"/>
              <a:gd name="T58" fmla="*/ 2147483647 w 923"/>
              <a:gd name="T59" fmla="*/ 2147483647 h 771"/>
              <a:gd name="T60" fmla="*/ 2147483647 w 923"/>
              <a:gd name="T61" fmla="*/ 2147483647 h 771"/>
              <a:gd name="T62" fmla="*/ 2147483647 w 923"/>
              <a:gd name="T63" fmla="*/ 2147483647 h 771"/>
              <a:gd name="T64" fmla="*/ 2147483647 w 923"/>
              <a:gd name="T65" fmla="*/ 2147483647 h 771"/>
              <a:gd name="T66" fmla="*/ 2147483647 w 923"/>
              <a:gd name="T67" fmla="*/ 2147483647 h 771"/>
              <a:gd name="T68" fmla="*/ 2147483647 w 923"/>
              <a:gd name="T69" fmla="*/ 2147483647 h 771"/>
              <a:gd name="T70" fmla="*/ 2147483647 w 923"/>
              <a:gd name="T71" fmla="*/ 2147483647 h 771"/>
              <a:gd name="T72" fmla="*/ 2147483647 w 923"/>
              <a:gd name="T73" fmla="*/ 2147483647 h 771"/>
              <a:gd name="T74" fmla="*/ 2147483647 w 923"/>
              <a:gd name="T75" fmla="*/ 2147483647 h 771"/>
              <a:gd name="T76" fmla="*/ 0 w 923"/>
              <a:gd name="T77" fmla="*/ 2147483647 h 771"/>
              <a:gd name="T78" fmla="*/ 2147483647 w 923"/>
              <a:gd name="T79" fmla="*/ 2147483647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9233" name="TextBox 59"/>
          <p:cNvSpPr txBox="1">
            <a:spLocks noChangeArrowheads="1"/>
          </p:cNvSpPr>
          <p:nvPr/>
        </p:nvSpPr>
        <p:spPr bwMode="auto">
          <a:xfrm>
            <a:off x="1422516" y="5283606"/>
            <a:ext cx="19478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dirty="0">
                <a:solidFill>
                  <a:schemeClr val="accent2"/>
                </a:solidFill>
                <a:latin typeface="微软雅黑" panose="020B0503020204020204" pitchFamily="34" charset="-122"/>
                <a:ea typeface="微软雅黑" panose="020B0503020204020204" pitchFamily="34" charset="-122"/>
              </a:rPr>
              <a:t>背景意义及创新点</a:t>
            </a:r>
          </a:p>
        </p:txBody>
      </p:sp>
      <p:sp>
        <p:nvSpPr>
          <p:cNvPr id="9234" name="TextBox 68"/>
          <p:cNvSpPr txBox="1">
            <a:spLocks noChangeArrowheads="1"/>
          </p:cNvSpPr>
          <p:nvPr/>
        </p:nvSpPr>
        <p:spPr bwMode="auto">
          <a:xfrm>
            <a:off x="6336557" y="5299150"/>
            <a:ext cx="2092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dirty="0">
                <a:solidFill>
                  <a:schemeClr val="accent2"/>
                </a:solidFill>
                <a:latin typeface="微软雅黑" panose="020B0503020204020204" pitchFamily="34" charset="-122"/>
                <a:ea typeface="微软雅黑" panose="020B0503020204020204" pitchFamily="34" charset="-122"/>
              </a:rPr>
              <a:t>关键技术与实践难点</a:t>
            </a:r>
          </a:p>
        </p:txBody>
      </p:sp>
      <p:sp>
        <p:nvSpPr>
          <p:cNvPr id="9236" name="TextBox 70"/>
          <p:cNvSpPr txBox="1">
            <a:spLocks noChangeArrowheads="1"/>
          </p:cNvSpPr>
          <p:nvPr/>
        </p:nvSpPr>
        <p:spPr bwMode="auto">
          <a:xfrm>
            <a:off x="8685435" y="5238610"/>
            <a:ext cx="19494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dirty="0">
                <a:solidFill>
                  <a:schemeClr val="accent2"/>
                </a:solidFill>
                <a:latin typeface="微软雅黑" panose="020B0503020204020204" pitchFamily="34" charset="-122"/>
                <a:ea typeface="微软雅黑" panose="020B0503020204020204" pitchFamily="34" charset="-122"/>
              </a:rPr>
              <a:t>总结与展望</a:t>
            </a:r>
          </a:p>
        </p:txBody>
      </p:sp>
      <p:sp>
        <p:nvSpPr>
          <p:cNvPr id="9237" name="Rectangle 3"/>
          <p:cNvSpPr txBox="1">
            <a:spLocks noChangeArrowheads="1"/>
          </p:cNvSpPr>
          <p:nvPr/>
        </p:nvSpPr>
        <p:spPr bwMode="auto">
          <a:xfrm>
            <a:off x="5203825" y="536575"/>
            <a:ext cx="15367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3600" b="1">
                <a:solidFill>
                  <a:schemeClr val="accent2"/>
                </a:solidFill>
                <a:ea typeface="微软雅黑" panose="020B0503020204020204" pitchFamily="34" charset="-122"/>
              </a:rPr>
              <a:t>目录</a:t>
            </a:r>
          </a:p>
        </p:txBody>
      </p:sp>
      <p:sp>
        <p:nvSpPr>
          <p:cNvPr id="9238" name="Text Box 5"/>
          <p:cNvSpPr txBox="1">
            <a:spLocks noChangeArrowheads="1"/>
          </p:cNvSpPr>
          <p:nvPr/>
        </p:nvSpPr>
        <p:spPr bwMode="auto">
          <a:xfrm>
            <a:off x="5126038" y="1095375"/>
            <a:ext cx="16922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accent2"/>
                </a:solidFill>
                <a:ea typeface="微软雅黑" panose="020B0503020204020204" pitchFamily="34" charset="-122"/>
              </a:rPr>
              <a:t>C</a:t>
            </a:r>
            <a:r>
              <a:rPr lang="zh-CN" altLang="en-US" sz="2400">
                <a:solidFill>
                  <a:schemeClr val="accent2"/>
                </a:solidFill>
                <a:ea typeface="微软雅黑" panose="020B0503020204020204" pitchFamily="34" charset="-122"/>
              </a:rPr>
              <a:t>ontents</a:t>
            </a:r>
          </a:p>
        </p:txBody>
      </p:sp>
      <p:sp>
        <p:nvSpPr>
          <p:cNvPr id="24" name="TextBox 59"/>
          <p:cNvSpPr txBox="1">
            <a:spLocks noChangeArrowheads="1"/>
          </p:cNvSpPr>
          <p:nvPr/>
        </p:nvSpPr>
        <p:spPr bwMode="auto">
          <a:xfrm>
            <a:off x="3778419" y="5310214"/>
            <a:ext cx="19478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dirty="0">
                <a:solidFill>
                  <a:schemeClr val="accent2"/>
                </a:solidFill>
                <a:latin typeface="微软雅黑" panose="020B0503020204020204" pitchFamily="34" charset="-122"/>
                <a:ea typeface="微软雅黑" panose="020B0503020204020204" pitchFamily="34" charset="-122"/>
              </a:rPr>
              <a:t>论文主要内容</a:t>
            </a:r>
          </a:p>
        </p:txBody>
      </p:sp>
    </p:spTree>
  </p:cSld>
  <p:clrMapOvr>
    <a:masterClrMapping/>
  </p:clrMapOvr>
  <p:transition spd="slow" advTm="856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100"/>
                                  </p:stCondLst>
                                  <p:childTnLst>
                                    <p:set>
                                      <p:cBhvr>
                                        <p:cTn id="6" dur="1" fill="hold">
                                          <p:stCondLst>
                                            <p:cond delay="0"/>
                                          </p:stCondLst>
                                        </p:cTn>
                                        <p:tgtEl>
                                          <p:spTgt spid="9233"/>
                                        </p:tgtEl>
                                        <p:attrNameLst>
                                          <p:attrName>style.visibility</p:attrName>
                                        </p:attrNameLst>
                                      </p:cBhvr>
                                      <p:to>
                                        <p:strVal val="visible"/>
                                      </p:to>
                                    </p:set>
                                    <p:anim calcmode="lin" valueType="num">
                                      <p:cBhvr additive="base">
                                        <p:cTn id="7" dur="500" fill="hold"/>
                                        <p:tgtEl>
                                          <p:spTgt spid="9233"/>
                                        </p:tgtEl>
                                        <p:attrNameLst>
                                          <p:attrName>ppt_x</p:attrName>
                                        </p:attrNameLst>
                                      </p:cBhvr>
                                      <p:tavLst>
                                        <p:tav tm="0">
                                          <p:val>
                                            <p:strVal val="1+#ppt_w/2"/>
                                          </p:val>
                                        </p:tav>
                                        <p:tav tm="100000">
                                          <p:val>
                                            <p:strVal val="#ppt_x"/>
                                          </p:val>
                                        </p:tav>
                                      </p:tavLst>
                                    </p:anim>
                                    <p:anim calcmode="lin" valueType="num">
                                      <p:cBhvr additive="base">
                                        <p:cTn id="8" dur="500" fill="hold"/>
                                        <p:tgtEl>
                                          <p:spTgt spid="9233"/>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100"/>
                                  </p:stCondLst>
                                  <p:childTnLst>
                                    <p:set>
                                      <p:cBhvr>
                                        <p:cTn id="10" dur="1" fill="hold">
                                          <p:stCondLst>
                                            <p:cond delay="0"/>
                                          </p:stCondLst>
                                        </p:cTn>
                                        <p:tgtEl>
                                          <p:spTgt spid="9234"/>
                                        </p:tgtEl>
                                        <p:attrNameLst>
                                          <p:attrName>style.visibility</p:attrName>
                                        </p:attrNameLst>
                                      </p:cBhvr>
                                      <p:to>
                                        <p:strVal val="visible"/>
                                      </p:to>
                                    </p:set>
                                    <p:anim calcmode="lin" valueType="num">
                                      <p:cBhvr additive="base">
                                        <p:cTn id="11" dur="500" fill="hold"/>
                                        <p:tgtEl>
                                          <p:spTgt spid="9234"/>
                                        </p:tgtEl>
                                        <p:attrNameLst>
                                          <p:attrName>ppt_x</p:attrName>
                                        </p:attrNameLst>
                                      </p:cBhvr>
                                      <p:tavLst>
                                        <p:tav tm="0">
                                          <p:val>
                                            <p:strVal val="1+#ppt_w/2"/>
                                          </p:val>
                                        </p:tav>
                                        <p:tav tm="100000">
                                          <p:val>
                                            <p:strVal val="#ppt_x"/>
                                          </p:val>
                                        </p:tav>
                                      </p:tavLst>
                                    </p:anim>
                                    <p:anim calcmode="lin" valueType="num">
                                      <p:cBhvr additive="base">
                                        <p:cTn id="12" dur="500" fill="hold"/>
                                        <p:tgtEl>
                                          <p:spTgt spid="9234"/>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100"/>
                                  </p:stCondLst>
                                  <p:childTnLst>
                                    <p:set>
                                      <p:cBhvr>
                                        <p:cTn id="14" dur="1" fill="hold">
                                          <p:stCondLst>
                                            <p:cond delay="0"/>
                                          </p:stCondLst>
                                        </p:cTn>
                                        <p:tgtEl>
                                          <p:spTgt spid="9236"/>
                                        </p:tgtEl>
                                        <p:attrNameLst>
                                          <p:attrName>style.visibility</p:attrName>
                                        </p:attrNameLst>
                                      </p:cBhvr>
                                      <p:to>
                                        <p:strVal val="visible"/>
                                      </p:to>
                                    </p:set>
                                    <p:anim calcmode="lin" valueType="num">
                                      <p:cBhvr additive="base">
                                        <p:cTn id="15" dur="500" fill="hold"/>
                                        <p:tgtEl>
                                          <p:spTgt spid="9236"/>
                                        </p:tgtEl>
                                        <p:attrNameLst>
                                          <p:attrName>ppt_x</p:attrName>
                                        </p:attrNameLst>
                                      </p:cBhvr>
                                      <p:tavLst>
                                        <p:tav tm="0">
                                          <p:val>
                                            <p:strVal val="1+#ppt_w/2"/>
                                          </p:val>
                                        </p:tav>
                                        <p:tav tm="100000">
                                          <p:val>
                                            <p:strVal val="#ppt_x"/>
                                          </p:val>
                                        </p:tav>
                                      </p:tavLst>
                                    </p:anim>
                                    <p:anim calcmode="lin" valueType="num">
                                      <p:cBhvr additive="base">
                                        <p:cTn id="16" dur="500" fill="hold"/>
                                        <p:tgtEl>
                                          <p:spTgt spid="9236"/>
                                        </p:tgtEl>
                                        <p:attrNameLst>
                                          <p:attrName>ppt_y</p:attrName>
                                        </p:attrNameLst>
                                      </p:cBhvr>
                                      <p:tavLst>
                                        <p:tav tm="0">
                                          <p:val>
                                            <p:strVal val="1+#ppt_h/2"/>
                                          </p:val>
                                        </p:tav>
                                        <p:tav tm="100000">
                                          <p:val>
                                            <p:strVal val="#ppt_y"/>
                                          </p:val>
                                        </p:tav>
                                      </p:tavLst>
                                    </p:anim>
                                  </p:childTnLst>
                                </p:cTn>
                              </p:par>
                            </p:childTnLst>
                          </p:cTn>
                        </p:par>
                        <p:par>
                          <p:cTn id="17" fill="hold">
                            <p:stCondLst>
                              <p:cond delay="600"/>
                            </p:stCondLst>
                            <p:childTnLst>
                              <p:par>
                                <p:cTn id="18" presetID="31" presetClass="entr" presetSubtype="0" fill="hold" grpId="0" nodeType="afterEffect">
                                  <p:stCondLst>
                                    <p:cond delay="0"/>
                                  </p:stCondLst>
                                  <p:childTnLst>
                                    <p:set>
                                      <p:cBhvr>
                                        <p:cTn id="19" dur="1" fill="hold">
                                          <p:stCondLst>
                                            <p:cond delay="0"/>
                                          </p:stCondLst>
                                        </p:cTn>
                                        <p:tgtEl>
                                          <p:spTgt spid="9237"/>
                                        </p:tgtEl>
                                        <p:attrNameLst>
                                          <p:attrName>style.visibility</p:attrName>
                                        </p:attrNameLst>
                                      </p:cBhvr>
                                      <p:to>
                                        <p:strVal val="visible"/>
                                      </p:to>
                                    </p:set>
                                    <p:anim calcmode="lin" valueType="num">
                                      <p:cBhvr>
                                        <p:cTn id="20" dur="300" fill="hold"/>
                                        <p:tgtEl>
                                          <p:spTgt spid="9237"/>
                                        </p:tgtEl>
                                        <p:attrNameLst>
                                          <p:attrName>ppt_w</p:attrName>
                                        </p:attrNameLst>
                                      </p:cBhvr>
                                      <p:tavLst>
                                        <p:tav tm="0">
                                          <p:val>
                                            <p:fltVal val="0"/>
                                          </p:val>
                                        </p:tav>
                                        <p:tav tm="100000">
                                          <p:val>
                                            <p:strVal val="#ppt_w"/>
                                          </p:val>
                                        </p:tav>
                                      </p:tavLst>
                                    </p:anim>
                                    <p:anim calcmode="lin" valueType="num">
                                      <p:cBhvr>
                                        <p:cTn id="21" dur="300" fill="hold"/>
                                        <p:tgtEl>
                                          <p:spTgt spid="9237"/>
                                        </p:tgtEl>
                                        <p:attrNameLst>
                                          <p:attrName>ppt_h</p:attrName>
                                        </p:attrNameLst>
                                      </p:cBhvr>
                                      <p:tavLst>
                                        <p:tav tm="0">
                                          <p:val>
                                            <p:fltVal val="0"/>
                                          </p:val>
                                        </p:tav>
                                        <p:tav tm="100000">
                                          <p:val>
                                            <p:strVal val="#ppt_h"/>
                                          </p:val>
                                        </p:tav>
                                      </p:tavLst>
                                    </p:anim>
                                    <p:anim calcmode="lin" valueType="num">
                                      <p:cBhvr>
                                        <p:cTn id="22" dur="300" fill="hold"/>
                                        <p:tgtEl>
                                          <p:spTgt spid="9237"/>
                                        </p:tgtEl>
                                        <p:attrNameLst>
                                          <p:attrName>style.rotation</p:attrName>
                                        </p:attrNameLst>
                                      </p:cBhvr>
                                      <p:tavLst>
                                        <p:tav tm="0">
                                          <p:val>
                                            <p:fltVal val="90"/>
                                          </p:val>
                                        </p:tav>
                                        <p:tav tm="100000">
                                          <p:val>
                                            <p:fltVal val="0"/>
                                          </p:val>
                                        </p:tav>
                                      </p:tavLst>
                                    </p:anim>
                                    <p:animEffect transition="in" filter="fade">
                                      <p:cBhvr>
                                        <p:cTn id="23" dur="300"/>
                                        <p:tgtEl>
                                          <p:spTgt spid="9237"/>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9238"/>
                                        </p:tgtEl>
                                        <p:attrNameLst>
                                          <p:attrName>style.visibility</p:attrName>
                                        </p:attrNameLst>
                                      </p:cBhvr>
                                      <p:to>
                                        <p:strVal val="visible"/>
                                      </p:to>
                                    </p:set>
                                    <p:anim calcmode="lin" valueType="num">
                                      <p:cBhvr>
                                        <p:cTn id="26" dur="300" fill="hold"/>
                                        <p:tgtEl>
                                          <p:spTgt spid="9238"/>
                                        </p:tgtEl>
                                        <p:attrNameLst>
                                          <p:attrName>ppt_w</p:attrName>
                                        </p:attrNameLst>
                                      </p:cBhvr>
                                      <p:tavLst>
                                        <p:tav tm="0">
                                          <p:val>
                                            <p:fltVal val="0"/>
                                          </p:val>
                                        </p:tav>
                                        <p:tav tm="100000">
                                          <p:val>
                                            <p:strVal val="#ppt_w"/>
                                          </p:val>
                                        </p:tav>
                                      </p:tavLst>
                                    </p:anim>
                                    <p:anim calcmode="lin" valueType="num">
                                      <p:cBhvr>
                                        <p:cTn id="27" dur="300" fill="hold"/>
                                        <p:tgtEl>
                                          <p:spTgt spid="9238"/>
                                        </p:tgtEl>
                                        <p:attrNameLst>
                                          <p:attrName>ppt_h</p:attrName>
                                        </p:attrNameLst>
                                      </p:cBhvr>
                                      <p:tavLst>
                                        <p:tav tm="0">
                                          <p:val>
                                            <p:fltVal val="0"/>
                                          </p:val>
                                        </p:tav>
                                        <p:tav tm="100000">
                                          <p:val>
                                            <p:strVal val="#ppt_h"/>
                                          </p:val>
                                        </p:tav>
                                      </p:tavLst>
                                    </p:anim>
                                    <p:anim calcmode="lin" valueType="num">
                                      <p:cBhvr>
                                        <p:cTn id="28" dur="300" fill="hold"/>
                                        <p:tgtEl>
                                          <p:spTgt spid="9238"/>
                                        </p:tgtEl>
                                        <p:attrNameLst>
                                          <p:attrName>style.rotation</p:attrName>
                                        </p:attrNameLst>
                                      </p:cBhvr>
                                      <p:tavLst>
                                        <p:tav tm="0">
                                          <p:val>
                                            <p:fltVal val="90"/>
                                          </p:val>
                                        </p:tav>
                                        <p:tav tm="100000">
                                          <p:val>
                                            <p:fltVal val="0"/>
                                          </p:val>
                                        </p:tav>
                                      </p:tavLst>
                                    </p:anim>
                                    <p:animEffect transition="in" filter="fade">
                                      <p:cBhvr>
                                        <p:cTn id="29" dur="300"/>
                                        <p:tgtEl>
                                          <p:spTgt spid="9238"/>
                                        </p:tgtEl>
                                      </p:cBhvr>
                                    </p:animEffect>
                                  </p:childTnLst>
                                </p:cTn>
                              </p:par>
                              <p:par>
                                <p:cTn id="30" presetID="2" presetClass="entr" presetSubtype="6" fill="hold" grpId="0" nodeType="withEffect">
                                  <p:stCondLst>
                                    <p:cond delay="10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1+#ppt_w/2"/>
                                          </p:val>
                                        </p:tav>
                                        <p:tav tm="100000">
                                          <p:val>
                                            <p:strVal val="#ppt_x"/>
                                          </p:val>
                                        </p:tav>
                                      </p:tavLst>
                                    </p:anim>
                                    <p:anim calcmode="lin" valueType="num">
                                      <p:cBhvr additive="base">
                                        <p:cTn id="3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3" grpId="0" autoUpdateAnimBg="0"/>
      <p:bldP spid="9234" grpId="0" autoUpdateAnimBg="0"/>
      <p:bldP spid="9236" grpId="0" autoUpdateAnimBg="0"/>
      <p:bldP spid="9237" grpId="0" autoUpdateAnimBg="0"/>
      <p:bldP spid="9238" grpId="0" autoUpdateAnimBg="0"/>
      <p:bldP spid="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5108575" y="1557338"/>
            <a:ext cx="1781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a:latin typeface="微软雅黑" panose="020B0503020204020204" pitchFamily="34" charset="-122"/>
                <a:ea typeface="微软雅黑" panose="020B0503020204020204" pitchFamily="34" charset="-122"/>
              </a:rPr>
              <a:t>致  谢</a:t>
            </a:r>
          </a:p>
        </p:txBody>
      </p:sp>
      <p:sp>
        <p:nvSpPr>
          <p:cNvPr id="36867" name="TextBox 5"/>
          <p:cNvSpPr txBox="1">
            <a:spLocks noChangeArrowheads="1"/>
          </p:cNvSpPr>
          <p:nvPr/>
        </p:nvSpPr>
        <p:spPr bwMode="auto">
          <a:xfrm>
            <a:off x="1457325" y="2636838"/>
            <a:ext cx="90836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感谢答辩评审！</a:t>
            </a:r>
            <a:endParaRPr lang="en-US" altLang="zh-CN" sz="2800" dirty="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感谢学校提供的学习与实践的机会；</a:t>
            </a:r>
            <a:endParaRPr lang="en-US" sz="2800" dirty="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感谢指导导师的耐心指导；</a:t>
            </a:r>
            <a:endParaRPr lang="en-US" sz="2800" dirty="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感谢同学及实验室小伙伴的帮助；</a:t>
            </a:r>
            <a:endParaRPr lang="en-US" sz="28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6866"/>
                                        </p:tgtEl>
                                        <p:attrNameLst>
                                          <p:attrName>style.visibility</p:attrName>
                                        </p:attrNameLst>
                                      </p:cBhvr>
                                      <p:to>
                                        <p:strVal val="visible"/>
                                      </p:to>
                                    </p:set>
                                    <p:anim by="(-#ppt_w*2)" calcmode="lin" valueType="num">
                                      <p:cBhvr rctx="PPT">
                                        <p:cTn id="7" dur="500" autoRev="1" fill="hold">
                                          <p:stCondLst>
                                            <p:cond delay="0"/>
                                          </p:stCondLst>
                                        </p:cTn>
                                        <p:tgtEl>
                                          <p:spTgt spid="36866"/>
                                        </p:tgtEl>
                                        <p:attrNameLst>
                                          <p:attrName>ppt_w</p:attrName>
                                        </p:attrNameLst>
                                      </p:cBhvr>
                                    </p:anim>
                                    <p:anim by="(#ppt_w*0.50)" calcmode="lin" valueType="num">
                                      <p:cBhvr>
                                        <p:cTn id="8" dur="500" decel="50000" autoRev="1" fill="hold">
                                          <p:stCondLst>
                                            <p:cond delay="0"/>
                                          </p:stCondLst>
                                        </p:cTn>
                                        <p:tgtEl>
                                          <p:spTgt spid="36866"/>
                                        </p:tgtEl>
                                        <p:attrNameLst>
                                          <p:attrName>ppt_x</p:attrName>
                                        </p:attrNameLst>
                                      </p:cBhvr>
                                    </p:anim>
                                    <p:anim from="(-#ppt_h/2)" to="(#ppt_y)" calcmode="lin" valueType="num">
                                      <p:cBhvr>
                                        <p:cTn id="9" dur="1000" fill="hold">
                                          <p:stCondLst>
                                            <p:cond delay="0"/>
                                          </p:stCondLst>
                                        </p:cTn>
                                        <p:tgtEl>
                                          <p:spTgt spid="36866"/>
                                        </p:tgtEl>
                                        <p:attrNameLst>
                                          <p:attrName>ppt_y</p:attrName>
                                        </p:attrNameLst>
                                      </p:cBhvr>
                                    </p:anim>
                                    <p:animRot by="21600000">
                                      <p:cBhvr>
                                        <p:cTn id="10" dur="1000" fill="hold">
                                          <p:stCondLst>
                                            <p:cond delay="0"/>
                                          </p:stCondLst>
                                        </p:cTn>
                                        <p:tgtEl>
                                          <p:spTgt spid="36866"/>
                                        </p:tgtEl>
                                        <p:attrNameLst>
                                          <p:attrName>r</p:attrName>
                                        </p:attrNameLst>
                                      </p:cBhvr>
                                    </p:animRot>
                                  </p:childTnLst>
                                </p:cTn>
                              </p:par>
                            </p:childTnLst>
                          </p:cTn>
                        </p:par>
                        <p:par>
                          <p:cTn id="11" fill="hold">
                            <p:stCondLst>
                              <p:cond delay="11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6867"/>
                                        </p:tgtEl>
                                        <p:attrNameLst>
                                          <p:attrName>style.visibility</p:attrName>
                                        </p:attrNameLst>
                                      </p:cBhvr>
                                      <p:to>
                                        <p:strVal val="visible"/>
                                      </p:to>
                                    </p:set>
                                    <p:anim by="(-#ppt_w*2)" calcmode="lin" valueType="num">
                                      <p:cBhvr rctx="PPT">
                                        <p:cTn id="14" dur="500" autoRev="1" fill="hold">
                                          <p:stCondLst>
                                            <p:cond delay="0"/>
                                          </p:stCondLst>
                                        </p:cTn>
                                        <p:tgtEl>
                                          <p:spTgt spid="36867"/>
                                        </p:tgtEl>
                                        <p:attrNameLst>
                                          <p:attrName>ppt_w</p:attrName>
                                        </p:attrNameLst>
                                      </p:cBhvr>
                                    </p:anim>
                                    <p:anim by="(#ppt_w*0.50)" calcmode="lin" valueType="num">
                                      <p:cBhvr>
                                        <p:cTn id="15" dur="500" decel="50000" autoRev="1" fill="hold">
                                          <p:stCondLst>
                                            <p:cond delay="0"/>
                                          </p:stCondLst>
                                        </p:cTn>
                                        <p:tgtEl>
                                          <p:spTgt spid="36867"/>
                                        </p:tgtEl>
                                        <p:attrNameLst>
                                          <p:attrName>ppt_x</p:attrName>
                                        </p:attrNameLst>
                                      </p:cBhvr>
                                    </p:anim>
                                    <p:anim from="(-#ppt_h/2)" to="(#ppt_y)" calcmode="lin" valueType="num">
                                      <p:cBhvr>
                                        <p:cTn id="16" dur="1000" fill="hold">
                                          <p:stCondLst>
                                            <p:cond delay="0"/>
                                          </p:stCondLst>
                                        </p:cTn>
                                        <p:tgtEl>
                                          <p:spTgt spid="36867"/>
                                        </p:tgtEl>
                                        <p:attrNameLst>
                                          <p:attrName>ppt_y</p:attrName>
                                        </p:attrNameLst>
                                      </p:cBhvr>
                                    </p:anim>
                                    <p:animRot by="21600000">
                                      <p:cBhvr>
                                        <p:cTn id="17" dur="1000" fill="hold">
                                          <p:stCondLst>
                                            <p:cond delay="0"/>
                                          </p:stCondLst>
                                        </p:cTn>
                                        <p:tgtEl>
                                          <p:spTgt spid="368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7891" name="Rectangle 3"/>
          <p:cNvSpPr txBox="1">
            <a:spLocks noChangeArrowheads="1"/>
          </p:cNvSpPr>
          <p:nvPr/>
        </p:nvSpPr>
        <p:spPr bwMode="auto">
          <a:xfrm>
            <a:off x="769938" y="2590800"/>
            <a:ext cx="10728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8000">
                <a:solidFill>
                  <a:srgbClr val="FFFFFF"/>
                </a:solidFill>
                <a:latin typeface="造字工房力黑（非商用）常规体" pitchFamily="50" charset="-122"/>
                <a:ea typeface="造字工房力黑（非商用）常规体" pitchFamily="50" charset="-122"/>
              </a:rPr>
              <a:t>感谢您的批评指正</a:t>
            </a:r>
          </a:p>
        </p:txBody>
      </p:sp>
      <p:sp>
        <p:nvSpPr>
          <p:cNvPr id="37894"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rgbClr val="FFFFFF"/>
              </a:solidFill>
            </a:endParaRPr>
          </a:p>
        </p:txBody>
      </p:sp>
      <p:sp>
        <p:nvSpPr>
          <p:cNvPr id="37895" name="TextBox 43"/>
          <p:cNvSpPr txBox="1">
            <a:spLocks noChangeArrowheads="1"/>
          </p:cNvSpPr>
          <p:nvPr/>
        </p:nvSpPr>
        <p:spPr bwMode="auto">
          <a:xfrm>
            <a:off x="4611688" y="4824413"/>
            <a:ext cx="14859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rgbClr val="FFFFFF"/>
                </a:solidFill>
                <a:latin typeface="微软雅黑" panose="020B0503020204020204" pitchFamily="34" charset="-122"/>
                <a:ea typeface="微软雅黑" panose="020B0503020204020204" pitchFamily="34" charset="-122"/>
              </a:rPr>
              <a:t>刘子东</a:t>
            </a:r>
            <a:endParaRPr lang="en-US" sz="2400" dirty="0">
              <a:solidFill>
                <a:srgbClr val="FFFFFF"/>
              </a:solidFill>
              <a:latin typeface="微软雅黑" panose="020B0503020204020204" pitchFamily="34" charset="-122"/>
              <a:ea typeface="微软雅黑" panose="020B0503020204020204" pitchFamily="34" charset="-122"/>
            </a:endParaRPr>
          </a:p>
        </p:txBody>
      </p:sp>
      <p:sp>
        <p:nvSpPr>
          <p:cNvPr id="37896" name="TextBox 44"/>
          <p:cNvSpPr txBox="1">
            <a:spLocks noChangeArrowheads="1"/>
          </p:cNvSpPr>
          <p:nvPr/>
        </p:nvSpPr>
        <p:spPr bwMode="auto">
          <a:xfrm>
            <a:off x="8007349" y="4824413"/>
            <a:ext cx="26995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rgbClr val="FFFFFF"/>
                </a:solidFill>
                <a:latin typeface="微软雅黑" panose="020B0503020204020204" pitchFamily="34" charset="-122"/>
                <a:ea typeface="微软雅黑" panose="020B0503020204020204" pitchFamily="34" charset="-122"/>
              </a:rPr>
              <a:t>李飞 副教授</a:t>
            </a:r>
          </a:p>
        </p:txBody>
      </p:sp>
      <p:sp>
        <p:nvSpPr>
          <p:cNvPr id="37897"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指导老师</a:t>
            </a:r>
            <a:endParaRPr lang="en-US" sz="2400" b="1">
              <a:solidFill>
                <a:srgbClr val="FFFFFF"/>
              </a:solidFill>
              <a:latin typeface="微软雅黑" panose="020B0503020204020204" pitchFamily="34" charset="-122"/>
              <a:ea typeface="微软雅黑" panose="020B0503020204020204" pitchFamily="34" charset="-122"/>
            </a:endParaRPr>
          </a:p>
        </p:txBody>
      </p:sp>
      <p:sp>
        <p:nvSpPr>
          <p:cNvPr id="37898"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rgbClr val="FFFFFF"/>
              </a:solidFill>
            </a:endParaRPr>
          </a:p>
        </p:txBody>
      </p:sp>
      <p:sp>
        <p:nvSpPr>
          <p:cNvPr id="37899"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答辩人</a:t>
            </a:r>
            <a:endParaRPr lang="en-US" sz="2400" b="1">
              <a:solidFill>
                <a:srgbClr val="FFFFFF"/>
              </a:solidFill>
              <a:latin typeface="微软雅黑" panose="020B0503020204020204" pitchFamily="34" charset="-122"/>
              <a:ea typeface="微软雅黑" panose="020B0503020204020204" pitchFamily="34" charset="-122"/>
            </a:endParaRPr>
          </a:p>
        </p:txBody>
      </p:sp>
      <p:sp>
        <p:nvSpPr>
          <p:cNvPr id="37900"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4C54"/>
              </a:solidFill>
            </a:endParaRPr>
          </a:p>
        </p:txBody>
      </p:sp>
      <p:sp>
        <p:nvSpPr>
          <p:cNvPr id="37901"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4C54"/>
              </a:solidFill>
            </a:endParaRPr>
          </a:p>
        </p:txBody>
      </p:sp>
      <p:sp>
        <p:nvSpPr>
          <p:cNvPr id="37902" name="Freeform 7"/>
          <p:cNvSpPr>
            <a:spLocks noEditPoints="1"/>
          </p:cNvSpPr>
          <p:nvPr/>
        </p:nvSpPr>
        <p:spPr bwMode="auto">
          <a:xfrm>
            <a:off x="5972175" y="5926138"/>
            <a:ext cx="261938" cy="441325"/>
          </a:xfrm>
          <a:custGeom>
            <a:avLst/>
            <a:gdLst>
              <a:gd name="T0" fmla="*/ 2147483647 w 346"/>
              <a:gd name="T1" fmla="*/ 2147483647 h 555"/>
              <a:gd name="T2" fmla="*/ 2147483647 w 346"/>
              <a:gd name="T3" fmla="*/ 2147483647 h 555"/>
              <a:gd name="T4" fmla="*/ 2147483647 w 346"/>
              <a:gd name="T5" fmla="*/ 2147483647 h 555"/>
              <a:gd name="T6" fmla="*/ 2147483647 w 346"/>
              <a:gd name="T7" fmla="*/ 2147483647 h 555"/>
              <a:gd name="T8" fmla="*/ 2147483647 w 346"/>
              <a:gd name="T9" fmla="*/ 2147483647 h 555"/>
              <a:gd name="T10" fmla="*/ 2147483647 w 346"/>
              <a:gd name="T11" fmla="*/ 2147483647 h 555"/>
              <a:gd name="T12" fmla="*/ 2147483647 w 346"/>
              <a:gd name="T13" fmla="*/ 2147483647 h 555"/>
              <a:gd name="T14" fmla="*/ 2147483647 w 346"/>
              <a:gd name="T15" fmla="*/ 2147483647 h 555"/>
              <a:gd name="T16" fmla="*/ 2147483647 w 346"/>
              <a:gd name="T17" fmla="*/ 2147483647 h 555"/>
              <a:gd name="T18" fmla="*/ 2147483647 w 346"/>
              <a:gd name="T19" fmla="*/ 2147483647 h 555"/>
              <a:gd name="T20" fmla="*/ 2147483647 w 346"/>
              <a:gd name="T21" fmla="*/ 2147483647 h 555"/>
              <a:gd name="T22" fmla="*/ 0 w 346"/>
              <a:gd name="T23" fmla="*/ 2147483647 h 555"/>
              <a:gd name="T24" fmla="*/ 0 w 346"/>
              <a:gd name="T25" fmla="*/ 2147483647 h 555"/>
              <a:gd name="T26" fmla="*/ 2147483647 w 346"/>
              <a:gd name="T27" fmla="*/ 2147483647 h 555"/>
              <a:gd name="T28" fmla="*/ 2147483647 w 346"/>
              <a:gd name="T29" fmla="*/ 2147483647 h 555"/>
              <a:gd name="T30" fmla="*/ 2147483647 w 346"/>
              <a:gd name="T31" fmla="*/ 2147483647 h 555"/>
              <a:gd name="T32" fmla="*/ 2147483647 w 346"/>
              <a:gd name="T33" fmla="*/ 2147483647 h 555"/>
              <a:gd name="T34" fmla="*/ 2147483647 w 346"/>
              <a:gd name="T35" fmla="*/ 2147483647 h 555"/>
              <a:gd name="T36" fmla="*/ 2147483647 w 346"/>
              <a:gd name="T37" fmla="*/ 2147483647 h 555"/>
              <a:gd name="T38" fmla="*/ 2147483647 w 346"/>
              <a:gd name="T39" fmla="*/ 2147483647 h 555"/>
              <a:gd name="T40" fmla="*/ 2147483647 w 346"/>
              <a:gd name="T41" fmla="*/ 2147483647 h 555"/>
              <a:gd name="T42" fmla="*/ 2147483647 w 346"/>
              <a:gd name="T43" fmla="*/ 2147483647 h 555"/>
              <a:gd name="T44" fmla="*/ 2147483647 w 346"/>
              <a:gd name="T45" fmla="*/ 2147483647 h 555"/>
              <a:gd name="T46" fmla="*/ 2147483647 w 346"/>
              <a:gd name="T47" fmla="*/ 2147483647 h 555"/>
              <a:gd name="T48" fmla="*/ 2147483647 w 346"/>
              <a:gd name="T49" fmla="*/ 2147483647 h 555"/>
              <a:gd name="T50" fmla="*/ 2147483647 w 346"/>
              <a:gd name="T51" fmla="*/ 0 h 555"/>
              <a:gd name="T52" fmla="*/ 2147483647 w 346"/>
              <a:gd name="T53" fmla="*/ 0 h 555"/>
              <a:gd name="T54" fmla="*/ 2147483647 w 346"/>
              <a:gd name="T55" fmla="*/ 0 h 555"/>
              <a:gd name="T56" fmla="*/ 2147483647 w 346"/>
              <a:gd name="T57" fmla="*/ 2147483647 h 555"/>
              <a:gd name="T58" fmla="*/ 2147483647 w 346"/>
              <a:gd name="T59" fmla="*/ 2147483647 h 555"/>
              <a:gd name="T60" fmla="*/ 2147483647 w 346"/>
              <a:gd name="T61" fmla="*/ 2147483647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3" name="组合 12">
            <a:extLst>
              <a:ext uri="{FF2B5EF4-FFF2-40B4-BE49-F238E27FC236}">
                <a16:creationId xmlns:a16="http://schemas.microsoft.com/office/drawing/2014/main" id="{7D48A63A-5EF8-47F7-99F8-B938061724AD}"/>
              </a:ext>
            </a:extLst>
          </p:cNvPr>
          <p:cNvGrpSpPr/>
          <p:nvPr/>
        </p:nvGrpSpPr>
        <p:grpSpPr>
          <a:xfrm>
            <a:off x="5018261" y="447122"/>
            <a:ext cx="1676211" cy="1672409"/>
            <a:chOff x="3391090" y="1905190"/>
            <a:chExt cx="3054547" cy="3047620"/>
          </a:xfrm>
        </p:grpSpPr>
        <p:sp>
          <p:nvSpPr>
            <p:cNvPr id="14" name="椭圆 13">
              <a:extLst>
                <a:ext uri="{FF2B5EF4-FFF2-40B4-BE49-F238E27FC236}">
                  <a16:creationId xmlns:a16="http://schemas.microsoft.com/office/drawing/2014/main" id="{07493B07-965A-4BE8-9C8E-6CC7C9C4004F}"/>
                </a:ext>
              </a:extLst>
            </p:cNvPr>
            <p:cNvSpPr/>
            <p:nvPr/>
          </p:nvSpPr>
          <p:spPr>
            <a:xfrm>
              <a:off x="3406832" y="1914005"/>
              <a:ext cx="3038805" cy="3038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207">
              <a:extLst>
                <a:ext uri="{FF2B5EF4-FFF2-40B4-BE49-F238E27FC236}">
                  <a16:creationId xmlns:a16="http://schemas.microsoft.com/office/drawing/2014/main" id="{14CB554E-BC4F-4BA7-A113-9B3747EF8A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91090" y="1905190"/>
              <a:ext cx="3047620" cy="3047620"/>
            </a:xfrm>
            <a:prstGeom prst="rect">
              <a:avLst/>
            </a:prstGeom>
          </p:spPr>
        </p:pic>
      </p:gr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7891"/>
                                        </p:tgtEl>
                                        <p:attrNameLst>
                                          <p:attrName>style.visibility</p:attrName>
                                        </p:attrNameLst>
                                      </p:cBhvr>
                                      <p:to>
                                        <p:strVal val="visible"/>
                                      </p:to>
                                    </p:set>
                                    <p:anim by="(-#ppt_w*2)" calcmode="lin" valueType="num">
                                      <p:cBhvr rctx="PPT">
                                        <p:cTn id="7" dur="500" autoRev="1" fill="hold">
                                          <p:stCondLst>
                                            <p:cond delay="0"/>
                                          </p:stCondLst>
                                        </p:cTn>
                                        <p:tgtEl>
                                          <p:spTgt spid="37891"/>
                                        </p:tgtEl>
                                        <p:attrNameLst>
                                          <p:attrName>ppt_w</p:attrName>
                                        </p:attrNameLst>
                                      </p:cBhvr>
                                    </p:anim>
                                    <p:anim by="(#ppt_w*0.50)" calcmode="lin" valueType="num">
                                      <p:cBhvr>
                                        <p:cTn id="8" dur="500" decel="50000" autoRev="1" fill="hold">
                                          <p:stCondLst>
                                            <p:cond delay="0"/>
                                          </p:stCondLst>
                                        </p:cTn>
                                        <p:tgtEl>
                                          <p:spTgt spid="37891"/>
                                        </p:tgtEl>
                                        <p:attrNameLst>
                                          <p:attrName>ppt_x</p:attrName>
                                        </p:attrNameLst>
                                      </p:cBhvr>
                                    </p:anim>
                                    <p:anim from="(-#ppt_h/2)" to="(#ppt_y)" calcmode="lin" valueType="num">
                                      <p:cBhvr>
                                        <p:cTn id="9" dur="1000" fill="hold">
                                          <p:stCondLst>
                                            <p:cond delay="0"/>
                                          </p:stCondLst>
                                        </p:cTn>
                                        <p:tgtEl>
                                          <p:spTgt spid="37891"/>
                                        </p:tgtEl>
                                        <p:attrNameLst>
                                          <p:attrName>ppt_y</p:attrName>
                                        </p:attrNameLst>
                                      </p:cBhvr>
                                    </p:anim>
                                    <p:animRot by="21600000">
                                      <p:cBhvr>
                                        <p:cTn id="10" dur="1000" fill="hold">
                                          <p:stCondLst>
                                            <p:cond delay="0"/>
                                          </p:stCondLst>
                                        </p:cTn>
                                        <p:tgtEl>
                                          <p:spTgt spid="37891"/>
                                        </p:tgtEl>
                                        <p:attrNameLst>
                                          <p:attrName>r</p:attrName>
                                        </p:attrNameLst>
                                      </p:cBhvr>
                                    </p:animRot>
                                  </p:childTnLst>
                                </p:cTn>
                              </p:par>
                            </p:childTnLst>
                          </p:cTn>
                        </p:par>
                        <p:par>
                          <p:cTn id="11" fill="hold">
                            <p:stCondLst>
                              <p:cond delay="1700"/>
                            </p:stCondLst>
                            <p:childTnLst>
                              <p:par>
                                <p:cTn id="12" presetID="16" presetClass="entr" presetSubtype="21" fill="hold" grpId="0" nodeType="afterEffect">
                                  <p:stCondLst>
                                    <p:cond delay="0"/>
                                  </p:stCondLst>
                                  <p:childTnLst>
                                    <p:set>
                                      <p:cBhvr>
                                        <p:cTn id="13" dur="1" fill="hold">
                                          <p:stCondLst>
                                            <p:cond delay="0"/>
                                          </p:stCondLst>
                                        </p:cTn>
                                        <p:tgtEl>
                                          <p:spTgt spid="37900"/>
                                        </p:tgtEl>
                                        <p:attrNameLst>
                                          <p:attrName>style.visibility</p:attrName>
                                        </p:attrNameLst>
                                      </p:cBhvr>
                                      <p:to>
                                        <p:strVal val="visible"/>
                                      </p:to>
                                    </p:set>
                                    <p:animEffect transition="in" filter="barn(inVertical)">
                                      <p:cBhvr>
                                        <p:cTn id="14" dur="500"/>
                                        <p:tgtEl>
                                          <p:spTgt spid="37900"/>
                                        </p:tgtEl>
                                      </p:cBhvr>
                                    </p:animEffect>
                                  </p:childTnLst>
                                </p:cTn>
                              </p:par>
                            </p:childTnLst>
                          </p:cTn>
                        </p:par>
                        <p:par>
                          <p:cTn id="15" fill="hold">
                            <p:stCondLst>
                              <p:cond delay="2200"/>
                            </p:stCondLst>
                            <p:childTnLst>
                              <p:par>
                                <p:cTn id="16" presetID="10" presetClass="entr" presetSubtype="0" fill="hold" grpId="0" nodeType="afterEffect">
                                  <p:stCondLst>
                                    <p:cond delay="0"/>
                                  </p:stCondLst>
                                  <p:childTnLst>
                                    <p:set>
                                      <p:cBhvr>
                                        <p:cTn id="17" dur="1" fill="hold">
                                          <p:stCondLst>
                                            <p:cond delay="0"/>
                                          </p:stCondLst>
                                        </p:cTn>
                                        <p:tgtEl>
                                          <p:spTgt spid="37901"/>
                                        </p:tgtEl>
                                        <p:attrNameLst>
                                          <p:attrName>style.visibility</p:attrName>
                                        </p:attrNameLst>
                                      </p:cBhvr>
                                      <p:to>
                                        <p:strVal val="visible"/>
                                      </p:to>
                                    </p:set>
                                    <p:anim calcmode="lin" valueType="num">
                                      <p:cBhvr>
                                        <p:cTn id="18" dur="500" fill="hold"/>
                                        <p:tgtEl>
                                          <p:spTgt spid="37901"/>
                                        </p:tgtEl>
                                        <p:attrNameLst>
                                          <p:attrName>ppt_w</p:attrName>
                                        </p:attrNameLst>
                                      </p:cBhvr>
                                      <p:tavLst>
                                        <p:tav tm="0">
                                          <p:val>
                                            <p:fltVal val="0"/>
                                          </p:val>
                                        </p:tav>
                                        <p:tav tm="100000">
                                          <p:val>
                                            <p:strVal val="#ppt_w"/>
                                          </p:val>
                                        </p:tav>
                                      </p:tavLst>
                                    </p:anim>
                                    <p:anim calcmode="lin" valueType="num">
                                      <p:cBhvr>
                                        <p:cTn id="19" dur="500" fill="hold"/>
                                        <p:tgtEl>
                                          <p:spTgt spid="37901"/>
                                        </p:tgtEl>
                                        <p:attrNameLst>
                                          <p:attrName>ppt_h</p:attrName>
                                        </p:attrNameLst>
                                      </p:cBhvr>
                                      <p:tavLst>
                                        <p:tav tm="0">
                                          <p:val>
                                            <p:fltVal val="0"/>
                                          </p:val>
                                        </p:tav>
                                        <p:tav tm="100000">
                                          <p:val>
                                            <p:strVal val="#ppt_h"/>
                                          </p:val>
                                        </p:tav>
                                      </p:tavLst>
                                    </p:anim>
                                    <p:animEffect transition="in" filter="fade">
                                      <p:cBhvr>
                                        <p:cTn id="20" dur="500"/>
                                        <p:tgtEl>
                                          <p:spTgt spid="3790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7902"/>
                                        </p:tgtEl>
                                        <p:attrNameLst>
                                          <p:attrName>style.visibility</p:attrName>
                                        </p:attrNameLst>
                                      </p:cBhvr>
                                      <p:to>
                                        <p:strVal val="visible"/>
                                      </p:to>
                                    </p:set>
                                    <p:anim calcmode="lin" valueType="num">
                                      <p:cBhvr>
                                        <p:cTn id="23" dur="500" fill="hold"/>
                                        <p:tgtEl>
                                          <p:spTgt spid="37902"/>
                                        </p:tgtEl>
                                        <p:attrNameLst>
                                          <p:attrName>ppt_w</p:attrName>
                                        </p:attrNameLst>
                                      </p:cBhvr>
                                      <p:tavLst>
                                        <p:tav tm="0">
                                          <p:val>
                                            <p:fltVal val="0"/>
                                          </p:val>
                                        </p:tav>
                                        <p:tav tm="100000">
                                          <p:val>
                                            <p:strVal val="#ppt_w"/>
                                          </p:val>
                                        </p:tav>
                                      </p:tavLst>
                                    </p:anim>
                                    <p:anim calcmode="lin" valueType="num">
                                      <p:cBhvr>
                                        <p:cTn id="24" dur="500" fill="hold"/>
                                        <p:tgtEl>
                                          <p:spTgt spid="37902"/>
                                        </p:tgtEl>
                                        <p:attrNameLst>
                                          <p:attrName>ppt_h</p:attrName>
                                        </p:attrNameLst>
                                      </p:cBhvr>
                                      <p:tavLst>
                                        <p:tav tm="0">
                                          <p:val>
                                            <p:fltVal val="0"/>
                                          </p:val>
                                        </p:tav>
                                        <p:tav tm="100000">
                                          <p:val>
                                            <p:strVal val="#ppt_h"/>
                                          </p:val>
                                        </p:tav>
                                      </p:tavLst>
                                    </p:anim>
                                    <p:animEffect transition="in" filter="fade">
                                      <p:cBhvr>
                                        <p:cTn id="25" dur="500"/>
                                        <p:tgtEl>
                                          <p:spTgt spid="37902"/>
                                        </p:tgtEl>
                                      </p:cBhvr>
                                    </p:animEffect>
                                  </p:childTnLst>
                                </p:cTn>
                              </p:par>
                            </p:childTnLst>
                          </p:cTn>
                        </p:par>
                        <p:par>
                          <p:cTn id="26" fill="hold">
                            <p:stCondLst>
                              <p:cond delay="2700"/>
                            </p:stCondLst>
                            <p:childTnLst>
                              <p:par>
                                <p:cTn id="27" presetID="31" presetClass="entr" presetSubtype="0" fill="hold" grpId="0" nodeType="afterEffect">
                                  <p:stCondLst>
                                    <p:cond delay="0"/>
                                  </p:stCondLst>
                                  <p:childTnLst>
                                    <p:set>
                                      <p:cBhvr>
                                        <p:cTn id="28" dur="1" fill="hold">
                                          <p:stCondLst>
                                            <p:cond delay="0"/>
                                          </p:stCondLst>
                                        </p:cTn>
                                        <p:tgtEl>
                                          <p:spTgt spid="37898"/>
                                        </p:tgtEl>
                                        <p:attrNameLst>
                                          <p:attrName>style.visibility</p:attrName>
                                        </p:attrNameLst>
                                      </p:cBhvr>
                                      <p:to>
                                        <p:strVal val="visible"/>
                                      </p:to>
                                    </p:set>
                                    <p:anim calcmode="lin" valueType="num">
                                      <p:cBhvr>
                                        <p:cTn id="29" dur="500" fill="hold"/>
                                        <p:tgtEl>
                                          <p:spTgt spid="37898"/>
                                        </p:tgtEl>
                                        <p:attrNameLst>
                                          <p:attrName>ppt_w</p:attrName>
                                        </p:attrNameLst>
                                      </p:cBhvr>
                                      <p:tavLst>
                                        <p:tav tm="0">
                                          <p:val>
                                            <p:fltVal val="0"/>
                                          </p:val>
                                        </p:tav>
                                        <p:tav tm="100000">
                                          <p:val>
                                            <p:strVal val="#ppt_w"/>
                                          </p:val>
                                        </p:tav>
                                      </p:tavLst>
                                    </p:anim>
                                    <p:anim calcmode="lin" valueType="num">
                                      <p:cBhvr>
                                        <p:cTn id="30" dur="500" fill="hold"/>
                                        <p:tgtEl>
                                          <p:spTgt spid="37898"/>
                                        </p:tgtEl>
                                        <p:attrNameLst>
                                          <p:attrName>ppt_h</p:attrName>
                                        </p:attrNameLst>
                                      </p:cBhvr>
                                      <p:tavLst>
                                        <p:tav tm="0">
                                          <p:val>
                                            <p:fltVal val="0"/>
                                          </p:val>
                                        </p:tav>
                                        <p:tav tm="100000">
                                          <p:val>
                                            <p:strVal val="#ppt_h"/>
                                          </p:val>
                                        </p:tav>
                                      </p:tavLst>
                                    </p:anim>
                                    <p:anim calcmode="lin" valueType="num">
                                      <p:cBhvr>
                                        <p:cTn id="31" dur="500" fill="hold"/>
                                        <p:tgtEl>
                                          <p:spTgt spid="37898"/>
                                        </p:tgtEl>
                                        <p:attrNameLst>
                                          <p:attrName>style.rotation</p:attrName>
                                        </p:attrNameLst>
                                      </p:cBhvr>
                                      <p:tavLst>
                                        <p:tav tm="0">
                                          <p:val>
                                            <p:fltVal val="90"/>
                                          </p:val>
                                        </p:tav>
                                        <p:tav tm="100000">
                                          <p:val>
                                            <p:fltVal val="0"/>
                                          </p:val>
                                        </p:tav>
                                      </p:tavLst>
                                    </p:anim>
                                    <p:animEffect transition="in" filter="fade">
                                      <p:cBhvr>
                                        <p:cTn id="32" dur="500"/>
                                        <p:tgtEl>
                                          <p:spTgt spid="37898"/>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37899"/>
                                        </p:tgtEl>
                                        <p:attrNameLst>
                                          <p:attrName>style.visibility</p:attrName>
                                        </p:attrNameLst>
                                      </p:cBhvr>
                                      <p:to>
                                        <p:strVal val="visible"/>
                                      </p:to>
                                    </p:set>
                                    <p:anim calcmode="lin" valueType="num">
                                      <p:cBhvr>
                                        <p:cTn id="35" dur="500" fill="hold"/>
                                        <p:tgtEl>
                                          <p:spTgt spid="37899"/>
                                        </p:tgtEl>
                                        <p:attrNameLst>
                                          <p:attrName>ppt_w</p:attrName>
                                        </p:attrNameLst>
                                      </p:cBhvr>
                                      <p:tavLst>
                                        <p:tav tm="0">
                                          <p:val>
                                            <p:fltVal val="0"/>
                                          </p:val>
                                        </p:tav>
                                        <p:tav tm="100000">
                                          <p:val>
                                            <p:strVal val="#ppt_w"/>
                                          </p:val>
                                        </p:tav>
                                      </p:tavLst>
                                    </p:anim>
                                    <p:anim calcmode="lin" valueType="num">
                                      <p:cBhvr>
                                        <p:cTn id="36" dur="500" fill="hold"/>
                                        <p:tgtEl>
                                          <p:spTgt spid="37899"/>
                                        </p:tgtEl>
                                        <p:attrNameLst>
                                          <p:attrName>ppt_h</p:attrName>
                                        </p:attrNameLst>
                                      </p:cBhvr>
                                      <p:tavLst>
                                        <p:tav tm="0">
                                          <p:val>
                                            <p:fltVal val="0"/>
                                          </p:val>
                                        </p:tav>
                                        <p:tav tm="100000">
                                          <p:val>
                                            <p:strVal val="#ppt_h"/>
                                          </p:val>
                                        </p:tav>
                                      </p:tavLst>
                                    </p:anim>
                                    <p:anim calcmode="lin" valueType="num">
                                      <p:cBhvr>
                                        <p:cTn id="37" dur="500" fill="hold"/>
                                        <p:tgtEl>
                                          <p:spTgt spid="37899"/>
                                        </p:tgtEl>
                                        <p:attrNameLst>
                                          <p:attrName>style.rotation</p:attrName>
                                        </p:attrNameLst>
                                      </p:cBhvr>
                                      <p:tavLst>
                                        <p:tav tm="0">
                                          <p:val>
                                            <p:fltVal val="90"/>
                                          </p:val>
                                        </p:tav>
                                        <p:tav tm="100000">
                                          <p:val>
                                            <p:fltVal val="0"/>
                                          </p:val>
                                        </p:tav>
                                      </p:tavLst>
                                    </p:anim>
                                    <p:animEffect transition="in" filter="fade">
                                      <p:cBhvr>
                                        <p:cTn id="38" dur="500"/>
                                        <p:tgtEl>
                                          <p:spTgt spid="37899"/>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37894"/>
                                        </p:tgtEl>
                                        <p:attrNameLst>
                                          <p:attrName>style.visibility</p:attrName>
                                        </p:attrNameLst>
                                      </p:cBhvr>
                                      <p:to>
                                        <p:strVal val="visible"/>
                                      </p:to>
                                    </p:set>
                                    <p:anim calcmode="lin" valueType="num">
                                      <p:cBhvr>
                                        <p:cTn id="41" dur="500" fill="hold"/>
                                        <p:tgtEl>
                                          <p:spTgt spid="37894"/>
                                        </p:tgtEl>
                                        <p:attrNameLst>
                                          <p:attrName>ppt_w</p:attrName>
                                        </p:attrNameLst>
                                      </p:cBhvr>
                                      <p:tavLst>
                                        <p:tav tm="0">
                                          <p:val>
                                            <p:fltVal val="0"/>
                                          </p:val>
                                        </p:tav>
                                        <p:tav tm="100000">
                                          <p:val>
                                            <p:strVal val="#ppt_w"/>
                                          </p:val>
                                        </p:tav>
                                      </p:tavLst>
                                    </p:anim>
                                    <p:anim calcmode="lin" valueType="num">
                                      <p:cBhvr>
                                        <p:cTn id="42" dur="500" fill="hold"/>
                                        <p:tgtEl>
                                          <p:spTgt spid="37894"/>
                                        </p:tgtEl>
                                        <p:attrNameLst>
                                          <p:attrName>ppt_h</p:attrName>
                                        </p:attrNameLst>
                                      </p:cBhvr>
                                      <p:tavLst>
                                        <p:tav tm="0">
                                          <p:val>
                                            <p:fltVal val="0"/>
                                          </p:val>
                                        </p:tav>
                                        <p:tav tm="100000">
                                          <p:val>
                                            <p:strVal val="#ppt_h"/>
                                          </p:val>
                                        </p:tav>
                                      </p:tavLst>
                                    </p:anim>
                                    <p:anim calcmode="lin" valueType="num">
                                      <p:cBhvr>
                                        <p:cTn id="43" dur="500" fill="hold"/>
                                        <p:tgtEl>
                                          <p:spTgt spid="37894"/>
                                        </p:tgtEl>
                                        <p:attrNameLst>
                                          <p:attrName>style.rotation</p:attrName>
                                        </p:attrNameLst>
                                      </p:cBhvr>
                                      <p:tavLst>
                                        <p:tav tm="0">
                                          <p:val>
                                            <p:fltVal val="90"/>
                                          </p:val>
                                        </p:tav>
                                        <p:tav tm="100000">
                                          <p:val>
                                            <p:fltVal val="0"/>
                                          </p:val>
                                        </p:tav>
                                      </p:tavLst>
                                    </p:anim>
                                    <p:animEffect transition="in" filter="fade">
                                      <p:cBhvr>
                                        <p:cTn id="44" dur="500"/>
                                        <p:tgtEl>
                                          <p:spTgt spid="37894"/>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37897"/>
                                        </p:tgtEl>
                                        <p:attrNameLst>
                                          <p:attrName>style.visibility</p:attrName>
                                        </p:attrNameLst>
                                      </p:cBhvr>
                                      <p:to>
                                        <p:strVal val="visible"/>
                                      </p:to>
                                    </p:set>
                                    <p:anim calcmode="lin" valueType="num">
                                      <p:cBhvr>
                                        <p:cTn id="47" dur="500" fill="hold"/>
                                        <p:tgtEl>
                                          <p:spTgt spid="37897"/>
                                        </p:tgtEl>
                                        <p:attrNameLst>
                                          <p:attrName>ppt_w</p:attrName>
                                        </p:attrNameLst>
                                      </p:cBhvr>
                                      <p:tavLst>
                                        <p:tav tm="0">
                                          <p:val>
                                            <p:fltVal val="0"/>
                                          </p:val>
                                        </p:tav>
                                        <p:tav tm="100000">
                                          <p:val>
                                            <p:strVal val="#ppt_w"/>
                                          </p:val>
                                        </p:tav>
                                      </p:tavLst>
                                    </p:anim>
                                    <p:anim calcmode="lin" valueType="num">
                                      <p:cBhvr>
                                        <p:cTn id="48" dur="500" fill="hold"/>
                                        <p:tgtEl>
                                          <p:spTgt spid="37897"/>
                                        </p:tgtEl>
                                        <p:attrNameLst>
                                          <p:attrName>ppt_h</p:attrName>
                                        </p:attrNameLst>
                                      </p:cBhvr>
                                      <p:tavLst>
                                        <p:tav tm="0">
                                          <p:val>
                                            <p:fltVal val="0"/>
                                          </p:val>
                                        </p:tav>
                                        <p:tav tm="100000">
                                          <p:val>
                                            <p:strVal val="#ppt_h"/>
                                          </p:val>
                                        </p:tav>
                                      </p:tavLst>
                                    </p:anim>
                                    <p:anim calcmode="lin" valueType="num">
                                      <p:cBhvr>
                                        <p:cTn id="49" dur="500" fill="hold"/>
                                        <p:tgtEl>
                                          <p:spTgt spid="37897"/>
                                        </p:tgtEl>
                                        <p:attrNameLst>
                                          <p:attrName>style.rotation</p:attrName>
                                        </p:attrNameLst>
                                      </p:cBhvr>
                                      <p:tavLst>
                                        <p:tav tm="0">
                                          <p:val>
                                            <p:fltVal val="90"/>
                                          </p:val>
                                        </p:tav>
                                        <p:tav tm="100000">
                                          <p:val>
                                            <p:fltVal val="0"/>
                                          </p:val>
                                        </p:tav>
                                      </p:tavLst>
                                    </p:anim>
                                    <p:animEffect transition="in" filter="fade">
                                      <p:cBhvr>
                                        <p:cTn id="50" dur="500"/>
                                        <p:tgtEl>
                                          <p:spTgt spid="37897"/>
                                        </p:tgtEl>
                                      </p:cBhvr>
                                    </p:animEffect>
                                  </p:childTnLst>
                                </p:cTn>
                              </p:par>
                            </p:childTnLst>
                          </p:cTn>
                        </p:par>
                        <p:par>
                          <p:cTn id="51" fill="hold">
                            <p:stCondLst>
                              <p:cond delay="3200"/>
                            </p:stCondLst>
                            <p:childTnLst>
                              <p:par>
                                <p:cTn id="52" presetID="22" presetClass="entr" presetSubtype="8" fill="hold" grpId="0" nodeType="afterEffect">
                                  <p:stCondLst>
                                    <p:cond delay="0"/>
                                  </p:stCondLst>
                                  <p:childTnLst>
                                    <p:set>
                                      <p:cBhvr>
                                        <p:cTn id="53" dur="1" fill="hold">
                                          <p:stCondLst>
                                            <p:cond delay="0"/>
                                          </p:stCondLst>
                                        </p:cTn>
                                        <p:tgtEl>
                                          <p:spTgt spid="37895"/>
                                        </p:tgtEl>
                                        <p:attrNameLst>
                                          <p:attrName>style.visibility</p:attrName>
                                        </p:attrNameLst>
                                      </p:cBhvr>
                                      <p:to>
                                        <p:strVal val="visible"/>
                                      </p:to>
                                    </p:set>
                                    <p:animEffect transition="in" filter="wipe(left)">
                                      <p:cBhvr>
                                        <p:cTn id="54" dur="500"/>
                                        <p:tgtEl>
                                          <p:spTgt spid="3789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7896"/>
                                        </p:tgtEl>
                                        <p:attrNameLst>
                                          <p:attrName>style.visibility</p:attrName>
                                        </p:attrNameLst>
                                      </p:cBhvr>
                                      <p:to>
                                        <p:strVal val="visible"/>
                                      </p:to>
                                    </p:set>
                                    <p:animEffect transition="in" filter="wipe(left)">
                                      <p:cBhvr>
                                        <p:cTn id="57"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4" grpId="0" animBg="1" autoUpdateAnimBg="0"/>
      <p:bldP spid="37895" grpId="0" autoUpdateAnimBg="0"/>
      <p:bldP spid="37896" grpId="0" autoUpdateAnimBg="0"/>
      <p:bldP spid="37897" grpId="0" autoUpdateAnimBg="0"/>
      <p:bldP spid="37898" grpId="0" animBg="1" autoUpdateAnimBg="0"/>
      <p:bldP spid="37899" grpId="0" autoUpdateAnimBg="0"/>
      <p:bldP spid="37900" grpId="0" animBg="1" autoUpdateAnimBg="0"/>
      <p:bldP spid="37901" grpId="0" animBg="1" autoUpdateAnimBg="0"/>
      <p:bldP spid="3790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43" name="Freeform 11"/>
          <p:cNvSpPr>
            <a:spLocks noEditPoints="1"/>
          </p:cNvSpPr>
          <p:nvPr/>
        </p:nvSpPr>
        <p:spPr bwMode="auto">
          <a:xfrm>
            <a:off x="5595938" y="936625"/>
            <a:ext cx="1152525" cy="1217613"/>
          </a:xfrm>
          <a:custGeom>
            <a:avLst/>
            <a:gdLst>
              <a:gd name="T0" fmla="*/ 2147483647 w 1404"/>
              <a:gd name="T1" fmla="*/ 0 h 1483"/>
              <a:gd name="T2" fmla="*/ 2147483647 w 1404"/>
              <a:gd name="T3" fmla="*/ 2147483647 h 1483"/>
              <a:gd name="T4" fmla="*/ 2147483647 w 1404"/>
              <a:gd name="T5" fmla="*/ 2147483647 h 1483"/>
              <a:gd name="T6" fmla="*/ 2147483647 w 1404"/>
              <a:gd name="T7" fmla="*/ 2147483647 h 1483"/>
              <a:gd name="T8" fmla="*/ 2147483647 w 1404"/>
              <a:gd name="T9" fmla="*/ 2147483647 h 1483"/>
              <a:gd name="T10" fmla="*/ 2147483647 w 1404"/>
              <a:gd name="T11" fmla="*/ 2147483647 h 1483"/>
              <a:gd name="T12" fmla="*/ 2147483647 w 1404"/>
              <a:gd name="T13" fmla="*/ 2147483647 h 1483"/>
              <a:gd name="T14" fmla="*/ 2147483647 w 1404"/>
              <a:gd name="T15" fmla="*/ 2147483647 h 1483"/>
              <a:gd name="T16" fmla="*/ 0 w 1404"/>
              <a:gd name="T17" fmla="*/ 2147483647 h 1483"/>
              <a:gd name="T18" fmla="*/ 2147483647 w 1404"/>
              <a:gd name="T19" fmla="*/ 2147483647 h 1483"/>
              <a:gd name="T20" fmla="*/ 2147483647 w 1404"/>
              <a:gd name="T21" fmla="*/ 2147483647 h 1483"/>
              <a:gd name="T22" fmla="*/ 2147483647 w 1404"/>
              <a:gd name="T23" fmla="*/ 2147483647 h 1483"/>
              <a:gd name="T24" fmla="*/ 2147483647 w 1404"/>
              <a:gd name="T25" fmla="*/ 2147483647 h 1483"/>
              <a:gd name="T26" fmla="*/ 2147483647 w 1404"/>
              <a:gd name="T27" fmla="*/ 2147483647 h 1483"/>
              <a:gd name="T28" fmla="*/ 2147483647 w 1404"/>
              <a:gd name="T29" fmla="*/ 2147483647 h 1483"/>
              <a:gd name="T30" fmla="*/ 2147483647 w 1404"/>
              <a:gd name="T31" fmla="*/ 2147483647 h 1483"/>
              <a:gd name="T32" fmla="*/ 2147483647 w 1404"/>
              <a:gd name="T33" fmla="*/ 2147483647 h 1483"/>
              <a:gd name="T34" fmla="*/ 2147483647 w 1404"/>
              <a:gd name="T35" fmla="*/ 2147483647 h 1483"/>
              <a:gd name="T36" fmla="*/ 2147483647 w 1404"/>
              <a:gd name="T37" fmla="*/ 2147483647 h 1483"/>
              <a:gd name="T38" fmla="*/ 2147483647 w 1404"/>
              <a:gd name="T39" fmla="*/ 2147483647 h 1483"/>
              <a:gd name="T40" fmla="*/ 2147483647 w 1404"/>
              <a:gd name="T41" fmla="*/ 2147483647 h 1483"/>
              <a:gd name="T42" fmla="*/ 2147483647 w 1404"/>
              <a:gd name="T43" fmla="*/ 2147483647 h 1483"/>
              <a:gd name="T44" fmla="*/ 2147483647 w 1404"/>
              <a:gd name="T45" fmla="*/ 2147483647 h 1483"/>
              <a:gd name="T46" fmla="*/ 2147483647 w 1404"/>
              <a:gd name="T47" fmla="*/ 2147483647 h 1483"/>
              <a:gd name="T48" fmla="*/ 2147483647 w 1404"/>
              <a:gd name="T49" fmla="*/ 2147483647 h 1483"/>
              <a:gd name="T50" fmla="*/ 2147483647 w 1404"/>
              <a:gd name="T51" fmla="*/ 2147483647 h 1483"/>
              <a:gd name="T52" fmla="*/ 2147483647 w 1404"/>
              <a:gd name="T53" fmla="*/ 2147483647 h 1483"/>
              <a:gd name="T54" fmla="*/ 2147483647 w 1404"/>
              <a:gd name="T55" fmla="*/ 2147483647 h 1483"/>
              <a:gd name="T56" fmla="*/ 2147483647 w 1404"/>
              <a:gd name="T57" fmla="*/ 2147483647 h 1483"/>
              <a:gd name="T58" fmla="*/ 2147483647 w 1404"/>
              <a:gd name="T59" fmla="*/ 2147483647 h 1483"/>
              <a:gd name="T60" fmla="*/ 2147483647 w 1404"/>
              <a:gd name="T61" fmla="*/ 2147483647 h 1483"/>
              <a:gd name="T62" fmla="*/ 2147483647 w 1404"/>
              <a:gd name="T63" fmla="*/ 2147483647 h 1483"/>
              <a:gd name="T64" fmla="*/ 2147483647 w 1404"/>
              <a:gd name="T65" fmla="*/ 2147483647 h 1483"/>
              <a:gd name="T66" fmla="*/ 2147483647 w 1404"/>
              <a:gd name="T67" fmla="*/ 2147483647 h 1483"/>
              <a:gd name="T68" fmla="*/ 2147483647 w 1404"/>
              <a:gd name="T69" fmla="*/ 2147483647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44" name="Line 12"/>
          <p:cNvSpPr>
            <a:spLocks noChangeShapeType="1"/>
          </p:cNvSpPr>
          <p:nvPr/>
        </p:nvSpPr>
        <p:spPr bwMode="auto">
          <a:xfrm>
            <a:off x="4195763" y="2740025"/>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5" name="TextBox 77"/>
          <p:cNvSpPr txBox="1">
            <a:spLocks noChangeArrowheads="1"/>
          </p:cNvSpPr>
          <p:nvPr/>
        </p:nvSpPr>
        <p:spPr bwMode="auto">
          <a:xfrm>
            <a:off x="4602163" y="3068638"/>
            <a:ext cx="316865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dirty="0">
                <a:latin typeface="微软雅黑" panose="020B0503020204020204" pitchFamily="34" charset="-122"/>
                <a:ea typeface="微软雅黑" panose="020B0503020204020204" pitchFamily="34" charset="-122"/>
              </a:rPr>
              <a:t>背景意义及创新点</a:t>
            </a:r>
          </a:p>
        </p:txBody>
      </p:sp>
      <p:sp>
        <p:nvSpPr>
          <p:cNvPr id="10246"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dirty="0">
                <a:latin typeface="微软雅黑" panose="020B0503020204020204" pitchFamily="34" charset="-122"/>
                <a:ea typeface="微软雅黑" panose="020B0503020204020204" pitchFamily="34" charset="-122"/>
              </a:rPr>
              <a:t>Part 1</a:t>
            </a:r>
          </a:p>
        </p:txBody>
      </p:sp>
      <p:sp>
        <p:nvSpPr>
          <p:cNvPr id="10247" name="Oval 39"/>
          <p:cNvSpPr>
            <a:spLocks noChangeAspect="1" noChangeArrowheads="1"/>
          </p:cNvSpPr>
          <p:nvPr/>
        </p:nvSpPr>
        <p:spPr bwMode="auto">
          <a:xfrm>
            <a:off x="5301084" y="5145881"/>
            <a:ext cx="173037" cy="158750"/>
          </a:xfrm>
          <a:prstGeom prst="ellipse">
            <a:avLst/>
          </a:prstGeom>
          <a:solidFill>
            <a:schemeClr val="bg1"/>
          </a:solidFill>
          <a:ln w="28575">
            <a:solidFill>
              <a:schemeClr val="accent2"/>
            </a:solidFill>
            <a:round/>
          </a:ln>
        </p:spPr>
        <p:txBody>
          <a:bodyPr/>
          <a:lstStyle/>
          <a:p>
            <a:endParaRPr lang="zh-CN" altLang="en-US">
              <a:solidFill>
                <a:schemeClr val="accent2"/>
              </a:solidFill>
            </a:endParaRPr>
          </a:p>
        </p:txBody>
      </p:sp>
      <p:sp>
        <p:nvSpPr>
          <p:cNvPr id="10248" name="Oval 40"/>
          <p:cNvSpPr>
            <a:spLocks noChangeAspect="1" noChangeArrowheads="1"/>
          </p:cNvSpPr>
          <p:nvPr/>
        </p:nvSpPr>
        <p:spPr bwMode="auto">
          <a:xfrm>
            <a:off x="5324896" y="6181802"/>
            <a:ext cx="173037" cy="158750"/>
          </a:xfrm>
          <a:prstGeom prst="ellipse">
            <a:avLst/>
          </a:prstGeom>
          <a:solidFill>
            <a:schemeClr val="bg1"/>
          </a:solidFill>
          <a:ln w="28575">
            <a:solidFill>
              <a:schemeClr val="accent2"/>
            </a:solidFill>
            <a:round/>
          </a:ln>
        </p:spPr>
        <p:txBody>
          <a:bodyPr/>
          <a:lstStyle/>
          <a:p>
            <a:endParaRPr lang="zh-CN" altLang="en-US">
              <a:solidFill>
                <a:schemeClr val="accent2"/>
              </a:solidFill>
            </a:endParaRPr>
          </a:p>
        </p:txBody>
      </p:sp>
      <p:sp>
        <p:nvSpPr>
          <p:cNvPr id="10250" name="Oval 42"/>
          <p:cNvSpPr>
            <a:spLocks noChangeAspect="1" noChangeArrowheads="1"/>
          </p:cNvSpPr>
          <p:nvPr/>
        </p:nvSpPr>
        <p:spPr bwMode="auto">
          <a:xfrm>
            <a:off x="5301084" y="5678488"/>
            <a:ext cx="158750" cy="158750"/>
          </a:xfrm>
          <a:prstGeom prst="ellipse">
            <a:avLst/>
          </a:prstGeom>
          <a:solidFill>
            <a:schemeClr val="bg1"/>
          </a:solidFill>
          <a:ln w="28575">
            <a:solidFill>
              <a:schemeClr val="accent2"/>
            </a:solidFill>
            <a:round/>
          </a:ln>
        </p:spPr>
        <p:txBody>
          <a:bodyPr/>
          <a:lstStyle/>
          <a:p>
            <a:endParaRPr lang="zh-CN" altLang="en-US">
              <a:solidFill>
                <a:schemeClr val="accent2"/>
              </a:solidFill>
            </a:endParaRPr>
          </a:p>
        </p:txBody>
      </p:sp>
      <p:sp>
        <p:nvSpPr>
          <p:cNvPr id="10251" name="TextBox 83"/>
          <p:cNvSpPr txBox="1">
            <a:spLocks noChangeArrowheads="1"/>
          </p:cNvSpPr>
          <p:nvPr/>
        </p:nvSpPr>
        <p:spPr bwMode="auto">
          <a:xfrm>
            <a:off x="5450309" y="4993481"/>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背景</a:t>
            </a:r>
          </a:p>
        </p:txBody>
      </p:sp>
      <p:sp>
        <p:nvSpPr>
          <p:cNvPr id="10252" name="TextBox 84"/>
          <p:cNvSpPr txBox="1">
            <a:spLocks noChangeArrowheads="1"/>
          </p:cNvSpPr>
          <p:nvPr/>
        </p:nvSpPr>
        <p:spPr bwMode="auto">
          <a:xfrm>
            <a:off x="5474121" y="6029402"/>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创新点</a:t>
            </a:r>
          </a:p>
        </p:txBody>
      </p:sp>
      <p:sp>
        <p:nvSpPr>
          <p:cNvPr id="10256" name="TextBox 88"/>
          <p:cNvSpPr txBox="1">
            <a:spLocks noChangeArrowheads="1"/>
          </p:cNvSpPr>
          <p:nvPr/>
        </p:nvSpPr>
        <p:spPr bwMode="auto">
          <a:xfrm>
            <a:off x="5450309" y="552608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意义</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p:stCondLst>
                              <p:cond delay="2500"/>
                            </p:stCondLst>
                            <p:childTnLst>
                              <p:par>
                                <p:cTn id="16" presetID="16" presetClass="entr" presetSubtype="21" fill="hold" grpId="0"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10247"/>
                                        </p:tgtEl>
                                        <p:attrNameLst>
                                          <p:attrName>style.visibility</p:attrName>
                                        </p:attrNameLst>
                                      </p:cBhvr>
                                      <p:to>
                                        <p:strVal val="visible"/>
                                      </p:to>
                                    </p:set>
                                    <p:anim calcmode="lin" valueType="num">
                                      <p:cBhvr additive="base">
                                        <p:cTn id="29" dur="500" fill="hold"/>
                                        <p:tgtEl>
                                          <p:spTgt spid="10247"/>
                                        </p:tgtEl>
                                        <p:attrNameLst>
                                          <p:attrName>ppt_x</p:attrName>
                                        </p:attrNameLst>
                                      </p:cBhvr>
                                      <p:tavLst>
                                        <p:tav tm="0">
                                          <p:val>
                                            <p:strVal val="0-#ppt_w/2"/>
                                          </p:val>
                                        </p:tav>
                                        <p:tav tm="100000">
                                          <p:val>
                                            <p:strVal val="#ppt_x"/>
                                          </p:val>
                                        </p:tav>
                                      </p:tavLst>
                                    </p:anim>
                                    <p:anim calcmode="lin" valueType="num">
                                      <p:cBhvr additive="base">
                                        <p:cTn id="30" dur="500" fill="hold"/>
                                        <p:tgtEl>
                                          <p:spTgt spid="1024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0248"/>
                                        </p:tgtEl>
                                        <p:attrNameLst>
                                          <p:attrName>style.visibility</p:attrName>
                                        </p:attrNameLst>
                                      </p:cBhvr>
                                      <p:to>
                                        <p:strVal val="visible"/>
                                      </p:to>
                                    </p:set>
                                    <p:anim calcmode="lin" valueType="num">
                                      <p:cBhvr additive="base">
                                        <p:cTn id="33" dur="500" fill="hold"/>
                                        <p:tgtEl>
                                          <p:spTgt spid="10248"/>
                                        </p:tgtEl>
                                        <p:attrNameLst>
                                          <p:attrName>ppt_x</p:attrName>
                                        </p:attrNameLst>
                                      </p:cBhvr>
                                      <p:tavLst>
                                        <p:tav tm="0">
                                          <p:val>
                                            <p:strVal val="0-#ppt_w/2"/>
                                          </p:val>
                                        </p:tav>
                                        <p:tav tm="100000">
                                          <p:val>
                                            <p:strVal val="#ppt_x"/>
                                          </p:val>
                                        </p:tav>
                                      </p:tavLst>
                                    </p:anim>
                                    <p:anim calcmode="lin" valueType="num">
                                      <p:cBhvr additive="base">
                                        <p:cTn id="34" dur="500" fill="hold"/>
                                        <p:tgtEl>
                                          <p:spTgt spid="1024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10250"/>
                                        </p:tgtEl>
                                        <p:attrNameLst>
                                          <p:attrName>style.visibility</p:attrName>
                                        </p:attrNameLst>
                                      </p:cBhvr>
                                      <p:to>
                                        <p:strVal val="visible"/>
                                      </p:to>
                                    </p:set>
                                    <p:anim calcmode="lin" valueType="num">
                                      <p:cBhvr additive="base">
                                        <p:cTn id="37" dur="500" fill="hold"/>
                                        <p:tgtEl>
                                          <p:spTgt spid="10250"/>
                                        </p:tgtEl>
                                        <p:attrNameLst>
                                          <p:attrName>ppt_x</p:attrName>
                                        </p:attrNameLst>
                                      </p:cBhvr>
                                      <p:tavLst>
                                        <p:tav tm="0">
                                          <p:val>
                                            <p:strVal val="0-#ppt_w/2"/>
                                          </p:val>
                                        </p:tav>
                                        <p:tav tm="100000">
                                          <p:val>
                                            <p:strVal val="#ppt_x"/>
                                          </p:val>
                                        </p:tav>
                                      </p:tavLst>
                                    </p:anim>
                                    <p:anim calcmode="lin" valueType="num">
                                      <p:cBhvr additive="base">
                                        <p:cTn id="38" dur="500" fill="hold"/>
                                        <p:tgtEl>
                                          <p:spTgt spid="10250"/>
                                        </p:tgtEl>
                                        <p:attrNameLst>
                                          <p:attrName>ppt_y</p:attrName>
                                        </p:attrNameLst>
                                      </p:cBhvr>
                                      <p:tavLst>
                                        <p:tav tm="0">
                                          <p:val>
                                            <p:strVal val="1+#ppt_h/2"/>
                                          </p:val>
                                        </p:tav>
                                        <p:tav tm="100000">
                                          <p:val>
                                            <p:strVal val="#ppt_y"/>
                                          </p:val>
                                        </p:tav>
                                      </p:tavLst>
                                    </p:anim>
                                  </p:childTnLst>
                                </p:cTn>
                              </p:par>
                            </p:childTnLst>
                          </p:cTn>
                        </p:par>
                        <p:par>
                          <p:cTn id="39" fill="hold">
                            <p:stCondLst>
                              <p:cond delay="4300"/>
                            </p:stCondLst>
                            <p:childTnLst>
                              <p:par>
                                <p:cTn id="40" presetID="22" presetClass="entr" presetSubtype="8" fill="hold" grpId="0" nodeType="afterEffect">
                                  <p:stCondLst>
                                    <p:cond delay="0"/>
                                  </p:stCondLst>
                                  <p:childTnLst>
                                    <p:set>
                                      <p:cBhvr>
                                        <p:cTn id="41" dur="1" fill="hold">
                                          <p:stCondLst>
                                            <p:cond delay="0"/>
                                          </p:stCondLst>
                                        </p:cTn>
                                        <p:tgtEl>
                                          <p:spTgt spid="10251"/>
                                        </p:tgtEl>
                                        <p:attrNameLst>
                                          <p:attrName>style.visibility</p:attrName>
                                        </p:attrNameLst>
                                      </p:cBhvr>
                                      <p:to>
                                        <p:strVal val="visible"/>
                                      </p:to>
                                    </p:set>
                                    <p:animEffect transition="in" filter="wipe(left)">
                                      <p:cBhvr>
                                        <p:cTn id="42" dur="500"/>
                                        <p:tgtEl>
                                          <p:spTgt spid="10251"/>
                                        </p:tgtEl>
                                      </p:cBhvr>
                                    </p:animEffect>
                                  </p:childTnLst>
                                </p:cTn>
                              </p:par>
                              <p:par>
                                <p:cTn id="43" presetID="22" presetClass="entr" presetSubtype="8" fill="hold" grpId="0" nodeType="withEffect">
                                  <p:stCondLst>
                                    <p:cond delay="100"/>
                                  </p:stCondLst>
                                  <p:childTnLst>
                                    <p:set>
                                      <p:cBhvr>
                                        <p:cTn id="44" dur="1" fill="hold">
                                          <p:stCondLst>
                                            <p:cond delay="0"/>
                                          </p:stCondLst>
                                        </p:cTn>
                                        <p:tgtEl>
                                          <p:spTgt spid="10252"/>
                                        </p:tgtEl>
                                        <p:attrNameLst>
                                          <p:attrName>style.visibility</p:attrName>
                                        </p:attrNameLst>
                                      </p:cBhvr>
                                      <p:to>
                                        <p:strVal val="visible"/>
                                      </p:to>
                                    </p:set>
                                    <p:animEffect transition="in" filter="wipe(left)">
                                      <p:cBhvr>
                                        <p:cTn id="45" dur="500"/>
                                        <p:tgtEl>
                                          <p:spTgt spid="10252"/>
                                        </p:tgtEl>
                                      </p:cBhvr>
                                    </p:animEffect>
                                  </p:childTnLst>
                                </p:cTn>
                              </p:par>
                              <p:par>
                                <p:cTn id="46" presetID="22" presetClass="entr" presetSubtype="8" fill="hold" grpId="0" nodeType="withEffect">
                                  <p:stCondLst>
                                    <p:cond delay="300"/>
                                  </p:stCondLst>
                                  <p:childTnLst>
                                    <p:set>
                                      <p:cBhvr>
                                        <p:cTn id="47" dur="1" fill="hold">
                                          <p:stCondLst>
                                            <p:cond delay="0"/>
                                          </p:stCondLst>
                                        </p:cTn>
                                        <p:tgtEl>
                                          <p:spTgt spid="10256"/>
                                        </p:tgtEl>
                                        <p:attrNameLst>
                                          <p:attrName>style.visibility</p:attrName>
                                        </p:attrNameLst>
                                      </p:cBhvr>
                                      <p:to>
                                        <p:strVal val="visible"/>
                                      </p:to>
                                    </p:set>
                                    <p:animEffect transition="in" filter="wipe(left)">
                                      <p:cBhvr>
                                        <p:cTn id="48" dur="500"/>
                                        <p:tgtEl>
                                          <p:spTgt spid="10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3" grpId="0" animBg="1"/>
      <p:bldP spid="10244" grpId="0" animBg="1"/>
      <p:bldP spid="10245" grpId="0" autoUpdateAnimBg="0"/>
      <p:bldP spid="10246" grpId="0" autoUpdateAnimBg="0"/>
      <p:bldP spid="10247" grpId="0" animBg="1" autoUpdateAnimBg="0"/>
      <p:bldP spid="10248" grpId="0" animBg="1" autoUpdateAnimBg="0"/>
      <p:bldP spid="10250" grpId="0" animBg="1" autoUpdateAnimBg="0"/>
      <p:bldP spid="10251" grpId="0" autoUpdateAnimBg="0"/>
      <p:bldP spid="10252" grpId="0" autoUpdateAnimBg="0"/>
      <p:bldP spid="1025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a:spLocks noChangeArrowheads="1"/>
          </p:cNvSpPr>
          <p:nvPr/>
        </p:nvSpPr>
        <p:spPr bwMode="auto">
          <a:xfrm>
            <a:off x="1012825" y="176213"/>
            <a:ext cx="9541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背景</a:t>
            </a:r>
          </a:p>
        </p:txBody>
      </p:sp>
      <p:sp>
        <p:nvSpPr>
          <p:cNvPr id="12291" name="Freeform 5"/>
          <p:cNvSpPr/>
          <p:nvPr/>
        </p:nvSpPr>
        <p:spPr bwMode="auto">
          <a:xfrm>
            <a:off x="427038" y="220663"/>
            <a:ext cx="474662" cy="560387"/>
          </a:xfrm>
          <a:custGeom>
            <a:avLst/>
            <a:gdLst>
              <a:gd name="T0" fmla="*/ 2147483647 w 574"/>
              <a:gd name="T1" fmla="*/ 2147483647 h 681"/>
              <a:gd name="T2" fmla="*/ 2147483647 w 574"/>
              <a:gd name="T3" fmla="*/ 2147483647 h 681"/>
              <a:gd name="T4" fmla="*/ 2147483647 w 574"/>
              <a:gd name="T5" fmla="*/ 2147483647 h 681"/>
              <a:gd name="T6" fmla="*/ 2147483647 w 574"/>
              <a:gd name="T7" fmla="*/ 2147483647 h 681"/>
              <a:gd name="T8" fmla="*/ 2147483647 w 574"/>
              <a:gd name="T9" fmla="*/ 2147483647 h 681"/>
              <a:gd name="T10" fmla="*/ 2147483647 w 574"/>
              <a:gd name="T11" fmla="*/ 2147483647 h 681"/>
              <a:gd name="T12" fmla="*/ 2147483647 w 574"/>
              <a:gd name="T13" fmla="*/ 2147483647 h 681"/>
              <a:gd name="T14" fmla="*/ 2147483647 w 574"/>
              <a:gd name="T15" fmla="*/ 2147483647 h 681"/>
              <a:gd name="T16" fmla="*/ 2147483647 w 574"/>
              <a:gd name="T17" fmla="*/ 0 h 681"/>
              <a:gd name="T18" fmla="*/ 2147483647 w 574"/>
              <a:gd name="T19" fmla="*/ 2147483647 h 681"/>
              <a:gd name="T20" fmla="*/ 2147483647 w 574"/>
              <a:gd name="T21" fmla="*/ 2147483647 h 681"/>
              <a:gd name="T22" fmla="*/ 2147483647 w 574"/>
              <a:gd name="T23" fmla="*/ 2147483647 h 681"/>
              <a:gd name="T24" fmla="*/ 2147483647 w 574"/>
              <a:gd name="T25" fmla="*/ 2147483647 h 681"/>
              <a:gd name="T26" fmla="*/ 2147483647 w 574"/>
              <a:gd name="T27" fmla="*/ 2147483647 h 681"/>
              <a:gd name="T28" fmla="*/ 2147483647 w 574"/>
              <a:gd name="T29" fmla="*/ 2147483647 h 681"/>
              <a:gd name="T30" fmla="*/ 2147483647 w 574"/>
              <a:gd name="T31" fmla="*/ 2147483647 h 681"/>
              <a:gd name="T32" fmla="*/ 2147483647 w 574"/>
              <a:gd name="T33" fmla="*/ 2147483647 h 681"/>
              <a:gd name="T34" fmla="*/ 2147483647 w 574"/>
              <a:gd name="T35" fmla="*/ 2147483647 h 681"/>
              <a:gd name="T36" fmla="*/ 2147483647 w 574"/>
              <a:gd name="T37" fmla="*/ 2147483647 h 681"/>
              <a:gd name="T38" fmla="*/ 0 w 574"/>
              <a:gd name="T39" fmla="*/ 2147483647 h 681"/>
              <a:gd name="T40" fmla="*/ 2147483647 w 574"/>
              <a:gd name="T41" fmla="*/ 2147483647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92" name="Line 5"/>
          <p:cNvSpPr>
            <a:spLocks noChangeShapeType="1"/>
          </p:cNvSpPr>
          <p:nvPr/>
        </p:nvSpPr>
        <p:spPr bwMode="auto">
          <a:xfrm>
            <a:off x="2822575" y="1217613"/>
            <a:ext cx="0" cy="5260975"/>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293" name="Oval 6"/>
          <p:cNvSpPr>
            <a:spLocks noChangeArrowheads="1"/>
          </p:cNvSpPr>
          <p:nvPr/>
        </p:nvSpPr>
        <p:spPr bwMode="auto">
          <a:xfrm>
            <a:off x="2706688" y="1141413"/>
            <a:ext cx="220662" cy="209550"/>
          </a:xfrm>
          <a:prstGeom prst="ellipse">
            <a:avLst/>
          </a:prstGeom>
          <a:solidFill>
            <a:schemeClr val="tx1"/>
          </a:solidFill>
          <a:ln w="7">
            <a:solidFill>
              <a:schemeClr val="accent2"/>
            </a:solidFill>
            <a:round/>
          </a:ln>
        </p:spPr>
        <p:txBody>
          <a:bodyPr/>
          <a:lstStyle/>
          <a:p>
            <a:endParaRPr lang="zh-CN" altLang="en-US"/>
          </a:p>
        </p:txBody>
      </p:sp>
      <p:sp>
        <p:nvSpPr>
          <p:cNvPr id="12296" name="Oval 9"/>
          <p:cNvSpPr>
            <a:spLocks noChangeArrowheads="1"/>
          </p:cNvSpPr>
          <p:nvPr/>
        </p:nvSpPr>
        <p:spPr bwMode="auto">
          <a:xfrm>
            <a:off x="2736058" y="2965173"/>
            <a:ext cx="220662" cy="207962"/>
          </a:xfrm>
          <a:prstGeom prst="ellipse">
            <a:avLst/>
          </a:prstGeom>
          <a:solidFill>
            <a:schemeClr val="tx1"/>
          </a:solidFill>
          <a:ln w="7">
            <a:solidFill>
              <a:schemeClr val="accent2"/>
            </a:solidFill>
            <a:round/>
          </a:ln>
        </p:spPr>
        <p:txBody>
          <a:bodyPr/>
          <a:lstStyle/>
          <a:p>
            <a:endParaRPr lang="zh-CN" altLang="en-US"/>
          </a:p>
        </p:txBody>
      </p:sp>
      <p:sp>
        <p:nvSpPr>
          <p:cNvPr id="12297" name="Oval 10"/>
          <p:cNvSpPr>
            <a:spLocks noChangeArrowheads="1"/>
          </p:cNvSpPr>
          <p:nvPr/>
        </p:nvSpPr>
        <p:spPr bwMode="auto">
          <a:xfrm>
            <a:off x="2706688" y="4749800"/>
            <a:ext cx="220662" cy="207963"/>
          </a:xfrm>
          <a:prstGeom prst="ellipse">
            <a:avLst/>
          </a:prstGeom>
          <a:solidFill>
            <a:schemeClr val="tx1"/>
          </a:solidFill>
          <a:ln w="7">
            <a:solidFill>
              <a:schemeClr val="accent2"/>
            </a:solidFill>
            <a:round/>
          </a:ln>
        </p:spPr>
        <p:txBody>
          <a:bodyPr/>
          <a:lstStyle/>
          <a:p>
            <a:endParaRPr lang="zh-CN" altLang="en-US"/>
          </a:p>
        </p:txBody>
      </p:sp>
      <p:sp>
        <p:nvSpPr>
          <p:cNvPr id="12299" name="TextBox 10"/>
          <p:cNvSpPr txBox="1">
            <a:spLocks noChangeArrowheads="1"/>
          </p:cNvSpPr>
          <p:nvPr/>
        </p:nvSpPr>
        <p:spPr bwMode="auto">
          <a:xfrm>
            <a:off x="3070225" y="106045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市场背景</a:t>
            </a:r>
          </a:p>
        </p:txBody>
      </p:sp>
      <p:sp>
        <p:nvSpPr>
          <p:cNvPr id="12300" name="TextBox 11"/>
          <p:cNvSpPr txBox="1">
            <a:spLocks noChangeArrowheads="1"/>
          </p:cNvSpPr>
          <p:nvPr/>
        </p:nvSpPr>
        <p:spPr bwMode="auto">
          <a:xfrm>
            <a:off x="3106738" y="1371600"/>
            <a:ext cx="76263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accent1"/>
                </a:solidFill>
                <a:latin typeface="微软雅黑" panose="020B0503020204020204" pitchFamily="34" charset="-122"/>
                <a:ea typeface="微软雅黑" panose="020B0503020204020204" pitchFamily="34" charset="-122"/>
              </a:rPr>
              <a:t>A</a:t>
            </a:r>
            <a:r>
              <a:rPr lang="zh-CN" altLang="en-US" dirty="0">
                <a:solidFill>
                  <a:schemeClr val="accent1"/>
                </a:solidFill>
                <a:latin typeface="微软雅黑" panose="020B0503020204020204" pitchFamily="34" charset="-122"/>
                <a:ea typeface="微软雅黑" panose="020B0503020204020204" pitchFamily="34" charset="-122"/>
              </a:rPr>
              <a:t>股市场已经经历</a:t>
            </a:r>
            <a:r>
              <a:rPr lang="en-US" altLang="zh-CN" dirty="0">
                <a:solidFill>
                  <a:schemeClr val="accent1"/>
                </a:solidFill>
                <a:latin typeface="微软雅黑" panose="020B0503020204020204" pitchFamily="34" charset="-122"/>
                <a:ea typeface="微软雅黑" panose="020B0503020204020204" pitchFamily="34" charset="-122"/>
              </a:rPr>
              <a:t>28</a:t>
            </a:r>
            <a:r>
              <a:rPr lang="zh-CN" altLang="en-US" dirty="0">
                <a:solidFill>
                  <a:schemeClr val="accent1"/>
                </a:solidFill>
                <a:latin typeface="微软雅黑" panose="020B0503020204020204" pitchFamily="34" charset="-122"/>
                <a:ea typeface="微软雅黑" panose="020B0503020204020204" pitchFamily="34" charset="-122"/>
              </a:rPr>
              <a:t>个年头，监管等制度逐渐完善，国家鼓励金融创新。</a:t>
            </a:r>
            <a:endParaRPr lang="en-US" altLang="zh-CN" dirty="0">
              <a:solidFill>
                <a:schemeClr val="accent1"/>
              </a:solidFill>
              <a:latin typeface="微软雅黑" panose="020B0503020204020204" pitchFamily="34" charset="-122"/>
              <a:ea typeface="微软雅黑" panose="020B0503020204020204" pitchFamily="34" charset="-122"/>
            </a:endParaRPr>
          </a:p>
          <a:p>
            <a:pPr eaLnBrk="1" hangingPunct="1"/>
            <a:r>
              <a:rPr lang="en-US" altLang="zh-CN" dirty="0">
                <a:solidFill>
                  <a:schemeClr val="accent1"/>
                </a:solidFill>
                <a:latin typeface="微软雅黑" panose="020B0503020204020204" pitchFamily="34" charset="-122"/>
                <a:ea typeface="微软雅黑" panose="020B0503020204020204" pitchFamily="34" charset="-122"/>
              </a:rPr>
              <a:t>2017</a:t>
            </a:r>
            <a:r>
              <a:rPr lang="zh-CN" altLang="en-US" dirty="0">
                <a:solidFill>
                  <a:schemeClr val="accent1"/>
                </a:solidFill>
                <a:latin typeface="微软雅黑" panose="020B0503020204020204" pitchFamily="34" charset="-122"/>
                <a:ea typeface="微软雅黑" panose="020B0503020204020204" pitchFamily="34" charset="-122"/>
              </a:rPr>
              <a:t>年私募资产管理规模突破</a:t>
            </a:r>
            <a:r>
              <a:rPr lang="en-US" altLang="zh-CN" dirty="0">
                <a:solidFill>
                  <a:schemeClr val="accent1"/>
                </a:solidFill>
                <a:latin typeface="微软雅黑" panose="020B0503020204020204" pitchFamily="34" charset="-122"/>
                <a:ea typeface="微软雅黑" panose="020B0503020204020204" pitchFamily="34" charset="-122"/>
              </a:rPr>
              <a:t>10</a:t>
            </a:r>
            <a:r>
              <a:rPr lang="zh-CN" altLang="en-US" dirty="0">
                <a:solidFill>
                  <a:schemeClr val="accent1"/>
                </a:solidFill>
                <a:latin typeface="微软雅黑" panose="020B0503020204020204" pitchFamily="34" charset="-122"/>
                <a:ea typeface="微软雅黑" panose="020B0503020204020204" pitchFamily="34" charset="-122"/>
              </a:rPr>
              <a:t>万亿，而量化私募只有</a:t>
            </a:r>
            <a:r>
              <a:rPr lang="en-US" altLang="zh-CN" dirty="0">
                <a:solidFill>
                  <a:schemeClr val="accent1"/>
                </a:solidFill>
                <a:latin typeface="微软雅黑" panose="020B0503020204020204" pitchFamily="34" charset="-122"/>
                <a:ea typeface="微软雅黑" panose="020B0503020204020204" pitchFamily="34" charset="-122"/>
              </a:rPr>
              <a:t>2000-3000</a:t>
            </a:r>
            <a:r>
              <a:rPr lang="zh-CN" altLang="en-US" dirty="0">
                <a:solidFill>
                  <a:schemeClr val="accent1"/>
                </a:solidFill>
                <a:latin typeface="微软雅黑" panose="020B0503020204020204" pitchFamily="34" charset="-122"/>
                <a:ea typeface="微软雅黑" panose="020B0503020204020204" pitchFamily="34" charset="-122"/>
              </a:rPr>
              <a:t>亿元，占比较低，远低于美国</a:t>
            </a:r>
            <a:r>
              <a:rPr lang="en-US" altLang="zh-CN" dirty="0">
                <a:solidFill>
                  <a:schemeClr val="accent1"/>
                </a:solidFill>
                <a:latin typeface="微软雅黑" panose="020B0503020204020204" pitchFamily="34" charset="-122"/>
                <a:ea typeface="微软雅黑" panose="020B0503020204020204" pitchFamily="34" charset="-122"/>
              </a:rPr>
              <a:t>13%-15%</a:t>
            </a:r>
            <a:r>
              <a:rPr lang="zh-CN" altLang="en-US" dirty="0">
                <a:solidFill>
                  <a:schemeClr val="accent1"/>
                </a:solidFill>
                <a:latin typeface="微软雅黑" panose="020B0503020204020204" pitchFamily="34" charset="-122"/>
                <a:ea typeface="微软雅黑" panose="020B0503020204020204" pitchFamily="34" charset="-122"/>
              </a:rPr>
              <a:t>的占比，还有很大的空间。</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12301" name="TextBox 13"/>
          <p:cNvSpPr txBox="1">
            <a:spLocks noChangeArrowheads="1"/>
          </p:cNvSpPr>
          <p:nvPr/>
        </p:nvSpPr>
        <p:spPr bwMode="auto">
          <a:xfrm>
            <a:off x="3040063" y="2988469"/>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研究背景</a:t>
            </a:r>
          </a:p>
        </p:txBody>
      </p:sp>
      <p:sp>
        <p:nvSpPr>
          <p:cNvPr id="12302" name="TextBox 14"/>
          <p:cNvSpPr txBox="1">
            <a:spLocks noChangeArrowheads="1"/>
          </p:cNvSpPr>
          <p:nvPr/>
        </p:nvSpPr>
        <p:spPr bwMode="auto">
          <a:xfrm>
            <a:off x="2965205" y="4935422"/>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工程背景</a:t>
            </a:r>
          </a:p>
        </p:txBody>
      </p:sp>
      <p:sp>
        <p:nvSpPr>
          <p:cNvPr id="12306" name="TextBox 18"/>
          <p:cNvSpPr txBox="1">
            <a:spLocks noChangeArrowheads="1"/>
          </p:cNvSpPr>
          <p:nvPr/>
        </p:nvSpPr>
        <p:spPr bwMode="auto">
          <a:xfrm>
            <a:off x="3055938" y="3325019"/>
            <a:ext cx="7439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accent1"/>
                </a:solidFill>
                <a:latin typeface="微软雅黑" panose="020B0503020204020204" pitchFamily="34" charset="-122"/>
                <a:ea typeface="微软雅黑" panose="020B0503020204020204" pitchFamily="34" charset="-122"/>
              </a:rPr>
              <a:t>现代金融理论更加完善。</a:t>
            </a:r>
            <a:endParaRPr lang="en-US" altLang="zh-CN" dirty="0">
              <a:solidFill>
                <a:schemeClr val="accent1"/>
              </a:solidFill>
              <a:latin typeface="微软雅黑" panose="020B0503020204020204" pitchFamily="34" charset="-122"/>
              <a:ea typeface="微软雅黑" panose="020B0503020204020204" pitchFamily="34" charset="-122"/>
            </a:endParaRPr>
          </a:p>
          <a:p>
            <a:pPr eaLnBrk="1" hangingPunct="1"/>
            <a:r>
              <a:rPr lang="zh-CN" altLang="en-US" dirty="0">
                <a:solidFill>
                  <a:schemeClr val="accent1"/>
                </a:solidFill>
                <a:latin typeface="微软雅黑" panose="020B0503020204020204" pitchFamily="34" charset="-122"/>
                <a:ea typeface="微软雅黑" panose="020B0503020204020204" pitchFamily="34" charset="-122"/>
              </a:rPr>
              <a:t>人工智能相关技术近几年发展迅速，出现大量应用在金融领域的研究。</a:t>
            </a:r>
          </a:p>
        </p:txBody>
      </p:sp>
      <p:sp>
        <p:nvSpPr>
          <p:cNvPr id="12307" name="TextBox 19"/>
          <p:cNvSpPr txBox="1">
            <a:spLocks noChangeArrowheads="1"/>
          </p:cNvSpPr>
          <p:nvPr/>
        </p:nvSpPr>
        <p:spPr bwMode="auto">
          <a:xfrm>
            <a:off x="2981080" y="5311659"/>
            <a:ext cx="7439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accent1"/>
                </a:solidFill>
                <a:latin typeface="微软雅黑" panose="020B0503020204020204" pitchFamily="34" charset="-122"/>
                <a:ea typeface="微软雅黑" panose="020B0503020204020204" pitchFamily="34" charset="-122"/>
              </a:rPr>
              <a:t>计算机软硬件性能提高。</a:t>
            </a:r>
            <a:endParaRPr lang="en-US" altLang="zh-CN" dirty="0">
              <a:solidFill>
                <a:schemeClr val="accent1"/>
              </a:solidFill>
              <a:latin typeface="微软雅黑" panose="020B0503020204020204" pitchFamily="34" charset="-122"/>
              <a:ea typeface="微软雅黑" panose="020B0503020204020204" pitchFamily="34" charset="-122"/>
            </a:endParaRPr>
          </a:p>
          <a:p>
            <a:pPr eaLnBrk="1" hangingPunct="1"/>
            <a:r>
              <a:rPr lang="zh-CN" altLang="en-US" dirty="0">
                <a:solidFill>
                  <a:schemeClr val="accent1"/>
                </a:solidFill>
                <a:latin typeface="微软雅黑" panose="020B0503020204020204" pitchFamily="34" charset="-122"/>
                <a:ea typeface="微软雅黑" panose="020B0503020204020204" pitchFamily="34" charset="-122"/>
              </a:rPr>
              <a:t>国内外量化团队涌入大量互联网人才，开发了一些较为成熟的量化平台。</a:t>
            </a:r>
          </a:p>
        </p:txBody>
      </p:sp>
      <p:sp>
        <p:nvSpPr>
          <p:cNvPr id="12311" name="矩形 23"/>
          <p:cNvSpPr>
            <a:spLocks noChangeArrowheads="1"/>
          </p:cNvSpPr>
          <p:nvPr/>
        </p:nvSpPr>
        <p:spPr bwMode="auto">
          <a:xfrm>
            <a:off x="876300" y="1350963"/>
            <a:ext cx="1728788" cy="1062037"/>
          </a:xfrm>
          <a:prstGeom prst="rect">
            <a:avLst/>
          </a:prstGeom>
          <a:blipFill dpi="0" rotWithShape="1">
            <a:blip r:embed="rId3"/>
            <a:srcRect/>
            <a:stretch>
              <a:fillRect/>
            </a:stretch>
          </a:blipFill>
          <a:ln w="9525">
            <a:solidFill>
              <a:schemeClr val="tx1"/>
            </a:solidFill>
            <a:bevel/>
          </a:ln>
        </p:spPr>
        <p:txBody>
          <a:bodyPr/>
          <a:lstStyle/>
          <a:p>
            <a:endParaRPr lang="zh-CN" altLang="en-US"/>
          </a:p>
        </p:txBody>
      </p:sp>
      <p:sp>
        <p:nvSpPr>
          <p:cNvPr id="12312" name="矩形 24"/>
          <p:cNvSpPr>
            <a:spLocks noChangeArrowheads="1"/>
          </p:cNvSpPr>
          <p:nvPr/>
        </p:nvSpPr>
        <p:spPr bwMode="auto">
          <a:xfrm>
            <a:off x="876300" y="2996952"/>
            <a:ext cx="1728788" cy="1063625"/>
          </a:xfrm>
          <a:prstGeom prst="rect">
            <a:avLst/>
          </a:prstGeom>
          <a:blipFill dpi="0" rotWithShape="1">
            <a:blip r:embed="rId4"/>
            <a:srcRect/>
            <a:stretch>
              <a:fillRect/>
            </a:stretch>
          </a:blipFill>
          <a:ln w="9525">
            <a:solidFill>
              <a:schemeClr val="tx1"/>
            </a:solidFill>
            <a:bevel/>
          </a:ln>
        </p:spPr>
        <p:txBody>
          <a:bodyPr/>
          <a:lstStyle/>
          <a:p>
            <a:endParaRPr lang="zh-CN" altLang="en-US"/>
          </a:p>
        </p:txBody>
      </p:sp>
      <p:sp>
        <p:nvSpPr>
          <p:cNvPr id="12313" name="矩形 25"/>
          <p:cNvSpPr>
            <a:spLocks noChangeArrowheads="1"/>
          </p:cNvSpPr>
          <p:nvPr/>
        </p:nvSpPr>
        <p:spPr bwMode="auto">
          <a:xfrm>
            <a:off x="876300" y="4813647"/>
            <a:ext cx="1728788" cy="1063625"/>
          </a:xfrm>
          <a:prstGeom prst="rect">
            <a:avLst/>
          </a:prstGeom>
          <a:blipFill dpi="0" rotWithShape="1">
            <a:blip r:embed="rId5"/>
            <a:srcRect/>
            <a:stretch>
              <a:fillRect/>
            </a:stretch>
          </a:blipFill>
          <a:ln w="9525">
            <a:solidFill>
              <a:schemeClr val="tx1"/>
            </a:solidFill>
            <a:bevel/>
          </a:ln>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740"/>
                            </p:stCondLst>
                            <p:childTnLst>
                              <p:par>
                                <p:cTn id="20" presetID="22" presetClass="entr" presetSubtype="1" fill="hold" grpId="0" nodeType="after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wipe(up)">
                                      <p:cBhvr>
                                        <p:cTn id="22" dur="500"/>
                                        <p:tgtEl>
                                          <p:spTgt spid="12292"/>
                                        </p:tgtEl>
                                      </p:cBhvr>
                                    </p:animEffect>
                                  </p:childTnLst>
                                </p:cTn>
                              </p:par>
                            </p:childTnLst>
                          </p:cTn>
                        </p:par>
                        <p:par>
                          <p:cTn id="23" fill="hold">
                            <p:stCondLst>
                              <p:cond delay="1240"/>
                            </p:stCondLst>
                            <p:childTnLst>
                              <p:par>
                                <p:cTn id="24" presetID="10" presetClass="entr" presetSubtype="0" fill="hold" grpId="0" nodeType="afterEffect">
                                  <p:stCondLst>
                                    <p:cond delay="0"/>
                                  </p:stCondLst>
                                  <p:childTnLst>
                                    <p:set>
                                      <p:cBhvr>
                                        <p:cTn id="25" dur="1" fill="hold">
                                          <p:stCondLst>
                                            <p:cond delay="0"/>
                                          </p:stCondLst>
                                        </p:cTn>
                                        <p:tgtEl>
                                          <p:spTgt spid="12293"/>
                                        </p:tgtEl>
                                        <p:attrNameLst>
                                          <p:attrName>style.visibility</p:attrName>
                                        </p:attrNameLst>
                                      </p:cBhvr>
                                      <p:to>
                                        <p:strVal val="visible"/>
                                      </p:to>
                                    </p:set>
                                    <p:anim calcmode="lin" valueType="num">
                                      <p:cBhvr>
                                        <p:cTn id="26" dur="500" fill="hold"/>
                                        <p:tgtEl>
                                          <p:spTgt spid="12293"/>
                                        </p:tgtEl>
                                        <p:attrNameLst>
                                          <p:attrName>ppt_w</p:attrName>
                                        </p:attrNameLst>
                                      </p:cBhvr>
                                      <p:tavLst>
                                        <p:tav tm="0">
                                          <p:val>
                                            <p:fltVal val="0"/>
                                          </p:val>
                                        </p:tav>
                                        <p:tav tm="100000">
                                          <p:val>
                                            <p:strVal val="#ppt_w"/>
                                          </p:val>
                                        </p:tav>
                                      </p:tavLst>
                                    </p:anim>
                                    <p:anim calcmode="lin" valueType="num">
                                      <p:cBhvr>
                                        <p:cTn id="27" dur="500" fill="hold"/>
                                        <p:tgtEl>
                                          <p:spTgt spid="12293"/>
                                        </p:tgtEl>
                                        <p:attrNameLst>
                                          <p:attrName>ppt_h</p:attrName>
                                        </p:attrNameLst>
                                      </p:cBhvr>
                                      <p:tavLst>
                                        <p:tav tm="0">
                                          <p:val>
                                            <p:fltVal val="0"/>
                                          </p:val>
                                        </p:tav>
                                        <p:tav tm="100000">
                                          <p:val>
                                            <p:strVal val="#ppt_h"/>
                                          </p:val>
                                        </p:tav>
                                      </p:tavLst>
                                    </p:anim>
                                    <p:animEffect transition="in" filter="fade">
                                      <p:cBhvr>
                                        <p:cTn id="28" dur="500"/>
                                        <p:tgtEl>
                                          <p:spTgt spid="12293"/>
                                        </p:tgtEl>
                                      </p:cBhvr>
                                    </p:animEffect>
                                  </p:childTnLst>
                                </p:cTn>
                              </p:par>
                            </p:childTnLst>
                          </p:cTn>
                        </p:par>
                        <p:par>
                          <p:cTn id="29" fill="hold">
                            <p:stCondLst>
                              <p:cond delay="1740"/>
                            </p:stCondLst>
                            <p:childTnLst>
                              <p:par>
                                <p:cTn id="30" presetID="31" presetClass="entr" presetSubtype="0" fill="hold" grpId="0" nodeType="afterEffect">
                                  <p:stCondLst>
                                    <p:cond delay="0"/>
                                  </p:stCondLst>
                                  <p:childTnLst>
                                    <p:set>
                                      <p:cBhvr>
                                        <p:cTn id="31" dur="1" fill="hold">
                                          <p:stCondLst>
                                            <p:cond delay="0"/>
                                          </p:stCondLst>
                                        </p:cTn>
                                        <p:tgtEl>
                                          <p:spTgt spid="12299"/>
                                        </p:tgtEl>
                                        <p:attrNameLst>
                                          <p:attrName>style.visibility</p:attrName>
                                        </p:attrNameLst>
                                      </p:cBhvr>
                                      <p:to>
                                        <p:strVal val="visible"/>
                                      </p:to>
                                    </p:set>
                                    <p:anim calcmode="lin" valueType="num">
                                      <p:cBhvr>
                                        <p:cTn id="32" dur="400" fill="hold"/>
                                        <p:tgtEl>
                                          <p:spTgt spid="12299"/>
                                        </p:tgtEl>
                                        <p:attrNameLst>
                                          <p:attrName>ppt_w</p:attrName>
                                        </p:attrNameLst>
                                      </p:cBhvr>
                                      <p:tavLst>
                                        <p:tav tm="0">
                                          <p:val>
                                            <p:fltVal val="0"/>
                                          </p:val>
                                        </p:tav>
                                        <p:tav tm="100000">
                                          <p:val>
                                            <p:strVal val="#ppt_w"/>
                                          </p:val>
                                        </p:tav>
                                      </p:tavLst>
                                    </p:anim>
                                    <p:anim calcmode="lin" valueType="num">
                                      <p:cBhvr>
                                        <p:cTn id="33" dur="400" fill="hold"/>
                                        <p:tgtEl>
                                          <p:spTgt spid="12299"/>
                                        </p:tgtEl>
                                        <p:attrNameLst>
                                          <p:attrName>ppt_h</p:attrName>
                                        </p:attrNameLst>
                                      </p:cBhvr>
                                      <p:tavLst>
                                        <p:tav tm="0">
                                          <p:val>
                                            <p:fltVal val="0"/>
                                          </p:val>
                                        </p:tav>
                                        <p:tav tm="100000">
                                          <p:val>
                                            <p:strVal val="#ppt_h"/>
                                          </p:val>
                                        </p:tav>
                                      </p:tavLst>
                                    </p:anim>
                                    <p:anim calcmode="lin" valueType="num">
                                      <p:cBhvr>
                                        <p:cTn id="34" dur="400" fill="hold"/>
                                        <p:tgtEl>
                                          <p:spTgt spid="12299"/>
                                        </p:tgtEl>
                                        <p:attrNameLst>
                                          <p:attrName>style.rotation</p:attrName>
                                        </p:attrNameLst>
                                      </p:cBhvr>
                                      <p:tavLst>
                                        <p:tav tm="0">
                                          <p:val>
                                            <p:fltVal val="90"/>
                                          </p:val>
                                        </p:tav>
                                        <p:tav tm="100000">
                                          <p:val>
                                            <p:fltVal val="0"/>
                                          </p:val>
                                        </p:tav>
                                      </p:tavLst>
                                    </p:anim>
                                    <p:animEffect transition="in" filter="fade">
                                      <p:cBhvr>
                                        <p:cTn id="35" dur="400"/>
                                        <p:tgtEl>
                                          <p:spTgt spid="12299"/>
                                        </p:tgtEl>
                                      </p:cBhvr>
                                    </p:animEffect>
                                  </p:childTnLst>
                                </p:cTn>
                              </p:par>
                            </p:childTnLst>
                          </p:cTn>
                        </p:par>
                        <p:par>
                          <p:cTn id="36" fill="hold">
                            <p:stCondLst>
                              <p:cond delay="2140"/>
                            </p:stCondLst>
                            <p:childTnLst>
                              <p:par>
                                <p:cTn id="37" presetID="22" presetClass="entr" presetSubtype="8" fill="hold" grpId="0" nodeType="afterEffect">
                                  <p:stCondLst>
                                    <p:cond delay="0"/>
                                  </p:stCondLst>
                                  <p:childTnLst>
                                    <p:set>
                                      <p:cBhvr>
                                        <p:cTn id="38" dur="1" fill="hold">
                                          <p:stCondLst>
                                            <p:cond delay="0"/>
                                          </p:stCondLst>
                                        </p:cTn>
                                        <p:tgtEl>
                                          <p:spTgt spid="12300"/>
                                        </p:tgtEl>
                                        <p:attrNameLst>
                                          <p:attrName>style.visibility</p:attrName>
                                        </p:attrNameLst>
                                      </p:cBhvr>
                                      <p:to>
                                        <p:strVal val="visible"/>
                                      </p:to>
                                    </p:set>
                                    <p:animEffect transition="in" filter="wipe(left)">
                                      <p:cBhvr>
                                        <p:cTn id="39" dur="500"/>
                                        <p:tgtEl>
                                          <p:spTgt spid="12300"/>
                                        </p:tgtEl>
                                      </p:cBhvr>
                                    </p:animEffect>
                                  </p:childTnLst>
                                </p:cTn>
                              </p:par>
                            </p:childTnLst>
                          </p:cTn>
                        </p:par>
                        <p:par>
                          <p:cTn id="40" fill="hold">
                            <p:stCondLst>
                              <p:cond delay="2640"/>
                            </p:stCondLst>
                            <p:childTnLst>
                              <p:par>
                                <p:cTn id="41" presetID="31" presetClass="entr" presetSubtype="0" fill="hold" grpId="0" nodeType="afterEffect">
                                  <p:stCondLst>
                                    <p:cond delay="0"/>
                                  </p:stCondLst>
                                  <p:childTnLst>
                                    <p:set>
                                      <p:cBhvr>
                                        <p:cTn id="42" dur="1" fill="hold">
                                          <p:stCondLst>
                                            <p:cond delay="0"/>
                                          </p:stCondLst>
                                        </p:cTn>
                                        <p:tgtEl>
                                          <p:spTgt spid="12301"/>
                                        </p:tgtEl>
                                        <p:attrNameLst>
                                          <p:attrName>style.visibility</p:attrName>
                                        </p:attrNameLst>
                                      </p:cBhvr>
                                      <p:to>
                                        <p:strVal val="visible"/>
                                      </p:to>
                                    </p:set>
                                    <p:anim calcmode="lin" valueType="num">
                                      <p:cBhvr>
                                        <p:cTn id="43" dur="400" fill="hold"/>
                                        <p:tgtEl>
                                          <p:spTgt spid="12301"/>
                                        </p:tgtEl>
                                        <p:attrNameLst>
                                          <p:attrName>ppt_w</p:attrName>
                                        </p:attrNameLst>
                                      </p:cBhvr>
                                      <p:tavLst>
                                        <p:tav tm="0">
                                          <p:val>
                                            <p:fltVal val="0"/>
                                          </p:val>
                                        </p:tav>
                                        <p:tav tm="100000">
                                          <p:val>
                                            <p:strVal val="#ppt_w"/>
                                          </p:val>
                                        </p:tav>
                                      </p:tavLst>
                                    </p:anim>
                                    <p:anim calcmode="lin" valueType="num">
                                      <p:cBhvr>
                                        <p:cTn id="44" dur="400" fill="hold"/>
                                        <p:tgtEl>
                                          <p:spTgt spid="12301"/>
                                        </p:tgtEl>
                                        <p:attrNameLst>
                                          <p:attrName>ppt_h</p:attrName>
                                        </p:attrNameLst>
                                      </p:cBhvr>
                                      <p:tavLst>
                                        <p:tav tm="0">
                                          <p:val>
                                            <p:fltVal val="0"/>
                                          </p:val>
                                        </p:tav>
                                        <p:tav tm="100000">
                                          <p:val>
                                            <p:strVal val="#ppt_h"/>
                                          </p:val>
                                        </p:tav>
                                      </p:tavLst>
                                    </p:anim>
                                    <p:anim calcmode="lin" valueType="num">
                                      <p:cBhvr>
                                        <p:cTn id="45" dur="400" fill="hold"/>
                                        <p:tgtEl>
                                          <p:spTgt spid="12301"/>
                                        </p:tgtEl>
                                        <p:attrNameLst>
                                          <p:attrName>style.rotation</p:attrName>
                                        </p:attrNameLst>
                                      </p:cBhvr>
                                      <p:tavLst>
                                        <p:tav tm="0">
                                          <p:val>
                                            <p:fltVal val="90"/>
                                          </p:val>
                                        </p:tav>
                                        <p:tav tm="100000">
                                          <p:val>
                                            <p:fltVal val="0"/>
                                          </p:val>
                                        </p:tav>
                                      </p:tavLst>
                                    </p:anim>
                                    <p:animEffect transition="in" filter="fade">
                                      <p:cBhvr>
                                        <p:cTn id="46" dur="400"/>
                                        <p:tgtEl>
                                          <p:spTgt spid="12301"/>
                                        </p:tgtEl>
                                      </p:cBhvr>
                                    </p:animEffect>
                                  </p:childTnLst>
                                </p:cTn>
                              </p:par>
                            </p:childTnLst>
                          </p:cTn>
                        </p:par>
                        <p:par>
                          <p:cTn id="47" fill="hold">
                            <p:stCondLst>
                              <p:cond delay="3040"/>
                            </p:stCondLst>
                            <p:childTnLst>
                              <p:par>
                                <p:cTn id="48" presetID="22" presetClass="entr" presetSubtype="8" fill="hold" grpId="0" nodeType="afterEffect">
                                  <p:stCondLst>
                                    <p:cond delay="0"/>
                                  </p:stCondLst>
                                  <p:childTnLst>
                                    <p:set>
                                      <p:cBhvr>
                                        <p:cTn id="49" dur="1" fill="hold">
                                          <p:stCondLst>
                                            <p:cond delay="0"/>
                                          </p:stCondLst>
                                        </p:cTn>
                                        <p:tgtEl>
                                          <p:spTgt spid="12306"/>
                                        </p:tgtEl>
                                        <p:attrNameLst>
                                          <p:attrName>style.visibility</p:attrName>
                                        </p:attrNameLst>
                                      </p:cBhvr>
                                      <p:to>
                                        <p:strVal val="visible"/>
                                      </p:to>
                                    </p:set>
                                    <p:animEffect transition="in" filter="wipe(left)">
                                      <p:cBhvr>
                                        <p:cTn id="50" dur="500"/>
                                        <p:tgtEl>
                                          <p:spTgt spid="12306"/>
                                        </p:tgtEl>
                                      </p:cBhvr>
                                    </p:animEffect>
                                  </p:childTnLst>
                                </p:cTn>
                              </p:par>
                            </p:childTnLst>
                          </p:cTn>
                        </p:par>
                        <p:par>
                          <p:cTn id="51" fill="hold">
                            <p:stCondLst>
                              <p:cond delay="3540"/>
                            </p:stCondLst>
                            <p:childTnLst>
                              <p:par>
                                <p:cTn id="52" presetID="31" presetClass="entr" presetSubtype="0" fill="hold" grpId="0" nodeType="afterEffect">
                                  <p:stCondLst>
                                    <p:cond delay="0"/>
                                  </p:stCondLst>
                                  <p:childTnLst>
                                    <p:set>
                                      <p:cBhvr>
                                        <p:cTn id="53" dur="1" fill="hold">
                                          <p:stCondLst>
                                            <p:cond delay="0"/>
                                          </p:stCondLst>
                                        </p:cTn>
                                        <p:tgtEl>
                                          <p:spTgt spid="12302"/>
                                        </p:tgtEl>
                                        <p:attrNameLst>
                                          <p:attrName>style.visibility</p:attrName>
                                        </p:attrNameLst>
                                      </p:cBhvr>
                                      <p:to>
                                        <p:strVal val="visible"/>
                                      </p:to>
                                    </p:set>
                                    <p:anim calcmode="lin" valueType="num">
                                      <p:cBhvr>
                                        <p:cTn id="54" dur="400" fill="hold"/>
                                        <p:tgtEl>
                                          <p:spTgt spid="12302"/>
                                        </p:tgtEl>
                                        <p:attrNameLst>
                                          <p:attrName>ppt_w</p:attrName>
                                        </p:attrNameLst>
                                      </p:cBhvr>
                                      <p:tavLst>
                                        <p:tav tm="0">
                                          <p:val>
                                            <p:fltVal val="0"/>
                                          </p:val>
                                        </p:tav>
                                        <p:tav tm="100000">
                                          <p:val>
                                            <p:strVal val="#ppt_w"/>
                                          </p:val>
                                        </p:tav>
                                      </p:tavLst>
                                    </p:anim>
                                    <p:anim calcmode="lin" valueType="num">
                                      <p:cBhvr>
                                        <p:cTn id="55" dur="400" fill="hold"/>
                                        <p:tgtEl>
                                          <p:spTgt spid="12302"/>
                                        </p:tgtEl>
                                        <p:attrNameLst>
                                          <p:attrName>ppt_h</p:attrName>
                                        </p:attrNameLst>
                                      </p:cBhvr>
                                      <p:tavLst>
                                        <p:tav tm="0">
                                          <p:val>
                                            <p:fltVal val="0"/>
                                          </p:val>
                                        </p:tav>
                                        <p:tav tm="100000">
                                          <p:val>
                                            <p:strVal val="#ppt_h"/>
                                          </p:val>
                                        </p:tav>
                                      </p:tavLst>
                                    </p:anim>
                                    <p:anim calcmode="lin" valueType="num">
                                      <p:cBhvr>
                                        <p:cTn id="56" dur="400" fill="hold"/>
                                        <p:tgtEl>
                                          <p:spTgt spid="12302"/>
                                        </p:tgtEl>
                                        <p:attrNameLst>
                                          <p:attrName>style.rotation</p:attrName>
                                        </p:attrNameLst>
                                      </p:cBhvr>
                                      <p:tavLst>
                                        <p:tav tm="0">
                                          <p:val>
                                            <p:fltVal val="90"/>
                                          </p:val>
                                        </p:tav>
                                        <p:tav tm="100000">
                                          <p:val>
                                            <p:fltVal val="0"/>
                                          </p:val>
                                        </p:tav>
                                      </p:tavLst>
                                    </p:anim>
                                    <p:animEffect transition="in" filter="fade">
                                      <p:cBhvr>
                                        <p:cTn id="57" dur="400"/>
                                        <p:tgtEl>
                                          <p:spTgt spid="12302"/>
                                        </p:tgtEl>
                                      </p:cBhvr>
                                    </p:animEffect>
                                  </p:childTnLst>
                                </p:cTn>
                              </p:par>
                            </p:childTnLst>
                          </p:cTn>
                        </p:par>
                        <p:par>
                          <p:cTn id="58" fill="hold">
                            <p:stCondLst>
                              <p:cond delay="3940"/>
                            </p:stCondLst>
                            <p:childTnLst>
                              <p:par>
                                <p:cTn id="59" presetID="22" presetClass="entr" presetSubtype="8" fill="hold" grpId="0" nodeType="afterEffect">
                                  <p:stCondLst>
                                    <p:cond delay="0"/>
                                  </p:stCondLst>
                                  <p:childTnLst>
                                    <p:set>
                                      <p:cBhvr>
                                        <p:cTn id="60" dur="1" fill="hold">
                                          <p:stCondLst>
                                            <p:cond delay="0"/>
                                          </p:stCondLst>
                                        </p:cTn>
                                        <p:tgtEl>
                                          <p:spTgt spid="12307"/>
                                        </p:tgtEl>
                                        <p:attrNameLst>
                                          <p:attrName>style.visibility</p:attrName>
                                        </p:attrNameLst>
                                      </p:cBhvr>
                                      <p:to>
                                        <p:strVal val="visible"/>
                                      </p:to>
                                    </p:set>
                                    <p:animEffect transition="in" filter="wipe(left)">
                                      <p:cBhvr>
                                        <p:cTn id="61" dur="500"/>
                                        <p:tgtEl>
                                          <p:spTgt spid="12307"/>
                                        </p:tgtEl>
                                      </p:cBhvr>
                                    </p:animEffect>
                                  </p:childTnLst>
                                </p:cTn>
                              </p:par>
                            </p:childTnLst>
                          </p:cTn>
                        </p:par>
                        <p:par>
                          <p:cTn id="62" fill="hold">
                            <p:stCondLst>
                              <p:cond delay="4440"/>
                            </p:stCondLst>
                            <p:childTnLst>
                              <p:par>
                                <p:cTn id="63" presetID="10" presetClass="entr" presetSubtype="0" fill="hold" grpId="0" nodeType="afterEffect">
                                  <p:stCondLst>
                                    <p:cond delay="0"/>
                                  </p:stCondLst>
                                  <p:childTnLst>
                                    <p:set>
                                      <p:cBhvr>
                                        <p:cTn id="64" dur="1" fill="hold">
                                          <p:stCondLst>
                                            <p:cond delay="0"/>
                                          </p:stCondLst>
                                        </p:cTn>
                                        <p:tgtEl>
                                          <p:spTgt spid="12296"/>
                                        </p:tgtEl>
                                        <p:attrNameLst>
                                          <p:attrName>style.visibility</p:attrName>
                                        </p:attrNameLst>
                                      </p:cBhvr>
                                      <p:to>
                                        <p:strVal val="visible"/>
                                      </p:to>
                                    </p:set>
                                    <p:anim calcmode="lin" valueType="num">
                                      <p:cBhvr>
                                        <p:cTn id="65" dur="500" fill="hold"/>
                                        <p:tgtEl>
                                          <p:spTgt spid="12296"/>
                                        </p:tgtEl>
                                        <p:attrNameLst>
                                          <p:attrName>ppt_w</p:attrName>
                                        </p:attrNameLst>
                                      </p:cBhvr>
                                      <p:tavLst>
                                        <p:tav tm="0">
                                          <p:val>
                                            <p:fltVal val="0"/>
                                          </p:val>
                                        </p:tav>
                                        <p:tav tm="100000">
                                          <p:val>
                                            <p:strVal val="#ppt_w"/>
                                          </p:val>
                                        </p:tav>
                                      </p:tavLst>
                                    </p:anim>
                                    <p:anim calcmode="lin" valueType="num">
                                      <p:cBhvr>
                                        <p:cTn id="66" dur="500" fill="hold"/>
                                        <p:tgtEl>
                                          <p:spTgt spid="12296"/>
                                        </p:tgtEl>
                                        <p:attrNameLst>
                                          <p:attrName>ppt_h</p:attrName>
                                        </p:attrNameLst>
                                      </p:cBhvr>
                                      <p:tavLst>
                                        <p:tav tm="0">
                                          <p:val>
                                            <p:fltVal val="0"/>
                                          </p:val>
                                        </p:tav>
                                        <p:tav tm="100000">
                                          <p:val>
                                            <p:strVal val="#ppt_h"/>
                                          </p:val>
                                        </p:tav>
                                      </p:tavLst>
                                    </p:anim>
                                    <p:animEffect transition="in" filter="fade">
                                      <p:cBhvr>
                                        <p:cTn id="67" dur="500"/>
                                        <p:tgtEl>
                                          <p:spTgt spid="12296"/>
                                        </p:tgtEl>
                                      </p:cBhvr>
                                    </p:animEffect>
                                  </p:childTnLst>
                                </p:cTn>
                              </p:par>
                            </p:childTnLst>
                          </p:cTn>
                        </p:par>
                        <p:par>
                          <p:cTn id="68" fill="hold">
                            <p:stCondLst>
                              <p:cond delay="4940"/>
                            </p:stCondLst>
                            <p:childTnLst>
                              <p:par>
                                <p:cTn id="69" presetID="10" presetClass="entr" presetSubtype="0" fill="hold" grpId="0" nodeType="afterEffect">
                                  <p:stCondLst>
                                    <p:cond delay="0"/>
                                  </p:stCondLst>
                                  <p:childTnLst>
                                    <p:set>
                                      <p:cBhvr>
                                        <p:cTn id="70" dur="1" fill="hold">
                                          <p:stCondLst>
                                            <p:cond delay="0"/>
                                          </p:stCondLst>
                                        </p:cTn>
                                        <p:tgtEl>
                                          <p:spTgt spid="12297"/>
                                        </p:tgtEl>
                                        <p:attrNameLst>
                                          <p:attrName>style.visibility</p:attrName>
                                        </p:attrNameLst>
                                      </p:cBhvr>
                                      <p:to>
                                        <p:strVal val="visible"/>
                                      </p:to>
                                    </p:set>
                                    <p:anim calcmode="lin" valueType="num">
                                      <p:cBhvr>
                                        <p:cTn id="71" dur="500" fill="hold"/>
                                        <p:tgtEl>
                                          <p:spTgt spid="12297"/>
                                        </p:tgtEl>
                                        <p:attrNameLst>
                                          <p:attrName>ppt_w</p:attrName>
                                        </p:attrNameLst>
                                      </p:cBhvr>
                                      <p:tavLst>
                                        <p:tav tm="0">
                                          <p:val>
                                            <p:fltVal val="0"/>
                                          </p:val>
                                        </p:tav>
                                        <p:tav tm="100000">
                                          <p:val>
                                            <p:strVal val="#ppt_w"/>
                                          </p:val>
                                        </p:tav>
                                      </p:tavLst>
                                    </p:anim>
                                    <p:anim calcmode="lin" valueType="num">
                                      <p:cBhvr>
                                        <p:cTn id="72" dur="500" fill="hold"/>
                                        <p:tgtEl>
                                          <p:spTgt spid="12297"/>
                                        </p:tgtEl>
                                        <p:attrNameLst>
                                          <p:attrName>ppt_h</p:attrName>
                                        </p:attrNameLst>
                                      </p:cBhvr>
                                      <p:tavLst>
                                        <p:tav tm="0">
                                          <p:val>
                                            <p:fltVal val="0"/>
                                          </p:val>
                                        </p:tav>
                                        <p:tav tm="100000">
                                          <p:val>
                                            <p:strVal val="#ppt_h"/>
                                          </p:val>
                                        </p:tav>
                                      </p:tavLst>
                                    </p:anim>
                                    <p:animEffect transition="in" filter="fade">
                                      <p:cBhvr>
                                        <p:cTn id="73" dur="500"/>
                                        <p:tgtEl>
                                          <p:spTgt spid="12297"/>
                                        </p:tgtEl>
                                      </p:cBhvr>
                                    </p:animEffect>
                                  </p:childTnLst>
                                </p:cTn>
                              </p:par>
                            </p:childTnLst>
                          </p:cTn>
                        </p:par>
                        <p:par>
                          <p:cTn id="74" fill="hold">
                            <p:stCondLst>
                              <p:cond delay="5440"/>
                            </p:stCondLst>
                            <p:childTnLst>
                              <p:par>
                                <p:cTn id="75" presetID="2" presetClass="entr" presetSubtype="12" fill="hold" grpId="0" nodeType="afterEffect">
                                  <p:stCondLst>
                                    <p:cond delay="0"/>
                                  </p:stCondLst>
                                  <p:childTnLst>
                                    <p:set>
                                      <p:cBhvr>
                                        <p:cTn id="76" dur="1" fill="hold">
                                          <p:stCondLst>
                                            <p:cond delay="0"/>
                                          </p:stCondLst>
                                        </p:cTn>
                                        <p:tgtEl>
                                          <p:spTgt spid="12311"/>
                                        </p:tgtEl>
                                        <p:attrNameLst>
                                          <p:attrName>style.visibility</p:attrName>
                                        </p:attrNameLst>
                                      </p:cBhvr>
                                      <p:to>
                                        <p:strVal val="visible"/>
                                      </p:to>
                                    </p:set>
                                    <p:anim calcmode="lin" valueType="num">
                                      <p:cBhvr additive="base">
                                        <p:cTn id="77" dur="500" fill="hold"/>
                                        <p:tgtEl>
                                          <p:spTgt spid="12311"/>
                                        </p:tgtEl>
                                        <p:attrNameLst>
                                          <p:attrName>ppt_x</p:attrName>
                                        </p:attrNameLst>
                                      </p:cBhvr>
                                      <p:tavLst>
                                        <p:tav tm="0">
                                          <p:val>
                                            <p:strVal val="0-#ppt_w/2"/>
                                          </p:val>
                                        </p:tav>
                                        <p:tav tm="100000">
                                          <p:val>
                                            <p:strVal val="#ppt_x"/>
                                          </p:val>
                                        </p:tav>
                                      </p:tavLst>
                                    </p:anim>
                                    <p:anim calcmode="lin" valueType="num">
                                      <p:cBhvr additive="base">
                                        <p:cTn id="78" dur="500" fill="hold"/>
                                        <p:tgtEl>
                                          <p:spTgt spid="12311"/>
                                        </p:tgtEl>
                                        <p:attrNameLst>
                                          <p:attrName>ppt_y</p:attrName>
                                        </p:attrNameLst>
                                      </p:cBhvr>
                                      <p:tavLst>
                                        <p:tav tm="0">
                                          <p:val>
                                            <p:strVal val="1+#ppt_h/2"/>
                                          </p:val>
                                        </p:tav>
                                        <p:tav tm="100000">
                                          <p:val>
                                            <p:strVal val="#ppt_y"/>
                                          </p:val>
                                        </p:tav>
                                      </p:tavLst>
                                    </p:anim>
                                  </p:childTnLst>
                                </p:cTn>
                              </p:par>
                              <p:par>
                                <p:cTn id="79" presetID="2" presetClass="entr" presetSubtype="12" fill="hold" grpId="0" nodeType="withEffect">
                                  <p:stCondLst>
                                    <p:cond delay="200"/>
                                  </p:stCondLst>
                                  <p:childTnLst>
                                    <p:set>
                                      <p:cBhvr>
                                        <p:cTn id="80" dur="1" fill="hold">
                                          <p:stCondLst>
                                            <p:cond delay="0"/>
                                          </p:stCondLst>
                                        </p:cTn>
                                        <p:tgtEl>
                                          <p:spTgt spid="12312"/>
                                        </p:tgtEl>
                                        <p:attrNameLst>
                                          <p:attrName>style.visibility</p:attrName>
                                        </p:attrNameLst>
                                      </p:cBhvr>
                                      <p:to>
                                        <p:strVal val="visible"/>
                                      </p:to>
                                    </p:set>
                                    <p:anim calcmode="lin" valueType="num">
                                      <p:cBhvr additive="base">
                                        <p:cTn id="81" dur="500" fill="hold"/>
                                        <p:tgtEl>
                                          <p:spTgt spid="12312"/>
                                        </p:tgtEl>
                                        <p:attrNameLst>
                                          <p:attrName>ppt_x</p:attrName>
                                        </p:attrNameLst>
                                      </p:cBhvr>
                                      <p:tavLst>
                                        <p:tav tm="0">
                                          <p:val>
                                            <p:strVal val="0-#ppt_w/2"/>
                                          </p:val>
                                        </p:tav>
                                        <p:tav tm="100000">
                                          <p:val>
                                            <p:strVal val="#ppt_x"/>
                                          </p:val>
                                        </p:tav>
                                      </p:tavLst>
                                    </p:anim>
                                    <p:anim calcmode="lin" valueType="num">
                                      <p:cBhvr additive="base">
                                        <p:cTn id="82" dur="500" fill="hold"/>
                                        <p:tgtEl>
                                          <p:spTgt spid="12312"/>
                                        </p:tgtEl>
                                        <p:attrNameLst>
                                          <p:attrName>ppt_y</p:attrName>
                                        </p:attrNameLst>
                                      </p:cBhvr>
                                      <p:tavLst>
                                        <p:tav tm="0">
                                          <p:val>
                                            <p:strVal val="1+#ppt_h/2"/>
                                          </p:val>
                                        </p:tav>
                                        <p:tav tm="100000">
                                          <p:val>
                                            <p:strVal val="#ppt_y"/>
                                          </p:val>
                                        </p:tav>
                                      </p:tavLst>
                                    </p:anim>
                                  </p:childTnLst>
                                </p:cTn>
                              </p:par>
                              <p:par>
                                <p:cTn id="83" presetID="2" presetClass="entr" presetSubtype="12" fill="hold" grpId="0" nodeType="withEffect">
                                  <p:stCondLst>
                                    <p:cond delay="400"/>
                                  </p:stCondLst>
                                  <p:childTnLst>
                                    <p:set>
                                      <p:cBhvr>
                                        <p:cTn id="84" dur="1" fill="hold">
                                          <p:stCondLst>
                                            <p:cond delay="0"/>
                                          </p:stCondLst>
                                        </p:cTn>
                                        <p:tgtEl>
                                          <p:spTgt spid="12313"/>
                                        </p:tgtEl>
                                        <p:attrNameLst>
                                          <p:attrName>style.visibility</p:attrName>
                                        </p:attrNameLst>
                                      </p:cBhvr>
                                      <p:to>
                                        <p:strVal val="visible"/>
                                      </p:to>
                                    </p:set>
                                    <p:anim calcmode="lin" valueType="num">
                                      <p:cBhvr additive="base">
                                        <p:cTn id="85" dur="500" fill="hold"/>
                                        <p:tgtEl>
                                          <p:spTgt spid="12313"/>
                                        </p:tgtEl>
                                        <p:attrNameLst>
                                          <p:attrName>ppt_x</p:attrName>
                                        </p:attrNameLst>
                                      </p:cBhvr>
                                      <p:tavLst>
                                        <p:tav tm="0">
                                          <p:val>
                                            <p:strVal val="0-#ppt_w/2"/>
                                          </p:val>
                                        </p:tav>
                                        <p:tav tm="100000">
                                          <p:val>
                                            <p:strVal val="#ppt_x"/>
                                          </p:val>
                                        </p:tav>
                                      </p:tavLst>
                                    </p:anim>
                                    <p:anim calcmode="lin" valueType="num">
                                      <p:cBhvr additive="base">
                                        <p:cTn id="86" dur="500" fill="hold"/>
                                        <p:tgtEl>
                                          <p:spTgt spid="12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nimBg="1"/>
      <p:bldP spid="12292" grpId="0" animBg="1"/>
      <p:bldP spid="12293" grpId="0" animBg="1" autoUpdateAnimBg="0"/>
      <p:bldP spid="12296" grpId="0" animBg="1" autoUpdateAnimBg="0"/>
      <p:bldP spid="12297" grpId="0" animBg="1" autoUpdateAnimBg="0"/>
      <p:bldP spid="12299" grpId="0" autoUpdateAnimBg="0"/>
      <p:bldP spid="12300" grpId="0" autoUpdateAnimBg="0"/>
      <p:bldP spid="12301" grpId="0" autoUpdateAnimBg="0"/>
      <p:bldP spid="12302" grpId="0" autoUpdateAnimBg="0"/>
      <p:bldP spid="12306" grpId="0" autoUpdateAnimBg="0"/>
      <p:bldP spid="12307" grpId="0" autoUpdateAnimBg="0"/>
      <p:bldP spid="12311" grpId="0" animBg="1" autoUpdateAnimBg="0"/>
      <p:bldP spid="12312" grpId="0" animBg="1" autoUpdateAnimBg="0"/>
      <p:bldP spid="1231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a:spLocks noChangeArrowheads="1"/>
          </p:cNvSpPr>
          <p:nvPr/>
        </p:nvSpPr>
        <p:spPr bwMode="auto">
          <a:xfrm>
            <a:off x="1012825" y="176213"/>
            <a:ext cx="9541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意义</a:t>
            </a:r>
          </a:p>
        </p:txBody>
      </p:sp>
      <p:sp>
        <p:nvSpPr>
          <p:cNvPr id="14339" name="Freeform 5"/>
          <p:cNvSpPr/>
          <p:nvPr/>
        </p:nvSpPr>
        <p:spPr bwMode="auto">
          <a:xfrm>
            <a:off x="427038" y="220663"/>
            <a:ext cx="474662" cy="560387"/>
          </a:xfrm>
          <a:custGeom>
            <a:avLst/>
            <a:gdLst>
              <a:gd name="T0" fmla="*/ 2147483647 w 574"/>
              <a:gd name="T1" fmla="*/ 2147483647 h 681"/>
              <a:gd name="T2" fmla="*/ 2147483647 w 574"/>
              <a:gd name="T3" fmla="*/ 2147483647 h 681"/>
              <a:gd name="T4" fmla="*/ 2147483647 w 574"/>
              <a:gd name="T5" fmla="*/ 2147483647 h 681"/>
              <a:gd name="T6" fmla="*/ 2147483647 w 574"/>
              <a:gd name="T7" fmla="*/ 2147483647 h 681"/>
              <a:gd name="T8" fmla="*/ 2147483647 w 574"/>
              <a:gd name="T9" fmla="*/ 2147483647 h 681"/>
              <a:gd name="T10" fmla="*/ 2147483647 w 574"/>
              <a:gd name="T11" fmla="*/ 2147483647 h 681"/>
              <a:gd name="T12" fmla="*/ 2147483647 w 574"/>
              <a:gd name="T13" fmla="*/ 2147483647 h 681"/>
              <a:gd name="T14" fmla="*/ 2147483647 w 574"/>
              <a:gd name="T15" fmla="*/ 2147483647 h 681"/>
              <a:gd name="T16" fmla="*/ 2147483647 w 574"/>
              <a:gd name="T17" fmla="*/ 0 h 681"/>
              <a:gd name="T18" fmla="*/ 2147483647 w 574"/>
              <a:gd name="T19" fmla="*/ 2147483647 h 681"/>
              <a:gd name="T20" fmla="*/ 2147483647 w 574"/>
              <a:gd name="T21" fmla="*/ 2147483647 h 681"/>
              <a:gd name="T22" fmla="*/ 2147483647 w 574"/>
              <a:gd name="T23" fmla="*/ 2147483647 h 681"/>
              <a:gd name="T24" fmla="*/ 2147483647 w 574"/>
              <a:gd name="T25" fmla="*/ 2147483647 h 681"/>
              <a:gd name="T26" fmla="*/ 2147483647 w 574"/>
              <a:gd name="T27" fmla="*/ 2147483647 h 681"/>
              <a:gd name="T28" fmla="*/ 2147483647 w 574"/>
              <a:gd name="T29" fmla="*/ 2147483647 h 681"/>
              <a:gd name="T30" fmla="*/ 2147483647 w 574"/>
              <a:gd name="T31" fmla="*/ 2147483647 h 681"/>
              <a:gd name="T32" fmla="*/ 2147483647 w 574"/>
              <a:gd name="T33" fmla="*/ 2147483647 h 681"/>
              <a:gd name="T34" fmla="*/ 2147483647 w 574"/>
              <a:gd name="T35" fmla="*/ 2147483647 h 681"/>
              <a:gd name="T36" fmla="*/ 2147483647 w 574"/>
              <a:gd name="T37" fmla="*/ 2147483647 h 681"/>
              <a:gd name="T38" fmla="*/ 0 w 574"/>
              <a:gd name="T39" fmla="*/ 2147483647 h 681"/>
              <a:gd name="T40" fmla="*/ 2147483647 w 574"/>
              <a:gd name="T41" fmla="*/ 2147483647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0" name="Line 9"/>
          <p:cNvSpPr>
            <a:spLocks noChangeShapeType="1"/>
          </p:cNvSpPr>
          <p:nvPr/>
        </p:nvSpPr>
        <p:spPr bwMode="auto">
          <a:xfrm>
            <a:off x="2836863" y="1844675"/>
            <a:ext cx="8459787" cy="0"/>
          </a:xfrm>
          <a:prstGeom prst="line">
            <a:avLst/>
          </a:prstGeom>
          <a:noFill/>
          <a:ln w="13">
            <a:solidFill>
              <a:srgbClr val="2E2C2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41" name="TextBox 5"/>
          <p:cNvSpPr txBox="1">
            <a:spLocks noChangeArrowheads="1"/>
          </p:cNvSpPr>
          <p:nvPr/>
        </p:nvSpPr>
        <p:spPr bwMode="auto">
          <a:xfrm>
            <a:off x="2871788" y="1384300"/>
            <a:ext cx="3794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a:solidFill>
                  <a:schemeClr val="accent1"/>
                </a:solidFill>
                <a:latin typeface="微软雅黑" panose="020B0503020204020204" pitchFamily="34" charset="-122"/>
                <a:ea typeface="微软雅黑" panose="020B0503020204020204" pitchFamily="34" charset="-122"/>
              </a:rPr>
              <a:t>工程意义</a:t>
            </a:r>
            <a:endParaRPr lang="en-US" sz="2200" b="1" dirty="0">
              <a:solidFill>
                <a:schemeClr val="accent1"/>
              </a:solidFill>
              <a:latin typeface="微软雅黑" panose="020B0503020204020204" pitchFamily="34" charset="-122"/>
              <a:ea typeface="微软雅黑" panose="020B0503020204020204" pitchFamily="34" charset="-122"/>
            </a:endParaRPr>
          </a:p>
        </p:txBody>
      </p:sp>
      <p:sp>
        <p:nvSpPr>
          <p:cNvPr id="14342" name="TextBox 6"/>
          <p:cNvSpPr txBox="1">
            <a:spLocks noChangeArrowheads="1"/>
          </p:cNvSpPr>
          <p:nvPr/>
        </p:nvSpPr>
        <p:spPr bwMode="auto">
          <a:xfrm>
            <a:off x="2863850" y="1895475"/>
            <a:ext cx="8432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accent1"/>
                </a:solidFill>
                <a:latin typeface="微软雅黑" panose="020B0503020204020204" pitchFamily="34" charset="-122"/>
                <a:ea typeface="微软雅黑" panose="020B0503020204020204" pitchFamily="34" charset="-122"/>
              </a:rPr>
              <a:t>目前尚未发现有开源成熟的支持神经网络选股的回测系统，本文实现的神经网络多因子选股系统可以为想在量化领域引入人工智能技术的后来者提供参考</a:t>
            </a:r>
          </a:p>
        </p:txBody>
      </p:sp>
      <p:sp>
        <p:nvSpPr>
          <p:cNvPr id="14343" name="Freeform 8"/>
          <p:cNvSpPr/>
          <p:nvPr/>
        </p:nvSpPr>
        <p:spPr bwMode="auto">
          <a:xfrm>
            <a:off x="2405063" y="1687513"/>
            <a:ext cx="269875" cy="312737"/>
          </a:xfrm>
          <a:custGeom>
            <a:avLst/>
            <a:gdLst>
              <a:gd name="T0" fmla="*/ 2147483647 w 274"/>
              <a:gd name="T1" fmla="*/ 2147483647 h 317"/>
              <a:gd name="T2" fmla="*/ 2147483647 w 274"/>
              <a:gd name="T3" fmla="*/ 2147483647 h 317"/>
              <a:gd name="T4" fmla="*/ 0 w 274"/>
              <a:gd name="T5" fmla="*/ 2147483647 h 317"/>
              <a:gd name="T6" fmla="*/ 0 w 274"/>
              <a:gd name="T7" fmla="*/ 2147483647 h 317"/>
              <a:gd name="T8" fmla="*/ 0 w 274"/>
              <a:gd name="T9" fmla="*/ 0 h 317"/>
              <a:gd name="T10" fmla="*/ 2147483647 w 274"/>
              <a:gd name="T11" fmla="*/ 2147483647 h 317"/>
              <a:gd name="T12" fmla="*/ 2147483647 w 274"/>
              <a:gd name="T13" fmla="*/ 2147483647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8" name="Line 9"/>
          <p:cNvSpPr>
            <a:spLocks noChangeShapeType="1"/>
          </p:cNvSpPr>
          <p:nvPr/>
        </p:nvSpPr>
        <p:spPr bwMode="auto">
          <a:xfrm>
            <a:off x="2857500" y="4399211"/>
            <a:ext cx="7199312" cy="0"/>
          </a:xfrm>
          <a:prstGeom prst="line">
            <a:avLst/>
          </a:prstGeom>
          <a:noFill/>
          <a:ln w="13">
            <a:solidFill>
              <a:srgbClr val="2E2C2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49" name="TextBox 14"/>
          <p:cNvSpPr txBox="1">
            <a:spLocks noChangeArrowheads="1"/>
          </p:cNvSpPr>
          <p:nvPr/>
        </p:nvSpPr>
        <p:spPr bwMode="auto">
          <a:xfrm>
            <a:off x="2841625" y="3940423"/>
            <a:ext cx="36814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a:solidFill>
                  <a:schemeClr val="accent1"/>
                </a:solidFill>
                <a:latin typeface="微软雅黑" panose="020B0503020204020204" pitchFamily="34" charset="-122"/>
                <a:ea typeface="微软雅黑" panose="020B0503020204020204" pitchFamily="34" charset="-122"/>
              </a:rPr>
              <a:t>经济意义</a:t>
            </a:r>
            <a:endParaRPr lang="en-US" sz="2200" b="1" dirty="0">
              <a:solidFill>
                <a:schemeClr val="accent1"/>
              </a:solidFill>
              <a:latin typeface="微软雅黑" panose="020B0503020204020204" pitchFamily="34" charset="-122"/>
              <a:ea typeface="微软雅黑" panose="020B0503020204020204" pitchFamily="34" charset="-122"/>
            </a:endParaRPr>
          </a:p>
        </p:txBody>
      </p:sp>
      <p:sp>
        <p:nvSpPr>
          <p:cNvPr id="14350" name="TextBox 15"/>
          <p:cNvSpPr txBox="1">
            <a:spLocks noChangeArrowheads="1"/>
          </p:cNvSpPr>
          <p:nvPr/>
        </p:nvSpPr>
        <p:spPr bwMode="auto">
          <a:xfrm>
            <a:off x="2833687" y="4450011"/>
            <a:ext cx="7223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accent1"/>
                </a:solidFill>
                <a:latin typeface="微软雅黑" panose="020B0503020204020204" pitchFamily="34" charset="-122"/>
                <a:ea typeface="微软雅黑" panose="020B0503020204020204" pitchFamily="34" charset="-122"/>
              </a:rPr>
              <a:t>帮助投资者在没有人工智能领域相关知识的前提下，能够运用最新的技术，帮助自己完善交易策略系统，提高投资理财水平。</a:t>
            </a:r>
          </a:p>
        </p:txBody>
      </p:sp>
      <p:sp>
        <p:nvSpPr>
          <p:cNvPr id="14351" name="Freeform 8"/>
          <p:cNvSpPr/>
          <p:nvPr/>
        </p:nvSpPr>
        <p:spPr bwMode="auto">
          <a:xfrm>
            <a:off x="2368550" y="4242048"/>
            <a:ext cx="271462" cy="312738"/>
          </a:xfrm>
          <a:custGeom>
            <a:avLst/>
            <a:gdLst>
              <a:gd name="T0" fmla="*/ 2147483647 w 274"/>
              <a:gd name="T1" fmla="*/ 2147483647 h 317"/>
              <a:gd name="T2" fmla="*/ 2147483647 w 274"/>
              <a:gd name="T3" fmla="*/ 2147483647 h 317"/>
              <a:gd name="T4" fmla="*/ 0 w 274"/>
              <a:gd name="T5" fmla="*/ 2147483647 h 317"/>
              <a:gd name="T6" fmla="*/ 0 w 274"/>
              <a:gd name="T7" fmla="*/ 2147483647 h 317"/>
              <a:gd name="T8" fmla="*/ 0 w 274"/>
              <a:gd name="T9" fmla="*/ 0 h 317"/>
              <a:gd name="T10" fmla="*/ 2147483647 w 274"/>
              <a:gd name="T11" fmla="*/ 2147483647 h 317"/>
              <a:gd name="T12" fmla="*/ 2147483647 w 274"/>
              <a:gd name="T13" fmla="*/ 2147483647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2" name="Oval 6"/>
          <p:cNvSpPr>
            <a:spLocks noChangeArrowheads="1"/>
          </p:cNvSpPr>
          <p:nvPr/>
        </p:nvSpPr>
        <p:spPr bwMode="auto">
          <a:xfrm>
            <a:off x="1181100" y="1306513"/>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3" name="Oval 7"/>
          <p:cNvSpPr>
            <a:spLocks noChangeArrowheads="1"/>
          </p:cNvSpPr>
          <p:nvPr/>
        </p:nvSpPr>
        <p:spPr bwMode="auto">
          <a:xfrm>
            <a:off x="1271588" y="1397000"/>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4" name="TextBox 19"/>
          <p:cNvSpPr txBox="1">
            <a:spLocks noChangeArrowheads="1"/>
          </p:cNvSpPr>
          <p:nvPr/>
        </p:nvSpPr>
        <p:spPr bwMode="auto">
          <a:xfrm>
            <a:off x="1271588" y="1520825"/>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01</a:t>
            </a:r>
          </a:p>
        </p:txBody>
      </p:sp>
      <p:sp>
        <p:nvSpPr>
          <p:cNvPr id="14357" name="Oval 6"/>
          <p:cNvSpPr>
            <a:spLocks noChangeArrowheads="1"/>
          </p:cNvSpPr>
          <p:nvPr/>
        </p:nvSpPr>
        <p:spPr bwMode="auto">
          <a:xfrm>
            <a:off x="1181100" y="3861048"/>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8" name="Oval 7"/>
          <p:cNvSpPr>
            <a:spLocks noChangeArrowheads="1"/>
          </p:cNvSpPr>
          <p:nvPr/>
        </p:nvSpPr>
        <p:spPr bwMode="auto">
          <a:xfrm>
            <a:off x="1271587" y="3951536"/>
            <a:ext cx="895350"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9" name="TextBox 24"/>
          <p:cNvSpPr txBox="1">
            <a:spLocks noChangeArrowheads="1"/>
          </p:cNvSpPr>
          <p:nvPr/>
        </p:nvSpPr>
        <p:spPr bwMode="auto">
          <a:xfrm>
            <a:off x="1263650" y="4108698"/>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02</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300" fill="hold"/>
                                        <p:tgtEl>
                                          <p:spTgt spid="14339"/>
                                        </p:tgtEl>
                                        <p:attrNameLst>
                                          <p:attrName>ppt_w</p:attrName>
                                        </p:attrNameLst>
                                      </p:cBhvr>
                                      <p:tavLst>
                                        <p:tav tm="0">
                                          <p:val>
                                            <p:fltVal val="0"/>
                                          </p:val>
                                        </p:tav>
                                        <p:tav tm="100000">
                                          <p:val>
                                            <p:strVal val="#ppt_w"/>
                                          </p:val>
                                        </p:tav>
                                      </p:tavLst>
                                    </p:anim>
                                    <p:anim calcmode="lin" valueType="num">
                                      <p:cBhvr>
                                        <p:cTn id="8" dur="300" fill="hold"/>
                                        <p:tgtEl>
                                          <p:spTgt spid="14339"/>
                                        </p:tgtEl>
                                        <p:attrNameLst>
                                          <p:attrName>ppt_h</p:attrName>
                                        </p:attrNameLst>
                                      </p:cBhvr>
                                      <p:tavLst>
                                        <p:tav tm="0">
                                          <p:val>
                                            <p:fltVal val="0"/>
                                          </p:val>
                                        </p:tav>
                                        <p:tav tm="100000">
                                          <p:val>
                                            <p:strVal val="#ppt_h"/>
                                          </p:val>
                                        </p:tav>
                                      </p:tavLst>
                                    </p:anim>
                                    <p:anim calcmode="lin" valueType="num">
                                      <p:cBhvr>
                                        <p:cTn id="9" dur="300" fill="hold"/>
                                        <p:tgtEl>
                                          <p:spTgt spid="14339"/>
                                        </p:tgtEl>
                                        <p:attrNameLst>
                                          <p:attrName>style.rotation</p:attrName>
                                        </p:attrNameLst>
                                      </p:cBhvr>
                                      <p:tavLst>
                                        <p:tav tm="0">
                                          <p:val>
                                            <p:fltVal val="90"/>
                                          </p:val>
                                        </p:tav>
                                        <p:tav tm="100000">
                                          <p:val>
                                            <p:fltVal val="0"/>
                                          </p:val>
                                        </p:tav>
                                      </p:tavLst>
                                    </p:anim>
                                    <p:animEffect transition="in" filter="fade">
                                      <p:cBhvr>
                                        <p:cTn id="10" dur="300"/>
                                        <p:tgtEl>
                                          <p:spTgt spid="1433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4338"/>
                                        </p:tgtEl>
                                        <p:attrNameLst>
                                          <p:attrName>style.visibility</p:attrName>
                                        </p:attrNameLst>
                                      </p:cBhvr>
                                      <p:to>
                                        <p:strVal val="visible"/>
                                      </p:to>
                                    </p:set>
                                    <p:anim calcmode="lin" valueType="num">
                                      <p:cBhvr>
                                        <p:cTn id="14" dur="400" fill="hold"/>
                                        <p:tgtEl>
                                          <p:spTgt spid="1433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4338"/>
                                        </p:tgtEl>
                                        <p:attrNameLst>
                                          <p:attrName>ppt_y</p:attrName>
                                        </p:attrNameLst>
                                      </p:cBhvr>
                                      <p:tavLst>
                                        <p:tav tm="0">
                                          <p:val>
                                            <p:strVal val="#ppt_y"/>
                                          </p:val>
                                        </p:tav>
                                        <p:tav tm="100000">
                                          <p:val>
                                            <p:strVal val="#ppt_y"/>
                                          </p:val>
                                        </p:tav>
                                      </p:tavLst>
                                    </p:anim>
                                    <p:anim calcmode="lin" valueType="num">
                                      <p:cBhvr>
                                        <p:cTn id="16" dur="400" fill="hold"/>
                                        <p:tgtEl>
                                          <p:spTgt spid="1433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433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4338"/>
                                        </p:tgtEl>
                                      </p:cBhvr>
                                    </p:animEffect>
                                  </p:childTnLst>
                                </p:cTn>
                              </p:par>
                            </p:childTnLst>
                          </p:cTn>
                        </p:par>
                        <p:par>
                          <p:cTn id="19" fill="hold">
                            <p:stCondLst>
                              <p:cond delay="740"/>
                            </p:stCondLst>
                            <p:childTnLst>
                              <p:par>
                                <p:cTn id="20" presetID="2" presetClass="entr" presetSubtype="6" fill="hold" grpId="0" nodeType="afterEffect">
                                  <p:stCondLst>
                                    <p:cond delay="0"/>
                                  </p:stCondLst>
                                  <p:childTnLst>
                                    <p:set>
                                      <p:cBhvr>
                                        <p:cTn id="21" dur="1" fill="hold">
                                          <p:stCondLst>
                                            <p:cond delay="0"/>
                                          </p:stCondLst>
                                        </p:cTn>
                                        <p:tgtEl>
                                          <p:spTgt spid="14352"/>
                                        </p:tgtEl>
                                        <p:attrNameLst>
                                          <p:attrName>style.visibility</p:attrName>
                                        </p:attrNameLst>
                                      </p:cBhvr>
                                      <p:to>
                                        <p:strVal val="visible"/>
                                      </p:to>
                                    </p:set>
                                    <p:anim calcmode="lin" valueType="num">
                                      <p:cBhvr additive="base">
                                        <p:cTn id="22" dur="500" fill="hold"/>
                                        <p:tgtEl>
                                          <p:spTgt spid="14352"/>
                                        </p:tgtEl>
                                        <p:attrNameLst>
                                          <p:attrName>ppt_x</p:attrName>
                                        </p:attrNameLst>
                                      </p:cBhvr>
                                      <p:tavLst>
                                        <p:tav tm="0">
                                          <p:val>
                                            <p:strVal val="1+#ppt_w/2"/>
                                          </p:val>
                                        </p:tav>
                                        <p:tav tm="100000">
                                          <p:val>
                                            <p:strVal val="#ppt_x"/>
                                          </p:val>
                                        </p:tav>
                                      </p:tavLst>
                                    </p:anim>
                                    <p:anim calcmode="lin" valueType="num">
                                      <p:cBhvr additive="base">
                                        <p:cTn id="23" dur="500" fill="hold"/>
                                        <p:tgtEl>
                                          <p:spTgt spid="14352"/>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4353"/>
                                        </p:tgtEl>
                                        <p:attrNameLst>
                                          <p:attrName>style.visibility</p:attrName>
                                        </p:attrNameLst>
                                      </p:cBhvr>
                                      <p:to>
                                        <p:strVal val="visible"/>
                                      </p:to>
                                    </p:set>
                                    <p:anim calcmode="lin" valueType="num">
                                      <p:cBhvr additive="base">
                                        <p:cTn id="26" dur="500" fill="hold"/>
                                        <p:tgtEl>
                                          <p:spTgt spid="14353"/>
                                        </p:tgtEl>
                                        <p:attrNameLst>
                                          <p:attrName>ppt_x</p:attrName>
                                        </p:attrNameLst>
                                      </p:cBhvr>
                                      <p:tavLst>
                                        <p:tav tm="0">
                                          <p:val>
                                            <p:strVal val="1+#ppt_w/2"/>
                                          </p:val>
                                        </p:tav>
                                        <p:tav tm="100000">
                                          <p:val>
                                            <p:strVal val="#ppt_x"/>
                                          </p:val>
                                        </p:tav>
                                      </p:tavLst>
                                    </p:anim>
                                    <p:anim calcmode="lin" valueType="num">
                                      <p:cBhvr additive="base">
                                        <p:cTn id="27" dur="500" fill="hold"/>
                                        <p:tgtEl>
                                          <p:spTgt spid="1435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14354"/>
                                        </p:tgtEl>
                                        <p:attrNameLst>
                                          <p:attrName>style.visibility</p:attrName>
                                        </p:attrNameLst>
                                      </p:cBhvr>
                                      <p:to>
                                        <p:strVal val="visible"/>
                                      </p:to>
                                    </p:set>
                                    <p:anim calcmode="lin" valueType="num">
                                      <p:cBhvr additive="base">
                                        <p:cTn id="30" dur="500" fill="hold"/>
                                        <p:tgtEl>
                                          <p:spTgt spid="14354"/>
                                        </p:tgtEl>
                                        <p:attrNameLst>
                                          <p:attrName>ppt_x</p:attrName>
                                        </p:attrNameLst>
                                      </p:cBhvr>
                                      <p:tavLst>
                                        <p:tav tm="0">
                                          <p:val>
                                            <p:strVal val="1+#ppt_w/2"/>
                                          </p:val>
                                        </p:tav>
                                        <p:tav tm="100000">
                                          <p:val>
                                            <p:strVal val="#ppt_x"/>
                                          </p:val>
                                        </p:tav>
                                      </p:tavLst>
                                    </p:anim>
                                    <p:anim calcmode="lin" valueType="num">
                                      <p:cBhvr additive="base">
                                        <p:cTn id="31" dur="500" fill="hold"/>
                                        <p:tgtEl>
                                          <p:spTgt spid="14354"/>
                                        </p:tgtEl>
                                        <p:attrNameLst>
                                          <p:attrName>ppt_y</p:attrName>
                                        </p:attrNameLst>
                                      </p:cBhvr>
                                      <p:tavLst>
                                        <p:tav tm="0">
                                          <p:val>
                                            <p:strVal val="1+#ppt_h/2"/>
                                          </p:val>
                                        </p:tav>
                                        <p:tav tm="100000">
                                          <p:val>
                                            <p:strVal val="#ppt_y"/>
                                          </p:val>
                                        </p:tav>
                                      </p:tavLst>
                                    </p:anim>
                                  </p:childTnLst>
                                </p:cTn>
                              </p:par>
                            </p:childTnLst>
                          </p:cTn>
                        </p:par>
                        <p:par>
                          <p:cTn id="32" fill="hold">
                            <p:stCondLst>
                              <p:cond delay="1240"/>
                            </p:stCondLst>
                            <p:childTnLst>
                              <p:par>
                                <p:cTn id="33" presetID="1" presetClass="entr" presetSubtype="0" fill="hold" grpId="0" nodeType="afterEffect">
                                  <p:stCondLst>
                                    <p:cond delay="0"/>
                                  </p:stCondLst>
                                  <p:childTnLst>
                                    <p:set>
                                      <p:cBhvr>
                                        <p:cTn id="34" dur="1" fill="hold">
                                          <p:stCondLst>
                                            <p:cond delay="0"/>
                                          </p:stCondLst>
                                        </p:cTn>
                                        <p:tgtEl>
                                          <p:spTgt spid="14343"/>
                                        </p:tgtEl>
                                        <p:attrNameLst>
                                          <p:attrName>style.visibility</p:attrName>
                                        </p:attrNameLst>
                                      </p:cBhvr>
                                      <p:to>
                                        <p:strVal val="visible"/>
                                      </p:to>
                                    </p:set>
                                  </p:childTnLst>
                                </p:cTn>
                              </p:par>
                              <p:par>
                                <p:cTn id="35" presetID="63" presetClass="path" presetSubtype="0" accel="50000" decel="50000" fill="hold" grpId="1" nodeType="withEffect">
                                  <p:stCondLst>
                                    <p:cond delay="0"/>
                                  </p:stCondLst>
                                  <p:childTnLst>
                                    <p:animMotion origin="layout" path="M 4.57715E-6 -1.3876E-6 L -0.07456 -1.3876E-6 " pathEditMode="relative" rAng="0" ptsTypes="AA">
                                      <p:cBhvr>
                                        <p:cTn id="36" dur="500" spd="-99900" fill="hold"/>
                                        <p:tgtEl>
                                          <p:spTgt spid="14343"/>
                                        </p:tgtEl>
                                        <p:attrNameLst>
                                          <p:attrName>ppt_x</p:attrName>
                                          <p:attrName>ppt_y</p:attrName>
                                        </p:attrNameLst>
                                      </p:cBhvr>
                                      <p:rCtr x="-3600" y="0"/>
                                    </p:animMotion>
                                  </p:childTnLst>
                                </p:cTn>
                              </p:par>
                            </p:childTnLst>
                          </p:cTn>
                        </p:par>
                        <p:par>
                          <p:cTn id="37" fill="hold">
                            <p:stCondLst>
                              <p:cond delay="1740"/>
                            </p:stCondLst>
                            <p:childTnLst>
                              <p:par>
                                <p:cTn id="38" presetID="22" presetClass="entr" presetSubtype="8" fill="hold" grpId="0" nodeType="afterEffect">
                                  <p:stCondLst>
                                    <p:cond delay="0"/>
                                  </p:stCondLst>
                                  <p:childTnLst>
                                    <p:set>
                                      <p:cBhvr>
                                        <p:cTn id="39" dur="1" fill="hold">
                                          <p:stCondLst>
                                            <p:cond delay="0"/>
                                          </p:stCondLst>
                                        </p:cTn>
                                        <p:tgtEl>
                                          <p:spTgt spid="14340"/>
                                        </p:tgtEl>
                                        <p:attrNameLst>
                                          <p:attrName>style.visibility</p:attrName>
                                        </p:attrNameLst>
                                      </p:cBhvr>
                                      <p:to>
                                        <p:strVal val="visible"/>
                                      </p:to>
                                    </p:set>
                                    <p:animEffect transition="in" filter="wipe(left)">
                                      <p:cBhvr>
                                        <p:cTn id="40" dur="500"/>
                                        <p:tgtEl>
                                          <p:spTgt spid="14340"/>
                                        </p:tgtEl>
                                      </p:cBhvr>
                                    </p:animEffect>
                                  </p:childTnLst>
                                </p:cTn>
                              </p:par>
                            </p:childTnLst>
                          </p:cTn>
                        </p:par>
                        <p:par>
                          <p:cTn id="41" fill="hold">
                            <p:stCondLst>
                              <p:cond delay="2240"/>
                            </p:stCondLst>
                            <p:childTnLst>
                              <p:par>
                                <p:cTn id="42" presetID="22" presetClass="entr" presetSubtype="4" fill="hold" grpId="0" nodeType="afterEffect">
                                  <p:stCondLst>
                                    <p:cond delay="0"/>
                                  </p:stCondLst>
                                  <p:childTnLst>
                                    <p:set>
                                      <p:cBhvr>
                                        <p:cTn id="43" dur="1" fill="hold">
                                          <p:stCondLst>
                                            <p:cond delay="0"/>
                                          </p:stCondLst>
                                        </p:cTn>
                                        <p:tgtEl>
                                          <p:spTgt spid="14341"/>
                                        </p:tgtEl>
                                        <p:attrNameLst>
                                          <p:attrName>style.visibility</p:attrName>
                                        </p:attrNameLst>
                                      </p:cBhvr>
                                      <p:to>
                                        <p:strVal val="visible"/>
                                      </p:to>
                                    </p:set>
                                    <p:animEffect transition="in" filter="wipe(down)">
                                      <p:cBhvr>
                                        <p:cTn id="44" dur="500"/>
                                        <p:tgtEl>
                                          <p:spTgt spid="14341"/>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4342"/>
                                        </p:tgtEl>
                                        <p:attrNameLst>
                                          <p:attrName>style.visibility</p:attrName>
                                        </p:attrNameLst>
                                      </p:cBhvr>
                                      <p:to>
                                        <p:strVal val="visible"/>
                                      </p:to>
                                    </p:set>
                                    <p:animEffect transition="in" filter="wipe(up)">
                                      <p:cBhvr>
                                        <p:cTn id="47" dur="500"/>
                                        <p:tgtEl>
                                          <p:spTgt spid="14342"/>
                                        </p:tgtEl>
                                      </p:cBhvr>
                                    </p:animEffect>
                                  </p:childTnLst>
                                </p:cTn>
                              </p:par>
                            </p:childTnLst>
                          </p:cTn>
                        </p:par>
                        <p:par>
                          <p:cTn id="48" fill="hold">
                            <p:stCondLst>
                              <p:cond delay="2740"/>
                            </p:stCondLst>
                            <p:childTnLst>
                              <p:par>
                                <p:cTn id="49" presetID="2" presetClass="entr" presetSubtype="6" fill="hold" grpId="0" nodeType="afterEffect">
                                  <p:stCondLst>
                                    <p:cond delay="0"/>
                                  </p:stCondLst>
                                  <p:childTnLst>
                                    <p:set>
                                      <p:cBhvr>
                                        <p:cTn id="50" dur="1" fill="hold">
                                          <p:stCondLst>
                                            <p:cond delay="0"/>
                                          </p:stCondLst>
                                        </p:cTn>
                                        <p:tgtEl>
                                          <p:spTgt spid="14357"/>
                                        </p:tgtEl>
                                        <p:attrNameLst>
                                          <p:attrName>style.visibility</p:attrName>
                                        </p:attrNameLst>
                                      </p:cBhvr>
                                      <p:to>
                                        <p:strVal val="visible"/>
                                      </p:to>
                                    </p:set>
                                    <p:anim calcmode="lin" valueType="num">
                                      <p:cBhvr additive="base">
                                        <p:cTn id="51" dur="500" fill="hold"/>
                                        <p:tgtEl>
                                          <p:spTgt spid="14357"/>
                                        </p:tgtEl>
                                        <p:attrNameLst>
                                          <p:attrName>ppt_x</p:attrName>
                                        </p:attrNameLst>
                                      </p:cBhvr>
                                      <p:tavLst>
                                        <p:tav tm="0">
                                          <p:val>
                                            <p:strVal val="1+#ppt_w/2"/>
                                          </p:val>
                                        </p:tav>
                                        <p:tav tm="100000">
                                          <p:val>
                                            <p:strVal val="#ppt_x"/>
                                          </p:val>
                                        </p:tav>
                                      </p:tavLst>
                                    </p:anim>
                                    <p:anim calcmode="lin" valueType="num">
                                      <p:cBhvr additive="base">
                                        <p:cTn id="52" dur="500" fill="hold"/>
                                        <p:tgtEl>
                                          <p:spTgt spid="14357"/>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4358"/>
                                        </p:tgtEl>
                                        <p:attrNameLst>
                                          <p:attrName>style.visibility</p:attrName>
                                        </p:attrNameLst>
                                      </p:cBhvr>
                                      <p:to>
                                        <p:strVal val="visible"/>
                                      </p:to>
                                    </p:set>
                                    <p:anim calcmode="lin" valueType="num">
                                      <p:cBhvr additive="base">
                                        <p:cTn id="55" dur="500" fill="hold"/>
                                        <p:tgtEl>
                                          <p:spTgt spid="14358"/>
                                        </p:tgtEl>
                                        <p:attrNameLst>
                                          <p:attrName>ppt_x</p:attrName>
                                        </p:attrNameLst>
                                      </p:cBhvr>
                                      <p:tavLst>
                                        <p:tav tm="0">
                                          <p:val>
                                            <p:strVal val="1+#ppt_w/2"/>
                                          </p:val>
                                        </p:tav>
                                        <p:tav tm="100000">
                                          <p:val>
                                            <p:strVal val="#ppt_x"/>
                                          </p:val>
                                        </p:tav>
                                      </p:tavLst>
                                    </p:anim>
                                    <p:anim calcmode="lin" valueType="num">
                                      <p:cBhvr additive="base">
                                        <p:cTn id="56" dur="500" fill="hold"/>
                                        <p:tgtEl>
                                          <p:spTgt spid="14358"/>
                                        </p:tgtEl>
                                        <p:attrNameLst>
                                          <p:attrName>ppt_y</p:attrName>
                                        </p:attrNameLst>
                                      </p:cBhvr>
                                      <p:tavLst>
                                        <p:tav tm="0">
                                          <p:val>
                                            <p:strVal val="1+#ppt_h/2"/>
                                          </p:val>
                                        </p:tav>
                                        <p:tav tm="100000">
                                          <p:val>
                                            <p:strVal val="#ppt_y"/>
                                          </p:val>
                                        </p:tav>
                                      </p:tavLst>
                                    </p:anim>
                                  </p:childTnLst>
                                </p:cTn>
                              </p:par>
                            </p:childTnLst>
                          </p:cTn>
                        </p:par>
                        <p:par>
                          <p:cTn id="57" fill="hold">
                            <p:stCondLst>
                              <p:cond delay="3240"/>
                            </p:stCondLst>
                            <p:childTnLst>
                              <p:par>
                                <p:cTn id="58" presetID="1" presetClass="entr" presetSubtype="0" fill="hold" grpId="0" nodeType="afterEffect">
                                  <p:stCondLst>
                                    <p:cond delay="0"/>
                                  </p:stCondLst>
                                  <p:childTnLst>
                                    <p:set>
                                      <p:cBhvr>
                                        <p:cTn id="59" dur="1" fill="hold">
                                          <p:stCondLst>
                                            <p:cond delay="0"/>
                                          </p:stCondLst>
                                        </p:cTn>
                                        <p:tgtEl>
                                          <p:spTgt spid="14351"/>
                                        </p:tgtEl>
                                        <p:attrNameLst>
                                          <p:attrName>style.visibility</p:attrName>
                                        </p:attrNameLst>
                                      </p:cBhvr>
                                      <p:to>
                                        <p:strVal val="visible"/>
                                      </p:to>
                                    </p:set>
                                  </p:childTnLst>
                                </p:cTn>
                              </p:par>
                              <p:par>
                                <p:cTn id="60" presetID="63" presetClass="path" presetSubtype="0" accel="50000" decel="50000" fill="hold" grpId="1" nodeType="withEffect">
                                  <p:stCondLst>
                                    <p:cond delay="0"/>
                                  </p:stCondLst>
                                  <p:childTnLst>
                                    <p:animMotion origin="layout" path="M 4.57715E-6 -1.3876E-6 L -0.07456 -1.3876E-6 " pathEditMode="relative" rAng="0" ptsTypes="AA">
                                      <p:cBhvr>
                                        <p:cTn id="61" dur="500" spd="-99900" fill="hold"/>
                                        <p:tgtEl>
                                          <p:spTgt spid="14351"/>
                                        </p:tgtEl>
                                        <p:attrNameLst>
                                          <p:attrName>ppt_x</p:attrName>
                                          <p:attrName>ppt_y</p:attrName>
                                        </p:attrNameLst>
                                      </p:cBhvr>
                                      <p:rCtr x="-3600" y="0"/>
                                    </p:animMotion>
                                  </p:childTnLst>
                                </p:cTn>
                              </p:par>
                              <p:par>
                                <p:cTn id="62" presetID="2" presetClass="entr" presetSubtype="6" fill="hold" grpId="0" nodeType="withEffect">
                                  <p:stCondLst>
                                    <p:cond delay="0"/>
                                  </p:stCondLst>
                                  <p:childTnLst>
                                    <p:set>
                                      <p:cBhvr>
                                        <p:cTn id="63" dur="1" fill="hold">
                                          <p:stCondLst>
                                            <p:cond delay="0"/>
                                          </p:stCondLst>
                                        </p:cTn>
                                        <p:tgtEl>
                                          <p:spTgt spid="14359"/>
                                        </p:tgtEl>
                                        <p:attrNameLst>
                                          <p:attrName>style.visibility</p:attrName>
                                        </p:attrNameLst>
                                      </p:cBhvr>
                                      <p:to>
                                        <p:strVal val="visible"/>
                                      </p:to>
                                    </p:set>
                                    <p:anim calcmode="lin" valueType="num">
                                      <p:cBhvr additive="base">
                                        <p:cTn id="64" dur="500" fill="hold"/>
                                        <p:tgtEl>
                                          <p:spTgt spid="14359"/>
                                        </p:tgtEl>
                                        <p:attrNameLst>
                                          <p:attrName>ppt_x</p:attrName>
                                        </p:attrNameLst>
                                      </p:cBhvr>
                                      <p:tavLst>
                                        <p:tav tm="0">
                                          <p:val>
                                            <p:strVal val="1+#ppt_w/2"/>
                                          </p:val>
                                        </p:tav>
                                        <p:tav tm="100000">
                                          <p:val>
                                            <p:strVal val="#ppt_x"/>
                                          </p:val>
                                        </p:tav>
                                      </p:tavLst>
                                    </p:anim>
                                    <p:anim calcmode="lin" valueType="num">
                                      <p:cBhvr additive="base">
                                        <p:cTn id="65" dur="500" fill="hold"/>
                                        <p:tgtEl>
                                          <p:spTgt spid="14359"/>
                                        </p:tgtEl>
                                        <p:attrNameLst>
                                          <p:attrName>ppt_y</p:attrName>
                                        </p:attrNameLst>
                                      </p:cBhvr>
                                      <p:tavLst>
                                        <p:tav tm="0">
                                          <p:val>
                                            <p:strVal val="1+#ppt_h/2"/>
                                          </p:val>
                                        </p:tav>
                                        <p:tav tm="100000">
                                          <p:val>
                                            <p:strVal val="#ppt_y"/>
                                          </p:val>
                                        </p:tav>
                                      </p:tavLst>
                                    </p:anim>
                                  </p:childTnLst>
                                </p:cTn>
                              </p:par>
                            </p:childTnLst>
                          </p:cTn>
                        </p:par>
                        <p:par>
                          <p:cTn id="66" fill="hold">
                            <p:stCondLst>
                              <p:cond delay="3740"/>
                            </p:stCondLst>
                            <p:childTnLst>
                              <p:par>
                                <p:cTn id="67" presetID="22" presetClass="entr" presetSubtype="8" fill="hold" grpId="0" nodeType="afterEffect">
                                  <p:stCondLst>
                                    <p:cond delay="0"/>
                                  </p:stCondLst>
                                  <p:childTnLst>
                                    <p:set>
                                      <p:cBhvr>
                                        <p:cTn id="68" dur="1" fill="hold">
                                          <p:stCondLst>
                                            <p:cond delay="0"/>
                                          </p:stCondLst>
                                        </p:cTn>
                                        <p:tgtEl>
                                          <p:spTgt spid="14348"/>
                                        </p:tgtEl>
                                        <p:attrNameLst>
                                          <p:attrName>style.visibility</p:attrName>
                                        </p:attrNameLst>
                                      </p:cBhvr>
                                      <p:to>
                                        <p:strVal val="visible"/>
                                      </p:to>
                                    </p:set>
                                    <p:animEffect transition="in" filter="wipe(left)">
                                      <p:cBhvr>
                                        <p:cTn id="69" dur="500"/>
                                        <p:tgtEl>
                                          <p:spTgt spid="14348"/>
                                        </p:tgtEl>
                                      </p:cBhvr>
                                    </p:animEffect>
                                  </p:childTnLst>
                                </p:cTn>
                              </p:par>
                            </p:childTnLst>
                          </p:cTn>
                        </p:par>
                        <p:par>
                          <p:cTn id="70" fill="hold">
                            <p:stCondLst>
                              <p:cond delay="4240"/>
                            </p:stCondLst>
                            <p:childTnLst>
                              <p:par>
                                <p:cTn id="71" presetID="22" presetClass="entr" presetSubtype="4" fill="hold" grpId="0" nodeType="afterEffect">
                                  <p:stCondLst>
                                    <p:cond delay="0"/>
                                  </p:stCondLst>
                                  <p:childTnLst>
                                    <p:set>
                                      <p:cBhvr>
                                        <p:cTn id="72" dur="1" fill="hold">
                                          <p:stCondLst>
                                            <p:cond delay="0"/>
                                          </p:stCondLst>
                                        </p:cTn>
                                        <p:tgtEl>
                                          <p:spTgt spid="14349"/>
                                        </p:tgtEl>
                                        <p:attrNameLst>
                                          <p:attrName>style.visibility</p:attrName>
                                        </p:attrNameLst>
                                      </p:cBhvr>
                                      <p:to>
                                        <p:strVal val="visible"/>
                                      </p:to>
                                    </p:set>
                                    <p:animEffect transition="in" filter="wipe(down)">
                                      <p:cBhvr>
                                        <p:cTn id="73" dur="500"/>
                                        <p:tgtEl>
                                          <p:spTgt spid="14349"/>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4350"/>
                                        </p:tgtEl>
                                        <p:attrNameLst>
                                          <p:attrName>style.visibility</p:attrName>
                                        </p:attrNameLst>
                                      </p:cBhvr>
                                      <p:to>
                                        <p:strVal val="visible"/>
                                      </p:to>
                                    </p:set>
                                    <p:animEffect transition="in" filter="wipe(up)">
                                      <p:cBhvr>
                                        <p:cTn id="76" dur="500"/>
                                        <p:tgtEl>
                                          <p:spTgt spid="14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nimBg="1"/>
      <p:bldP spid="14340" grpId="0" animBg="1"/>
      <p:bldP spid="14341" grpId="0" autoUpdateAnimBg="0"/>
      <p:bldP spid="14342" grpId="0" autoUpdateAnimBg="0"/>
      <p:bldP spid="14343" grpId="0" animBg="1"/>
      <p:bldP spid="14343" grpId="1" animBg="1"/>
      <p:bldP spid="14348" grpId="0" animBg="1"/>
      <p:bldP spid="14349" grpId="0" autoUpdateAnimBg="0"/>
      <p:bldP spid="14350" grpId="0" autoUpdateAnimBg="0"/>
      <p:bldP spid="14351" grpId="0" animBg="1"/>
      <p:bldP spid="14351" grpId="1" animBg="1"/>
      <p:bldP spid="14352" grpId="0" animBg="1" autoUpdateAnimBg="0"/>
      <p:bldP spid="14353" grpId="0" animBg="1" autoUpdateAnimBg="0"/>
      <p:bldP spid="14354" grpId="0" autoUpdateAnimBg="0"/>
      <p:bldP spid="14357" grpId="0" animBg="1" autoUpdateAnimBg="0"/>
      <p:bldP spid="14358" grpId="0" animBg="1" autoUpdateAnimBg="0"/>
      <p:bldP spid="1435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a:spLocks noChangeArrowheads="1"/>
          </p:cNvSpPr>
          <p:nvPr/>
        </p:nvSpPr>
        <p:spPr bwMode="auto">
          <a:xfrm>
            <a:off x="1012825" y="176213"/>
            <a:ext cx="13388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创新点</a:t>
            </a:r>
          </a:p>
        </p:txBody>
      </p:sp>
      <p:sp>
        <p:nvSpPr>
          <p:cNvPr id="15363" name="Freeform 5"/>
          <p:cNvSpPr/>
          <p:nvPr/>
        </p:nvSpPr>
        <p:spPr bwMode="auto">
          <a:xfrm>
            <a:off x="427038" y="220663"/>
            <a:ext cx="474662" cy="560387"/>
          </a:xfrm>
          <a:custGeom>
            <a:avLst/>
            <a:gdLst>
              <a:gd name="T0" fmla="*/ 2147483647 w 574"/>
              <a:gd name="T1" fmla="*/ 2147483647 h 681"/>
              <a:gd name="T2" fmla="*/ 2147483647 w 574"/>
              <a:gd name="T3" fmla="*/ 2147483647 h 681"/>
              <a:gd name="T4" fmla="*/ 2147483647 w 574"/>
              <a:gd name="T5" fmla="*/ 2147483647 h 681"/>
              <a:gd name="T6" fmla="*/ 2147483647 w 574"/>
              <a:gd name="T7" fmla="*/ 2147483647 h 681"/>
              <a:gd name="T8" fmla="*/ 2147483647 w 574"/>
              <a:gd name="T9" fmla="*/ 2147483647 h 681"/>
              <a:gd name="T10" fmla="*/ 2147483647 w 574"/>
              <a:gd name="T11" fmla="*/ 2147483647 h 681"/>
              <a:gd name="T12" fmla="*/ 2147483647 w 574"/>
              <a:gd name="T13" fmla="*/ 2147483647 h 681"/>
              <a:gd name="T14" fmla="*/ 2147483647 w 574"/>
              <a:gd name="T15" fmla="*/ 2147483647 h 681"/>
              <a:gd name="T16" fmla="*/ 2147483647 w 574"/>
              <a:gd name="T17" fmla="*/ 0 h 681"/>
              <a:gd name="T18" fmla="*/ 2147483647 w 574"/>
              <a:gd name="T19" fmla="*/ 2147483647 h 681"/>
              <a:gd name="T20" fmla="*/ 2147483647 w 574"/>
              <a:gd name="T21" fmla="*/ 2147483647 h 681"/>
              <a:gd name="T22" fmla="*/ 2147483647 w 574"/>
              <a:gd name="T23" fmla="*/ 2147483647 h 681"/>
              <a:gd name="T24" fmla="*/ 2147483647 w 574"/>
              <a:gd name="T25" fmla="*/ 2147483647 h 681"/>
              <a:gd name="T26" fmla="*/ 2147483647 w 574"/>
              <a:gd name="T27" fmla="*/ 2147483647 h 681"/>
              <a:gd name="T28" fmla="*/ 2147483647 w 574"/>
              <a:gd name="T29" fmla="*/ 2147483647 h 681"/>
              <a:gd name="T30" fmla="*/ 2147483647 w 574"/>
              <a:gd name="T31" fmla="*/ 2147483647 h 681"/>
              <a:gd name="T32" fmla="*/ 2147483647 w 574"/>
              <a:gd name="T33" fmla="*/ 2147483647 h 681"/>
              <a:gd name="T34" fmla="*/ 2147483647 w 574"/>
              <a:gd name="T35" fmla="*/ 2147483647 h 681"/>
              <a:gd name="T36" fmla="*/ 2147483647 w 574"/>
              <a:gd name="T37" fmla="*/ 2147483647 h 681"/>
              <a:gd name="T38" fmla="*/ 0 w 574"/>
              <a:gd name="T39" fmla="*/ 2147483647 h 681"/>
              <a:gd name="T40" fmla="*/ 2147483647 w 574"/>
              <a:gd name="T41" fmla="*/ 2147483647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5364" name="Picture 2" descr="F:\快盘\商务图片\png\2531170_084420255000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682750"/>
            <a:ext cx="3575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矩形 5"/>
          <p:cNvSpPr>
            <a:spLocks noChangeArrowheads="1"/>
          </p:cNvSpPr>
          <p:nvPr/>
        </p:nvSpPr>
        <p:spPr bwMode="auto">
          <a:xfrm>
            <a:off x="4305300" y="2592606"/>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6" name="矩形 6"/>
          <p:cNvSpPr>
            <a:spLocks noChangeArrowheads="1"/>
          </p:cNvSpPr>
          <p:nvPr/>
        </p:nvSpPr>
        <p:spPr bwMode="auto">
          <a:xfrm>
            <a:off x="4305300" y="4284881"/>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8" name="TextBox 8"/>
          <p:cNvSpPr txBox="1">
            <a:spLocks noChangeArrowheads="1"/>
          </p:cNvSpPr>
          <p:nvPr/>
        </p:nvSpPr>
        <p:spPr bwMode="auto">
          <a:xfrm>
            <a:off x="4305300" y="2592606"/>
            <a:ext cx="3622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人工智能技术引入理财行业</a:t>
            </a:r>
            <a:endParaRPr lang="en-US" sz="2000" dirty="0">
              <a:solidFill>
                <a:schemeClr val="accent2"/>
              </a:solidFill>
              <a:latin typeface="微软雅黑" panose="020B0503020204020204" pitchFamily="34" charset="-122"/>
              <a:ea typeface="微软雅黑" panose="020B0503020204020204" pitchFamily="34" charset="-122"/>
            </a:endParaRPr>
          </a:p>
        </p:txBody>
      </p:sp>
      <p:sp>
        <p:nvSpPr>
          <p:cNvPr id="15369" name="Freeform 6"/>
          <p:cNvSpPr/>
          <p:nvPr/>
        </p:nvSpPr>
        <p:spPr bwMode="auto">
          <a:xfrm>
            <a:off x="3873500" y="2610069"/>
            <a:ext cx="339725" cy="388937"/>
          </a:xfrm>
          <a:custGeom>
            <a:avLst/>
            <a:gdLst>
              <a:gd name="T0" fmla="*/ 0 w 443"/>
              <a:gd name="T1" fmla="*/ 2147483647 h 511"/>
              <a:gd name="T2" fmla="*/ 2147483647 w 443"/>
              <a:gd name="T3" fmla="*/ 2147483647 h 511"/>
              <a:gd name="T4" fmla="*/ 2147483647 w 443"/>
              <a:gd name="T5" fmla="*/ 0 h 511"/>
              <a:gd name="T6" fmla="*/ 2147483647 w 443"/>
              <a:gd name="T7" fmla="*/ 2147483647 h 511"/>
              <a:gd name="T8" fmla="*/ 2147483647 w 443"/>
              <a:gd name="T9" fmla="*/ 2147483647 h 511"/>
              <a:gd name="T10" fmla="*/ 2147483647 w 443"/>
              <a:gd name="T11" fmla="*/ 2147483647 h 511"/>
              <a:gd name="T12" fmla="*/ 0 w 443"/>
              <a:gd name="T13" fmla="*/ 2147483647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0" name="Freeform 6"/>
          <p:cNvSpPr/>
          <p:nvPr/>
        </p:nvSpPr>
        <p:spPr bwMode="auto">
          <a:xfrm>
            <a:off x="3873500" y="4302344"/>
            <a:ext cx="339725" cy="388937"/>
          </a:xfrm>
          <a:custGeom>
            <a:avLst/>
            <a:gdLst>
              <a:gd name="T0" fmla="*/ 0 w 443"/>
              <a:gd name="T1" fmla="*/ 2147483647 h 511"/>
              <a:gd name="T2" fmla="*/ 2147483647 w 443"/>
              <a:gd name="T3" fmla="*/ 2147483647 h 511"/>
              <a:gd name="T4" fmla="*/ 2147483647 w 443"/>
              <a:gd name="T5" fmla="*/ 0 h 511"/>
              <a:gd name="T6" fmla="*/ 2147483647 w 443"/>
              <a:gd name="T7" fmla="*/ 2147483647 h 511"/>
              <a:gd name="T8" fmla="*/ 2147483647 w 443"/>
              <a:gd name="T9" fmla="*/ 2147483647 h 511"/>
              <a:gd name="T10" fmla="*/ 2147483647 w 443"/>
              <a:gd name="T11" fmla="*/ 2147483647 h 511"/>
              <a:gd name="T12" fmla="*/ 0 w 443"/>
              <a:gd name="T13" fmla="*/ 2147483647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2" name="TextBox 13"/>
          <p:cNvSpPr txBox="1">
            <a:spLocks noChangeArrowheads="1"/>
          </p:cNvSpPr>
          <p:nvPr/>
        </p:nvSpPr>
        <p:spPr bwMode="auto">
          <a:xfrm>
            <a:off x="4305300" y="4299169"/>
            <a:ext cx="3767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可个性化的财务指标因子库</a:t>
            </a:r>
            <a:endParaRPr lang="en-US" sz="2000" dirty="0">
              <a:solidFill>
                <a:schemeClr val="accent2"/>
              </a:solidFill>
              <a:latin typeface="微软雅黑" panose="020B0503020204020204" pitchFamily="34" charset="-122"/>
              <a:ea typeface="微软雅黑" panose="020B0503020204020204" pitchFamily="34" charset="-122"/>
            </a:endParaRPr>
          </a:p>
        </p:txBody>
      </p:sp>
      <p:sp>
        <p:nvSpPr>
          <p:cNvPr id="15374" name="TextBox 15"/>
          <p:cNvSpPr txBox="1">
            <a:spLocks noChangeArrowheads="1"/>
          </p:cNvSpPr>
          <p:nvPr/>
        </p:nvSpPr>
        <p:spPr bwMode="auto">
          <a:xfrm>
            <a:off x="4303712" y="3111719"/>
            <a:ext cx="65770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4C54"/>
                </a:solidFill>
                <a:latin typeface="微软雅黑" panose="020B0503020204020204" pitchFamily="34" charset="-122"/>
                <a:ea typeface="微软雅黑" panose="020B0503020204020204" pitchFamily="34" charset="-122"/>
              </a:rPr>
              <a:t>结合了计算机领域和经济领域的知识，搭建了同时适合专业和非专业人士使用的选股系统。</a:t>
            </a:r>
          </a:p>
        </p:txBody>
      </p:sp>
      <p:sp>
        <p:nvSpPr>
          <p:cNvPr id="15375" name="TextBox 16"/>
          <p:cNvSpPr txBox="1">
            <a:spLocks noChangeArrowheads="1"/>
          </p:cNvSpPr>
          <p:nvPr/>
        </p:nvSpPr>
        <p:spPr bwMode="auto">
          <a:xfrm>
            <a:off x="4303712" y="4762719"/>
            <a:ext cx="65770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4C54"/>
                </a:solidFill>
                <a:latin typeface="微软雅黑" panose="020B0503020204020204" pitchFamily="34" charset="-122"/>
                <a:ea typeface="微软雅黑" panose="020B0503020204020204" pitchFamily="34" charset="-122"/>
              </a:rPr>
              <a:t>用户可以根据自己对经济逻辑的理解，从原生因子库中，自行通过函数及表达式，构建自己的专属因子，提高策略效果。</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p:stCondLst>
                              <p:cond delay="780"/>
                            </p:stCondLst>
                            <p:childTnLst>
                              <p:par>
                                <p:cTn id="20" presetID="42" presetClass="entr" presetSubtype="0" fill="hold" nodeType="after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1000"/>
                                        <p:tgtEl>
                                          <p:spTgt spid="15364"/>
                                        </p:tgtEl>
                                      </p:cBhvr>
                                    </p:animEffect>
                                    <p:anim calcmode="lin" valueType="num">
                                      <p:cBhvr>
                                        <p:cTn id="23" dur="1000" fill="hold"/>
                                        <p:tgtEl>
                                          <p:spTgt spid="15364"/>
                                        </p:tgtEl>
                                        <p:attrNameLst>
                                          <p:attrName>ppt_x</p:attrName>
                                        </p:attrNameLst>
                                      </p:cBhvr>
                                      <p:tavLst>
                                        <p:tav tm="0">
                                          <p:val>
                                            <p:strVal val="#ppt_x"/>
                                          </p:val>
                                        </p:tav>
                                        <p:tav tm="100000">
                                          <p:val>
                                            <p:strVal val="#ppt_x"/>
                                          </p:val>
                                        </p:tav>
                                      </p:tavLst>
                                    </p:anim>
                                    <p:anim calcmode="lin" valueType="num">
                                      <p:cBhvr>
                                        <p:cTn id="24" dur="1000" fill="hold"/>
                                        <p:tgtEl>
                                          <p:spTgt spid="15364"/>
                                        </p:tgtEl>
                                        <p:attrNameLst>
                                          <p:attrName>ppt_y</p:attrName>
                                        </p:attrNameLst>
                                      </p:cBhvr>
                                      <p:tavLst>
                                        <p:tav tm="0">
                                          <p:val>
                                            <p:strVal val="#ppt_y+.1"/>
                                          </p:val>
                                        </p:tav>
                                        <p:tav tm="100000">
                                          <p:val>
                                            <p:strVal val="#ppt_y"/>
                                          </p:val>
                                        </p:tav>
                                      </p:tavLst>
                                    </p:anim>
                                  </p:childTnLst>
                                </p:cTn>
                              </p:par>
                            </p:childTnLst>
                          </p:cTn>
                        </p:par>
                        <p:par>
                          <p:cTn id="25" fill="hold">
                            <p:stCondLst>
                              <p:cond delay="1780"/>
                            </p:stCondLst>
                            <p:childTnLst>
                              <p:par>
                                <p:cTn id="26" presetID="2" presetClass="entr" presetSubtype="6" fill="hold" grpId="0" nodeType="afterEffect">
                                  <p:stCondLst>
                                    <p:cond delay="0"/>
                                  </p:stCondLst>
                                  <p:childTnLst>
                                    <p:set>
                                      <p:cBhvr>
                                        <p:cTn id="27" dur="1" fill="hold">
                                          <p:stCondLst>
                                            <p:cond delay="0"/>
                                          </p:stCondLst>
                                        </p:cTn>
                                        <p:tgtEl>
                                          <p:spTgt spid="15365"/>
                                        </p:tgtEl>
                                        <p:attrNameLst>
                                          <p:attrName>style.visibility</p:attrName>
                                        </p:attrNameLst>
                                      </p:cBhvr>
                                      <p:to>
                                        <p:strVal val="visible"/>
                                      </p:to>
                                    </p:set>
                                    <p:anim calcmode="lin" valueType="num">
                                      <p:cBhvr additive="base">
                                        <p:cTn id="28" dur="500" fill="hold"/>
                                        <p:tgtEl>
                                          <p:spTgt spid="15365"/>
                                        </p:tgtEl>
                                        <p:attrNameLst>
                                          <p:attrName>ppt_x</p:attrName>
                                        </p:attrNameLst>
                                      </p:cBhvr>
                                      <p:tavLst>
                                        <p:tav tm="0">
                                          <p:val>
                                            <p:strVal val="1+#ppt_w/2"/>
                                          </p:val>
                                        </p:tav>
                                        <p:tav tm="100000">
                                          <p:val>
                                            <p:strVal val="#ppt_x"/>
                                          </p:val>
                                        </p:tav>
                                      </p:tavLst>
                                    </p:anim>
                                    <p:anim calcmode="lin" valueType="num">
                                      <p:cBhvr additive="base">
                                        <p:cTn id="29" dur="500" fill="hold"/>
                                        <p:tgtEl>
                                          <p:spTgt spid="15365"/>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15366"/>
                                        </p:tgtEl>
                                        <p:attrNameLst>
                                          <p:attrName>style.visibility</p:attrName>
                                        </p:attrNameLst>
                                      </p:cBhvr>
                                      <p:to>
                                        <p:strVal val="visible"/>
                                      </p:to>
                                    </p:set>
                                    <p:anim calcmode="lin" valueType="num">
                                      <p:cBhvr additive="base">
                                        <p:cTn id="32" dur="500" fill="hold"/>
                                        <p:tgtEl>
                                          <p:spTgt spid="15366"/>
                                        </p:tgtEl>
                                        <p:attrNameLst>
                                          <p:attrName>ppt_x</p:attrName>
                                        </p:attrNameLst>
                                      </p:cBhvr>
                                      <p:tavLst>
                                        <p:tav tm="0">
                                          <p:val>
                                            <p:strVal val="1+#ppt_w/2"/>
                                          </p:val>
                                        </p:tav>
                                        <p:tav tm="100000">
                                          <p:val>
                                            <p:strVal val="#ppt_x"/>
                                          </p:val>
                                        </p:tav>
                                      </p:tavLst>
                                    </p:anim>
                                    <p:anim calcmode="lin" valueType="num">
                                      <p:cBhvr additive="base">
                                        <p:cTn id="33" dur="500" fill="hold"/>
                                        <p:tgtEl>
                                          <p:spTgt spid="15366"/>
                                        </p:tgtEl>
                                        <p:attrNameLst>
                                          <p:attrName>ppt_y</p:attrName>
                                        </p:attrNameLst>
                                      </p:cBhvr>
                                      <p:tavLst>
                                        <p:tav tm="0">
                                          <p:val>
                                            <p:strVal val="1+#ppt_h/2"/>
                                          </p:val>
                                        </p:tav>
                                        <p:tav tm="100000">
                                          <p:val>
                                            <p:strVal val="#ppt_y"/>
                                          </p:val>
                                        </p:tav>
                                      </p:tavLst>
                                    </p:anim>
                                  </p:childTnLst>
                                </p:cTn>
                              </p:par>
                            </p:childTnLst>
                          </p:cTn>
                        </p:par>
                        <p:par>
                          <p:cTn id="34" fill="hold">
                            <p:stCondLst>
                              <p:cond delay="2280"/>
                            </p:stCondLst>
                            <p:childTnLst>
                              <p:par>
                                <p:cTn id="35" presetID="1" presetClass="entr" presetSubtype="0" fill="hold" grpId="0" nodeType="afterEffect">
                                  <p:stCondLst>
                                    <p:cond delay="0"/>
                                  </p:stCondLst>
                                  <p:childTnLst>
                                    <p:set>
                                      <p:cBhvr>
                                        <p:cTn id="36" dur="1" fill="hold">
                                          <p:stCondLst>
                                            <p:cond delay="0"/>
                                          </p:stCondLst>
                                        </p:cTn>
                                        <p:tgtEl>
                                          <p:spTgt spid="15369"/>
                                        </p:tgtEl>
                                        <p:attrNameLst>
                                          <p:attrName>style.visibility</p:attrName>
                                        </p:attrNameLst>
                                      </p:cBhvr>
                                      <p:to>
                                        <p:strVal val="visible"/>
                                      </p:to>
                                    </p:set>
                                  </p:childTnLst>
                                </p:cTn>
                              </p:par>
                              <p:par>
                                <p:cTn id="37" presetID="49" presetClass="path" presetSubtype="0" accel="50000" decel="50000" fill="hold" grpId="1" nodeType="withEffect">
                                  <p:stCondLst>
                                    <p:cond delay="0"/>
                                  </p:stCondLst>
                                  <p:childTnLst>
                                    <p:animMotion origin="layout" path="M -4.58176E-6 -2.59259E-6 L 0.09003 -2.59259E-6 " pathEditMode="relative" rAng="0" ptsTypes="AA">
                                      <p:cBhvr>
                                        <p:cTn id="38" dur="500" spd="-99900" fill="hold"/>
                                        <p:tgtEl>
                                          <p:spTgt spid="15369"/>
                                        </p:tgtEl>
                                        <p:attrNameLst>
                                          <p:attrName>ppt_x</p:attrName>
                                          <p:attrName>ppt_y</p:attrName>
                                        </p:attrNameLst>
                                      </p:cBhvr>
                                      <p:rCtr x="4500" y="0"/>
                                    </p:animMotion>
                                  </p:childTnLst>
                                </p:cTn>
                              </p:par>
                              <p:par>
                                <p:cTn id="39" presetID="1" presetClass="entr" presetSubtype="0" fill="hold" grpId="0" nodeType="withEffect">
                                  <p:stCondLst>
                                    <p:cond delay="0"/>
                                  </p:stCondLst>
                                  <p:childTnLst>
                                    <p:set>
                                      <p:cBhvr>
                                        <p:cTn id="40" dur="1" fill="hold">
                                          <p:stCondLst>
                                            <p:cond delay="0"/>
                                          </p:stCondLst>
                                        </p:cTn>
                                        <p:tgtEl>
                                          <p:spTgt spid="15370"/>
                                        </p:tgtEl>
                                        <p:attrNameLst>
                                          <p:attrName>style.visibility</p:attrName>
                                        </p:attrNameLst>
                                      </p:cBhvr>
                                      <p:to>
                                        <p:strVal val="visible"/>
                                      </p:to>
                                    </p:set>
                                  </p:childTnLst>
                                </p:cTn>
                              </p:par>
                              <p:par>
                                <p:cTn id="41" presetID="49" presetClass="path" presetSubtype="0" accel="50000" decel="50000" fill="hold" grpId="1" nodeType="withEffect">
                                  <p:stCondLst>
                                    <p:cond delay="0"/>
                                  </p:stCondLst>
                                  <p:childTnLst>
                                    <p:animMotion origin="layout" path="M -4.58176E-6 -2.59259E-6 L 0.09003 -2.59259E-6 " pathEditMode="relative" rAng="0" ptsTypes="AA">
                                      <p:cBhvr>
                                        <p:cTn id="42" dur="500" spd="-99900" fill="hold"/>
                                        <p:tgtEl>
                                          <p:spTgt spid="15370"/>
                                        </p:tgtEl>
                                        <p:attrNameLst>
                                          <p:attrName>ppt_x</p:attrName>
                                          <p:attrName>ppt_y</p:attrName>
                                        </p:attrNameLst>
                                      </p:cBhvr>
                                      <p:rCtr x="4500" y="0"/>
                                    </p:animMotion>
                                  </p:childTnLst>
                                </p:cTn>
                              </p:par>
                            </p:childTnLst>
                          </p:cTn>
                        </p:par>
                        <p:par>
                          <p:cTn id="43" fill="hold">
                            <p:stCondLst>
                              <p:cond delay="2780"/>
                            </p:stCondLst>
                            <p:childTnLst>
                              <p:par>
                                <p:cTn id="44" presetID="22" presetClass="entr" presetSubtype="8" fill="hold" grpId="0" nodeType="afterEffect">
                                  <p:stCondLst>
                                    <p:cond delay="0"/>
                                  </p:stCondLst>
                                  <p:childTnLst>
                                    <p:set>
                                      <p:cBhvr>
                                        <p:cTn id="45" dur="1" fill="hold">
                                          <p:stCondLst>
                                            <p:cond delay="0"/>
                                          </p:stCondLst>
                                        </p:cTn>
                                        <p:tgtEl>
                                          <p:spTgt spid="15368"/>
                                        </p:tgtEl>
                                        <p:attrNameLst>
                                          <p:attrName>style.visibility</p:attrName>
                                        </p:attrNameLst>
                                      </p:cBhvr>
                                      <p:to>
                                        <p:strVal val="visible"/>
                                      </p:to>
                                    </p:set>
                                    <p:animEffect transition="in" filter="wipe(left)">
                                      <p:cBhvr>
                                        <p:cTn id="46" dur="500"/>
                                        <p:tgtEl>
                                          <p:spTgt spid="15368"/>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5372"/>
                                        </p:tgtEl>
                                        <p:attrNameLst>
                                          <p:attrName>style.visibility</p:attrName>
                                        </p:attrNameLst>
                                      </p:cBhvr>
                                      <p:to>
                                        <p:strVal val="visible"/>
                                      </p:to>
                                    </p:set>
                                    <p:animEffect transition="in" filter="wipe(left)">
                                      <p:cBhvr>
                                        <p:cTn id="49" dur="500"/>
                                        <p:tgtEl>
                                          <p:spTgt spid="15372"/>
                                        </p:tgtEl>
                                      </p:cBhvr>
                                    </p:animEffect>
                                  </p:childTnLst>
                                </p:cTn>
                              </p:par>
                            </p:childTnLst>
                          </p:cTn>
                        </p:par>
                        <p:par>
                          <p:cTn id="50" fill="hold">
                            <p:stCondLst>
                              <p:cond delay="3280"/>
                            </p:stCondLst>
                            <p:childTnLst>
                              <p:par>
                                <p:cTn id="51" presetID="22" presetClass="entr" presetSubtype="1" fill="hold" grpId="0" nodeType="afterEffect">
                                  <p:stCondLst>
                                    <p:cond delay="0"/>
                                  </p:stCondLst>
                                  <p:childTnLst>
                                    <p:set>
                                      <p:cBhvr>
                                        <p:cTn id="52" dur="1" fill="hold">
                                          <p:stCondLst>
                                            <p:cond delay="0"/>
                                          </p:stCondLst>
                                        </p:cTn>
                                        <p:tgtEl>
                                          <p:spTgt spid="15374"/>
                                        </p:tgtEl>
                                        <p:attrNameLst>
                                          <p:attrName>style.visibility</p:attrName>
                                        </p:attrNameLst>
                                      </p:cBhvr>
                                      <p:to>
                                        <p:strVal val="visible"/>
                                      </p:to>
                                    </p:set>
                                    <p:animEffect transition="in" filter="wipe(up)">
                                      <p:cBhvr>
                                        <p:cTn id="53" dur="500"/>
                                        <p:tgtEl>
                                          <p:spTgt spid="15374"/>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5375"/>
                                        </p:tgtEl>
                                        <p:attrNameLst>
                                          <p:attrName>style.visibility</p:attrName>
                                        </p:attrNameLst>
                                      </p:cBhvr>
                                      <p:to>
                                        <p:strVal val="visible"/>
                                      </p:to>
                                    </p:set>
                                    <p:animEffect transition="in" filter="wipe(up)">
                                      <p:cBhvr>
                                        <p:cTn id="56" dur="500"/>
                                        <p:tgtEl>
                                          <p:spTgt spid="1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nimBg="1"/>
      <p:bldP spid="15365" grpId="0" animBg="1" autoUpdateAnimBg="0"/>
      <p:bldP spid="15366" grpId="0" animBg="1" autoUpdateAnimBg="0"/>
      <p:bldP spid="15368" grpId="0" autoUpdateAnimBg="0"/>
      <p:bldP spid="15369" grpId="0" animBg="1"/>
      <p:bldP spid="15369" grpId="1" animBg="1"/>
      <p:bldP spid="15370" grpId="0" animBg="1"/>
      <p:bldP spid="15370" grpId="1" animBg="1"/>
      <p:bldP spid="15372" grpId="0" autoUpdateAnimBg="0"/>
      <p:bldP spid="15374" grpId="0" autoUpdateAnimBg="0"/>
      <p:bldP spid="1537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4C54"/>
              </a:solidFill>
            </a:endParaRPr>
          </a:p>
        </p:txBody>
      </p:sp>
      <p:sp>
        <p:nvSpPr>
          <p:cNvPr id="17411" name="Line 12"/>
          <p:cNvSpPr>
            <a:spLocks noChangeShapeType="1"/>
          </p:cNvSpPr>
          <p:nvPr/>
        </p:nvSpPr>
        <p:spPr bwMode="auto">
          <a:xfrm>
            <a:off x="4195763" y="2740025"/>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12" name="TextBox 77"/>
          <p:cNvSpPr txBox="1">
            <a:spLocks noChangeArrowheads="1"/>
          </p:cNvSpPr>
          <p:nvPr/>
        </p:nvSpPr>
        <p:spPr bwMode="auto">
          <a:xfrm>
            <a:off x="4602163" y="2852738"/>
            <a:ext cx="316865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dirty="0">
                <a:solidFill>
                  <a:srgbClr val="004C54"/>
                </a:solidFill>
                <a:latin typeface="微软雅黑" panose="020B0503020204020204" pitchFamily="34" charset="-122"/>
                <a:ea typeface="微软雅黑" panose="020B0503020204020204" pitchFamily="34" charset="-122"/>
              </a:rPr>
              <a:t>论文主要内容</a:t>
            </a:r>
          </a:p>
        </p:txBody>
      </p:sp>
      <p:sp>
        <p:nvSpPr>
          <p:cNvPr id="17413"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2</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17414" name="Oval 39"/>
          <p:cNvSpPr>
            <a:spLocks noChangeAspect="1" noChangeArrowheads="1"/>
          </p:cNvSpPr>
          <p:nvPr/>
        </p:nvSpPr>
        <p:spPr bwMode="auto">
          <a:xfrm>
            <a:off x="3252788" y="5596036"/>
            <a:ext cx="173037" cy="158750"/>
          </a:xfrm>
          <a:prstGeom prst="ellipse">
            <a:avLst/>
          </a:prstGeom>
          <a:solidFill>
            <a:schemeClr val="bg1"/>
          </a:solidFill>
          <a:ln w="28575">
            <a:solidFill>
              <a:schemeClr val="accent2"/>
            </a:solidFill>
            <a:round/>
          </a:ln>
        </p:spPr>
        <p:txBody>
          <a:bodyPr/>
          <a:lstStyle/>
          <a:p>
            <a:endParaRPr lang="zh-CN" altLang="en-US">
              <a:solidFill>
                <a:srgbClr val="FFFFFF"/>
              </a:solidFill>
            </a:endParaRPr>
          </a:p>
        </p:txBody>
      </p:sp>
      <p:sp>
        <p:nvSpPr>
          <p:cNvPr id="17415" name="Oval 40"/>
          <p:cNvSpPr>
            <a:spLocks noChangeAspect="1" noChangeArrowheads="1"/>
          </p:cNvSpPr>
          <p:nvPr/>
        </p:nvSpPr>
        <p:spPr bwMode="auto">
          <a:xfrm>
            <a:off x="3252788" y="6059488"/>
            <a:ext cx="173037" cy="158750"/>
          </a:xfrm>
          <a:prstGeom prst="ellipse">
            <a:avLst/>
          </a:prstGeom>
          <a:solidFill>
            <a:schemeClr val="bg1"/>
          </a:solidFill>
          <a:ln w="28575">
            <a:solidFill>
              <a:schemeClr val="accent2"/>
            </a:solidFill>
            <a:round/>
          </a:ln>
        </p:spPr>
        <p:txBody>
          <a:bodyPr/>
          <a:lstStyle/>
          <a:p>
            <a:endParaRPr lang="zh-CN" altLang="en-US">
              <a:solidFill>
                <a:srgbClr val="FFFFFF"/>
              </a:solidFill>
            </a:endParaRPr>
          </a:p>
        </p:txBody>
      </p:sp>
      <p:sp>
        <p:nvSpPr>
          <p:cNvPr id="17416" name="Oval 42"/>
          <p:cNvSpPr>
            <a:spLocks noChangeAspect="1" noChangeArrowheads="1"/>
          </p:cNvSpPr>
          <p:nvPr/>
        </p:nvSpPr>
        <p:spPr bwMode="auto">
          <a:xfrm>
            <a:off x="7029450" y="5622925"/>
            <a:ext cx="158750" cy="158750"/>
          </a:xfrm>
          <a:prstGeom prst="ellipse">
            <a:avLst/>
          </a:prstGeom>
          <a:solidFill>
            <a:schemeClr val="bg1"/>
          </a:solidFill>
          <a:ln w="28575">
            <a:solidFill>
              <a:schemeClr val="accent2"/>
            </a:solidFill>
            <a:round/>
          </a:ln>
        </p:spPr>
        <p:txBody>
          <a:bodyPr/>
          <a:lstStyle/>
          <a:p>
            <a:endParaRPr lang="zh-CN" altLang="en-US">
              <a:solidFill>
                <a:srgbClr val="FFFFFF"/>
              </a:solidFill>
            </a:endParaRPr>
          </a:p>
        </p:txBody>
      </p:sp>
      <p:sp>
        <p:nvSpPr>
          <p:cNvPr id="17417" name="TextBox 83"/>
          <p:cNvSpPr txBox="1">
            <a:spLocks noChangeArrowheads="1"/>
          </p:cNvSpPr>
          <p:nvPr/>
        </p:nvSpPr>
        <p:spPr bwMode="auto">
          <a:xfrm>
            <a:off x="3402013" y="5445224"/>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FFFF"/>
                </a:solidFill>
                <a:latin typeface="微软雅黑" panose="020B0503020204020204" pitchFamily="34" charset="-122"/>
                <a:ea typeface="微软雅黑" panose="020B0503020204020204" pitchFamily="34" charset="-122"/>
              </a:rPr>
              <a:t>整体框架</a:t>
            </a:r>
          </a:p>
        </p:txBody>
      </p:sp>
      <p:sp>
        <p:nvSpPr>
          <p:cNvPr id="17418" name="TextBox 84"/>
          <p:cNvSpPr txBox="1">
            <a:spLocks noChangeArrowheads="1"/>
          </p:cNvSpPr>
          <p:nvPr/>
        </p:nvSpPr>
        <p:spPr bwMode="auto">
          <a:xfrm>
            <a:off x="3402013" y="5908675"/>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FFFF"/>
                </a:solidFill>
                <a:latin typeface="微软雅黑" panose="020B0503020204020204" pitchFamily="34" charset="-122"/>
                <a:ea typeface="微软雅黑" panose="020B0503020204020204" pitchFamily="34" charset="-122"/>
              </a:rPr>
              <a:t>选股子系统</a:t>
            </a:r>
          </a:p>
        </p:txBody>
      </p:sp>
      <p:sp>
        <p:nvSpPr>
          <p:cNvPr id="17419" name="Oval 42"/>
          <p:cNvSpPr>
            <a:spLocks noChangeAspect="1" noChangeArrowheads="1"/>
          </p:cNvSpPr>
          <p:nvPr/>
        </p:nvSpPr>
        <p:spPr bwMode="auto">
          <a:xfrm>
            <a:off x="7029450" y="6059488"/>
            <a:ext cx="158750" cy="158750"/>
          </a:xfrm>
          <a:prstGeom prst="ellipse">
            <a:avLst/>
          </a:prstGeom>
          <a:solidFill>
            <a:schemeClr val="bg1"/>
          </a:solidFill>
          <a:ln w="28575">
            <a:solidFill>
              <a:schemeClr val="accent2"/>
            </a:solidFill>
            <a:round/>
          </a:ln>
        </p:spPr>
        <p:txBody>
          <a:bodyPr/>
          <a:lstStyle/>
          <a:p>
            <a:endParaRPr lang="zh-CN" altLang="en-US">
              <a:solidFill>
                <a:srgbClr val="FFFFFF"/>
              </a:solidFill>
            </a:endParaRPr>
          </a:p>
        </p:txBody>
      </p:sp>
      <p:sp>
        <p:nvSpPr>
          <p:cNvPr id="17420" name="TextBox 88"/>
          <p:cNvSpPr txBox="1">
            <a:spLocks noChangeArrowheads="1"/>
          </p:cNvSpPr>
          <p:nvPr/>
        </p:nvSpPr>
        <p:spPr bwMode="auto">
          <a:xfrm>
            <a:off x="7178675" y="5472113"/>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FFFF"/>
                </a:solidFill>
                <a:latin typeface="微软雅黑" panose="020B0503020204020204" pitchFamily="34" charset="-122"/>
                <a:ea typeface="微软雅黑" panose="020B0503020204020204" pitchFamily="34" charset="-122"/>
              </a:rPr>
              <a:t>数据库系统</a:t>
            </a:r>
          </a:p>
        </p:txBody>
      </p:sp>
      <p:sp>
        <p:nvSpPr>
          <p:cNvPr id="17421" name="TextBox 90"/>
          <p:cNvSpPr txBox="1">
            <a:spLocks noChangeArrowheads="1"/>
          </p:cNvSpPr>
          <p:nvPr/>
        </p:nvSpPr>
        <p:spPr bwMode="auto">
          <a:xfrm>
            <a:off x="7178675" y="5908675"/>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FFFF"/>
                </a:solidFill>
                <a:latin typeface="微软雅黑" panose="020B0503020204020204" pitchFamily="34" charset="-122"/>
                <a:ea typeface="微软雅黑" panose="020B0503020204020204" pitchFamily="34" charset="-122"/>
              </a:rPr>
              <a:t>回测子系统</a:t>
            </a:r>
          </a:p>
        </p:txBody>
      </p:sp>
      <p:sp>
        <p:nvSpPr>
          <p:cNvPr id="17422" name="Freeform 13"/>
          <p:cNvSpPr>
            <a:spLocks noEditPoints="1"/>
          </p:cNvSpPr>
          <p:nvPr/>
        </p:nvSpPr>
        <p:spPr bwMode="auto">
          <a:xfrm>
            <a:off x="5441950" y="830263"/>
            <a:ext cx="1489075" cy="1398587"/>
          </a:xfrm>
          <a:custGeom>
            <a:avLst/>
            <a:gdLst>
              <a:gd name="T0" fmla="*/ 0 w 957"/>
              <a:gd name="T1" fmla="*/ 2147483647 h 885"/>
              <a:gd name="T2" fmla="*/ 2147483647 w 957"/>
              <a:gd name="T3" fmla="*/ 2147483647 h 885"/>
              <a:gd name="T4" fmla="*/ 2147483647 w 957"/>
              <a:gd name="T5" fmla="*/ 2147483647 h 885"/>
              <a:gd name="T6" fmla="*/ 2147483647 w 957"/>
              <a:gd name="T7" fmla="*/ 2147483647 h 885"/>
              <a:gd name="T8" fmla="*/ 2147483647 w 957"/>
              <a:gd name="T9" fmla="*/ 2147483647 h 885"/>
              <a:gd name="T10" fmla="*/ 2147483647 w 957"/>
              <a:gd name="T11" fmla="*/ 2147483647 h 885"/>
              <a:gd name="T12" fmla="*/ 2147483647 w 957"/>
              <a:gd name="T13" fmla="*/ 2147483647 h 885"/>
              <a:gd name="T14" fmla="*/ 2147483647 w 957"/>
              <a:gd name="T15" fmla="*/ 2147483647 h 885"/>
              <a:gd name="T16" fmla="*/ 2147483647 w 957"/>
              <a:gd name="T17" fmla="*/ 2147483647 h 885"/>
              <a:gd name="T18" fmla="*/ 2147483647 w 957"/>
              <a:gd name="T19" fmla="*/ 2147483647 h 885"/>
              <a:gd name="T20" fmla="*/ 0 w 957"/>
              <a:gd name="T21" fmla="*/ 2147483647 h 885"/>
              <a:gd name="T22" fmla="*/ 2147483647 w 957"/>
              <a:gd name="T23" fmla="*/ 2147483647 h 885"/>
              <a:gd name="T24" fmla="*/ 2147483647 w 957"/>
              <a:gd name="T25" fmla="*/ 2147483647 h 885"/>
              <a:gd name="T26" fmla="*/ 2147483647 w 957"/>
              <a:gd name="T27" fmla="*/ 2147483647 h 885"/>
              <a:gd name="T28" fmla="*/ 2147483647 w 957"/>
              <a:gd name="T29" fmla="*/ 2147483647 h 885"/>
              <a:gd name="T30" fmla="*/ 2147483647 w 957"/>
              <a:gd name="T31" fmla="*/ 2147483647 h 885"/>
              <a:gd name="T32" fmla="*/ 2147483647 w 957"/>
              <a:gd name="T33" fmla="*/ 2147483647 h 885"/>
              <a:gd name="T34" fmla="*/ 2147483647 w 957"/>
              <a:gd name="T35" fmla="*/ 2147483647 h 885"/>
              <a:gd name="T36" fmla="*/ 2147483647 w 957"/>
              <a:gd name="T37" fmla="*/ 2147483647 h 885"/>
              <a:gd name="T38" fmla="*/ 2147483647 w 957"/>
              <a:gd name="T39" fmla="*/ 2147483647 h 885"/>
              <a:gd name="T40" fmla="*/ 2147483647 w 957"/>
              <a:gd name="T41" fmla="*/ 2147483647 h 885"/>
              <a:gd name="T42" fmla="*/ 2147483647 w 957"/>
              <a:gd name="T43" fmla="*/ 2147483647 h 885"/>
              <a:gd name="T44" fmla="*/ 2147483647 w 957"/>
              <a:gd name="T45" fmla="*/ 2147483647 h 885"/>
              <a:gd name="T46" fmla="*/ 2147483647 w 957"/>
              <a:gd name="T47" fmla="*/ 2147483647 h 885"/>
              <a:gd name="T48" fmla="*/ 2147483647 w 957"/>
              <a:gd name="T49" fmla="*/ 2147483647 h 885"/>
              <a:gd name="T50" fmla="*/ 2147483647 w 957"/>
              <a:gd name="T51" fmla="*/ 2147483647 h 885"/>
              <a:gd name="T52" fmla="*/ 2147483647 w 957"/>
              <a:gd name="T53" fmla="*/ 2147483647 h 885"/>
              <a:gd name="T54" fmla="*/ 2147483647 w 957"/>
              <a:gd name="T55" fmla="*/ 2147483647 h 885"/>
              <a:gd name="T56" fmla="*/ 2147483647 w 957"/>
              <a:gd name="T57" fmla="*/ 2147483647 h 885"/>
              <a:gd name="T58" fmla="*/ 2147483647 w 957"/>
              <a:gd name="T59" fmla="*/ 2147483647 h 885"/>
              <a:gd name="T60" fmla="*/ 2147483647 w 957"/>
              <a:gd name="T61" fmla="*/ 2147483647 h 885"/>
              <a:gd name="T62" fmla="*/ 2147483647 w 957"/>
              <a:gd name="T63" fmla="*/ 2147483647 h 885"/>
              <a:gd name="T64" fmla="*/ 2147483647 w 957"/>
              <a:gd name="T65" fmla="*/ 2147483647 h 885"/>
              <a:gd name="T66" fmla="*/ 2147483647 w 957"/>
              <a:gd name="T67" fmla="*/ 2147483647 h 885"/>
              <a:gd name="T68" fmla="*/ 2147483647 w 957"/>
              <a:gd name="T69" fmla="*/ 2147483647 h 885"/>
              <a:gd name="T70" fmla="*/ 2147483647 w 957"/>
              <a:gd name="T71" fmla="*/ 2147483647 h 885"/>
              <a:gd name="T72" fmla="*/ 2147483647 w 957"/>
              <a:gd name="T73" fmla="*/ 2147483647 h 885"/>
              <a:gd name="T74" fmla="*/ 2147483647 w 957"/>
              <a:gd name="T75" fmla="*/ 2147483647 h 885"/>
              <a:gd name="T76" fmla="*/ 2147483647 w 957"/>
              <a:gd name="T77" fmla="*/ 2147483647 h 885"/>
              <a:gd name="T78" fmla="*/ 2147483647 w 957"/>
              <a:gd name="T79" fmla="*/ 2147483647 h 885"/>
              <a:gd name="T80" fmla="*/ 2147483647 w 957"/>
              <a:gd name="T81" fmla="*/ 2147483647 h 885"/>
              <a:gd name="T82" fmla="*/ 2147483647 w 957"/>
              <a:gd name="T83" fmla="*/ 2147483647 h 885"/>
              <a:gd name="T84" fmla="*/ 2147483647 w 957"/>
              <a:gd name="T85" fmla="*/ 2147483647 h 885"/>
              <a:gd name="T86" fmla="*/ 2147483647 w 957"/>
              <a:gd name="T87" fmla="*/ 2147483647 h 885"/>
              <a:gd name="T88" fmla="*/ 2147483647 w 957"/>
              <a:gd name="T89" fmla="*/ 2147483647 h 885"/>
              <a:gd name="T90" fmla="*/ 2147483647 w 957"/>
              <a:gd name="T91" fmla="*/ 2147483647 h 885"/>
              <a:gd name="T92" fmla="*/ 2147483647 w 957"/>
              <a:gd name="T93" fmla="*/ 2147483647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Oval 39"/>
          <p:cNvSpPr>
            <a:spLocks noChangeAspect="1" noChangeArrowheads="1"/>
          </p:cNvSpPr>
          <p:nvPr/>
        </p:nvSpPr>
        <p:spPr bwMode="auto">
          <a:xfrm>
            <a:off x="7012522" y="5163988"/>
            <a:ext cx="173037" cy="158750"/>
          </a:xfrm>
          <a:prstGeom prst="ellipse">
            <a:avLst/>
          </a:prstGeom>
          <a:solidFill>
            <a:schemeClr val="bg1"/>
          </a:solidFill>
          <a:ln w="28575">
            <a:solidFill>
              <a:schemeClr val="accent2"/>
            </a:solidFill>
            <a:round/>
          </a:ln>
        </p:spPr>
        <p:txBody>
          <a:bodyPr/>
          <a:lstStyle/>
          <a:p>
            <a:endParaRPr lang="zh-CN" altLang="en-US">
              <a:solidFill>
                <a:srgbClr val="FFFFFF"/>
              </a:solidFill>
            </a:endParaRPr>
          </a:p>
        </p:txBody>
      </p:sp>
      <p:sp>
        <p:nvSpPr>
          <p:cNvPr id="16" name="TextBox 83"/>
          <p:cNvSpPr txBox="1">
            <a:spLocks noChangeArrowheads="1"/>
          </p:cNvSpPr>
          <p:nvPr/>
        </p:nvSpPr>
        <p:spPr bwMode="auto">
          <a:xfrm>
            <a:off x="7161747" y="5013176"/>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FFFF"/>
                </a:solidFill>
                <a:latin typeface="微软雅黑" panose="020B0503020204020204" pitchFamily="34" charset="-122"/>
                <a:ea typeface="微软雅黑" panose="020B0503020204020204" pitchFamily="34" charset="-122"/>
              </a:rPr>
              <a:t>可行性分析</a:t>
            </a:r>
          </a:p>
        </p:txBody>
      </p:sp>
      <p:sp>
        <p:nvSpPr>
          <p:cNvPr id="17" name="Oval 39"/>
          <p:cNvSpPr>
            <a:spLocks noChangeAspect="1" noChangeArrowheads="1"/>
          </p:cNvSpPr>
          <p:nvPr/>
        </p:nvSpPr>
        <p:spPr bwMode="auto">
          <a:xfrm>
            <a:off x="3241467" y="5123299"/>
            <a:ext cx="173037" cy="158750"/>
          </a:xfrm>
          <a:prstGeom prst="ellipse">
            <a:avLst/>
          </a:prstGeom>
          <a:solidFill>
            <a:schemeClr val="bg1"/>
          </a:solidFill>
          <a:ln w="28575">
            <a:solidFill>
              <a:schemeClr val="accent2"/>
            </a:solidFill>
            <a:round/>
          </a:ln>
        </p:spPr>
        <p:txBody>
          <a:bodyPr/>
          <a:lstStyle/>
          <a:p>
            <a:endParaRPr lang="zh-CN" altLang="en-US">
              <a:solidFill>
                <a:srgbClr val="FFFFFF"/>
              </a:solidFill>
            </a:endParaRPr>
          </a:p>
        </p:txBody>
      </p:sp>
      <p:sp>
        <p:nvSpPr>
          <p:cNvPr id="18" name="TextBox 83"/>
          <p:cNvSpPr txBox="1">
            <a:spLocks noChangeArrowheads="1"/>
          </p:cNvSpPr>
          <p:nvPr/>
        </p:nvSpPr>
        <p:spPr bwMode="auto">
          <a:xfrm>
            <a:off x="3390692" y="4972487"/>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FFFF"/>
                </a:solidFill>
                <a:latin typeface="微软雅黑" panose="020B0503020204020204" pitchFamily="34" charset="-122"/>
                <a:ea typeface="微软雅黑" panose="020B0503020204020204" pitchFamily="34" charset="-122"/>
              </a:rPr>
              <a:t>系统目标</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p:cTn id="11" dur="400" fill="hold"/>
                                        <p:tgtEl>
                                          <p:spTgt spid="17422"/>
                                        </p:tgtEl>
                                        <p:attrNameLst>
                                          <p:attrName>ppt_w</p:attrName>
                                        </p:attrNameLst>
                                      </p:cBhvr>
                                      <p:tavLst>
                                        <p:tav tm="0">
                                          <p:val>
                                            <p:fltVal val="0"/>
                                          </p:val>
                                        </p:tav>
                                        <p:tav tm="100000">
                                          <p:val>
                                            <p:strVal val="#ppt_w"/>
                                          </p:val>
                                        </p:tav>
                                      </p:tavLst>
                                    </p:anim>
                                    <p:anim calcmode="lin" valueType="num">
                                      <p:cBhvr>
                                        <p:cTn id="12" dur="400" fill="hold"/>
                                        <p:tgtEl>
                                          <p:spTgt spid="17422"/>
                                        </p:tgtEl>
                                        <p:attrNameLst>
                                          <p:attrName>ppt_h</p:attrName>
                                        </p:attrNameLst>
                                      </p:cBhvr>
                                      <p:tavLst>
                                        <p:tav tm="0">
                                          <p:val>
                                            <p:fltVal val="0"/>
                                          </p:val>
                                        </p:tav>
                                        <p:tav tm="100000">
                                          <p:val>
                                            <p:strVal val="#ppt_h"/>
                                          </p:val>
                                        </p:tav>
                                      </p:tavLst>
                                    </p:anim>
                                    <p:anim calcmode="lin" valueType="num">
                                      <p:cBhvr>
                                        <p:cTn id="13" dur="400" fill="hold"/>
                                        <p:tgtEl>
                                          <p:spTgt spid="17422"/>
                                        </p:tgtEl>
                                        <p:attrNameLst>
                                          <p:attrName>style.rotation</p:attrName>
                                        </p:attrNameLst>
                                      </p:cBhvr>
                                      <p:tavLst>
                                        <p:tav tm="0">
                                          <p:val>
                                            <p:fltVal val="90"/>
                                          </p:val>
                                        </p:tav>
                                        <p:tav tm="100000">
                                          <p:val>
                                            <p:fltVal val="0"/>
                                          </p:val>
                                        </p:tav>
                                      </p:tavLst>
                                    </p:anim>
                                    <p:animEffect transition="in" filter="fade">
                                      <p:cBhvr>
                                        <p:cTn id="14" dur="400"/>
                                        <p:tgtEl>
                                          <p:spTgt spid="17422"/>
                                        </p:tgtEl>
                                      </p:cBhvr>
                                    </p:animEffect>
                                  </p:childTnLst>
                                </p:cTn>
                              </p:par>
                            </p:childTnLst>
                          </p:cTn>
                        </p:par>
                        <p:par>
                          <p:cTn id="15" fill="hold">
                            <p:stCondLst>
                              <p:cond delay="2500"/>
                            </p:stCondLst>
                            <p:childTnLst>
                              <p:par>
                                <p:cTn id="16" presetID="16" presetClass="entr" presetSubtype="21" fill="hold" grpId="0"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barn(inVertical)">
                                      <p:cBhvr>
                                        <p:cTn id="18" dur="500"/>
                                        <p:tgtEl>
                                          <p:spTgt spid="17411"/>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3"/>
                                        </p:tgtEl>
                                        <p:attrNameLst>
                                          <p:attrName>style.visibility</p:attrName>
                                        </p:attrNameLst>
                                      </p:cBhvr>
                                      <p:to>
                                        <p:strVal val="visible"/>
                                      </p:to>
                                    </p:set>
                                    <p:animEffect transition="in" filter="wipe(down)">
                                      <p:cBhvr>
                                        <p:cTn id="25" dur="500"/>
                                        <p:tgtEl>
                                          <p:spTgt spid="17413"/>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17414"/>
                                        </p:tgtEl>
                                        <p:attrNameLst>
                                          <p:attrName>style.visibility</p:attrName>
                                        </p:attrNameLst>
                                      </p:cBhvr>
                                      <p:to>
                                        <p:strVal val="visible"/>
                                      </p:to>
                                    </p:set>
                                    <p:anim calcmode="lin" valueType="num">
                                      <p:cBhvr additive="base">
                                        <p:cTn id="29" dur="500" fill="hold"/>
                                        <p:tgtEl>
                                          <p:spTgt spid="17414"/>
                                        </p:tgtEl>
                                        <p:attrNameLst>
                                          <p:attrName>ppt_x</p:attrName>
                                        </p:attrNameLst>
                                      </p:cBhvr>
                                      <p:tavLst>
                                        <p:tav tm="0">
                                          <p:val>
                                            <p:strVal val="0-#ppt_w/2"/>
                                          </p:val>
                                        </p:tav>
                                        <p:tav tm="100000">
                                          <p:val>
                                            <p:strVal val="#ppt_x"/>
                                          </p:val>
                                        </p:tav>
                                      </p:tavLst>
                                    </p:anim>
                                    <p:anim calcmode="lin" valueType="num">
                                      <p:cBhvr additive="base">
                                        <p:cTn id="30" dur="500" fill="hold"/>
                                        <p:tgtEl>
                                          <p:spTgt spid="174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7415"/>
                                        </p:tgtEl>
                                        <p:attrNameLst>
                                          <p:attrName>style.visibility</p:attrName>
                                        </p:attrNameLst>
                                      </p:cBhvr>
                                      <p:to>
                                        <p:strVal val="visible"/>
                                      </p:to>
                                    </p:set>
                                    <p:anim calcmode="lin" valueType="num">
                                      <p:cBhvr additive="base">
                                        <p:cTn id="33" dur="500" fill="hold"/>
                                        <p:tgtEl>
                                          <p:spTgt spid="17415"/>
                                        </p:tgtEl>
                                        <p:attrNameLst>
                                          <p:attrName>ppt_x</p:attrName>
                                        </p:attrNameLst>
                                      </p:cBhvr>
                                      <p:tavLst>
                                        <p:tav tm="0">
                                          <p:val>
                                            <p:strVal val="0-#ppt_w/2"/>
                                          </p:val>
                                        </p:tav>
                                        <p:tav tm="100000">
                                          <p:val>
                                            <p:strVal val="#ppt_x"/>
                                          </p:val>
                                        </p:tav>
                                      </p:tavLst>
                                    </p:anim>
                                    <p:anim calcmode="lin" valueType="num">
                                      <p:cBhvr additive="base">
                                        <p:cTn id="34" dur="500" fill="hold"/>
                                        <p:tgtEl>
                                          <p:spTgt spid="17415"/>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17416"/>
                                        </p:tgtEl>
                                        <p:attrNameLst>
                                          <p:attrName>style.visibility</p:attrName>
                                        </p:attrNameLst>
                                      </p:cBhvr>
                                      <p:to>
                                        <p:strVal val="visible"/>
                                      </p:to>
                                    </p:set>
                                    <p:anim calcmode="lin" valueType="num">
                                      <p:cBhvr additive="base">
                                        <p:cTn id="37" dur="500" fill="hold"/>
                                        <p:tgtEl>
                                          <p:spTgt spid="17416"/>
                                        </p:tgtEl>
                                        <p:attrNameLst>
                                          <p:attrName>ppt_x</p:attrName>
                                        </p:attrNameLst>
                                      </p:cBhvr>
                                      <p:tavLst>
                                        <p:tav tm="0">
                                          <p:val>
                                            <p:strVal val="0-#ppt_w/2"/>
                                          </p:val>
                                        </p:tav>
                                        <p:tav tm="100000">
                                          <p:val>
                                            <p:strVal val="#ppt_x"/>
                                          </p:val>
                                        </p:tav>
                                      </p:tavLst>
                                    </p:anim>
                                    <p:anim calcmode="lin" valueType="num">
                                      <p:cBhvr additive="base">
                                        <p:cTn id="38" dur="500" fill="hold"/>
                                        <p:tgtEl>
                                          <p:spTgt spid="17416"/>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17419"/>
                                        </p:tgtEl>
                                        <p:attrNameLst>
                                          <p:attrName>style.visibility</p:attrName>
                                        </p:attrNameLst>
                                      </p:cBhvr>
                                      <p:to>
                                        <p:strVal val="visible"/>
                                      </p:to>
                                    </p:set>
                                    <p:anim calcmode="lin" valueType="num">
                                      <p:cBhvr additive="base">
                                        <p:cTn id="41" dur="500" fill="hold"/>
                                        <p:tgtEl>
                                          <p:spTgt spid="17419"/>
                                        </p:tgtEl>
                                        <p:attrNameLst>
                                          <p:attrName>ppt_x</p:attrName>
                                        </p:attrNameLst>
                                      </p:cBhvr>
                                      <p:tavLst>
                                        <p:tav tm="0">
                                          <p:val>
                                            <p:strVal val="0-#ppt_w/2"/>
                                          </p:val>
                                        </p:tav>
                                        <p:tav tm="100000">
                                          <p:val>
                                            <p:strVal val="#ppt_x"/>
                                          </p:val>
                                        </p:tav>
                                      </p:tavLst>
                                    </p:anim>
                                    <p:anim calcmode="lin" valueType="num">
                                      <p:cBhvr additive="base">
                                        <p:cTn id="42" dur="500" fill="hold"/>
                                        <p:tgtEl>
                                          <p:spTgt spid="17419"/>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7417"/>
                                        </p:tgtEl>
                                        <p:attrNameLst>
                                          <p:attrName>style.visibility</p:attrName>
                                        </p:attrNameLst>
                                      </p:cBhvr>
                                      <p:to>
                                        <p:strVal val="visible"/>
                                      </p:to>
                                    </p:set>
                                    <p:animEffect transition="in" filter="wipe(left)">
                                      <p:cBhvr>
                                        <p:cTn id="46" dur="500"/>
                                        <p:tgtEl>
                                          <p:spTgt spid="17417"/>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17418"/>
                                        </p:tgtEl>
                                        <p:attrNameLst>
                                          <p:attrName>style.visibility</p:attrName>
                                        </p:attrNameLst>
                                      </p:cBhvr>
                                      <p:to>
                                        <p:strVal val="visible"/>
                                      </p:to>
                                    </p:set>
                                    <p:animEffect transition="in" filter="wipe(left)">
                                      <p:cBhvr>
                                        <p:cTn id="49" dur="500"/>
                                        <p:tgtEl>
                                          <p:spTgt spid="17418"/>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17420"/>
                                        </p:tgtEl>
                                        <p:attrNameLst>
                                          <p:attrName>style.visibility</p:attrName>
                                        </p:attrNameLst>
                                      </p:cBhvr>
                                      <p:to>
                                        <p:strVal val="visible"/>
                                      </p:to>
                                    </p:set>
                                    <p:animEffect transition="in" filter="wipe(left)">
                                      <p:cBhvr>
                                        <p:cTn id="52" dur="500"/>
                                        <p:tgtEl>
                                          <p:spTgt spid="17420"/>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17421"/>
                                        </p:tgtEl>
                                        <p:attrNameLst>
                                          <p:attrName>style.visibility</p:attrName>
                                        </p:attrNameLst>
                                      </p:cBhvr>
                                      <p:to>
                                        <p:strVal val="visible"/>
                                      </p:to>
                                    </p:set>
                                    <p:animEffect transition="in" filter="wipe(left)">
                                      <p:cBhvr>
                                        <p:cTn id="55" dur="500"/>
                                        <p:tgtEl>
                                          <p:spTgt spid="17421"/>
                                        </p:tgtEl>
                                      </p:cBhvr>
                                    </p:animEffect>
                                  </p:childTnLst>
                                </p:cTn>
                              </p:par>
                            </p:childTnLst>
                          </p:cTn>
                        </p:par>
                        <p:par>
                          <p:cTn id="56" fill="hold">
                            <p:stCondLst>
                              <p:cond delay="4900"/>
                            </p:stCondLst>
                            <p:childTnLst>
                              <p:par>
                                <p:cTn id="57" presetID="2" presetClass="entr" presetSubtype="12"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0-#ppt_w/2"/>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childTnLst>
                          </p:cTn>
                        </p:par>
                        <p:par>
                          <p:cTn id="61" fill="hold">
                            <p:stCondLst>
                              <p:cond delay="5400"/>
                            </p:stCondLst>
                            <p:childTnLst>
                              <p:par>
                                <p:cTn id="62" presetID="22" presetClass="entr" presetSubtype="8"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par>
                          <p:cTn id="65" fill="hold">
                            <p:stCondLst>
                              <p:cond delay="5900"/>
                            </p:stCondLst>
                            <p:childTnLst>
                              <p:par>
                                <p:cTn id="66" presetID="2" presetClass="entr" presetSubtype="12"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500" fill="hold"/>
                                        <p:tgtEl>
                                          <p:spTgt spid="17"/>
                                        </p:tgtEl>
                                        <p:attrNameLst>
                                          <p:attrName>ppt_x</p:attrName>
                                        </p:attrNameLst>
                                      </p:cBhvr>
                                      <p:tavLst>
                                        <p:tav tm="0">
                                          <p:val>
                                            <p:strVal val="0-#ppt_w/2"/>
                                          </p:val>
                                        </p:tav>
                                        <p:tav tm="100000">
                                          <p:val>
                                            <p:strVal val="#ppt_x"/>
                                          </p:val>
                                        </p:tav>
                                      </p:tavLst>
                                    </p:anim>
                                    <p:anim calcmode="lin" valueType="num">
                                      <p:cBhvr additive="base">
                                        <p:cTn id="69" dur="500" fill="hold"/>
                                        <p:tgtEl>
                                          <p:spTgt spid="17"/>
                                        </p:tgtEl>
                                        <p:attrNameLst>
                                          <p:attrName>ppt_y</p:attrName>
                                        </p:attrNameLst>
                                      </p:cBhvr>
                                      <p:tavLst>
                                        <p:tav tm="0">
                                          <p:val>
                                            <p:strVal val="1+#ppt_h/2"/>
                                          </p:val>
                                        </p:tav>
                                        <p:tav tm="100000">
                                          <p:val>
                                            <p:strVal val="#ppt_y"/>
                                          </p:val>
                                        </p:tav>
                                      </p:tavLst>
                                    </p:anim>
                                  </p:childTnLst>
                                </p:cTn>
                              </p:par>
                            </p:childTnLst>
                          </p:cTn>
                        </p:par>
                        <p:par>
                          <p:cTn id="70" fill="hold">
                            <p:stCondLst>
                              <p:cond delay="6400"/>
                            </p:stCondLst>
                            <p:childTnLst>
                              <p:par>
                                <p:cTn id="71" presetID="22" presetClass="entr" presetSubtype="8"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left)">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autoUpdateAnimBg="0"/>
      <p:bldP spid="17411" grpId="0" animBg="1"/>
      <p:bldP spid="17412" grpId="0" autoUpdateAnimBg="0"/>
      <p:bldP spid="17413" grpId="0" autoUpdateAnimBg="0"/>
      <p:bldP spid="17414" grpId="0" animBg="1" autoUpdateAnimBg="0"/>
      <p:bldP spid="17415" grpId="0" animBg="1" autoUpdateAnimBg="0"/>
      <p:bldP spid="17416" grpId="0" animBg="1" autoUpdateAnimBg="0"/>
      <p:bldP spid="17417" grpId="0" autoUpdateAnimBg="0"/>
      <p:bldP spid="17418" grpId="0" autoUpdateAnimBg="0"/>
      <p:bldP spid="17419" grpId="0" animBg="1" autoUpdateAnimBg="0"/>
      <p:bldP spid="17420" grpId="0" autoUpdateAnimBg="0"/>
      <p:bldP spid="17421" grpId="0" autoUpdateAnimBg="0"/>
      <p:bldP spid="17422" grpId="0" animBg="1"/>
      <p:bldP spid="15" grpId="0" animBg="1" autoUpdateAnimBg="0"/>
      <p:bldP spid="16" grpId="0" autoUpdateAnimBg="0"/>
      <p:bldP spid="17" grpId="0" animBg="1" autoUpdateAnimBg="0"/>
      <p:bldP spid="1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176213"/>
            <a:ext cx="17235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系统目标</a:t>
            </a:r>
          </a:p>
        </p:txBody>
      </p:sp>
      <p:sp>
        <p:nvSpPr>
          <p:cNvPr id="18435" name="Freeform 5"/>
          <p:cNvSpPr/>
          <p:nvPr/>
        </p:nvSpPr>
        <p:spPr bwMode="auto">
          <a:xfrm>
            <a:off x="427038" y="220663"/>
            <a:ext cx="474662" cy="560387"/>
          </a:xfrm>
          <a:custGeom>
            <a:avLst/>
            <a:gdLst>
              <a:gd name="T0" fmla="*/ 2147483647 w 574"/>
              <a:gd name="T1" fmla="*/ 2147483647 h 681"/>
              <a:gd name="T2" fmla="*/ 2147483647 w 574"/>
              <a:gd name="T3" fmla="*/ 2147483647 h 681"/>
              <a:gd name="T4" fmla="*/ 2147483647 w 574"/>
              <a:gd name="T5" fmla="*/ 2147483647 h 681"/>
              <a:gd name="T6" fmla="*/ 2147483647 w 574"/>
              <a:gd name="T7" fmla="*/ 2147483647 h 681"/>
              <a:gd name="T8" fmla="*/ 2147483647 w 574"/>
              <a:gd name="T9" fmla="*/ 2147483647 h 681"/>
              <a:gd name="T10" fmla="*/ 2147483647 w 574"/>
              <a:gd name="T11" fmla="*/ 2147483647 h 681"/>
              <a:gd name="T12" fmla="*/ 2147483647 w 574"/>
              <a:gd name="T13" fmla="*/ 2147483647 h 681"/>
              <a:gd name="T14" fmla="*/ 2147483647 w 574"/>
              <a:gd name="T15" fmla="*/ 2147483647 h 681"/>
              <a:gd name="T16" fmla="*/ 2147483647 w 574"/>
              <a:gd name="T17" fmla="*/ 0 h 681"/>
              <a:gd name="T18" fmla="*/ 2147483647 w 574"/>
              <a:gd name="T19" fmla="*/ 2147483647 h 681"/>
              <a:gd name="T20" fmla="*/ 2147483647 w 574"/>
              <a:gd name="T21" fmla="*/ 2147483647 h 681"/>
              <a:gd name="T22" fmla="*/ 2147483647 w 574"/>
              <a:gd name="T23" fmla="*/ 2147483647 h 681"/>
              <a:gd name="T24" fmla="*/ 2147483647 w 574"/>
              <a:gd name="T25" fmla="*/ 2147483647 h 681"/>
              <a:gd name="T26" fmla="*/ 2147483647 w 574"/>
              <a:gd name="T27" fmla="*/ 2147483647 h 681"/>
              <a:gd name="T28" fmla="*/ 2147483647 w 574"/>
              <a:gd name="T29" fmla="*/ 2147483647 h 681"/>
              <a:gd name="T30" fmla="*/ 2147483647 w 574"/>
              <a:gd name="T31" fmla="*/ 2147483647 h 681"/>
              <a:gd name="T32" fmla="*/ 2147483647 w 574"/>
              <a:gd name="T33" fmla="*/ 2147483647 h 681"/>
              <a:gd name="T34" fmla="*/ 2147483647 w 574"/>
              <a:gd name="T35" fmla="*/ 2147483647 h 681"/>
              <a:gd name="T36" fmla="*/ 2147483647 w 574"/>
              <a:gd name="T37" fmla="*/ 2147483647 h 681"/>
              <a:gd name="T38" fmla="*/ 0 w 574"/>
              <a:gd name="T39" fmla="*/ 2147483647 h 681"/>
              <a:gd name="T40" fmla="*/ 2147483647 w 574"/>
              <a:gd name="T41" fmla="*/ 2147483647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2" name="Freeform 9"/>
          <p:cNvSpPr/>
          <p:nvPr/>
        </p:nvSpPr>
        <p:spPr bwMode="auto">
          <a:xfrm>
            <a:off x="4080123" y="1228416"/>
            <a:ext cx="2119313" cy="509588"/>
          </a:xfrm>
          <a:custGeom>
            <a:avLst/>
            <a:gdLst>
              <a:gd name="T0" fmla="*/ 0 w 2601"/>
              <a:gd name="T1" fmla="*/ 2147483647 h 627"/>
              <a:gd name="T2" fmla="*/ 2147483647 w 2601"/>
              <a:gd name="T3" fmla="*/ 0 h 627"/>
              <a:gd name="T4" fmla="*/ 2147483647 w 2601"/>
              <a:gd name="T5" fmla="*/ 2147483647 h 627"/>
              <a:gd name="T6" fmla="*/ 2147483647 w 2601"/>
              <a:gd name="T7" fmla="*/ 2147483647 h 627"/>
              <a:gd name="T8" fmla="*/ 0 w 2601"/>
              <a:gd name="T9" fmla="*/ 2147483647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3" name="Freeform 10"/>
          <p:cNvSpPr/>
          <p:nvPr/>
        </p:nvSpPr>
        <p:spPr bwMode="auto">
          <a:xfrm>
            <a:off x="3915023" y="1228416"/>
            <a:ext cx="2284413" cy="420688"/>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4" name="Freeform 11"/>
          <p:cNvSpPr/>
          <p:nvPr/>
        </p:nvSpPr>
        <p:spPr bwMode="auto">
          <a:xfrm>
            <a:off x="4080123" y="3101666"/>
            <a:ext cx="2119313" cy="508000"/>
          </a:xfrm>
          <a:custGeom>
            <a:avLst/>
            <a:gdLst>
              <a:gd name="T0" fmla="*/ 0 w 2601"/>
              <a:gd name="T1" fmla="*/ 2147483647 h 626"/>
              <a:gd name="T2" fmla="*/ 2147483647 w 2601"/>
              <a:gd name="T3" fmla="*/ 0 h 626"/>
              <a:gd name="T4" fmla="*/ 2147483647 w 2601"/>
              <a:gd name="T5" fmla="*/ 2147483647 h 626"/>
              <a:gd name="T6" fmla="*/ 2147483647 w 2601"/>
              <a:gd name="T7" fmla="*/ 2147483647 h 626"/>
              <a:gd name="T8" fmla="*/ 0 w 2601"/>
              <a:gd name="T9" fmla="*/ 2147483647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5" name="Freeform 12"/>
          <p:cNvSpPr/>
          <p:nvPr/>
        </p:nvSpPr>
        <p:spPr bwMode="auto">
          <a:xfrm>
            <a:off x="3915023" y="3101666"/>
            <a:ext cx="2284413" cy="419100"/>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3"/>
          <p:cNvSpPr/>
          <p:nvPr/>
        </p:nvSpPr>
        <p:spPr bwMode="auto">
          <a:xfrm>
            <a:off x="4080123" y="4968566"/>
            <a:ext cx="2119313" cy="509588"/>
          </a:xfrm>
          <a:custGeom>
            <a:avLst/>
            <a:gdLst>
              <a:gd name="T0" fmla="*/ 0 w 2601"/>
              <a:gd name="T1" fmla="*/ 2147483647 h 627"/>
              <a:gd name="T2" fmla="*/ 2147483647 w 2601"/>
              <a:gd name="T3" fmla="*/ 0 h 627"/>
              <a:gd name="T4" fmla="*/ 2147483647 w 2601"/>
              <a:gd name="T5" fmla="*/ 2147483647 h 627"/>
              <a:gd name="T6" fmla="*/ 2147483647 w 2601"/>
              <a:gd name="T7" fmla="*/ 2147483647 h 627"/>
              <a:gd name="T8" fmla="*/ 0 w 2601"/>
              <a:gd name="T9" fmla="*/ 2147483647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7" name="Freeform 14"/>
          <p:cNvSpPr/>
          <p:nvPr/>
        </p:nvSpPr>
        <p:spPr bwMode="auto">
          <a:xfrm>
            <a:off x="3915023" y="4968566"/>
            <a:ext cx="2284413" cy="419100"/>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8" name="TextBox 17"/>
          <p:cNvSpPr txBox="1">
            <a:spLocks noChangeArrowheads="1"/>
          </p:cNvSpPr>
          <p:nvPr/>
        </p:nvSpPr>
        <p:spPr bwMode="auto">
          <a:xfrm>
            <a:off x="4226173" y="1271279"/>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用户输入</a:t>
            </a:r>
          </a:p>
        </p:txBody>
      </p:sp>
      <p:sp>
        <p:nvSpPr>
          <p:cNvPr id="18449" name="TextBox 18"/>
          <p:cNvSpPr txBox="1">
            <a:spLocks noChangeArrowheads="1"/>
          </p:cNvSpPr>
          <p:nvPr/>
        </p:nvSpPr>
        <p:spPr bwMode="auto">
          <a:xfrm>
            <a:off x="4226173" y="3100079"/>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选股回测系统</a:t>
            </a:r>
          </a:p>
        </p:txBody>
      </p:sp>
      <p:sp>
        <p:nvSpPr>
          <p:cNvPr id="18450" name="TextBox 19"/>
          <p:cNvSpPr txBox="1">
            <a:spLocks noChangeArrowheads="1"/>
          </p:cNvSpPr>
          <p:nvPr/>
        </p:nvSpPr>
        <p:spPr bwMode="auto">
          <a:xfrm>
            <a:off x="4226173" y="499714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accent2"/>
                </a:solidFill>
                <a:latin typeface="微软雅黑" panose="020B0503020204020204" pitchFamily="34" charset="-122"/>
                <a:ea typeface="微软雅黑" panose="020B0503020204020204" pitchFamily="34" charset="-122"/>
              </a:rPr>
              <a:t>系统输出</a:t>
            </a:r>
          </a:p>
        </p:txBody>
      </p:sp>
      <p:sp>
        <p:nvSpPr>
          <p:cNvPr id="18451" name="TextBox 20"/>
          <p:cNvSpPr txBox="1">
            <a:spLocks noChangeArrowheads="1"/>
          </p:cNvSpPr>
          <p:nvPr/>
        </p:nvSpPr>
        <p:spPr bwMode="auto">
          <a:xfrm>
            <a:off x="3894386" y="1806266"/>
            <a:ext cx="6746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包含因子列、股票池数量、资金分配权重、模型训练开始日期、模型训练结束日期、回测开始日期、回测结束日期等</a:t>
            </a:r>
          </a:p>
        </p:txBody>
      </p:sp>
      <p:sp>
        <p:nvSpPr>
          <p:cNvPr id="18452" name="TextBox 21"/>
          <p:cNvSpPr txBox="1">
            <a:spLocks noChangeArrowheads="1"/>
          </p:cNvSpPr>
          <p:nvPr/>
        </p:nvSpPr>
        <p:spPr bwMode="auto">
          <a:xfrm>
            <a:off x="3894386" y="3649354"/>
            <a:ext cx="6746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包含数据库系统、选股子系统、回测子系统等</a:t>
            </a:r>
          </a:p>
        </p:txBody>
      </p:sp>
      <p:sp>
        <p:nvSpPr>
          <p:cNvPr id="18453" name="TextBox 22"/>
          <p:cNvSpPr txBox="1">
            <a:spLocks noChangeArrowheads="1"/>
          </p:cNvSpPr>
          <p:nvPr/>
        </p:nvSpPr>
        <p:spPr bwMode="auto">
          <a:xfrm>
            <a:off x="3894386" y="5598804"/>
            <a:ext cx="6746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包含回测结果集、回测指标、收益曲线等</a:t>
            </a:r>
          </a:p>
        </p:txBody>
      </p:sp>
      <p:sp>
        <p:nvSpPr>
          <p:cNvPr id="31" name="矩形 30"/>
          <p:cNvSpPr/>
          <p:nvPr/>
        </p:nvSpPr>
        <p:spPr bwMode="auto">
          <a:xfrm>
            <a:off x="1273845" y="1052736"/>
            <a:ext cx="1656184" cy="1074241"/>
          </a:xfrm>
          <a:prstGeom prst="rect">
            <a:avLst/>
          </a:prstGeom>
          <a:solidFill>
            <a:srgbClr val="004C54"/>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normalizeH="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用户输入</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2" name="椭圆 31"/>
          <p:cNvSpPr/>
          <p:nvPr/>
        </p:nvSpPr>
        <p:spPr bwMode="auto">
          <a:xfrm>
            <a:off x="985813" y="2828280"/>
            <a:ext cx="2232248" cy="1248792"/>
          </a:xfrm>
          <a:prstGeom prst="ellipse">
            <a:avLst/>
          </a:prstGeom>
          <a:solidFill>
            <a:srgbClr val="004C54"/>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algn="ct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选股回测系统</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3" name="矩形 62"/>
          <p:cNvSpPr/>
          <p:nvPr/>
        </p:nvSpPr>
        <p:spPr bwMode="auto">
          <a:xfrm>
            <a:off x="1273845" y="4869160"/>
            <a:ext cx="1656184" cy="1074241"/>
          </a:xfrm>
          <a:prstGeom prst="rect">
            <a:avLst/>
          </a:prstGeom>
          <a:solidFill>
            <a:srgbClr val="004C54"/>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lvl="0" algn="ctr"/>
            <a:r>
              <a:rPr lang="zh-CN" altLang="en-US" b="1" dirty="0">
                <a:ln w="10160">
                  <a:solidFill>
                    <a:srgbClr val="ACACAC"/>
                  </a:solidFill>
                  <a:prstDash val="solid"/>
                </a:ln>
                <a:solidFill>
                  <a:srgbClr val="FFFFFF"/>
                </a:solidFill>
                <a:effectLst>
                  <a:outerShdw blurRad="38100" dist="22860" dir="5400000" algn="tl" rotWithShape="0">
                    <a:srgbClr val="000000">
                      <a:alpha val="30000"/>
                    </a:srgbClr>
                  </a:outerShdw>
                </a:effectLst>
              </a:rPr>
              <a:t>系统输出</a:t>
            </a:r>
            <a:endParaRPr lang="zh-CN" altLang="en-US" dirty="0">
              <a:solidFill>
                <a:srgbClr val="004C54"/>
              </a:solidFill>
            </a:endParaRPr>
          </a:p>
        </p:txBody>
      </p:sp>
      <p:sp>
        <p:nvSpPr>
          <p:cNvPr id="34" name="下箭头 33"/>
          <p:cNvSpPr/>
          <p:nvPr/>
        </p:nvSpPr>
        <p:spPr bwMode="auto">
          <a:xfrm>
            <a:off x="1813905" y="2348880"/>
            <a:ext cx="576064" cy="360040"/>
          </a:xfrm>
          <a:prstGeom prst="downArrow">
            <a:avLst/>
          </a:prstGeom>
          <a:solidFill>
            <a:srgbClr val="009EB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7" name="下箭头 66"/>
          <p:cNvSpPr/>
          <p:nvPr/>
        </p:nvSpPr>
        <p:spPr bwMode="auto">
          <a:xfrm>
            <a:off x="1813905" y="4331693"/>
            <a:ext cx="576064" cy="360040"/>
          </a:xfrm>
          <a:prstGeom prst="downArrow">
            <a:avLst/>
          </a:prstGeom>
          <a:solidFill>
            <a:srgbClr val="009EB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par>
                          <p:cTn id="19" fill="hold">
                            <p:stCondLst>
                              <p:cond delay="820"/>
                            </p:stCondLst>
                            <p:childTnLst>
                              <p:par>
                                <p:cTn id="20" presetID="22" presetClass="entr" presetSubtype="8" fill="hold" grpId="0" nodeType="afterEffect">
                                  <p:stCondLst>
                                    <p:cond delay="0"/>
                                  </p:stCondLst>
                                  <p:childTnLst>
                                    <p:set>
                                      <p:cBhvr>
                                        <p:cTn id="21" dur="1" fill="hold">
                                          <p:stCondLst>
                                            <p:cond delay="0"/>
                                          </p:stCondLst>
                                        </p:cTn>
                                        <p:tgtEl>
                                          <p:spTgt spid="18442"/>
                                        </p:tgtEl>
                                        <p:attrNameLst>
                                          <p:attrName>style.visibility</p:attrName>
                                        </p:attrNameLst>
                                      </p:cBhvr>
                                      <p:to>
                                        <p:strVal val="visible"/>
                                      </p:to>
                                    </p:set>
                                    <p:animEffect transition="in" filter="wipe(left)">
                                      <p:cBhvr>
                                        <p:cTn id="22" dur="300"/>
                                        <p:tgtEl>
                                          <p:spTgt spid="18442"/>
                                        </p:tgtEl>
                                      </p:cBhvr>
                                    </p:animEffect>
                                  </p:childTnLst>
                                </p:cTn>
                              </p:par>
                            </p:childTnLst>
                          </p:cTn>
                        </p:par>
                        <p:par>
                          <p:cTn id="23" fill="hold">
                            <p:stCondLst>
                              <p:cond delay="1120"/>
                            </p:stCondLst>
                            <p:childTnLst>
                              <p:par>
                                <p:cTn id="24" presetID="22" presetClass="entr" presetSubtype="2" fill="hold" grpId="0" nodeType="afterEffect">
                                  <p:stCondLst>
                                    <p:cond delay="0"/>
                                  </p:stCondLst>
                                  <p:childTnLst>
                                    <p:set>
                                      <p:cBhvr>
                                        <p:cTn id="25" dur="1" fill="hold">
                                          <p:stCondLst>
                                            <p:cond delay="0"/>
                                          </p:stCondLst>
                                        </p:cTn>
                                        <p:tgtEl>
                                          <p:spTgt spid="18443"/>
                                        </p:tgtEl>
                                        <p:attrNameLst>
                                          <p:attrName>style.visibility</p:attrName>
                                        </p:attrNameLst>
                                      </p:cBhvr>
                                      <p:to>
                                        <p:strVal val="visible"/>
                                      </p:to>
                                    </p:set>
                                    <p:animEffect transition="in" filter="wipe(right)">
                                      <p:cBhvr>
                                        <p:cTn id="26" dur="400"/>
                                        <p:tgtEl>
                                          <p:spTgt spid="18443"/>
                                        </p:tgtEl>
                                      </p:cBhvr>
                                    </p:animEffect>
                                  </p:childTnLst>
                                </p:cTn>
                              </p:par>
                            </p:childTnLst>
                          </p:cTn>
                        </p:par>
                        <p:par>
                          <p:cTn id="27" fill="hold">
                            <p:stCondLst>
                              <p:cond delay="1520"/>
                            </p:stCondLst>
                            <p:childTnLst>
                              <p:par>
                                <p:cTn id="28" presetID="31" presetClass="entr" presetSubtype="0" fill="hold" grpId="0" nodeType="afterEffect">
                                  <p:stCondLst>
                                    <p:cond delay="0"/>
                                  </p:stCondLst>
                                  <p:childTnLst>
                                    <p:set>
                                      <p:cBhvr>
                                        <p:cTn id="29" dur="1" fill="hold">
                                          <p:stCondLst>
                                            <p:cond delay="0"/>
                                          </p:stCondLst>
                                        </p:cTn>
                                        <p:tgtEl>
                                          <p:spTgt spid="18448"/>
                                        </p:tgtEl>
                                        <p:attrNameLst>
                                          <p:attrName>style.visibility</p:attrName>
                                        </p:attrNameLst>
                                      </p:cBhvr>
                                      <p:to>
                                        <p:strVal val="visible"/>
                                      </p:to>
                                    </p:set>
                                    <p:anim calcmode="lin" valueType="num">
                                      <p:cBhvr>
                                        <p:cTn id="30" dur="300" fill="hold"/>
                                        <p:tgtEl>
                                          <p:spTgt spid="18448"/>
                                        </p:tgtEl>
                                        <p:attrNameLst>
                                          <p:attrName>ppt_w</p:attrName>
                                        </p:attrNameLst>
                                      </p:cBhvr>
                                      <p:tavLst>
                                        <p:tav tm="0">
                                          <p:val>
                                            <p:fltVal val="0"/>
                                          </p:val>
                                        </p:tav>
                                        <p:tav tm="100000">
                                          <p:val>
                                            <p:strVal val="#ppt_w"/>
                                          </p:val>
                                        </p:tav>
                                      </p:tavLst>
                                    </p:anim>
                                    <p:anim calcmode="lin" valueType="num">
                                      <p:cBhvr>
                                        <p:cTn id="31" dur="300" fill="hold"/>
                                        <p:tgtEl>
                                          <p:spTgt spid="18448"/>
                                        </p:tgtEl>
                                        <p:attrNameLst>
                                          <p:attrName>ppt_h</p:attrName>
                                        </p:attrNameLst>
                                      </p:cBhvr>
                                      <p:tavLst>
                                        <p:tav tm="0">
                                          <p:val>
                                            <p:fltVal val="0"/>
                                          </p:val>
                                        </p:tav>
                                        <p:tav tm="100000">
                                          <p:val>
                                            <p:strVal val="#ppt_h"/>
                                          </p:val>
                                        </p:tav>
                                      </p:tavLst>
                                    </p:anim>
                                    <p:anim calcmode="lin" valueType="num">
                                      <p:cBhvr>
                                        <p:cTn id="32" dur="300" fill="hold"/>
                                        <p:tgtEl>
                                          <p:spTgt spid="18448"/>
                                        </p:tgtEl>
                                        <p:attrNameLst>
                                          <p:attrName>style.rotation</p:attrName>
                                        </p:attrNameLst>
                                      </p:cBhvr>
                                      <p:tavLst>
                                        <p:tav tm="0">
                                          <p:val>
                                            <p:fltVal val="90"/>
                                          </p:val>
                                        </p:tav>
                                        <p:tav tm="100000">
                                          <p:val>
                                            <p:fltVal val="0"/>
                                          </p:val>
                                        </p:tav>
                                      </p:tavLst>
                                    </p:anim>
                                    <p:animEffect transition="in" filter="fade">
                                      <p:cBhvr>
                                        <p:cTn id="33" dur="300"/>
                                        <p:tgtEl>
                                          <p:spTgt spid="18448"/>
                                        </p:tgtEl>
                                      </p:cBhvr>
                                    </p:animEffect>
                                  </p:childTnLst>
                                </p:cTn>
                              </p:par>
                            </p:childTnLst>
                          </p:cTn>
                        </p:par>
                        <p:par>
                          <p:cTn id="34" fill="hold">
                            <p:stCondLst>
                              <p:cond delay="1820"/>
                            </p:stCondLst>
                            <p:childTnLst>
                              <p:par>
                                <p:cTn id="35" presetID="22" presetClass="entr" presetSubtype="1" fill="hold" grpId="0" nodeType="afterEffect">
                                  <p:stCondLst>
                                    <p:cond delay="0"/>
                                  </p:stCondLst>
                                  <p:childTnLst>
                                    <p:set>
                                      <p:cBhvr>
                                        <p:cTn id="36" dur="1" fill="hold">
                                          <p:stCondLst>
                                            <p:cond delay="0"/>
                                          </p:stCondLst>
                                        </p:cTn>
                                        <p:tgtEl>
                                          <p:spTgt spid="18451"/>
                                        </p:tgtEl>
                                        <p:attrNameLst>
                                          <p:attrName>style.visibility</p:attrName>
                                        </p:attrNameLst>
                                      </p:cBhvr>
                                      <p:to>
                                        <p:strVal val="visible"/>
                                      </p:to>
                                    </p:set>
                                    <p:animEffect transition="in" filter="wipe(up)">
                                      <p:cBhvr>
                                        <p:cTn id="37" dur="500"/>
                                        <p:tgtEl>
                                          <p:spTgt spid="18451"/>
                                        </p:tgtEl>
                                      </p:cBhvr>
                                    </p:animEffect>
                                  </p:childTnLst>
                                </p:cTn>
                              </p:par>
                            </p:childTnLst>
                          </p:cTn>
                        </p:par>
                        <p:par>
                          <p:cTn id="38" fill="hold">
                            <p:stCondLst>
                              <p:cond delay="2320"/>
                            </p:stCondLst>
                            <p:childTnLst>
                              <p:par>
                                <p:cTn id="39" presetID="22" presetClass="entr" presetSubtype="8" fill="hold" grpId="0" nodeType="afterEffect">
                                  <p:stCondLst>
                                    <p:cond delay="0"/>
                                  </p:stCondLst>
                                  <p:childTnLst>
                                    <p:set>
                                      <p:cBhvr>
                                        <p:cTn id="40" dur="1" fill="hold">
                                          <p:stCondLst>
                                            <p:cond delay="0"/>
                                          </p:stCondLst>
                                        </p:cTn>
                                        <p:tgtEl>
                                          <p:spTgt spid="18444"/>
                                        </p:tgtEl>
                                        <p:attrNameLst>
                                          <p:attrName>style.visibility</p:attrName>
                                        </p:attrNameLst>
                                      </p:cBhvr>
                                      <p:to>
                                        <p:strVal val="visible"/>
                                      </p:to>
                                    </p:set>
                                    <p:animEffect transition="in" filter="wipe(left)">
                                      <p:cBhvr>
                                        <p:cTn id="41" dur="300"/>
                                        <p:tgtEl>
                                          <p:spTgt spid="18444"/>
                                        </p:tgtEl>
                                      </p:cBhvr>
                                    </p:animEffect>
                                  </p:childTnLst>
                                </p:cTn>
                              </p:par>
                            </p:childTnLst>
                          </p:cTn>
                        </p:par>
                        <p:par>
                          <p:cTn id="42" fill="hold">
                            <p:stCondLst>
                              <p:cond delay="2620"/>
                            </p:stCondLst>
                            <p:childTnLst>
                              <p:par>
                                <p:cTn id="43" presetID="22" presetClass="entr" presetSubtype="2" fill="hold" grpId="0" nodeType="afterEffect">
                                  <p:stCondLst>
                                    <p:cond delay="0"/>
                                  </p:stCondLst>
                                  <p:childTnLst>
                                    <p:set>
                                      <p:cBhvr>
                                        <p:cTn id="44" dur="1" fill="hold">
                                          <p:stCondLst>
                                            <p:cond delay="0"/>
                                          </p:stCondLst>
                                        </p:cTn>
                                        <p:tgtEl>
                                          <p:spTgt spid="18445"/>
                                        </p:tgtEl>
                                        <p:attrNameLst>
                                          <p:attrName>style.visibility</p:attrName>
                                        </p:attrNameLst>
                                      </p:cBhvr>
                                      <p:to>
                                        <p:strVal val="visible"/>
                                      </p:to>
                                    </p:set>
                                    <p:animEffect transition="in" filter="wipe(right)">
                                      <p:cBhvr>
                                        <p:cTn id="45" dur="400"/>
                                        <p:tgtEl>
                                          <p:spTgt spid="18445"/>
                                        </p:tgtEl>
                                      </p:cBhvr>
                                    </p:animEffect>
                                  </p:childTnLst>
                                </p:cTn>
                              </p:par>
                            </p:childTnLst>
                          </p:cTn>
                        </p:par>
                        <p:par>
                          <p:cTn id="46" fill="hold">
                            <p:stCondLst>
                              <p:cond delay="3020"/>
                            </p:stCondLst>
                            <p:childTnLst>
                              <p:par>
                                <p:cTn id="47" presetID="31" presetClass="entr" presetSubtype="0" fill="hold" grpId="0" nodeType="afterEffect">
                                  <p:stCondLst>
                                    <p:cond delay="0"/>
                                  </p:stCondLst>
                                  <p:childTnLst>
                                    <p:set>
                                      <p:cBhvr>
                                        <p:cTn id="48" dur="1" fill="hold">
                                          <p:stCondLst>
                                            <p:cond delay="0"/>
                                          </p:stCondLst>
                                        </p:cTn>
                                        <p:tgtEl>
                                          <p:spTgt spid="18449"/>
                                        </p:tgtEl>
                                        <p:attrNameLst>
                                          <p:attrName>style.visibility</p:attrName>
                                        </p:attrNameLst>
                                      </p:cBhvr>
                                      <p:to>
                                        <p:strVal val="visible"/>
                                      </p:to>
                                    </p:set>
                                    <p:anim calcmode="lin" valueType="num">
                                      <p:cBhvr>
                                        <p:cTn id="49" dur="300" fill="hold"/>
                                        <p:tgtEl>
                                          <p:spTgt spid="18449"/>
                                        </p:tgtEl>
                                        <p:attrNameLst>
                                          <p:attrName>ppt_w</p:attrName>
                                        </p:attrNameLst>
                                      </p:cBhvr>
                                      <p:tavLst>
                                        <p:tav tm="0">
                                          <p:val>
                                            <p:fltVal val="0"/>
                                          </p:val>
                                        </p:tav>
                                        <p:tav tm="100000">
                                          <p:val>
                                            <p:strVal val="#ppt_w"/>
                                          </p:val>
                                        </p:tav>
                                      </p:tavLst>
                                    </p:anim>
                                    <p:anim calcmode="lin" valueType="num">
                                      <p:cBhvr>
                                        <p:cTn id="50" dur="300" fill="hold"/>
                                        <p:tgtEl>
                                          <p:spTgt spid="18449"/>
                                        </p:tgtEl>
                                        <p:attrNameLst>
                                          <p:attrName>ppt_h</p:attrName>
                                        </p:attrNameLst>
                                      </p:cBhvr>
                                      <p:tavLst>
                                        <p:tav tm="0">
                                          <p:val>
                                            <p:fltVal val="0"/>
                                          </p:val>
                                        </p:tav>
                                        <p:tav tm="100000">
                                          <p:val>
                                            <p:strVal val="#ppt_h"/>
                                          </p:val>
                                        </p:tav>
                                      </p:tavLst>
                                    </p:anim>
                                    <p:anim calcmode="lin" valueType="num">
                                      <p:cBhvr>
                                        <p:cTn id="51" dur="300" fill="hold"/>
                                        <p:tgtEl>
                                          <p:spTgt spid="18449"/>
                                        </p:tgtEl>
                                        <p:attrNameLst>
                                          <p:attrName>style.rotation</p:attrName>
                                        </p:attrNameLst>
                                      </p:cBhvr>
                                      <p:tavLst>
                                        <p:tav tm="0">
                                          <p:val>
                                            <p:fltVal val="90"/>
                                          </p:val>
                                        </p:tav>
                                        <p:tav tm="100000">
                                          <p:val>
                                            <p:fltVal val="0"/>
                                          </p:val>
                                        </p:tav>
                                      </p:tavLst>
                                    </p:anim>
                                    <p:animEffect transition="in" filter="fade">
                                      <p:cBhvr>
                                        <p:cTn id="52" dur="300"/>
                                        <p:tgtEl>
                                          <p:spTgt spid="18449"/>
                                        </p:tgtEl>
                                      </p:cBhvr>
                                    </p:animEffect>
                                  </p:childTnLst>
                                </p:cTn>
                              </p:par>
                            </p:childTnLst>
                          </p:cTn>
                        </p:par>
                        <p:par>
                          <p:cTn id="53" fill="hold">
                            <p:stCondLst>
                              <p:cond delay="3320"/>
                            </p:stCondLst>
                            <p:childTnLst>
                              <p:par>
                                <p:cTn id="54" presetID="22" presetClass="entr" presetSubtype="1" fill="hold" grpId="0" nodeType="afterEffect">
                                  <p:stCondLst>
                                    <p:cond delay="0"/>
                                  </p:stCondLst>
                                  <p:childTnLst>
                                    <p:set>
                                      <p:cBhvr>
                                        <p:cTn id="55" dur="1" fill="hold">
                                          <p:stCondLst>
                                            <p:cond delay="0"/>
                                          </p:stCondLst>
                                        </p:cTn>
                                        <p:tgtEl>
                                          <p:spTgt spid="18452"/>
                                        </p:tgtEl>
                                        <p:attrNameLst>
                                          <p:attrName>style.visibility</p:attrName>
                                        </p:attrNameLst>
                                      </p:cBhvr>
                                      <p:to>
                                        <p:strVal val="visible"/>
                                      </p:to>
                                    </p:set>
                                    <p:animEffect transition="in" filter="wipe(up)">
                                      <p:cBhvr>
                                        <p:cTn id="56" dur="500"/>
                                        <p:tgtEl>
                                          <p:spTgt spid="18452"/>
                                        </p:tgtEl>
                                      </p:cBhvr>
                                    </p:animEffect>
                                  </p:childTnLst>
                                </p:cTn>
                              </p:par>
                            </p:childTnLst>
                          </p:cTn>
                        </p:par>
                        <p:par>
                          <p:cTn id="57" fill="hold">
                            <p:stCondLst>
                              <p:cond delay="3820"/>
                            </p:stCondLst>
                            <p:childTnLst>
                              <p:par>
                                <p:cTn id="58" presetID="22" presetClass="entr" presetSubtype="8" fill="hold" grpId="0" nodeType="afterEffect">
                                  <p:stCondLst>
                                    <p:cond delay="0"/>
                                  </p:stCondLst>
                                  <p:childTnLst>
                                    <p:set>
                                      <p:cBhvr>
                                        <p:cTn id="59" dur="1" fill="hold">
                                          <p:stCondLst>
                                            <p:cond delay="0"/>
                                          </p:stCondLst>
                                        </p:cTn>
                                        <p:tgtEl>
                                          <p:spTgt spid="18446"/>
                                        </p:tgtEl>
                                        <p:attrNameLst>
                                          <p:attrName>style.visibility</p:attrName>
                                        </p:attrNameLst>
                                      </p:cBhvr>
                                      <p:to>
                                        <p:strVal val="visible"/>
                                      </p:to>
                                    </p:set>
                                    <p:animEffect transition="in" filter="wipe(left)">
                                      <p:cBhvr>
                                        <p:cTn id="60" dur="300"/>
                                        <p:tgtEl>
                                          <p:spTgt spid="18446"/>
                                        </p:tgtEl>
                                      </p:cBhvr>
                                    </p:animEffect>
                                  </p:childTnLst>
                                </p:cTn>
                              </p:par>
                            </p:childTnLst>
                          </p:cTn>
                        </p:par>
                        <p:par>
                          <p:cTn id="61" fill="hold">
                            <p:stCondLst>
                              <p:cond delay="4120"/>
                            </p:stCondLst>
                            <p:childTnLst>
                              <p:par>
                                <p:cTn id="62" presetID="22" presetClass="entr" presetSubtype="2" fill="hold" grpId="0" nodeType="afterEffect">
                                  <p:stCondLst>
                                    <p:cond delay="0"/>
                                  </p:stCondLst>
                                  <p:childTnLst>
                                    <p:set>
                                      <p:cBhvr>
                                        <p:cTn id="63" dur="1" fill="hold">
                                          <p:stCondLst>
                                            <p:cond delay="0"/>
                                          </p:stCondLst>
                                        </p:cTn>
                                        <p:tgtEl>
                                          <p:spTgt spid="18447"/>
                                        </p:tgtEl>
                                        <p:attrNameLst>
                                          <p:attrName>style.visibility</p:attrName>
                                        </p:attrNameLst>
                                      </p:cBhvr>
                                      <p:to>
                                        <p:strVal val="visible"/>
                                      </p:to>
                                    </p:set>
                                    <p:animEffect transition="in" filter="wipe(right)">
                                      <p:cBhvr>
                                        <p:cTn id="64" dur="400"/>
                                        <p:tgtEl>
                                          <p:spTgt spid="18447"/>
                                        </p:tgtEl>
                                      </p:cBhvr>
                                    </p:animEffect>
                                  </p:childTnLst>
                                </p:cTn>
                              </p:par>
                            </p:childTnLst>
                          </p:cTn>
                        </p:par>
                        <p:par>
                          <p:cTn id="65" fill="hold">
                            <p:stCondLst>
                              <p:cond delay="4520"/>
                            </p:stCondLst>
                            <p:childTnLst>
                              <p:par>
                                <p:cTn id="66" presetID="31" presetClass="entr" presetSubtype="0" fill="hold" grpId="0" nodeType="afterEffect">
                                  <p:stCondLst>
                                    <p:cond delay="0"/>
                                  </p:stCondLst>
                                  <p:childTnLst>
                                    <p:set>
                                      <p:cBhvr>
                                        <p:cTn id="67" dur="1" fill="hold">
                                          <p:stCondLst>
                                            <p:cond delay="0"/>
                                          </p:stCondLst>
                                        </p:cTn>
                                        <p:tgtEl>
                                          <p:spTgt spid="18450"/>
                                        </p:tgtEl>
                                        <p:attrNameLst>
                                          <p:attrName>style.visibility</p:attrName>
                                        </p:attrNameLst>
                                      </p:cBhvr>
                                      <p:to>
                                        <p:strVal val="visible"/>
                                      </p:to>
                                    </p:set>
                                    <p:anim calcmode="lin" valueType="num">
                                      <p:cBhvr>
                                        <p:cTn id="68" dur="300" fill="hold"/>
                                        <p:tgtEl>
                                          <p:spTgt spid="18450"/>
                                        </p:tgtEl>
                                        <p:attrNameLst>
                                          <p:attrName>ppt_w</p:attrName>
                                        </p:attrNameLst>
                                      </p:cBhvr>
                                      <p:tavLst>
                                        <p:tav tm="0">
                                          <p:val>
                                            <p:fltVal val="0"/>
                                          </p:val>
                                        </p:tav>
                                        <p:tav tm="100000">
                                          <p:val>
                                            <p:strVal val="#ppt_w"/>
                                          </p:val>
                                        </p:tav>
                                      </p:tavLst>
                                    </p:anim>
                                    <p:anim calcmode="lin" valueType="num">
                                      <p:cBhvr>
                                        <p:cTn id="69" dur="300" fill="hold"/>
                                        <p:tgtEl>
                                          <p:spTgt spid="18450"/>
                                        </p:tgtEl>
                                        <p:attrNameLst>
                                          <p:attrName>ppt_h</p:attrName>
                                        </p:attrNameLst>
                                      </p:cBhvr>
                                      <p:tavLst>
                                        <p:tav tm="0">
                                          <p:val>
                                            <p:fltVal val="0"/>
                                          </p:val>
                                        </p:tav>
                                        <p:tav tm="100000">
                                          <p:val>
                                            <p:strVal val="#ppt_h"/>
                                          </p:val>
                                        </p:tav>
                                      </p:tavLst>
                                    </p:anim>
                                    <p:anim calcmode="lin" valueType="num">
                                      <p:cBhvr>
                                        <p:cTn id="70" dur="300" fill="hold"/>
                                        <p:tgtEl>
                                          <p:spTgt spid="18450"/>
                                        </p:tgtEl>
                                        <p:attrNameLst>
                                          <p:attrName>style.rotation</p:attrName>
                                        </p:attrNameLst>
                                      </p:cBhvr>
                                      <p:tavLst>
                                        <p:tav tm="0">
                                          <p:val>
                                            <p:fltVal val="90"/>
                                          </p:val>
                                        </p:tav>
                                        <p:tav tm="100000">
                                          <p:val>
                                            <p:fltVal val="0"/>
                                          </p:val>
                                        </p:tav>
                                      </p:tavLst>
                                    </p:anim>
                                    <p:animEffect transition="in" filter="fade">
                                      <p:cBhvr>
                                        <p:cTn id="71" dur="300"/>
                                        <p:tgtEl>
                                          <p:spTgt spid="18450"/>
                                        </p:tgtEl>
                                      </p:cBhvr>
                                    </p:animEffect>
                                  </p:childTnLst>
                                </p:cTn>
                              </p:par>
                            </p:childTnLst>
                          </p:cTn>
                        </p:par>
                        <p:par>
                          <p:cTn id="72" fill="hold">
                            <p:stCondLst>
                              <p:cond delay="4820"/>
                            </p:stCondLst>
                            <p:childTnLst>
                              <p:par>
                                <p:cTn id="73" presetID="22" presetClass="entr" presetSubtype="1" fill="hold" grpId="0" nodeType="afterEffect">
                                  <p:stCondLst>
                                    <p:cond delay="0"/>
                                  </p:stCondLst>
                                  <p:childTnLst>
                                    <p:set>
                                      <p:cBhvr>
                                        <p:cTn id="74" dur="1" fill="hold">
                                          <p:stCondLst>
                                            <p:cond delay="0"/>
                                          </p:stCondLst>
                                        </p:cTn>
                                        <p:tgtEl>
                                          <p:spTgt spid="18453"/>
                                        </p:tgtEl>
                                        <p:attrNameLst>
                                          <p:attrName>style.visibility</p:attrName>
                                        </p:attrNameLst>
                                      </p:cBhvr>
                                      <p:to>
                                        <p:strVal val="visible"/>
                                      </p:to>
                                    </p:set>
                                    <p:animEffect transition="in" filter="wipe(up)">
                                      <p:cBhvr>
                                        <p:cTn id="75"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animBg="1"/>
      <p:bldP spid="18442" grpId="0" animBg="1"/>
      <p:bldP spid="18443" grpId="0" animBg="1"/>
      <p:bldP spid="18444" grpId="0" animBg="1"/>
      <p:bldP spid="18445" grpId="0" animBg="1"/>
      <p:bldP spid="18446" grpId="0" animBg="1"/>
      <p:bldP spid="18447" grpId="0" animBg="1"/>
      <p:bldP spid="18448" grpId="0" autoUpdateAnimBg="0"/>
      <p:bldP spid="18449" grpId="0" autoUpdateAnimBg="0"/>
      <p:bldP spid="18450" grpId="0" autoUpdateAnimBg="0"/>
      <p:bldP spid="18451" grpId="0" autoUpdateAnimBg="0"/>
      <p:bldP spid="18452" grpId="0" autoUpdateAnimBg="0"/>
      <p:bldP spid="1845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7"/>
          <p:cNvSpPr txBox="1">
            <a:spLocks noChangeArrowheads="1"/>
          </p:cNvSpPr>
          <p:nvPr/>
        </p:nvSpPr>
        <p:spPr bwMode="auto">
          <a:xfrm>
            <a:off x="1012825" y="176213"/>
            <a:ext cx="21082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可行性说明</a:t>
            </a:r>
          </a:p>
        </p:txBody>
      </p:sp>
      <p:sp>
        <p:nvSpPr>
          <p:cNvPr id="21507" name="Freeform 5"/>
          <p:cNvSpPr/>
          <p:nvPr/>
        </p:nvSpPr>
        <p:spPr bwMode="auto">
          <a:xfrm>
            <a:off x="427038" y="220663"/>
            <a:ext cx="474662" cy="560387"/>
          </a:xfrm>
          <a:custGeom>
            <a:avLst/>
            <a:gdLst>
              <a:gd name="T0" fmla="*/ 2147483647 w 574"/>
              <a:gd name="T1" fmla="*/ 2147483647 h 681"/>
              <a:gd name="T2" fmla="*/ 2147483647 w 574"/>
              <a:gd name="T3" fmla="*/ 2147483647 h 681"/>
              <a:gd name="T4" fmla="*/ 2147483647 w 574"/>
              <a:gd name="T5" fmla="*/ 2147483647 h 681"/>
              <a:gd name="T6" fmla="*/ 2147483647 w 574"/>
              <a:gd name="T7" fmla="*/ 2147483647 h 681"/>
              <a:gd name="T8" fmla="*/ 2147483647 w 574"/>
              <a:gd name="T9" fmla="*/ 2147483647 h 681"/>
              <a:gd name="T10" fmla="*/ 2147483647 w 574"/>
              <a:gd name="T11" fmla="*/ 2147483647 h 681"/>
              <a:gd name="T12" fmla="*/ 2147483647 w 574"/>
              <a:gd name="T13" fmla="*/ 2147483647 h 681"/>
              <a:gd name="T14" fmla="*/ 2147483647 w 574"/>
              <a:gd name="T15" fmla="*/ 2147483647 h 681"/>
              <a:gd name="T16" fmla="*/ 2147483647 w 574"/>
              <a:gd name="T17" fmla="*/ 0 h 681"/>
              <a:gd name="T18" fmla="*/ 2147483647 w 574"/>
              <a:gd name="T19" fmla="*/ 2147483647 h 681"/>
              <a:gd name="T20" fmla="*/ 2147483647 w 574"/>
              <a:gd name="T21" fmla="*/ 2147483647 h 681"/>
              <a:gd name="T22" fmla="*/ 2147483647 w 574"/>
              <a:gd name="T23" fmla="*/ 2147483647 h 681"/>
              <a:gd name="T24" fmla="*/ 2147483647 w 574"/>
              <a:gd name="T25" fmla="*/ 2147483647 h 681"/>
              <a:gd name="T26" fmla="*/ 2147483647 w 574"/>
              <a:gd name="T27" fmla="*/ 2147483647 h 681"/>
              <a:gd name="T28" fmla="*/ 2147483647 w 574"/>
              <a:gd name="T29" fmla="*/ 2147483647 h 681"/>
              <a:gd name="T30" fmla="*/ 2147483647 w 574"/>
              <a:gd name="T31" fmla="*/ 2147483647 h 681"/>
              <a:gd name="T32" fmla="*/ 2147483647 w 574"/>
              <a:gd name="T33" fmla="*/ 2147483647 h 681"/>
              <a:gd name="T34" fmla="*/ 2147483647 w 574"/>
              <a:gd name="T35" fmla="*/ 2147483647 h 681"/>
              <a:gd name="T36" fmla="*/ 2147483647 w 574"/>
              <a:gd name="T37" fmla="*/ 2147483647 h 681"/>
              <a:gd name="T38" fmla="*/ 0 w 574"/>
              <a:gd name="T39" fmla="*/ 2147483647 h 681"/>
              <a:gd name="T40" fmla="*/ 2147483647 w 574"/>
              <a:gd name="T41" fmla="*/ 2147483647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08" name="Freeform 10"/>
          <p:cNvSpPr/>
          <p:nvPr/>
        </p:nvSpPr>
        <p:spPr bwMode="auto">
          <a:xfrm>
            <a:off x="7932738" y="1633538"/>
            <a:ext cx="388937" cy="388937"/>
          </a:xfrm>
          <a:custGeom>
            <a:avLst/>
            <a:gdLst>
              <a:gd name="T0" fmla="*/ 2147483647 w 477"/>
              <a:gd name="T1" fmla="*/ 0 h 476"/>
              <a:gd name="T2" fmla="*/ 2147483647 w 477"/>
              <a:gd name="T3" fmla="*/ 2147483647 h 476"/>
              <a:gd name="T4" fmla="*/ 2147483647 w 477"/>
              <a:gd name="T5" fmla="*/ 2147483647 h 476"/>
              <a:gd name="T6" fmla="*/ 2147483647 w 477"/>
              <a:gd name="T7" fmla="*/ 2147483647 h 476"/>
              <a:gd name="T8" fmla="*/ 0 w 477"/>
              <a:gd name="T9" fmla="*/ 2147483647 h 476"/>
              <a:gd name="T10" fmla="*/ 2147483647 w 477"/>
              <a:gd name="T11" fmla="*/ 2147483647 h 476"/>
              <a:gd name="T12" fmla="*/ 214748364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477" y="0"/>
                </a:moveTo>
                <a:lnTo>
                  <a:pt x="413" y="238"/>
                </a:lnTo>
                <a:lnTo>
                  <a:pt x="349" y="476"/>
                </a:lnTo>
                <a:lnTo>
                  <a:pt x="175" y="302"/>
                </a:lnTo>
                <a:lnTo>
                  <a:pt x="0" y="127"/>
                </a:lnTo>
                <a:lnTo>
                  <a:pt x="239" y="63"/>
                </a:lnTo>
                <a:lnTo>
                  <a:pt x="477"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09" name="Freeform 11"/>
          <p:cNvSpPr/>
          <p:nvPr/>
        </p:nvSpPr>
        <p:spPr bwMode="auto">
          <a:xfrm>
            <a:off x="4119563" y="1633538"/>
            <a:ext cx="388937" cy="388937"/>
          </a:xfrm>
          <a:custGeom>
            <a:avLst/>
            <a:gdLst>
              <a:gd name="T0" fmla="*/ 0 w 476"/>
              <a:gd name="T1" fmla="*/ 0 h 476"/>
              <a:gd name="T2" fmla="*/ 2147483647 w 476"/>
              <a:gd name="T3" fmla="*/ 2147483647 h 476"/>
              <a:gd name="T4" fmla="*/ 2147483647 w 476"/>
              <a:gd name="T5" fmla="*/ 2147483647 h 476"/>
              <a:gd name="T6" fmla="*/ 2147483647 w 476"/>
              <a:gd name="T7" fmla="*/ 2147483647 h 476"/>
              <a:gd name="T8" fmla="*/ 2147483647 w 476"/>
              <a:gd name="T9" fmla="*/ 2147483647 h 476"/>
              <a:gd name="T10" fmla="*/ 2147483647 w 476"/>
              <a:gd name="T11" fmla="*/ 2147483647 h 476"/>
              <a:gd name="T12" fmla="*/ 0 w 476"/>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6" h="476">
                <a:moveTo>
                  <a:pt x="0" y="0"/>
                </a:moveTo>
                <a:lnTo>
                  <a:pt x="63" y="238"/>
                </a:lnTo>
                <a:lnTo>
                  <a:pt x="127" y="476"/>
                </a:lnTo>
                <a:lnTo>
                  <a:pt x="302" y="302"/>
                </a:lnTo>
                <a:lnTo>
                  <a:pt x="476" y="127"/>
                </a:lnTo>
                <a:lnTo>
                  <a:pt x="238" y="6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0" name="Freeform 12"/>
          <p:cNvSpPr/>
          <p:nvPr/>
        </p:nvSpPr>
        <p:spPr bwMode="auto">
          <a:xfrm>
            <a:off x="4138613" y="5260975"/>
            <a:ext cx="388937" cy="387350"/>
          </a:xfrm>
          <a:custGeom>
            <a:avLst/>
            <a:gdLst>
              <a:gd name="T0" fmla="*/ 2147483647 w 477"/>
              <a:gd name="T1" fmla="*/ 0 h 476"/>
              <a:gd name="T2" fmla="*/ 2147483647 w 477"/>
              <a:gd name="T3" fmla="*/ 2147483647 h 476"/>
              <a:gd name="T4" fmla="*/ 0 w 477"/>
              <a:gd name="T5" fmla="*/ 2147483647 h 476"/>
              <a:gd name="T6" fmla="*/ 2147483647 w 477"/>
              <a:gd name="T7" fmla="*/ 2147483647 h 476"/>
              <a:gd name="T8" fmla="*/ 2147483647 w 477"/>
              <a:gd name="T9" fmla="*/ 2147483647 h 476"/>
              <a:gd name="T10" fmla="*/ 2147483647 w 477"/>
              <a:gd name="T11" fmla="*/ 2147483647 h 476"/>
              <a:gd name="T12" fmla="*/ 214748364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128" y="0"/>
                </a:moveTo>
                <a:lnTo>
                  <a:pt x="64" y="238"/>
                </a:lnTo>
                <a:lnTo>
                  <a:pt x="0" y="476"/>
                </a:lnTo>
                <a:lnTo>
                  <a:pt x="238" y="413"/>
                </a:lnTo>
                <a:lnTo>
                  <a:pt x="477" y="349"/>
                </a:lnTo>
                <a:lnTo>
                  <a:pt x="302" y="174"/>
                </a:lnTo>
                <a:lnTo>
                  <a:pt x="128"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1" name="Freeform 13"/>
          <p:cNvSpPr/>
          <p:nvPr/>
        </p:nvSpPr>
        <p:spPr bwMode="auto">
          <a:xfrm>
            <a:off x="7915275" y="5260975"/>
            <a:ext cx="387350" cy="387350"/>
          </a:xfrm>
          <a:custGeom>
            <a:avLst/>
            <a:gdLst>
              <a:gd name="T0" fmla="*/ 2147483647 w 477"/>
              <a:gd name="T1" fmla="*/ 0 h 476"/>
              <a:gd name="T2" fmla="*/ 2147483647 w 477"/>
              <a:gd name="T3" fmla="*/ 2147483647 h 476"/>
              <a:gd name="T4" fmla="*/ 2147483647 w 477"/>
              <a:gd name="T5" fmla="*/ 2147483647 h 476"/>
              <a:gd name="T6" fmla="*/ 2147483647 w 477"/>
              <a:gd name="T7" fmla="*/ 2147483647 h 476"/>
              <a:gd name="T8" fmla="*/ 0 w 477"/>
              <a:gd name="T9" fmla="*/ 2147483647 h 476"/>
              <a:gd name="T10" fmla="*/ 2147483647 w 477"/>
              <a:gd name="T11" fmla="*/ 2147483647 h 476"/>
              <a:gd name="T12" fmla="*/ 214748364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349" y="0"/>
                </a:moveTo>
                <a:lnTo>
                  <a:pt x="413" y="238"/>
                </a:lnTo>
                <a:lnTo>
                  <a:pt x="477" y="476"/>
                </a:lnTo>
                <a:lnTo>
                  <a:pt x="238" y="413"/>
                </a:lnTo>
                <a:lnTo>
                  <a:pt x="0" y="349"/>
                </a:lnTo>
                <a:lnTo>
                  <a:pt x="175" y="174"/>
                </a:lnTo>
                <a:lnTo>
                  <a:pt x="34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2" name="TextBox 8"/>
          <p:cNvSpPr txBox="1">
            <a:spLocks noChangeArrowheads="1"/>
          </p:cNvSpPr>
          <p:nvPr/>
        </p:nvSpPr>
        <p:spPr bwMode="auto">
          <a:xfrm>
            <a:off x="5056188" y="3295650"/>
            <a:ext cx="2400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accent1"/>
                </a:solidFill>
                <a:latin typeface="微软雅黑" panose="020B0503020204020204" pitchFamily="34" charset="-122"/>
                <a:ea typeface="微软雅黑" panose="020B0503020204020204" pitchFamily="34" charset="-122"/>
              </a:rPr>
              <a:t>关于研究方案可行的四点理由</a:t>
            </a:r>
            <a:endParaRPr lang="en-US" sz="2400" b="1">
              <a:solidFill>
                <a:schemeClr val="accent1"/>
              </a:solidFill>
              <a:latin typeface="微软雅黑" panose="020B0503020204020204" pitchFamily="34" charset="-122"/>
              <a:ea typeface="微软雅黑" panose="020B0503020204020204" pitchFamily="34" charset="-122"/>
            </a:endParaRPr>
          </a:p>
        </p:txBody>
      </p:sp>
      <p:sp>
        <p:nvSpPr>
          <p:cNvPr id="21513" name="TextBox 9"/>
          <p:cNvSpPr txBox="1">
            <a:spLocks noChangeArrowheads="1"/>
          </p:cNvSpPr>
          <p:nvPr/>
        </p:nvSpPr>
        <p:spPr bwMode="auto">
          <a:xfrm>
            <a:off x="8612188" y="1228725"/>
            <a:ext cx="2398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chemeClr val="accent1"/>
                </a:solidFill>
                <a:latin typeface="微软雅黑" panose="020B0503020204020204" pitchFamily="34" charset="-122"/>
                <a:ea typeface="微软雅黑" panose="020B0503020204020204" pitchFamily="34" charset="-122"/>
              </a:rPr>
              <a:t>选股子系统可行性</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21514" name="TextBox 10"/>
          <p:cNvSpPr txBox="1">
            <a:spLocks noChangeArrowheads="1"/>
          </p:cNvSpPr>
          <p:nvPr/>
        </p:nvSpPr>
        <p:spPr bwMode="auto">
          <a:xfrm>
            <a:off x="8612188" y="1635125"/>
            <a:ext cx="31083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算法上并不复杂，可以通过谷歌</a:t>
            </a:r>
            <a:r>
              <a:rPr lang="en-US" altLang="zh-CN" sz="1600" dirty="0" err="1">
                <a:solidFill>
                  <a:schemeClr val="accent1"/>
                </a:solidFill>
                <a:latin typeface="微软雅黑" panose="020B0503020204020204" pitchFamily="34" charset="-122"/>
                <a:ea typeface="微软雅黑" panose="020B0503020204020204" pitchFamily="34" charset="-122"/>
              </a:rPr>
              <a:t>tensorflow</a:t>
            </a:r>
            <a:r>
              <a:rPr lang="zh-CN" altLang="en-US" sz="1600" dirty="0">
                <a:solidFill>
                  <a:schemeClr val="accent1"/>
                </a:solidFill>
                <a:latin typeface="微软雅黑" panose="020B0503020204020204" pitchFamily="34" charset="-122"/>
                <a:ea typeface="微软雅黑" panose="020B0503020204020204" pitchFamily="34" charset="-122"/>
              </a:rPr>
              <a:t>框架较为轻松的构建神经网络模型，需要根据时间序列特点，修改部分流程。</a:t>
            </a:r>
          </a:p>
        </p:txBody>
      </p:sp>
      <p:sp>
        <p:nvSpPr>
          <p:cNvPr id="21515" name="TextBox 11"/>
          <p:cNvSpPr txBox="1">
            <a:spLocks noChangeArrowheads="1"/>
          </p:cNvSpPr>
          <p:nvPr/>
        </p:nvSpPr>
        <p:spPr bwMode="auto">
          <a:xfrm>
            <a:off x="8612188" y="4941168"/>
            <a:ext cx="2398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chemeClr val="accent1"/>
                </a:solidFill>
                <a:latin typeface="微软雅黑" panose="020B0503020204020204" pitchFamily="34" charset="-122"/>
                <a:ea typeface="微软雅黑" panose="020B0503020204020204" pitchFamily="34" charset="-122"/>
              </a:rPr>
              <a:t>应用可行性</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21516" name="TextBox 13"/>
          <p:cNvSpPr txBox="1">
            <a:spLocks noChangeArrowheads="1"/>
          </p:cNvSpPr>
          <p:nvPr/>
        </p:nvSpPr>
        <p:spPr bwMode="auto">
          <a:xfrm>
            <a:off x="8612188" y="5445224"/>
            <a:ext cx="31083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财务指标在基本面投资中向来都是择股的重要参考，转化为因子，由神经网络来寻找因子和收益的联系，在理论上是可行的。</a:t>
            </a:r>
          </a:p>
        </p:txBody>
      </p:sp>
      <p:sp>
        <p:nvSpPr>
          <p:cNvPr id="21517" name="TextBox 14"/>
          <p:cNvSpPr txBox="1">
            <a:spLocks noChangeArrowheads="1"/>
          </p:cNvSpPr>
          <p:nvPr/>
        </p:nvSpPr>
        <p:spPr bwMode="auto">
          <a:xfrm>
            <a:off x="1284288" y="4941168"/>
            <a:ext cx="2398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dirty="0">
                <a:solidFill>
                  <a:schemeClr val="accent1"/>
                </a:solidFill>
                <a:latin typeface="微软雅黑" panose="020B0503020204020204" pitchFamily="34" charset="-122"/>
                <a:ea typeface="微软雅黑" panose="020B0503020204020204" pitchFamily="34" charset="-122"/>
              </a:rPr>
              <a:t>回测子系统可行性</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21518" name="TextBox 15"/>
          <p:cNvSpPr txBox="1">
            <a:spLocks noChangeArrowheads="1"/>
          </p:cNvSpPr>
          <p:nvPr/>
        </p:nvSpPr>
        <p:spPr bwMode="auto">
          <a:xfrm>
            <a:off x="741363" y="5373216"/>
            <a:ext cx="310991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从技术层面来说是较为复杂，但好在实验室团队在之前已经有部分研究和开发工作的积累，对技术选型和产品目标都有较为清晰的了解，进行简化重构可以完成。</a:t>
            </a:r>
          </a:p>
        </p:txBody>
      </p:sp>
      <p:sp>
        <p:nvSpPr>
          <p:cNvPr id="21519" name="TextBox 16"/>
          <p:cNvSpPr txBox="1">
            <a:spLocks noChangeArrowheads="1"/>
          </p:cNvSpPr>
          <p:nvPr/>
        </p:nvSpPr>
        <p:spPr bwMode="auto">
          <a:xfrm>
            <a:off x="1279525" y="1228725"/>
            <a:ext cx="2398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dirty="0">
                <a:solidFill>
                  <a:schemeClr val="accent1"/>
                </a:solidFill>
                <a:latin typeface="微软雅黑" panose="020B0503020204020204" pitchFamily="34" charset="-122"/>
                <a:ea typeface="微软雅黑" panose="020B0503020204020204" pitchFamily="34" charset="-122"/>
              </a:rPr>
              <a:t>数据库搭建可行性</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21520" name="TextBox 17"/>
          <p:cNvSpPr txBox="1">
            <a:spLocks noChangeArrowheads="1"/>
          </p:cNvSpPr>
          <p:nvPr/>
        </p:nvSpPr>
        <p:spPr bwMode="auto">
          <a:xfrm>
            <a:off x="736600" y="1635125"/>
            <a:ext cx="31099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通过财经网站</a:t>
            </a:r>
            <a:r>
              <a:rPr lang="en-US" altLang="zh-CN" sz="1600" dirty="0">
                <a:solidFill>
                  <a:schemeClr val="accent1"/>
                </a:solidFill>
                <a:latin typeface="微软雅黑" panose="020B0503020204020204" pitchFamily="34" charset="-122"/>
                <a:ea typeface="微软雅黑" panose="020B0503020204020204" pitchFamily="34" charset="-122"/>
              </a:rPr>
              <a:t>API</a:t>
            </a:r>
            <a:r>
              <a:rPr lang="zh-CN" altLang="en-US" sz="1600" dirty="0">
                <a:solidFill>
                  <a:schemeClr val="accent1"/>
                </a:solidFill>
                <a:latin typeface="微软雅黑" panose="020B0503020204020204" pitchFamily="34" charset="-122"/>
                <a:ea typeface="微软雅黑" panose="020B0503020204020204" pitchFamily="34" charset="-122"/>
              </a:rPr>
              <a:t>获取</a:t>
            </a:r>
            <a:endParaRPr lang="en-US" altLang="zh-CN" sz="1600" dirty="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爬取公开数据、</a:t>
            </a:r>
            <a:endParaRPr lang="en-US" altLang="zh-CN" sz="1600" dirty="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1600" dirty="0">
                <a:solidFill>
                  <a:schemeClr val="accent1"/>
                </a:solidFill>
                <a:latin typeface="微软雅黑" panose="020B0503020204020204" pitchFamily="34" charset="-122"/>
                <a:ea typeface="微软雅黑" panose="020B0503020204020204" pitchFamily="34" charset="-122"/>
              </a:rPr>
              <a:t>购买部分较难获取的数据</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sp>
        <p:nvSpPr>
          <p:cNvPr id="21521" name="Freeform 6"/>
          <p:cNvSpPr/>
          <p:nvPr/>
        </p:nvSpPr>
        <p:spPr bwMode="auto">
          <a:xfrm>
            <a:off x="3871913" y="1268413"/>
            <a:ext cx="2311400" cy="2312987"/>
          </a:xfrm>
          <a:custGeom>
            <a:avLst/>
            <a:gdLst>
              <a:gd name="T0" fmla="*/ 0 w 2839"/>
              <a:gd name="T1" fmla="*/ 2147483647 h 2839"/>
              <a:gd name="T2" fmla="*/ 2147483647 w 2839"/>
              <a:gd name="T3" fmla="*/ 0 h 2839"/>
              <a:gd name="T4" fmla="*/ 2147483647 w 2839"/>
              <a:gd name="T5" fmla="*/ 2147483647 h 2839"/>
              <a:gd name="T6" fmla="*/ 2147483647 w 2839"/>
              <a:gd name="T7" fmla="*/ 2147483647 h 2839"/>
              <a:gd name="T8" fmla="*/ 0 w 2839"/>
              <a:gd name="T9" fmla="*/ 214748364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2" name="Freeform 7"/>
          <p:cNvSpPr/>
          <p:nvPr/>
        </p:nvSpPr>
        <p:spPr bwMode="auto">
          <a:xfrm>
            <a:off x="3871913" y="3697288"/>
            <a:ext cx="2311400" cy="2312987"/>
          </a:xfrm>
          <a:custGeom>
            <a:avLst/>
            <a:gdLst>
              <a:gd name="T0" fmla="*/ 2147483647 w 2839"/>
              <a:gd name="T1" fmla="*/ 2147483647 h 2839"/>
              <a:gd name="T2" fmla="*/ 0 w 2839"/>
              <a:gd name="T3" fmla="*/ 0 h 2839"/>
              <a:gd name="T4" fmla="*/ 2147483647 w 2839"/>
              <a:gd name="T5" fmla="*/ 0 h 2839"/>
              <a:gd name="T6" fmla="*/ 2147483647 w 2839"/>
              <a:gd name="T7" fmla="*/ 2147483647 h 2839"/>
              <a:gd name="T8" fmla="*/ 2147483647 w 2839"/>
              <a:gd name="T9" fmla="*/ 214748364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3" name="Freeform 8"/>
          <p:cNvSpPr/>
          <p:nvPr/>
        </p:nvSpPr>
        <p:spPr bwMode="auto">
          <a:xfrm>
            <a:off x="6300788" y="3697288"/>
            <a:ext cx="2311400" cy="2312987"/>
          </a:xfrm>
          <a:custGeom>
            <a:avLst/>
            <a:gdLst>
              <a:gd name="T0" fmla="*/ 2147483647 w 2839"/>
              <a:gd name="T1" fmla="*/ 0 h 2839"/>
              <a:gd name="T2" fmla="*/ 0 w 2839"/>
              <a:gd name="T3" fmla="*/ 2147483647 h 2839"/>
              <a:gd name="T4" fmla="*/ 0 w 2839"/>
              <a:gd name="T5" fmla="*/ 2147483647 h 2839"/>
              <a:gd name="T6" fmla="*/ 2147483647 w 2839"/>
              <a:gd name="T7" fmla="*/ 0 h 2839"/>
              <a:gd name="T8" fmla="*/ 2147483647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4" name="Freeform 9"/>
          <p:cNvSpPr/>
          <p:nvPr/>
        </p:nvSpPr>
        <p:spPr bwMode="auto">
          <a:xfrm>
            <a:off x="6300788" y="1268413"/>
            <a:ext cx="2311400" cy="2312987"/>
          </a:xfrm>
          <a:custGeom>
            <a:avLst/>
            <a:gdLst>
              <a:gd name="T0" fmla="*/ 0 w 2839"/>
              <a:gd name="T1" fmla="*/ 0 h 2839"/>
              <a:gd name="T2" fmla="*/ 2147483647 w 2839"/>
              <a:gd name="T3" fmla="*/ 2147483647 h 2839"/>
              <a:gd name="T4" fmla="*/ 2147483647 w 2839"/>
              <a:gd name="T5" fmla="*/ 2147483647 h 2839"/>
              <a:gd name="T6" fmla="*/ 0 w 2839"/>
              <a:gd name="T7" fmla="*/ 2147483647 h 2839"/>
              <a:gd name="T8" fmla="*/ 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p:cTn id="7" dur="300" fill="hold"/>
                                        <p:tgtEl>
                                          <p:spTgt spid="21507"/>
                                        </p:tgtEl>
                                        <p:attrNameLst>
                                          <p:attrName>ppt_w</p:attrName>
                                        </p:attrNameLst>
                                      </p:cBhvr>
                                      <p:tavLst>
                                        <p:tav tm="0">
                                          <p:val>
                                            <p:fltVal val="0"/>
                                          </p:val>
                                        </p:tav>
                                        <p:tav tm="100000">
                                          <p:val>
                                            <p:strVal val="#ppt_w"/>
                                          </p:val>
                                        </p:tav>
                                      </p:tavLst>
                                    </p:anim>
                                    <p:anim calcmode="lin" valueType="num">
                                      <p:cBhvr>
                                        <p:cTn id="8" dur="300" fill="hold"/>
                                        <p:tgtEl>
                                          <p:spTgt spid="21507"/>
                                        </p:tgtEl>
                                        <p:attrNameLst>
                                          <p:attrName>ppt_h</p:attrName>
                                        </p:attrNameLst>
                                      </p:cBhvr>
                                      <p:tavLst>
                                        <p:tav tm="0">
                                          <p:val>
                                            <p:fltVal val="0"/>
                                          </p:val>
                                        </p:tav>
                                        <p:tav tm="100000">
                                          <p:val>
                                            <p:strVal val="#ppt_h"/>
                                          </p:val>
                                        </p:tav>
                                      </p:tavLst>
                                    </p:anim>
                                    <p:anim calcmode="lin" valueType="num">
                                      <p:cBhvr>
                                        <p:cTn id="9" dur="300" fill="hold"/>
                                        <p:tgtEl>
                                          <p:spTgt spid="21507"/>
                                        </p:tgtEl>
                                        <p:attrNameLst>
                                          <p:attrName>style.rotation</p:attrName>
                                        </p:attrNameLst>
                                      </p:cBhvr>
                                      <p:tavLst>
                                        <p:tav tm="0">
                                          <p:val>
                                            <p:fltVal val="90"/>
                                          </p:val>
                                        </p:tav>
                                        <p:tav tm="100000">
                                          <p:val>
                                            <p:fltVal val="0"/>
                                          </p:val>
                                        </p:tav>
                                      </p:tavLst>
                                    </p:anim>
                                    <p:animEffect transition="in" filter="fade">
                                      <p:cBhvr>
                                        <p:cTn id="10" dur="300"/>
                                        <p:tgtEl>
                                          <p:spTgt spid="21507"/>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1506"/>
                                        </p:tgtEl>
                                        <p:attrNameLst>
                                          <p:attrName>style.visibility</p:attrName>
                                        </p:attrNameLst>
                                      </p:cBhvr>
                                      <p:to>
                                        <p:strVal val="visible"/>
                                      </p:to>
                                    </p:set>
                                    <p:anim calcmode="lin" valueType="num">
                                      <p:cBhvr>
                                        <p:cTn id="14" dur="400" fill="hold"/>
                                        <p:tgtEl>
                                          <p:spTgt spid="2150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1506"/>
                                        </p:tgtEl>
                                        <p:attrNameLst>
                                          <p:attrName>ppt_y</p:attrName>
                                        </p:attrNameLst>
                                      </p:cBhvr>
                                      <p:tavLst>
                                        <p:tav tm="0">
                                          <p:val>
                                            <p:strVal val="#ppt_y"/>
                                          </p:val>
                                        </p:tav>
                                        <p:tav tm="100000">
                                          <p:val>
                                            <p:strVal val="#ppt_y"/>
                                          </p:val>
                                        </p:tav>
                                      </p:tavLst>
                                    </p:anim>
                                    <p:anim calcmode="lin" valueType="num">
                                      <p:cBhvr>
                                        <p:cTn id="16" dur="400" fill="hold"/>
                                        <p:tgtEl>
                                          <p:spTgt spid="2150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150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1506"/>
                                        </p:tgtEl>
                                      </p:cBhvr>
                                    </p:animEffect>
                                  </p:childTnLst>
                                </p:cTn>
                              </p:par>
                            </p:childTnLst>
                          </p:cTn>
                        </p:par>
                        <p:par>
                          <p:cTn id="19" fill="hold">
                            <p:stCondLst>
                              <p:cond delay="860"/>
                            </p:stCondLst>
                            <p:childTnLst>
                              <p:par>
                                <p:cTn id="20" presetID="2" presetClass="entr" presetSubtype="9" fill="hold" grpId="0" nodeType="afterEffect">
                                  <p:stCondLst>
                                    <p:cond delay="0"/>
                                  </p:stCondLst>
                                  <p:childTnLst>
                                    <p:set>
                                      <p:cBhvr>
                                        <p:cTn id="21" dur="1" fill="hold">
                                          <p:stCondLst>
                                            <p:cond delay="0"/>
                                          </p:stCondLst>
                                        </p:cTn>
                                        <p:tgtEl>
                                          <p:spTgt spid="21521"/>
                                        </p:tgtEl>
                                        <p:attrNameLst>
                                          <p:attrName>style.visibility</p:attrName>
                                        </p:attrNameLst>
                                      </p:cBhvr>
                                      <p:to>
                                        <p:strVal val="visible"/>
                                      </p:to>
                                    </p:set>
                                    <p:anim calcmode="lin" valueType="num">
                                      <p:cBhvr additive="base">
                                        <p:cTn id="22" dur="500" fill="hold"/>
                                        <p:tgtEl>
                                          <p:spTgt spid="21521"/>
                                        </p:tgtEl>
                                        <p:attrNameLst>
                                          <p:attrName>ppt_x</p:attrName>
                                        </p:attrNameLst>
                                      </p:cBhvr>
                                      <p:tavLst>
                                        <p:tav tm="0">
                                          <p:val>
                                            <p:strVal val="0-#ppt_w/2"/>
                                          </p:val>
                                        </p:tav>
                                        <p:tav tm="100000">
                                          <p:val>
                                            <p:strVal val="#ppt_x"/>
                                          </p:val>
                                        </p:tav>
                                      </p:tavLst>
                                    </p:anim>
                                    <p:anim calcmode="lin" valueType="num">
                                      <p:cBhvr additive="base">
                                        <p:cTn id="23" dur="500" fill="hold"/>
                                        <p:tgtEl>
                                          <p:spTgt spid="21521"/>
                                        </p:tgtEl>
                                        <p:attrNameLst>
                                          <p:attrName>ppt_y</p:attrName>
                                        </p:attrNameLst>
                                      </p:cBhvr>
                                      <p:tavLst>
                                        <p:tav tm="0">
                                          <p:val>
                                            <p:strVal val="0-#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21523"/>
                                        </p:tgtEl>
                                        <p:attrNameLst>
                                          <p:attrName>style.visibility</p:attrName>
                                        </p:attrNameLst>
                                      </p:cBhvr>
                                      <p:to>
                                        <p:strVal val="visible"/>
                                      </p:to>
                                    </p:set>
                                    <p:anim calcmode="lin" valueType="num">
                                      <p:cBhvr additive="base">
                                        <p:cTn id="26" dur="500" fill="hold"/>
                                        <p:tgtEl>
                                          <p:spTgt spid="21523"/>
                                        </p:tgtEl>
                                        <p:attrNameLst>
                                          <p:attrName>ppt_x</p:attrName>
                                        </p:attrNameLst>
                                      </p:cBhvr>
                                      <p:tavLst>
                                        <p:tav tm="0">
                                          <p:val>
                                            <p:strVal val="1+#ppt_w/2"/>
                                          </p:val>
                                        </p:tav>
                                        <p:tav tm="100000">
                                          <p:val>
                                            <p:strVal val="#ppt_x"/>
                                          </p:val>
                                        </p:tav>
                                      </p:tavLst>
                                    </p:anim>
                                    <p:anim calcmode="lin" valueType="num">
                                      <p:cBhvr additive="base">
                                        <p:cTn id="27" dur="500" fill="hold"/>
                                        <p:tgtEl>
                                          <p:spTgt spid="21523"/>
                                        </p:tgtEl>
                                        <p:attrNameLst>
                                          <p:attrName>ppt_y</p:attrName>
                                        </p:attrNameLst>
                                      </p:cBhvr>
                                      <p:tavLst>
                                        <p:tav tm="0">
                                          <p:val>
                                            <p:strVal val="1+#ppt_h/2"/>
                                          </p:val>
                                        </p:tav>
                                        <p:tav tm="100000">
                                          <p:val>
                                            <p:strVal val="#ppt_y"/>
                                          </p:val>
                                        </p:tav>
                                      </p:tavLst>
                                    </p:anim>
                                  </p:childTnLst>
                                </p:cTn>
                              </p:par>
                              <p:par>
                                <p:cTn id="28" presetID="2" presetClass="entr" presetSubtype="3" fill="hold" grpId="0" nodeType="withEffect">
                                  <p:stCondLst>
                                    <p:cond delay="0"/>
                                  </p:stCondLst>
                                  <p:childTnLst>
                                    <p:set>
                                      <p:cBhvr>
                                        <p:cTn id="29" dur="1" fill="hold">
                                          <p:stCondLst>
                                            <p:cond delay="0"/>
                                          </p:stCondLst>
                                        </p:cTn>
                                        <p:tgtEl>
                                          <p:spTgt spid="21524"/>
                                        </p:tgtEl>
                                        <p:attrNameLst>
                                          <p:attrName>style.visibility</p:attrName>
                                        </p:attrNameLst>
                                      </p:cBhvr>
                                      <p:to>
                                        <p:strVal val="visible"/>
                                      </p:to>
                                    </p:set>
                                    <p:anim calcmode="lin" valueType="num">
                                      <p:cBhvr additive="base">
                                        <p:cTn id="30" dur="500" fill="hold"/>
                                        <p:tgtEl>
                                          <p:spTgt spid="21524"/>
                                        </p:tgtEl>
                                        <p:attrNameLst>
                                          <p:attrName>ppt_x</p:attrName>
                                        </p:attrNameLst>
                                      </p:cBhvr>
                                      <p:tavLst>
                                        <p:tav tm="0">
                                          <p:val>
                                            <p:strVal val="1+#ppt_w/2"/>
                                          </p:val>
                                        </p:tav>
                                        <p:tav tm="100000">
                                          <p:val>
                                            <p:strVal val="#ppt_x"/>
                                          </p:val>
                                        </p:tav>
                                      </p:tavLst>
                                    </p:anim>
                                    <p:anim calcmode="lin" valueType="num">
                                      <p:cBhvr additive="base">
                                        <p:cTn id="31" dur="500" fill="hold"/>
                                        <p:tgtEl>
                                          <p:spTgt spid="21524"/>
                                        </p:tgtEl>
                                        <p:attrNameLst>
                                          <p:attrName>ppt_y</p:attrName>
                                        </p:attrNameLst>
                                      </p:cBhvr>
                                      <p:tavLst>
                                        <p:tav tm="0">
                                          <p:val>
                                            <p:strVal val="0-#ppt_h/2"/>
                                          </p:val>
                                        </p:tav>
                                        <p:tav tm="100000">
                                          <p:val>
                                            <p:strVal val="#ppt_y"/>
                                          </p:val>
                                        </p:tav>
                                      </p:tavLst>
                                    </p:anim>
                                  </p:childTnLst>
                                </p:cTn>
                              </p:par>
                              <p:par>
                                <p:cTn id="32" presetID="2" presetClass="entr" presetSubtype="12" fill="hold" grpId="0" nodeType="withEffect">
                                  <p:stCondLst>
                                    <p:cond delay="0"/>
                                  </p:stCondLst>
                                  <p:childTnLst>
                                    <p:set>
                                      <p:cBhvr>
                                        <p:cTn id="33" dur="1" fill="hold">
                                          <p:stCondLst>
                                            <p:cond delay="0"/>
                                          </p:stCondLst>
                                        </p:cTn>
                                        <p:tgtEl>
                                          <p:spTgt spid="21522"/>
                                        </p:tgtEl>
                                        <p:attrNameLst>
                                          <p:attrName>style.visibility</p:attrName>
                                        </p:attrNameLst>
                                      </p:cBhvr>
                                      <p:to>
                                        <p:strVal val="visible"/>
                                      </p:to>
                                    </p:set>
                                    <p:anim calcmode="lin" valueType="num">
                                      <p:cBhvr additive="base">
                                        <p:cTn id="34" dur="500" fill="hold"/>
                                        <p:tgtEl>
                                          <p:spTgt spid="21522"/>
                                        </p:tgtEl>
                                        <p:attrNameLst>
                                          <p:attrName>ppt_x</p:attrName>
                                        </p:attrNameLst>
                                      </p:cBhvr>
                                      <p:tavLst>
                                        <p:tav tm="0">
                                          <p:val>
                                            <p:strVal val="0-#ppt_w/2"/>
                                          </p:val>
                                        </p:tav>
                                        <p:tav tm="100000">
                                          <p:val>
                                            <p:strVal val="#ppt_x"/>
                                          </p:val>
                                        </p:tav>
                                      </p:tavLst>
                                    </p:anim>
                                    <p:anim calcmode="lin" valueType="num">
                                      <p:cBhvr additive="base">
                                        <p:cTn id="35" dur="500" fill="hold"/>
                                        <p:tgtEl>
                                          <p:spTgt spid="21522"/>
                                        </p:tgtEl>
                                        <p:attrNameLst>
                                          <p:attrName>ppt_y</p:attrName>
                                        </p:attrNameLst>
                                      </p:cBhvr>
                                      <p:tavLst>
                                        <p:tav tm="0">
                                          <p:val>
                                            <p:strVal val="1+#ppt_h/2"/>
                                          </p:val>
                                        </p:tav>
                                        <p:tav tm="100000">
                                          <p:val>
                                            <p:strVal val="#ppt_y"/>
                                          </p:val>
                                        </p:tav>
                                      </p:tavLst>
                                    </p:anim>
                                  </p:childTnLst>
                                </p:cTn>
                              </p:par>
                            </p:childTnLst>
                          </p:cTn>
                        </p:par>
                        <p:par>
                          <p:cTn id="36" fill="hold">
                            <p:stCondLst>
                              <p:cond delay="1360"/>
                            </p:stCondLst>
                            <p:childTnLst>
                              <p:par>
                                <p:cTn id="37" presetID="1" presetClass="entr" presetSubtype="0" fill="hold" grpId="0" nodeType="afterEffect">
                                  <p:stCondLst>
                                    <p:cond delay="0"/>
                                  </p:stCondLst>
                                  <p:childTnLst>
                                    <p:set>
                                      <p:cBhvr>
                                        <p:cTn id="38" dur="1" fill="hold">
                                          <p:stCondLst>
                                            <p:cond delay="0"/>
                                          </p:stCondLst>
                                        </p:cTn>
                                        <p:tgtEl>
                                          <p:spTgt spid="21509"/>
                                        </p:tgtEl>
                                        <p:attrNameLst>
                                          <p:attrName>style.visibility</p:attrName>
                                        </p:attrNameLst>
                                      </p:cBhvr>
                                      <p:to>
                                        <p:strVal val="visible"/>
                                      </p:to>
                                    </p:set>
                                  </p:childTnLst>
                                </p:cTn>
                              </p:par>
                              <p:par>
                                <p:cTn id="39" presetID="49" presetClass="path" presetSubtype="0" accel="50000" decel="50000" fill="hold" grpId="1" nodeType="withEffect">
                                  <p:stCondLst>
                                    <p:cond delay="0"/>
                                  </p:stCondLst>
                                  <p:childTnLst>
                                    <p:animMotion origin="layout" path="M -3.52413E-6 4.81481E-6 L 0.06414 0.09699 " pathEditMode="relative" rAng="0" ptsTypes="AA">
                                      <p:cBhvr>
                                        <p:cTn id="40" dur="500" spd="-99900" fill="hold"/>
                                        <p:tgtEl>
                                          <p:spTgt spid="21509"/>
                                        </p:tgtEl>
                                        <p:attrNameLst>
                                          <p:attrName>ppt_x</p:attrName>
                                          <p:attrName>ppt_y</p:attrName>
                                        </p:attrNameLst>
                                      </p:cBhvr>
                                      <p:rCtr x="3200" y="4800"/>
                                    </p:animMotion>
                                  </p:childTnLst>
                                </p:cTn>
                              </p:par>
                              <p:par>
                                <p:cTn id="41" presetID="1" presetClass="entr" presetSubtype="0" fill="hold" grpId="0" nodeType="withEffect">
                                  <p:stCondLst>
                                    <p:cond delay="0"/>
                                  </p:stCondLst>
                                  <p:childTnLst>
                                    <p:set>
                                      <p:cBhvr>
                                        <p:cTn id="42" dur="1" fill="hold">
                                          <p:stCondLst>
                                            <p:cond delay="0"/>
                                          </p:stCondLst>
                                        </p:cTn>
                                        <p:tgtEl>
                                          <p:spTgt spid="21508"/>
                                        </p:tgtEl>
                                        <p:attrNameLst>
                                          <p:attrName>style.visibility</p:attrName>
                                        </p:attrNameLst>
                                      </p:cBhvr>
                                      <p:to>
                                        <p:strVal val="visible"/>
                                      </p:to>
                                    </p:set>
                                  </p:childTnLst>
                                </p:cTn>
                              </p:par>
                              <p:par>
                                <p:cTn id="43" presetID="49" presetClass="path" presetSubtype="0" accel="50000" decel="50000" fill="hold" grpId="1" nodeType="withEffect">
                                  <p:stCondLst>
                                    <p:cond delay="0"/>
                                  </p:stCondLst>
                                  <p:childTnLst>
                                    <p:animMotion origin="layout" path="M 8.67699E-7 4.81481E-6 L -0.05945 0.09699 " pathEditMode="relative" rAng="0" ptsTypes="AA">
                                      <p:cBhvr>
                                        <p:cTn id="44" dur="500" spd="-99900" fill="hold"/>
                                        <p:tgtEl>
                                          <p:spTgt spid="21508"/>
                                        </p:tgtEl>
                                        <p:attrNameLst>
                                          <p:attrName>ppt_x</p:attrName>
                                          <p:attrName>ppt_y</p:attrName>
                                        </p:attrNameLst>
                                      </p:cBhvr>
                                      <p:rCtr x="-2900" y="4800"/>
                                    </p:animMotion>
                                  </p:childTnLst>
                                </p:cTn>
                              </p:par>
                              <p:par>
                                <p:cTn id="45" presetID="1" presetClass="entr" presetSubtype="0" fill="hold" grpId="0" nodeType="withEffect">
                                  <p:stCondLst>
                                    <p:cond delay="0"/>
                                  </p:stCondLst>
                                  <p:childTnLst>
                                    <p:set>
                                      <p:cBhvr>
                                        <p:cTn id="46" dur="1" fill="hold">
                                          <p:stCondLst>
                                            <p:cond delay="0"/>
                                          </p:stCondLst>
                                        </p:cTn>
                                        <p:tgtEl>
                                          <p:spTgt spid="21511"/>
                                        </p:tgtEl>
                                        <p:attrNameLst>
                                          <p:attrName>style.visibility</p:attrName>
                                        </p:attrNameLst>
                                      </p:cBhvr>
                                      <p:to>
                                        <p:strVal val="visible"/>
                                      </p:to>
                                    </p:set>
                                  </p:childTnLst>
                                </p:cTn>
                              </p:par>
                              <p:par>
                                <p:cTn id="47" presetID="49" presetClass="path" presetSubtype="0" accel="50000" decel="50000" fill="hold" grpId="1" nodeType="withEffect">
                                  <p:stCondLst>
                                    <p:cond delay="0"/>
                                  </p:stCondLst>
                                  <p:childTnLst>
                                    <p:animMotion origin="layout" path="M 1.85508E-6 -3.7037E-7 L -0.05802 -0.08542 " pathEditMode="relative" rAng="0" ptsTypes="AA">
                                      <p:cBhvr>
                                        <p:cTn id="48" dur="500" spd="-99900" fill="hold"/>
                                        <p:tgtEl>
                                          <p:spTgt spid="21511"/>
                                        </p:tgtEl>
                                        <p:attrNameLst>
                                          <p:attrName>ppt_x</p:attrName>
                                          <p:attrName>ppt_y</p:attrName>
                                        </p:attrNameLst>
                                      </p:cBhvr>
                                      <p:rCtr x="-2800" y="-4200"/>
                                    </p:animMotion>
                                  </p:childTnLst>
                                </p:cTn>
                              </p:par>
                              <p:par>
                                <p:cTn id="49" presetID="1" presetClass="entr" presetSubtype="0" fill="hold" grpId="0" nodeType="withEffect">
                                  <p:stCondLst>
                                    <p:cond delay="0"/>
                                  </p:stCondLst>
                                  <p:childTnLst>
                                    <p:set>
                                      <p:cBhvr>
                                        <p:cTn id="50" dur="1" fill="hold">
                                          <p:stCondLst>
                                            <p:cond delay="0"/>
                                          </p:stCondLst>
                                        </p:cTn>
                                        <p:tgtEl>
                                          <p:spTgt spid="21510"/>
                                        </p:tgtEl>
                                        <p:attrNameLst>
                                          <p:attrName>style.visibility</p:attrName>
                                        </p:attrNameLst>
                                      </p:cBhvr>
                                      <p:to>
                                        <p:strVal val="visible"/>
                                      </p:to>
                                    </p:set>
                                  </p:childTnLst>
                                </p:cTn>
                              </p:par>
                              <p:par>
                                <p:cTn id="51" presetID="49" presetClass="path" presetSubtype="0" accel="50000" decel="50000" fill="hold" grpId="1" nodeType="withEffect">
                                  <p:stCondLst>
                                    <p:cond delay="0"/>
                                  </p:stCondLst>
                                  <p:childTnLst>
                                    <p:animMotion origin="layout" path="M -4.60127E-6 -3.7037E-7 L 0.06258 -0.08542 " pathEditMode="relative" rAng="0" ptsTypes="AA">
                                      <p:cBhvr>
                                        <p:cTn id="52" dur="500" spd="-99900" fill="hold"/>
                                        <p:tgtEl>
                                          <p:spTgt spid="21510"/>
                                        </p:tgtEl>
                                        <p:attrNameLst>
                                          <p:attrName>ppt_x</p:attrName>
                                          <p:attrName>ppt_y</p:attrName>
                                        </p:attrNameLst>
                                      </p:cBhvr>
                                      <p:rCtr x="3100" y="-4200"/>
                                    </p:animMotion>
                                  </p:childTnLst>
                                </p:cTn>
                              </p:par>
                            </p:childTnLst>
                          </p:cTn>
                        </p:par>
                        <p:par>
                          <p:cTn id="53" fill="hold">
                            <p:stCondLst>
                              <p:cond delay="1860"/>
                            </p:stCondLst>
                            <p:childTnLst>
                              <p:par>
                                <p:cTn id="54" presetID="31" presetClass="entr" presetSubtype="0" fill="hold" grpId="0" nodeType="afterEffect">
                                  <p:stCondLst>
                                    <p:cond delay="0"/>
                                  </p:stCondLst>
                                  <p:childTnLst>
                                    <p:set>
                                      <p:cBhvr>
                                        <p:cTn id="55" dur="1" fill="hold">
                                          <p:stCondLst>
                                            <p:cond delay="0"/>
                                          </p:stCondLst>
                                        </p:cTn>
                                        <p:tgtEl>
                                          <p:spTgt spid="21512"/>
                                        </p:tgtEl>
                                        <p:attrNameLst>
                                          <p:attrName>style.visibility</p:attrName>
                                        </p:attrNameLst>
                                      </p:cBhvr>
                                      <p:to>
                                        <p:strVal val="visible"/>
                                      </p:to>
                                    </p:set>
                                    <p:anim calcmode="lin" valueType="num">
                                      <p:cBhvr>
                                        <p:cTn id="56" dur="500" fill="hold"/>
                                        <p:tgtEl>
                                          <p:spTgt spid="21512"/>
                                        </p:tgtEl>
                                        <p:attrNameLst>
                                          <p:attrName>ppt_w</p:attrName>
                                        </p:attrNameLst>
                                      </p:cBhvr>
                                      <p:tavLst>
                                        <p:tav tm="0">
                                          <p:val>
                                            <p:fltVal val="0"/>
                                          </p:val>
                                        </p:tav>
                                        <p:tav tm="100000">
                                          <p:val>
                                            <p:strVal val="#ppt_w"/>
                                          </p:val>
                                        </p:tav>
                                      </p:tavLst>
                                    </p:anim>
                                    <p:anim calcmode="lin" valueType="num">
                                      <p:cBhvr>
                                        <p:cTn id="57" dur="500" fill="hold"/>
                                        <p:tgtEl>
                                          <p:spTgt spid="21512"/>
                                        </p:tgtEl>
                                        <p:attrNameLst>
                                          <p:attrName>ppt_h</p:attrName>
                                        </p:attrNameLst>
                                      </p:cBhvr>
                                      <p:tavLst>
                                        <p:tav tm="0">
                                          <p:val>
                                            <p:fltVal val="0"/>
                                          </p:val>
                                        </p:tav>
                                        <p:tav tm="100000">
                                          <p:val>
                                            <p:strVal val="#ppt_h"/>
                                          </p:val>
                                        </p:tav>
                                      </p:tavLst>
                                    </p:anim>
                                    <p:anim calcmode="lin" valueType="num">
                                      <p:cBhvr>
                                        <p:cTn id="58" dur="500" fill="hold"/>
                                        <p:tgtEl>
                                          <p:spTgt spid="21512"/>
                                        </p:tgtEl>
                                        <p:attrNameLst>
                                          <p:attrName>style.rotation</p:attrName>
                                        </p:attrNameLst>
                                      </p:cBhvr>
                                      <p:tavLst>
                                        <p:tav tm="0">
                                          <p:val>
                                            <p:fltVal val="90"/>
                                          </p:val>
                                        </p:tav>
                                        <p:tav tm="100000">
                                          <p:val>
                                            <p:fltVal val="0"/>
                                          </p:val>
                                        </p:tav>
                                      </p:tavLst>
                                    </p:anim>
                                    <p:animEffect transition="in" filter="fade">
                                      <p:cBhvr>
                                        <p:cTn id="59" dur="500"/>
                                        <p:tgtEl>
                                          <p:spTgt spid="21512"/>
                                        </p:tgtEl>
                                      </p:cBhvr>
                                    </p:animEffect>
                                  </p:childTnLst>
                                </p:cTn>
                              </p:par>
                            </p:childTnLst>
                          </p:cTn>
                        </p:par>
                        <p:par>
                          <p:cTn id="60" fill="hold">
                            <p:stCondLst>
                              <p:cond delay="2360"/>
                            </p:stCondLst>
                            <p:childTnLst>
                              <p:par>
                                <p:cTn id="61" presetID="2" presetClass="entr" presetSubtype="6" fill="hold" grpId="0" nodeType="afterEffect">
                                  <p:stCondLst>
                                    <p:cond delay="0"/>
                                  </p:stCondLst>
                                  <p:childTnLst>
                                    <p:set>
                                      <p:cBhvr>
                                        <p:cTn id="62" dur="1" fill="hold">
                                          <p:stCondLst>
                                            <p:cond delay="0"/>
                                          </p:stCondLst>
                                        </p:cTn>
                                        <p:tgtEl>
                                          <p:spTgt spid="21519"/>
                                        </p:tgtEl>
                                        <p:attrNameLst>
                                          <p:attrName>style.visibility</p:attrName>
                                        </p:attrNameLst>
                                      </p:cBhvr>
                                      <p:to>
                                        <p:strVal val="visible"/>
                                      </p:to>
                                    </p:set>
                                    <p:anim calcmode="lin" valueType="num">
                                      <p:cBhvr additive="base">
                                        <p:cTn id="63" dur="500" fill="hold"/>
                                        <p:tgtEl>
                                          <p:spTgt spid="21519"/>
                                        </p:tgtEl>
                                        <p:attrNameLst>
                                          <p:attrName>ppt_x</p:attrName>
                                        </p:attrNameLst>
                                      </p:cBhvr>
                                      <p:tavLst>
                                        <p:tav tm="0">
                                          <p:val>
                                            <p:strVal val="1+#ppt_w/2"/>
                                          </p:val>
                                        </p:tav>
                                        <p:tav tm="100000">
                                          <p:val>
                                            <p:strVal val="#ppt_x"/>
                                          </p:val>
                                        </p:tav>
                                      </p:tavLst>
                                    </p:anim>
                                    <p:anim calcmode="lin" valueType="num">
                                      <p:cBhvr additive="base">
                                        <p:cTn id="64" dur="500" fill="hold"/>
                                        <p:tgtEl>
                                          <p:spTgt spid="21519"/>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21517"/>
                                        </p:tgtEl>
                                        <p:attrNameLst>
                                          <p:attrName>style.visibility</p:attrName>
                                        </p:attrNameLst>
                                      </p:cBhvr>
                                      <p:to>
                                        <p:strVal val="visible"/>
                                      </p:to>
                                    </p:set>
                                    <p:anim calcmode="lin" valueType="num">
                                      <p:cBhvr additive="base">
                                        <p:cTn id="67" dur="500" fill="hold"/>
                                        <p:tgtEl>
                                          <p:spTgt spid="21517"/>
                                        </p:tgtEl>
                                        <p:attrNameLst>
                                          <p:attrName>ppt_x</p:attrName>
                                        </p:attrNameLst>
                                      </p:cBhvr>
                                      <p:tavLst>
                                        <p:tav tm="0">
                                          <p:val>
                                            <p:strVal val="1+#ppt_w/2"/>
                                          </p:val>
                                        </p:tav>
                                        <p:tav tm="100000">
                                          <p:val>
                                            <p:strVal val="#ppt_x"/>
                                          </p:val>
                                        </p:tav>
                                      </p:tavLst>
                                    </p:anim>
                                    <p:anim calcmode="lin" valueType="num">
                                      <p:cBhvr additive="base">
                                        <p:cTn id="68" dur="500" fill="hold"/>
                                        <p:tgtEl>
                                          <p:spTgt spid="21517"/>
                                        </p:tgtEl>
                                        <p:attrNameLst>
                                          <p:attrName>ppt_y</p:attrName>
                                        </p:attrNameLst>
                                      </p:cBhvr>
                                      <p:tavLst>
                                        <p:tav tm="0">
                                          <p:val>
                                            <p:strVal val="1+#ppt_h/2"/>
                                          </p:val>
                                        </p:tav>
                                        <p:tav tm="100000">
                                          <p:val>
                                            <p:strVal val="#ppt_y"/>
                                          </p:val>
                                        </p:tav>
                                      </p:tavLst>
                                    </p:anim>
                                  </p:childTnLst>
                                </p:cTn>
                              </p:par>
                              <p:par>
                                <p:cTn id="69" presetID="2" presetClass="entr" presetSubtype="12" fill="hold" grpId="0" nodeType="withEffect">
                                  <p:stCondLst>
                                    <p:cond delay="0"/>
                                  </p:stCondLst>
                                  <p:childTnLst>
                                    <p:set>
                                      <p:cBhvr>
                                        <p:cTn id="70" dur="1" fill="hold">
                                          <p:stCondLst>
                                            <p:cond delay="0"/>
                                          </p:stCondLst>
                                        </p:cTn>
                                        <p:tgtEl>
                                          <p:spTgt spid="21513"/>
                                        </p:tgtEl>
                                        <p:attrNameLst>
                                          <p:attrName>style.visibility</p:attrName>
                                        </p:attrNameLst>
                                      </p:cBhvr>
                                      <p:to>
                                        <p:strVal val="visible"/>
                                      </p:to>
                                    </p:set>
                                    <p:anim calcmode="lin" valueType="num">
                                      <p:cBhvr additive="base">
                                        <p:cTn id="71" dur="500" fill="hold"/>
                                        <p:tgtEl>
                                          <p:spTgt spid="21513"/>
                                        </p:tgtEl>
                                        <p:attrNameLst>
                                          <p:attrName>ppt_x</p:attrName>
                                        </p:attrNameLst>
                                      </p:cBhvr>
                                      <p:tavLst>
                                        <p:tav tm="0">
                                          <p:val>
                                            <p:strVal val="0-#ppt_w/2"/>
                                          </p:val>
                                        </p:tav>
                                        <p:tav tm="100000">
                                          <p:val>
                                            <p:strVal val="#ppt_x"/>
                                          </p:val>
                                        </p:tav>
                                      </p:tavLst>
                                    </p:anim>
                                    <p:anim calcmode="lin" valueType="num">
                                      <p:cBhvr additive="base">
                                        <p:cTn id="72" dur="500" fill="hold"/>
                                        <p:tgtEl>
                                          <p:spTgt spid="21513"/>
                                        </p:tgtEl>
                                        <p:attrNameLst>
                                          <p:attrName>ppt_y</p:attrName>
                                        </p:attrNameLst>
                                      </p:cBhvr>
                                      <p:tavLst>
                                        <p:tav tm="0">
                                          <p:val>
                                            <p:strVal val="1+#ppt_h/2"/>
                                          </p:val>
                                        </p:tav>
                                        <p:tav tm="100000">
                                          <p:val>
                                            <p:strVal val="#ppt_y"/>
                                          </p:val>
                                        </p:tav>
                                      </p:tavLst>
                                    </p:anim>
                                  </p:childTnLst>
                                </p:cTn>
                              </p:par>
                              <p:par>
                                <p:cTn id="73" presetID="2" presetClass="entr" presetSubtype="12" fill="hold" grpId="0" nodeType="withEffect">
                                  <p:stCondLst>
                                    <p:cond delay="0"/>
                                  </p:stCondLst>
                                  <p:childTnLst>
                                    <p:set>
                                      <p:cBhvr>
                                        <p:cTn id="74" dur="1" fill="hold">
                                          <p:stCondLst>
                                            <p:cond delay="0"/>
                                          </p:stCondLst>
                                        </p:cTn>
                                        <p:tgtEl>
                                          <p:spTgt spid="21515"/>
                                        </p:tgtEl>
                                        <p:attrNameLst>
                                          <p:attrName>style.visibility</p:attrName>
                                        </p:attrNameLst>
                                      </p:cBhvr>
                                      <p:to>
                                        <p:strVal val="visible"/>
                                      </p:to>
                                    </p:set>
                                    <p:anim calcmode="lin" valueType="num">
                                      <p:cBhvr additive="base">
                                        <p:cTn id="75" dur="500" fill="hold"/>
                                        <p:tgtEl>
                                          <p:spTgt spid="21515"/>
                                        </p:tgtEl>
                                        <p:attrNameLst>
                                          <p:attrName>ppt_x</p:attrName>
                                        </p:attrNameLst>
                                      </p:cBhvr>
                                      <p:tavLst>
                                        <p:tav tm="0">
                                          <p:val>
                                            <p:strVal val="0-#ppt_w/2"/>
                                          </p:val>
                                        </p:tav>
                                        <p:tav tm="100000">
                                          <p:val>
                                            <p:strVal val="#ppt_x"/>
                                          </p:val>
                                        </p:tav>
                                      </p:tavLst>
                                    </p:anim>
                                    <p:anim calcmode="lin" valueType="num">
                                      <p:cBhvr additive="base">
                                        <p:cTn id="76" dur="500" fill="hold"/>
                                        <p:tgtEl>
                                          <p:spTgt spid="21515"/>
                                        </p:tgtEl>
                                        <p:attrNameLst>
                                          <p:attrName>ppt_y</p:attrName>
                                        </p:attrNameLst>
                                      </p:cBhvr>
                                      <p:tavLst>
                                        <p:tav tm="0">
                                          <p:val>
                                            <p:strVal val="1+#ppt_h/2"/>
                                          </p:val>
                                        </p:tav>
                                        <p:tav tm="100000">
                                          <p:val>
                                            <p:strVal val="#ppt_y"/>
                                          </p:val>
                                        </p:tav>
                                      </p:tavLst>
                                    </p:anim>
                                  </p:childTnLst>
                                </p:cTn>
                              </p:par>
                            </p:childTnLst>
                          </p:cTn>
                        </p:par>
                        <p:par>
                          <p:cTn id="77" fill="hold">
                            <p:stCondLst>
                              <p:cond delay="2860"/>
                            </p:stCondLst>
                            <p:childTnLst>
                              <p:par>
                                <p:cTn id="78" presetID="22" presetClass="entr" presetSubtype="1" fill="hold" grpId="0" nodeType="afterEffect">
                                  <p:stCondLst>
                                    <p:cond delay="0"/>
                                  </p:stCondLst>
                                  <p:childTnLst>
                                    <p:set>
                                      <p:cBhvr>
                                        <p:cTn id="79" dur="1" fill="hold">
                                          <p:stCondLst>
                                            <p:cond delay="0"/>
                                          </p:stCondLst>
                                        </p:cTn>
                                        <p:tgtEl>
                                          <p:spTgt spid="21520"/>
                                        </p:tgtEl>
                                        <p:attrNameLst>
                                          <p:attrName>style.visibility</p:attrName>
                                        </p:attrNameLst>
                                      </p:cBhvr>
                                      <p:to>
                                        <p:strVal val="visible"/>
                                      </p:to>
                                    </p:set>
                                    <p:animEffect transition="in" filter="wipe(up)">
                                      <p:cBhvr>
                                        <p:cTn id="80" dur="500"/>
                                        <p:tgtEl>
                                          <p:spTgt spid="21520"/>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1514"/>
                                        </p:tgtEl>
                                        <p:attrNameLst>
                                          <p:attrName>style.visibility</p:attrName>
                                        </p:attrNameLst>
                                      </p:cBhvr>
                                      <p:to>
                                        <p:strVal val="visible"/>
                                      </p:to>
                                    </p:set>
                                    <p:animEffect transition="in" filter="wipe(up)">
                                      <p:cBhvr>
                                        <p:cTn id="83" dur="500"/>
                                        <p:tgtEl>
                                          <p:spTgt spid="21514"/>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1516"/>
                                        </p:tgtEl>
                                        <p:attrNameLst>
                                          <p:attrName>style.visibility</p:attrName>
                                        </p:attrNameLst>
                                      </p:cBhvr>
                                      <p:to>
                                        <p:strVal val="visible"/>
                                      </p:to>
                                    </p:set>
                                    <p:animEffect transition="in" filter="wipe(up)">
                                      <p:cBhvr>
                                        <p:cTn id="86" dur="500"/>
                                        <p:tgtEl>
                                          <p:spTgt spid="21516"/>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21518"/>
                                        </p:tgtEl>
                                        <p:attrNameLst>
                                          <p:attrName>style.visibility</p:attrName>
                                        </p:attrNameLst>
                                      </p:cBhvr>
                                      <p:to>
                                        <p:strVal val="visible"/>
                                      </p:to>
                                    </p:set>
                                    <p:animEffect transition="in" filter="wipe(up)">
                                      <p:cBhvr>
                                        <p:cTn id="89"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nimBg="1"/>
      <p:bldP spid="21508" grpId="0" animBg="1"/>
      <p:bldP spid="21508" grpId="1" animBg="1"/>
      <p:bldP spid="21509" grpId="0" animBg="1"/>
      <p:bldP spid="21509" grpId="1" animBg="1"/>
      <p:bldP spid="21510" grpId="0" animBg="1"/>
      <p:bldP spid="21510" grpId="1" animBg="1"/>
      <p:bldP spid="21511" grpId="0" animBg="1"/>
      <p:bldP spid="21511" grpId="1" animBg="1"/>
      <p:bldP spid="21512" grpId="0" autoUpdateAnimBg="0"/>
      <p:bldP spid="21513" grpId="0" autoUpdateAnimBg="0"/>
      <p:bldP spid="21514" grpId="0" autoUpdateAnimBg="0"/>
      <p:bldP spid="21515" grpId="0" autoUpdateAnimBg="0"/>
      <p:bldP spid="21516" grpId="0" autoUpdateAnimBg="0"/>
      <p:bldP spid="21517" grpId="0" autoUpdateAnimBg="0"/>
      <p:bldP spid="21518" grpId="0" autoUpdateAnimBg="0"/>
      <p:bldP spid="21519" grpId="0" autoUpdateAnimBg="0"/>
      <p:bldP spid="21520" grpId="0" autoUpdateAnimBg="0"/>
      <p:bldP spid="21521" grpId="0" animBg="1"/>
      <p:bldP spid="21522" grpId="0" animBg="1"/>
      <p:bldP spid="21523" grpId="0" animBg="1"/>
      <p:bldP spid="21524" grpId="0" animBg="1"/>
    </p:bldLst>
  </p:timing>
</p:sld>
</file>

<file path=ppt/theme/theme1.xml><?xml version="1.0" encoding="utf-8"?>
<a:theme xmlns:a="http://schemas.openxmlformats.org/drawingml/2006/main" name="office">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2">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3">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4">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5">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1477</TotalTime>
  <Words>1917</Words>
  <Application>Microsoft Office PowerPoint</Application>
  <PresentationFormat>自定义</PresentationFormat>
  <Paragraphs>197</Paragraphs>
  <Slides>21</Slides>
  <Notes>5</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21</vt:i4>
      </vt:variant>
    </vt:vector>
  </HeadingPairs>
  <TitlesOfParts>
    <vt:vector size="34" baseType="lpstr">
      <vt:lpstr>等线</vt:lpstr>
      <vt:lpstr>仿宋_GB2312</vt:lpstr>
      <vt:lpstr>宋体</vt:lpstr>
      <vt:lpstr>微软雅黑</vt:lpstr>
      <vt:lpstr>造字工房力黑（非商用）常规体</vt:lpstr>
      <vt:lpstr>Arial</vt:lpstr>
      <vt:lpstr>Calibri</vt:lpstr>
      <vt:lpstr>Wingdings</vt:lpstr>
      <vt:lpstr>office</vt:lpstr>
      <vt:lpstr>office2</vt:lpstr>
      <vt:lpstr>office3</vt:lpstr>
      <vt:lpstr>office4</vt:lpstr>
      <vt:lpstr>office5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yozo</dc:creator>
  <cp:lastModifiedBy>Flint Zhao</cp:lastModifiedBy>
  <cp:revision>61</cp:revision>
  <dcterms:created xsi:type="dcterms:W3CDTF">2013-01-25T01:44:00Z</dcterms:created>
  <dcterms:modified xsi:type="dcterms:W3CDTF">2018-06-19T05:15:37Z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