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7" r:id="rId2"/>
    <p:sldId id="398" r:id="rId3"/>
    <p:sldId id="383" r:id="rId4"/>
    <p:sldId id="300" r:id="rId5"/>
    <p:sldId id="347" r:id="rId6"/>
    <p:sldId id="307" r:id="rId7"/>
    <p:sldId id="302" r:id="rId8"/>
    <p:sldId id="385" r:id="rId9"/>
    <p:sldId id="386" r:id="rId10"/>
    <p:sldId id="387" r:id="rId11"/>
    <p:sldId id="350" r:id="rId12"/>
    <p:sldId id="402" r:id="rId13"/>
    <p:sldId id="353" r:id="rId14"/>
    <p:sldId id="399" r:id="rId15"/>
    <p:sldId id="391" r:id="rId16"/>
    <p:sldId id="358" r:id="rId17"/>
    <p:sldId id="359" r:id="rId18"/>
    <p:sldId id="361" r:id="rId19"/>
    <p:sldId id="362" r:id="rId20"/>
    <p:sldId id="400" r:id="rId21"/>
    <p:sldId id="393" r:id="rId22"/>
    <p:sldId id="344" r:id="rId23"/>
    <p:sldId id="403" r:id="rId24"/>
    <p:sldId id="401" r:id="rId25"/>
    <p:sldId id="395" r:id="rId26"/>
    <p:sldId id="345" r:id="rId27"/>
    <p:sldId id="367" r:id="rId28"/>
    <p:sldId id="365" r:id="rId29"/>
    <p:sldId id="366" r:id="rId30"/>
    <p:sldId id="370" r:id="rId31"/>
    <p:sldId id="396" r:id="rId32"/>
    <p:sldId id="397" r:id="rId33"/>
    <p:sldId id="376" r:id="rId34"/>
    <p:sldId id="375" r:id="rId35"/>
    <p:sldId id="26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2C2"/>
    <a:srgbClr val="0053A3"/>
    <a:srgbClr val="404040"/>
    <a:srgbClr val="ECECEC"/>
    <a:srgbClr val="FFFFFF"/>
    <a:srgbClr val="453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3" autoAdjust="0"/>
    <p:restoredTop sz="99644" autoAdjust="0"/>
  </p:normalViewPr>
  <p:slideViewPr>
    <p:cSldViewPr snapToGrid="0" showGuides="1">
      <p:cViewPr varScale="1">
        <p:scale>
          <a:sx n="114" d="100"/>
          <a:sy n="114" d="100"/>
        </p:scale>
        <p:origin x="-228" y="-102"/>
      </p:cViewPr>
      <p:guideLst>
        <p:guide orient="horz" pos="2160"/>
        <p:guide pos="3840"/>
      </p:guideLst>
    </p:cSldViewPr>
  </p:slideViewPr>
  <p:notesTextViewPr>
    <p:cViewPr>
      <p:scale>
        <a:sx n="1" d="1"/>
        <a:sy n="1" d="1"/>
      </p:scale>
      <p:origin x="0" y="0"/>
    </p:cViewPr>
  </p:notesTextViewPr>
  <p:sorterViewPr>
    <p:cViewPr>
      <p:scale>
        <a:sx n="200" d="100"/>
        <a:sy n="200" d="100"/>
      </p:scale>
      <p:origin x="0" y="37752"/>
    </p:cViewPr>
  </p:sorterViewPr>
  <p:notesViewPr>
    <p:cSldViewPr snapToGrid="0">
      <p:cViewPr>
        <p:scale>
          <a:sx n="125" d="100"/>
          <a:sy n="125" d="100"/>
        </p:scale>
        <p:origin x="-3012" y="7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XJJ\Desktop\&#35770;&#25991;&#20889;&#20316;\&#35770;&#25991;&#23454;&#39564;&#2227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XJJ\Desktop\&#35770;&#25991;&#20889;&#20316;\&#35770;&#25991;&#23454;&#39564;&#22270;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XJJ\Desktop\&#35770;&#25991;&#20889;&#20316;\&#35770;&#25991;&#23454;&#39564;&#2227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62186813425692"/>
          <c:y val="7.0732761307211275E-2"/>
          <c:w val="0.74295444664508958"/>
          <c:h val="0.72693993725718331"/>
        </c:manualLayout>
      </c:layout>
      <c:lineChart>
        <c:grouping val="standard"/>
        <c:varyColors val="0"/>
        <c:ser>
          <c:idx val="0"/>
          <c:order val="0"/>
          <c:tx>
            <c:v>SACF</c:v>
          </c:tx>
          <c:spPr>
            <a:ln w="6350"/>
          </c:spPr>
          <c:marker>
            <c:symbol val="diamond"/>
            <c:size val="3"/>
          </c:marker>
          <c:cat>
            <c:numRef>
              <c:f>Sheet1!$C$36:$J$36</c:f>
              <c:numCache>
                <c:formatCode>General</c:formatCode>
                <c:ptCount val="8"/>
                <c:pt idx="0">
                  <c:v>5</c:v>
                </c:pt>
                <c:pt idx="1">
                  <c:v>10</c:v>
                </c:pt>
                <c:pt idx="2">
                  <c:v>15</c:v>
                </c:pt>
                <c:pt idx="3">
                  <c:v>20</c:v>
                </c:pt>
                <c:pt idx="4">
                  <c:v>25</c:v>
                </c:pt>
                <c:pt idx="5">
                  <c:v>30</c:v>
                </c:pt>
                <c:pt idx="6">
                  <c:v>35</c:v>
                </c:pt>
                <c:pt idx="7">
                  <c:v>40</c:v>
                </c:pt>
              </c:numCache>
            </c:numRef>
          </c:cat>
          <c:val>
            <c:numRef>
              <c:f>Sheet1!$C$37:$J$37</c:f>
              <c:numCache>
                <c:formatCode>General</c:formatCode>
                <c:ptCount val="8"/>
                <c:pt idx="0">
                  <c:v>2.2200000000000002</c:v>
                </c:pt>
                <c:pt idx="1">
                  <c:v>2.21</c:v>
                </c:pt>
                <c:pt idx="2">
                  <c:v>2.2000000000000002</c:v>
                </c:pt>
                <c:pt idx="3">
                  <c:v>2.1800000000000002</c:v>
                </c:pt>
                <c:pt idx="4">
                  <c:v>2.14</c:v>
                </c:pt>
                <c:pt idx="5">
                  <c:v>2.17</c:v>
                </c:pt>
                <c:pt idx="6">
                  <c:v>2.21</c:v>
                </c:pt>
                <c:pt idx="7">
                  <c:v>2.2200000000000002</c:v>
                </c:pt>
              </c:numCache>
            </c:numRef>
          </c:val>
          <c:smooth val="0"/>
        </c:ser>
        <c:ser>
          <c:idx val="1"/>
          <c:order val="1"/>
          <c:tx>
            <c:v>SACF-WC</c:v>
          </c:tx>
          <c:spPr>
            <a:ln w="6350"/>
          </c:spPr>
          <c:marker>
            <c:symbol val="square"/>
            <c:size val="3"/>
          </c:marker>
          <c:val>
            <c:numRef>
              <c:f>Sheet1!$C$38:$J$38</c:f>
              <c:numCache>
                <c:formatCode>General</c:formatCode>
                <c:ptCount val="8"/>
                <c:pt idx="0">
                  <c:v>2.4550000000000001</c:v>
                </c:pt>
                <c:pt idx="1">
                  <c:v>2.4500000000000002</c:v>
                </c:pt>
                <c:pt idx="2">
                  <c:v>2.4</c:v>
                </c:pt>
                <c:pt idx="3">
                  <c:v>2.3650000000000002</c:v>
                </c:pt>
                <c:pt idx="4">
                  <c:v>2.34</c:v>
                </c:pt>
                <c:pt idx="5">
                  <c:v>2.39</c:v>
                </c:pt>
                <c:pt idx="6">
                  <c:v>2.41</c:v>
                </c:pt>
                <c:pt idx="7">
                  <c:v>2.42</c:v>
                </c:pt>
              </c:numCache>
            </c:numRef>
          </c:val>
          <c:smooth val="0"/>
        </c:ser>
        <c:ser>
          <c:idx val="2"/>
          <c:order val="2"/>
          <c:tx>
            <c:v>SACF-WR</c:v>
          </c:tx>
          <c:spPr>
            <a:ln w="6350"/>
          </c:spPr>
          <c:marker>
            <c:symbol val="triangle"/>
            <c:size val="3"/>
          </c:marker>
          <c:val>
            <c:numRef>
              <c:f>Sheet1!$C$39:$J$39</c:f>
              <c:numCache>
                <c:formatCode>General</c:formatCode>
                <c:ptCount val="8"/>
                <c:pt idx="0">
                  <c:v>2.59</c:v>
                </c:pt>
                <c:pt idx="1">
                  <c:v>2.57</c:v>
                </c:pt>
                <c:pt idx="2">
                  <c:v>2.5590000000000002</c:v>
                </c:pt>
                <c:pt idx="3">
                  <c:v>2.524</c:v>
                </c:pt>
                <c:pt idx="4">
                  <c:v>2.4500000000000002</c:v>
                </c:pt>
                <c:pt idx="5">
                  <c:v>2.46</c:v>
                </c:pt>
                <c:pt idx="6">
                  <c:v>2.5</c:v>
                </c:pt>
                <c:pt idx="7">
                  <c:v>2.52</c:v>
                </c:pt>
              </c:numCache>
            </c:numRef>
          </c:val>
          <c:smooth val="0"/>
        </c:ser>
        <c:dLbls>
          <c:showLegendKey val="0"/>
          <c:showVal val="0"/>
          <c:showCatName val="0"/>
          <c:showSerName val="0"/>
          <c:showPercent val="0"/>
          <c:showBubbleSize val="0"/>
        </c:dLbls>
        <c:marker val="1"/>
        <c:smooth val="0"/>
        <c:axId val="352728576"/>
        <c:axId val="114653952"/>
      </c:lineChart>
      <c:catAx>
        <c:axId val="352728576"/>
        <c:scaling>
          <c:orientation val="minMax"/>
        </c:scaling>
        <c:delete val="0"/>
        <c:axPos val="b"/>
        <c:title>
          <c:tx>
            <c:rich>
              <a:bodyPr/>
              <a:lstStyle/>
              <a:p>
                <a:pPr>
                  <a:defRPr sz="700"/>
                </a:pPr>
                <a:r>
                  <a:rPr lang="en-US" altLang="zh-CN" sz="700" b="0" i="0" kern="1200" baseline="0">
                    <a:solidFill>
                      <a:srgbClr val="000000"/>
                    </a:solidFill>
                    <a:effectLst/>
                    <a:latin typeface="Times New Roman"/>
                    <a:cs typeface="Times New Roman"/>
                  </a:rPr>
                  <a:t>Number Of Attributes Aspect K</a:t>
                </a:r>
                <a:endParaRPr lang="zh-CN" altLang="zh-CN" sz="700">
                  <a:effectLst/>
                </a:endParaRPr>
              </a:p>
            </c:rich>
          </c:tx>
          <c:layout>
            <c:manualLayout>
              <c:xMode val="edge"/>
              <c:yMode val="edge"/>
              <c:x val="0.31747083546653132"/>
              <c:y val="0.8943272354538252"/>
            </c:manualLayout>
          </c:layout>
          <c:overlay val="0"/>
        </c:title>
        <c:numFmt formatCode="General" sourceLinked="1"/>
        <c:majorTickMark val="in"/>
        <c:minorTickMark val="none"/>
        <c:tickLblPos val="nextTo"/>
        <c:spPr>
          <a:ln>
            <a:solidFill>
              <a:schemeClr val="tx1"/>
            </a:solidFill>
          </a:ln>
        </c:spPr>
        <c:txPr>
          <a:bodyPr/>
          <a:lstStyle/>
          <a:p>
            <a:pPr>
              <a:defRPr sz="700">
                <a:latin typeface="Arial" panose="020B0604020202020204" pitchFamily="34" charset="0"/>
                <a:ea typeface="Arial Unicode MS" panose="020B0604020202020204" pitchFamily="34" charset="-122"/>
                <a:cs typeface="Arial" panose="020B0604020202020204" pitchFamily="34" charset="0"/>
              </a:defRPr>
            </a:pPr>
            <a:endParaRPr lang="zh-CN"/>
          </a:p>
        </c:txPr>
        <c:crossAx val="114653952"/>
        <c:crosses val="autoZero"/>
        <c:auto val="1"/>
        <c:lblAlgn val="ctr"/>
        <c:lblOffset val="100"/>
        <c:noMultiLvlLbl val="0"/>
      </c:catAx>
      <c:valAx>
        <c:axId val="114653952"/>
        <c:scaling>
          <c:orientation val="minMax"/>
          <c:max val="2.8"/>
          <c:min val="2"/>
        </c:scaling>
        <c:delete val="0"/>
        <c:axPos val="l"/>
        <c:majorGridlines>
          <c:spPr>
            <a:ln>
              <a:noFill/>
            </a:ln>
          </c:spPr>
        </c:majorGridlines>
        <c:title>
          <c:tx>
            <c:rich>
              <a:bodyPr rot="-5400000" vert="horz"/>
              <a:lstStyle/>
              <a:p>
                <a:pPr>
                  <a:defRPr sz="700" b="0"/>
                </a:pPr>
                <a:r>
                  <a:rPr lang="en-US" altLang="zh-CN" sz="700" b="0">
                    <a:latin typeface="Times New Roman" panose="02020603050405020304" pitchFamily="18" charset="0"/>
                    <a:cs typeface="Times New Roman" panose="02020603050405020304" pitchFamily="18" charset="0"/>
                  </a:rPr>
                  <a:t>MAE</a:t>
                </a:r>
                <a:endParaRPr lang="zh-CN" altLang="en-US" sz="700" b="0">
                  <a:latin typeface="Times New Roman" panose="02020603050405020304" pitchFamily="18" charset="0"/>
                  <a:cs typeface="Times New Roman" panose="02020603050405020304" pitchFamily="18" charset="0"/>
                </a:endParaRPr>
              </a:p>
            </c:rich>
          </c:tx>
          <c:layout>
            <c:manualLayout>
              <c:xMode val="edge"/>
              <c:yMode val="edge"/>
              <c:x val="1.3272177076298153E-2"/>
              <c:y val="0.31107995578013747"/>
            </c:manualLayout>
          </c:layout>
          <c:overlay val="0"/>
        </c:title>
        <c:numFmt formatCode="#,##0.0_);[Red]\(#,##0.0\)" sourceLinked="0"/>
        <c:majorTickMark val="in"/>
        <c:minorTickMark val="none"/>
        <c:tickLblPos val="nextTo"/>
        <c:spPr>
          <a:ln>
            <a:solidFill>
              <a:schemeClr val="tx1"/>
            </a:solidFill>
          </a:ln>
        </c:spPr>
        <c:txPr>
          <a:bodyPr/>
          <a:lstStyle/>
          <a:p>
            <a:pPr>
              <a:defRPr sz="700">
                <a:latin typeface="Arial" panose="020B0604020202020204" pitchFamily="34" charset="0"/>
                <a:cs typeface="Arial" panose="020B0604020202020204" pitchFamily="34" charset="0"/>
              </a:defRPr>
            </a:pPr>
            <a:endParaRPr lang="zh-CN"/>
          </a:p>
        </c:txPr>
        <c:crossAx val="352728576"/>
        <c:crosses val="autoZero"/>
        <c:crossBetween val="midCat"/>
      </c:valAx>
      <c:spPr>
        <a:ln>
          <a:solidFill>
            <a:schemeClr val="tx1"/>
          </a:solidFill>
        </a:ln>
      </c:spPr>
    </c:plotArea>
    <c:legend>
      <c:legendPos val="t"/>
      <c:layout>
        <c:manualLayout>
          <c:xMode val="edge"/>
          <c:yMode val="edge"/>
          <c:x val="0.18251604677119398"/>
          <c:y val="6.9458221971850073E-2"/>
          <c:w val="0.6903049992166822"/>
          <c:h val="0.10568716565082403"/>
        </c:manualLayout>
      </c:layout>
      <c:overlay val="0"/>
      <c:txPr>
        <a:bodyPr/>
        <a:lstStyle/>
        <a:p>
          <a:pPr>
            <a:defRPr sz="700"/>
          </a:pPr>
          <a:endParaRPr lang="zh-CN"/>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07836075191458"/>
          <c:y val="9.6361827670165781E-2"/>
          <c:w val="0.69340976160363377"/>
          <c:h val="0.69719816607233831"/>
        </c:manualLayout>
      </c:layout>
      <c:lineChart>
        <c:grouping val="standard"/>
        <c:varyColors val="0"/>
        <c:ser>
          <c:idx val="0"/>
          <c:order val="0"/>
          <c:tx>
            <c:strRef>
              <c:f>Sheet1!$B$43:$B$44</c:f>
              <c:strCache>
                <c:ptCount val="1"/>
                <c:pt idx="0">
                  <c:v>0 2.38</c:v>
                </c:pt>
              </c:strCache>
            </c:strRef>
          </c:tx>
          <c:spPr>
            <a:ln w="6350"/>
          </c:spPr>
          <c:marker>
            <c:symbol val="diamond"/>
            <c:size val="3"/>
          </c:marker>
          <c:cat>
            <c:numRef>
              <c:f>Sheet1!$B$43:$L$43</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Sheet1!$B$44:$L$44</c:f>
              <c:numCache>
                <c:formatCode>General</c:formatCode>
                <c:ptCount val="11"/>
                <c:pt idx="0">
                  <c:v>2.38</c:v>
                </c:pt>
                <c:pt idx="1">
                  <c:v>2.33</c:v>
                </c:pt>
                <c:pt idx="2">
                  <c:v>2.27</c:v>
                </c:pt>
                <c:pt idx="3">
                  <c:v>2.23</c:v>
                </c:pt>
                <c:pt idx="4">
                  <c:v>2.1800000000000002</c:v>
                </c:pt>
                <c:pt idx="5">
                  <c:v>2.14</c:v>
                </c:pt>
                <c:pt idx="6">
                  <c:v>2.11</c:v>
                </c:pt>
                <c:pt idx="7">
                  <c:v>2.08</c:v>
                </c:pt>
                <c:pt idx="8">
                  <c:v>2.04</c:v>
                </c:pt>
                <c:pt idx="9">
                  <c:v>2.02</c:v>
                </c:pt>
                <c:pt idx="10">
                  <c:v>2.0499999999999998</c:v>
                </c:pt>
              </c:numCache>
            </c:numRef>
          </c:val>
          <c:smooth val="0"/>
        </c:ser>
        <c:dLbls>
          <c:showLegendKey val="0"/>
          <c:showVal val="0"/>
          <c:showCatName val="0"/>
          <c:showSerName val="0"/>
          <c:showPercent val="0"/>
          <c:showBubbleSize val="0"/>
        </c:dLbls>
        <c:marker val="1"/>
        <c:smooth val="0"/>
        <c:axId val="352729088"/>
        <c:axId val="353109120"/>
      </c:lineChart>
      <c:catAx>
        <c:axId val="352729088"/>
        <c:scaling>
          <c:orientation val="minMax"/>
        </c:scaling>
        <c:delete val="0"/>
        <c:axPos val="b"/>
        <c:title>
          <c:tx>
            <c:rich>
              <a:bodyPr/>
              <a:lstStyle/>
              <a:p>
                <a:pPr>
                  <a:defRPr sz="700">
                    <a:latin typeface="Times New Roman" panose="02020603050405020304" pitchFamily="18" charset="0"/>
                    <a:cs typeface="Times New Roman" panose="02020603050405020304" pitchFamily="18" charset="0"/>
                  </a:defRPr>
                </a:pPr>
                <a:r>
                  <a:rPr lang="en-US" altLang="zh-CN" sz="700" b="0" i="0" u="none" strike="noStrike" baseline="0">
                    <a:effectLst/>
                    <a:latin typeface="Times New Roman" panose="02020603050405020304" pitchFamily="18" charset="0"/>
                    <a:cs typeface="Times New Roman" panose="02020603050405020304" pitchFamily="18" charset="0"/>
                  </a:rPr>
                  <a:t>Balance Factor </a:t>
                </a:r>
                <a:r>
                  <a:rPr lang="en-US" altLang="zh-CN" sz="700" b="1" i="0" u="none" strike="noStrike" baseline="0">
                    <a:effectLst/>
                    <a:latin typeface="Times New Roman" panose="02020603050405020304" pitchFamily="18" charset="0"/>
                    <a:cs typeface="Times New Roman" panose="02020603050405020304" pitchFamily="18" charset="0"/>
                  </a:rPr>
                  <a:t> </a:t>
                </a:r>
                <a:r>
                  <a:rPr lang="zh-CN" altLang="zh-CN" sz="700" b="1" i="0" u="none" strike="noStrike" baseline="0">
                    <a:effectLst/>
                    <a:latin typeface="Times New Roman" panose="02020603050405020304" pitchFamily="18" charset="0"/>
                    <a:cs typeface="Times New Roman" panose="02020603050405020304" pitchFamily="18" charset="0"/>
                  </a:rPr>
                  <a:t>γ</a:t>
                </a:r>
                <a:endParaRPr lang="zh-CN" altLang="en-US" sz="700">
                  <a:latin typeface="Times New Roman" panose="02020603050405020304" pitchFamily="18" charset="0"/>
                  <a:cs typeface="Times New Roman" panose="02020603050405020304" pitchFamily="18" charset="0"/>
                </a:endParaRPr>
              </a:p>
            </c:rich>
          </c:tx>
          <c:layout>
            <c:manualLayout>
              <c:xMode val="edge"/>
              <c:yMode val="edge"/>
              <c:x val="0.41050910696654414"/>
              <c:y val="0.90793441460211566"/>
            </c:manualLayout>
          </c:layout>
          <c:overlay val="0"/>
        </c:title>
        <c:numFmt formatCode="General" sourceLinked="1"/>
        <c:majorTickMark val="in"/>
        <c:minorTickMark val="none"/>
        <c:tickLblPos val="nextTo"/>
        <c:spPr>
          <a:ln>
            <a:solidFill>
              <a:schemeClr val="tx1"/>
            </a:solidFill>
          </a:ln>
        </c:spPr>
        <c:txPr>
          <a:bodyPr/>
          <a:lstStyle/>
          <a:p>
            <a:pPr>
              <a:defRPr sz="700">
                <a:latin typeface="Arial" panose="020B0604020202020204" pitchFamily="34" charset="0"/>
                <a:ea typeface="Arial Unicode MS" panose="020B0604020202020204" pitchFamily="34" charset="-122"/>
                <a:cs typeface="Arial" panose="020B0604020202020204" pitchFamily="34" charset="0"/>
              </a:defRPr>
            </a:pPr>
            <a:endParaRPr lang="zh-CN"/>
          </a:p>
        </c:txPr>
        <c:crossAx val="353109120"/>
        <c:crosses val="autoZero"/>
        <c:auto val="1"/>
        <c:lblAlgn val="ctr"/>
        <c:lblOffset val="100"/>
        <c:noMultiLvlLbl val="0"/>
      </c:catAx>
      <c:valAx>
        <c:axId val="353109120"/>
        <c:scaling>
          <c:orientation val="minMax"/>
          <c:max val="2.5"/>
          <c:min val="1.9"/>
        </c:scaling>
        <c:delete val="0"/>
        <c:axPos val="l"/>
        <c:majorGridlines>
          <c:spPr>
            <a:ln>
              <a:noFill/>
            </a:ln>
          </c:spPr>
        </c:majorGridlines>
        <c:title>
          <c:tx>
            <c:rich>
              <a:bodyPr rot="-5400000" vert="horz"/>
              <a:lstStyle/>
              <a:p>
                <a:pPr>
                  <a:defRPr sz="700" b="0"/>
                </a:pPr>
                <a:r>
                  <a:rPr lang="en-US" altLang="zh-CN" sz="700" b="0">
                    <a:latin typeface="Times New Roman" panose="02020603050405020304" pitchFamily="18" charset="0"/>
                    <a:cs typeface="Times New Roman" panose="02020603050405020304" pitchFamily="18" charset="0"/>
                  </a:rPr>
                  <a:t>MAE</a:t>
                </a:r>
                <a:endParaRPr lang="zh-CN" altLang="en-US" sz="700" b="0">
                  <a:latin typeface="Times New Roman" panose="02020603050405020304" pitchFamily="18" charset="0"/>
                  <a:cs typeface="Times New Roman" panose="02020603050405020304" pitchFamily="18" charset="0"/>
                </a:endParaRPr>
              </a:p>
            </c:rich>
          </c:tx>
          <c:layout>
            <c:manualLayout>
              <c:xMode val="edge"/>
              <c:yMode val="edge"/>
              <c:x val="4.2057336339632684E-2"/>
              <c:y val="0.31605696732756217"/>
            </c:manualLayout>
          </c:layout>
          <c:overlay val="0"/>
        </c:title>
        <c:numFmt formatCode="#,##0.0_);[Red]\(#,##0.0\)" sourceLinked="0"/>
        <c:majorTickMark val="in"/>
        <c:minorTickMark val="none"/>
        <c:tickLblPos val="nextTo"/>
        <c:spPr>
          <a:ln>
            <a:solidFill>
              <a:schemeClr val="tx1"/>
            </a:solidFill>
          </a:ln>
        </c:spPr>
        <c:txPr>
          <a:bodyPr/>
          <a:lstStyle/>
          <a:p>
            <a:pPr>
              <a:defRPr sz="700">
                <a:latin typeface="Arial" panose="020B0604020202020204" pitchFamily="34" charset="0"/>
                <a:cs typeface="Arial" panose="020B0604020202020204" pitchFamily="34" charset="0"/>
              </a:defRPr>
            </a:pPr>
            <a:endParaRPr lang="zh-CN"/>
          </a:p>
        </c:txPr>
        <c:crossAx val="352729088"/>
        <c:crosses val="autoZero"/>
        <c:crossBetween val="midCat"/>
      </c:valAx>
      <c:spPr>
        <a:ln>
          <a:solidFill>
            <a:schemeClr val="tx1"/>
          </a:solidFill>
        </a:ln>
      </c:spPr>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27071616047995"/>
          <c:y val="7.9095364936552948E-2"/>
          <c:w val="0.72034395199375834"/>
          <c:h val="0.6803874148907213"/>
        </c:manualLayout>
      </c:layout>
      <c:lineChart>
        <c:grouping val="standard"/>
        <c:varyColors val="0"/>
        <c:ser>
          <c:idx val="1"/>
          <c:order val="0"/>
          <c:tx>
            <c:v>CF</c:v>
          </c:tx>
          <c:spPr>
            <a:ln w="12700">
              <a:solidFill>
                <a:schemeClr val="accent4"/>
              </a:solidFill>
            </a:ln>
          </c:spPr>
          <c:marker>
            <c:symbol val="dot"/>
            <c:size val="6"/>
            <c:spPr>
              <a:solidFill>
                <a:schemeClr val="accent4"/>
              </a:solidFill>
              <a:ln>
                <a:solidFill>
                  <a:schemeClr val="accent4"/>
                </a:solidFill>
              </a:ln>
            </c:spPr>
          </c:marker>
          <c:cat>
            <c:numRef>
              <c:f>Sheet1!$B$25:$R$25</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numCache>
            </c:numRef>
          </c:cat>
          <c:val>
            <c:numRef>
              <c:f>Sheet1!$B$27:$R$27</c:f>
              <c:numCache>
                <c:formatCode>General</c:formatCode>
                <c:ptCount val="17"/>
                <c:pt idx="1">
                  <c:v>3.94</c:v>
                </c:pt>
                <c:pt idx="2">
                  <c:v>3.45</c:v>
                </c:pt>
                <c:pt idx="3">
                  <c:v>3.16</c:v>
                </c:pt>
                <c:pt idx="4">
                  <c:v>3.02</c:v>
                </c:pt>
                <c:pt idx="5">
                  <c:v>2.87</c:v>
                </c:pt>
                <c:pt idx="6">
                  <c:v>2.81</c:v>
                </c:pt>
                <c:pt idx="7">
                  <c:v>2.75</c:v>
                </c:pt>
                <c:pt idx="8">
                  <c:v>2.7</c:v>
                </c:pt>
                <c:pt idx="9">
                  <c:v>2.67</c:v>
                </c:pt>
                <c:pt idx="10">
                  <c:v>2.63</c:v>
                </c:pt>
                <c:pt idx="11">
                  <c:v>2.62</c:v>
                </c:pt>
                <c:pt idx="12">
                  <c:v>2.61</c:v>
                </c:pt>
                <c:pt idx="13">
                  <c:v>2.6</c:v>
                </c:pt>
                <c:pt idx="14">
                  <c:v>2.6</c:v>
                </c:pt>
                <c:pt idx="15">
                  <c:v>2.59</c:v>
                </c:pt>
                <c:pt idx="16">
                  <c:v>2.58</c:v>
                </c:pt>
              </c:numCache>
            </c:numRef>
          </c:val>
          <c:smooth val="0"/>
        </c:ser>
        <c:ser>
          <c:idx val="5"/>
          <c:order val="1"/>
          <c:tx>
            <c:v>RI-CF</c:v>
          </c:tx>
          <c:spPr>
            <a:ln w="12700"/>
          </c:spPr>
          <c:marker>
            <c:symbol val="circle"/>
            <c:size val="3"/>
            <c:spPr>
              <a:solidFill>
                <a:schemeClr val="accent6"/>
              </a:solidFill>
              <a:ln>
                <a:solidFill>
                  <a:schemeClr val="accent6">
                    <a:shade val="76000"/>
                    <a:shade val="95000"/>
                    <a:satMod val="105000"/>
                  </a:schemeClr>
                </a:solidFill>
              </a:ln>
            </c:spPr>
          </c:marker>
          <c:val>
            <c:numRef>
              <c:f>Sheet1!$B$31:$R$31</c:f>
              <c:numCache>
                <c:formatCode>General</c:formatCode>
                <c:ptCount val="17"/>
                <c:pt idx="1">
                  <c:v>3.24</c:v>
                </c:pt>
                <c:pt idx="2">
                  <c:v>2.75</c:v>
                </c:pt>
                <c:pt idx="3">
                  <c:v>2.46</c:v>
                </c:pt>
                <c:pt idx="4">
                  <c:v>2.3199999999999998</c:v>
                </c:pt>
                <c:pt idx="5">
                  <c:v>2.17</c:v>
                </c:pt>
                <c:pt idx="6">
                  <c:v>2.11</c:v>
                </c:pt>
                <c:pt idx="7">
                  <c:v>2.0499999999999998</c:v>
                </c:pt>
                <c:pt idx="8">
                  <c:v>2</c:v>
                </c:pt>
                <c:pt idx="9">
                  <c:v>1.97</c:v>
                </c:pt>
                <c:pt idx="10">
                  <c:v>1.93</c:v>
                </c:pt>
                <c:pt idx="11">
                  <c:v>1.92</c:v>
                </c:pt>
                <c:pt idx="12">
                  <c:v>1.91</c:v>
                </c:pt>
                <c:pt idx="13">
                  <c:v>1.9</c:v>
                </c:pt>
                <c:pt idx="14">
                  <c:v>1.9</c:v>
                </c:pt>
                <c:pt idx="15">
                  <c:v>1.89</c:v>
                </c:pt>
                <c:pt idx="16">
                  <c:v>1.88</c:v>
                </c:pt>
              </c:numCache>
            </c:numRef>
          </c:val>
          <c:smooth val="0"/>
        </c:ser>
        <c:ser>
          <c:idx val="4"/>
          <c:order val="2"/>
          <c:tx>
            <c:v>LDA-CF</c:v>
          </c:tx>
          <c:spPr>
            <a:ln w="12700"/>
          </c:spPr>
          <c:marker>
            <c:symbol val="star"/>
            <c:size val="4"/>
          </c:marker>
          <c:cat>
            <c:numRef>
              <c:f>Sheet1!$B$25:$R$25</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numCache>
            </c:numRef>
          </c:cat>
          <c:val>
            <c:numRef>
              <c:f>Sheet1!$B$30:$R$30</c:f>
              <c:numCache>
                <c:formatCode>General</c:formatCode>
                <c:ptCount val="17"/>
                <c:pt idx="1">
                  <c:v>2.94</c:v>
                </c:pt>
                <c:pt idx="2">
                  <c:v>2.4500000000000002</c:v>
                </c:pt>
                <c:pt idx="3">
                  <c:v>2.16</c:v>
                </c:pt>
                <c:pt idx="4">
                  <c:v>2.02</c:v>
                </c:pt>
                <c:pt idx="5">
                  <c:v>1.87</c:v>
                </c:pt>
                <c:pt idx="6">
                  <c:v>1.81</c:v>
                </c:pt>
                <c:pt idx="7">
                  <c:v>1.75</c:v>
                </c:pt>
                <c:pt idx="8">
                  <c:v>1.7</c:v>
                </c:pt>
                <c:pt idx="9">
                  <c:v>1.67</c:v>
                </c:pt>
                <c:pt idx="10">
                  <c:v>1.63</c:v>
                </c:pt>
                <c:pt idx="11">
                  <c:v>1.62</c:v>
                </c:pt>
                <c:pt idx="12">
                  <c:v>1.61</c:v>
                </c:pt>
                <c:pt idx="13">
                  <c:v>1.6</c:v>
                </c:pt>
                <c:pt idx="14">
                  <c:v>1.6</c:v>
                </c:pt>
                <c:pt idx="15">
                  <c:v>1.59</c:v>
                </c:pt>
                <c:pt idx="16">
                  <c:v>1.58</c:v>
                </c:pt>
              </c:numCache>
            </c:numRef>
          </c:val>
          <c:smooth val="0"/>
        </c:ser>
        <c:ser>
          <c:idx val="2"/>
          <c:order val="3"/>
          <c:tx>
            <c:v>SACF</c:v>
          </c:tx>
          <c:spPr>
            <a:ln w="12700">
              <a:solidFill>
                <a:schemeClr val="accent1"/>
              </a:solidFill>
            </a:ln>
          </c:spPr>
          <c:marker>
            <c:symbol val="diamond"/>
            <c:size val="4"/>
            <c:spPr>
              <a:solidFill>
                <a:schemeClr val="accent1"/>
              </a:solidFill>
              <a:ln>
                <a:solidFill>
                  <a:schemeClr val="accent1"/>
                </a:solidFill>
              </a:ln>
            </c:spPr>
          </c:marker>
          <c:dPt>
            <c:idx val="10"/>
            <c:bubble3D val="0"/>
          </c:dPt>
          <c:cat>
            <c:numRef>
              <c:f>Sheet1!$B$25:$R$25</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numCache>
            </c:numRef>
          </c:cat>
          <c:val>
            <c:numRef>
              <c:f>Sheet1!$B$28:$R$28</c:f>
              <c:numCache>
                <c:formatCode>General</c:formatCode>
                <c:ptCount val="17"/>
                <c:pt idx="1">
                  <c:v>2.68</c:v>
                </c:pt>
                <c:pt idx="2">
                  <c:v>2.02</c:v>
                </c:pt>
                <c:pt idx="3">
                  <c:v>1.66</c:v>
                </c:pt>
                <c:pt idx="4">
                  <c:v>1.47</c:v>
                </c:pt>
                <c:pt idx="5">
                  <c:v>1.34</c:v>
                </c:pt>
                <c:pt idx="6">
                  <c:v>1.22</c:v>
                </c:pt>
                <c:pt idx="7">
                  <c:v>1.1499999999999999</c:v>
                </c:pt>
                <c:pt idx="8">
                  <c:v>1.06</c:v>
                </c:pt>
                <c:pt idx="9">
                  <c:v>0.99</c:v>
                </c:pt>
                <c:pt idx="10">
                  <c:v>0.95</c:v>
                </c:pt>
                <c:pt idx="11">
                  <c:v>0.9</c:v>
                </c:pt>
                <c:pt idx="12">
                  <c:v>0.87</c:v>
                </c:pt>
                <c:pt idx="13">
                  <c:v>0.85</c:v>
                </c:pt>
                <c:pt idx="14">
                  <c:v>0.83</c:v>
                </c:pt>
                <c:pt idx="15">
                  <c:v>0.82</c:v>
                </c:pt>
                <c:pt idx="16">
                  <c:v>0.79</c:v>
                </c:pt>
              </c:numCache>
            </c:numRef>
          </c:val>
          <c:smooth val="0"/>
        </c:ser>
        <c:ser>
          <c:idx val="0"/>
          <c:order val="4"/>
          <c:tx>
            <c:v>SACF-WR</c:v>
          </c:tx>
          <c:spPr>
            <a:ln w="12700">
              <a:solidFill>
                <a:schemeClr val="accent3"/>
              </a:solidFill>
            </a:ln>
          </c:spPr>
          <c:marker>
            <c:symbol val="triangle"/>
            <c:size val="4"/>
            <c:spPr>
              <a:solidFill>
                <a:schemeClr val="accent3"/>
              </a:solidFill>
              <a:ln>
                <a:solidFill>
                  <a:schemeClr val="accent3"/>
                </a:solidFill>
              </a:ln>
            </c:spPr>
          </c:marker>
          <c:cat>
            <c:numRef>
              <c:f>Sheet1!$B$25:$R$25</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numCache>
            </c:numRef>
          </c:cat>
          <c:val>
            <c:numRef>
              <c:f>Sheet1!$B$29:$R$29</c:f>
              <c:numCache>
                <c:formatCode>General</c:formatCode>
                <c:ptCount val="17"/>
                <c:pt idx="1">
                  <c:v>2.88</c:v>
                </c:pt>
                <c:pt idx="2">
                  <c:v>2.36</c:v>
                </c:pt>
                <c:pt idx="3">
                  <c:v>2.0299999999999998</c:v>
                </c:pt>
                <c:pt idx="4">
                  <c:v>1.89</c:v>
                </c:pt>
                <c:pt idx="5">
                  <c:v>1.74</c:v>
                </c:pt>
                <c:pt idx="6">
                  <c:v>1.62</c:v>
                </c:pt>
                <c:pt idx="7">
                  <c:v>1.5</c:v>
                </c:pt>
                <c:pt idx="8">
                  <c:v>1.4</c:v>
                </c:pt>
                <c:pt idx="9">
                  <c:v>1.36</c:v>
                </c:pt>
                <c:pt idx="10">
                  <c:v>1.29</c:v>
                </c:pt>
                <c:pt idx="11">
                  <c:v>1.21</c:v>
                </c:pt>
                <c:pt idx="12">
                  <c:v>1.19</c:v>
                </c:pt>
                <c:pt idx="13">
                  <c:v>1.18</c:v>
                </c:pt>
                <c:pt idx="14">
                  <c:v>1.17</c:v>
                </c:pt>
                <c:pt idx="15">
                  <c:v>1.17</c:v>
                </c:pt>
                <c:pt idx="16">
                  <c:v>1.1599999999999999</c:v>
                </c:pt>
              </c:numCache>
            </c:numRef>
          </c:val>
          <c:smooth val="0"/>
        </c:ser>
        <c:ser>
          <c:idx val="3"/>
          <c:order val="5"/>
          <c:tx>
            <c:v>SACF-WC</c:v>
          </c:tx>
          <c:spPr>
            <a:ln w="12700">
              <a:solidFill>
                <a:srgbClr val="C00000"/>
              </a:solidFill>
            </a:ln>
          </c:spPr>
          <c:marker>
            <c:symbol val="square"/>
            <c:size val="3"/>
            <c:spPr>
              <a:solidFill>
                <a:srgbClr val="C00000"/>
              </a:solidFill>
              <a:ln>
                <a:solidFill>
                  <a:srgbClr val="C00000"/>
                </a:solidFill>
              </a:ln>
            </c:spPr>
          </c:marker>
          <c:cat>
            <c:numRef>
              <c:f>Sheet1!$B$25:$R$25</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numCache>
            </c:numRef>
          </c:cat>
          <c:val>
            <c:numRef>
              <c:f>Sheet1!$B$26:$R$26</c:f>
              <c:numCache>
                <c:formatCode>General</c:formatCode>
                <c:ptCount val="17"/>
                <c:pt idx="1">
                  <c:v>3.04</c:v>
                </c:pt>
                <c:pt idx="2">
                  <c:v>2.41</c:v>
                </c:pt>
                <c:pt idx="3">
                  <c:v>2</c:v>
                </c:pt>
                <c:pt idx="4">
                  <c:v>1.76</c:v>
                </c:pt>
                <c:pt idx="5">
                  <c:v>1.61</c:v>
                </c:pt>
                <c:pt idx="6">
                  <c:v>1.48</c:v>
                </c:pt>
                <c:pt idx="7">
                  <c:v>1.35</c:v>
                </c:pt>
                <c:pt idx="8">
                  <c:v>1.25</c:v>
                </c:pt>
                <c:pt idx="9">
                  <c:v>1.21</c:v>
                </c:pt>
                <c:pt idx="10">
                  <c:v>1.1399999999999999</c:v>
                </c:pt>
                <c:pt idx="11">
                  <c:v>1.07</c:v>
                </c:pt>
                <c:pt idx="12">
                  <c:v>1.03</c:v>
                </c:pt>
                <c:pt idx="13">
                  <c:v>1.02</c:v>
                </c:pt>
                <c:pt idx="14">
                  <c:v>1.02</c:v>
                </c:pt>
                <c:pt idx="15">
                  <c:v>1.01</c:v>
                </c:pt>
                <c:pt idx="16">
                  <c:v>0.99</c:v>
                </c:pt>
              </c:numCache>
            </c:numRef>
          </c:val>
          <c:smooth val="0"/>
        </c:ser>
        <c:dLbls>
          <c:showLegendKey val="0"/>
          <c:showVal val="0"/>
          <c:showCatName val="0"/>
          <c:showSerName val="0"/>
          <c:showPercent val="0"/>
          <c:showBubbleSize val="0"/>
        </c:dLbls>
        <c:marker val="1"/>
        <c:smooth val="0"/>
        <c:axId val="352729600"/>
        <c:axId val="353110848"/>
      </c:lineChart>
      <c:catAx>
        <c:axId val="352729600"/>
        <c:scaling>
          <c:orientation val="minMax"/>
        </c:scaling>
        <c:delete val="0"/>
        <c:axPos val="b"/>
        <c:title>
          <c:tx>
            <c:rich>
              <a:bodyPr rot="0"/>
              <a:lstStyle/>
              <a:p>
                <a:pPr>
                  <a:defRPr sz="700">
                    <a:latin typeface="Times New Roman" panose="02020603050405020304" pitchFamily="18" charset="0"/>
                    <a:ea typeface="+mn-ea"/>
                    <a:cs typeface="Times New Roman" panose="02020603050405020304" pitchFamily="18" charset="0"/>
                  </a:defRPr>
                </a:pPr>
                <a:r>
                  <a:rPr lang="en-US" altLang="zh-CN" sz="700" b="0" i="0" u="none" strike="noStrike" baseline="0" dirty="0">
                    <a:effectLst/>
                    <a:latin typeface="Times New Roman" panose="02020603050405020304" pitchFamily="18" charset="0"/>
                    <a:ea typeface="+mn-ea"/>
                    <a:cs typeface="Times New Roman" panose="02020603050405020304" pitchFamily="18" charset="0"/>
                  </a:rPr>
                  <a:t> Nearest Neighbor Number N</a:t>
                </a:r>
                <a:endParaRPr lang="zh-CN" altLang="en-US" sz="700" dirty="0">
                  <a:latin typeface="Times New Roman" panose="02020603050405020304" pitchFamily="18" charset="0"/>
                  <a:ea typeface="+mn-ea"/>
                  <a:cs typeface="Times New Roman" panose="02020603050405020304" pitchFamily="18" charset="0"/>
                </a:endParaRPr>
              </a:p>
            </c:rich>
          </c:tx>
          <c:layout>
            <c:manualLayout>
              <c:xMode val="edge"/>
              <c:yMode val="edge"/>
              <c:x val="0.36880744977128316"/>
              <c:y val="0.84372158622404148"/>
            </c:manualLayout>
          </c:layout>
          <c:overlay val="0"/>
        </c:title>
        <c:numFmt formatCode="General" sourceLinked="1"/>
        <c:majorTickMark val="in"/>
        <c:minorTickMark val="none"/>
        <c:tickLblPos val="nextTo"/>
        <c:spPr>
          <a:ln>
            <a:solidFill>
              <a:schemeClr val="tx1"/>
            </a:solidFill>
          </a:ln>
        </c:spPr>
        <c:txPr>
          <a:bodyPr/>
          <a:lstStyle/>
          <a:p>
            <a:pPr>
              <a:defRPr sz="700"/>
            </a:pPr>
            <a:endParaRPr lang="zh-CN"/>
          </a:p>
        </c:txPr>
        <c:crossAx val="353110848"/>
        <c:crosses val="autoZero"/>
        <c:auto val="1"/>
        <c:lblAlgn val="ctr"/>
        <c:lblOffset val="100"/>
        <c:tickLblSkip val="4"/>
        <c:tickMarkSkip val="1"/>
        <c:noMultiLvlLbl val="0"/>
      </c:catAx>
      <c:valAx>
        <c:axId val="353110848"/>
        <c:scaling>
          <c:orientation val="minMax"/>
          <c:max val="4.5"/>
          <c:min val="0"/>
        </c:scaling>
        <c:delete val="0"/>
        <c:axPos val="l"/>
        <c:majorGridlines>
          <c:spPr>
            <a:ln>
              <a:noFill/>
            </a:ln>
          </c:spPr>
        </c:majorGridlines>
        <c:title>
          <c:tx>
            <c:rich>
              <a:bodyPr rot="-5400000" vert="horz"/>
              <a:lstStyle/>
              <a:p>
                <a:pPr>
                  <a:defRPr sz="700" b="0">
                    <a:latin typeface="Times New Roman" panose="02020603050405020304" pitchFamily="18" charset="0"/>
                    <a:ea typeface="+mn-ea"/>
                    <a:cs typeface="Times New Roman" panose="02020603050405020304" pitchFamily="18" charset="0"/>
                  </a:defRPr>
                </a:pPr>
                <a:r>
                  <a:rPr lang="en-US" altLang="en-US" sz="700" b="0">
                    <a:latin typeface="Times New Roman" panose="02020603050405020304" pitchFamily="18" charset="0"/>
                    <a:ea typeface="+mn-ea"/>
                    <a:cs typeface="Times New Roman" panose="02020603050405020304" pitchFamily="18" charset="0"/>
                  </a:rPr>
                  <a:t>MAE</a:t>
                </a:r>
              </a:p>
            </c:rich>
          </c:tx>
          <c:layout>
            <c:manualLayout>
              <c:xMode val="edge"/>
              <c:yMode val="edge"/>
              <c:x val="6.3956891093877328E-3"/>
              <c:y val="0.33424883894206447"/>
            </c:manualLayout>
          </c:layout>
          <c:overlay val="0"/>
        </c:title>
        <c:numFmt formatCode="#,##0.0_);[Red]\(#,##0.0\)" sourceLinked="0"/>
        <c:majorTickMark val="out"/>
        <c:minorTickMark val="none"/>
        <c:tickLblPos val="nextTo"/>
        <c:spPr>
          <a:ln>
            <a:noFill/>
          </a:ln>
        </c:spPr>
        <c:txPr>
          <a:bodyPr/>
          <a:lstStyle/>
          <a:p>
            <a:pPr>
              <a:defRPr sz="700"/>
            </a:pPr>
            <a:endParaRPr lang="zh-CN"/>
          </a:p>
        </c:txPr>
        <c:crossAx val="352729600"/>
        <c:crosses val="autoZero"/>
        <c:crossBetween val="midCat"/>
      </c:valAx>
      <c:spPr>
        <a:ln>
          <a:solidFill>
            <a:schemeClr val="tx1"/>
          </a:solidFill>
        </a:ln>
      </c:spPr>
    </c:plotArea>
    <c:legend>
      <c:legendPos val="t"/>
      <c:layout>
        <c:manualLayout>
          <c:xMode val="edge"/>
          <c:yMode val="edge"/>
          <c:x val="0.31369239004029748"/>
          <c:y val="9.0194588645829868E-2"/>
          <c:w val="0.53757266609164367"/>
          <c:h val="0.16229768792352528"/>
        </c:manualLayout>
      </c:layout>
      <c:overlay val="1"/>
      <c:txPr>
        <a:bodyPr/>
        <a:lstStyle/>
        <a:p>
          <a:pPr>
            <a:defRPr sz="700">
              <a:latin typeface="Times New Roman" panose="02020603050405020304" pitchFamily="18" charset="0"/>
              <a:cs typeface="Times New Roman" panose="02020603050405020304" pitchFamily="18" charset="0"/>
            </a:defRPr>
          </a:pPr>
          <a:endParaRPr lang="zh-CN"/>
        </a:p>
      </c:txPr>
    </c:legend>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3" Type="http://schemas.openxmlformats.org/officeDocument/2006/relationships/image" Target="../media/image14.wmf"/><Relationship Id="rId7" Type="http://schemas.openxmlformats.org/officeDocument/2006/relationships/image" Target="../media/image18.wmf"/><Relationship Id="rId12" Type="http://schemas.openxmlformats.org/officeDocument/2006/relationships/image" Target="../media/image23.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2016/5/29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各位评审老师好，同学们好，我</a:t>
            </a:r>
            <a:r>
              <a:rPr lang="zh-CN" altLang="zh-CN" dirty="0" smtClean="0"/>
              <a:t>的</a:t>
            </a:r>
            <a:r>
              <a:rPr lang="zh-CN" altLang="en-US" dirty="0" smtClean="0"/>
              <a:t>论文答辩</a:t>
            </a:r>
            <a:r>
              <a:rPr lang="zh-CN" altLang="zh-CN" dirty="0" smtClean="0"/>
              <a:t>题目</a:t>
            </a:r>
            <a:r>
              <a:rPr lang="zh-CN" altLang="zh-CN" dirty="0"/>
              <a:t>是</a:t>
            </a:r>
            <a:r>
              <a:rPr lang="zh-CN" altLang="zh-CN" dirty="0" smtClean="0"/>
              <a:t>《</a:t>
            </a:r>
            <a:r>
              <a:rPr lang="zh-CN" altLang="en-US" dirty="0" smtClean="0"/>
              <a:t>基于物品属性面情感挖掘的推荐算法研究</a:t>
            </a:r>
            <a:r>
              <a:rPr lang="zh-CN" altLang="zh-CN" dirty="0" smtClean="0"/>
              <a:t>》</a:t>
            </a:r>
            <a:r>
              <a:rPr lang="zh-CN" altLang="en-US" dirty="0" smtClean="0"/>
              <a:t>，这篇论文是</a:t>
            </a:r>
            <a:r>
              <a:rPr lang="zh-CN" altLang="zh-CN" dirty="0"/>
              <a:t>在彭敏教授的指导下完成</a:t>
            </a:r>
            <a:r>
              <a:rPr lang="zh-CN" altLang="zh-CN" dirty="0" smtClean="0"/>
              <a:t>的</a:t>
            </a:r>
            <a:r>
              <a:rPr lang="zh-CN" altLang="en-US" dirty="0" smtClean="0"/>
              <a:t>，请大家给予批评指正</a:t>
            </a:r>
            <a:r>
              <a:rPr lang="zh-CN" altLang="en-US" dirty="0"/>
              <a:t>。</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118559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163965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早期的情感词、属性词提取方法主要是基于挖掘频繁项集或者基于词距的方法来进行提取，准确率往往较低。</a:t>
            </a:r>
            <a:endParaRPr lang="en-US" altLang="zh-CN" dirty="0" smtClean="0"/>
          </a:p>
          <a:p>
            <a:endParaRPr lang="en-US" altLang="zh-CN" dirty="0" smtClean="0"/>
          </a:p>
          <a:p>
            <a:r>
              <a:rPr lang="zh-CN" altLang="zh-CN" dirty="0"/>
              <a:t>本文提出了一种基于</a:t>
            </a:r>
            <a:r>
              <a:rPr lang="zh-CN" altLang="zh-CN" dirty="0">
                <a:solidFill>
                  <a:srgbClr val="FF0000"/>
                </a:solidFill>
              </a:rPr>
              <a:t>依存句法分析</a:t>
            </a:r>
            <a:r>
              <a:rPr lang="zh-CN" altLang="zh-CN" dirty="0" smtClean="0"/>
              <a:t>的</a:t>
            </a:r>
            <a:r>
              <a:rPr lang="zh-CN" altLang="en-US" dirty="0" smtClean="0"/>
              <a:t>属性词</a:t>
            </a:r>
            <a:r>
              <a:rPr lang="en-US" altLang="zh-CN" dirty="0" smtClean="0"/>
              <a:t>-</a:t>
            </a:r>
            <a:r>
              <a:rPr lang="zh-CN" altLang="en-US" dirty="0" smtClean="0"/>
              <a:t>情感词对</a:t>
            </a:r>
            <a:r>
              <a:rPr lang="zh-CN" altLang="zh-CN" dirty="0"/>
              <a:t>提取</a:t>
            </a:r>
            <a:r>
              <a:rPr lang="zh-CN" altLang="zh-CN" dirty="0" smtClean="0"/>
              <a:t>方法</a:t>
            </a:r>
            <a:r>
              <a:rPr lang="zh-CN" altLang="en-US" dirty="0" smtClean="0"/>
              <a:t>：</a:t>
            </a:r>
            <a:endParaRPr lang="en-US" altLang="zh-CN" dirty="0"/>
          </a:p>
          <a:p>
            <a:r>
              <a:rPr lang="zh-CN" altLang="en-US" dirty="0" smtClean="0"/>
              <a:t>依赖关系中</a:t>
            </a:r>
            <a:endParaRPr lang="en-US" altLang="zh-CN" dirty="0" smtClean="0"/>
          </a:p>
          <a:p>
            <a:r>
              <a:rPr lang="zh-CN" altLang="en-US" dirty="0" smtClean="0"/>
              <a:t>情感词包括：形容词，形容词的比较级和最高级</a:t>
            </a:r>
            <a:endParaRPr lang="en-US" altLang="zh-CN" dirty="0" smtClean="0"/>
          </a:p>
          <a:p>
            <a:r>
              <a:rPr lang="zh-CN" altLang="en-US" dirty="0"/>
              <a:t>属性</a:t>
            </a:r>
            <a:r>
              <a:rPr lang="zh-CN" altLang="en-US" dirty="0" smtClean="0"/>
              <a:t>词包括：名词和名词词组</a:t>
            </a:r>
            <a:endParaRPr lang="en-US" altLang="zh-CN" dirty="0" smtClean="0"/>
          </a:p>
          <a:p>
            <a:r>
              <a:rPr lang="zh-CN" altLang="en-US" dirty="0"/>
              <a:t>依赖</a:t>
            </a:r>
            <a:r>
              <a:rPr lang="zh-CN" altLang="en-US" dirty="0" smtClean="0"/>
              <a:t>关系包括：定中关系，主语，宾语，宾语补足语和连接关系</a:t>
            </a:r>
            <a:endParaRPr lang="en-US" altLang="zh-CN" dirty="0" smtClean="0"/>
          </a:p>
          <a:p>
            <a:r>
              <a:rPr lang="zh-CN" altLang="en-US" dirty="0" smtClean="0"/>
              <a:t>例如对评论语句“手机拍的照片很清晰”，经过句法分析得到属性词“照片”和情感词“清晰”的依赖关系四元组。</a:t>
            </a:r>
            <a:endParaRPr lang="en-US" altLang="zh-CN" dirty="0" smtClean="0"/>
          </a:p>
          <a:p>
            <a:endParaRPr lang="en-US" altLang="zh-CN" dirty="0"/>
          </a:p>
          <a:p>
            <a:r>
              <a:rPr lang="zh-CN" altLang="en-US" dirty="0" smtClean="0"/>
              <a:t>这里，我们采用中科院的分词工具和哈工大的</a:t>
            </a:r>
            <a:r>
              <a:rPr lang="en-US" altLang="zh-CN" dirty="0" smtClean="0"/>
              <a:t>LTP</a:t>
            </a:r>
            <a:r>
              <a:rPr lang="zh-CN" altLang="en-US" dirty="0" smtClean="0"/>
              <a:t>句法分析</a:t>
            </a:r>
            <a:r>
              <a:rPr lang="zh-CN" altLang="en-US" dirty="0" smtClean="0"/>
              <a:t>器对句子进行解析</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4293467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本文根据与属性词、情感词相关的依赖关系</a:t>
            </a:r>
            <a:r>
              <a:rPr lang="zh-CN" altLang="en-US" dirty="0" smtClean="0"/>
              <a:t>，</a:t>
            </a:r>
            <a:r>
              <a:rPr lang="zh-CN" altLang="en-US" dirty="0" smtClean="0"/>
              <a:t>总结出</a:t>
            </a:r>
            <a:r>
              <a:rPr lang="en-US" altLang="zh-CN" dirty="0" smtClean="0"/>
              <a:t>8</a:t>
            </a:r>
            <a:r>
              <a:rPr lang="zh-CN" altLang="en-US" dirty="0" smtClean="0"/>
              <a:t>种提取规则：</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956343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下面我们根据一个具体的实例来解析提取算法：</a:t>
            </a:r>
            <a:endParaRPr lang="en-US" altLang="zh-CN" dirty="0" smtClean="0"/>
          </a:p>
          <a:p>
            <a:r>
              <a:rPr lang="zh-CN" altLang="en-US" dirty="0" smtClean="0"/>
              <a:t>假设</a:t>
            </a:r>
            <a:r>
              <a:rPr lang="zh-CN" altLang="zh-CN" dirty="0"/>
              <a:t>种子词库中仅仅只有一个形容词“清晰”</a:t>
            </a:r>
            <a:r>
              <a:rPr lang="zh-CN" altLang="zh-CN" dirty="0" smtClean="0"/>
              <a:t>。</a:t>
            </a:r>
            <a:r>
              <a:rPr lang="zh-CN" altLang="en-US" dirty="0" smtClean="0"/>
              <a:t>我们首先</a:t>
            </a:r>
            <a:r>
              <a:rPr lang="en-US" altLang="zh-CN" dirty="0" smtClean="0"/>
              <a:t>……</a:t>
            </a:r>
          </a:p>
          <a:p>
            <a:endParaRPr lang="en-US" altLang="zh-CN" dirty="0" smtClean="0"/>
          </a:p>
          <a:p>
            <a:r>
              <a:rPr lang="zh-CN" altLang="zh-CN" dirty="0" smtClean="0"/>
              <a:t>最后</a:t>
            </a:r>
            <a:r>
              <a:rPr lang="zh-CN" altLang="zh-CN" dirty="0"/>
              <a:t>，算法将以不再能提取到任何属性词和情感词而终止</a:t>
            </a:r>
            <a:r>
              <a:rPr lang="zh-CN" altLang="zh-CN" dirty="0" smtClean="0"/>
              <a:t>。</a:t>
            </a:r>
            <a:endParaRPr lang="en-US" altLang="zh-CN" dirty="0" smtClean="0"/>
          </a:p>
          <a:p>
            <a:endParaRPr lang="en-US" altLang="zh-CN" dirty="0" smtClean="0"/>
          </a:p>
          <a:p>
            <a:r>
              <a:rPr lang="zh-CN" altLang="en-US" dirty="0" smtClean="0"/>
              <a:t>其中，算法</a:t>
            </a:r>
            <a:r>
              <a:rPr lang="zh-CN" altLang="en-US" dirty="0"/>
              <a:t>启动的</a:t>
            </a:r>
            <a:r>
              <a:rPr lang="zh-CN" altLang="zh-CN" dirty="0"/>
              <a:t>形容词的种子词库来自于</a:t>
            </a:r>
            <a:r>
              <a:rPr lang="zh-CN" altLang="zh-CN" b="1" dirty="0">
                <a:solidFill>
                  <a:srgbClr val="0070C0"/>
                </a:solidFill>
              </a:rPr>
              <a:t>中国知网</a:t>
            </a:r>
            <a:r>
              <a:rPr lang="en-US" altLang="zh-CN" b="1" dirty="0">
                <a:solidFill>
                  <a:srgbClr val="0070C0"/>
                </a:solidFill>
              </a:rPr>
              <a:t> </a:t>
            </a:r>
          </a:p>
          <a:p>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39927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111461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3114720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100" dirty="0" smtClean="0"/>
              <a:t>在</a:t>
            </a:r>
            <a:r>
              <a:rPr lang="zh-CN" altLang="en-US" sz="1100" dirty="0"/>
              <a:t>进行</a:t>
            </a:r>
            <a:r>
              <a:rPr lang="zh-CN" altLang="en-US" sz="1100" dirty="0" smtClean="0"/>
              <a:t>属性</a:t>
            </a:r>
            <a:r>
              <a:rPr lang="zh-CN" altLang="en-US" sz="1100" dirty="0" smtClean="0"/>
              <a:t>面的</a:t>
            </a:r>
            <a:r>
              <a:rPr lang="zh-CN" altLang="en-US" sz="1100" dirty="0" smtClean="0"/>
              <a:t>分值预测之前</a:t>
            </a:r>
            <a:r>
              <a:rPr lang="zh-CN" altLang="en-US" sz="1100" dirty="0" smtClean="0"/>
              <a:t>，我们首先根据提取到的属性词</a:t>
            </a:r>
            <a:r>
              <a:rPr lang="en-US" altLang="zh-CN" sz="1100" dirty="0" smtClean="0"/>
              <a:t>-</a:t>
            </a:r>
            <a:r>
              <a:rPr lang="zh-CN" altLang="en-US" sz="1100" dirty="0" smtClean="0"/>
              <a:t>情感词对预测用户对属性词的</a:t>
            </a:r>
            <a:r>
              <a:rPr lang="zh-CN" altLang="en-US" sz="1100" dirty="0" smtClean="0"/>
              <a:t>情感</a:t>
            </a:r>
            <a:r>
              <a:rPr lang="zh-CN" altLang="en-US" sz="1100" dirty="0"/>
              <a:t>偏好</a:t>
            </a:r>
            <a:r>
              <a:rPr lang="zh-CN" altLang="en-US" sz="1100" dirty="0" smtClean="0"/>
              <a:t>。</a:t>
            </a:r>
            <a:endParaRPr lang="en-US" altLang="zh-CN" sz="1100" dirty="0" smtClean="0"/>
          </a:p>
          <a:p>
            <a:r>
              <a:rPr lang="zh-CN" altLang="en-US" sz="1100" dirty="0" smtClean="0"/>
              <a:t>早</a:t>
            </a:r>
            <a:r>
              <a:rPr lang="zh-CN" altLang="zh-CN" sz="1100" dirty="0" smtClean="0"/>
              <a:t>期</a:t>
            </a:r>
            <a:r>
              <a:rPr lang="zh-CN" altLang="zh-CN" sz="1100" dirty="0"/>
              <a:t>的情感分析的</a:t>
            </a:r>
            <a:r>
              <a:rPr lang="zh-CN" altLang="zh-CN" sz="1100" dirty="0" smtClean="0"/>
              <a:t>研究者</a:t>
            </a:r>
            <a:r>
              <a:rPr lang="zh-CN" altLang="en-US" sz="1100" dirty="0"/>
              <a:t>将</a:t>
            </a:r>
            <a:r>
              <a:rPr lang="zh-CN" altLang="en-US" sz="1100" dirty="0" smtClean="0"/>
              <a:t>副词仅</a:t>
            </a:r>
            <a:r>
              <a:rPr lang="zh-CN" altLang="en-US" sz="1100" dirty="0"/>
              <a:t>分为增强型和减弱</a:t>
            </a:r>
            <a:r>
              <a:rPr lang="zh-CN" altLang="en-US" sz="1100" dirty="0" smtClean="0"/>
              <a:t>型，</a:t>
            </a:r>
            <a:r>
              <a:rPr lang="zh-CN" altLang="zh-CN" sz="1100" dirty="0" smtClean="0"/>
              <a:t>通过</a:t>
            </a:r>
            <a:r>
              <a:rPr lang="zh-CN" altLang="zh-CN" sz="1100" dirty="0"/>
              <a:t>简单的加减法来实现程度副词对情感词情感程度的影响</a:t>
            </a:r>
            <a:r>
              <a:rPr lang="zh-CN" altLang="zh-CN" sz="1100" dirty="0" smtClean="0"/>
              <a:t>。</a:t>
            </a:r>
            <a:endParaRPr lang="en-US" altLang="zh-CN" sz="1100" dirty="0"/>
          </a:p>
          <a:p>
            <a:endParaRPr lang="en-US" altLang="zh-CN" sz="1100" dirty="0"/>
          </a:p>
          <a:p>
            <a:pPr lvl="0"/>
            <a:r>
              <a:rPr lang="zh-CN" altLang="en-US" sz="1100" dirty="0" smtClean="0"/>
              <a:t>本文中</a:t>
            </a:r>
            <a:r>
              <a:rPr lang="zh-CN" altLang="zh-CN" sz="1100" dirty="0" smtClean="0"/>
              <a:t>副词</a:t>
            </a:r>
            <a:r>
              <a:rPr lang="zh-CN" altLang="en-US" sz="1100" dirty="0" smtClean="0"/>
              <a:t>词典</a:t>
            </a:r>
            <a:r>
              <a:rPr lang="zh-CN" altLang="zh-CN" sz="1100" dirty="0" smtClean="0"/>
              <a:t>包括</a:t>
            </a:r>
            <a:r>
              <a:rPr lang="zh-CN" altLang="zh-CN" sz="1100" dirty="0"/>
              <a:t>程度</a:t>
            </a:r>
            <a:r>
              <a:rPr lang="zh-CN" altLang="zh-CN" sz="1100" dirty="0" smtClean="0"/>
              <a:t>副词和</a:t>
            </a:r>
            <a:r>
              <a:rPr lang="zh-CN" altLang="zh-CN" sz="1100" dirty="0"/>
              <a:t>否定</a:t>
            </a:r>
            <a:r>
              <a:rPr lang="zh-CN" altLang="zh-CN" sz="1100" dirty="0" smtClean="0"/>
              <a:t>副词，</a:t>
            </a:r>
            <a:r>
              <a:rPr lang="zh-CN" altLang="zh-CN" sz="1100" dirty="0"/>
              <a:t>在研究中我们发现，不同的程度副词极性强度差别较大，如</a:t>
            </a:r>
            <a:r>
              <a:rPr lang="en-US" altLang="zh-CN" sz="1100" dirty="0"/>
              <a:t>“</a:t>
            </a:r>
            <a:r>
              <a:rPr lang="zh-CN" altLang="zh-CN" sz="1100" dirty="0"/>
              <a:t>非常</a:t>
            </a:r>
            <a:r>
              <a:rPr lang="en-US" altLang="zh-CN" sz="1100" dirty="0"/>
              <a:t>”</a:t>
            </a:r>
            <a:r>
              <a:rPr lang="zh-CN" altLang="zh-CN" sz="1100" dirty="0"/>
              <a:t>的情感极性明显强于</a:t>
            </a:r>
            <a:r>
              <a:rPr lang="en-US" altLang="zh-CN" sz="1100" dirty="0"/>
              <a:t>“</a:t>
            </a:r>
            <a:r>
              <a:rPr lang="zh-CN" altLang="zh-CN" sz="1100" dirty="0"/>
              <a:t>有一些</a:t>
            </a:r>
            <a:r>
              <a:rPr lang="en-US" altLang="zh-CN" sz="1100" dirty="0" smtClean="0"/>
              <a:t>”</a:t>
            </a:r>
            <a:r>
              <a:rPr lang="zh-CN" altLang="zh-CN" sz="1100" dirty="0" smtClean="0"/>
              <a:t>。因此</a:t>
            </a:r>
            <a:r>
              <a:rPr lang="zh-CN" altLang="zh-CN" sz="1100" dirty="0"/>
              <a:t>本文</a:t>
            </a:r>
            <a:r>
              <a:rPr lang="zh-CN" altLang="zh-CN" sz="1100" dirty="0" smtClean="0"/>
              <a:t>将程度</a:t>
            </a:r>
            <a:r>
              <a:rPr lang="zh-CN" altLang="zh-CN" sz="1100" dirty="0"/>
              <a:t>副词</a:t>
            </a:r>
            <a:r>
              <a:rPr lang="zh-CN" altLang="zh-CN" sz="1100" dirty="0" smtClean="0"/>
              <a:t>分为</a:t>
            </a:r>
            <a:r>
              <a:rPr lang="en-US" altLang="zh-CN" sz="1100" dirty="0" smtClean="0"/>
              <a:t>7</a:t>
            </a:r>
            <a:r>
              <a:rPr lang="zh-CN" altLang="en-US" sz="1100" dirty="0" smtClean="0"/>
              <a:t>个等级</a:t>
            </a:r>
            <a:r>
              <a:rPr lang="zh-CN" altLang="zh-CN" sz="1100" dirty="0" smtClean="0"/>
              <a:t>，并</a:t>
            </a:r>
            <a:r>
              <a:rPr lang="zh-CN" altLang="en-US" sz="1100" dirty="0" smtClean="0"/>
              <a:t>赋</a:t>
            </a:r>
            <a:r>
              <a:rPr lang="zh-CN" altLang="zh-CN" sz="1100" dirty="0" smtClean="0"/>
              <a:t>予</a:t>
            </a:r>
            <a:r>
              <a:rPr lang="zh-CN" altLang="zh-CN" sz="1100" dirty="0"/>
              <a:t>他们不同的修饰百分比。而对于否定副词，</a:t>
            </a:r>
            <a:r>
              <a:rPr lang="zh-CN" altLang="zh-CN" sz="1100" dirty="0" smtClean="0"/>
              <a:t>由于否定</a:t>
            </a:r>
            <a:r>
              <a:rPr lang="zh-CN" altLang="zh-CN" sz="1100" dirty="0"/>
              <a:t>副词在修饰时</a:t>
            </a:r>
            <a:r>
              <a:rPr lang="zh-CN" altLang="zh-CN" sz="1100" dirty="0" smtClean="0"/>
              <a:t>并没有</a:t>
            </a:r>
            <a:r>
              <a:rPr lang="zh-CN" altLang="en-US" sz="1100" dirty="0" smtClean="0"/>
              <a:t>变现</a:t>
            </a:r>
            <a:r>
              <a:rPr lang="zh-CN" altLang="zh-CN" sz="1100" dirty="0" smtClean="0"/>
              <a:t>不同</a:t>
            </a:r>
            <a:r>
              <a:rPr lang="zh-CN" altLang="zh-CN" sz="1100" dirty="0"/>
              <a:t>，</a:t>
            </a:r>
            <a:r>
              <a:rPr lang="zh-CN" altLang="zh-CN" sz="1100" dirty="0" smtClean="0"/>
              <a:t>因此</a:t>
            </a:r>
            <a:r>
              <a:rPr lang="zh-CN" altLang="en-US" sz="1100" dirty="0" smtClean="0"/>
              <a:t>将</a:t>
            </a:r>
            <a:r>
              <a:rPr lang="zh-CN" altLang="zh-CN" sz="1100" dirty="0" smtClean="0"/>
              <a:t>否定副词</a:t>
            </a:r>
            <a:r>
              <a:rPr lang="zh-CN" altLang="en-US" sz="1100" dirty="0" smtClean="0"/>
              <a:t>赋</a:t>
            </a:r>
            <a:r>
              <a:rPr lang="zh-CN" altLang="zh-CN" sz="1100" dirty="0" smtClean="0"/>
              <a:t>予</a:t>
            </a:r>
            <a:r>
              <a:rPr lang="zh-CN" altLang="zh-CN" sz="1100" dirty="0"/>
              <a:t>相同的修饰百分比</a:t>
            </a:r>
            <a:r>
              <a:rPr lang="zh-CN" altLang="zh-CN" sz="1100" dirty="0" smtClean="0"/>
              <a:t>。</a:t>
            </a:r>
            <a:endParaRPr lang="zh-CN" altLang="zh-CN" sz="11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766973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400550"/>
            <a:ext cx="5486400" cy="2693670"/>
          </a:xfrm>
        </p:spPr>
        <p:txBody>
          <a:bodyPr/>
          <a:lstStyle/>
          <a:p>
            <a:r>
              <a:rPr lang="zh-CN" altLang="en-US" sz="1100" dirty="0" smtClean="0"/>
              <a:t>接着，我们给出了属性词的分值计算规则        </a:t>
            </a:r>
            <a:endParaRPr lang="en-US" altLang="zh-CN" sz="1100" dirty="0" smtClean="0"/>
          </a:p>
          <a:p>
            <a:r>
              <a:rPr lang="zh-CN" altLang="en-US" sz="1100" dirty="0" smtClean="0"/>
              <a:t>属性词的评分计算中，</a:t>
            </a:r>
            <a:r>
              <a:rPr lang="zh-CN" altLang="zh-CN" sz="1100" dirty="0" smtClean="0"/>
              <a:t>打分</a:t>
            </a:r>
            <a:r>
              <a:rPr lang="zh-CN" altLang="zh-CN" sz="1100" dirty="0"/>
              <a:t>方法根据修饰词的不同会有较大变化，这里用</a:t>
            </a:r>
            <a:r>
              <a:rPr lang="zh-CN" altLang="zh-CN" sz="1100" dirty="0" smtClean="0"/>
              <a:t>积极</a:t>
            </a:r>
            <a:r>
              <a:rPr lang="zh-CN" altLang="en-US" sz="1100" dirty="0" smtClean="0"/>
              <a:t>情感词</a:t>
            </a:r>
            <a:r>
              <a:rPr lang="zh-CN" altLang="zh-CN" sz="1100" dirty="0" smtClean="0"/>
              <a:t>词</a:t>
            </a:r>
            <a:r>
              <a:rPr lang="zh-CN" altLang="zh-CN" sz="1100" dirty="0"/>
              <a:t>为例来进行说明，</a:t>
            </a:r>
            <a:r>
              <a:rPr lang="en-US" altLang="zh-CN" sz="1100" dirty="0"/>
              <a:t>pw</a:t>
            </a:r>
            <a:r>
              <a:rPr lang="zh-CN" altLang="zh-CN" sz="1100" dirty="0"/>
              <a:t>为积极词，</a:t>
            </a:r>
            <a:r>
              <a:rPr lang="en-US" altLang="zh-CN" sz="1100" dirty="0" err="1"/>
              <a:t>neg</a:t>
            </a:r>
            <a:r>
              <a:rPr lang="zh-CN" altLang="zh-CN" sz="1100" dirty="0"/>
              <a:t>表示否定副词，</a:t>
            </a:r>
            <a:r>
              <a:rPr lang="en-US" altLang="zh-CN" sz="1100" dirty="0" err="1"/>
              <a:t>int</a:t>
            </a:r>
            <a:r>
              <a:rPr lang="zh-CN" altLang="zh-CN" sz="1100" dirty="0"/>
              <a:t>为程度</a:t>
            </a:r>
            <a:r>
              <a:rPr lang="zh-CN" altLang="zh-CN" sz="1100" dirty="0" smtClean="0"/>
              <a:t>副词</a:t>
            </a:r>
            <a:r>
              <a:rPr lang="en-US" altLang="zh-CN" sz="1100" dirty="0" smtClean="0"/>
              <a:t> </a:t>
            </a:r>
            <a:r>
              <a:rPr lang="en-US" altLang="zh-CN" sz="1100" dirty="0" err="1" smtClean="0"/>
              <a:t>sv</a:t>
            </a:r>
            <a:r>
              <a:rPr lang="zh-CN" altLang="zh-CN" sz="1100" dirty="0"/>
              <a:t>为实体词的情感基数，</a:t>
            </a:r>
            <a:r>
              <a:rPr lang="en-US" altLang="zh-CN" sz="1100" dirty="0"/>
              <a:t>p</a:t>
            </a:r>
            <a:r>
              <a:rPr lang="zh-CN" altLang="zh-CN" sz="1100" dirty="0"/>
              <a:t>为副词的修饰百分比。可以看到，当情感词只被程度副词或否定副词之一修饰时，按顺序叠加修饰效果即可。值得说明的是，当修饰词中既有否定副词又有程度副词时，其打分方法根据程度副词和否定副词的出现顺序不同而有所不同</a:t>
            </a:r>
            <a:r>
              <a:rPr lang="zh-CN" altLang="zh-CN" sz="1100" dirty="0" smtClean="0"/>
              <a:t>。按照</a:t>
            </a:r>
            <a:r>
              <a:rPr lang="zh-CN" altLang="zh-CN" sz="1100" dirty="0"/>
              <a:t>本文的打分方法</a:t>
            </a:r>
            <a:r>
              <a:rPr lang="zh-CN" altLang="zh-CN" sz="1100" dirty="0" smtClean="0"/>
              <a:t>得到极性</a:t>
            </a:r>
            <a:r>
              <a:rPr lang="zh-CN" altLang="zh-CN" sz="1100" dirty="0"/>
              <a:t>强弱排序为：很好，好，不是不好，不是很好，不好，很不好，而这个顺序也是比较符合逻辑的。</a:t>
            </a:r>
            <a:endParaRPr lang="en-US" altLang="zh-CN" sz="11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1913626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50" dirty="0" smtClean="0"/>
              <a:t>在得到用户对属性词的评分四元组后，我们将预测用户对物品属性面的评分。</a:t>
            </a:r>
            <a:endParaRPr lang="en-US" altLang="zh-CN" sz="1050" dirty="0" smtClean="0"/>
          </a:p>
          <a:p>
            <a:r>
              <a:rPr lang="zh-CN" altLang="en-US" sz="1050" dirty="0" smtClean="0"/>
              <a:t>在评论中，用户常使用</a:t>
            </a:r>
            <a:r>
              <a:rPr lang="zh-CN" altLang="en-US" sz="1050" dirty="0"/>
              <a:t>不同</a:t>
            </a:r>
            <a:r>
              <a:rPr lang="zh-CN" altLang="en-US" sz="1050" dirty="0" smtClean="0"/>
              <a:t>的</a:t>
            </a:r>
            <a:r>
              <a:rPr lang="zh-CN" altLang="en-US" sz="1050" dirty="0"/>
              <a:t>属性词</a:t>
            </a:r>
            <a:r>
              <a:rPr lang="zh-CN" altLang="en-US" sz="1050" dirty="0" smtClean="0"/>
              <a:t>描述</a:t>
            </a:r>
            <a:r>
              <a:rPr lang="zh-CN" altLang="en-US" sz="1050" dirty="0"/>
              <a:t>相同的产品</a:t>
            </a:r>
            <a:r>
              <a:rPr lang="zh-CN" altLang="en-US" sz="1050" dirty="0" smtClean="0"/>
              <a:t>特征，例如关于</a:t>
            </a:r>
            <a:r>
              <a:rPr lang="zh-CN" altLang="en-US" sz="1050" dirty="0"/>
              <a:t>手机</a:t>
            </a:r>
            <a:r>
              <a:rPr lang="zh-CN" altLang="en-US" sz="1050" dirty="0" smtClean="0"/>
              <a:t>评论</a:t>
            </a:r>
            <a:r>
              <a:rPr lang="zh-CN" altLang="en-US" sz="1050" dirty="0"/>
              <a:t>中，“照片”，“相片”</a:t>
            </a:r>
            <a:r>
              <a:rPr lang="zh-CN" altLang="en-US" sz="1050" dirty="0" smtClean="0"/>
              <a:t>，“像素”，“像片” </a:t>
            </a:r>
            <a:r>
              <a:rPr lang="zh-CN" altLang="en-US" sz="1050" dirty="0"/>
              <a:t>描述的都是同一产品</a:t>
            </a:r>
            <a:r>
              <a:rPr lang="zh-CN" altLang="en-US" sz="1050" dirty="0" smtClean="0"/>
              <a:t>特征，因此，我们采用</a:t>
            </a:r>
            <a:r>
              <a:rPr lang="en-US" altLang="zh-CN" sz="1050" dirty="0" smtClean="0"/>
              <a:t>LDA</a:t>
            </a:r>
            <a:r>
              <a:rPr lang="zh-CN" altLang="en-US" sz="1050" dirty="0" smtClean="0"/>
              <a:t>主题模型将这些相似的属性词聚集成同一属性面。</a:t>
            </a:r>
            <a:endParaRPr lang="en-US" altLang="zh-CN" sz="1050" dirty="0"/>
          </a:p>
          <a:p>
            <a:endParaRPr lang="en-US" altLang="zh-CN" sz="1050" dirty="0" smtClean="0"/>
          </a:p>
          <a:p>
            <a:r>
              <a:rPr lang="en-US" altLang="zh-CN" sz="1050" dirty="0" smtClean="0"/>
              <a:t>LDA</a:t>
            </a:r>
            <a:r>
              <a:rPr lang="zh-CN" altLang="zh-CN" sz="1050" dirty="0"/>
              <a:t>是一种无监督的机器学习技术，可以用来识别大规模文档</a:t>
            </a:r>
            <a:r>
              <a:rPr lang="zh-CN" altLang="zh-CN" sz="1050" dirty="0" smtClean="0"/>
              <a:t>集中</a:t>
            </a:r>
            <a:r>
              <a:rPr lang="zh-CN" altLang="zh-CN" sz="1050" dirty="0"/>
              <a:t>潜藏的主题信息。它是一个“文档</a:t>
            </a:r>
            <a:r>
              <a:rPr lang="en-US" altLang="zh-CN" sz="1050" dirty="0"/>
              <a:t>-</a:t>
            </a:r>
            <a:r>
              <a:rPr lang="zh-CN" altLang="zh-CN" sz="1050" dirty="0"/>
              <a:t>主题</a:t>
            </a:r>
            <a:r>
              <a:rPr lang="en-US" altLang="zh-CN" sz="1050" dirty="0"/>
              <a:t>-</a:t>
            </a:r>
            <a:r>
              <a:rPr lang="zh-CN" altLang="zh-CN" sz="1050" dirty="0"/>
              <a:t>词汇”的三层贝叶斯模型</a:t>
            </a:r>
            <a:r>
              <a:rPr lang="zh-CN" altLang="zh-CN" sz="1050" dirty="0" smtClean="0"/>
              <a:t>，</a:t>
            </a:r>
            <a:r>
              <a:rPr lang="zh-CN" altLang="en-US" sz="1050" dirty="0" smtClean="0"/>
              <a:t>其中</a:t>
            </a:r>
            <a:r>
              <a:rPr lang="zh-CN" altLang="zh-CN" sz="1050" dirty="0" smtClean="0"/>
              <a:t>每</a:t>
            </a:r>
            <a:r>
              <a:rPr lang="zh-CN" altLang="zh-CN" sz="1050" dirty="0"/>
              <a:t>一篇</a:t>
            </a:r>
            <a:r>
              <a:rPr lang="zh-CN" altLang="zh-CN" sz="1050" dirty="0" smtClean="0"/>
              <a:t>文档</a:t>
            </a:r>
            <a:r>
              <a:rPr lang="zh-CN" altLang="en-US" sz="1050" dirty="0" smtClean="0"/>
              <a:t>变现为多个</a:t>
            </a:r>
            <a:r>
              <a:rPr lang="zh-CN" altLang="zh-CN" sz="1050" dirty="0" smtClean="0"/>
              <a:t>主题</a:t>
            </a:r>
            <a:r>
              <a:rPr lang="zh-CN" altLang="en-US" sz="1050" dirty="0"/>
              <a:t>的</a:t>
            </a:r>
            <a:r>
              <a:rPr lang="zh-CN" altLang="zh-CN" sz="1050" dirty="0" smtClean="0"/>
              <a:t>概率分布</a:t>
            </a:r>
            <a:r>
              <a:rPr lang="zh-CN" altLang="zh-CN" sz="1050" dirty="0"/>
              <a:t>，而每一个主题</a:t>
            </a:r>
            <a:r>
              <a:rPr lang="zh-CN" altLang="zh-CN" sz="1050" dirty="0" smtClean="0"/>
              <a:t>又</a:t>
            </a:r>
            <a:r>
              <a:rPr lang="zh-CN" altLang="en-US" sz="1050" dirty="0" smtClean="0"/>
              <a:t>表示成多个</a:t>
            </a:r>
            <a:r>
              <a:rPr lang="zh-CN" altLang="zh-CN" sz="1050" dirty="0" smtClean="0"/>
              <a:t>词汇</a:t>
            </a:r>
            <a:r>
              <a:rPr lang="zh-CN" altLang="en-US" sz="1050" dirty="0" smtClean="0"/>
              <a:t>的</a:t>
            </a:r>
            <a:r>
              <a:rPr lang="zh-CN" altLang="zh-CN" sz="1050" dirty="0" smtClean="0"/>
              <a:t>概率分布。</a:t>
            </a:r>
            <a:endParaRPr lang="en-US" altLang="zh-CN" sz="1050" dirty="0" smtClean="0"/>
          </a:p>
          <a:p>
            <a:r>
              <a:rPr lang="en-US" altLang="zh-CN" sz="1050" dirty="0" smtClean="0"/>
              <a:t>LDA</a:t>
            </a:r>
            <a:r>
              <a:rPr lang="zh-CN" altLang="en-US" sz="1050" dirty="0" smtClean="0"/>
              <a:t>模型产生文档集合的生成公式如公式</a:t>
            </a:r>
            <a:r>
              <a:rPr lang="en-US" altLang="zh-CN" sz="1050" dirty="0" smtClean="0"/>
              <a:t>1</a:t>
            </a:r>
            <a:r>
              <a:rPr lang="zh-CN" altLang="en-US" sz="1050" dirty="0" smtClean="0"/>
              <a:t>所示：</a:t>
            </a:r>
            <a:endParaRPr lang="en-US" altLang="zh-CN" sz="1050" dirty="0"/>
          </a:p>
          <a:p>
            <a:endParaRPr lang="en-US" altLang="zh-CN" sz="1050" dirty="0" smtClean="0"/>
          </a:p>
          <a:p>
            <a:r>
              <a:rPr lang="zh-CN" altLang="en-US" sz="1050" dirty="0" smtClean="0"/>
              <a:t>本文</a:t>
            </a:r>
            <a:r>
              <a:rPr lang="zh-CN" altLang="zh-CN" sz="1050" dirty="0" smtClean="0"/>
              <a:t>通过</a:t>
            </a:r>
            <a:r>
              <a:rPr lang="en-US" altLang="zh-CN" sz="1050" dirty="0"/>
              <a:t>LDA</a:t>
            </a:r>
            <a:r>
              <a:rPr lang="zh-CN" altLang="zh-CN" sz="1050" dirty="0" smtClean="0"/>
              <a:t>模型</a:t>
            </a:r>
            <a:r>
              <a:rPr lang="zh-CN" altLang="en-US" sz="1050" dirty="0" smtClean="0"/>
              <a:t>发现</a:t>
            </a:r>
            <a:r>
              <a:rPr lang="zh-CN" altLang="zh-CN" sz="1050" dirty="0" smtClean="0"/>
              <a:t>潜在</a:t>
            </a:r>
            <a:r>
              <a:rPr lang="zh-CN" altLang="zh-CN" sz="1050" dirty="0"/>
              <a:t>的</a:t>
            </a:r>
            <a:r>
              <a:rPr lang="en-US" altLang="zh-CN" sz="1050" dirty="0"/>
              <a:t>K</a:t>
            </a:r>
            <a:r>
              <a:rPr lang="zh-CN" altLang="zh-CN" sz="1050" dirty="0"/>
              <a:t>个属性面，并获得文档</a:t>
            </a:r>
            <a:r>
              <a:rPr lang="en-US" altLang="zh-CN" sz="1050" dirty="0"/>
              <a:t>-</a:t>
            </a:r>
            <a:r>
              <a:rPr lang="zh-CN" altLang="zh-CN" sz="1050" dirty="0" smtClean="0"/>
              <a:t>主题和</a:t>
            </a:r>
            <a:r>
              <a:rPr lang="zh-CN" altLang="zh-CN" sz="1050" dirty="0"/>
              <a:t>主题</a:t>
            </a:r>
            <a:r>
              <a:rPr lang="en-US" altLang="zh-CN" sz="1050" dirty="0"/>
              <a:t>-</a:t>
            </a:r>
            <a:r>
              <a:rPr lang="zh-CN" altLang="zh-CN" sz="1050" dirty="0"/>
              <a:t>词汇分布</a:t>
            </a:r>
            <a:r>
              <a:rPr lang="zh-CN" altLang="zh-CN" sz="1050" dirty="0" smtClean="0"/>
              <a:t>矩阵</a:t>
            </a:r>
            <a:r>
              <a:rPr lang="zh-CN" altLang="en-US" sz="1050" dirty="0" smtClean="0"/>
              <a:t>，</a:t>
            </a:r>
            <a:r>
              <a:rPr lang="zh-CN" altLang="en-US" sz="1050" dirty="0"/>
              <a:t>即用户</a:t>
            </a:r>
            <a:r>
              <a:rPr lang="en-US" altLang="zh-CN" sz="1050" dirty="0"/>
              <a:t>-</a:t>
            </a:r>
            <a:r>
              <a:rPr lang="zh-CN" altLang="en-US" sz="1050" dirty="0" smtClean="0"/>
              <a:t>属性面和</a:t>
            </a:r>
            <a:r>
              <a:rPr lang="zh-CN" altLang="en-US" sz="1050" dirty="0"/>
              <a:t>属性面</a:t>
            </a:r>
            <a:r>
              <a:rPr lang="en-US" altLang="zh-CN" sz="1050" dirty="0"/>
              <a:t>-</a:t>
            </a:r>
            <a:r>
              <a:rPr lang="zh-CN" altLang="en-US" sz="1050" dirty="0"/>
              <a:t>属性词的分布</a:t>
            </a:r>
            <a:r>
              <a:rPr lang="zh-CN" altLang="en-US" sz="1050" dirty="0" smtClean="0"/>
              <a:t>矩阵。</a:t>
            </a:r>
            <a:endParaRPr lang="en-US" altLang="zh-CN" sz="1050" dirty="0" smtClean="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286704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8170"/>
            <a:ext cx="5486400" cy="3600450"/>
          </a:xfrm>
        </p:spPr>
        <p:txBody>
          <a:bodyPr/>
          <a:lstStyle/>
          <a:p>
            <a:r>
              <a:rPr lang="zh-CN" altLang="en-US" sz="1050" dirty="0" smtClean="0"/>
              <a:t>紧接着，本文结合</a:t>
            </a:r>
            <a:r>
              <a:rPr lang="zh-CN" altLang="en-US" sz="1050" dirty="0"/>
              <a:t>用户对属性词的评分以及属性面</a:t>
            </a:r>
            <a:r>
              <a:rPr lang="en-US" altLang="zh-CN" sz="1050" dirty="0"/>
              <a:t>-</a:t>
            </a:r>
            <a:r>
              <a:rPr lang="zh-CN" altLang="en-US" sz="1050" dirty="0"/>
              <a:t>属性词的</a:t>
            </a:r>
            <a:r>
              <a:rPr lang="zh-CN" altLang="zh-CN" sz="1050" dirty="0"/>
              <a:t>分布</a:t>
            </a:r>
            <a:r>
              <a:rPr lang="zh-CN" altLang="en-US" sz="1050" dirty="0"/>
              <a:t>矩阵，</a:t>
            </a:r>
            <a:r>
              <a:rPr lang="zh-CN" altLang="zh-CN" sz="1050" dirty="0"/>
              <a:t>得到</a:t>
            </a:r>
            <a:r>
              <a:rPr lang="zh-CN" altLang="zh-CN" sz="1050" dirty="0" smtClean="0"/>
              <a:t>用户对物品的属性</a:t>
            </a:r>
            <a:r>
              <a:rPr lang="zh-CN" altLang="zh-CN" sz="1050" dirty="0"/>
              <a:t>面的</a:t>
            </a:r>
            <a:r>
              <a:rPr lang="zh-CN" altLang="zh-CN" sz="1050" dirty="0" smtClean="0"/>
              <a:t>评分</a:t>
            </a:r>
            <a:r>
              <a:rPr lang="zh-CN" altLang="en-US" sz="1050" dirty="0" smtClean="0"/>
              <a:t>计算公式如公式</a:t>
            </a:r>
            <a:r>
              <a:rPr lang="en-US" altLang="zh-CN" sz="1050" dirty="0" smtClean="0"/>
              <a:t>2</a:t>
            </a:r>
            <a:r>
              <a:rPr lang="zh-CN" altLang="en-US" sz="1050" dirty="0" smtClean="0"/>
              <a:t>所示</a:t>
            </a:r>
            <a:r>
              <a:rPr lang="zh-CN" altLang="en-US" sz="1050" dirty="0"/>
              <a:t>。</a:t>
            </a:r>
            <a:endParaRPr lang="en-US" altLang="zh-CN" sz="1050" dirty="0" smtClean="0"/>
          </a:p>
          <a:p>
            <a:r>
              <a:rPr lang="zh-CN" altLang="en-US" sz="1050" dirty="0"/>
              <a:t>值得注意的</a:t>
            </a:r>
            <a:r>
              <a:rPr lang="zh-CN" altLang="en-US" sz="1050" dirty="0" smtClean="0"/>
              <a:t>是，</a:t>
            </a:r>
            <a:r>
              <a:rPr lang="zh-CN" altLang="zh-CN" sz="1050" dirty="0" smtClean="0"/>
              <a:t>若</a:t>
            </a:r>
            <a:r>
              <a:rPr lang="zh-CN" altLang="zh-CN" sz="1050" dirty="0"/>
              <a:t>一个用户在</a:t>
            </a:r>
            <a:r>
              <a:rPr lang="zh-CN" altLang="zh-CN" sz="1050" dirty="0" smtClean="0"/>
              <a:t>评论中</a:t>
            </a:r>
            <a:r>
              <a:rPr lang="zh-CN" altLang="zh-CN" sz="1050" dirty="0"/>
              <a:t>对某个属性面的评论越频繁，表明该用户越关注该属性面，因而，在预测用户对物品属性面的评分中，若能</a:t>
            </a:r>
            <a:r>
              <a:rPr lang="zh-CN" altLang="zh-CN" sz="1050" dirty="0" smtClean="0"/>
              <a:t>考虑用户</a:t>
            </a:r>
            <a:r>
              <a:rPr lang="zh-CN" altLang="en-US" sz="1050" dirty="0" smtClean="0"/>
              <a:t>对属性面</a:t>
            </a:r>
            <a:r>
              <a:rPr lang="zh-CN" altLang="zh-CN" sz="1050" dirty="0" smtClean="0"/>
              <a:t>关注</a:t>
            </a:r>
            <a:r>
              <a:rPr lang="zh-CN" altLang="zh-CN" sz="1050" dirty="0"/>
              <a:t>度的影响，将会使得预测结果更准确。事实上，</a:t>
            </a:r>
            <a:r>
              <a:rPr lang="en-US" altLang="zh-CN" sz="1050" dirty="0"/>
              <a:t>LDA</a:t>
            </a:r>
            <a:r>
              <a:rPr lang="zh-CN" altLang="zh-CN" sz="1050" dirty="0"/>
              <a:t>主题模型中得到</a:t>
            </a:r>
            <a:r>
              <a:rPr lang="zh-CN" altLang="zh-CN" sz="1050" dirty="0" smtClean="0"/>
              <a:t>的</a:t>
            </a:r>
            <a:r>
              <a:rPr lang="zh-CN" altLang="en-US" sz="1050" dirty="0" smtClean="0"/>
              <a:t>用户</a:t>
            </a:r>
            <a:r>
              <a:rPr lang="en-US" altLang="zh-CN" sz="1050" dirty="0" smtClean="0"/>
              <a:t>-</a:t>
            </a:r>
            <a:r>
              <a:rPr lang="zh-CN" altLang="en-US" sz="1050" dirty="0"/>
              <a:t>属性面</a:t>
            </a:r>
            <a:r>
              <a:rPr lang="zh-CN" altLang="zh-CN" sz="1050" dirty="0" smtClean="0"/>
              <a:t>的</a:t>
            </a:r>
            <a:r>
              <a:rPr lang="zh-CN" altLang="zh-CN" sz="1050" dirty="0"/>
              <a:t>分布</a:t>
            </a:r>
            <a:r>
              <a:rPr lang="zh-CN" altLang="zh-CN" sz="1050" dirty="0" smtClean="0"/>
              <a:t>矩阵即用户对物品属性</a:t>
            </a:r>
            <a:r>
              <a:rPr lang="zh-CN" altLang="zh-CN" sz="1050" dirty="0"/>
              <a:t>面的关注度</a:t>
            </a:r>
            <a:r>
              <a:rPr lang="zh-CN" altLang="zh-CN" sz="1050" dirty="0" smtClean="0"/>
              <a:t>。</a:t>
            </a:r>
            <a:endParaRPr lang="en-US" altLang="zh-CN" sz="1050" dirty="0" smtClean="0"/>
          </a:p>
          <a:p>
            <a:r>
              <a:rPr lang="zh-CN" altLang="en-US" sz="1050" dirty="0" smtClean="0"/>
              <a:t>最后，</a:t>
            </a:r>
            <a:r>
              <a:rPr lang="zh-CN" altLang="zh-CN" sz="1050" dirty="0"/>
              <a:t>考虑用户关注度对属性面评分的</a:t>
            </a:r>
            <a:r>
              <a:rPr lang="zh-CN" altLang="zh-CN" sz="1050" dirty="0" smtClean="0"/>
              <a:t>影响</a:t>
            </a:r>
            <a:r>
              <a:rPr lang="zh-CN" altLang="en-US" sz="1050" dirty="0" smtClean="0"/>
              <a:t>，得到属性面的分值计算公式如公式</a:t>
            </a:r>
            <a:r>
              <a:rPr lang="en-US" altLang="zh-CN" sz="1050" dirty="0" smtClean="0"/>
              <a:t>4</a:t>
            </a:r>
            <a:r>
              <a:rPr lang="zh-CN" altLang="en-US" sz="1050" dirty="0" smtClean="0"/>
              <a:t>所示</a:t>
            </a:r>
            <a:r>
              <a:rPr lang="zh-CN" altLang="en-US" sz="1050" dirty="0" smtClean="0"/>
              <a:t>。</a:t>
            </a:r>
            <a:endParaRPr lang="en-US" altLang="zh-CN" sz="1050" dirty="0" smtClean="0"/>
          </a:p>
          <a:p>
            <a:r>
              <a:rPr lang="zh-CN" altLang="en-US" sz="1050" dirty="0" smtClean="0"/>
              <a:t>最终得到用户对物品属性面的分值四元组。</a:t>
            </a:r>
            <a:endParaRPr lang="zh-CN" altLang="en-US" sz="105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52903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本文主要包括以下</a:t>
            </a:r>
            <a:r>
              <a:rPr lang="en-US" altLang="zh-CN" dirty="0" smtClean="0"/>
              <a:t>6</a:t>
            </a:r>
            <a:r>
              <a:rPr lang="zh-CN" altLang="en-US" dirty="0" smtClean="0"/>
              <a:t>个部分，分别是</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60497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1874676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2872085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050" dirty="0"/>
              <a:t>利用</a:t>
            </a:r>
            <a:r>
              <a:rPr lang="zh-CN" altLang="en-US" sz="1050" dirty="0" smtClean="0"/>
              <a:t>上一章节中得到的用户属性面评分四元组，计算用户在评论中的情感相似度。相似度计算公式采用余弦相似度。计算方法如公式</a:t>
            </a:r>
            <a:r>
              <a:rPr lang="en-US" altLang="zh-CN" sz="1050" dirty="0" smtClean="0"/>
              <a:t>5</a:t>
            </a:r>
            <a:r>
              <a:rPr lang="zh-CN" altLang="en-US" sz="1050" dirty="0" smtClean="0"/>
              <a:t>所示</a:t>
            </a:r>
            <a:endParaRPr lang="en-US" altLang="zh-CN" sz="1050" dirty="0" smtClean="0"/>
          </a:p>
          <a:p>
            <a:endParaRPr lang="en-US" altLang="zh-CN" sz="1050" dirty="0"/>
          </a:p>
          <a:p>
            <a:r>
              <a:rPr lang="zh-CN" altLang="zh-CN" sz="1050" dirty="0" smtClean="0"/>
              <a:t>尽管</a:t>
            </a:r>
            <a:r>
              <a:rPr lang="zh-CN" altLang="zh-CN" sz="1050" dirty="0"/>
              <a:t>评论文本中含有丰富的表达用户情感倾向的语义信息，但是并非所有文本信息都有价值。例如某些用户在评论中并没有显露出自己对物品属性面的情感偏好，对于这类用户，总体评分信息往往比评论文本更有价值</a:t>
            </a:r>
            <a:r>
              <a:rPr lang="zh-CN" altLang="zh-CN" sz="1050" dirty="0" smtClean="0"/>
              <a:t>。</a:t>
            </a:r>
            <a:r>
              <a:rPr lang="zh-CN" altLang="en-US" sz="1050" dirty="0" smtClean="0"/>
              <a:t>因此</a:t>
            </a:r>
            <a:r>
              <a:rPr lang="zh-CN" altLang="zh-CN" sz="1050" dirty="0" smtClean="0"/>
              <a:t>，</a:t>
            </a:r>
            <a:r>
              <a:rPr lang="zh-CN" altLang="en-US" sz="1050" dirty="0" smtClean="0"/>
              <a:t>除了考虑用户的情感相似度之外，</a:t>
            </a:r>
            <a:r>
              <a:rPr lang="zh-CN" altLang="zh-CN" sz="1050" dirty="0" smtClean="0"/>
              <a:t>我们同时</a:t>
            </a:r>
            <a:r>
              <a:rPr lang="zh-CN" altLang="en-US" sz="1050" dirty="0" smtClean="0"/>
              <a:t>还</a:t>
            </a:r>
            <a:r>
              <a:rPr lang="zh-CN" altLang="zh-CN" sz="1050" dirty="0" smtClean="0"/>
              <a:t>考虑用户</a:t>
            </a:r>
            <a:r>
              <a:rPr lang="zh-CN" altLang="zh-CN" sz="1050" dirty="0"/>
              <a:t>在总体评分上的</a:t>
            </a:r>
            <a:r>
              <a:rPr lang="zh-CN" altLang="zh-CN" sz="1050" dirty="0" smtClean="0"/>
              <a:t>相似性</a:t>
            </a:r>
            <a:r>
              <a:rPr lang="zh-CN" altLang="en-US" sz="1050" dirty="0" smtClean="0"/>
              <a:t>。</a:t>
            </a:r>
            <a:endParaRPr lang="zh-CN" altLang="en-US" sz="105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188476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最后将</a:t>
            </a:r>
            <a:r>
              <a:rPr lang="zh-CN" altLang="zh-CN" dirty="0" smtClean="0"/>
              <a:t>用户</a:t>
            </a:r>
            <a:r>
              <a:rPr lang="zh-CN" altLang="zh-CN" dirty="0"/>
              <a:t>在评论文本上的</a:t>
            </a:r>
            <a:r>
              <a:rPr lang="zh-CN" altLang="zh-CN" dirty="0" smtClean="0"/>
              <a:t>相似度与</a:t>
            </a:r>
            <a:r>
              <a:rPr lang="zh-CN" altLang="zh-CN" dirty="0"/>
              <a:t>用户的总体评分</a:t>
            </a:r>
            <a:r>
              <a:rPr lang="zh-CN" altLang="zh-CN" dirty="0" smtClean="0"/>
              <a:t>相似度</a:t>
            </a:r>
            <a:r>
              <a:rPr lang="zh-CN" altLang="en-US" dirty="0" smtClean="0"/>
              <a:t>进行</a:t>
            </a:r>
            <a:r>
              <a:rPr lang="zh-CN" altLang="zh-CN" dirty="0" smtClean="0"/>
              <a:t>融合</a:t>
            </a:r>
            <a:r>
              <a:rPr lang="zh-CN" altLang="en-US" dirty="0" smtClean="0"/>
              <a:t>得到最终的相似度矩阵，从而进行个性化推荐。</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1884763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2875324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3435891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为了验证本文提出的推荐算法的有效性，我们从</a:t>
            </a:r>
            <a:r>
              <a:rPr lang="zh-CN" altLang="zh-CN" dirty="0" smtClean="0"/>
              <a:t>电</a:t>
            </a:r>
            <a:r>
              <a:rPr lang="zh-CN" altLang="zh-CN" dirty="0"/>
              <a:t>商网站京东</a:t>
            </a:r>
            <a:r>
              <a:rPr lang="zh-CN" altLang="zh-CN" dirty="0" smtClean="0"/>
              <a:t>上爬</a:t>
            </a:r>
            <a:r>
              <a:rPr lang="zh-CN" altLang="zh-CN" dirty="0"/>
              <a:t>取</a:t>
            </a:r>
            <a:r>
              <a:rPr lang="zh-CN" altLang="zh-CN" dirty="0" smtClean="0"/>
              <a:t>到</a:t>
            </a:r>
            <a:r>
              <a:rPr lang="en-US" altLang="zh-CN" dirty="0" smtClean="0"/>
              <a:t>109,691</a:t>
            </a:r>
            <a:r>
              <a:rPr lang="zh-CN" altLang="zh-CN" dirty="0"/>
              <a:t>条评论</a:t>
            </a:r>
            <a:r>
              <a:rPr lang="zh-CN" altLang="zh-CN" dirty="0" smtClean="0"/>
              <a:t>信息</a:t>
            </a:r>
            <a:r>
              <a:rPr lang="zh-CN" altLang="en-US" dirty="0" smtClean="0"/>
              <a:t>。</a:t>
            </a:r>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26</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32460" y="4400550"/>
            <a:ext cx="5539740" cy="4057650"/>
          </a:xfrm>
        </p:spPr>
        <p:txBody>
          <a:bodyPr/>
          <a:lstStyle/>
          <a:p>
            <a:r>
              <a:rPr lang="zh-CN" altLang="en-US" sz="1050" dirty="0" smtClean="0"/>
              <a:t>为了验证属性词</a:t>
            </a:r>
            <a:r>
              <a:rPr lang="en-US" altLang="zh-CN" sz="1050" dirty="0" smtClean="0"/>
              <a:t>-</a:t>
            </a:r>
            <a:r>
              <a:rPr lang="zh-CN" altLang="en-US" sz="1050" dirty="0" smtClean="0"/>
              <a:t>情感词提取方法的有效性，本文将提取算法与两种经典的特征抽取方法进行对比，采用准确率，召回率和</a:t>
            </a:r>
            <a:r>
              <a:rPr lang="en-US" altLang="zh-CN" sz="1050" dirty="0" smtClean="0"/>
              <a:t>F</a:t>
            </a:r>
            <a:r>
              <a:rPr lang="zh-CN" altLang="en-US" sz="1050" dirty="0" smtClean="0"/>
              <a:t>值作为评估标准，实验结果如表格所示：</a:t>
            </a:r>
            <a:endParaRPr lang="en-US" altLang="zh-CN" sz="1050" dirty="0" smtClean="0"/>
          </a:p>
          <a:p>
            <a:endParaRPr lang="en-US" altLang="zh-CN" sz="1050" dirty="0"/>
          </a:p>
          <a:p>
            <a:r>
              <a:rPr lang="zh-CN" altLang="en-US" sz="1050" dirty="0"/>
              <a:t>情感</a:t>
            </a:r>
            <a:r>
              <a:rPr lang="zh-CN" altLang="en-US" sz="1050" dirty="0" smtClean="0"/>
              <a:t>词提取的结果</a:t>
            </a:r>
            <a:r>
              <a:rPr lang="zh-CN" altLang="en-US" sz="1050" dirty="0"/>
              <a:t>表明</a:t>
            </a:r>
            <a:r>
              <a:rPr lang="zh-CN" altLang="zh-CN" sz="1050" dirty="0" smtClean="0"/>
              <a:t>，</a:t>
            </a:r>
            <a:r>
              <a:rPr lang="zh-CN" altLang="zh-CN" sz="1050" dirty="0"/>
              <a:t>尽管本文方法和对比方法提取情感词的准确率相当，但是本文的方法具有较高的召回率，原因是</a:t>
            </a:r>
            <a:r>
              <a:rPr lang="zh-CN" altLang="zh-CN" sz="1050" dirty="0" smtClean="0"/>
              <a:t>本文</a:t>
            </a:r>
            <a:r>
              <a:rPr lang="zh-CN" altLang="en-US" sz="1050" dirty="0" smtClean="0"/>
              <a:t>方法</a:t>
            </a:r>
            <a:r>
              <a:rPr lang="zh-CN" altLang="zh-CN" sz="1050" dirty="0" smtClean="0"/>
              <a:t>加入</a:t>
            </a:r>
            <a:r>
              <a:rPr lang="zh-CN" altLang="zh-CN" sz="1050" dirty="0"/>
              <a:t>了情感词的种子词库，从而</a:t>
            </a:r>
            <a:r>
              <a:rPr lang="zh-CN" altLang="zh-CN" sz="1050" dirty="0" smtClean="0"/>
              <a:t>保证没有副词</a:t>
            </a:r>
            <a:r>
              <a:rPr lang="zh-CN" altLang="en-US" sz="1050" dirty="0" smtClean="0"/>
              <a:t>或者属性词修饰</a:t>
            </a:r>
            <a:r>
              <a:rPr lang="zh-CN" altLang="zh-CN" sz="1050" dirty="0" smtClean="0"/>
              <a:t>的</a:t>
            </a:r>
            <a:r>
              <a:rPr lang="zh-CN" altLang="zh-CN" sz="1050" dirty="0"/>
              <a:t>情感词不会被遗漏</a:t>
            </a:r>
            <a:r>
              <a:rPr lang="zh-CN" altLang="zh-CN" sz="1050" dirty="0" smtClean="0"/>
              <a:t>。</a:t>
            </a:r>
            <a:endParaRPr lang="en-US" altLang="zh-CN" sz="1050" dirty="0" smtClean="0"/>
          </a:p>
          <a:p>
            <a:endParaRPr lang="en-US" altLang="zh-CN" sz="1050" dirty="0" smtClean="0"/>
          </a:p>
          <a:p>
            <a:r>
              <a:rPr lang="zh-CN" altLang="en-US" sz="1050" dirty="0" smtClean="0"/>
              <a:t>属性词提取的</a:t>
            </a:r>
            <a:r>
              <a:rPr lang="zh-CN" altLang="zh-CN" sz="1050" dirty="0" smtClean="0"/>
              <a:t>结果</a:t>
            </a:r>
            <a:r>
              <a:rPr lang="zh-CN" altLang="zh-CN" sz="1050" dirty="0"/>
              <a:t>表明，本文中提取属性词的方法具有最高的准确率，这是因为对比方法采用基于词距的方式来提取属性词，而本文的算法采用句法分析器对句子进行依存句法解析，根据所需要的依存关系对属性词进行过滤，从而提高</a:t>
            </a:r>
            <a:r>
              <a:rPr lang="zh-CN" altLang="zh-CN" sz="1050" dirty="0" smtClean="0"/>
              <a:t>了准确率</a:t>
            </a:r>
            <a:r>
              <a:rPr lang="zh-CN" altLang="zh-CN" sz="1050" dirty="0" smtClean="0"/>
              <a:t>。</a:t>
            </a:r>
            <a:endParaRPr lang="en-US" altLang="zh-CN" sz="105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27</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为了验证本文推荐算法的有效性，</a:t>
            </a:r>
            <a:r>
              <a:rPr lang="zh-CN" altLang="en-US" dirty="0"/>
              <a:t>我们</a:t>
            </a:r>
            <a:r>
              <a:rPr lang="zh-CN" altLang="en-US" dirty="0" smtClean="0"/>
              <a:t>选取了三种相关的推荐算法进行比较，包括</a:t>
            </a:r>
            <a:r>
              <a:rPr lang="zh-CN" altLang="zh-CN" dirty="0">
                <a:solidFill>
                  <a:srgbClr val="FF0000"/>
                </a:solidFill>
              </a:rPr>
              <a:t>传统的基于用户的协同过滤</a:t>
            </a:r>
            <a:r>
              <a:rPr lang="zh-CN" altLang="zh-CN" dirty="0" smtClean="0">
                <a:solidFill>
                  <a:srgbClr val="FF0000"/>
                </a:solidFill>
              </a:rPr>
              <a:t>算法</a:t>
            </a:r>
            <a:r>
              <a:rPr lang="zh-CN" altLang="en-US" b="1" dirty="0"/>
              <a:t>，</a:t>
            </a:r>
            <a:r>
              <a:rPr lang="zh-CN" altLang="zh-CN" dirty="0" smtClean="0">
                <a:solidFill>
                  <a:srgbClr val="C00000"/>
                </a:solidFill>
              </a:rPr>
              <a:t>使用</a:t>
            </a:r>
            <a:r>
              <a:rPr lang="en-US" altLang="zh-CN" dirty="0">
                <a:solidFill>
                  <a:srgbClr val="C00000"/>
                </a:solidFill>
              </a:rPr>
              <a:t>LDA</a:t>
            </a:r>
            <a:r>
              <a:rPr lang="zh-CN" altLang="zh-CN" dirty="0">
                <a:solidFill>
                  <a:srgbClr val="C00000"/>
                </a:solidFill>
              </a:rPr>
              <a:t>主题模型对评分矩阵进行降</a:t>
            </a:r>
            <a:r>
              <a:rPr lang="zh-CN" altLang="zh-CN" dirty="0" smtClean="0">
                <a:solidFill>
                  <a:srgbClr val="C00000"/>
                </a:solidFill>
              </a:rPr>
              <a:t>维</a:t>
            </a:r>
            <a:r>
              <a:rPr lang="zh-CN" altLang="en-US" dirty="0" smtClean="0">
                <a:solidFill>
                  <a:srgbClr val="C00000"/>
                </a:solidFill>
              </a:rPr>
              <a:t>的方法</a:t>
            </a:r>
            <a:r>
              <a:rPr lang="zh-CN" altLang="zh-CN" dirty="0" smtClean="0">
                <a:solidFill>
                  <a:srgbClr val="C00000"/>
                </a:solidFill>
              </a:rPr>
              <a:t>，</a:t>
            </a:r>
            <a:r>
              <a:rPr lang="zh-CN" altLang="en-US" dirty="0" smtClean="0">
                <a:solidFill>
                  <a:srgbClr val="C00000"/>
                </a:solidFill>
              </a:rPr>
              <a:t>以及</a:t>
            </a:r>
            <a:r>
              <a:rPr lang="zh-CN" altLang="en-US" dirty="0"/>
              <a:t>对</a:t>
            </a:r>
            <a:r>
              <a:rPr lang="zh-CN" altLang="zh-CN" dirty="0" smtClean="0"/>
              <a:t>评论</a:t>
            </a:r>
            <a:r>
              <a:rPr lang="zh-CN" altLang="zh-CN" dirty="0"/>
              <a:t>文本进行情感分析</a:t>
            </a:r>
            <a:r>
              <a:rPr lang="zh-CN" altLang="zh-CN" dirty="0" smtClean="0"/>
              <a:t>，再使用回归</a:t>
            </a:r>
            <a:r>
              <a:rPr lang="zh-CN" altLang="zh-CN" dirty="0"/>
              <a:t>方法计算用户对物品的总体</a:t>
            </a:r>
            <a:r>
              <a:rPr lang="zh-CN" altLang="zh-CN" dirty="0" smtClean="0"/>
              <a:t>评分</a:t>
            </a:r>
            <a:r>
              <a:rPr lang="zh-CN" altLang="en-US" dirty="0" smtClean="0"/>
              <a:t>方法</a:t>
            </a:r>
            <a:r>
              <a:rPr lang="zh-CN" altLang="zh-CN" dirty="0" smtClean="0"/>
              <a:t>。</a:t>
            </a:r>
            <a:endParaRPr lang="en-US" altLang="zh-CN" dirty="0" smtClean="0"/>
          </a:p>
          <a:p>
            <a:r>
              <a:rPr lang="zh-CN" altLang="en-US" dirty="0" smtClean="0"/>
              <a:t>除此之外，</a:t>
            </a:r>
            <a:r>
              <a:rPr lang="zh-CN" altLang="zh-CN" dirty="0"/>
              <a:t>我们</a:t>
            </a:r>
            <a:r>
              <a:rPr lang="zh-CN" altLang="zh-CN" dirty="0" smtClean="0"/>
              <a:t>从</a:t>
            </a:r>
            <a:r>
              <a:rPr lang="zh-CN" altLang="en-US" dirty="0" smtClean="0"/>
              <a:t>本文的算法</a:t>
            </a:r>
            <a:r>
              <a:rPr lang="zh-CN" altLang="zh-CN" dirty="0" smtClean="0"/>
              <a:t>衍生</a:t>
            </a:r>
            <a:r>
              <a:rPr lang="zh-CN" altLang="zh-CN" dirty="0"/>
              <a:t>出两组对比方法</a:t>
            </a:r>
            <a:r>
              <a:rPr lang="zh-CN" altLang="zh-CN" dirty="0" smtClean="0"/>
              <a:t>：</a:t>
            </a:r>
            <a:endParaRPr lang="zh-CN" altLang="zh-CN" dirty="0"/>
          </a:p>
          <a:p>
            <a:r>
              <a:rPr lang="en-US" altLang="zh-CN" dirty="0" smtClean="0"/>
              <a:t>1</a:t>
            </a:r>
            <a:r>
              <a:rPr lang="zh-CN" altLang="en-US" dirty="0" smtClean="0"/>
              <a:t>种</a:t>
            </a:r>
            <a:r>
              <a:rPr lang="zh-CN" altLang="zh-CN" dirty="0" smtClean="0"/>
              <a:t>仅</a:t>
            </a:r>
            <a:r>
              <a:rPr lang="zh-CN" altLang="zh-CN" dirty="0"/>
              <a:t>考虑用户对属性</a:t>
            </a:r>
            <a:r>
              <a:rPr lang="zh-CN" altLang="zh-CN" dirty="0" smtClean="0"/>
              <a:t>面相似度</a:t>
            </a:r>
            <a:r>
              <a:rPr lang="zh-CN" altLang="zh-CN" dirty="0"/>
              <a:t>的协同过滤</a:t>
            </a:r>
            <a:r>
              <a:rPr lang="zh-CN" altLang="zh-CN" dirty="0" smtClean="0"/>
              <a:t>，</a:t>
            </a:r>
            <a:r>
              <a:rPr lang="en-US" altLang="zh-CN" dirty="0" smtClean="0"/>
              <a:t>1</a:t>
            </a:r>
            <a:r>
              <a:rPr lang="zh-CN" altLang="en-US" dirty="0"/>
              <a:t>种</a:t>
            </a:r>
            <a:r>
              <a:rPr lang="zh-CN" altLang="zh-CN" dirty="0" smtClean="0"/>
              <a:t>不</a:t>
            </a:r>
            <a:r>
              <a:rPr lang="zh-CN" altLang="zh-CN" dirty="0"/>
              <a:t>考虑用户关注度的协同</a:t>
            </a:r>
            <a:r>
              <a:rPr lang="zh-CN" altLang="zh-CN" dirty="0" smtClean="0"/>
              <a:t>过滤</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28</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701040" y="4400550"/>
            <a:ext cx="5471160" cy="4347210"/>
          </a:xfrm>
        </p:spPr>
        <p:txBody>
          <a:bodyPr/>
          <a:lstStyle/>
          <a:p>
            <a:r>
              <a:rPr lang="zh-CN" altLang="en-US" sz="1000" dirty="0" smtClean="0"/>
              <a:t>实验中，我们采用</a:t>
            </a:r>
            <a:r>
              <a:rPr lang="zh-CN" altLang="zh-CN" sz="1000" dirty="0" smtClean="0"/>
              <a:t>平均绝对误差</a:t>
            </a:r>
            <a:r>
              <a:rPr lang="zh-CN" altLang="en-US" sz="1000" dirty="0" smtClean="0"/>
              <a:t>来评估推荐效果</a:t>
            </a:r>
            <a:endParaRPr lang="en-US" altLang="zh-CN" sz="1000" dirty="0" smtClean="0"/>
          </a:p>
          <a:p>
            <a:r>
              <a:rPr lang="zh-CN" altLang="en-US" sz="1000" dirty="0" smtClean="0">
                <a:solidFill>
                  <a:srgbClr val="FF0000"/>
                </a:solidFill>
              </a:rPr>
              <a:t>首先</a:t>
            </a:r>
            <a:r>
              <a:rPr lang="zh-CN" altLang="zh-CN" sz="1000" dirty="0" smtClean="0">
                <a:solidFill>
                  <a:srgbClr val="FF0000"/>
                </a:solidFill>
              </a:rPr>
              <a:t>针对</a:t>
            </a:r>
            <a:r>
              <a:rPr lang="zh-CN" altLang="en-US" sz="1000" dirty="0">
                <a:solidFill>
                  <a:srgbClr val="FF0000"/>
                </a:solidFill>
              </a:rPr>
              <a:t>属性面</a:t>
            </a:r>
            <a:r>
              <a:rPr lang="zh-CN" altLang="en-US" sz="1000" dirty="0" smtClean="0">
                <a:solidFill>
                  <a:srgbClr val="FF0000"/>
                </a:solidFill>
              </a:rPr>
              <a:t>数目</a:t>
            </a:r>
            <a:r>
              <a:rPr lang="zh-CN" altLang="zh-CN" sz="1000" dirty="0" smtClean="0">
                <a:solidFill>
                  <a:srgbClr val="FF0000"/>
                </a:solidFill>
              </a:rPr>
              <a:t>进行了</a:t>
            </a:r>
            <a:r>
              <a:rPr lang="zh-CN" altLang="en-US" sz="1000" dirty="0" smtClean="0">
                <a:solidFill>
                  <a:srgbClr val="FF0000"/>
                </a:solidFill>
              </a:rPr>
              <a:t>实验</a:t>
            </a:r>
            <a:r>
              <a:rPr lang="zh-CN" altLang="zh-CN" sz="1000" dirty="0" smtClean="0">
                <a:solidFill>
                  <a:srgbClr val="FF0000"/>
                </a:solidFill>
              </a:rPr>
              <a:t>分析</a:t>
            </a:r>
            <a:r>
              <a:rPr lang="zh-CN" altLang="zh-CN" sz="1000" dirty="0" smtClean="0"/>
              <a:t>。结果</a:t>
            </a:r>
            <a:r>
              <a:rPr lang="zh-CN" altLang="zh-CN" sz="1000" dirty="0"/>
              <a:t>显示，</a:t>
            </a:r>
            <a:r>
              <a:rPr lang="zh-CN" altLang="zh-CN" sz="1000" dirty="0" smtClean="0"/>
              <a:t>当</a:t>
            </a:r>
            <a:r>
              <a:rPr lang="zh-CN" altLang="en-US" sz="1000" dirty="0"/>
              <a:t>属性面</a:t>
            </a:r>
            <a:r>
              <a:rPr lang="zh-CN" altLang="zh-CN" sz="1000" dirty="0" smtClean="0"/>
              <a:t>个数</a:t>
            </a:r>
            <a:r>
              <a:rPr lang="en-US" altLang="zh-CN" sz="1000" dirty="0" smtClean="0"/>
              <a:t>k=25</a:t>
            </a:r>
            <a:r>
              <a:rPr lang="zh-CN" altLang="zh-CN" sz="1000" dirty="0"/>
              <a:t>时效果最好。原因是当</a:t>
            </a:r>
            <a:r>
              <a:rPr lang="en-US" altLang="zh-CN" sz="1000" i="1" dirty="0"/>
              <a:t>K</a:t>
            </a:r>
            <a:r>
              <a:rPr lang="zh-CN" altLang="zh-CN" sz="1000" dirty="0"/>
              <a:t>的取值过</a:t>
            </a:r>
            <a:r>
              <a:rPr lang="zh-CN" altLang="zh-CN" sz="1000" dirty="0" smtClean="0"/>
              <a:t>小，</a:t>
            </a:r>
            <a:r>
              <a:rPr lang="en-US" altLang="zh-CN" sz="1000" dirty="0"/>
              <a:t>LDA</a:t>
            </a:r>
            <a:r>
              <a:rPr lang="zh-CN" altLang="zh-CN" sz="1000" dirty="0"/>
              <a:t>不能准确地区分评论文本中潜在的属性面，进而不能够详细地挖掘出用户在各个面上的偏好；当</a:t>
            </a:r>
            <a:r>
              <a:rPr lang="en-US" altLang="zh-CN" sz="1000" i="1" dirty="0"/>
              <a:t>K</a:t>
            </a:r>
            <a:r>
              <a:rPr lang="zh-CN" altLang="zh-CN" sz="1000" dirty="0"/>
              <a:t>的取值过</a:t>
            </a:r>
            <a:r>
              <a:rPr lang="zh-CN" altLang="zh-CN" sz="1000" dirty="0" smtClean="0"/>
              <a:t>大时</a:t>
            </a:r>
            <a:r>
              <a:rPr lang="zh-CN" altLang="zh-CN" sz="1000" dirty="0"/>
              <a:t>，属性面之间的耦合度过高，进而影响各个面上的评分预测精度。此外，随着属性面的增多，用户在属性面上的评分矩阵将变得稀疏</a:t>
            </a:r>
            <a:r>
              <a:rPr lang="zh-CN" altLang="zh-CN" sz="1000" dirty="0" smtClean="0"/>
              <a:t>，</a:t>
            </a:r>
            <a:r>
              <a:rPr lang="zh-CN" altLang="en-US" sz="1000" dirty="0" smtClean="0"/>
              <a:t>从</a:t>
            </a:r>
            <a:r>
              <a:rPr lang="zh-CN" altLang="zh-CN" sz="1000" dirty="0" smtClean="0"/>
              <a:t>而</a:t>
            </a:r>
            <a:r>
              <a:rPr lang="zh-CN" altLang="zh-CN" sz="1000" dirty="0"/>
              <a:t>影响相似度的计算精度</a:t>
            </a:r>
            <a:r>
              <a:rPr lang="zh-CN" altLang="zh-CN" sz="1000" dirty="0" smtClean="0"/>
              <a:t>。</a:t>
            </a:r>
            <a:endParaRPr lang="en-US" altLang="zh-CN" sz="1000" dirty="0" smtClean="0"/>
          </a:p>
          <a:p>
            <a:pPr lvl="0"/>
            <a:r>
              <a:rPr lang="zh-CN" altLang="zh-CN" sz="1000" dirty="0" smtClean="0">
                <a:solidFill>
                  <a:srgbClr val="FF0000"/>
                </a:solidFill>
              </a:rPr>
              <a:t>为测试</a:t>
            </a:r>
            <a:r>
              <a:rPr lang="zh-CN" altLang="en-US" sz="1000" dirty="0" smtClean="0">
                <a:solidFill>
                  <a:srgbClr val="FF0000"/>
                </a:solidFill>
              </a:rPr>
              <a:t>相似度</a:t>
            </a:r>
            <a:r>
              <a:rPr lang="zh-CN" altLang="zh-CN" sz="1000" dirty="0" smtClean="0">
                <a:solidFill>
                  <a:srgbClr val="FF0000"/>
                </a:solidFill>
              </a:rPr>
              <a:t>融合</a:t>
            </a:r>
            <a:r>
              <a:rPr lang="zh-CN" altLang="zh-CN" sz="1000" dirty="0">
                <a:solidFill>
                  <a:srgbClr val="FF0000"/>
                </a:solidFill>
              </a:rPr>
              <a:t>产数对实验结果的影响，</a:t>
            </a:r>
            <a:r>
              <a:rPr lang="zh-CN" altLang="zh-CN" sz="1000" dirty="0"/>
              <a:t>我们将</a:t>
            </a:r>
            <a:r>
              <a:rPr lang="en-US" altLang="zh-CN" sz="1000" dirty="0"/>
              <a:t> </a:t>
            </a:r>
            <a:r>
              <a:rPr lang="zh-CN" altLang="en-US" sz="1000" dirty="0" smtClean="0"/>
              <a:t>融合</a:t>
            </a:r>
            <a:r>
              <a:rPr lang="zh-CN" altLang="en-US" sz="1000" dirty="0"/>
              <a:t>参数</a:t>
            </a:r>
            <a:r>
              <a:rPr lang="zh-CN" altLang="en-US" sz="1000" dirty="0" smtClean="0"/>
              <a:t>从</a:t>
            </a:r>
            <a:r>
              <a:rPr lang="en-US" altLang="zh-CN" sz="1000" dirty="0" smtClean="0"/>
              <a:t>0</a:t>
            </a:r>
            <a:r>
              <a:rPr lang="zh-CN" altLang="zh-CN" sz="1000" dirty="0"/>
              <a:t>变化到</a:t>
            </a:r>
            <a:r>
              <a:rPr lang="en-US" altLang="zh-CN" sz="1000" dirty="0"/>
              <a:t>1</a:t>
            </a:r>
            <a:r>
              <a:rPr lang="zh-CN" altLang="zh-CN" sz="1000" dirty="0" smtClean="0"/>
              <a:t>，结果</a:t>
            </a:r>
            <a:r>
              <a:rPr lang="zh-CN" altLang="zh-CN" sz="1000" dirty="0"/>
              <a:t>显示</a:t>
            </a:r>
            <a:r>
              <a:rPr lang="zh-CN" altLang="zh-CN" sz="1000" dirty="0" smtClean="0"/>
              <a:t>当</a:t>
            </a:r>
            <a:r>
              <a:rPr lang="zh-CN" altLang="en-US" sz="1000" dirty="0" smtClean="0"/>
              <a:t>融合参数为</a:t>
            </a:r>
            <a:r>
              <a:rPr lang="en-US" altLang="zh-CN" sz="1000" dirty="0" smtClean="0"/>
              <a:t>0.9</a:t>
            </a:r>
            <a:r>
              <a:rPr lang="zh-CN" altLang="zh-CN" sz="1000" dirty="0" smtClean="0"/>
              <a:t>时</a:t>
            </a:r>
            <a:r>
              <a:rPr lang="zh-CN" altLang="zh-CN" sz="1000" dirty="0"/>
              <a:t>效果最佳</a:t>
            </a:r>
            <a:r>
              <a:rPr lang="zh-CN" altLang="zh-CN" sz="1000" dirty="0" smtClean="0"/>
              <a:t>。</a:t>
            </a:r>
            <a:r>
              <a:rPr lang="zh-CN" altLang="en-US" sz="1000" dirty="0" smtClean="0"/>
              <a:t>之所以</a:t>
            </a:r>
            <a:r>
              <a:rPr lang="zh-CN" altLang="zh-CN" sz="1000" dirty="0" smtClean="0"/>
              <a:t>不是</a:t>
            </a:r>
            <a:r>
              <a:rPr lang="zh-CN" altLang="zh-CN" sz="1000" dirty="0" smtClean="0"/>
              <a:t>在</a:t>
            </a:r>
            <a:r>
              <a:rPr lang="en-US" altLang="zh-CN" sz="1000" dirty="0" smtClean="0"/>
              <a:t>1</a:t>
            </a:r>
            <a:r>
              <a:rPr lang="zh-CN" altLang="zh-CN" sz="1000" dirty="0" smtClean="0"/>
              <a:t>时取得</a:t>
            </a:r>
            <a:r>
              <a:rPr lang="zh-CN" altLang="en-US" sz="1000" dirty="0"/>
              <a:t>最好的效果</a:t>
            </a:r>
            <a:r>
              <a:rPr lang="zh-CN" altLang="zh-CN" sz="1000" dirty="0" smtClean="0"/>
              <a:t>，</a:t>
            </a:r>
            <a:r>
              <a:rPr lang="zh-CN" altLang="en-US" sz="1000" dirty="0"/>
              <a:t>说明</a:t>
            </a:r>
            <a:r>
              <a:rPr lang="zh-CN" altLang="zh-CN" sz="1000" dirty="0" smtClean="0"/>
              <a:t>在</a:t>
            </a:r>
            <a:r>
              <a:rPr lang="zh-CN" altLang="zh-CN" sz="1000" dirty="0"/>
              <a:t>相似度的融合中总体评分的相似度对推荐精度有一定影响，但是从评论文本中通过情感分析得到的用户相似度对算法的影响更大，这进一步证明了本文的观点</a:t>
            </a:r>
            <a:r>
              <a:rPr lang="zh-CN" altLang="zh-CN" sz="1000" dirty="0" smtClean="0"/>
              <a:t>。</a:t>
            </a:r>
            <a:endParaRPr lang="en-US" altLang="zh-CN" sz="1000" dirty="0" smtClean="0"/>
          </a:p>
          <a:p>
            <a:r>
              <a:rPr lang="zh-CN" altLang="en-US" sz="1000" dirty="0" smtClean="0">
                <a:solidFill>
                  <a:srgbClr val="FF0000"/>
                </a:solidFill>
              </a:rPr>
              <a:t>推荐</a:t>
            </a:r>
            <a:r>
              <a:rPr lang="zh-CN" altLang="en-US" sz="1000" dirty="0">
                <a:solidFill>
                  <a:srgbClr val="FF0000"/>
                </a:solidFill>
              </a:rPr>
              <a:t>算法</a:t>
            </a:r>
            <a:r>
              <a:rPr lang="zh-CN" altLang="en-US" sz="1000" dirty="0" smtClean="0">
                <a:solidFill>
                  <a:srgbClr val="FF0000"/>
                </a:solidFill>
              </a:rPr>
              <a:t>的实验结果显示</a:t>
            </a:r>
            <a:r>
              <a:rPr lang="zh-CN" altLang="zh-CN" sz="1000" dirty="0" smtClean="0"/>
              <a:t>，当</a:t>
            </a:r>
            <a:r>
              <a:rPr lang="zh-CN" altLang="zh-CN" sz="1000" dirty="0"/>
              <a:t>最邻近用户数</a:t>
            </a:r>
            <a:r>
              <a:rPr lang="en-US" altLang="zh-CN" sz="1000" i="1" dirty="0"/>
              <a:t>N</a:t>
            </a:r>
            <a:r>
              <a:rPr lang="zh-CN" altLang="zh-CN" sz="1000" dirty="0"/>
              <a:t>相同时</a:t>
            </a:r>
            <a:r>
              <a:rPr lang="zh-CN" altLang="zh-CN" sz="1000" dirty="0" smtClean="0"/>
              <a:t>，</a:t>
            </a:r>
            <a:r>
              <a:rPr lang="zh-CN" altLang="en-US" sz="1000" dirty="0"/>
              <a:t>本文</a:t>
            </a:r>
            <a:r>
              <a:rPr lang="zh-CN" altLang="zh-CN" sz="1000" dirty="0" smtClean="0"/>
              <a:t>算法</a:t>
            </a:r>
            <a:r>
              <a:rPr lang="zh-CN" altLang="zh-CN" sz="1000" dirty="0"/>
              <a:t>具有最小的</a:t>
            </a:r>
            <a:r>
              <a:rPr lang="en-US" altLang="zh-CN" sz="1000" dirty="0"/>
              <a:t> MAE</a:t>
            </a:r>
            <a:r>
              <a:rPr lang="zh-CN" altLang="zh-CN" sz="1000" dirty="0"/>
              <a:t>值，这说明本文提出的方法能够有效地提高推荐质量。而同样采用了</a:t>
            </a:r>
            <a:r>
              <a:rPr lang="en-US" altLang="zh-CN" sz="1000" dirty="0"/>
              <a:t>LDA</a:t>
            </a:r>
            <a:r>
              <a:rPr lang="zh-CN" altLang="zh-CN" sz="1000" dirty="0"/>
              <a:t>主题模型</a:t>
            </a:r>
            <a:r>
              <a:rPr lang="zh-CN" altLang="zh-CN" sz="1000" dirty="0" smtClean="0"/>
              <a:t>，</a:t>
            </a:r>
            <a:r>
              <a:rPr lang="zh-CN" altLang="en-US" sz="1000" dirty="0"/>
              <a:t>本文</a:t>
            </a:r>
            <a:r>
              <a:rPr lang="zh-CN" altLang="zh-CN" sz="1000" dirty="0" smtClean="0"/>
              <a:t>算法</a:t>
            </a:r>
            <a:r>
              <a:rPr lang="zh-CN" altLang="zh-CN" sz="1000" dirty="0"/>
              <a:t>得到的</a:t>
            </a:r>
            <a:r>
              <a:rPr lang="en-US" altLang="zh-CN" sz="1000" dirty="0"/>
              <a:t>MAE</a:t>
            </a:r>
            <a:r>
              <a:rPr lang="zh-CN" altLang="zh-CN" sz="1000" dirty="0"/>
              <a:t>值比</a:t>
            </a:r>
            <a:r>
              <a:rPr lang="en-US" altLang="zh-CN" sz="1000" dirty="0"/>
              <a:t>LDA-CF</a:t>
            </a:r>
            <a:r>
              <a:rPr lang="zh-CN" altLang="zh-CN" sz="1000" dirty="0"/>
              <a:t>小，说明采用评论文本确实可以提高推荐精度。然而同样利用了评论文本信息的</a:t>
            </a:r>
            <a:r>
              <a:rPr lang="en-US" altLang="zh-CN" sz="1000" dirty="0"/>
              <a:t>RI-CF</a:t>
            </a:r>
            <a:r>
              <a:rPr lang="zh-CN" altLang="zh-CN" sz="1000" dirty="0"/>
              <a:t>算法效果却</a:t>
            </a:r>
            <a:r>
              <a:rPr lang="zh-CN" altLang="zh-CN" sz="1000" dirty="0" smtClean="0"/>
              <a:t>不如</a:t>
            </a:r>
            <a:r>
              <a:rPr lang="zh-CN" altLang="en-US" sz="1000" dirty="0" smtClean="0"/>
              <a:t>本文的</a:t>
            </a:r>
            <a:r>
              <a:rPr lang="zh-CN" altLang="zh-CN" sz="1000" dirty="0" smtClean="0"/>
              <a:t>算法</a:t>
            </a:r>
            <a:r>
              <a:rPr lang="zh-CN" altLang="zh-CN" sz="1000" dirty="0"/>
              <a:t>，这说明通过</a:t>
            </a:r>
            <a:r>
              <a:rPr lang="en-US" altLang="zh-CN" sz="1000" dirty="0"/>
              <a:t>LDA</a:t>
            </a:r>
            <a:r>
              <a:rPr lang="zh-CN" altLang="zh-CN" sz="1000" dirty="0"/>
              <a:t>模型来获取用户在物品各个属性面上的相似度的方法是有效的。</a:t>
            </a:r>
          </a:p>
          <a:p>
            <a:r>
              <a:rPr lang="en-US" altLang="zh-CN" sz="1000" dirty="0">
                <a:solidFill>
                  <a:srgbClr val="C00000"/>
                </a:solidFill>
              </a:rPr>
              <a:t> </a:t>
            </a:r>
            <a:r>
              <a:rPr lang="en-US" altLang="zh-CN" sz="1000" dirty="0" smtClean="0">
                <a:solidFill>
                  <a:srgbClr val="C00000"/>
                </a:solidFill>
              </a:rPr>
              <a:t>        </a:t>
            </a:r>
            <a:r>
              <a:rPr lang="zh-CN" altLang="zh-CN" sz="1000" dirty="0" smtClean="0">
                <a:solidFill>
                  <a:srgbClr val="C00000"/>
                </a:solidFill>
              </a:rPr>
              <a:t>此外</a:t>
            </a:r>
            <a:r>
              <a:rPr lang="zh-CN" altLang="zh-CN" sz="1000" dirty="0">
                <a:solidFill>
                  <a:srgbClr val="C00000"/>
                </a:solidFill>
              </a:rPr>
              <a:t>，本文将</a:t>
            </a:r>
            <a:r>
              <a:rPr lang="en-US" altLang="zh-CN" sz="1000" dirty="0">
                <a:solidFill>
                  <a:srgbClr val="C00000"/>
                </a:solidFill>
              </a:rPr>
              <a:t>SACF</a:t>
            </a:r>
            <a:r>
              <a:rPr lang="zh-CN" altLang="zh-CN" sz="1000" dirty="0">
                <a:solidFill>
                  <a:srgbClr val="C00000"/>
                </a:solidFill>
              </a:rPr>
              <a:t>衍生得到的两组方法的实验结果进行了比较。通过对比</a:t>
            </a:r>
            <a:r>
              <a:rPr lang="en-US" altLang="zh-CN" sz="1000" dirty="0">
                <a:solidFill>
                  <a:srgbClr val="C00000"/>
                </a:solidFill>
              </a:rPr>
              <a:t>SACF-WR</a:t>
            </a:r>
            <a:r>
              <a:rPr lang="zh-CN" altLang="zh-CN" sz="1000" dirty="0">
                <a:solidFill>
                  <a:srgbClr val="C00000"/>
                </a:solidFill>
              </a:rPr>
              <a:t>和</a:t>
            </a:r>
            <a:r>
              <a:rPr lang="en-US" altLang="zh-CN" sz="1000" dirty="0">
                <a:solidFill>
                  <a:srgbClr val="C00000"/>
                </a:solidFill>
              </a:rPr>
              <a:t>CF</a:t>
            </a:r>
            <a:r>
              <a:rPr lang="zh-CN" altLang="zh-CN" sz="1000" dirty="0">
                <a:solidFill>
                  <a:srgbClr val="C00000"/>
                </a:solidFill>
              </a:rPr>
              <a:t>的实验结果，可以发现，基于属性面相似度的推荐比传统的基于用户总体评分的协同过滤算法更加准确，这说明基于属性面的相似度度量方法更能够精确地发现相似用户，从而提高了推荐精度。比较</a:t>
            </a:r>
            <a:r>
              <a:rPr lang="en-US" altLang="zh-CN" sz="1000" dirty="0">
                <a:solidFill>
                  <a:srgbClr val="C00000"/>
                </a:solidFill>
              </a:rPr>
              <a:t>SACF</a:t>
            </a:r>
            <a:r>
              <a:rPr lang="zh-CN" altLang="zh-CN" sz="1000" dirty="0">
                <a:solidFill>
                  <a:srgbClr val="C00000"/>
                </a:solidFill>
              </a:rPr>
              <a:t>和</a:t>
            </a:r>
            <a:r>
              <a:rPr lang="en-US" altLang="zh-CN" sz="1000" dirty="0">
                <a:solidFill>
                  <a:srgbClr val="C00000"/>
                </a:solidFill>
              </a:rPr>
              <a:t>SACF-WR</a:t>
            </a:r>
            <a:r>
              <a:rPr lang="zh-CN" altLang="zh-CN" sz="1000" dirty="0">
                <a:solidFill>
                  <a:srgbClr val="C00000"/>
                </a:solidFill>
              </a:rPr>
              <a:t>的实验结果可以看出，融合之后的相似度计算方法比仅使用情感分析相似度方法的推荐效果更好，这说明融合用户总体评分相似度可以提高推荐精度。此外，</a:t>
            </a:r>
            <a:r>
              <a:rPr lang="en-US" altLang="zh-CN" sz="1000" dirty="0">
                <a:solidFill>
                  <a:srgbClr val="C00000"/>
                </a:solidFill>
              </a:rPr>
              <a:t>SACF</a:t>
            </a:r>
            <a:r>
              <a:rPr lang="zh-CN" altLang="zh-CN" sz="1000" dirty="0">
                <a:solidFill>
                  <a:srgbClr val="C00000"/>
                </a:solidFill>
              </a:rPr>
              <a:t>和</a:t>
            </a:r>
            <a:r>
              <a:rPr lang="en-US" altLang="zh-CN" sz="1000" dirty="0">
                <a:solidFill>
                  <a:srgbClr val="C00000"/>
                </a:solidFill>
              </a:rPr>
              <a:t>SACF-WC</a:t>
            </a:r>
            <a:r>
              <a:rPr lang="zh-CN" altLang="zh-CN" sz="1000" dirty="0">
                <a:solidFill>
                  <a:srgbClr val="C00000"/>
                </a:solidFill>
              </a:rPr>
              <a:t>的实验结果表明，考虑用户对属性面关注度的影响可提高算法的推荐精度</a:t>
            </a:r>
            <a:r>
              <a:rPr lang="zh-CN" altLang="zh-CN" sz="1000" dirty="0" smtClean="0">
                <a:solidFill>
                  <a:srgbClr val="C00000"/>
                </a:solidFill>
              </a:rPr>
              <a:t>。</a:t>
            </a:r>
            <a:endParaRPr lang="zh-CN" altLang="zh-CN" sz="1000" dirty="0">
              <a:solidFill>
                <a:srgbClr val="C0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29</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2166633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solidFill>
                  <a:srgbClr val="FF0000"/>
                </a:solidFill>
              </a:rPr>
              <a:t>最后，</a:t>
            </a:r>
            <a:r>
              <a:rPr lang="zh-CN" altLang="zh-CN" dirty="0" smtClean="0">
                <a:solidFill>
                  <a:srgbClr val="FF0000"/>
                </a:solidFill>
              </a:rPr>
              <a:t>为</a:t>
            </a:r>
            <a:r>
              <a:rPr lang="zh-CN" altLang="zh-CN" dirty="0">
                <a:solidFill>
                  <a:srgbClr val="FF0000"/>
                </a:solidFill>
              </a:rPr>
              <a:t>说明本文</a:t>
            </a:r>
            <a:r>
              <a:rPr lang="zh-CN" altLang="zh-CN" dirty="0" smtClean="0"/>
              <a:t>中</a:t>
            </a:r>
            <a:r>
              <a:rPr lang="zh-CN" altLang="en-US" dirty="0" smtClean="0"/>
              <a:t>通过</a:t>
            </a:r>
            <a:r>
              <a:rPr lang="en-US" altLang="zh-CN" dirty="0" smtClean="0"/>
              <a:t>LDA</a:t>
            </a:r>
            <a:r>
              <a:rPr lang="zh-CN" altLang="zh-CN" dirty="0"/>
              <a:t>主题模型</a:t>
            </a:r>
            <a:r>
              <a:rPr lang="zh-CN" altLang="zh-CN" dirty="0" smtClean="0"/>
              <a:t>生成</a:t>
            </a:r>
            <a:r>
              <a:rPr lang="zh-CN" altLang="en-US" dirty="0"/>
              <a:t>的</a:t>
            </a:r>
            <a:r>
              <a:rPr lang="zh-CN" altLang="zh-CN" dirty="0" smtClean="0"/>
              <a:t>属性</a:t>
            </a:r>
            <a:r>
              <a:rPr lang="zh-CN" altLang="zh-CN" dirty="0"/>
              <a:t>面的有效性，我们将属性面以属性词的形式进行展示</a:t>
            </a:r>
            <a:r>
              <a:rPr lang="zh-CN" altLang="zh-CN" dirty="0" smtClean="0"/>
              <a:t>，</a:t>
            </a:r>
            <a:r>
              <a:rPr lang="zh-CN" altLang="zh-CN" dirty="0" smtClean="0">
                <a:solidFill>
                  <a:srgbClr val="FF0000"/>
                </a:solidFill>
              </a:rPr>
              <a:t>从表</a:t>
            </a:r>
            <a:r>
              <a:rPr lang="zh-CN" altLang="en-US" dirty="0" smtClean="0">
                <a:solidFill>
                  <a:srgbClr val="FF0000"/>
                </a:solidFill>
              </a:rPr>
              <a:t>中</a:t>
            </a:r>
            <a:r>
              <a:rPr lang="zh-CN" altLang="zh-CN" dirty="0" smtClean="0">
                <a:solidFill>
                  <a:srgbClr val="FF0000"/>
                </a:solidFill>
              </a:rPr>
              <a:t>可以</a:t>
            </a:r>
            <a:r>
              <a:rPr lang="zh-CN" altLang="zh-CN" dirty="0">
                <a:solidFill>
                  <a:srgbClr val="FF0000"/>
                </a:solidFill>
              </a:rPr>
              <a:t>看出</a:t>
            </a:r>
            <a:r>
              <a:rPr lang="zh-CN" altLang="zh-CN" dirty="0"/>
              <a:t>，每个属性面都包含了与该属性特征相关的属性词</a:t>
            </a:r>
            <a:r>
              <a:rPr lang="zh-CN" altLang="zh-CN" dirty="0" smtClean="0"/>
              <a:t>，从属性</a:t>
            </a:r>
            <a:r>
              <a:rPr lang="zh-CN" altLang="zh-CN" dirty="0"/>
              <a:t>词的分布大致可以识别出每个属性面所表达的含义。例如，从属性面</a:t>
            </a:r>
            <a:r>
              <a:rPr lang="en-US" altLang="zh-CN" dirty="0"/>
              <a:t>1</a:t>
            </a:r>
            <a:r>
              <a:rPr lang="zh-CN" altLang="zh-CN" dirty="0"/>
              <a:t>的词汇分布中可以看出该属性面与手机电池</a:t>
            </a:r>
            <a:r>
              <a:rPr lang="zh-CN" altLang="zh-CN" dirty="0" smtClean="0"/>
              <a:t>相关</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30</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31</a:t>
            </a:fld>
            <a:endParaRPr lang="zh-CN" altLang="en-US"/>
          </a:p>
        </p:txBody>
      </p:sp>
    </p:spTree>
    <p:extLst>
      <p:ext uri="{BB962C8B-B14F-4D97-AF65-F5344CB8AC3E}">
        <p14:creationId xmlns:p14="http://schemas.microsoft.com/office/powerpoint/2010/main" val="390751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32</a:t>
            </a:fld>
            <a:endParaRPr lang="zh-CN" altLang="en-US"/>
          </a:p>
        </p:txBody>
      </p:sp>
    </p:spTree>
    <p:extLst>
      <p:ext uri="{BB962C8B-B14F-4D97-AF65-F5344CB8AC3E}">
        <p14:creationId xmlns:p14="http://schemas.microsoft.com/office/powerpoint/2010/main" val="807568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最后，我们</a:t>
            </a:r>
            <a:r>
              <a:rPr lang="zh-CN" altLang="en-US" dirty="0" smtClean="0"/>
              <a:t>对</a:t>
            </a:r>
            <a:r>
              <a:rPr lang="zh-CN" altLang="en-US" dirty="0"/>
              <a:t>本文</a:t>
            </a:r>
            <a:r>
              <a:rPr lang="zh-CN" altLang="en-US" dirty="0" smtClean="0"/>
              <a:t>进行</a:t>
            </a:r>
            <a:r>
              <a:rPr lang="zh-CN" altLang="en-US" dirty="0" smtClean="0"/>
              <a:t>总结：</a:t>
            </a:r>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33</a:t>
            </a:fld>
            <a:endParaRPr lang="zh-CN" altLang="en-US"/>
          </a:p>
        </p:txBody>
      </p:sp>
    </p:spTree>
    <p:extLst>
      <p:ext uri="{BB962C8B-B14F-4D97-AF65-F5344CB8AC3E}">
        <p14:creationId xmlns:p14="http://schemas.microsoft.com/office/powerpoint/2010/main" val="738808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为了提高本文提出推荐算法的精度，在下一步工作中，我们将从以下几个方面对算法进行改进</a:t>
            </a:r>
            <a:r>
              <a:rPr lang="zh-CN" altLang="zh-CN" dirty="0" smtClean="0"/>
              <a:t>：</a:t>
            </a:r>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34</a:t>
            </a:fld>
            <a:endParaRPr lang="zh-CN" altLang="en-US"/>
          </a:p>
        </p:txBody>
      </p:sp>
    </p:spTree>
    <p:extLst>
      <p:ext uri="{BB962C8B-B14F-4D97-AF65-F5344CB8AC3E}">
        <p14:creationId xmlns:p14="http://schemas.microsoft.com/office/powerpoint/2010/main" val="1469302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我的答辩到此结束，谢谢大家！</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35</a:t>
            </a:fld>
            <a:endParaRPr lang="zh-CN" altLang="en-US"/>
          </a:p>
        </p:txBody>
      </p:sp>
    </p:spTree>
    <p:extLst>
      <p:ext uri="{BB962C8B-B14F-4D97-AF65-F5344CB8AC3E}">
        <p14:creationId xmlns:p14="http://schemas.microsoft.com/office/powerpoint/2010/main" val="178402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随着互联网的普及和信息技术突飞猛进的发展，信息的过度丰富对电子商务带来了巨大的挑战</a:t>
            </a:r>
            <a:r>
              <a:rPr lang="zh-CN" altLang="zh-CN" dirty="0" smtClean="0"/>
              <a:t>。</a:t>
            </a:r>
            <a:endParaRPr lang="en-US" altLang="zh-CN" dirty="0" smtClean="0"/>
          </a:p>
          <a:p>
            <a:r>
              <a:rPr lang="zh-CN" altLang="en-US" dirty="0" smtClean="0"/>
              <a:t>然而，</a:t>
            </a:r>
            <a:r>
              <a:rPr lang="zh-CN" altLang="zh-CN" dirty="0" smtClean="0"/>
              <a:t>个性化</a:t>
            </a:r>
            <a:r>
              <a:rPr lang="zh-CN" altLang="zh-CN" dirty="0"/>
              <a:t>推荐系统的</a:t>
            </a:r>
            <a:r>
              <a:rPr lang="zh-CN" altLang="zh-CN" dirty="0" smtClean="0"/>
              <a:t>出现提供</a:t>
            </a:r>
            <a:r>
              <a:rPr lang="zh-CN" altLang="zh-CN" dirty="0"/>
              <a:t>了一种解决信息过载的工具</a:t>
            </a:r>
            <a:r>
              <a:rPr lang="zh-CN" altLang="zh-CN" dirty="0" smtClean="0"/>
              <a:t>。</a:t>
            </a:r>
            <a:r>
              <a:rPr lang="zh-CN" altLang="zh-CN" dirty="0"/>
              <a:t>用户可以通过推荐系统快速发现自己感兴趣的东西，而商家也可以借助推荐系统挖掘潜在的用户，扩大影响力</a:t>
            </a:r>
            <a:r>
              <a:rPr lang="zh-CN" altLang="zh-CN" dirty="0" smtClean="0"/>
              <a:t>。</a:t>
            </a:r>
            <a:r>
              <a:rPr lang="zh-CN" altLang="en-US" dirty="0" smtClean="0"/>
              <a:t>从而达到双赢。</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82950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协同</a:t>
            </a:r>
            <a:r>
              <a:rPr lang="zh-CN" altLang="zh-CN" dirty="0" smtClean="0"/>
              <a:t>过滤是</a:t>
            </a:r>
            <a:r>
              <a:rPr lang="zh-CN" altLang="zh-CN" dirty="0"/>
              <a:t>目前应用最广泛的推荐</a:t>
            </a:r>
            <a:r>
              <a:rPr lang="zh-CN" altLang="zh-CN" dirty="0" smtClean="0"/>
              <a:t>算法，</a:t>
            </a:r>
            <a:r>
              <a:rPr lang="zh-CN" altLang="en-US" dirty="0" smtClean="0"/>
              <a:t>国内外很多大型的电子商务网站和影评网站推荐系统的核心算法都是基于协同过滤。</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53084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47700" y="4400550"/>
            <a:ext cx="5486400" cy="1756410"/>
          </a:xfrm>
        </p:spPr>
        <p:txBody>
          <a:bodyPr/>
          <a:lstStyle/>
          <a:p>
            <a:r>
              <a:rPr lang="zh-CN" altLang="en-US" dirty="0" smtClean="0"/>
              <a:t>然而，传统协同过滤推荐算法面临着一些挑战：主要包括推荐精度不高和数据的稀疏性问题。</a:t>
            </a:r>
            <a:endParaRPr lang="en-US" altLang="zh-CN" dirty="0" smtClean="0"/>
          </a:p>
          <a:p>
            <a:r>
              <a:rPr lang="zh-CN" altLang="en-US" dirty="0" smtClean="0"/>
              <a:t>数据的稀疏性</a:t>
            </a:r>
            <a:r>
              <a:rPr lang="zh-CN" altLang="en-US" dirty="0" smtClean="0"/>
              <a:t>导致</a:t>
            </a:r>
            <a:r>
              <a:rPr lang="zh-CN" altLang="zh-CN" dirty="0" smtClean="0"/>
              <a:t>相似度</a:t>
            </a:r>
            <a:r>
              <a:rPr lang="zh-CN" altLang="zh-CN" dirty="0"/>
              <a:t>计算不准确，从而影响推荐精度</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198281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01675" y="1174750"/>
            <a:ext cx="5486400" cy="3086100"/>
          </a:xfrm>
        </p:spPr>
      </p:sp>
      <p:sp>
        <p:nvSpPr>
          <p:cNvPr id="3" name="备注占位符 2"/>
          <p:cNvSpPr>
            <a:spLocks noGrp="1"/>
          </p:cNvSpPr>
          <p:nvPr>
            <p:ph type="body" idx="1"/>
          </p:nvPr>
        </p:nvSpPr>
        <p:spPr/>
        <p:txBody>
          <a:bodyPr/>
          <a:lstStyle/>
          <a:p>
            <a:r>
              <a:rPr lang="zh-CN" altLang="en-US" sz="1050" dirty="0" smtClean="0"/>
              <a:t>为了解决数据稀疏性的问题，近年来一些研究在传统的协同过滤推荐算法的基础上进行了改进：主要包括：</a:t>
            </a:r>
            <a:endParaRPr lang="en-US" altLang="zh-CN" sz="1050" dirty="0" smtClean="0"/>
          </a:p>
          <a:p>
            <a:r>
              <a:rPr lang="en-US" altLang="zh-CN" sz="1050" dirty="0" smtClean="0"/>
              <a:t>1.</a:t>
            </a:r>
            <a:r>
              <a:rPr lang="zh-CN" altLang="en-US" sz="1050" dirty="0" smtClean="0"/>
              <a:t>采用分类、聚类的方法初步预测用户对物品的评分，填充评分矩阵</a:t>
            </a:r>
            <a:endParaRPr lang="en-US" altLang="zh-CN" sz="1050" dirty="0" smtClean="0"/>
          </a:p>
          <a:p>
            <a:r>
              <a:rPr lang="en-US" altLang="zh-CN" sz="1050" dirty="0" smtClean="0"/>
              <a:t>2.</a:t>
            </a:r>
            <a:r>
              <a:rPr lang="zh-CN" altLang="en-US" sz="1050" dirty="0" smtClean="0"/>
              <a:t>采用</a:t>
            </a:r>
            <a:r>
              <a:rPr lang="en-US" altLang="zh-CN" sz="1050" dirty="0" err="1" smtClean="0"/>
              <a:t>svd</a:t>
            </a:r>
            <a:r>
              <a:rPr lang="zh-CN" altLang="en-US" sz="1050" dirty="0" smtClean="0"/>
              <a:t>矩阵分解、隐语义模型、张量分解等基于模型的推荐方法</a:t>
            </a:r>
            <a:endParaRPr lang="en-US" altLang="zh-CN" sz="1050" dirty="0" smtClean="0"/>
          </a:p>
          <a:p>
            <a:r>
              <a:rPr lang="zh-CN" altLang="en-US" sz="1050" dirty="0" smtClean="0"/>
              <a:t>虽然这些方法在一定程度上解决了数据稀疏性的问题，但是</a:t>
            </a:r>
            <a:r>
              <a:rPr lang="zh-CN" altLang="en-US" sz="1050" dirty="0"/>
              <a:t>采用</a:t>
            </a:r>
            <a:r>
              <a:rPr lang="zh-CN" altLang="zh-CN" sz="1050" dirty="0"/>
              <a:t>用户的总体评分</a:t>
            </a:r>
            <a:r>
              <a:rPr lang="zh-CN" altLang="en-US" sz="1050" dirty="0"/>
              <a:t>计算得到的</a:t>
            </a:r>
            <a:r>
              <a:rPr lang="zh-CN" altLang="zh-CN" sz="1050" dirty="0"/>
              <a:t>相似度</a:t>
            </a:r>
            <a:r>
              <a:rPr lang="zh-CN" altLang="en-US" sz="1050" dirty="0"/>
              <a:t>并不准确</a:t>
            </a:r>
            <a:r>
              <a:rPr lang="zh-CN" altLang="en-US" sz="1050" dirty="0" smtClean="0"/>
              <a:t>。</a:t>
            </a:r>
            <a:endParaRPr lang="en-US" altLang="zh-CN" sz="1050" dirty="0" smtClean="0"/>
          </a:p>
          <a:p>
            <a:r>
              <a:rPr lang="zh-CN" altLang="zh-CN" sz="1050" dirty="0" smtClean="0"/>
              <a:t>以</a:t>
            </a:r>
            <a:r>
              <a:rPr lang="zh-CN" altLang="zh-CN" sz="1050" dirty="0"/>
              <a:t>手机评论为例，用户</a:t>
            </a:r>
            <a:r>
              <a:rPr lang="en-US" altLang="zh-CN" sz="1050" dirty="0"/>
              <a:t>A</a:t>
            </a:r>
            <a:r>
              <a:rPr lang="zh-CN" altLang="zh-CN" sz="1050" dirty="0"/>
              <a:t>和</a:t>
            </a:r>
            <a:r>
              <a:rPr lang="en-US" altLang="zh-CN" sz="1050" dirty="0"/>
              <a:t>B</a:t>
            </a:r>
            <a:r>
              <a:rPr lang="zh-CN" altLang="zh-CN" sz="1050" dirty="0"/>
              <a:t>对同一款手机的总体评分均为</a:t>
            </a:r>
            <a:r>
              <a:rPr lang="en-US" altLang="zh-CN" sz="1050" dirty="0"/>
              <a:t>4</a:t>
            </a:r>
            <a:r>
              <a:rPr lang="zh-CN" altLang="zh-CN" sz="1050" dirty="0"/>
              <a:t>分，</a:t>
            </a:r>
            <a:r>
              <a:rPr lang="en-US" altLang="zh-CN" sz="1050" dirty="0"/>
              <a:t>A</a:t>
            </a:r>
            <a:r>
              <a:rPr lang="zh-CN" altLang="en-US" sz="1050" dirty="0"/>
              <a:t>用户</a:t>
            </a:r>
            <a:r>
              <a:rPr lang="zh-CN" altLang="zh-CN" sz="1050" dirty="0"/>
              <a:t>可能喜欢该款手机的外观而觉得手机价格太高，而</a:t>
            </a:r>
            <a:r>
              <a:rPr lang="en-US" altLang="zh-CN" sz="1050" dirty="0"/>
              <a:t>B</a:t>
            </a:r>
            <a:r>
              <a:rPr lang="zh-CN" altLang="zh-CN" sz="1050" dirty="0"/>
              <a:t>可能不太满意这款手机的外观，但是觉得手机的价格合适。虽然</a:t>
            </a:r>
            <a:r>
              <a:rPr lang="en-US" altLang="zh-CN" sz="1050" dirty="0"/>
              <a:t>A</a:t>
            </a:r>
            <a:r>
              <a:rPr lang="zh-CN" altLang="zh-CN" sz="1050" dirty="0"/>
              <a:t>和</a:t>
            </a:r>
            <a:r>
              <a:rPr lang="en-US" altLang="zh-CN" sz="1050" dirty="0"/>
              <a:t>B</a:t>
            </a:r>
            <a:r>
              <a:rPr lang="zh-CN" altLang="zh-CN" sz="1050" dirty="0"/>
              <a:t>对该款手机的总体评分相同，但是他们的偏好却不相同</a:t>
            </a:r>
            <a:r>
              <a:rPr lang="zh-CN" altLang="zh-CN" sz="1050" dirty="0" smtClean="0"/>
              <a:t>。</a:t>
            </a:r>
            <a:endParaRPr lang="en-US" altLang="zh-CN" sz="1050" dirty="0" smtClean="0"/>
          </a:p>
          <a:p>
            <a:r>
              <a:rPr lang="zh-CN" altLang="en-US" sz="1050" dirty="0" smtClean="0"/>
              <a:t>因此，本文考虑到评论文本中的丰富信息，对评论文本进行情感分析，并利用</a:t>
            </a:r>
            <a:r>
              <a:rPr lang="en-US" altLang="zh-CN" sz="1050" dirty="0" smtClean="0"/>
              <a:t>LDA</a:t>
            </a:r>
            <a:r>
              <a:rPr lang="zh-CN" altLang="en-US" sz="1050" dirty="0" smtClean="0"/>
              <a:t>主题模型挖掘出用户在物品属性面上的情感</a:t>
            </a:r>
            <a:r>
              <a:rPr lang="zh-CN" altLang="en-US" sz="1050" dirty="0" smtClean="0"/>
              <a:t>相似度，</a:t>
            </a:r>
            <a:r>
              <a:rPr lang="zh-CN" altLang="en-US" sz="1050" dirty="0" smtClean="0"/>
              <a:t>从而进行个性化推荐。</a:t>
            </a:r>
            <a:endParaRPr lang="en-US" altLang="zh-CN" sz="105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2842001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
        <p:nvSpPr>
          <p:cNvPr id="5" name="备注占位符 4"/>
          <p:cNvSpPr>
            <a:spLocks noGrp="1"/>
          </p:cNvSpPr>
          <p:nvPr>
            <p:ph type="body" sz="quarter" idx="11"/>
          </p:nvPr>
        </p:nvSpPr>
        <p:spPr/>
        <p:txBody>
          <a:bodyPr/>
          <a:lstStyle/>
          <a:p>
            <a:r>
              <a:rPr lang="zh-CN" altLang="en-US" dirty="0" smtClean="0"/>
              <a:t>本文推荐算法的流程图如图所示：</a:t>
            </a:r>
            <a:endParaRPr lang="en-US" altLang="zh-CN" dirty="0" smtClean="0"/>
          </a:p>
          <a:p>
            <a:r>
              <a:rPr lang="zh-CN" altLang="en-US" dirty="0" smtClean="0"/>
              <a:t>首先，我们进行属性词</a:t>
            </a:r>
            <a:r>
              <a:rPr lang="en-US" altLang="zh-CN" dirty="0" smtClean="0"/>
              <a:t>-</a:t>
            </a:r>
            <a:r>
              <a:rPr lang="zh-CN" altLang="en-US" dirty="0" smtClean="0"/>
              <a:t>情感词对的提取</a:t>
            </a:r>
            <a:endParaRPr lang="en-US" altLang="zh-CN" dirty="0" smtClean="0"/>
          </a:p>
          <a:p>
            <a:r>
              <a:rPr lang="zh-CN" altLang="en-US" dirty="0" smtClean="0"/>
              <a:t>接着，利用情感词预测用户对属性词的评分</a:t>
            </a:r>
            <a:endParaRPr lang="en-US" altLang="zh-CN" dirty="0" smtClean="0"/>
          </a:p>
          <a:p>
            <a:r>
              <a:rPr lang="zh-CN" altLang="en-US" dirty="0" smtClean="0"/>
              <a:t>然后，将属性词聚集成属性面，并预测用户对属性</a:t>
            </a:r>
            <a:r>
              <a:rPr lang="zh-CN" altLang="en-US" dirty="0" smtClean="0"/>
              <a:t>面的</a:t>
            </a:r>
            <a:r>
              <a:rPr lang="zh-CN" altLang="en-US" dirty="0"/>
              <a:t>偏好</a:t>
            </a:r>
            <a:endParaRPr lang="en-US" altLang="zh-CN" dirty="0" smtClean="0"/>
          </a:p>
          <a:p>
            <a:r>
              <a:rPr lang="zh-CN" altLang="en-US" dirty="0"/>
              <a:t>然后</a:t>
            </a:r>
            <a:r>
              <a:rPr lang="zh-CN" altLang="en-US" dirty="0" smtClean="0"/>
              <a:t>，</a:t>
            </a:r>
            <a:r>
              <a:rPr lang="zh-CN" altLang="en-US" dirty="0" smtClean="0"/>
              <a:t>计算用户的相似度，最后进行个性化推荐</a:t>
            </a:r>
            <a:endParaRPr lang="zh-CN" altLang="en-US" dirty="0"/>
          </a:p>
        </p:txBody>
      </p:sp>
    </p:spTree>
    <p:extLst>
      <p:ext uri="{BB962C8B-B14F-4D97-AF65-F5344CB8AC3E}">
        <p14:creationId xmlns:p14="http://schemas.microsoft.com/office/powerpoint/2010/main" val="147743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171264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2016/5/29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Word_Document1.docx"/><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Word_Document2.docx"/><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1.xml"/><Relationship Id="rId7" Type="http://schemas.openxmlformats.org/officeDocument/2006/relationships/oleObject" Target="../embeddings/oleObject3.bin"/><Relationship Id="rId12" Type="http://schemas.openxmlformats.org/officeDocument/2006/relationships/image" Target="../media/image11.w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notesSlide" Target="../notesSlides/notesSlide18.xml"/><Relationship Id="rId9"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18" Type="http://schemas.openxmlformats.org/officeDocument/2006/relationships/oleObject" Target="../embeddings/oleObject12.bin"/><Relationship Id="rId26" Type="http://schemas.openxmlformats.org/officeDocument/2006/relationships/oleObject" Target="../embeddings/oleObject16.bin"/><Relationship Id="rId3" Type="http://schemas.openxmlformats.org/officeDocument/2006/relationships/slideLayout" Target="../slideLayouts/slideLayout1.xml"/><Relationship Id="rId21" Type="http://schemas.openxmlformats.org/officeDocument/2006/relationships/image" Target="../media/image19.wmf"/><Relationship Id="rId7" Type="http://schemas.openxmlformats.org/officeDocument/2006/relationships/image" Target="../media/image26.png"/><Relationship Id="rId12" Type="http://schemas.openxmlformats.org/officeDocument/2006/relationships/oleObject" Target="../embeddings/oleObject9.bin"/><Relationship Id="rId17" Type="http://schemas.openxmlformats.org/officeDocument/2006/relationships/image" Target="../media/image17.wmf"/><Relationship Id="rId25" Type="http://schemas.openxmlformats.org/officeDocument/2006/relationships/image" Target="../media/image21.wmf"/><Relationship Id="rId2" Type="http://schemas.openxmlformats.org/officeDocument/2006/relationships/tags" Target="../tags/tag12.xml"/><Relationship Id="rId16" Type="http://schemas.openxmlformats.org/officeDocument/2006/relationships/oleObject" Target="../embeddings/oleObject11.bin"/><Relationship Id="rId20" Type="http://schemas.openxmlformats.org/officeDocument/2006/relationships/oleObject" Target="../embeddings/oleObject13.bin"/><Relationship Id="rId29" Type="http://schemas.openxmlformats.org/officeDocument/2006/relationships/image" Target="../media/image23.wmf"/><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image" Target="../media/image14.wmf"/><Relationship Id="rId24" Type="http://schemas.openxmlformats.org/officeDocument/2006/relationships/oleObject" Target="../embeddings/oleObject15.bin"/><Relationship Id="rId5" Type="http://schemas.openxmlformats.org/officeDocument/2006/relationships/oleObject" Target="../embeddings/oleObject6.bin"/><Relationship Id="rId15" Type="http://schemas.openxmlformats.org/officeDocument/2006/relationships/image" Target="../media/image16.wmf"/><Relationship Id="rId23" Type="http://schemas.openxmlformats.org/officeDocument/2006/relationships/image" Target="../media/image20.wmf"/><Relationship Id="rId28" Type="http://schemas.openxmlformats.org/officeDocument/2006/relationships/oleObject" Target="../embeddings/oleObject17.bin"/><Relationship Id="rId10" Type="http://schemas.openxmlformats.org/officeDocument/2006/relationships/oleObject" Target="../embeddings/oleObject8.bin"/><Relationship Id="rId19" Type="http://schemas.openxmlformats.org/officeDocument/2006/relationships/image" Target="../media/image18.wmf"/><Relationship Id="rId31" Type="http://schemas.openxmlformats.org/officeDocument/2006/relationships/image" Target="../media/image24.wmf"/><Relationship Id="rId4" Type="http://schemas.openxmlformats.org/officeDocument/2006/relationships/notesSlide" Target="../notesSlides/notesSlide19.xml"/><Relationship Id="rId9" Type="http://schemas.openxmlformats.org/officeDocument/2006/relationships/image" Target="../media/image13.wmf"/><Relationship Id="rId14" Type="http://schemas.openxmlformats.org/officeDocument/2006/relationships/oleObject" Target="../embeddings/oleObject10.bin"/><Relationship Id="rId22" Type="http://schemas.openxmlformats.org/officeDocument/2006/relationships/oleObject" Target="../embeddings/oleObject14.bin"/><Relationship Id="rId27" Type="http://schemas.openxmlformats.org/officeDocument/2006/relationships/image" Target="../media/image22.wmf"/><Relationship Id="rId30"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3.bin"/><Relationship Id="rId18" Type="http://schemas.openxmlformats.org/officeDocument/2006/relationships/image" Target="../media/image31.wmf"/><Relationship Id="rId3" Type="http://schemas.openxmlformats.org/officeDocument/2006/relationships/slideLayout" Target="../slideLayouts/slideLayout1.xml"/><Relationship Id="rId7" Type="http://schemas.openxmlformats.org/officeDocument/2006/relationships/oleObject" Target="../embeddings/oleObject20.bin"/><Relationship Id="rId12" Type="http://schemas.openxmlformats.org/officeDocument/2006/relationships/image" Target="../media/image28.wmf"/><Relationship Id="rId17" Type="http://schemas.openxmlformats.org/officeDocument/2006/relationships/oleObject" Target="../embeddings/oleObject25.bin"/><Relationship Id="rId2" Type="http://schemas.openxmlformats.org/officeDocument/2006/relationships/tags" Target="../tags/tag13.xml"/><Relationship Id="rId16" Type="http://schemas.openxmlformats.org/officeDocument/2006/relationships/image" Target="../media/image30.wmf"/><Relationship Id="rId1" Type="http://schemas.openxmlformats.org/officeDocument/2006/relationships/vmlDrawing" Target="../drawings/vmlDrawing6.vml"/><Relationship Id="rId6" Type="http://schemas.openxmlformats.org/officeDocument/2006/relationships/image" Target="../media/image25.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7.wmf"/><Relationship Id="rId4" Type="http://schemas.openxmlformats.org/officeDocument/2006/relationships/notesSlide" Target="../notesSlides/notesSlide22.xml"/><Relationship Id="rId9" Type="http://schemas.openxmlformats.org/officeDocument/2006/relationships/oleObject" Target="../embeddings/oleObject21.bin"/><Relationship Id="rId14" Type="http://schemas.openxmlformats.org/officeDocument/2006/relationships/image" Target="../media/image29.wmf"/></Relationships>
</file>

<file path=ppt/slides/_rels/slide2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slideLayout" Target="../slideLayouts/slideLayout1.xml"/><Relationship Id="rId7" Type="http://schemas.openxmlformats.org/officeDocument/2006/relationships/oleObject" Target="../embeddings/oleObject27.bin"/><Relationship Id="rId12" Type="http://schemas.openxmlformats.org/officeDocument/2006/relationships/image" Target="../media/image35.w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4.wmf"/><Relationship Id="rId4" Type="http://schemas.openxmlformats.org/officeDocument/2006/relationships/notesSlide" Target="../notesSlides/notesSlide23.xml"/><Relationship Id="rId9"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a:t>
            </a:fld>
            <a:endParaRPr lang="zh-CN" altLang="en-US" dirty="0"/>
          </a:p>
        </p:txBody>
      </p:sp>
      <p:sp>
        <p:nvSpPr>
          <p:cNvPr id="23" name="矩形 22"/>
          <p:cNvSpPr/>
          <p:nvPr/>
        </p:nvSpPr>
        <p:spPr>
          <a:xfrm>
            <a:off x="-8388" y="2584141"/>
            <a:ext cx="12200389" cy="1526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10"/>
          <p:cNvSpPr txBox="1"/>
          <p:nvPr/>
        </p:nvSpPr>
        <p:spPr>
          <a:xfrm>
            <a:off x="2949999" y="2659435"/>
            <a:ext cx="8280399" cy="1446550"/>
          </a:xfrm>
          <a:prstGeom prst="rect">
            <a:avLst/>
          </a:prstGeom>
          <a:noFill/>
        </p:spPr>
        <p:txBody>
          <a:bodyPr wrap="square" rtlCol="0">
            <a:spAutoFit/>
          </a:bodyPr>
          <a:lstStyle/>
          <a:p>
            <a:pPr algn="ctr"/>
            <a:r>
              <a:rPr lang="zh-CN" altLang="en-US" sz="4400" b="1" dirty="0" smtClean="0">
                <a:solidFill>
                  <a:schemeClr val="bg1"/>
                </a:solidFill>
              </a:rPr>
              <a:t>基于物品属性面情感挖掘的推荐算法</a:t>
            </a:r>
            <a:r>
              <a:rPr lang="zh-CN" altLang="en-US" sz="4400" b="1" dirty="0">
                <a:solidFill>
                  <a:schemeClr val="bg1"/>
                </a:solidFill>
              </a:rPr>
              <a:t>研究</a:t>
            </a:r>
          </a:p>
        </p:txBody>
      </p:sp>
      <p:sp>
        <p:nvSpPr>
          <p:cNvPr id="25" name="文本框 11"/>
          <p:cNvSpPr txBox="1"/>
          <p:nvPr/>
        </p:nvSpPr>
        <p:spPr>
          <a:xfrm>
            <a:off x="7241593" y="5860446"/>
            <a:ext cx="3060699" cy="369332"/>
          </a:xfrm>
          <a:prstGeom prst="rect">
            <a:avLst/>
          </a:prstGeom>
          <a:noFill/>
        </p:spPr>
        <p:txBody>
          <a:bodyPr wrap="square" rtlCol="0">
            <a:spAutoFit/>
          </a:bodyPr>
          <a:lstStyle/>
          <a:p>
            <a:r>
              <a:rPr lang="en-US" altLang="zh-CN" b="1" dirty="0" smtClean="0">
                <a:solidFill>
                  <a:srgbClr val="453D3A"/>
                </a:solidFill>
              </a:rPr>
              <a:t>2016</a:t>
            </a:r>
            <a:r>
              <a:rPr lang="zh-CN" altLang="en-US" b="1" dirty="0" smtClean="0">
                <a:solidFill>
                  <a:srgbClr val="453D3A"/>
                </a:solidFill>
              </a:rPr>
              <a:t>年</a:t>
            </a:r>
            <a:r>
              <a:rPr lang="en-US" altLang="zh-CN" b="1" dirty="0" smtClean="0">
                <a:solidFill>
                  <a:srgbClr val="453D3A"/>
                </a:solidFill>
              </a:rPr>
              <a:t>5</a:t>
            </a:r>
            <a:r>
              <a:rPr lang="zh-CN" altLang="en-US" b="1" dirty="0" smtClean="0">
                <a:solidFill>
                  <a:srgbClr val="453D3A"/>
                </a:solidFill>
              </a:rPr>
              <a:t>月</a:t>
            </a:r>
            <a:r>
              <a:rPr lang="en-US" altLang="zh-CN" b="1" dirty="0" smtClean="0">
                <a:solidFill>
                  <a:srgbClr val="453D3A"/>
                </a:solidFill>
              </a:rPr>
              <a:t>10</a:t>
            </a:r>
            <a:r>
              <a:rPr lang="zh-CN" altLang="en-US" b="1" dirty="0" smtClean="0">
                <a:solidFill>
                  <a:srgbClr val="453D3A"/>
                </a:solidFill>
              </a:rPr>
              <a:t>日</a:t>
            </a:r>
            <a:endParaRPr lang="zh-CN" altLang="en-US" b="1" dirty="0">
              <a:solidFill>
                <a:srgbClr val="453D3A"/>
              </a:solidFill>
            </a:endParaRPr>
          </a:p>
        </p:txBody>
      </p:sp>
      <p:sp>
        <p:nvSpPr>
          <p:cNvPr id="26" name="矩形 25"/>
          <p:cNvSpPr/>
          <p:nvPr/>
        </p:nvSpPr>
        <p:spPr>
          <a:xfrm>
            <a:off x="3860831" y="4987351"/>
            <a:ext cx="2758084" cy="4000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spc="300" dirty="0" smtClean="0">
                <a:latin typeface="微软雅黑" panose="020B0503020204020204" pitchFamily="34" charset="-122"/>
                <a:ea typeface="微软雅黑" panose="020B0503020204020204" pitchFamily="34" charset="-122"/>
              </a:rPr>
              <a:t>答辩人：席俊杰</a:t>
            </a:r>
            <a:endParaRPr lang="zh-HK" altLang="en-US" sz="2000" b="1" spc="300" dirty="0">
              <a:latin typeface="微软雅黑" panose="020B0503020204020204" pitchFamily="34" charset="-122"/>
              <a:ea typeface="微软雅黑" panose="020B0503020204020204" pitchFamily="34" charset="-122"/>
            </a:endParaRPr>
          </a:p>
        </p:txBody>
      </p:sp>
      <p:sp>
        <p:nvSpPr>
          <p:cNvPr id="27" name="矩形 26"/>
          <p:cNvSpPr/>
          <p:nvPr/>
        </p:nvSpPr>
        <p:spPr>
          <a:xfrm>
            <a:off x="7241595" y="4985206"/>
            <a:ext cx="2758084" cy="4000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spc="300" dirty="0">
                <a:latin typeface="微软雅黑" panose="020B0503020204020204" pitchFamily="34" charset="-122"/>
                <a:ea typeface="微软雅黑" panose="020B0503020204020204" pitchFamily="34" charset="-122"/>
              </a:rPr>
              <a:t>指导</a:t>
            </a:r>
            <a:r>
              <a:rPr lang="zh-CN" altLang="en-US" sz="2000" b="1" spc="300" dirty="0" smtClean="0">
                <a:latin typeface="微软雅黑" panose="020B0503020204020204" pitchFamily="34" charset="-122"/>
                <a:ea typeface="微软雅黑" panose="020B0503020204020204" pitchFamily="34" charset="-122"/>
              </a:rPr>
              <a:t>老师：彭 敏</a:t>
            </a:r>
            <a:endParaRPr lang="zh-HK" altLang="en-US" sz="2000" b="1" spc="300" dirty="0">
              <a:latin typeface="微软雅黑" panose="020B0503020204020204" pitchFamily="34" charset="-122"/>
              <a:ea typeface="微软雅黑" panose="020B0503020204020204" pitchFamily="34" charset="-122"/>
            </a:endParaRPr>
          </a:p>
        </p:txBody>
      </p:sp>
      <p:sp>
        <p:nvSpPr>
          <p:cNvPr id="28" name="矩形 27"/>
          <p:cNvSpPr/>
          <p:nvPr/>
        </p:nvSpPr>
        <p:spPr>
          <a:xfrm>
            <a:off x="-8391" y="0"/>
            <a:ext cx="12192000" cy="7466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          </a:t>
            </a:r>
            <a:r>
              <a:rPr lang="zh-CN" altLang="en-US" sz="2800" dirty="0" smtClean="0">
                <a:solidFill>
                  <a:schemeClr val="bg1"/>
                </a:solidFill>
              </a:rPr>
              <a:t>硕士论文答辩</a:t>
            </a:r>
            <a:endParaRPr lang="zh-CN" altLang="en-US" sz="2800" dirty="0">
              <a:solidFill>
                <a:schemeClr val="bg1"/>
              </a:solidFill>
            </a:endParaRPr>
          </a:p>
        </p:txBody>
      </p:sp>
      <p:sp>
        <p:nvSpPr>
          <p:cNvPr id="29" name="Freeform 5"/>
          <p:cNvSpPr>
            <a:spLocks noEditPoints="1"/>
          </p:cNvSpPr>
          <p:nvPr/>
        </p:nvSpPr>
        <p:spPr bwMode="auto">
          <a:xfrm>
            <a:off x="148981" y="128110"/>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7" y="2181189"/>
            <a:ext cx="2400089" cy="2400089"/>
          </a:xfrm>
          <a:prstGeom prst="rect">
            <a:avLst/>
          </a:prstGeom>
        </p:spPr>
      </p:pic>
    </p:spTree>
    <p:custDataLst>
      <p:tags r:id="rId1"/>
    </p:custDataLst>
    <p:extLst>
      <p:ext uri="{BB962C8B-B14F-4D97-AF65-F5344CB8AC3E}">
        <p14:creationId xmlns:p14="http://schemas.microsoft.com/office/powerpoint/2010/main" val="3532075947"/>
      </p:ext>
    </p:extLst>
  </p:cSld>
  <p:clrMapOvr>
    <a:masterClrMapping/>
  </p:clrMapOvr>
  <mc:AlternateContent xmlns:mc="http://schemas.openxmlformats.org/markup-compatibility/2006" xmlns:p14="http://schemas.microsoft.com/office/powerpoint/2010/main">
    <mc:Choice Requires="p14">
      <p:transition spd="slow" p14:dur="2000" advTm="14597"/>
    </mc:Choice>
    <mc:Fallback xmlns="">
      <p:transition spd="slow" advTm="145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120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16" presetClass="entr" presetSubtype="21"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5954640" y="3093490"/>
              <a:ext cx="6161160" cy="830995"/>
            </a:xfrm>
            <a:prstGeom prst="rect">
              <a:avLst/>
            </a:prstGeom>
            <a:noFill/>
          </p:spPr>
          <p:txBody>
            <a:bodyPr wrap="square" lIns="91438" tIns="45719" rIns="91438" bIns="45719" rtlCol="0">
              <a:spAutoFit/>
            </a:bodyPr>
            <a:lstStyle/>
            <a:p>
              <a:pPr algn="r"/>
              <a:r>
                <a:rPr lang="zh-CN" altLang="en-US" sz="4800" spc="600" dirty="0" smtClean="0">
                  <a:solidFill>
                    <a:schemeClr val="bg1"/>
                  </a:solidFill>
                  <a:latin typeface="微软雅黑" panose="020B0503020204020204" pitchFamily="34" charset="-122"/>
                  <a:ea typeface="微软雅黑" panose="020B0503020204020204" pitchFamily="34" charset="-122"/>
                </a:rPr>
                <a:t>  特征抽取</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p:cNvGrpSpPr>
            <a:grpSpLocks/>
          </p:cNvGrpSpPr>
          <p:nvPr/>
        </p:nvGrpSpPr>
        <p:grpSpPr bwMode="auto">
          <a:xfrm>
            <a:off x="420330" y="2677329"/>
            <a:ext cx="1667553" cy="1661915"/>
            <a:chOff x="2848131" y="1860029"/>
            <a:chExt cx="3807502" cy="3807502"/>
          </a:xfrm>
        </p:grpSpPr>
        <p:grpSp>
          <p:nvGrpSpPr>
            <p:cNvPr id="19" name="组合 18"/>
            <p:cNvGrpSpPr>
              <a:grpSpLocks/>
            </p:cNvGrpSpPr>
            <p:nvPr/>
          </p:nvGrpSpPr>
          <p:grpSpPr bwMode="auto">
            <a:xfrm>
              <a:off x="2848131" y="1860029"/>
              <a:ext cx="3807502" cy="3807502"/>
              <a:chOff x="2848131" y="1860029"/>
              <a:chExt cx="3807502" cy="3807502"/>
            </a:xfrm>
          </p:grpSpPr>
          <p:sp>
            <p:nvSpPr>
              <p:cNvPr id="21" name="椭圆 2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22" name="椭圆 21"/>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20"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2</a:t>
              </a:r>
            </a:p>
          </p:txBody>
        </p:sp>
      </p:grpSp>
      <p:sp>
        <p:nvSpPr>
          <p:cNvPr id="23"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10</a:t>
            </a:fld>
            <a:endParaRPr lang="zh-CN" altLang="en-US"/>
          </a:p>
        </p:txBody>
      </p:sp>
    </p:spTree>
    <p:extLst>
      <p:ext uri="{BB962C8B-B14F-4D97-AF65-F5344CB8AC3E}">
        <p14:creationId xmlns:p14="http://schemas.microsoft.com/office/powerpoint/2010/main" val="3592499631"/>
      </p:ext>
    </p:extLst>
  </p:cSld>
  <p:clrMapOvr>
    <a:masterClrMapping/>
  </p:clrMapOvr>
  <mc:AlternateContent xmlns:mc="http://schemas.openxmlformats.org/markup-compatibility/2006" xmlns:p14="http://schemas.microsoft.com/office/powerpoint/2010/main">
    <mc:Choice Requires="p14">
      <p:transition spd="slow" p14:dur="2000" advTm="962"/>
    </mc:Choice>
    <mc:Fallback xmlns="">
      <p:transition spd="slow" advTm="9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属性词、情感词提取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
        <p:nvSpPr>
          <p:cNvPr id="14" name="矩形 13"/>
          <p:cNvSpPr/>
          <p:nvPr/>
        </p:nvSpPr>
        <p:spPr>
          <a:xfrm>
            <a:off x="797454" y="1372434"/>
            <a:ext cx="4810932" cy="369332"/>
          </a:xfrm>
          <a:prstGeom prst="rect">
            <a:avLst/>
          </a:prstGeom>
          <a:solidFill>
            <a:schemeClr val="accent1"/>
          </a:solidFill>
        </p:spPr>
        <p:txBody>
          <a:bodyPr wrap="none">
            <a:spAutoFit/>
          </a:bodyPr>
          <a:lstStyle/>
          <a:p>
            <a:pPr algn="ctr"/>
            <a:r>
              <a:rPr lang="zh-CN" altLang="en-US" b="1" dirty="0" smtClean="0">
                <a:solidFill>
                  <a:schemeClr val="bg1"/>
                </a:solidFill>
              </a:rPr>
              <a:t>基于频繁项集   基于词距   准确率、召回率低</a:t>
            </a:r>
            <a:endParaRPr lang="en-US" altLang="zh-CN" b="1" dirty="0">
              <a:solidFill>
                <a:schemeClr val="bg1"/>
              </a:solidFill>
            </a:endParaRPr>
          </a:p>
        </p:txBody>
      </p:sp>
      <p:sp>
        <p:nvSpPr>
          <p:cNvPr id="15" name="TextBox 14"/>
          <p:cNvSpPr txBox="1"/>
          <p:nvPr/>
        </p:nvSpPr>
        <p:spPr>
          <a:xfrm>
            <a:off x="695327" y="2220463"/>
            <a:ext cx="10881616" cy="369332"/>
          </a:xfrm>
          <a:prstGeom prst="rect">
            <a:avLst/>
          </a:prstGeom>
          <a:noFill/>
        </p:spPr>
        <p:txBody>
          <a:bodyPr wrap="square" rtlCol="0">
            <a:spAutoFit/>
          </a:bodyPr>
          <a:lstStyle/>
          <a:p>
            <a:r>
              <a:rPr lang="zh-CN" altLang="zh-CN" dirty="0" smtClean="0"/>
              <a:t>本文</a:t>
            </a:r>
            <a:r>
              <a:rPr lang="zh-CN" altLang="zh-CN" dirty="0"/>
              <a:t>提出了一</a:t>
            </a:r>
            <a:r>
              <a:rPr lang="zh-CN" altLang="zh-CN" dirty="0" smtClean="0"/>
              <a:t>种基于</a:t>
            </a:r>
            <a:r>
              <a:rPr lang="zh-CN" altLang="zh-CN" dirty="0">
                <a:solidFill>
                  <a:srgbClr val="FF0000"/>
                </a:solidFill>
              </a:rPr>
              <a:t>依存句法分析</a:t>
            </a:r>
            <a:r>
              <a:rPr lang="zh-CN" altLang="zh-CN" dirty="0"/>
              <a:t>的情感</a:t>
            </a:r>
            <a:r>
              <a:rPr lang="zh-CN" altLang="zh-CN" dirty="0" smtClean="0"/>
              <a:t>词</a:t>
            </a:r>
            <a:r>
              <a:rPr lang="en-US" altLang="zh-CN" dirty="0" smtClean="0"/>
              <a:t>-</a:t>
            </a:r>
            <a:r>
              <a:rPr lang="zh-CN" altLang="zh-CN" dirty="0" smtClean="0"/>
              <a:t>属性词</a:t>
            </a:r>
            <a:r>
              <a:rPr lang="zh-CN" altLang="en-US" dirty="0" smtClean="0"/>
              <a:t>对</a:t>
            </a:r>
            <a:r>
              <a:rPr lang="zh-CN" altLang="zh-CN" dirty="0" smtClean="0"/>
              <a:t>提取方法。</a:t>
            </a:r>
            <a:endParaRPr lang="zh-CN" altLang="en-US" dirty="0"/>
          </a:p>
        </p:txBody>
      </p:sp>
      <p:sp>
        <p:nvSpPr>
          <p:cNvPr id="24" name="矩形 23"/>
          <p:cNvSpPr/>
          <p:nvPr/>
        </p:nvSpPr>
        <p:spPr>
          <a:xfrm>
            <a:off x="800955" y="3394874"/>
            <a:ext cx="6369176" cy="44411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zh-CN" dirty="0" smtClean="0">
              <a:solidFill>
                <a:srgbClr val="0070C0"/>
              </a:solidFill>
            </a:endParaRPr>
          </a:p>
          <a:p>
            <a:r>
              <a:rPr lang="en-US" altLang="zh-CN" dirty="0"/>
              <a:t>{NN}</a:t>
            </a:r>
            <a:r>
              <a:rPr lang="zh-CN" altLang="en-US" dirty="0"/>
              <a:t>：名词集合，</a:t>
            </a:r>
            <a:r>
              <a:rPr lang="zh-CN" altLang="zh-CN" dirty="0"/>
              <a:t>包括</a:t>
            </a:r>
            <a:r>
              <a:rPr lang="en-US" altLang="zh-CN" dirty="0"/>
              <a:t>NN</a:t>
            </a:r>
            <a:r>
              <a:rPr lang="zh-CN" altLang="zh-CN" dirty="0"/>
              <a:t>和</a:t>
            </a:r>
            <a:r>
              <a:rPr lang="en-US" altLang="zh-CN" dirty="0"/>
              <a:t>NNS</a:t>
            </a:r>
          </a:p>
          <a:p>
            <a:endParaRPr lang="en-US" altLang="zh-CN" dirty="0">
              <a:solidFill>
                <a:schemeClr val="bg1"/>
              </a:solidFill>
            </a:endParaRPr>
          </a:p>
        </p:txBody>
      </p:sp>
      <p:sp>
        <p:nvSpPr>
          <p:cNvPr id="25" name="矩形 24"/>
          <p:cNvSpPr/>
          <p:nvPr/>
        </p:nvSpPr>
        <p:spPr>
          <a:xfrm>
            <a:off x="803592" y="2859390"/>
            <a:ext cx="6369176" cy="44411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t>{JJ}</a:t>
            </a:r>
            <a:r>
              <a:rPr lang="zh-CN" altLang="en-US" dirty="0"/>
              <a:t>：形容词集合，</a:t>
            </a:r>
            <a:r>
              <a:rPr lang="zh-CN" altLang="zh-CN" dirty="0"/>
              <a:t>包含</a:t>
            </a:r>
            <a:r>
              <a:rPr lang="en-US" altLang="zh-CN" dirty="0"/>
              <a:t>JJ</a:t>
            </a:r>
            <a:r>
              <a:rPr lang="zh-CN" altLang="zh-CN" dirty="0"/>
              <a:t>、</a:t>
            </a:r>
            <a:r>
              <a:rPr lang="en-US" altLang="zh-CN" dirty="0"/>
              <a:t>JJR</a:t>
            </a:r>
            <a:r>
              <a:rPr lang="zh-CN" altLang="zh-CN" dirty="0"/>
              <a:t>和</a:t>
            </a:r>
            <a:r>
              <a:rPr lang="en-US" altLang="zh-CN" dirty="0"/>
              <a:t>JJS</a:t>
            </a:r>
          </a:p>
        </p:txBody>
      </p:sp>
      <p:sp>
        <p:nvSpPr>
          <p:cNvPr id="26" name="矩形 25"/>
          <p:cNvSpPr/>
          <p:nvPr/>
        </p:nvSpPr>
        <p:spPr>
          <a:xfrm>
            <a:off x="797454" y="3915032"/>
            <a:ext cx="6369176" cy="72408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t>{MR}</a:t>
            </a:r>
            <a:r>
              <a:rPr lang="zh-CN" altLang="en-US" dirty="0"/>
              <a:t>：</a:t>
            </a:r>
            <a:r>
              <a:rPr lang="zh-CN" altLang="zh-CN" dirty="0"/>
              <a:t>依赖关系的集合，包括</a:t>
            </a:r>
            <a:r>
              <a:rPr lang="en-US" altLang="zh-CN" dirty="0"/>
              <a:t>mod</a:t>
            </a:r>
            <a:r>
              <a:rPr lang="zh-CN" altLang="zh-CN" dirty="0"/>
              <a:t>、</a:t>
            </a:r>
            <a:r>
              <a:rPr lang="en-US" altLang="zh-CN" dirty="0"/>
              <a:t>subj</a:t>
            </a:r>
            <a:r>
              <a:rPr lang="zh-CN" altLang="zh-CN" dirty="0"/>
              <a:t>、</a:t>
            </a:r>
            <a:r>
              <a:rPr lang="en-US" altLang="zh-CN" dirty="0" err="1"/>
              <a:t>obj</a:t>
            </a:r>
            <a:r>
              <a:rPr lang="zh-CN" altLang="zh-CN" dirty="0"/>
              <a:t>、和</a:t>
            </a:r>
            <a:r>
              <a:rPr lang="en-US" altLang="zh-CN" dirty="0" smtClean="0"/>
              <a:t>obj2</a:t>
            </a:r>
            <a:r>
              <a:rPr lang="zh-CN" altLang="en-US" dirty="0" smtClean="0"/>
              <a:t>，</a:t>
            </a:r>
            <a:endParaRPr lang="en-US" altLang="zh-CN" dirty="0" smtClean="0"/>
          </a:p>
          <a:p>
            <a:r>
              <a:rPr lang="zh-CN" altLang="zh-CN" dirty="0"/>
              <a:t>连接关系</a:t>
            </a:r>
            <a:r>
              <a:rPr lang="en-US" altLang="zh-CN" dirty="0" err="1"/>
              <a:t>conj</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2665493430"/>
              </p:ext>
            </p:extLst>
          </p:nvPr>
        </p:nvGraphicFramePr>
        <p:xfrm>
          <a:off x="8698805" y="2405129"/>
          <a:ext cx="2878138" cy="2235200"/>
        </p:xfrm>
        <a:graphic>
          <a:graphicData uri="http://schemas.openxmlformats.org/presentationml/2006/ole">
            <mc:AlternateContent xmlns:mc="http://schemas.openxmlformats.org/markup-compatibility/2006">
              <mc:Choice xmlns:v="urn:schemas-microsoft-com:vml" Requires="v">
                <p:oleObj spid="_x0000_s35127" name="Visio" r:id="rId5" imgW="2806951" imgH="2094930" progId="Visio.Drawing.11">
                  <p:embed/>
                </p:oleObj>
              </mc:Choice>
              <mc:Fallback>
                <p:oleObj name="Visio" r:id="rId5" imgW="2806951" imgH="2094930" progId="Visio.Drawing.11">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8805" y="2405129"/>
                        <a:ext cx="2878138"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矩形 26"/>
          <p:cNvSpPr/>
          <p:nvPr/>
        </p:nvSpPr>
        <p:spPr>
          <a:xfrm>
            <a:off x="800955" y="5240779"/>
            <a:ext cx="10827049" cy="338554"/>
          </a:xfrm>
          <a:prstGeom prst="rect">
            <a:avLst/>
          </a:prstGeom>
        </p:spPr>
        <p:txBody>
          <a:bodyPr wrap="square">
            <a:spAutoFit/>
          </a:bodyPr>
          <a:lstStyle/>
          <a:p>
            <a:r>
              <a:rPr lang="zh-CN" altLang="zh-CN" sz="1600" dirty="0" smtClean="0"/>
              <a:t>形容词</a:t>
            </a:r>
            <a:r>
              <a:rPr lang="en-US" altLang="zh-CN" sz="1600" dirty="0"/>
              <a:t>“</a:t>
            </a:r>
            <a:r>
              <a:rPr lang="zh-CN" altLang="zh-CN" sz="1600" dirty="0"/>
              <a:t>清晰</a:t>
            </a:r>
            <a:r>
              <a:rPr lang="en-US" altLang="zh-CN" sz="1600" dirty="0" smtClean="0"/>
              <a:t>”</a:t>
            </a:r>
            <a:r>
              <a:rPr lang="zh-CN" altLang="en-US" sz="1600" dirty="0"/>
              <a:t>与</a:t>
            </a:r>
            <a:r>
              <a:rPr lang="zh-CN" altLang="zh-CN" sz="1600" dirty="0" smtClean="0"/>
              <a:t>名词</a:t>
            </a:r>
            <a:r>
              <a:rPr lang="en-US" altLang="zh-CN" sz="1600" dirty="0"/>
              <a:t>“</a:t>
            </a:r>
            <a:r>
              <a:rPr lang="zh-CN" altLang="zh-CN" sz="1600" dirty="0"/>
              <a:t>照片</a:t>
            </a:r>
            <a:r>
              <a:rPr lang="en-US" altLang="zh-CN" sz="1600" dirty="0"/>
              <a:t>”</a:t>
            </a:r>
            <a:r>
              <a:rPr lang="zh-CN" altLang="zh-CN" sz="1600" dirty="0" smtClean="0"/>
              <a:t>，</a:t>
            </a:r>
            <a:r>
              <a:rPr lang="zh-CN" altLang="en-US" sz="1600" dirty="0" smtClean="0"/>
              <a:t>依赖</a:t>
            </a:r>
            <a:r>
              <a:rPr lang="zh-CN" altLang="zh-CN" sz="1600" dirty="0" smtClean="0"/>
              <a:t>关系</a:t>
            </a:r>
            <a:r>
              <a:rPr lang="zh-CN" altLang="zh-CN" sz="1600" dirty="0"/>
              <a:t>的四元组</a:t>
            </a:r>
            <a:r>
              <a:rPr lang="en-US" altLang="zh-CN" sz="1600" dirty="0"/>
              <a:t>{JJ, DD, mod, NN</a:t>
            </a:r>
            <a:r>
              <a:rPr lang="en-US" altLang="zh-CN" sz="1600" dirty="0" smtClean="0"/>
              <a:t>}</a:t>
            </a:r>
            <a:r>
              <a:rPr lang="zh-CN" altLang="zh-CN" sz="1600" dirty="0" smtClean="0"/>
              <a:t>。</a:t>
            </a:r>
            <a:endParaRPr lang="zh-CN" altLang="zh-CN" sz="1600" dirty="0"/>
          </a:p>
        </p:txBody>
      </p:sp>
      <p:sp>
        <p:nvSpPr>
          <p:cNvPr id="28" name="矩形 27"/>
          <p:cNvSpPr/>
          <p:nvPr/>
        </p:nvSpPr>
        <p:spPr>
          <a:xfrm>
            <a:off x="797454" y="5881019"/>
            <a:ext cx="6096000" cy="646331"/>
          </a:xfrm>
          <a:prstGeom prst="rect">
            <a:avLst/>
          </a:prstGeom>
        </p:spPr>
        <p:txBody>
          <a:bodyPr>
            <a:spAutoFit/>
          </a:bodyPr>
          <a:lstStyle/>
          <a:p>
            <a:r>
              <a:rPr lang="zh-CN" altLang="zh-CN" dirty="0"/>
              <a:t>中科院的分词工具</a:t>
            </a:r>
            <a:r>
              <a:rPr lang="en-US" altLang="zh-CN" b="1" dirty="0">
                <a:solidFill>
                  <a:srgbClr val="0070C0"/>
                </a:solidFill>
              </a:rPr>
              <a:t>ICTCLAS </a:t>
            </a:r>
          </a:p>
          <a:p>
            <a:r>
              <a:rPr lang="zh-CN" altLang="zh-CN" dirty="0"/>
              <a:t>哈尔滨工业大学</a:t>
            </a:r>
            <a:r>
              <a:rPr lang="en-US" altLang="zh-CN" b="1" dirty="0">
                <a:solidFill>
                  <a:srgbClr val="0070C0"/>
                </a:solidFill>
              </a:rPr>
              <a:t>LTP</a:t>
            </a:r>
            <a:r>
              <a:rPr lang="zh-CN" altLang="zh-CN" dirty="0"/>
              <a:t>进行句法分析</a:t>
            </a:r>
            <a:endParaRPr lang="zh-CN" altLang="en-US" dirty="0"/>
          </a:p>
        </p:txBody>
      </p:sp>
    </p:spTree>
    <p:custDataLst>
      <p:tags r:id="rId2"/>
    </p:custDataLst>
    <p:extLst>
      <p:ext uri="{BB962C8B-B14F-4D97-AF65-F5344CB8AC3E}">
        <p14:creationId xmlns:p14="http://schemas.microsoft.com/office/powerpoint/2010/main" val="3503323618"/>
      </p:ext>
    </p:extLst>
  </p:cSld>
  <p:clrMapOvr>
    <a:masterClrMapping/>
  </p:clrMapOvr>
  <mc:AlternateContent xmlns:mc="http://schemas.openxmlformats.org/markup-compatibility/2006" xmlns:p14="http://schemas.microsoft.com/office/powerpoint/2010/main">
    <mc:Choice Requires="p14">
      <p:transition spd="slow" p14:dur="2000" advTm="65656"/>
    </mc:Choice>
    <mc:Fallback xmlns="">
      <p:transition spd="slow" advTm="656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circle(in)">
                                      <p:cBhvr>
                                        <p:cTn id="4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属性</a:t>
            </a:r>
            <a:r>
              <a:rPr lang="zh-CN" altLang="en-US" sz="2800" b="1" dirty="0" smtClean="0">
                <a:latin typeface="微软雅黑" panose="020B0503020204020204" pitchFamily="34" charset="-122"/>
              </a:rPr>
              <a:t>词和情感词提取</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
        <p:nvSpPr>
          <p:cNvPr id="7" name="矩形 6"/>
          <p:cNvSpPr/>
          <p:nvPr/>
        </p:nvSpPr>
        <p:spPr>
          <a:xfrm>
            <a:off x="787603" y="1039027"/>
            <a:ext cx="1415772" cy="461665"/>
          </a:xfrm>
          <a:prstGeom prst="rect">
            <a:avLst/>
          </a:prstGeom>
          <a:solidFill>
            <a:schemeClr val="accent1"/>
          </a:solidFill>
        </p:spPr>
        <p:txBody>
          <a:bodyPr wrap="none">
            <a:spAutoFit/>
          </a:bodyPr>
          <a:lstStyle/>
          <a:p>
            <a:r>
              <a:rPr lang="zh-CN" altLang="en-US" sz="2400" dirty="0" smtClean="0">
                <a:solidFill>
                  <a:schemeClr val="bg1"/>
                </a:solidFill>
              </a:rPr>
              <a:t>抽取规则</a:t>
            </a:r>
            <a:endParaRPr lang="zh-CN" altLang="en-US" sz="2400" b="1" dirty="0">
              <a:solidFill>
                <a:schemeClr val="bg1"/>
              </a:solidFill>
            </a:endParaRPr>
          </a:p>
        </p:txBody>
      </p:sp>
      <p:graphicFrame>
        <p:nvGraphicFramePr>
          <p:cNvPr id="83" name="对象 82"/>
          <p:cNvGraphicFramePr>
            <a:graphicFrameLocks noChangeAspect="1"/>
          </p:cNvGraphicFramePr>
          <p:nvPr>
            <p:extLst>
              <p:ext uri="{D42A27DB-BD31-4B8C-83A1-F6EECF244321}">
                <p14:modId xmlns:p14="http://schemas.microsoft.com/office/powerpoint/2010/main" val="4083844551"/>
              </p:ext>
            </p:extLst>
          </p:nvPr>
        </p:nvGraphicFramePr>
        <p:xfrm>
          <a:off x="7126941" y="549275"/>
          <a:ext cx="4674056" cy="5934729"/>
        </p:xfrm>
        <a:graphic>
          <a:graphicData uri="http://schemas.openxmlformats.org/presentationml/2006/ole">
            <mc:AlternateContent xmlns:mc="http://schemas.openxmlformats.org/markup-compatibility/2006">
              <mc:Choice xmlns:v="urn:schemas-microsoft-com:vml" Requires="v">
                <p:oleObj spid="_x0000_s36152" name="文档" r:id="rId5" imgW="5416290" imgH="6910404" progId="Word.Document.12">
                  <p:embed/>
                </p:oleObj>
              </mc:Choice>
              <mc:Fallback>
                <p:oleObj name="文档" r:id="rId5" imgW="5416290" imgH="6910404" progId="Word.Document.12">
                  <p:embed/>
                  <p:pic>
                    <p:nvPicPr>
                      <p:cNvPr id="0" name=""/>
                      <p:cNvPicPr/>
                      <p:nvPr/>
                    </p:nvPicPr>
                    <p:blipFill>
                      <a:blip r:embed="rId6"/>
                      <a:stretch>
                        <a:fillRect/>
                      </a:stretch>
                    </p:blipFill>
                    <p:spPr>
                      <a:xfrm>
                        <a:off x="7126941" y="549275"/>
                        <a:ext cx="4674056" cy="5934729"/>
                      </a:xfrm>
                      <a:prstGeom prst="rect">
                        <a:avLst/>
                      </a:prstGeom>
                    </p:spPr>
                  </p:pic>
                </p:oleObj>
              </mc:Fallback>
            </mc:AlternateContent>
          </a:graphicData>
        </a:graphic>
      </p:graphicFrame>
      <p:sp>
        <p:nvSpPr>
          <p:cNvPr id="84" name="Rectangle 91"/>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2677543" y="1149653"/>
            <a:ext cx="3182087" cy="369332"/>
          </a:xfrm>
          <a:prstGeom prst="rect">
            <a:avLst/>
          </a:prstGeom>
        </p:spPr>
        <p:txBody>
          <a:bodyPr wrap="square">
            <a:spAutoFit/>
          </a:bodyPr>
          <a:lstStyle/>
          <a:p>
            <a:pPr lvl="0" algn="r"/>
            <a:r>
              <a:rPr lang="zh-CN" altLang="en-US" dirty="0" smtClean="0">
                <a:solidFill>
                  <a:schemeClr val="accent1">
                    <a:lumMod val="50000"/>
                  </a:schemeClr>
                </a:solidFill>
              </a:rPr>
              <a:t>情感词</a:t>
            </a:r>
            <a:r>
              <a:rPr lang="en-US" altLang="zh-CN" dirty="0" smtClean="0">
                <a:solidFill>
                  <a:schemeClr val="accent1">
                    <a:lumMod val="50000"/>
                  </a:schemeClr>
                </a:solidFill>
              </a:rPr>
              <a:t>—&gt;</a:t>
            </a:r>
            <a:r>
              <a:rPr lang="zh-CN" altLang="en-US" dirty="0" smtClean="0">
                <a:solidFill>
                  <a:schemeClr val="accent1">
                    <a:lumMod val="50000"/>
                  </a:schemeClr>
                </a:solidFill>
              </a:rPr>
              <a:t>属性词</a:t>
            </a:r>
            <a:endParaRPr lang="zh-CN" altLang="zh-CN" dirty="0">
              <a:solidFill>
                <a:schemeClr val="accent1">
                  <a:lumMod val="50000"/>
                </a:schemeClr>
              </a:solidFill>
            </a:endParaRPr>
          </a:p>
        </p:txBody>
      </p:sp>
      <p:sp>
        <p:nvSpPr>
          <p:cNvPr id="25" name="等腰三角形 24"/>
          <p:cNvSpPr/>
          <p:nvPr/>
        </p:nvSpPr>
        <p:spPr bwMode="auto">
          <a:xfrm rot="16200000">
            <a:off x="6085137" y="2485798"/>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26" name="等腰三角形 25"/>
          <p:cNvSpPr/>
          <p:nvPr/>
        </p:nvSpPr>
        <p:spPr bwMode="auto">
          <a:xfrm rot="16200000">
            <a:off x="6075543" y="5073623"/>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29" name="等腰三角形 28"/>
          <p:cNvSpPr/>
          <p:nvPr/>
        </p:nvSpPr>
        <p:spPr bwMode="auto">
          <a:xfrm rot="16200000">
            <a:off x="6085137" y="3675991"/>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 name="左大括号 2"/>
          <p:cNvSpPr/>
          <p:nvPr/>
        </p:nvSpPr>
        <p:spPr>
          <a:xfrm>
            <a:off x="6534712" y="874059"/>
            <a:ext cx="180975" cy="8667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p:cNvSpPr/>
          <p:nvPr/>
        </p:nvSpPr>
        <p:spPr>
          <a:xfrm>
            <a:off x="6506137" y="2222298"/>
            <a:ext cx="180975" cy="8667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a:off x="6529949" y="3336262"/>
            <a:ext cx="157163" cy="10239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左大括号 32"/>
          <p:cNvSpPr/>
          <p:nvPr/>
        </p:nvSpPr>
        <p:spPr>
          <a:xfrm>
            <a:off x="6558524" y="4853237"/>
            <a:ext cx="180975" cy="8667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等腰三角形 33"/>
          <p:cNvSpPr/>
          <p:nvPr/>
        </p:nvSpPr>
        <p:spPr bwMode="auto">
          <a:xfrm rot="16200000">
            <a:off x="6085137" y="1135202"/>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5" name="矩形 34"/>
          <p:cNvSpPr/>
          <p:nvPr/>
        </p:nvSpPr>
        <p:spPr>
          <a:xfrm>
            <a:off x="2677542" y="2436908"/>
            <a:ext cx="3182087" cy="369332"/>
          </a:xfrm>
          <a:prstGeom prst="rect">
            <a:avLst/>
          </a:prstGeom>
        </p:spPr>
        <p:txBody>
          <a:bodyPr wrap="square">
            <a:spAutoFit/>
          </a:bodyPr>
          <a:lstStyle/>
          <a:p>
            <a:pPr lvl="0" algn="r"/>
            <a:r>
              <a:rPr lang="zh-CN" altLang="en-US" dirty="0" smtClean="0">
                <a:solidFill>
                  <a:schemeClr val="accent1">
                    <a:lumMod val="50000"/>
                  </a:schemeClr>
                </a:solidFill>
              </a:rPr>
              <a:t>属性词</a:t>
            </a:r>
            <a:r>
              <a:rPr lang="en-US" altLang="zh-CN" dirty="0" smtClean="0">
                <a:solidFill>
                  <a:schemeClr val="accent1">
                    <a:lumMod val="50000"/>
                  </a:schemeClr>
                </a:solidFill>
              </a:rPr>
              <a:t>—&gt;</a:t>
            </a:r>
            <a:r>
              <a:rPr lang="zh-CN" altLang="en-US" dirty="0" smtClean="0">
                <a:solidFill>
                  <a:schemeClr val="accent1">
                    <a:lumMod val="50000"/>
                  </a:schemeClr>
                </a:solidFill>
              </a:rPr>
              <a:t>情感词</a:t>
            </a:r>
            <a:endParaRPr lang="zh-CN" altLang="zh-CN" dirty="0">
              <a:solidFill>
                <a:schemeClr val="accent1">
                  <a:lumMod val="50000"/>
                </a:schemeClr>
              </a:solidFill>
            </a:endParaRPr>
          </a:p>
        </p:txBody>
      </p:sp>
      <p:sp>
        <p:nvSpPr>
          <p:cNvPr id="36" name="矩形 35"/>
          <p:cNvSpPr/>
          <p:nvPr/>
        </p:nvSpPr>
        <p:spPr>
          <a:xfrm>
            <a:off x="2677541" y="3707553"/>
            <a:ext cx="3182087" cy="369332"/>
          </a:xfrm>
          <a:prstGeom prst="rect">
            <a:avLst/>
          </a:prstGeom>
        </p:spPr>
        <p:txBody>
          <a:bodyPr wrap="square">
            <a:spAutoFit/>
          </a:bodyPr>
          <a:lstStyle/>
          <a:p>
            <a:pPr lvl="0" algn="r"/>
            <a:r>
              <a:rPr lang="zh-CN" altLang="en-US" dirty="0">
                <a:solidFill>
                  <a:schemeClr val="accent1">
                    <a:lumMod val="50000"/>
                  </a:schemeClr>
                </a:solidFill>
              </a:rPr>
              <a:t>属性词</a:t>
            </a:r>
            <a:r>
              <a:rPr lang="en-US" altLang="zh-CN" dirty="0" smtClean="0">
                <a:solidFill>
                  <a:schemeClr val="accent1">
                    <a:lumMod val="50000"/>
                  </a:schemeClr>
                </a:solidFill>
              </a:rPr>
              <a:t>—&gt;</a:t>
            </a:r>
            <a:r>
              <a:rPr lang="zh-CN" altLang="en-US" dirty="0" smtClean="0">
                <a:solidFill>
                  <a:schemeClr val="accent1">
                    <a:lumMod val="50000"/>
                  </a:schemeClr>
                </a:solidFill>
              </a:rPr>
              <a:t>属性词</a:t>
            </a:r>
            <a:endParaRPr lang="zh-CN" altLang="zh-CN" dirty="0">
              <a:solidFill>
                <a:schemeClr val="accent1">
                  <a:lumMod val="50000"/>
                </a:schemeClr>
              </a:solidFill>
            </a:endParaRPr>
          </a:p>
        </p:txBody>
      </p:sp>
      <p:sp>
        <p:nvSpPr>
          <p:cNvPr id="37" name="矩形 36"/>
          <p:cNvSpPr/>
          <p:nvPr/>
        </p:nvSpPr>
        <p:spPr>
          <a:xfrm>
            <a:off x="2677540" y="5154898"/>
            <a:ext cx="3182087" cy="369332"/>
          </a:xfrm>
          <a:prstGeom prst="rect">
            <a:avLst/>
          </a:prstGeom>
        </p:spPr>
        <p:txBody>
          <a:bodyPr wrap="square">
            <a:spAutoFit/>
          </a:bodyPr>
          <a:lstStyle/>
          <a:p>
            <a:pPr lvl="0" algn="r"/>
            <a:r>
              <a:rPr lang="zh-CN" altLang="en-US" dirty="0">
                <a:solidFill>
                  <a:schemeClr val="accent1">
                    <a:lumMod val="50000"/>
                  </a:schemeClr>
                </a:solidFill>
              </a:rPr>
              <a:t>情感词</a:t>
            </a:r>
            <a:r>
              <a:rPr lang="en-US" altLang="zh-CN" dirty="0" smtClean="0">
                <a:solidFill>
                  <a:schemeClr val="accent1">
                    <a:lumMod val="50000"/>
                  </a:schemeClr>
                </a:solidFill>
              </a:rPr>
              <a:t>—&gt;</a:t>
            </a:r>
            <a:r>
              <a:rPr lang="zh-CN" altLang="en-US" dirty="0">
                <a:solidFill>
                  <a:schemeClr val="accent1">
                    <a:lumMod val="50000"/>
                  </a:schemeClr>
                </a:solidFill>
              </a:rPr>
              <a:t>情感</a:t>
            </a:r>
            <a:r>
              <a:rPr lang="zh-CN" altLang="en-US" dirty="0" smtClean="0">
                <a:solidFill>
                  <a:schemeClr val="accent1">
                    <a:lumMod val="50000"/>
                  </a:schemeClr>
                </a:solidFill>
              </a:rPr>
              <a:t>词</a:t>
            </a:r>
            <a:endParaRPr lang="zh-CN" altLang="zh-CN" dirty="0">
              <a:solidFill>
                <a:schemeClr val="accent1">
                  <a:lumMod val="50000"/>
                </a:schemeClr>
              </a:solidFill>
            </a:endParaRPr>
          </a:p>
        </p:txBody>
      </p:sp>
    </p:spTree>
    <p:custDataLst>
      <p:tags r:id="rId2"/>
    </p:custDataLst>
    <p:extLst>
      <p:ext uri="{BB962C8B-B14F-4D97-AF65-F5344CB8AC3E}">
        <p14:creationId xmlns:p14="http://schemas.microsoft.com/office/powerpoint/2010/main" val="2646397604"/>
      </p:ext>
    </p:extLst>
  </p:cSld>
  <p:clrMapOvr>
    <a:masterClrMapping/>
  </p:clrMapOvr>
  <mc:AlternateContent xmlns:mc="http://schemas.openxmlformats.org/markup-compatibility/2006" xmlns:p14="http://schemas.microsoft.com/office/powerpoint/2010/main">
    <mc:Choice Requires="p14">
      <p:transition spd="slow" p14:dur="2000" advTm="26722"/>
    </mc:Choice>
    <mc:Fallback xmlns="">
      <p:transition spd="slow" advTm="267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animBg="1"/>
      <p:bldP spid="26" grpId="0" animBg="1"/>
      <p:bldP spid="29" grpId="0" animBg="1"/>
      <p:bldP spid="3" grpId="0" animBg="1"/>
      <p:bldP spid="31" grpId="0" animBg="1"/>
      <p:bldP spid="32" grpId="0" animBg="1"/>
      <p:bldP spid="33" grpId="0" animBg="1"/>
      <p:bldP spid="34" grpId="0" animBg="1"/>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zh-CN" sz="2800" b="1" dirty="0"/>
              <a:t>自传播提取算法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
        <p:nvSpPr>
          <p:cNvPr id="84" name="Rectangle 91"/>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4188136610"/>
              </p:ext>
            </p:extLst>
          </p:nvPr>
        </p:nvGraphicFramePr>
        <p:xfrm>
          <a:off x="5432338" y="73186"/>
          <a:ext cx="4542427" cy="6784814"/>
        </p:xfrm>
        <a:graphic>
          <a:graphicData uri="http://schemas.openxmlformats.org/presentationml/2006/ole">
            <mc:AlternateContent xmlns:mc="http://schemas.openxmlformats.org/markup-compatibility/2006">
              <mc:Choice xmlns:v="urn:schemas-microsoft-com:vml" Requires="v">
                <p:oleObj spid="_x0000_s26068" name="文档" r:id="rId5" imgW="5429247" imgH="8110395" progId="Word.Document.12">
                  <p:embed/>
                </p:oleObj>
              </mc:Choice>
              <mc:Fallback>
                <p:oleObj name="文档" r:id="rId5" imgW="5429247" imgH="8110395" progId="Word.Document.12">
                  <p:embed/>
                  <p:pic>
                    <p:nvPicPr>
                      <p:cNvPr id="0" name=""/>
                      <p:cNvPicPr/>
                      <p:nvPr/>
                    </p:nvPicPr>
                    <p:blipFill>
                      <a:blip r:embed="rId6"/>
                      <a:stretch>
                        <a:fillRect/>
                      </a:stretch>
                    </p:blipFill>
                    <p:spPr>
                      <a:xfrm>
                        <a:off x="5432338" y="73186"/>
                        <a:ext cx="4542427" cy="6784814"/>
                      </a:xfrm>
                      <a:prstGeom prst="rect">
                        <a:avLst/>
                      </a:prstGeom>
                    </p:spPr>
                  </p:pic>
                </p:oleObj>
              </mc:Fallback>
            </mc:AlternateContent>
          </a:graphicData>
        </a:graphic>
      </p:graphicFrame>
      <p:sp>
        <p:nvSpPr>
          <p:cNvPr id="49" name="TextBox 48"/>
          <p:cNvSpPr txBox="1"/>
          <p:nvPr/>
        </p:nvSpPr>
        <p:spPr>
          <a:xfrm>
            <a:off x="268448" y="1115736"/>
            <a:ext cx="2701255" cy="1569660"/>
          </a:xfrm>
          <a:prstGeom prst="rect">
            <a:avLst/>
          </a:prstGeom>
          <a:noFill/>
        </p:spPr>
        <p:txBody>
          <a:bodyPr wrap="square" rtlCol="0">
            <a:spAutoFit/>
          </a:bodyPr>
          <a:lstStyle/>
          <a:p>
            <a:r>
              <a:rPr lang="zh-CN" altLang="en-US" sz="1200" dirty="0" smtClean="0"/>
              <a:t>例句：“</a:t>
            </a:r>
            <a:r>
              <a:rPr lang="zh-CN" altLang="zh-CN" sz="1200" dirty="0" smtClean="0"/>
              <a:t>诺</a:t>
            </a:r>
            <a:r>
              <a:rPr lang="zh-CN" altLang="zh-CN" sz="1200" dirty="0"/>
              <a:t>基亚手机能拍出清晰的照片，照片</a:t>
            </a:r>
            <a:r>
              <a:rPr lang="zh-CN" altLang="zh-CN" sz="1200" dirty="0" smtClean="0"/>
              <a:t>很</a:t>
            </a:r>
            <a:r>
              <a:rPr lang="zh-CN" altLang="en-US" sz="1200" dirty="0"/>
              <a:t>酷</a:t>
            </a:r>
            <a:r>
              <a:rPr lang="zh-CN" altLang="zh-CN" sz="1200" dirty="0" smtClean="0"/>
              <a:t>，</a:t>
            </a:r>
            <a:r>
              <a:rPr lang="zh-CN" altLang="zh-CN" sz="1200" dirty="0"/>
              <a:t>你必须拥有更大的内存来存放这些清晰</a:t>
            </a:r>
            <a:r>
              <a:rPr lang="zh-CN" altLang="zh-CN" sz="1200" dirty="0" smtClean="0"/>
              <a:t>的</a:t>
            </a:r>
            <a:r>
              <a:rPr lang="zh-CN" altLang="en-US" sz="1200" dirty="0" smtClean="0"/>
              <a:t>照</a:t>
            </a:r>
            <a:r>
              <a:rPr lang="zh-CN" altLang="zh-CN" sz="1200" dirty="0" smtClean="0"/>
              <a:t>片</a:t>
            </a:r>
            <a:r>
              <a:rPr lang="zh-CN" altLang="zh-CN" sz="1200" dirty="0"/>
              <a:t>和高质量的视频，并且手机中的软件也很酷</a:t>
            </a:r>
            <a:r>
              <a:rPr lang="zh-CN" altLang="zh-CN" sz="1200" dirty="0" smtClean="0"/>
              <a:t>。</a:t>
            </a:r>
            <a:r>
              <a:rPr lang="zh-CN" altLang="en-US" sz="1200" dirty="0" smtClean="0"/>
              <a:t>”</a:t>
            </a:r>
            <a:endParaRPr lang="en-US" altLang="zh-CN" sz="1200" dirty="0" smtClean="0"/>
          </a:p>
          <a:p>
            <a:endParaRPr lang="en-US" altLang="zh-CN" sz="1200" dirty="0" smtClean="0"/>
          </a:p>
          <a:p>
            <a:r>
              <a:rPr lang="zh-CN" altLang="zh-CN" sz="1200" dirty="0" smtClean="0"/>
              <a:t>种子词库</a:t>
            </a:r>
            <a:r>
              <a:rPr lang="zh-CN" altLang="en-US" sz="1200" dirty="0" smtClean="0"/>
              <a:t>：</a:t>
            </a:r>
            <a:r>
              <a:rPr lang="zh-CN" altLang="zh-CN" sz="1200" dirty="0" smtClean="0"/>
              <a:t>“清晰”</a:t>
            </a:r>
            <a:endParaRPr lang="en-US" altLang="zh-CN" sz="1200" dirty="0" smtClean="0"/>
          </a:p>
          <a:p>
            <a:endParaRPr lang="en-US" altLang="zh-CN" sz="1200" dirty="0" smtClean="0"/>
          </a:p>
          <a:p>
            <a:endParaRPr lang="zh-CN" altLang="en-US" sz="1200" dirty="0"/>
          </a:p>
        </p:txBody>
      </p:sp>
      <p:sp>
        <p:nvSpPr>
          <p:cNvPr id="3" name="左大括号 2"/>
          <p:cNvSpPr/>
          <p:nvPr/>
        </p:nvSpPr>
        <p:spPr>
          <a:xfrm>
            <a:off x="5175435" y="1661024"/>
            <a:ext cx="197967" cy="713063"/>
          </a:xfrm>
          <a:prstGeom prst="leftBrace">
            <a:avLst>
              <a:gd name="adj1" fmla="val 8333"/>
              <a:gd name="adj2" fmla="val 511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3389154" y="1223457"/>
            <a:ext cx="1719743" cy="1815882"/>
          </a:xfrm>
          <a:prstGeom prst="rect">
            <a:avLst/>
          </a:prstGeom>
          <a:noFill/>
        </p:spPr>
        <p:txBody>
          <a:bodyPr wrap="square" rtlCol="0">
            <a:spAutoFit/>
          </a:bodyPr>
          <a:lstStyle/>
          <a:p>
            <a:r>
              <a:rPr lang="en-US" altLang="zh-CN" sz="1400" dirty="0" smtClean="0"/>
              <a:t>1.</a:t>
            </a:r>
            <a:r>
              <a:rPr lang="zh-CN" altLang="en-US" sz="1400" dirty="0" smtClean="0"/>
              <a:t>利用规则</a:t>
            </a:r>
            <a:r>
              <a:rPr lang="en-US" altLang="zh-CN" sz="1400" dirty="0" smtClean="0"/>
              <a:t>R11</a:t>
            </a:r>
            <a:r>
              <a:rPr lang="zh-CN" altLang="en-US" sz="1400" dirty="0" smtClean="0"/>
              <a:t>，将</a:t>
            </a:r>
            <a:r>
              <a:rPr lang="zh-CN" altLang="zh-CN" sz="1400" dirty="0" smtClean="0"/>
              <a:t>“照片”</a:t>
            </a:r>
            <a:r>
              <a:rPr lang="zh-CN" altLang="zh-CN" sz="1400" dirty="0"/>
              <a:t>一词作为属性词提取出来，同时将属性词</a:t>
            </a:r>
            <a:r>
              <a:rPr lang="en-US" altLang="zh-CN" sz="1400" dirty="0"/>
              <a:t>-</a:t>
            </a:r>
            <a:r>
              <a:rPr lang="zh-CN" altLang="zh-CN" sz="1400" dirty="0"/>
              <a:t>情感词对的四元组</a:t>
            </a:r>
            <a:r>
              <a:rPr lang="en-US" altLang="zh-CN" sz="1400" dirty="0"/>
              <a:t>{</a:t>
            </a:r>
            <a:r>
              <a:rPr lang="en-US" altLang="zh-CN" sz="1400" dirty="0" err="1"/>
              <a:t>userid</a:t>
            </a:r>
            <a:r>
              <a:rPr lang="en-US" altLang="zh-CN" sz="1400" dirty="0"/>
              <a:t>, </a:t>
            </a:r>
            <a:r>
              <a:rPr lang="en-US" altLang="zh-CN" sz="1400" dirty="0" err="1"/>
              <a:t>itemid</a:t>
            </a:r>
            <a:r>
              <a:rPr lang="en-US" altLang="zh-CN" sz="1400" dirty="0"/>
              <a:t>, </a:t>
            </a:r>
            <a:r>
              <a:rPr lang="zh-CN" altLang="zh-CN" sz="1400" dirty="0"/>
              <a:t>“照片”</a:t>
            </a:r>
            <a:r>
              <a:rPr lang="en-US" altLang="zh-CN" sz="1400" dirty="0"/>
              <a:t>, </a:t>
            </a:r>
            <a:r>
              <a:rPr lang="zh-CN" altLang="zh-CN" sz="1400" dirty="0"/>
              <a:t>“清晰”</a:t>
            </a:r>
            <a:r>
              <a:rPr lang="en-US" altLang="zh-CN" sz="1400" dirty="0"/>
              <a:t>}</a:t>
            </a:r>
            <a:r>
              <a:rPr lang="zh-CN" altLang="zh-CN" sz="1400" dirty="0"/>
              <a:t>加入</a:t>
            </a:r>
            <a:r>
              <a:rPr lang="zh-CN" altLang="zh-CN" sz="1400" dirty="0" smtClean="0"/>
              <a:t>到集合中</a:t>
            </a:r>
            <a:endParaRPr lang="zh-CN" altLang="en-US" sz="1400" dirty="0"/>
          </a:p>
        </p:txBody>
      </p:sp>
      <p:sp>
        <p:nvSpPr>
          <p:cNvPr id="10" name="左大括号 9"/>
          <p:cNvSpPr/>
          <p:nvPr/>
        </p:nvSpPr>
        <p:spPr>
          <a:xfrm>
            <a:off x="5175434" y="4613945"/>
            <a:ext cx="264505" cy="545284"/>
          </a:xfrm>
          <a:prstGeom prst="leftBrace">
            <a:avLst>
              <a:gd name="adj1" fmla="val 8333"/>
              <a:gd name="adj2" fmla="val 511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3389154" y="4316946"/>
            <a:ext cx="1719743" cy="1169551"/>
          </a:xfrm>
          <a:prstGeom prst="rect">
            <a:avLst/>
          </a:prstGeom>
          <a:noFill/>
        </p:spPr>
        <p:txBody>
          <a:bodyPr wrap="square" rtlCol="0">
            <a:spAutoFit/>
          </a:bodyPr>
          <a:lstStyle/>
          <a:p>
            <a:r>
              <a:rPr lang="en-US" altLang="zh-CN" sz="1400" dirty="0" smtClean="0"/>
              <a:t>2.</a:t>
            </a:r>
            <a:r>
              <a:rPr lang="zh-CN" altLang="zh-CN" sz="1400" dirty="0" smtClean="0"/>
              <a:t>借助于</a:t>
            </a:r>
            <a:r>
              <a:rPr lang="zh-CN" altLang="zh-CN" sz="1400" dirty="0"/>
              <a:t>已经提取到的属性词</a:t>
            </a:r>
            <a:r>
              <a:rPr lang="zh-CN" altLang="zh-CN" sz="1400" dirty="0" smtClean="0"/>
              <a:t>，利用规则</a:t>
            </a:r>
            <a:r>
              <a:rPr lang="en-US" altLang="zh-CN" sz="1400" dirty="0" smtClean="0"/>
              <a:t>R22</a:t>
            </a:r>
            <a:r>
              <a:rPr lang="en-US" altLang="zh-CN" sz="1400" i="1" dirty="0" smtClean="0"/>
              <a:t> </a:t>
            </a:r>
            <a:r>
              <a:rPr lang="zh-CN" altLang="zh-CN" sz="1400" dirty="0"/>
              <a:t>，我们可以检测出</a:t>
            </a:r>
            <a:r>
              <a:rPr lang="zh-CN" altLang="zh-CN" sz="1400" dirty="0" smtClean="0"/>
              <a:t>“</a:t>
            </a:r>
            <a:r>
              <a:rPr lang="zh-CN" altLang="en-US" sz="1400" dirty="0" smtClean="0"/>
              <a:t>酷</a:t>
            </a:r>
            <a:r>
              <a:rPr lang="zh-CN" altLang="zh-CN" sz="1400" dirty="0" smtClean="0"/>
              <a:t>”</a:t>
            </a:r>
            <a:r>
              <a:rPr lang="zh-CN" altLang="zh-CN" sz="1400" dirty="0"/>
              <a:t>一词也是情感词</a:t>
            </a:r>
            <a:endParaRPr lang="zh-CN" altLang="en-US" sz="1400" dirty="0"/>
          </a:p>
        </p:txBody>
      </p:sp>
      <p:sp>
        <p:nvSpPr>
          <p:cNvPr id="6" name="右大括号 5"/>
          <p:cNvSpPr/>
          <p:nvPr/>
        </p:nvSpPr>
        <p:spPr>
          <a:xfrm>
            <a:off x="9857066" y="4097400"/>
            <a:ext cx="117447" cy="4072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10143690" y="3947614"/>
            <a:ext cx="1719743" cy="738664"/>
          </a:xfrm>
          <a:prstGeom prst="rect">
            <a:avLst/>
          </a:prstGeom>
          <a:noFill/>
        </p:spPr>
        <p:txBody>
          <a:bodyPr wrap="square" rtlCol="0">
            <a:spAutoFit/>
          </a:bodyPr>
          <a:lstStyle/>
          <a:p>
            <a:r>
              <a:rPr lang="en-US" altLang="zh-CN" sz="1400" dirty="0" smtClean="0"/>
              <a:t>3.</a:t>
            </a:r>
            <a:r>
              <a:rPr lang="zh-CN" altLang="zh-CN" sz="1400" dirty="0" smtClean="0"/>
              <a:t>利用规则</a:t>
            </a:r>
            <a:r>
              <a:rPr lang="en-US" altLang="zh-CN" sz="1400" dirty="0" smtClean="0"/>
              <a:t>R31</a:t>
            </a:r>
            <a:r>
              <a:rPr lang="en-US" altLang="zh-CN" sz="1400" i="1" dirty="0" smtClean="0"/>
              <a:t> </a:t>
            </a:r>
            <a:r>
              <a:rPr lang="zh-CN" altLang="zh-CN" sz="1400" dirty="0"/>
              <a:t>检测出“视频”一词为属性词</a:t>
            </a:r>
            <a:endParaRPr lang="zh-CN" altLang="en-US" sz="1400" dirty="0"/>
          </a:p>
        </p:txBody>
      </p:sp>
      <p:sp>
        <p:nvSpPr>
          <p:cNvPr id="7" name="右大括号 6"/>
          <p:cNvSpPr/>
          <p:nvPr/>
        </p:nvSpPr>
        <p:spPr>
          <a:xfrm>
            <a:off x="9974512" y="1744910"/>
            <a:ext cx="169177" cy="629174"/>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6" name="TextBox 15"/>
          <p:cNvSpPr txBox="1"/>
          <p:nvPr/>
        </p:nvSpPr>
        <p:spPr>
          <a:xfrm>
            <a:off x="10261134" y="1115736"/>
            <a:ext cx="1719743" cy="2031325"/>
          </a:xfrm>
          <a:prstGeom prst="rect">
            <a:avLst/>
          </a:prstGeom>
          <a:noFill/>
        </p:spPr>
        <p:txBody>
          <a:bodyPr wrap="square" rtlCol="0">
            <a:spAutoFit/>
          </a:bodyPr>
          <a:lstStyle/>
          <a:p>
            <a:r>
              <a:rPr lang="en-US" altLang="zh-CN" sz="1400" dirty="0" smtClean="0">
                <a:solidFill>
                  <a:srgbClr val="FF0000"/>
                </a:solidFill>
              </a:rPr>
              <a:t>4.</a:t>
            </a:r>
            <a:r>
              <a:rPr lang="zh-CN" altLang="en-US" sz="1400" dirty="0">
                <a:solidFill>
                  <a:srgbClr val="FF0000"/>
                </a:solidFill>
              </a:rPr>
              <a:t>进行</a:t>
            </a:r>
            <a:r>
              <a:rPr lang="zh-CN" altLang="zh-CN" sz="1400" dirty="0" smtClean="0">
                <a:solidFill>
                  <a:srgbClr val="FF0000"/>
                </a:solidFill>
              </a:rPr>
              <a:t>第二</a:t>
            </a:r>
            <a:r>
              <a:rPr lang="zh-CN" altLang="zh-CN" sz="1400" dirty="0">
                <a:solidFill>
                  <a:srgbClr val="FF0000"/>
                </a:solidFill>
              </a:rPr>
              <a:t>轮</a:t>
            </a:r>
            <a:r>
              <a:rPr lang="zh-CN" altLang="zh-CN" sz="1400" dirty="0" smtClean="0">
                <a:solidFill>
                  <a:srgbClr val="FF0000"/>
                </a:solidFill>
              </a:rPr>
              <a:t>迭代，利用</a:t>
            </a:r>
            <a:r>
              <a:rPr lang="zh-CN" altLang="zh-CN" sz="1400" dirty="0">
                <a:solidFill>
                  <a:srgbClr val="FF0000"/>
                </a:solidFill>
              </a:rPr>
              <a:t>规则</a:t>
            </a:r>
            <a:r>
              <a:rPr lang="en-US" altLang="zh-CN" sz="1400" dirty="0">
                <a:solidFill>
                  <a:srgbClr val="FF0000"/>
                </a:solidFill>
              </a:rPr>
              <a:t> </a:t>
            </a:r>
            <a:r>
              <a:rPr lang="en-US" altLang="zh-CN" sz="1400" dirty="0" smtClean="0">
                <a:solidFill>
                  <a:srgbClr val="FF0000"/>
                </a:solidFill>
              </a:rPr>
              <a:t>R12</a:t>
            </a:r>
            <a:r>
              <a:rPr lang="zh-CN" altLang="zh-CN" sz="1400" dirty="0" smtClean="0">
                <a:solidFill>
                  <a:srgbClr val="FF0000"/>
                </a:solidFill>
              </a:rPr>
              <a:t>， </a:t>
            </a:r>
            <a:r>
              <a:rPr lang="zh-CN" altLang="en-US" sz="1400" dirty="0" smtClean="0">
                <a:solidFill>
                  <a:srgbClr val="FF0000"/>
                </a:solidFill>
              </a:rPr>
              <a:t>将</a:t>
            </a:r>
            <a:r>
              <a:rPr lang="zh-CN" altLang="zh-CN" sz="1400" dirty="0" smtClean="0">
                <a:solidFill>
                  <a:srgbClr val="FF0000"/>
                </a:solidFill>
              </a:rPr>
              <a:t>“软件”</a:t>
            </a:r>
            <a:r>
              <a:rPr lang="zh-CN" altLang="en-US" sz="1400" dirty="0">
                <a:solidFill>
                  <a:srgbClr val="FF0000"/>
                </a:solidFill>
              </a:rPr>
              <a:t>一词</a:t>
            </a:r>
            <a:r>
              <a:rPr lang="zh-CN" altLang="zh-CN" sz="1400" dirty="0" smtClean="0">
                <a:solidFill>
                  <a:srgbClr val="FF0000"/>
                </a:solidFill>
              </a:rPr>
              <a:t>作为</a:t>
            </a:r>
            <a:r>
              <a:rPr lang="zh-CN" altLang="zh-CN" sz="1400" dirty="0" smtClean="0">
                <a:solidFill>
                  <a:srgbClr val="FF0000"/>
                </a:solidFill>
              </a:rPr>
              <a:t>属性</a:t>
            </a:r>
            <a:r>
              <a:rPr lang="zh-CN" altLang="zh-CN" sz="1400" dirty="0" smtClean="0">
                <a:solidFill>
                  <a:srgbClr val="FF0000"/>
                </a:solidFill>
              </a:rPr>
              <a:t>词提取</a:t>
            </a:r>
            <a:r>
              <a:rPr lang="zh-CN" altLang="zh-CN" sz="1400" dirty="0">
                <a:solidFill>
                  <a:srgbClr val="FF0000"/>
                </a:solidFill>
              </a:rPr>
              <a:t>出来，并且将属性词</a:t>
            </a:r>
            <a:r>
              <a:rPr lang="en-US" altLang="zh-CN" sz="1400" dirty="0">
                <a:solidFill>
                  <a:srgbClr val="FF0000"/>
                </a:solidFill>
              </a:rPr>
              <a:t>-</a:t>
            </a:r>
            <a:r>
              <a:rPr lang="zh-CN" altLang="zh-CN" sz="1400" dirty="0">
                <a:solidFill>
                  <a:srgbClr val="FF0000"/>
                </a:solidFill>
              </a:rPr>
              <a:t>情感词对的四元组</a:t>
            </a:r>
            <a:r>
              <a:rPr lang="en-US" altLang="zh-CN" sz="1400" dirty="0">
                <a:solidFill>
                  <a:srgbClr val="FF0000"/>
                </a:solidFill>
              </a:rPr>
              <a:t>{</a:t>
            </a:r>
            <a:r>
              <a:rPr lang="en-US" altLang="zh-CN" sz="1400" dirty="0" err="1">
                <a:solidFill>
                  <a:srgbClr val="FF0000"/>
                </a:solidFill>
              </a:rPr>
              <a:t>userid</a:t>
            </a:r>
            <a:r>
              <a:rPr lang="en-US" altLang="zh-CN" sz="1400" dirty="0">
                <a:solidFill>
                  <a:srgbClr val="FF0000"/>
                </a:solidFill>
              </a:rPr>
              <a:t>, </a:t>
            </a:r>
            <a:r>
              <a:rPr lang="en-US" altLang="zh-CN" sz="1400" dirty="0" err="1">
                <a:solidFill>
                  <a:srgbClr val="FF0000"/>
                </a:solidFill>
              </a:rPr>
              <a:t>itemid</a:t>
            </a:r>
            <a:r>
              <a:rPr lang="en-US" altLang="zh-CN" sz="1400" dirty="0">
                <a:solidFill>
                  <a:srgbClr val="FF0000"/>
                </a:solidFill>
              </a:rPr>
              <a:t>, </a:t>
            </a:r>
            <a:r>
              <a:rPr lang="zh-CN" altLang="zh-CN" sz="1400" dirty="0">
                <a:solidFill>
                  <a:srgbClr val="FF0000"/>
                </a:solidFill>
              </a:rPr>
              <a:t>“软件”</a:t>
            </a:r>
            <a:r>
              <a:rPr lang="en-US" altLang="zh-CN" sz="1400" dirty="0">
                <a:solidFill>
                  <a:srgbClr val="FF0000"/>
                </a:solidFill>
              </a:rPr>
              <a:t>, </a:t>
            </a:r>
            <a:r>
              <a:rPr lang="zh-CN" altLang="zh-CN" sz="1400" dirty="0">
                <a:solidFill>
                  <a:srgbClr val="FF0000"/>
                </a:solidFill>
              </a:rPr>
              <a:t>“酷”</a:t>
            </a:r>
            <a:r>
              <a:rPr lang="en-US" altLang="zh-CN" sz="1400" dirty="0">
                <a:solidFill>
                  <a:srgbClr val="FF0000"/>
                </a:solidFill>
              </a:rPr>
              <a:t>}</a:t>
            </a:r>
            <a:r>
              <a:rPr lang="zh-CN" altLang="zh-CN" sz="1400" dirty="0">
                <a:solidFill>
                  <a:srgbClr val="FF0000"/>
                </a:solidFill>
              </a:rPr>
              <a:t>加入</a:t>
            </a:r>
            <a:r>
              <a:rPr lang="zh-CN" altLang="zh-CN" sz="1400" dirty="0" smtClean="0">
                <a:solidFill>
                  <a:srgbClr val="FF0000"/>
                </a:solidFill>
              </a:rPr>
              <a:t>到集合</a:t>
            </a:r>
            <a:r>
              <a:rPr lang="zh-CN" altLang="en-US" sz="1400" dirty="0" smtClean="0">
                <a:solidFill>
                  <a:srgbClr val="FF0000"/>
                </a:solidFill>
              </a:rPr>
              <a:t>中</a:t>
            </a:r>
            <a:endParaRPr lang="zh-CN" altLang="en-US" sz="1400" dirty="0">
              <a:solidFill>
                <a:srgbClr val="FF0000"/>
              </a:solidFill>
            </a:endParaRPr>
          </a:p>
        </p:txBody>
      </p:sp>
      <p:sp>
        <p:nvSpPr>
          <p:cNvPr id="15" name="TextBox 14"/>
          <p:cNvSpPr txBox="1"/>
          <p:nvPr/>
        </p:nvSpPr>
        <p:spPr>
          <a:xfrm>
            <a:off x="361950" y="6065028"/>
            <a:ext cx="4296595" cy="338554"/>
          </a:xfrm>
          <a:prstGeom prst="rect">
            <a:avLst/>
          </a:prstGeom>
          <a:noFill/>
        </p:spPr>
        <p:txBody>
          <a:bodyPr wrap="square" rtlCol="0">
            <a:spAutoFit/>
          </a:bodyPr>
          <a:lstStyle/>
          <a:p>
            <a:r>
              <a:rPr lang="zh-CN" altLang="zh-CN" sz="1600" dirty="0" smtClean="0"/>
              <a:t>形容词</a:t>
            </a:r>
            <a:r>
              <a:rPr lang="zh-CN" altLang="zh-CN" sz="1600" dirty="0"/>
              <a:t>的种子词库来自于</a:t>
            </a:r>
            <a:r>
              <a:rPr lang="zh-CN" altLang="zh-CN" sz="1600" b="1" dirty="0">
                <a:solidFill>
                  <a:srgbClr val="0070C0"/>
                </a:solidFill>
              </a:rPr>
              <a:t>中国知</a:t>
            </a:r>
            <a:r>
              <a:rPr lang="zh-CN" altLang="zh-CN" sz="1600" b="1" dirty="0" smtClean="0">
                <a:solidFill>
                  <a:srgbClr val="0070C0"/>
                </a:solidFill>
              </a:rPr>
              <a:t>网</a:t>
            </a:r>
            <a:r>
              <a:rPr lang="en-US" altLang="zh-CN" sz="1600" b="1" dirty="0">
                <a:solidFill>
                  <a:srgbClr val="0070C0"/>
                </a:solidFill>
              </a:rPr>
              <a:t> </a:t>
            </a:r>
            <a:endParaRPr lang="en-US" altLang="zh-CN" sz="1600" b="1" dirty="0" smtClean="0">
              <a:solidFill>
                <a:srgbClr val="0070C0"/>
              </a:solidFill>
            </a:endParaRPr>
          </a:p>
        </p:txBody>
      </p:sp>
    </p:spTree>
    <p:custDataLst>
      <p:tags r:id="rId2"/>
    </p:custDataLst>
    <p:extLst>
      <p:ext uri="{BB962C8B-B14F-4D97-AF65-F5344CB8AC3E}">
        <p14:creationId xmlns:p14="http://schemas.microsoft.com/office/powerpoint/2010/main" val="2528048093"/>
      </p:ext>
    </p:extLst>
  </p:cSld>
  <p:clrMapOvr>
    <a:masterClrMapping/>
  </p:clrMapOvr>
  <mc:AlternateContent xmlns:mc="http://schemas.openxmlformats.org/markup-compatibility/2006" xmlns:p14="http://schemas.microsoft.com/office/powerpoint/2010/main">
    <mc:Choice Requires="p14">
      <p:transition spd="slow" p14:dur="2000" advTm="63848"/>
    </mc:Choice>
    <mc:Fallback xmlns="">
      <p:transition spd="slow" advTm="63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0" grpId="0" animBg="1"/>
      <p:bldP spid="13" grpId="0"/>
      <p:bldP spid="6" grpId="0" animBg="1"/>
      <p:bldP spid="14" grpId="0"/>
      <p:bldP spid="7" grpId="0" animBg="1"/>
      <p:bldP spid="16"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a:solidFill>
                  <a:schemeClr val="tx2"/>
                </a:solidFill>
                <a:latin typeface="微软雅黑" panose="020B0503020204020204" pitchFamily="34" charset="-122"/>
                <a:ea typeface="微软雅黑" panose="020B0503020204020204" pitchFamily="34" charset="-122"/>
              </a:rPr>
              <a:t>特征抽取</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554482" y="2259338"/>
            <a:ext cx="4118097" cy="646327"/>
          </a:xfrm>
          <a:prstGeom prst="rect">
            <a:avLst/>
          </a:prstGeom>
          <a:noFill/>
        </p:spPr>
        <p:txBody>
          <a:bodyPr wrap="square" lIns="91436" tIns="45718" rIns="91436" bIns="45718" rtlCol="0">
            <a:spAutoFit/>
          </a:bodyPr>
          <a:lstStyle/>
          <a:p>
            <a:pPr algn="r"/>
            <a:r>
              <a:rPr lang="zh-CN" altLang="en-US" sz="3600" dirty="0" smtClean="0">
                <a:solidFill>
                  <a:srgbClr val="FF0000"/>
                </a:solidFill>
                <a:latin typeface="微软雅黑" panose="020B0503020204020204" pitchFamily="34" charset="-122"/>
                <a:ea typeface="微软雅黑" panose="020B0503020204020204" pitchFamily="34" charset="-122"/>
              </a:rPr>
              <a:t>属性面分值</a:t>
            </a:r>
            <a:r>
              <a:rPr lang="zh-CN" altLang="en-US" sz="3600" dirty="0">
                <a:solidFill>
                  <a:srgbClr val="FF0000"/>
                </a:solidFill>
                <a:latin typeface="微软雅黑" panose="020B0503020204020204" pitchFamily="34" charset="-122"/>
                <a:ea typeface="微软雅黑" panose="020B0503020204020204" pitchFamily="34" charset="-122"/>
              </a:rPr>
              <a:t>计算</a:t>
            </a:r>
            <a:endParaRPr lang="zh-CN" altLang="zh-CN" sz="3600" dirty="0">
              <a:solidFill>
                <a:srgbClr val="FF0000"/>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研究总结与展望</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054039" cy="646331"/>
          </a:xfrm>
          <a:prstGeom prst="rect">
            <a:avLst/>
          </a:prstGeom>
        </p:spPr>
        <p:txBody>
          <a:bodyPr wrap="square">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个性化推荐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14</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050302433"/>
      </p:ext>
    </p:extLst>
  </p:cSld>
  <p:clrMapOvr>
    <a:masterClrMapping/>
  </p:clrMapOvr>
  <mc:AlternateContent xmlns:mc="http://schemas.openxmlformats.org/markup-compatibility/2006" xmlns:p14="http://schemas.microsoft.com/office/powerpoint/2010/main">
    <mc:Choice Requires="p14">
      <p:transition spd="slow" p14:dur="2000" advTm="2322"/>
    </mc:Choice>
    <mc:Fallback xmlns="">
      <p:transition spd="slow" advTm="23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3735067" y="3085742"/>
              <a:ext cx="8456929" cy="830995"/>
            </a:xfrm>
            <a:prstGeom prst="rect">
              <a:avLst/>
            </a:prstGeom>
            <a:noFill/>
          </p:spPr>
          <p:txBody>
            <a:bodyPr wrap="square" lIns="91438" tIns="45719" rIns="91438" bIns="45719" rtlCol="0">
              <a:spAutoFit/>
            </a:bodyPr>
            <a:lstStyle/>
            <a:p>
              <a:pPr algn="r"/>
              <a:r>
                <a:rPr lang="zh-CN" altLang="en-US" sz="4800" spc="600" dirty="0" smtClean="0">
                  <a:solidFill>
                    <a:schemeClr val="bg1"/>
                  </a:solidFill>
                  <a:latin typeface="微软雅黑" panose="020B0503020204020204" pitchFamily="34" charset="-122"/>
                  <a:ea typeface="微软雅黑" panose="020B0503020204020204" pitchFamily="34" charset="-122"/>
                </a:rPr>
                <a:t>属性面分值</a:t>
              </a:r>
              <a:r>
                <a:rPr lang="zh-CN" altLang="en-US" sz="4800" spc="600" dirty="0">
                  <a:solidFill>
                    <a:schemeClr val="bg1"/>
                  </a:solidFill>
                  <a:latin typeface="微软雅黑" panose="020B0503020204020204" pitchFamily="34" charset="-122"/>
                  <a:ea typeface="微软雅黑" panose="020B0503020204020204" pitchFamily="34" charset="-122"/>
                </a:rPr>
                <a:t>计算</a:t>
              </a: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3</a:t>
              </a: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15</a:t>
            </a:fld>
            <a:endParaRPr lang="zh-CN" altLang="en-US"/>
          </a:p>
        </p:txBody>
      </p:sp>
    </p:spTree>
    <p:extLst>
      <p:ext uri="{BB962C8B-B14F-4D97-AF65-F5344CB8AC3E}">
        <p14:creationId xmlns:p14="http://schemas.microsoft.com/office/powerpoint/2010/main" val="3643590644"/>
      </p:ext>
    </p:extLst>
  </p:cSld>
  <p:clrMapOvr>
    <a:masterClrMapping/>
  </p:clrMapOvr>
  <mc:AlternateContent xmlns:mc="http://schemas.openxmlformats.org/markup-compatibility/2006" xmlns:p14="http://schemas.microsoft.com/office/powerpoint/2010/main">
    <mc:Choice Requires="p14">
      <p:transition spd="slow" p14:dur="2000" advTm="2874"/>
    </mc:Choice>
    <mc:Fallback xmlns="">
      <p:transition spd="slow" advTm="28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zh-CN" sz="2800" b="1" dirty="0"/>
              <a:t>属性词</a:t>
            </a:r>
            <a:r>
              <a:rPr lang="zh-CN" altLang="zh-CN" sz="2800" b="1" dirty="0" smtClean="0"/>
              <a:t>分值</a:t>
            </a:r>
            <a:r>
              <a:rPr lang="zh-CN" altLang="en-US" sz="2800" b="1" dirty="0"/>
              <a:t>计算</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grpSp>
        <p:nvGrpSpPr>
          <p:cNvPr id="2" name="组合 1"/>
          <p:cNvGrpSpPr/>
          <p:nvPr/>
        </p:nvGrpSpPr>
        <p:grpSpPr>
          <a:xfrm>
            <a:off x="619126" y="2476515"/>
            <a:ext cx="6586320" cy="542926"/>
            <a:chOff x="695323" y="1545316"/>
            <a:chExt cx="10814506" cy="497243"/>
          </a:xfrm>
        </p:grpSpPr>
        <p:sp>
          <p:nvSpPr>
            <p:cNvPr id="7" name="矩形 6"/>
            <p:cNvSpPr/>
            <p:nvPr/>
          </p:nvSpPr>
          <p:spPr>
            <a:xfrm>
              <a:off x="695323" y="1580894"/>
              <a:ext cx="5655188" cy="461665"/>
            </a:xfrm>
            <a:prstGeom prst="rect">
              <a:avLst/>
            </a:prstGeom>
            <a:solidFill>
              <a:schemeClr val="accent1"/>
            </a:solidFill>
          </p:spPr>
          <p:txBody>
            <a:bodyPr wrap="square">
              <a:spAutoFit/>
            </a:bodyPr>
            <a:lstStyle/>
            <a:p>
              <a:r>
                <a:rPr lang="zh-CN" altLang="en-US" sz="2400" dirty="0">
                  <a:solidFill>
                    <a:schemeClr val="bg1"/>
                  </a:solidFill>
                </a:rPr>
                <a:t>副词</a:t>
              </a:r>
              <a:r>
                <a:rPr lang="zh-CN" altLang="en-US" sz="2400" dirty="0" smtClean="0">
                  <a:solidFill>
                    <a:schemeClr val="bg1"/>
                  </a:solidFill>
                </a:rPr>
                <a:t>修饰百分比</a:t>
              </a:r>
              <a:endParaRPr lang="zh-CN" altLang="en-US" sz="2400" b="1" dirty="0">
                <a:solidFill>
                  <a:schemeClr val="bg1"/>
                </a:solidFill>
              </a:endParaRPr>
            </a:p>
          </p:txBody>
        </p:sp>
        <p:cxnSp>
          <p:nvCxnSpPr>
            <p:cNvPr id="3" name="直接连接符 2"/>
            <p:cNvCxnSpPr/>
            <p:nvPr/>
          </p:nvCxnSpPr>
          <p:spPr>
            <a:xfrm>
              <a:off x="695325" y="1545316"/>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5" name="表格 4"/>
          <p:cNvGraphicFramePr>
            <a:graphicFrameLocks noGrp="1"/>
          </p:cNvGraphicFramePr>
          <p:nvPr>
            <p:extLst>
              <p:ext uri="{D42A27DB-BD31-4B8C-83A1-F6EECF244321}">
                <p14:modId xmlns:p14="http://schemas.microsoft.com/office/powerpoint/2010/main" val="3403165623"/>
              </p:ext>
            </p:extLst>
          </p:nvPr>
        </p:nvGraphicFramePr>
        <p:xfrm>
          <a:off x="619126" y="3217592"/>
          <a:ext cx="8484533" cy="2806692"/>
        </p:xfrm>
        <a:graphic>
          <a:graphicData uri="http://schemas.openxmlformats.org/drawingml/2006/table">
            <a:tbl>
              <a:tblPr firstRow="1" firstCol="1" bandRow="1">
                <a:tableStyleId>{5C22544A-7EE6-4342-B048-85BDC9FD1C3A}</a:tableStyleId>
              </a:tblPr>
              <a:tblGrid>
                <a:gridCol w="3203345"/>
                <a:gridCol w="2935631"/>
                <a:gridCol w="2345557"/>
              </a:tblGrid>
              <a:tr h="400956">
                <a:tc>
                  <a:txBody>
                    <a:bodyPr/>
                    <a:lstStyle/>
                    <a:p>
                      <a:pPr algn="l">
                        <a:lnSpc>
                          <a:spcPts val="2000"/>
                        </a:lnSpc>
                        <a:spcAft>
                          <a:spcPts val="0"/>
                        </a:spcAft>
                      </a:pPr>
                      <a:r>
                        <a:rPr lang="zh-CN" sz="1600" kern="0" dirty="0">
                          <a:effectLst/>
                        </a:rPr>
                        <a:t>程度副词</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a:effectLst/>
                        </a:rPr>
                        <a:t>举例说明</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a:effectLst/>
                        </a:rPr>
                        <a:t>修饰百分比</a:t>
                      </a:r>
                      <a:r>
                        <a:rPr lang="en-US" sz="1600" kern="0">
                          <a:effectLst/>
                        </a:rPr>
                        <a:t>(%)</a:t>
                      </a:r>
                      <a:endParaRPr lang="zh-CN" sz="1600" kern="100">
                        <a:effectLst/>
                        <a:latin typeface="Calibri"/>
                        <a:ea typeface="宋体"/>
                        <a:cs typeface="Times New Roman"/>
                      </a:endParaRPr>
                    </a:p>
                  </a:txBody>
                  <a:tcPr marL="68580" marR="68580" marT="0" marB="0"/>
                </a:tc>
              </a:tr>
              <a:tr h="400956">
                <a:tc>
                  <a:txBody>
                    <a:bodyPr/>
                    <a:lstStyle/>
                    <a:p>
                      <a:pPr algn="l">
                        <a:lnSpc>
                          <a:spcPts val="2000"/>
                        </a:lnSpc>
                        <a:spcAft>
                          <a:spcPts val="0"/>
                        </a:spcAft>
                      </a:pPr>
                      <a:r>
                        <a:rPr lang="en-US" sz="1600" kern="0" dirty="0" smtClean="0">
                          <a:effectLst/>
                        </a:rPr>
                        <a:t>Most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dirty="0">
                          <a:effectLst/>
                        </a:rPr>
                        <a:t>最高</a:t>
                      </a:r>
                      <a:r>
                        <a:rPr lang="en-US" sz="1600" kern="0" dirty="0">
                          <a:effectLst/>
                        </a:rPr>
                        <a:t> </a:t>
                      </a:r>
                      <a:r>
                        <a:rPr lang="zh-CN" sz="1600" kern="0" dirty="0">
                          <a:effectLst/>
                        </a:rPr>
                        <a:t>非常</a:t>
                      </a:r>
                      <a:r>
                        <a:rPr lang="en-US" sz="1600" kern="0" dirty="0">
                          <a:effectLst/>
                        </a:rPr>
                        <a:t> </a:t>
                      </a:r>
                      <a:r>
                        <a:rPr lang="zh-CN" sz="1600" kern="0" dirty="0">
                          <a:effectLst/>
                        </a:rPr>
                        <a:t>势必</a:t>
                      </a:r>
                      <a:r>
                        <a:rPr lang="en-US" sz="1600" kern="0" dirty="0">
                          <a:effectLst/>
                        </a:rPr>
                        <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dirty="0">
                          <a:effectLst/>
                        </a:rPr>
                        <a:t>70</a:t>
                      </a:r>
                      <a:endParaRPr lang="zh-CN" sz="1600" kern="100" dirty="0">
                        <a:effectLst/>
                        <a:latin typeface="Calibri"/>
                        <a:ea typeface="宋体"/>
                        <a:cs typeface="Times New Roman"/>
                      </a:endParaRPr>
                    </a:p>
                  </a:txBody>
                  <a:tcPr marL="68580" marR="68580" marT="0" marB="0"/>
                </a:tc>
              </a:tr>
              <a:tr h="400956">
                <a:tc>
                  <a:txBody>
                    <a:bodyPr/>
                    <a:lstStyle/>
                    <a:p>
                      <a:pPr algn="l">
                        <a:lnSpc>
                          <a:spcPts val="2000"/>
                        </a:lnSpc>
                        <a:spcAft>
                          <a:spcPts val="0"/>
                        </a:spcAft>
                      </a:pPr>
                      <a:r>
                        <a:rPr lang="en-US" sz="1600" kern="0" dirty="0">
                          <a:effectLst/>
                        </a:rPr>
                        <a:t>Very</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dirty="0">
                          <a:effectLst/>
                        </a:rPr>
                        <a:t>大力</a:t>
                      </a:r>
                      <a:r>
                        <a:rPr lang="en-US" sz="1600" kern="0" dirty="0">
                          <a:effectLst/>
                        </a:rPr>
                        <a:t> </a:t>
                      </a:r>
                      <a:r>
                        <a:rPr lang="zh-CN" sz="1600" kern="0" dirty="0">
                          <a:effectLst/>
                        </a:rPr>
                        <a:t>大量</a:t>
                      </a:r>
                      <a:r>
                        <a:rPr lang="en-US" sz="1600" kern="0" dirty="0">
                          <a:effectLst/>
                        </a:rPr>
                        <a:t> </a:t>
                      </a:r>
                      <a:r>
                        <a:rPr lang="zh-CN" sz="1600" kern="0" dirty="0">
                          <a:effectLst/>
                        </a:rPr>
                        <a:t>很</a:t>
                      </a:r>
                      <a:r>
                        <a:rPr lang="en-US" sz="1600" kern="0" dirty="0">
                          <a:effectLst/>
                        </a:rPr>
                        <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dirty="0">
                          <a:effectLst/>
                        </a:rPr>
                        <a:t>50</a:t>
                      </a:r>
                      <a:endParaRPr lang="zh-CN" sz="1600" kern="100" dirty="0">
                        <a:effectLst/>
                        <a:latin typeface="Calibri"/>
                        <a:ea typeface="宋体"/>
                        <a:cs typeface="Times New Roman"/>
                      </a:endParaRPr>
                    </a:p>
                  </a:txBody>
                  <a:tcPr marL="68580" marR="68580" marT="0" marB="0"/>
                </a:tc>
              </a:tr>
              <a:tr h="400956">
                <a:tc>
                  <a:txBody>
                    <a:bodyPr/>
                    <a:lstStyle/>
                    <a:p>
                      <a:pPr algn="l">
                        <a:lnSpc>
                          <a:spcPts val="2000"/>
                        </a:lnSpc>
                        <a:spcAft>
                          <a:spcPts val="0"/>
                        </a:spcAft>
                      </a:pPr>
                      <a:r>
                        <a:rPr lang="en-US" sz="1600" kern="0" dirty="0">
                          <a:effectLst/>
                        </a:rPr>
                        <a:t>Really</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dirty="0">
                          <a:effectLst/>
                        </a:rPr>
                        <a:t>越来越</a:t>
                      </a:r>
                      <a:r>
                        <a:rPr lang="en-US" sz="1600" kern="0" dirty="0">
                          <a:effectLst/>
                        </a:rPr>
                        <a:t> </a:t>
                      </a:r>
                      <a:r>
                        <a:rPr lang="zh-CN" sz="1600" kern="0" dirty="0">
                          <a:effectLst/>
                        </a:rPr>
                        <a:t>日益</a:t>
                      </a:r>
                      <a:r>
                        <a:rPr lang="en-US" sz="1600" kern="0" dirty="0">
                          <a:effectLst/>
                        </a:rPr>
                        <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a:effectLst/>
                        </a:rPr>
                        <a:t>30</a:t>
                      </a:r>
                      <a:endParaRPr lang="zh-CN" sz="1600" kern="100">
                        <a:effectLst/>
                        <a:latin typeface="Calibri"/>
                        <a:ea typeface="宋体"/>
                        <a:cs typeface="Times New Roman"/>
                      </a:endParaRPr>
                    </a:p>
                  </a:txBody>
                  <a:tcPr marL="68580" marR="68580" marT="0" marB="0"/>
                </a:tc>
              </a:tr>
              <a:tr h="400956">
                <a:tc>
                  <a:txBody>
                    <a:bodyPr/>
                    <a:lstStyle/>
                    <a:p>
                      <a:pPr algn="l">
                        <a:lnSpc>
                          <a:spcPts val="2000"/>
                        </a:lnSpc>
                        <a:spcAft>
                          <a:spcPts val="0"/>
                        </a:spcAft>
                      </a:pPr>
                      <a:r>
                        <a:rPr lang="en-US" sz="1600" kern="0" dirty="0">
                          <a:effectLst/>
                        </a:rPr>
                        <a:t>Pretty</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dirty="0">
                          <a:effectLst/>
                        </a:rPr>
                        <a:t>基本</a:t>
                      </a:r>
                      <a:r>
                        <a:rPr lang="en-US" sz="1600" kern="0" dirty="0">
                          <a:effectLst/>
                        </a:rPr>
                        <a:t> </a:t>
                      </a:r>
                      <a:r>
                        <a:rPr lang="zh-CN" sz="1600" kern="0" dirty="0">
                          <a:effectLst/>
                        </a:rPr>
                        <a:t>适当</a:t>
                      </a:r>
                      <a:r>
                        <a:rPr lang="en-US" sz="1600" kern="0" dirty="0">
                          <a:effectLst/>
                        </a:rPr>
                        <a:t> </a:t>
                      </a:r>
                      <a:r>
                        <a:rPr lang="zh-CN" sz="1600" kern="0" dirty="0">
                          <a:effectLst/>
                        </a:rPr>
                        <a:t>刚好</a:t>
                      </a:r>
                      <a:r>
                        <a:rPr lang="en-US" sz="1600" kern="0" dirty="0">
                          <a:effectLst/>
                        </a:rPr>
                        <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a:effectLst/>
                        </a:rPr>
                        <a:t>10</a:t>
                      </a:r>
                      <a:endParaRPr lang="zh-CN" sz="1600" kern="100">
                        <a:effectLst/>
                        <a:latin typeface="Calibri"/>
                        <a:ea typeface="宋体"/>
                        <a:cs typeface="Times New Roman"/>
                      </a:endParaRPr>
                    </a:p>
                  </a:txBody>
                  <a:tcPr marL="68580" marR="68580" marT="0" marB="0"/>
                </a:tc>
              </a:tr>
              <a:tr h="400956">
                <a:tc>
                  <a:txBody>
                    <a:bodyPr/>
                    <a:lstStyle/>
                    <a:p>
                      <a:pPr algn="l">
                        <a:lnSpc>
                          <a:spcPts val="2000"/>
                        </a:lnSpc>
                        <a:spcAft>
                          <a:spcPts val="0"/>
                        </a:spcAft>
                      </a:pPr>
                      <a:r>
                        <a:rPr lang="en-US" sz="1600" kern="0" dirty="0">
                          <a:effectLst/>
                        </a:rPr>
                        <a:t>Somewhat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dirty="0">
                          <a:effectLst/>
                        </a:rPr>
                        <a:t>稍显</a:t>
                      </a:r>
                      <a:r>
                        <a:rPr lang="en-US" sz="1600" kern="0" dirty="0">
                          <a:effectLst/>
                        </a:rPr>
                        <a:t> </a:t>
                      </a:r>
                      <a:r>
                        <a:rPr lang="zh-CN" sz="1600" kern="0" dirty="0">
                          <a:effectLst/>
                        </a:rPr>
                        <a:t>轻微</a:t>
                      </a:r>
                      <a:r>
                        <a:rPr lang="en-US" sz="1600" kern="0" dirty="0">
                          <a:effectLst/>
                        </a:rPr>
                        <a:t> </a:t>
                      </a:r>
                      <a:r>
                        <a:rPr lang="zh-CN" sz="1600" kern="0" dirty="0">
                          <a:effectLst/>
                        </a:rPr>
                        <a:t>略有</a:t>
                      </a:r>
                      <a:r>
                        <a:rPr lang="en-US" sz="1600" kern="0" dirty="0">
                          <a:effectLst/>
                        </a:rPr>
                        <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dirty="0">
                          <a:effectLst/>
                        </a:rPr>
                        <a:t>0</a:t>
                      </a:r>
                      <a:endParaRPr lang="zh-CN" sz="1600" kern="100" dirty="0">
                        <a:effectLst/>
                        <a:latin typeface="Calibri"/>
                        <a:ea typeface="宋体"/>
                        <a:cs typeface="Times New Roman"/>
                      </a:endParaRPr>
                    </a:p>
                  </a:txBody>
                  <a:tcPr marL="68580" marR="68580" marT="0" marB="0"/>
                </a:tc>
              </a:tr>
              <a:tr h="400956">
                <a:tc>
                  <a:txBody>
                    <a:bodyPr/>
                    <a:lstStyle/>
                    <a:p>
                      <a:pPr algn="l">
                        <a:lnSpc>
                          <a:spcPts val="2000"/>
                        </a:lnSpc>
                        <a:spcAft>
                          <a:spcPts val="0"/>
                        </a:spcAft>
                      </a:pPr>
                      <a:r>
                        <a:rPr lang="en-US" sz="1600" kern="0" dirty="0">
                          <a:effectLst/>
                        </a:rPr>
                        <a:t>Slightly</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0" dirty="0">
                          <a:effectLst/>
                        </a:rPr>
                        <a:t>有些</a:t>
                      </a:r>
                      <a:r>
                        <a:rPr lang="en-US" sz="1600" kern="0" dirty="0">
                          <a:effectLst/>
                        </a:rPr>
                        <a:t> </a:t>
                      </a:r>
                      <a:r>
                        <a:rPr lang="zh-CN" sz="1600" kern="0" dirty="0">
                          <a:effectLst/>
                        </a:rPr>
                        <a:t>有点</a:t>
                      </a:r>
                      <a:r>
                        <a:rPr lang="en-US" sz="1600" kern="0" dirty="0">
                          <a:effectLst/>
                        </a:rPr>
                        <a:t> </a:t>
                      </a:r>
                      <a:r>
                        <a:rPr lang="zh-CN" sz="1600" kern="0" dirty="0">
                          <a:effectLst/>
                        </a:rPr>
                        <a:t>较为</a:t>
                      </a:r>
                      <a:r>
                        <a:rPr lang="en-US" sz="1600" kern="0" dirty="0">
                          <a:effectLst/>
                        </a:rPr>
                        <a:t>…</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dirty="0">
                          <a:effectLst/>
                        </a:rPr>
                        <a:t>-</a:t>
                      </a:r>
                      <a:r>
                        <a:rPr lang="en-US" sz="1600" kern="100" dirty="0" smtClean="0">
                          <a:effectLst/>
                        </a:rPr>
                        <a:t>10</a:t>
                      </a:r>
                    </a:p>
                  </a:txBody>
                  <a:tcPr marL="68580" marR="68580" marT="0" marB="0"/>
                </a:tc>
              </a:tr>
            </a:tbl>
          </a:graphicData>
        </a:graphic>
      </p:graphicFrame>
      <p:sp>
        <p:nvSpPr>
          <p:cNvPr id="8" name="矩形 7"/>
          <p:cNvSpPr/>
          <p:nvPr/>
        </p:nvSpPr>
        <p:spPr>
          <a:xfrm>
            <a:off x="619129" y="1315212"/>
            <a:ext cx="3000372" cy="400110"/>
          </a:xfrm>
          <a:prstGeom prst="rect">
            <a:avLst/>
          </a:prstGeom>
          <a:solidFill>
            <a:schemeClr val="accent1"/>
          </a:solidFill>
        </p:spPr>
        <p:txBody>
          <a:bodyPr wrap="square">
            <a:spAutoFit/>
          </a:bodyPr>
          <a:lstStyle/>
          <a:p>
            <a:r>
              <a:rPr lang="zh-CN" altLang="en-US" sz="2000" dirty="0" smtClean="0">
                <a:solidFill>
                  <a:schemeClr val="bg1"/>
                </a:solidFill>
              </a:rPr>
              <a:t>增强型 减弱型 加减法</a:t>
            </a:r>
            <a:endParaRPr lang="zh-CN" altLang="en-US" sz="2000" b="1" dirty="0">
              <a:solidFill>
                <a:schemeClr val="bg1"/>
              </a:solidFill>
            </a:endParaRPr>
          </a:p>
        </p:txBody>
      </p:sp>
      <p:sp>
        <p:nvSpPr>
          <p:cNvPr id="6" name="右箭头 5"/>
          <p:cNvSpPr/>
          <p:nvPr/>
        </p:nvSpPr>
        <p:spPr>
          <a:xfrm>
            <a:off x="3790951" y="1365411"/>
            <a:ext cx="828674"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886325" y="1327311"/>
            <a:ext cx="1981200" cy="400110"/>
          </a:xfrm>
          <a:prstGeom prst="rect">
            <a:avLst/>
          </a:prstGeom>
          <a:noFill/>
        </p:spPr>
        <p:txBody>
          <a:bodyPr wrap="square" rtlCol="0">
            <a:spAutoFit/>
          </a:bodyPr>
          <a:lstStyle/>
          <a:p>
            <a:r>
              <a:rPr lang="zh-CN" altLang="en-US" sz="2000" dirty="0" smtClean="0"/>
              <a:t>粗粒度，不精确</a:t>
            </a:r>
            <a:endParaRPr lang="zh-CN" altLang="en-US" sz="2000" dirty="0"/>
          </a:p>
        </p:txBody>
      </p:sp>
    </p:spTree>
    <p:custDataLst>
      <p:tags r:id="rId1"/>
    </p:custDataLst>
    <p:extLst>
      <p:ext uri="{BB962C8B-B14F-4D97-AF65-F5344CB8AC3E}">
        <p14:creationId xmlns:p14="http://schemas.microsoft.com/office/powerpoint/2010/main" val="3093078300"/>
      </p:ext>
    </p:extLst>
  </p:cSld>
  <p:clrMapOvr>
    <a:masterClrMapping/>
  </p:clrMapOvr>
  <mc:AlternateContent xmlns:mc="http://schemas.openxmlformats.org/markup-compatibility/2006" xmlns:p14="http://schemas.microsoft.com/office/powerpoint/2010/main">
    <mc:Choice Requires="p14">
      <p:transition spd="slow" p14:dur="2000" advTm="65599"/>
    </mc:Choice>
    <mc:Fallback xmlns="">
      <p:transition spd="slow" advTm="655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zh-CN" sz="2800" b="1" dirty="0"/>
              <a:t>属性词</a:t>
            </a:r>
            <a:r>
              <a:rPr lang="zh-CN" altLang="zh-CN" sz="2800" b="1" dirty="0" smtClean="0"/>
              <a:t>分值</a:t>
            </a:r>
            <a:r>
              <a:rPr lang="zh-CN" altLang="en-US" sz="2800" b="1" dirty="0"/>
              <a:t>计算</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grpSp>
        <p:nvGrpSpPr>
          <p:cNvPr id="2" name="组合 1"/>
          <p:cNvGrpSpPr/>
          <p:nvPr/>
        </p:nvGrpSpPr>
        <p:grpSpPr>
          <a:xfrm>
            <a:off x="695325" y="1013863"/>
            <a:ext cx="6108147" cy="461665"/>
            <a:chOff x="695325" y="1013859"/>
            <a:chExt cx="10814504" cy="461665"/>
          </a:xfrm>
        </p:grpSpPr>
        <p:sp>
          <p:nvSpPr>
            <p:cNvPr id="7" name="矩形 6"/>
            <p:cNvSpPr/>
            <p:nvPr/>
          </p:nvSpPr>
          <p:spPr>
            <a:xfrm>
              <a:off x="695325" y="1013859"/>
              <a:ext cx="3150484" cy="461665"/>
            </a:xfrm>
            <a:prstGeom prst="rect">
              <a:avLst/>
            </a:prstGeom>
            <a:solidFill>
              <a:schemeClr val="accent1"/>
            </a:solidFill>
          </p:spPr>
          <p:txBody>
            <a:bodyPr wrap="square">
              <a:spAutoFit/>
            </a:bodyPr>
            <a:lstStyle/>
            <a:p>
              <a:r>
                <a:rPr lang="zh-CN" altLang="en-US" sz="2400" dirty="0" smtClean="0">
                  <a:solidFill>
                    <a:schemeClr val="bg1"/>
                  </a:solidFill>
                </a:rPr>
                <a:t>计算</a:t>
              </a:r>
              <a:r>
                <a:rPr lang="zh-CN" altLang="en-US" sz="2400" dirty="0">
                  <a:solidFill>
                    <a:schemeClr val="bg1"/>
                  </a:solidFill>
                </a:rPr>
                <a:t>规则</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643520"/>
            <a:ext cx="6108147" cy="361637"/>
          </a:xfrm>
          <a:prstGeom prst="rect">
            <a:avLst/>
          </a:prstGeom>
        </p:spPr>
        <p:txBody>
          <a:bodyPr wrap="square">
            <a:spAutoFit/>
          </a:bodyPr>
          <a:lstStyle/>
          <a:p>
            <a:pPr>
              <a:lnSpc>
                <a:spcPct val="125000"/>
              </a:lnSpc>
            </a:pPr>
            <a:r>
              <a:rPr lang="zh-CN" altLang="zh-CN" sz="1400" dirty="0"/>
              <a:t>属性词分值</a:t>
            </a:r>
            <a:r>
              <a:rPr lang="en-US" altLang="zh-CN" sz="1400" dirty="0"/>
              <a:t>=(1+</a:t>
            </a:r>
            <a:r>
              <a:rPr lang="zh-CN" altLang="zh-CN" sz="1400" dirty="0"/>
              <a:t>副词修饰百分比</a:t>
            </a:r>
            <a:r>
              <a:rPr lang="en-US" altLang="zh-CN" sz="1400" dirty="0"/>
              <a:t>)</a:t>
            </a:r>
            <a:r>
              <a:rPr lang="zh-CN" altLang="zh-CN" sz="1400" dirty="0"/>
              <a:t>×情感基数</a:t>
            </a:r>
            <a:endParaRPr lang="zh-CN" altLang="en-US" sz="1400" dirty="0">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4179234952"/>
              </p:ext>
            </p:extLst>
          </p:nvPr>
        </p:nvGraphicFramePr>
        <p:xfrm>
          <a:off x="4733366" y="1643520"/>
          <a:ext cx="7194180" cy="4017692"/>
        </p:xfrm>
        <a:graphic>
          <a:graphicData uri="http://schemas.openxmlformats.org/drawingml/2006/table">
            <a:tbl>
              <a:tblPr firstRow="1" firstCol="1" bandRow="1">
                <a:tableStyleId>{5C22544A-7EE6-4342-B048-85BDC9FD1C3A}</a:tableStyleId>
              </a:tblPr>
              <a:tblGrid>
                <a:gridCol w="1918816"/>
                <a:gridCol w="2753805"/>
                <a:gridCol w="1559384"/>
                <a:gridCol w="962175"/>
              </a:tblGrid>
              <a:tr h="584048">
                <a:tc>
                  <a:txBody>
                    <a:bodyPr/>
                    <a:lstStyle/>
                    <a:p>
                      <a:pPr algn="l">
                        <a:lnSpc>
                          <a:spcPts val="2000"/>
                        </a:lnSpc>
                        <a:spcAft>
                          <a:spcPts val="0"/>
                        </a:spcAft>
                      </a:pPr>
                      <a:r>
                        <a:rPr lang="zh-CN" sz="1400" kern="100" dirty="0">
                          <a:effectLst/>
                        </a:rPr>
                        <a:t>修饰类型</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a:effectLst/>
                        </a:rPr>
                        <a:t>计算方式</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a:effectLst/>
                        </a:rPr>
                        <a:t>举例说明</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a:effectLst/>
                        </a:rPr>
                        <a:t>情感分值</a:t>
                      </a:r>
                      <a:endParaRPr lang="zh-CN" sz="1400" kern="100">
                        <a:effectLst/>
                        <a:latin typeface="Calibri"/>
                        <a:ea typeface="宋体"/>
                        <a:cs typeface="Times New Roman"/>
                      </a:endParaRPr>
                    </a:p>
                  </a:txBody>
                  <a:tcPr marL="68580" marR="68580" marT="0" marB="0"/>
                </a:tc>
              </a:tr>
              <a:tr h="572274">
                <a:tc>
                  <a:txBody>
                    <a:bodyPr/>
                    <a:lstStyle/>
                    <a:p>
                      <a:pPr algn="l">
                        <a:lnSpc>
                          <a:spcPts val="2000"/>
                        </a:lnSpc>
                        <a:spcAft>
                          <a:spcPts val="0"/>
                        </a:spcAft>
                      </a:pPr>
                      <a:r>
                        <a:rPr lang="en-US" sz="1400" kern="100">
                          <a:effectLst/>
                        </a:rPr>
                        <a:t>S=PW</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dirty="0">
                          <a:effectLst/>
                        </a:rPr>
                        <a:t>SV(PW)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a:effectLst/>
                        </a:rPr>
                        <a:t>好</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1.0</a:t>
                      </a:r>
                      <a:endParaRPr lang="zh-CN" sz="1400" kern="100">
                        <a:effectLst/>
                        <a:latin typeface="Calibri"/>
                        <a:ea typeface="宋体"/>
                        <a:cs typeface="Times New Roman"/>
                      </a:endParaRPr>
                    </a:p>
                  </a:txBody>
                  <a:tcPr marL="68580" marR="68580" marT="0" marB="0"/>
                </a:tc>
              </a:tr>
              <a:tr h="572274">
                <a:tc>
                  <a:txBody>
                    <a:bodyPr/>
                    <a:lstStyle/>
                    <a:p>
                      <a:pPr algn="l">
                        <a:lnSpc>
                          <a:spcPts val="2000"/>
                        </a:lnSpc>
                        <a:spcAft>
                          <a:spcPts val="0"/>
                        </a:spcAft>
                      </a:pPr>
                      <a:r>
                        <a:rPr lang="en-US" sz="1400" kern="100" dirty="0">
                          <a:effectLst/>
                        </a:rPr>
                        <a:t>S=</a:t>
                      </a:r>
                      <a:r>
                        <a:rPr lang="en-US" sz="1400" kern="100" dirty="0" err="1">
                          <a:effectLst/>
                        </a:rPr>
                        <a:t>Neg+PW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P(Neg)*SV(PW)</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a:effectLst/>
                        </a:rPr>
                        <a:t>不好</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-0.8</a:t>
                      </a:r>
                      <a:endParaRPr lang="zh-CN" sz="1400" kern="100">
                        <a:effectLst/>
                        <a:latin typeface="Calibri"/>
                        <a:ea typeface="宋体"/>
                        <a:cs typeface="Times New Roman"/>
                      </a:endParaRPr>
                    </a:p>
                  </a:txBody>
                  <a:tcPr marL="68580" marR="68580" marT="0" marB="0"/>
                </a:tc>
              </a:tr>
              <a:tr h="572274">
                <a:tc>
                  <a:txBody>
                    <a:bodyPr/>
                    <a:lstStyle/>
                    <a:p>
                      <a:pPr algn="l">
                        <a:lnSpc>
                          <a:spcPts val="2000"/>
                        </a:lnSpc>
                        <a:spcAft>
                          <a:spcPts val="0"/>
                        </a:spcAft>
                      </a:pPr>
                      <a:r>
                        <a:rPr lang="en-US" sz="1400" kern="100" dirty="0">
                          <a:effectLst/>
                        </a:rPr>
                        <a:t>S=</a:t>
                      </a:r>
                      <a:r>
                        <a:rPr lang="en-US" sz="1400" kern="100" dirty="0" err="1">
                          <a:effectLst/>
                        </a:rPr>
                        <a:t>Neg+Neg+PW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P(Neg)*P(Neg)*SV(PW)</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a:effectLst/>
                        </a:rPr>
                        <a:t>不是不好</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0.64</a:t>
                      </a:r>
                      <a:endParaRPr lang="zh-CN" sz="1400" kern="100">
                        <a:effectLst/>
                        <a:latin typeface="Calibri"/>
                        <a:ea typeface="宋体"/>
                        <a:cs typeface="Times New Roman"/>
                      </a:endParaRPr>
                    </a:p>
                  </a:txBody>
                  <a:tcPr marL="68580" marR="68580" marT="0" marB="0"/>
                </a:tc>
              </a:tr>
              <a:tr h="572274">
                <a:tc>
                  <a:txBody>
                    <a:bodyPr/>
                    <a:lstStyle/>
                    <a:p>
                      <a:pPr algn="l">
                        <a:lnSpc>
                          <a:spcPts val="2000"/>
                        </a:lnSpc>
                        <a:spcAft>
                          <a:spcPts val="0"/>
                        </a:spcAft>
                      </a:pPr>
                      <a:r>
                        <a:rPr lang="en-US" sz="1400" kern="100" dirty="0">
                          <a:effectLst/>
                        </a:rPr>
                        <a:t>S=</a:t>
                      </a:r>
                      <a:r>
                        <a:rPr lang="en-US" sz="1400" kern="100" dirty="0" err="1">
                          <a:effectLst/>
                        </a:rPr>
                        <a:t>Int+PW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dirty="0">
                          <a:effectLst/>
                        </a:rPr>
                        <a:t>(1+P(</a:t>
                      </a:r>
                      <a:r>
                        <a:rPr lang="en-US" sz="1400" kern="100" dirty="0" err="1">
                          <a:effectLst/>
                        </a:rPr>
                        <a:t>Int</a:t>
                      </a:r>
                      <a:r>
                        <a:rPr lang="en-US" sz="1400" kern="100" dirty="0">
                          <a:effectLst/>
                        </a:rPr>
                        <a:t>))*SV(PW)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altLang="en-US" sz="1400" kern="100" dirty="0" smtClean="0">
                          <a:effectLst/>
                        </a:rPr>
                        <a:t>很</a:t>
                      </a:r>
                      <a:r>
                        <a:rPr lang="zh-CN" sz="1400" kern="100" dirty="0" smtClean="0">
                          <a:effectLst/>
                        </a:rPr>
                        <a:t>好</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dirty="0">
                          <a:effectLst/>
                        </a:rPr>
                        <a:t>1.7</a:t>
                      </a:r>
                      <a:endParaRPr lang="zh-CN" sz="1400" kern="100" dirty="0">
                        <a:effectLst/>
                        <a:latin typeface="Calibri"/>
                        <a:ea typeface="宋体"/>
                        <a:cs typeface="Times New Roman"/>
                      </a:endParaRPr>
                    </a:p>
                  </a:txBody>
                  <a:tcPr marL="68580" marR="68580" marT="0" marB="0"/>
                </a:tc>
              </a:tr>
              <a:tr h="572274">
                <a:tc>
                  <a:txBody>
                    <a:bodyPr/>
                    <a:lstStyle/>
                    <a:p>
                      <a:pPr algn="l">
                        <a:lnSpc>
                          <a:spcPts val="2000"/>
                        </a:lnSpc>
                        <a:spcAft>
                          <a:spcPts val="0"/>
                        </a:spcAft>
                      </a:pPr>
                      <a:r>
                        <a:rPr lang="en-US" sz="1400" kern="100" dirty="0">
                          <a:effectLst/>
                        </a:rPr>
                        <a:t>S=</a:t>
                      </a:r>
                      <a:r>
                        <a:rPr lang="en-US" sz="1400" kern="100" dirty="0" err="1">
                          <a:effectLst/>
                        </a:rPr>
                        <a:t>Neg+Int+PW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dirty="0">
                          <a:effectLst/>
                        </a:rPr>
                        <a:t>P(</a:t>
                      </a:r>
                      <a:r>
                        <a:rPr lang="en-US" sz="1400" kern="100" dirty="0" err="1">
                          <a:effectLst/>
                        </a:rPr>
                        <a:t>Neg</a:t>
                      </a:r>
                      <a:r>
                        <a:rPr lang="en-US" sz="1400" kern="100" dirty="0">
                          <a:effectLst/>
                        </a:rPr>
                        <a:t>)*(1-P(</a:t>
                      </a:r>
                      <a:r>
                        <a:rPr lang="en-US" sz="1400" kern="100" dirty="0" err="1">
                          <a:effectLst/>
                        </a:rPr>
                        <a:t>Int</a:t>
                      </a:r>
                      <a:r>
                        <a:rPr lang="en-US" sz="1400" kern="100" dirty="0">
                          <a:effectLst/>
                        </a:rPr>
                        <a:t>))*SV(PW)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400" kern="100" dirty="0" smtClean="0">
                          <a:effectLst/>
                        </a:rPr>
                        <a:t>不是</a:t>
                      </a:r>
                      <a:r>
                        <a:rPr lang="zh-CN" altLang="en-US" sz="1400" kern="100" dirty="0" smtClean="0">
                          <a:effectLst/>
                        </a:rPr>
                        <a:t>很</a:t>
                      </a:r>
                      <a:r>
                        <a:rPr lang="zh-CN" sz="1400" kern="100" dirty="0" smtClean="0">
                          <a:effectLst/>
                        </a:rPr>
                        <a:t>好</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-0.24</a:t>
                      </a:r>
                      <a:endParaRPr lang="zh-CN" sz="1400" kern="100">
                        <a:effectLst/>
                        <a:latin typeface="Calibri"/>
                        <a:ea typeface="宋体"/>
                        <a:cs typeface="Times New Roman"/>
                      </a:endParaRPr>
                    </a:p>
                  </a:txBody>
                  <a:tcPr marL="68580" marR="68580" marT="0" marB="0"/>
                </a:tc>
              </a:tr>
              <a:tr h="572274">
                <a:tc>
                  <a:txBody>
                    <a:bodyPr/>
                    <a:lstStyle/>
                    <a:p>
                      <a:pPr algn="l">
                        <a:lnSpc>
                          <a:spcPts val="2000"/>
                        </a:lnSpc>
                        <a:spcAft>
                          <a:spcPts val="0"/>
                        </a:spcAft>
                      </a:pPr>
                      <a:r>
                        <a:rPr lang="en-US" sz="1400" kern="100" dirty="0">
                          <a:effectLst/>
                        </a:rPr>
                        <a:t>S=</a:t>
                      </a:r>
                      <a:r>
                        <a:rPr lang="en-US" sz="1400" kern="100" dirty="0" err="1">
                          <a:effectLst/>
                        </a:rPr>
                        <a:t>Int+Neg+PW</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a:effectLst/>
                        </a:rPr>
                        <a:t>(1+P(Int))*P(Neg)*SV(PW)</a:t>
                      </a:r>
                      <a:endParaRPr lang="zh-CN" sz="14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altLang="en-US" sz="1400" kern="100" dirty="0" smtClean="0">
                          <a:effectLst/>
                        </a:rPr>
                        <a:t>很</a:t>
                      </a:r>
                      <a:r>
                        <a:rPr lang="zh-CN" sz="1400" kern="100" dirty="0" smtClean="0">
                          <a:effectLst/>
                        </a:rPr>
                        <a:t>不好</a:t>
                      </a:r>
                      <a:endParaRPr lang="zh-CN" sz="14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en-US" sz="1400" kern="100" dirty="0">
                          <a:effectLst/>
                        </a:rPr>
                        <a:t>-1.36</a:t>
                      </a:r>
                      <a:endParaRPr lang="zh-CN" sz="1400" kern="100" dirty="0">
                        <a:effectLst/>
                        <a:latin typeface="Calibri"/>
                        <a:ea typeface="宋体"/>
                        <a:cs typeface="Times New Roman"/>
                      </a:endParaRPr>
                    </a:p>
                  </a:txBody>
                  <a:tcPr marL="68580" marR="68580" marT="0" marB="0"/>
                </a:tc>
              </a:tr>
            </a:tbl>
          </a:graphicData>
        </a:graphic>
      </p:graphicFrame>
      <p:sp>
        <p:nvSpPr>
          <p:cNvPr id="6" name="矩形 5"/>
          <p:cNvSpPr/>
          <p:nvPr/>
        </p:nvSpPr>
        <p:spPr>
          <a:xfrm>
            <a:off x="3867298" y="5873241"/>
            <a:ext cx="1107996" cy="369332"/>
          </a:xfrm>
          <a:prstGeom prst="rect">
            <a:avLst/>
          </a:prstGeom>
        </p:spPr>
        <p:txBody>
          <a:bodyPr wrap="none">
            <a:spAutoFit/>
          </a:bodyPr>
          <a:lstStyle/>
          <a:p>
            <a:r>
              <a:rPr lang="zh-CN" altLang="zh-CN" dirty="0" smtClean="0"/>
              <a:t>不是不好</a:t>
            </a:r>
            <a:endParaRPr lang="zh-CN" altLang="en-US" dirty="0"/>
          </a:p>
        </p:txBody>
      </p:sp>
      <p:sp>
        <p:nvSpPr>
          <p:cNvPr id="12" name="矩形 11"/>
          <p:cNvSpPr/>
          <p:nvPr/>
        </p:nvSpPr>
        <p:spPr>
          <a:xfrm>
            <a:off x="2539005" y="5894684"/>
            <a:ext cx="415498" cy="369332"/>
          </a:xfrm>
          <a:prstGeom prst="rect">
            <a:avLst/>
          </a:prstGeom>
        </p:spPr>
        <p:txBody>
          <a:bodyPr wrap="none">
            <a:spAutoFit/>
          </a:bodyPr>
          <a:lstStyle/>
          <a:p>
            <a:r>
              <a:rPr lang="zh-CN" altLang="zh-CN" dirty="0" smtClean="0"/>
              <a:t>好</a:t>
            </a:r>
            <a:endParaRPr lang="zh-CN" altLang="en-US" dirty="0"/>
          </a:p>
        </p:txBody>
      </p:sp>
      <p:sp>
        <p:nvSpPr>
          <p:cNvPr id="13" name="矩形 12"/>
          <p:cNvSpPr/>
          <p:nvPr/>
        </p:nvSpPr>
        <p:spPr>
          <a:xfrm>
            <a:off x="5712254" y="5866743"/>
            <a:ext cx="1107996" cy="369332"/>
          </a:xfrm>
          <a:prstGeom prst="rect">
            <a:avLst/>
          </a:prstGeom>
        </p:spPr>
        <p:txBody>
          <a:bodyPr wrap="none">
            <a:spAutoFit/>
          </a:bodyPr>
          <a:lstStyle/>
          <a:p>
            <a:r>
              <a:rPr lang="zh-CN" altLang="zh-CN" dirty="0" smtClean="0"/>
              <a:t>不是很好</a:t>
            </a:r>
            <a:endParaRPr lang="zh-CN" altLang="en-US" dirty="0"/>
          </a:p>
        </p:txBody>
      </p:sp>
      <p:sp>
        <p:nvSpPr>
          <p:cNvPr id="14" name="矩形 13"/>
          <p:cNvSpPr/>
          <p:nvPr/>
        </p:nvSpPr>
        <p:spPr>
          <a:xfrm>
            <a:off x="7533383" y="5866743"/>
            <a:ext cx="646331" cy="369332"/>
          </a:xfrm>
          <a:prstGeom prst="rect">
            <a:avLst/>
          </a:prstGeom>
        </p:spPr>
        <p:txBody>
          <a:bodyPr wrap="none">
            <a:spAutoFit/>
          </a:bodyPr>
          <a:lstStyle/>
          <a:p>
            <a:r>
              <a:rPr lang="zh-CN" altLang="zh-CN" dirty="0" smtClean="0"/>
              <a:t>不好</a:t>
            </a:r>
            <a:endParaRPr lang="zh-CN" altLang="en-US" dirty="0"/>
          </a:p>
        </p:txBody>
      </p:sp>
      <p:sp>
        <p:nvSpPr>
          <p:cNvPr id="15" name="矩形 14"/>
          <p:cNvSpPr/>
          <p:nvPr/>
        </p:nvSpPr>
        <p:spPr>
          <a:xfrm>
            <a:off x="8856770" y="5863152"/>
            <a:ext cx="877163" cy="369332"/>
          </a:xfrm>
          <a:prstGeom prst="rect">
            <a:avLst/>
          </a:prstGeom>
        </p:spPr>
        <p:txBody>
          <a:bodyPr wrap="none">
            <a:spAutoFit/>
          </a:bodyPr>
          <a:lstStyle/>
          <a:p>
            <a:r>
              <a:rPr lang="zh-CN" altLang="zh-CN" dirty="0" smtClean="0"/>
              <a:t>很</a:t>
            </a:r>
            <a:r>
              <a:rPr lang="zh-CN" altLang="zh-CN" dirty="0"/>
              <a:t>不好</a:t>
            </a:r>
            <a:endParaRPr lang="zh-CN" altLang="en-US" dirty="0"/>
          </a:p>
        </p:txBody>
      </p:sp>
      <p:sp>
        <p:nvSpPr>
          <p:cNvPr id="16" name="矩形 15"/>
          <p:cNvSpPr/>
          <p:nvPr/>
        </p:nvSpPr>
        <p:spPr>
          <a:xfrm>
            <a:off x="1031040" y="5868891"/>
            <a:ext cx="646331" cy="369332"/>
          </a:xfrm>
          <a:prstGeom prst="rect">
            <a:avLst/>
          </a:prstGeom>
        </p:spPr>
        <p:txBody>
          <a:bodyPr wrap="none">
            <a:spAutoFit/>
          </a:bodyPr>
          <a:lstStyle/>
          <a:p>
            <a:r>
              <a:rPr lang="zh-CN" altLang="zh-CN" dirty="0" smtClean="0"/>
              <a:t>很好</a:t>
            </a:r>
            <a:endParaRPr lang="zh-CN" altLang="en-US" dirty="0"/>
          </a:p>
        </p:txBody>
      </p:sp>
      <p:sp>
        <p:nvSpPr>
          <p:cNvPr id="18" name="下箭头 17"/>
          <p:cNvSpPr/>
          <p:nvPr/>
        </p:nvSpPr>
        <p:spPr>
          <a:xfrm>
            <a:off x="2541864" y="2080470"/>
            <a:ext cx="302004" cy="612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974588" y="2869035"/>
            <a:ext cx="3447875" cy="369332"/>
          </a:xfrm>
          <a:prstGeom prst="rect">
            <a:avLst/>
          </a:prstGeom>
          <a:noFill/>
        </p:spPr>
        <p:txBody>
          <a:bodyPr wrap="square" rtlCol="0">
            <a:spAutoFit/>
          </a:bodyPr>
          <a:lstStyle/>
          <a:p>
            <a:r>
              <a:rPr lang="en-US" altLang="zh-CN" dirty="0" smtClean="0"/>
              <a:t>{</a:t>
            </a:r>
            <a:r>
              <a:rPr lang="zh-CN" altLang="en-US" dirty="0" smtClean="0"/>
              <a:t>用户</a:t>
            </a:r>
            <a:r>
              <a:rPr lang="en-US" altLang="zh-CN" dirty="0" smtClean="0"/>
              <a:t>id, </a:t>
            </a:r>
            <a:r>
              <a:rPr lang="zh-CN" altLang="en-US" dirty="0" smtClean="0"/>
              <a:t>物品</a:t>
            </a:r>
            <a:r>
              <a:rPr lang="en-US" altLang="zh-CN" dirty="0" smtClean="0"/>
              <a:t>id, </a:t>
            </a:r>
            <a:r>
              <a:rPr lang="zh-CN" altLang="en-US" dirty="0" smtClean="0"/>
              <a:t>属性词</a:t>
            </a:r>
            <a:r>
              <a:rPr lang="en-US" altLang="zh-CN" dirty="0" smtClean="0"/>
              <a:t>, </a:t>
            </a:r>
            <a:r>
              <a:rPr lang="zh-CN" altLang="en-US" dirty="0"/>
              <a:t>分值</a:t>
            </a:r>
            <a:r>
              <a:rPr lang="en-US" altLang="zh-CN" dirty="0" smtClean="0"/>
              <a:t>}</a:t>
            </a:r>
            <a:endParaRPr lang="zh-CN" altLang="en-US" dirty="0"/>
          </a:p>
        </p:txBody>
      </p:sp>
      <p:sp>
        <p:nvSpPr>
          <p:cNvPr id="25" name="右箭头 24"/>
          <p:cNvSpPr/>
          <p:nvPr/>
        </p:nvSpPr>
        <p:spPr>
          <a:xfrm>
            <a:off x="1866900" y="5958307"/>
            <a:ext cx="60785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3187423" y="5970749"/>
            <a:ext cx="60785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042926" y="5959076"/>
            <a:ext cx="60785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6864423" y="5967967"/>
            <a:ext cx="60785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8248918" y="5977492"/>
            <a:ext cx="60785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043329385"/>
      </p:ext>
    </p:extLst>
  </p:cSld>
  <p:clrMapOvr>
    <a:masterClrMapping/>
  </p:clrMapOvr>
  <mc:AlternateContent xmlns:mc="http://schemas.openxmlformats.org/markup-compatibility/2006" xmlns:p14="http://schemas.microsoft.com/office/powerpoint/2010/main">
    <mc:Choice Requires="p14">
      <p:transition spd="slow" p14:dur="2000" advTm="10838"/>
    </mc:Choice>
    <mc:Fallback xmlns="">
      <p:transition spd="slow" advTm="108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anim calcmode="lin" valueType="num">
                                      <p:cBhvr>
                                        <p:cTn id="69" dur="1000" fill="hold"/>
                                        <p:tgtEl>
                                          <p:spTgt spid="28"/>
                                        </p:tgtEl>
                                        <p:attrNameLst>
                                          <p:attrName>ppt_x</p:attrName>
                                        </p:attrNameLst>
                                      </p:cBhvr>
                                      <p:tavLst>
                                        <p:tav tm="0">
                                          <p:val>
                                            <p:strVal val="#ppt_x"/>
                                          </p:val>
                                        </p:tav>
                                        <p:tav tm="100000">
                                          <p:val>
                                            <p:strVal val="#ppt_x"/>
                                          </p:val>
                                        </p:tav>
                                      </p:tavLst>
                                    </p:anim>
                                    <p:anim calcmode="lin" valueType="num">
                                      <p:cBhvr>
                                        <p:cTn id="70" dur="1000" fill="hold"/>
                                        <p:tgtEl>
                                          <p:spTgt spid="2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12" grpId="0"/>
      <p:bldP spid="13" grpId="0"/>
      <p:bldP spid="14" grpId="0"/>
      <p:bldP spid="15" grpId="0"/>
      <p:bldP spid="16" grpId="0"/>
      <p:bldP spid="18" grpId="0" animBg="1"/>
      <p:bldP spid="24" grpId="0"/>
      <p:bldP spid="25" grpId="0" animBg="1"/>
      <p:bldP spid="26" grpId="0" animBg="1"/>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属性</a:t>
            </a:r>
            <a:r>
              <a:rPr lang="zh-CN" altLang="en-US" sz="2800" b="1" dirty="0" smtClean="0">
                <a:latin typeface="微软雅黑" panose="020B0503020204020204" pitchFamily="34" charset="-122"/>
              </a:rPr>
              <a:t>面分值</a:t>
            </a:r>
            <a:r>
              <a:rPr lang="zh-CN" altLang="en-US" sz="2800" b="1" dirty="0">
                <a:latin typeface="微软雅黑" panose="020B0503020204020204" pitchFamily="34" charset="-122"/>
              </a:rPr>
              <a:t>计算</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sp>
        <p:nvSpPr>
          <p:cNvPr id="16" name="文本框 10"/>
          <p:cNvSpPr txBox="1"/>
          <p:nvPr/>
        </p:nvSpPr>
        <p:spPr>
          <a:xfrm>
            <a:off x="703714" y="1976907"/>
            <a:ext cx="5400675" cy="307777"/>
          </a:xfrm>
          <a:prstGeom prst="rect">
            <a:avLst/>
          </a:prstGeom>
          <a:noFill/>
        </p:spPr>
        <p:txBody>
          <a:bodyPr wrap="square" rtlCol="0">
            <a:spAutoFit/>
          </a:bodyPr>
          <a:lstStyle/>
          <a:p>
            <a:pPr marL="342900" indent="-342900">
              <a:buFont typeface="Wingdings" panose="05000000000000000000" pitchFamily="2" charset="2"/>
              <a:buChar char="n"/>
            </a:pPr>
            <a:r>
              <a:rPr lang="en-US" altLang="zh-CN" sz="1400" b="1" dirty="0" smtClean="0">
                <a:solidFill>
                  <a:srgbClr val="0053A3"/>
                </a:solidFill>
                <a:latin typeface="微软雅黑" panose="020B0503020204020204" pitchFamily="34" charset="-122"/>
              </a:rPr>
              <a:t>LDA</a:t>
            </a:r>
            <a:r>
              <a:rPr lang="zh-CN" altLang="en-US" sz="1400" b="1" dirty="0" smtClean="0">
                <a:solidFill>
                  <a:srgbClr val="0053A3"/>
                </a:solidFill>
                <a:latin typeface="微软雅黑" panose="020B0503020204020204" pitchFamily="34" charset="-122"/>
              </a:rPr>
              <a:t>主题模型</a:t>
            </a:r>
            <a:endParaRPr lang="zh-CN" altLang="en-US" sz="1400" b="1" dirty="0">
              <a:solidFill>
                <a:srgbClr val="0053A3"/>
              </a:solidFill>
              <a:latin typeface="微软雅黑" panose="020B0503020204020204" pitchFamily="34" charset="-122"/>
            </a:endParaRPr>
          </a:p>
        </p:txBody>
      </p:sp>
      <p:sp>
        <p:nvSpPr>
          <p:cNvPr id="52" name="TextBox 51"/>
          <p:cNvSpPr txBox="1"/>
          <p:nvPr/>
        </p:nvSpPr>
        <p:spPr>
          <a:xfrm>
            <a:off x="838898" y="2365696"/>
            <a:ext cx="10343627" cy="1600438"/>
          </a:xfrm>
          <a:prstGeom prst="rect">
            <a:avLst/>
          </a:prstGeom>
          <a:noFill/>
        </p:spPr>
        <p:txBody>
          <a:bodyPr wrap="square" rtlCol="0">
            <a:spAutoFit/>
          </a:bodyPr>
          <a:lstStyle/>
          <a:p>
            <a:r>
              <a:rPr lang="en-US" altLang="zh-CN" sz="1400" dirty="0" smtClean="0"/>
              <a:t>LDA</a:t>
            </a:r>
            <a:r>
              <a:rPr lang="zh-CN" altLang="zh-CN" sz="1400" dirty="0"/>
              <a:t>模型以如下概率产生文本集合</a:t>
            </a:r>
            <a:r>
              <a:rPr lang="en-US" altLang="zh-CN" sz="1400" i="1" dirty="0" smtClean="0"/>
              <a:t>D</a:t>
            </a:r>
            <a:r>
              <a:rPr lang="zh-CN" altLang="en-US" sz="1400" dirty="0" smtClean="0"/>
              <a:t>：</a:t>
            </a:r>
            <a:endParaRPr lang="en-US" altLang="zh-CN" sz="1400" dirty="0" smtClean="0"/>
          </a:p>
          <a:p>
            <a:endParaRPr lang="en-US" altLang="zh-CN" sz="1400" dirty="0" smtClean="0"/>
          </a:p>
          <a:p>
            <a:endParaRPr lang="en-US" altLang="zh-CN" sz="1400" dirty="0" smtClean="0"/>
          </a:p>
          <a:p>
            <a:endParaRPr lang="en-US" altLang="zh-CN" sz="1400" dirty="0" smtClean="0"/>
          </a:p>
          <a:p>
            <a:endParaRPr lang="zh-CN" altLang="zh-CN" sz="1400" dirty="0"/>
          </a:p>
          <a:p>
            <a:r>
              <a:rPr lang="zh-CN" altLang="zh-CN" sz="1400" dirty="0" smtClean="0"/>
              <a:t>其中</a:t>
            </a:r>
            <a:r>
              <a:rPr lang="en-US" altLang="zh-CN" sz="1400" dirty="0" smtClean="0"/>
              <a:t>      </a:t>
            </a:r>
            <a:r>
              <a:rPr lang="zh-CN" altLang="zh-CN" sz="1400" dirty="0" smtClean="0"/>
              <a:t>表示</a:t>
            </a:r>
            <a:r>
              <a:rPr lang="zh-CN" altLang="zh-CN" sz="1400" dirty="0"/>
              <a:t>特定主题的产生概率，</a:t>
            </a:r>
            <a:r>
              <a:rPr lang="en-US" altLang="zh-CN" sz="1400" dirty="0"/>
              <a:t> </a:t>
            </a:r>
            <a:r>
              <a:rPr lang="en-US" altLang="zh-CN" sz="1400" dirty="0" smtClean="0"/>
              <a:t>        </a:t>
            </a:r>
            <a:r>
              <a:rPr lang="zh-CN" altLang="zh-CN" sz="1400" dirty="0" smtClean="0"/>
              <a:t>表示词汇</a:t>
            </a:r>
            <a:r>
              <a:rPr lang="en-US" altLang="zh-CN" sz="1400" dirty="0" smtClean="0"/>
              <a:t>        </a:t>
            </a:r>
            <a:r>
              <a:rPr lang="zh-CN" altLang="zh-CN" sz="1400" dirty="0" smtClean="0"/>
              <a:t>属于</a:t>
            </a:r>
            <a:r>
              <a:rPr lang="zh-CN" altLang="zh-CN" sz="1400" dirty="0"/>
              <a:t>该主题的概率。</a:t>
            </a:r>
          </a:p>
          <a:p>
            <a:endParaRPr lang="zh-CN" altLang="en-US" sz="1400" dirty="0"/>
          </a:p>
        </p:txBody>
      </p:sp>
      <p:graphicFrame>
        <p:nvGraphicFramePr>
          <p:cNvPr id="17" name="对象 16"/>
          <p:cNvGraphicFramePr>
            <a:graphicFrameLocks noChangeAspect="1"/>
          </p:cNvGraphicFramePr>
          <p:nvPr>
            <p:extLst>
              <p:ext uri="{D42A27DB-BD31-4B8C-83A1-F6EECF244321}">
                <p14:modId xmlns:p14="http://schemas.microsoft.com/office/powerpoint/2010/main" val="2231802192"/>
              </p:ext>
            </p:extLst>
          </p:nvPr>
        </p:nvGraphicFramePr>
        <p:xfrm>
          <a:off x="2613010" y="2803931"/>
          <a:ext cx="3590925" cy="473075"/>
        </p:xfrm>
        <a:graphic>
          <a:graphicData uri="http://schemas.openxmlformats.org/presentationml/2006/ole">
            <mc:AlternateContent xmlns:mc="http://schemas.openxmlformats.org/markup-compatibility/2006">
              <mc:Choice xmlns:v="urn:schemas-microsoft-com:vml" Requires="v">
                <p:oleObj spid="_x0000_s48485" name="Equation" r:id="rId5" imgW="1828800" imgH="241200" progId="Equation.DSMT4">
                  <p:embed/>
                </p:oleObj>
              </mc:Choice>
              <mc:Fallback>
                <p:oleObj name="Equation" r:id="rId5" imgW="1828800" imgH="241200" progId="Equation.DSMT4">
                  <p:embed/>
                  <p:pic>
                    <p:nvPicPr>
                      <p:cNvPr id="0" name=""/>
                      <p:cNvPicPr/>
                      <p:nvPr/>
                    </p:nvPicPr>
                    <p:blipFill>
                      <a:blip r:embed="rId6"/>
                      <a:stretch>
                        <a:fillRect/>
                      </a:stretch>
                    </p:blipFill>
                    <p:spPr>
                      <a:xfrm>
                        <a:off x="2613010" y="2803931"/>
                        <a:ext cx="3590925" cy="47307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43508093"/>
              </p:ext>
            </p:extLst>
          </p:nvPr>
        </p:nvGraphicFramePr>
        <p:xfrm>
          <a:off x="1325021" y="3449129"/>
          <a:ext cx="363856" cy="342453"/>
        </p:xfrm>
        <a:graphic>
          <a:graphicData uri="http://schemas.openxmlformats.org/presentationml/2006/ole">
            <mc:AlternateContent xmlns:mc="http://schemas.openxmlformats.org/markup-compatibility/2006">
              <mc:Choice xmlns:v="urn:schemas-microsoft-com:vml" Requires="v">
                <p:oleObj spid="_x0000_s48486" name="Equation" r:id="rId7" imgW="215640" imgH="203040" progId="Equation.DSMT4">
                  <p:embed/>
                </p:oleObj>
              </mc:Choice>
              <mc:Fallback>
                <p:oleObj name="Equation" r:id="rId7" imgW="215640" imgH="203040" progId="Equation.DSMT4">
                  <p:embed/>
                  <p:pic>
                    <p:nvPicPr>
                      <p:cNvPr id="0" name=""/>
                      <p:cNvPicPr/>
                      <p:nvPr/>
                    </p:nvPicPr>
                    <p:blipFill>
                      <a:blip r:embed="rId8"/>
                      <a:stretch>
                        <a:fillRect/>
                      </a:stretch>
                    </p:blipFill>
                    <p:spPr>
                      <a:xfrm>
                        <a:off x="1325021" y="3449129"/>
                        <a:ext cx="363856" cy="34245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260289253"/>
              </p:ext>
            </p:extLst>
          </p:nvPr>
        </p:nvGraphicFramePr>
        <p:xfrm>
          <a:off x="3719957" y="3434077"/>
          <a:ext cx="572356" cy="315783"/>
        </p:xfrm>
        <a:graphic>
          <a:graphicData uri="http://schemas.openxmlformats.org/presentationml/2006/ole">
            <mc:AlternateContent xmlns:mc="http://schemas.openxmlformats.org/markup-compatibility/2006">
              <mc:Choice xmlns:v="urn:schemas-microsoft-com:vml" Requires="v">
                <p:oleObj spid="_x0000_s48487" name="Equation" r:id="rId9" imgW="368280" imgH="203040" progId="Equation.DSMT4">
                  <p:embed/>
                </p:oleObj>
              </mc:Choice>
              <mc:Fallback>
                <p:oleObj name="Equation" r:id="rId9" imgW="368280" imgH="203040" progId="Equation.DSMT4">
                  <p:embed/>
                  <p:pic>
                    <p:nvPicPr>
                      <p:cNvPr id="0" name=""/>
                      <p:cNvPicPr/>
                      <p:nvPr/>
                    </p:nvPicPr>
                    <p:blipFill>
                      <a:blip r:embed="rId10"/>
                      <a:stretch>
                        <a:fillRect/>
                      </a:stretch>
                    </p:blipFill>
                    <p:spPr>
                      <a:xfrm>
                        <a:off x="3719957" y="3434077"/>
                        <a:ext cx="572356" cy="315783"/>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578740779"/>
              </p:ext>
            </p:extLst>
          </p:nvPr>
        </p:nvGraphicFramePr>
        <p:xfrm>
          <a:off x="5117093" y="3435368"/>
          <a:ext cx="370207" cy="308505"/>
        </p:xfrm>
        <a:graphic>
          <a:graphicData uri="http://schemas.openxmlformats.org/presentationml/2006/ole">
            <mc:AlternateContent xmlns:mc="http://schemas.openxmlformats.org/markup-compatibility/2006">
              <mc:Choice xmlns:v="urn:schemas-microsoft-com:vml" Requires="v">
                <p:oleObj spid="_x0000_s48488" name="Equation" r:id="rId11" imgW="228600" imgH="190440" progId="Equation.DSMT4">
                  <p:embed/>
                </p:oleObj>
              </mc:Choice>
              <mc:Fallback>
                <p:oleObj name="Equation" r:id="rId11" imgW="228600" imgH="190440" progId="Equation.DSMT4">
                  <p:embed/>
                  <p:pic>
                    <p:nvPicPr>
                      <p:cNvPr id="0" name=""/>
                      <p:cNvPicPr/>
                      <p:nvPr/>
                    </p:nvPicPr>
                    <p:blipFill>
                      <a:blip r:embed="rId12"/>
                      <a:stretch>
                        <a:fillRect/>
                      </a:stretch>
                    </p:blipFill>
                    <p:spPr>
                      <a:xfrm>
                        <a:off x="5117093" y="3435368"/>
                        <a:ext cx="370207" cy="308505"/>
                      </a:xfrm>
                      <a:prstGeom prst="rect">
                        <a:avLst/>
                      </a:prstGeom>
                    </p:spPr>
                  </p:pic>
                </p:oleObj>
              </mc:Fallback>
            </mc:AlternateContent>
          </a:graphicData>
        </a:graphic>
      </p:graphicFrame>
      <p:sp>
        <p:nvSpPr>
          <p:cNvPr id="24" name="矩形 23"/>
          <p:cNvSpPr/>
          <p:nvPr/>
        </p:nvSpPr>
        <p:spPr>
          <a:xfrm>
            <a:off x="703714" y="1167692"/>
            <a:ext cx="4128345" cy="44411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dirty="0" smtClean="0">
                <a:solidFill>
                  <a:schemeClr val="bg1"/>
                </a:solidFill>
              </a:rPr>
              <a:t>属性</a:t>
            </a:r>
            <a:r>
              <a:rPr lang="zh-CN" altLang="en-US" sz="1400" dirty="0">
                <a:solidFill>
                  <a:schemeClr val="bg1"/>
                </a:solidFill>
              </a:rPr>
              <a:t>面 </a:t>
            </a:r>
            <a:r>
              <a:rPr lang="zh-CN" altLang="en-US" sz="1400" dirty="0" smtClean="0">
                <a:solidFill>
                  <a:schemeClr val="bg1"/>
                </a:solidFill>
              </a:rPr>
              <a:t>：</a:t>
            </a:r>
            <a:r>
              <a:rPr lang="zh-CN" altLang="en-US" sz="1400" dirty="0"/>
              <a:t> “照片”</a:t>
            </a:r>
            <a:r>
              <a:rPr lang="zh-CN" altLang="en-US" sz="1400" dirty="0" smtClean="0"/>
              <a:t>“相片”“像素”“像片” </a:t>
            </a:r>
            <a:endParaRPr lang="en-US" altLang="zh-CN" sz="1400" dirty="0">
              <a:solidFill>
                <a:schemeClr val="bg1"/>
              </a:solidFill>
            </a:endParaRPr>
          </a:p>
        </p:txBody>
      </p:sp>
      <p:sp>
        <p:nvSpPr>
          <p:cNvPr id="25" name="矩形 24"/>
          <p:cNvSpPr/>
          <p:nvPr/>
        </p:nvSpPr>
        <p:spPr>
          <a:xfrm>
            <a:off x="2910764" y="4694339"/>
            <a:ext cx="1001086" cy="8700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D</a:t>
            </a:r>
            <a:endParaRPr lang="zh-CN" altLang="en-US" sz="1200" dirty="0"/>
          </a:p>
        </p:txBody>
      </p:sp>
      <p:sp>
        <p:nvSpPr>
          <p:cNvPr id="26" name="矩形 25"/>
          <p:cNvSpPr/>
          <p:nvPr/>
        </p:nvSpPr>
        <p:spPr>
          <a:xfrm>
            <a:off x="4678153" y="4577340"/>
            <a:ext cx="514525" cy="11734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altLang="zh-CN" sz="1200" dirty="0" smtClean="0"/>
              <a:t>Φ</a:t>
            </a:r>
            <a:endParaRPr lang="zh-CN" altLang="en-US" sz="1200" dirty="0"/>
          </a:p>
        </p:txBody>
      </p:sp>
      <p:sp>
        <p:nvSpPr>
          <p:cNvPr id="27" name="矩形 26"/>
          <p:cNvSpPr/>
          <p:nvPr/>
        </p:nvSpPr>
        <p:spPr>
          <a:xfrm>
            <a:off x="6211937" y="4812044"/>
            <a:ext cx="1244368" cy="484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altLang="zh-CN" sz="1200" dirty="0" smtClean="0"/>
              <a:t>Θ</a:t>
            </a:r>
            <a:r>
              <a:rPr lang="el-GR" altLang="zh-CN" sz="1200" dirty="0"/>
              <a:t> </a:t>
            </a:r>
          </a:p>
        </p:txBody>
      </p:sp>
      <p:sp>
        <p:nvSpPr>
          <p:cNvPr id="28" name="TextBox 27"/>
          <p:cNvSpPr txBox="1"/>
          <p:nvPr/>
        </p:nvSpPr>
        <p:spPr>
          <a:xfrm>
            <a:off x="3786014" y="4941289"/>
            <a:ext cx="520118" cy="276999"/>
          </a:xfrm>
          <a:prstGeom prst="rect">
            <a:avLst/>
          </a:prstGeom>
          <a:noFill/>
        </p:spPr>
        <p:txBody>
          <a:bodyPr wrap="square" rtlCol="0">
            <a:spAutoFit/>
          </a:bodyPr>
          <a:lstStyle/>
          <a:p>
            <a:pPr algn="ctr"/>
            <a:r>
              <a:rPr lang="en-US" altLang="zh-CN" sz="1200" dirty="0" smtClean="0"/>
              <a:t>=</a:t>
            </a:r>
            <a:endParaRPr lang="zh-CN" altLang="en-US" sz="1200" dirty="0"/>
          </a:p>
        </p:txBody>
      </p:sp>
      <p:sp>
        <p:nvSpPr>
          <p:cNvPr id="29" name="TextBox 28"/>
          <p:cNvSpPr txBox="1"/>
          <p:nvPr/>
        </p:nvSpPr>
        <p:spPr>
          <a:xfrm>
            <a:off x="5775493" y="4770044"/>
            <a:ext cx="369332" cy="634175"/>
          </a:xfrm>
          <a:prstGeom prst="rect">
            <a:avLst/>
          </a:prstGeom>
          <a:noFill/>
        </p:spPr>
        <p:txBody>
          <a:bodyPr vert="eaVert" wrap="square" rtlCol="0">
            <a:spAutoFit/>
          </a:bodyPr>
          <a:lstStyle/>
          <a:p>
            <a:pPr algn="ctr"/>
            <a:r>
              <a:rPr lang="zh-CN" altLang="en-US" sz="1200" dirty="0" smtClean="0"/>
              <a:t>文档</a:t>
            </a:r>
            <a:endParaRPr lang="zh-CN" altLang="en-US" sz="1200" dirty="0"/>
          </a:p>
        </p:txBody>
      </p:sp>
      <p:sp>
        <p:nvSpPr>
          <p:cNvPr id="30" name="TextBox 29"/>
          <p:cNvSpPr txBox="1"/>
          <p:nvPr/>
        </p:nvSpPr>
        <p:spPr>
          <a:xfrm>
            <a:off x="6431449" y="4424800"/>
            <a:ext cx="805343" cy="276999"/>
          </a:xfrm>
          <a:prstGeom prst="rect">
            <a:avLst/>
          </a:prstGeom>
          <a:noFill/>
        </p:spPr>
        <p:txBody>
          <a:bodyPr wrap="square" rtlCol="0">
            <a:spAutoFit/>
          </a:bodyPr>
          <a:lstStyle/>
          <a:p>
            <a:pPr algn="ctr"/>
            <a:r>
              <a:rPr lang="zh-CN" altLang="en-US" sz="1200" dirty="0"/>
              <a:t>主题</a:t>
            </a:r>
          </a:p>
        </p:txBody>
      </p:sp>
      <p:sp>
        <p:nvSpPr>
          <p:cNvPr id="32" name="TextBox 31"/>
          <p:cNvSpPr txBox="1"/>
          <p:nvPr/>
        </p:nvSpPr>
        <p:spPr>
          <a:xfrm>
            <a:off x="4235847" y="4888981"/>
            <a:ext cx="369332" cy="634175"/>
          </a:xfrm>
          <a:prstGeom prst="rect">
            <a:avLst/>
          </a:prstGeom>
          <a:noFill/>
        </p:spPr>
        <p:txBody>
          <a:bodyPr vert="eaVert" wrap="square" rtlCol="0">
            <a:spAutoFit/>
          </a:bodyPr>
          <a:lstStyle/>
          <a:p>
            <a:pPr algn="ctr"/>
            <a:r>
              <a:rPr lang="zh-CN" altLang="en-US" sz="1200" dirty="0"/>
              <a:t>主题</a:t>
            </a:r>
          </a:p>
        </p:txBody>
      </p:sp>
      <p:sp>
        <p:nvSpPr>
          <p:cNvPr id="33" name="TextBox 32"/>
          <p:cNvSpPr txBox="1"/>
          <p:nvPr/>
        </p:nvSpPr>
        <p:spPr>
          <a:xfrm>
            <a:off x="4605179" y="4144799"/>
            <a:ext cx="805343" cy="276999"/>
          </a:xfrm>
          <a:prstGeom prst="rect">
            <a:avLst/>
          </a:prstGeom>
          <a:noFill/>
        </p:spPr>
        <p:txBody>
          <a:bodyPr wrap="square" rtlCol="0">
            <a:spAutoFit/>
          </a:bodyPr>
          <a:lstStyle/>
          <a:p>
            <a:pPr algn="ctr"/>
            <a:r>
              <a:rPr lang="zh-CN" altLang="en-US" sz="1200" dirty="0"/>
              <a:t>词汇</a:t>
            </a:r>
          </a:p>
        </p:txBody>
      </p:sp>
      <p:sp>
        <p:nvSpPr>
          <p:cNvPr id="35" name="TextBox 34"/>
          <p:cNvSpPr txBox="1"/>
          <p:nvPr/>
        </p:nvSpPr>
        <p:spPr>
          <a:xfrm>
            <a:off x="2470342" y="4829531"/>
            <a:ext cx="369332" cy="634175"/>
          </a:xfrm>
          <a:prstGeom prst="rect">
            <a:avLst/>
          </a:prstGeom>
          <a:noFill/>
        </p:spPr>
        <p:txBody>
          <a:bodyPr vert="eaVert" wrap="square" rtlCol="0">
            <a:spAutoFit/>
          </a:bodyPr>
          <a:lstStyle/>
          <a:p>
            <a:pPr algn="ctr"/>
            <a:r>
              <a:rPr lang="zh-CN" altLang="en-US" sz="1200" dirty="0" smtClean="0"/>
              <a:t>文档</a:t>
            </a:r>
            <a:endParaRPr lang="zh-CN" altLang="en-US" sz="1200" dirty="0"/>
          </a:p>
        </p:txBody>
      </p:sp>
      <p:sp>
        <p:nvSpPr>
          <p:cNvPr id="36" name="TextBox 35"/>
          <p:cNvSpPr txBox="1"/>
          <p:nvPr/>
        </p:nvSpPr>
        <p:spPr>
          <a:xfrm>
            <a:off x="3008635" y="4251912"/>
            <a:ext cx="805343" cy="276999"/>
          </a:xfrm>
          <a:prstGeom prst="rect">
            <a:avLst/>
          </a:prstGeom>
          <a:noFill/>
        </p:spPr>
        <p:txBody>
          <a:bodyPr wrap="square" rtlCol="0">
            <a:spAutoFit/>
          </a:bodyPr>
          <a:lstStyle/>
          <a:p>
            <a:pPr algn="ctr"/>
            <a:r>
              <a:rPr lang="zh-CN" altLang="en-US" sz="1200" dirty="0"/>
              <a:t>词汇</a:t>
            </a:r>
          </a:p>
        </p:txBody>
      </p:sp>
      <p:sp>
        <p:nvSpPr>
          <p:cNvPr id="37" name="TextBox 36"/>
          <p:cNvSpPr txBox="1"/>
          <p:nvPr/>
        </p:nvSpPr>
        <p:spPr>
          <a:xfrm>
            <a:off x="5255375" y="4938076"/>
            <a:ext cx="520118" cy="338554"/>
          </a:xfrm>
          <a:prstGeom prst="rect">
            <a:avLst/>
          </a:prstGeom>
          <a:noFill/>
        </p:spPr>
        <p:txBody>
          <a:bodyPr wrap="square" rtlCol="0">
            <a:spAutoFit/>
          </a:bodyPr>
          <a:lstStyle/>
          <a:p>
            <a:pPr algn="ctr"/>
            <a:r>
              <a:rPr lang="en-US" altLang="zh-CN" sz="1600" dirty="0"/>
              <a:t>×</a:t>
            </a:r>
            <a:endParaRPr lang="zh-CN" altLang="en-US" sz="1600" dirty="0"/>
          </a:p>
        </p:txBody>
      </p:sp>
      <p:sp>
        <p:nvSpPr>
          <p:cNvPr id="21" name="右箭头 20"/>
          <p:cNvSpPr/>
          <p:nvPr/>
        </p:nvSpPr>
        <p:spPr>
          <a:xfrm>
            <a:off x="8321880" y="4938076"/>
            <a:ext cx="595618" cy="208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9328558" y="4067246"/>
            <a:ext cx="1912690" cy="369332"/>
          </a:xfrm>
          <a:prstGeom prst="rect">
            <a:avLst/>
          </a:prstGeom>
          <a:noFill/>
        </p:spPr>
        <p:txBody>
          <a:bodyPr wrap="square" rtlCol="0">
            <a:spAutoFit/>
          </a:bodyPr>
          <a:lstStyle/>
          <a:p>
            <a:r>
              <a:rPr lang="en-US" altLang="zh-CN" dirty="0" smtClean="0"/>
              <a:t>K</a:t>
            </a:r>
            <a:r>
              <a:rPr lang="zh-CN" altLang="en-US" dirty="0" smtClean="0"/>
              <a:t>个属性面</a:t>
            </a:r>
            <a:endParaRPr lang="zh-CN" altLang="en-US" dirty="0"/>
          </a:p>
        </p:txBody>
      </p:sp>
      <p:sp>
        <p:nvSpPr>
          <p:cNvPr id="39" name="TextBox 38"/>
          <p:cNvSpPr txBox="1"/>
          <p:nvPr/>
        </p:nvSpPr>
        <p:spPr>
          <a:xfrm>
            <a:off x="7456305" y="2888861"/>
            <a:ext cx="1058521" cy="369332"/>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endParaRPr lang="zh-CN" altLang="en-US" dirty="0"/>
          </a:p>
        </p:txBody>
      </p:sp>
      <p:sp>
        <p:nvSpPr>
          <p:cNvPr id="2" name="左大括号 1"/>
          <p:cNvSpPr/>
          <p:nvPr/>
        </p:nvSpPr>
        <p:spPr>
          <a:xfrm>
            <a:off x="8917498" y="4283298"/>
            <a:ext cx="293177" cy="15364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9328558" y="4829531"/>
            <a:ext cx="1912690" cy="369332"/>
          </a:xfrm>
          <a:prstGeom prst="rect">
            <a:avLst/>
          </a:prstGeom>
          <a:noFill/>
        </p:spPr>
        <p:txBody>
          <a:bodyPr wrap="square" rtlCol="0">
            <a:spAutoFit/>
          </a:bodyPr>
          <a:lstStyle/>
          <a:p>
            <a:r>
              <a:rPr lang="zh-CN" altLang="en-US" dirty="0" smtClean="0"/>
              <a:t>用户</a:t>
            </a:r>
            <a:r>
              <a:rPr lang="en-US" altLang="zh-CN" dirty="0" smtClean="0"/>
              <a:t>-</a:t>
            </a:r>
            <a:r>
              <a:rPr lang="zh-CN" altLang="en-US" dirty="0" smtClean="0"/>
              <a:t>属性面分布</a:t>
            </a:r>
            <a:endParaRPr lang="zh-CN" altLang="en-US" dirty="0"/>
          </a:p>
        </p:txBody>
      </p:sp>
      <p:sp>
        <p:nvSpPr>
          <p:cNvPr id="34" name="TextBox 33"/>
          <p:cNvSpPr txBox="1"/>
          <p:nvPr/>
        </p:nvSpPr>
        <p:spPr>
          <a:xfrm>
            <a:off x="9328558" y="5566134"/>
            <a:ext cx="2151167" cy="369332"/>
          </a:xfrm>
          <a:prstGeom prst="rect">
            <a:avLst/>
          </a:prstGeom>
          <a:noFill/>
        </p:spPr>
        <p:txBody>
          <a:bodyPr wrap="square" rtlCol="0">
            <a:spAutoFit/>
          </a:bodyPr>
          <a:lstStyle/>
          <a:p>
            <a:r>
              <a:rPr lang="zh-CN" altLang="en-US" dirty="0" smtClean="0"/>
              <a:t>属性面</a:t>
            </a:r>
            <a:r>
              <a:rPr lang="en-US" altLang="zh-CN" dirty="0" smtClean="0"/>
              <a:t>-</a:t>
            </a:r>
            <a:r>
              <a:rPr lang="zh-CN" altLang="en-US" dirty="0" smtClean="0"/>
              <a:t>属性词分布</a:t>
            </a:r>
            <a:endParaRPr lang="zh-CN" altLang="en-US" dirty="0"/>
          </a:p>
        </p:txBody>
      </p:sp>
    </p:spTree>
    <p:custDataLst>
      <p:tags r:id="rId2"/>
    </p:custDataLst>
    <p:extLst>
      <p:ext uri="{BB962C8B-B14F-4D97-AF65-F5344CB8AC3E}">
        <p14:creationId xmlns:p14="http://schemas.microsoft.com/office/powerpoint/2010/main" val="4076773167"/>
      </p:ext>
    </p:extLst>
  </p:cSld>
  <p:clrMapOvr>
    <a:masterClrMapping/>
  </p:clrMapOvr>
  <mc:AlternateContent xmlns:mc="http://schemas.openxmlformats.org/markup-compatibility/2006" xmlns:p14="http://schemas.microsoft.com/office/powerpoint/2010/main">
    <mc:Choice Requires="p14">
      <p:transition spd="slow" p14:dur="2000" advTm="85835"/>
    </mc:Choice>
    <mc:Fallback xmlns="">
      <p:transition spd="slow" advTm="85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arn(inVertical)">
                                      <p:cBhvr>
                                        <p:cTn id="52" dur="500"/>
                                        <p:tgtEl>
                                          <p:spTgt spid="2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arn(inVertical)">
                                      <p:cBhvr>
                                        <p:cTn id="55" dur="500"/>
                                        <p:tgtEl>
                                          <p:spTgt spid="2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arn(inVertical)">
                                      <p:cBhvr>
                                        <p:cTn id="58" dur="500"/>
                                        <p:tgtEl>
                                          <p:spTgt spid="2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arn(inVertical)">
                                      <p:cBhvr>
                                        <p:cTn id="61" dur="500"/>
                                        <p:tgtEl>
                                          <p:spTgt spid="29"/>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arn(inVertical)">
                                      <p:cBhvr>
                                        <p:cTn id="64" dur="500"/>
                                        <p:tgtEl>
                                          <p:spTgt spid="30"/>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arn(inVertical)">
                                      <p:cBhvr>
                                        <p:cTn id="70" dur="500"/>
                                        <p:tgtEl>
                                          <p:spTgt spid="3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barn(inVertical)">
                                      <p:cBhvr>
                                        <p:cTn id="73" dur="500"/>
                                        <p:tgtEl>
                                          <p:spTgt spid="3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barn(inVertical)">
                                      <p:cBhvr>
                                        <p:cTn id="76" dur="500"/>
                                        <p:tgtEl>
                                          <p:spTgt spid="3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arn(inVertical)">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wipe(down)">
                                      <p:cBhvr>
                                        <p:cTn id="9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2" grpId="0"/>
      <p:bldP spid="24" grpId="0" animBg="1"/>
      <p:bldP spid="25" grpId="0" animBg="1"/>
      <p:bldP spid="26" grpId="0" animBg="1"/>
      <p:bldP spid="27" grpId="0" animBg="1"/>
      <p:bldP spid="28" grpId="0"/>
      <p:bldP spid="29" grpId="0"/>
      <p:bldP spid="30" grpId="0"/>
      <p:bldP spid="32" grpId="0"/>
      <p:bldP spid="33" grpId="0"/>
      <p:bldP spid="35" grpId="0"/>
      <p:bldP spid="36" grpId="0"/>
      <p:bldP spid="37" grpId="0"/>
      <p:bldP spid="21" grpId="0" animBg="1"/>
      <p:bldP spid="23" grpId="0"/>
      <p:bldP spid="39" grpId="0"/>
      <p:bldP spid="2" grpId="0" animBg="1"/>
      <p:bldP spid="31"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属性</a:t>
            </a:r>
            <a:r>
              <a:rPr lang="zh-CN" altLang="en-US" sz="2800" b="1" dirty="0" smtClean="0">
                <a:latin typeface="微软雅黑" panose="020B0503020204020204" pitchFamily="34" charset="-122"/>
              </a:rPr>
              <a:t>面分值</a:t>
            </a:r>
            <a:r>
              <a:rPr lang="zh-CN" altLang="en-US" sz="2800" b="1" dirty="0">
                <a:latin typeface="微软雅黑" panose="020B0503020204020204" pitchFamily="34" charset="-122"/>
              </a:rPr>
              <a:t>计算</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sp>
        <p:nvSpPr>
          <p:cNvPr id="16" name="文本框 10"/>
          <p:cNvSpPr txBox="1"/>
          <p:nvPr/>
        </p:nvSpPr>
        <p:spPr>
          <a:xfrm>
            <a:off x="790485" y="987004"/>
            <a:ext cx="9604095" cy="1569660"/>
          </a:xfrm>
          <a:prstGeom prst="rect">
            <a:avLst/>
          </a:prstGeom>
          <a:noFill/>
        </p:spPr>
        <p:txBody>
          <a:bodyPr wrap="square" rtlCol="0">
            <a:spAutoFit/>
          </a:bodyPr>
          <a:lstStyle/>
          <a:p>
            <a:r>
              <a:rPr lang="zh-CN" altLang="en-US" sz="1600" dirty="0" smtClean="0"/>
              <a:t>结合用户对属性词的评分以及属性面</a:t>
            </a:r>
            <a:r>
              <a:rPr lang="en-US" altLang="zh-CN" sz="1600" dirty="0" smtClean="0"/>
              <a:t>-</a:t>
            </a:r>
            <a:r>
              <a:rPr lang="zh-CN" altLang="en-US" sz="1600" dirty="0"/>
              <a:t>属性</a:t>
            </a:r>
            <a:r>
              <a:rPr lang="zh-CN" altLang="en-US" sz="1600" dirty="0" smtClean="0"/>
              <a:t>词的</a:t>
            </a:r>
            <a:r>
              <a:rPr lang="zh-CN" altLang="zh-CN" sz="1600" dirty="0" smtClean="0"/>
              <a:t>分布</a:t>
            </a:r>
            <a:r>
              <a:rPr lang="zh-CN" altLang="en-US" sz="1600" dirty="0" smtClean="0"/>
              <a:t>矩阵，</a:t>
            </a:r>
            <a:r>
              <a:rPr lang="zh-CN" altLang="zh-CN" sz="1600" dirty="0" smtClean="0"/>
              <a:t>得到用户</a:t>
            </a:r>
            <a:r>
              <a:rPr lang="en-US" altLang="zh-CN" sz="1600" dirty="0"/>
              <a:t> </a:t>
            </a:r>
            <a:r>
              <a:rPr lang="en-US" altLang="zh-CN" sz="1600" dirty="0" smtClean="0"/>
              <a:t>    </a:t>
            </a:r>
            <a:r>
              <a:rPr lang="zh-CN" altLang="zh-CN" sz="1600" dirty="0" smtClean="0"/>
              <a:t>对物品</a:t>
            </a:r>
            <a:r>
              <a:rPr lang="en-US" altLang="zh-CN" sz="1600" dirty="0"/>
              <a:t> </a:t>
            </a:r>
            <a:r>
              <a:rPr lang="en-US" altLang="zh-CN" sz="1600" dirty="0" smtClean="0"/>
              <a:t>   </a:t>
            </a:r>
            <a:r>
              <a:rPr lang="zh-CN" altLang="zh-CN" sz="1600" dirty="0" smtClean="0"/>
              <a:t>的</a:t>
            </a:r>
            <a:r>
              <a:rPr lang="en-US" altLang="zh-CN" sz="1600" dirty="0" smtClean="0"/>
              <a:t>      </a:t>
            </a:r>
            <a:r>
              <a:rPr lang="zh-CN" altLang="zh-CN" sz="1600" dirty="0" smtClean="0"/>
              <a:t>属性</a:t>
            </a:r>
            <a:r>
              <a:rPr lang="zh-CN" altLang="zh-CN" sz="1600" dirty="0"/>
              <a:t>面的评分如下</a:t>
            </a:r>
            <a:r>
              <a:rPr lang="zh-CN" altLang="zh-CN" sz="1600" dirty="0" smtClean="0"/>
              <a:t>：</a:t>
            </a:r>
            <a:endParaRPr lang="en-US" altLang="zh-CN" sz="1600" dirty="0" smtClean="0"/>
          </a:p>
          <a:p>
            <a:endParaRPr lang="en-US" altLang="zh-CN" sz="1600" dirty="0"/>
          </a:p>
          <a:p>
            <a:endParaRPr lang="en-US" altLang="zh-CN" sz="1600" dirty="0" smtClean="0"/>
          </a:p>
          <a:p>
            <a:endParaRPr lang="en-US" altLang="zh-CN" sz="1600" dirty="0" smtClean="0"/>
          </a:p>
          <a:p>
            <a:r>
              <a:rPr lang="zh-CN" altLang="zh-CN" sz="1600" dirty="0" smtClean="0"/>
              <a:t>其中</a:t>
            </a:r>
            <a:r>
              <a:rPr lang="zh-CN" altLang="zh-CN" sz="1600" dirty="0"/>
              <a:t>，</a:t>
            </a:r>
            <a:r>
              <a:rPr lang="en-US" altLang="zh-CN" sz="1600" dirty="0"/>
              <a:t> </a:t>
            </a:r>
            <a:r>
              <a:rPr lang="en-US" altLang="zh-CN" sz="1600" dirty="0" smtClean="0"/>
              <a:t>   </a:t>
            </a:r>
            <a:r>
              <a:rPr lang="zh-CN" altLang="zh-CN" sz="1600" dirty="0" smtClean="0"/>
              <a:t>为</a:t>
            </a:r>
            <a:r>
              <a:rPr lang="zh-CN" altLang="zh-CN" sz="1600" dirty="0"/>
              <a:t>主题</a:t>
            </a:r>
            <a:r>
              <a:rPr lang="en-US" altLang="zh-CN" sz="1600" dirty="0"/>
              <a:t>-</a:t>
            </a:r>
            <a:r>
              <a:rPr lang="zh-CN" altLang="zh-CN" sz="1600" dirty="0"/>
              <a:t>词汇分布中词汇</a:t>
            </a:r>
            <a:r>
              <a:rPr lang="en-US" altLang="zh-CN" sz="1600" dirty="0"/>
              <a:t> </a:t>
            </a:r>
            <a:r>
              <a:rPr lang="en-US" altLang="zh-CN" sz="1600" dirty="0" smtClean="0"/>
              <a:t>    </a:t>
            </a:r>
            <a:r>
              <a:rPr lang="zh-CN" altLang="zh-CN" sz="1600" dirty="0" smtClean="0"/>
              <a:t>属于</a:t>
            </a:r>
            <a:r>
              <a:rPr lang="zh-CN" altLang="zh-CN" sz="1600" dirty="0"/>
              <a:t>主题</a:t>
            </a:r>
            <a:r>
              <a:rPr lang="en-US" altLang="zh-CN" sz="1600" dirty="0"/>
              <a:t> </a:t>
            </a:r>
            <a:r>
              <a:rPr lang="en-US" altLang="zh-CN" sz="1600" dirty="0" smtClean="0"/>
              <a:t>    </a:t>
            </a:r>
            <a:r>
              <a:rPr lang="zh-CN" altLang="zh-CN" sz="1600" dirty="0" smtClean="0"/>
              <a:t>的</a:t>
            </a:r>
            <a:r>
              <a:rPr lang="zh-CN" altLang="zh-CN" sz="1600" dirty="0"/>
              <a:t>概率</a:t>
            </a:r>
            <a:r>
              <a:rPr lang="zh-CN" altLang="zh-CN" sz="1600" dirty="0" smtClean="0"/>
              <a:t>。</a:t>
            </a:r>
            <a:endParaRPr lang="en-US" altLang="zh-CN" sz="16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439521394"/>
              </p:ext>
            </p:extLst>
          </p:nvPr>
        </p:nvGraphicFramePr>
        <p:xfrm>
          <a:off x="5221639" y="1427344"/>
          <a:ext cx="2140684" cy="518902"/>
        </p:xfrm>
        <a:graphic>
          <a:graphicData uri="http://schemas.openxmlformats.org/presentationml/2006/ole">
            <mc:AlternateContent xmlns:mc="http://schemas.openxmlformats.org/markup-compatibility/2006">
              <mc:Choice xmlns:v="urn:schemas-microsoft-com:vml" Requires="v">
                <p:oleObj spid="_x0000_s50416" name="Equation" r:id="rId5" imgW="838080" imgH="228600" progId="Equation.DSMT4">
                  <p:embed/>
                </p:oleObj>
              </mc:Choice>
              <mc:Fallback>
                <p:oleObj name="Equation" r:id="rId5" imgW="838080" imgH="228600" progId="Equation.DSMT4">
                  <p:embed/>
                  <p:pic>
                    <p:nvPicPr>
                      <p:cNvPr id="0" name=""/>
                      <p:cNvPicPr/>
                      <p:nvPr/>
                    </p:nvPicPr>
                    <p:blipFill>
                      <a:blip r:embed="rId6"/>
                      <a:stretch>
                        <a:fillRect/>
                      </a:stretch>
                    </p:blipFill>
                    <p:spPr>
                      <a:xfrm>
                        <a:off x="5221639" y="1427344"/>
                        <a:ext cx="2140684" cy="51890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文本框 10"/>
              <p:cNvSpPr txBox="1"/>
              <p:nvPr/>
            </p:nvSpPr>
            <p:spPr>
              <a:xfrm>
                <a:off x="790485" y="2746462"/>
                <a:ext cx="10088939" cy="1343253"/>
              </a:xfrm>
              <a:prstGeom prst="rect">
                <a:avLst/>
              </a:prstGeom>
              <a:noFill/>
            </p:spPr>
            <p:txBody>
              <a:bodyPr wrap="square" rtlCol="0">
                <a:spAutoFit/>
              </a:bodyPr>
              <a:lstStyle/>
              <a:p>
                <a:r>
                  <a:rPr lang="zh-CN" altLang="zh-CN" sz="1600" dirty="0" smtClean="0"/>
                  <a:t>考虑</a:t>
                </a:r>
                <a:r>
                  <a:rPr lang="zh-CN" altLang="zh-CN" sz="1600" dirty="0"/>
                  <a:t>用户关注度对属性面评分的影响，得到</a:t>
                </a:r>
                <a:r>
                  <a:rPr lang="zh-CN" altLang="zh-CN" sz="1600" dirty="0" smtClean="0"/>
                  <a:t>用户</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𝑢</m:t>
                        </m:r>
                      </m:e>
                      <m:sub>
                        <m:r>
                          <a:rPr lang="en-US" altLang="zh-CN" sz="1600" b="0" i="1" smtClean="0">
                            <a:latin typeface="Cambria Math"/>
                          </a:rPr>
                          <m:t>𝑖</m:t>
                        </m:r>
                      </m:sub>
                    </m:sSub>
                  </m:oMath>
                </a14:m>
                <a:r>
                  <a:rPr lang="en-US" altLang="zh-CN" sz="1600" dirty="0" smtClean="0"/>
                  <a:t> </a:t>
                </a:r>
                <a:r>
                  <a:rPr lang="zh-CN" altLang="zh-CN" sz="1600" dirty="0"/>
                  <a:t>对物品</a:t>
                </a:r>
                <a:r>
                  <a:rPr lang="en-US" altLang="zh-CN" sz="1600" dirty="0"/>
                  <a:t>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𝑟</m:t>
                        </m:r>
                      </m:e>
                      <m:sub>
                        <m:r>
                          <a:rPr lang="en-US" altLang="zh-CN" sz="1600" b="0" i="1" smtClean="0">
                            <a:latin typeface="Cambria Math"/>
                          </a:rPr>
                          <m:t>𝑗</m:t>
                        </m:r>
                      </m:sub>
                    </m:sSub>
                  </m:oMath>
                </a14:m>
                <a:r>
                  <a:rPr lang="zh-CN" altLang="zh-CN" sz="1600" dirty="0" smtClean="0"/>
                  <a:t>的</a:t>
                </a:r>
                <a:r>
                  <a:rPr lang="en-US" altLang="zh-CN" sz="1600" dirty="0" smtClean="0"/>
                  <a:t>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𝑓</m:t>
                        </m:r>
                      </m:e>
                      <m:sub>
                        <m:r>
                          <a:rPr lang="en-US" altLang="zh-CN" sz="1600" b="0" i="1" smtClean="0">
                            <a:latin typeface="Cambria Math"/>
                          </a:rPr>
                          <m:t>𝑘</m:t>
                        </m:r>
                      </m:sub>
                    </m:sSub>
                  </m:oMath>
                </a14:m>
                <a:r>
                  <a:rPr lang="zh-CN" altLang="zh-CN" sz="1600" dirty="0" smtClean="0"/>
                  <a:t>属性</a:t>
                </a:r>
                <a:r>
                  <a:rPr lang="zh-CN" altLang="zh-CN" sz="1600" dirty="0"/>
                  <a:t>面评分</a:t>
                </a:r>
                <a:r>
                  <a:rPr lang="zh-CN" altLang="zh-CN" sz="1600" dirty="0" smtClean="0"/>
                  <a:t>如下：</a:t>
                </a:r>
                <a:endParaRPr lang="en-US" altLang="zh-CN" sz="1600" dirty="0" smtClean="0"/>
              </a:p>
              <a:p>
                <a:endParaRPr lang="en-US" altLang="zh-CN" sz="1600" dirty="0" smtClean="0"/>
              </a:p>
              <a:p>
                <a:endParaRPr lang="en-US" altLang="zh-CN" sz="1600" dirty="0" smtClean="0"/>
              </a:p>
              <a:p>
                <a:endParaRPr lang="en-US" altLang="zh-CN" sz="1600" dirty="0"/>
              </a:p>
              <a:p>
                <a:r>
                  <a:rPr lang="zh-CN" altLang="zh-CN" sz="1600" dirty="0" smtClean="0"/>
                  <a:t>其中</a:t>
                </a:r>
                <a:r>
                  <a:rPr lang="zh-CN" altLang="zh-CN" sz="1600" dirty="0"/>
                  <a:t>，</a:t>
                </a:r>
                <a:r>
                  <a:rPr lang="en-US" altLang="zh-CN" sz="1600" dirty="0"/>
                  <a:t> </a:t>
                </a:r>
                <a:r>
                  <a:rPr lang="en-US" altLang="zh-CN" sz="1600" dirty="0" smtClean="0"/>
                  <a:t>   </a:t>
                </a:r>
                <a:r>
                  <a:rPr lang="zh-CN" altLang="zh-CN" sz="1600" dirty="0" smtClean="0"/>
                  <a:t>为文档</a:t>
                </a:r>
                <a:r>
                  <a:rPr lang="en-US" altLang="zh-CN" sz="1600" dirty="0" smtClean="0"/>
                  <a:t>      </a:t>
                </a:r>
                <a:r>
                  <a:rPr lang="zh-CN" altLang="zh-CN" sz="1600" dirty="0"/>
                  <a:t>在主题</a:t>
                </a:r>
                <a:r>
                  <a:rPr lang="en-US" altLang="zh-CN" sz="1600" i="1" dirty="0"/>
                  <a:t>k</a:t>
                </a:r>
                <a:r>
                  <a:rPr lang="zh-CN" altLang="zh-CN" sz="1600" dirty="0"/>
                  <a:t>上的分布</a:t>
                </a:r>
                <a:r>
                  <a:rPr lang="zh-CN" altLang="zh-CN" sz="1600" dirty="0" smtClean="0"/>
                  <a:t>概率</a:t>
                </a:r>
                <a:r>
                  <a:rPr lang="zh-CN" altLang="en-US" sz="1600" dirty="0" smtClean="0"/>
                  <a:t>，</a:t>
                </a:r>
                <a:r>
                  <a:rPr lang="zh-CN" altLang="zh-CN" sz="1600" dirty="0" smtClean="0"/>
                  <a:t>即</a:t>
                </a:r>
                <a:r>
                  <a:rPr lang="zh-CN" altLang="zh-CN" sz="1600" dirty="0"/>
                  <a:t>用户</a:t>
                </a:r>
                <a:r>
                  <a:rPr lang="en-US" altLang="zh-CN" sz="1600" dirty="0"/>
                  <a:t> </a:t>
                </a:r>
                <a:r>
                  <a:rPr lang="en-US" altLang="zh-CN" sz="1600" dirty="0" smtClean="0"/>
                  <a:t>   </a:t>
                </a:r>
                <a:r>
                  <a:rPr lang="zh-CN" altLang="zh-CN" sz="1600" dirty="0" smtClean="0"/>
                  <a:t>对</a:t>
                </a:r>
                <a:r>
                  <a:rPr lang="en-US" altLang="zh-CN" sz="1600" dirty="0" smtClean="0"/>
                  <a:t> </a:t>
                </a:r>
                <a:r>
                  <a:rPr lang="zh-CN" altLang="zh-CN" sz="1600" dirty="0"/>
                  <a:t>属性</a:t>
                </a:r>
                <a:r>
                  <a:rPr lang="zh-CN" altLang="zh-CN" sz="1600" dirty="0" smtClean="0"/>
                  <a:t>面的</a:t>
                </a:r>
                <a:r>
                  <a:rPr lang="en-US" altLang="zh-CN" sz="1600" dirty="0" smtClean="0"/>
                  <a:t>    </a:t>
                </a:r>
                <a:r>
                  <a:rPr lang="zh-CN" altLang="zh-CN" sz="1600" dirty="0" smtClean="0"/>
                  <a:t>关注</a:t>
                </a:r>
                <a:r>
                  <a:rPr lang="zh-CN" altLang="zh-CN" sz="1600" dirty="0"/>
                  <a:t>度</a:t>
                </a:r>
                <a:r>
                  <a:rPr lang="zh-CN" altLang="zh-CN" sz="1600" dirty="0" smtClean="0"/>
                  <a:t>。</a:t>
                </a:r>
                <a:endParaRPr lang="zh-CN" altLang="zh-CN" sz="1600" dirty="0"/>
              </a:p>
            </p:txBody>
          </p:sp>
        </mc:Choice>
        <mc:Fallback xmlns="">
          <p:sp>
            <p:nvSpPr>
              <p:cNvPr id="10" name="文本框 10"/>
              <p:cNvSpPr txBox="1">
                <a:spLocks noRot="1" noChangeAspect="1" noMove="1" noResize="1" noEditPoints="1" noAdjustHandles="1" noChangeArrowheads="1" noChangeShapeType="1" noTextEdit="1"/>
              </p:cNvSpPr>
              <p:nvPr/>
            </p:nvSpPr>
            <p:spPr>
              <a:xfrm>
                <a:off x="790485" y="2746462"/>
                <a:ext cx="10088939" cy="1343253"/>
              </a:xfrm>
              <a:prstGeom prst="rect">
                <a:avLst/>
              </a:prstGeom>
              <a:blipFill rotWithShape="1">
                <a:blip r:embed="rId7"/>
                <a:stretch>
                  <a:fillRect l="-363" t="-1364" b="-5000"/>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515205609"/>
              </p:ext>
            </p:extLst>
          </p:nvPr>
        </p:nvGraphicFramePr>
        <p:xfrm>
          <a:off x="5206858" y="3139060"/>
          <a:ext cx="1473289" cy="538241"/>
        </p:xfrm>
        <a:graphic>
          <a:graphicData uri="http://schemas.openxmlformats.org/presentationml/2006/ole">
            <mc:AlternateContent xmlns:mc="http://schemas.openxmlformats.org/markup-compatibility/2006">
              <mc:Choice xmlns:v="urn:schemas-microsoft-com:vml" Requires="v">
                <p:oleObj spid="_x0000_s50417" name="Equation" r:id="rId8" imgW="583920" imgH="190440" progId="Equation.DSMT4">
                  <p:embed/>
                </p:oleObj>
              </mc:Choice>
              <mc:Fallback>
                <p:oleObj name="Equation" r:id="rId8" imgW="583920" imgH="190440" progId="Equation.DSMT4">
                  <p:embed/>
                  <p:pic>
                    <p:nvPicPr>
                      <p:cNvPr id="0" name=""/>
                      <p:cNvPicPr/>
                      <p:nvPr/>
                    </p:nvPicPr>
                    <p:blipFill>
                      <a:blip r:embed="rId9"/>
                      <a:stretch>
                        <a:fillRect/>
                      </a:stretch>
                    </p:blipFill>
                    <p:spPr>
                      <a:xfrm>
                        <a:off x="5206858" y="3139060"/>
                        <a:ext cx="1473289" cy="538241"/>
                      </a:xfrm>
                      <a:prstGeom prst="rect">
                        <a:avLst/>
                      </a:prstGeom>
                    </p:spPr>
                  </p:pic>
                </p:oleObj>
              </mc:Fallback>
            </mc:AlternateContent>
          </a:graphicData>
        </a:graphic>
      </p:graphicFrame>
      <p:sp>
        <p:nvSpPr>
          <p:cNvPr id="13" name="文本框 10"/>
          <p:cNvSpPr txBox="1"/>
          <p:nvPr/>
        </p:nvSpPr>
        <p:spPr>
          <a:xfrm>
            <a:off x="790486" y="4305103"/>
            <a:ext cx="10342146" cy="1077218"/>
          </a:xfrm>
          <a:prstGeom prst="rect">
            <a:avLst/>
          </a:prstGeom>
          <a:noFill/>
        </p:spPr>
        <p:txBody>
          <a:bodyPr wrap="square" rtlCol="0">
            <a:spAutoFit/>
          </a:bodyPr>
          <a:lstStyle/>
          <a:p>
            <a:r>
              <a:rPr lang="zh-CN" altLang="zh-CN" sz="1600" dirty="0"/>
              <a:t>整合</a:t>
            </a:r>
            <a:r>
              <a:rPr lang="zh-CN" altLang="zh-CN" sz="1600" dirty="0" smtClean="0"/>
              <a:t>公式得到</a:t>
            </a:r>
            <a:r>
              <a:rPr lang="zh-CN" altLang="zh-CN" sz="1600" dirty="0"/>
              <a:t>用户</a:t>
            </a:r>
            <a:r>
              <a:rPr lang="en-US" altLang="zh-CN" sz="1600" i="1" dirty="0"/>
              <a:t> </a:t>
            </a:r>
            <a:r>
              <a:rPr lang="en-US" altLang="zh-CN" sz="1600" i="1" dirty="0" err="1" smtClean="0"/>
              <a:t>i</a:t>
            </a:r>
            <a:r>
              <a:rPr lang="zh-CN" altLang="zh-CN" sz="1600" dirty="0" smtClean="0"/>
              <a:t>对</a:t>
            </a:r>
            <a:r>
              <a:rPr lang="zh-CN" altLang="zh-CN" sz="1600" dirty="0"/>
              <a:t>物品</a:t>
            </a:r>
            <a:r>
              <a:rPr lang="en-US" altLang="zh-CN" sz="1600" i="1" dirty="0"/>
              <a:t>j</a:t>
            </a:r>
            <a:r>
              <a:rPr lang="zh-CN" altLang="zh-CN" sz="1600" dirty="0"/>
              <a:t>的</a:t>
            </a:r>
            <a:r>
              <a:rPr lang="en-US" altLang="zh-CN" sz="1600" i="1" dirty="0"/>
              <a:t> </a:t>
            </a:r>
            <a:r>
              <a:rPr lang="en-US" altLang="zh-CN" sz="1600" i="1" dirty="0" smtClean="0"/>
              <a:t>k</a:t>
            </a:r>
            <a:r>
              <a:rPr lang="zh-CN" altLang="zh-CN" sz="1600" dirty="0" smtClean="0"/>
              <a:t>属性</a:t>
            </a:r>
            <a:r>
              <a:rPr lang="zh-CN" altLang="zh-CN" sz="1600" dirty="0"/>
              <a:t>面综合评分如</a:t>
            </a:r>
            <a:r>
              <a:rPr lang="zh-CN" altLang="zh-CN" sz="1600" dirty="0" smtClean="0"/>
              <a:t>公式所</a:t>
            </a:r>
            <a:r>
              <a:rPr lang="zh-CN" altLang="zh-CN" sz="1600" dirty="0"/>
              <a:t>示</a:t>
            </a:r>
            <a:r>
              <a:rPr lang="zh-CN" altLang="zh-CN" sz="1600" dirty="0" smtClean="0"/>
              <a:t>：</a:t>
            </a:r>
            <a:endParaRPr lang="en-US" altLang="zh-CN" sz="1600" dirty="0" smtClean="0"/>
          </a:p>
          <a:p>
            <a:endParaRPr lang="en-US" altLang="zh-CN" sz="1600" dirty="0" smtClean="0"/>
          </a:p>
          <a:p>
            <a:endParaRPr lang="zh-CN" altLang="zh-CN" sz="1600" dirty="0"/>
          </a:p>
          <a:p>
            <a:endParaRPr lang="zh-CN" altLang="zh-CN" sz="1600" dirty="0"/>
          </a:p>
        </p:txBody>
      </p:sp>
      <p:graphicFrame>
        <p:nvGraphicFramePr>
          <p:cNvPr id="6" name="对象 5"/>
          <p:cNvGraphicFramePr>
            <a:graphicFrameLocks noChangeAspect="1"/>
          </p:cNvGraphicFramePr>
          <p:nvPr>
            <p:extLst>
              <p:ext uri="{D42A27DB-BD31-4B8C-83A1-F6EECF244321}">
                <p14:modId xmlns:p14="http://schemas.microsoft.com/office/powerpoint/2010/main" val="835431413"/>
              </p:ext>
            </p:extLst>
          </p:nvPr>
        </p:nvGraphicFramePr>
        <p:xfrm>
          <a:off x="5191152" y="4815155"/>
          <a:ext cx="2467997" cy="608546"/>
        </p:xfrm>
        <a:graphic>
          <a:graphicData uri="http://schemas.openxmlformats.org/presentationml/2006/ole">
            <mc:AlternateContent xmlns:mc="http://schemas.openxmlformats.org/markup-compatibility/2006">
              <mc:Choice xmlns:v="urn:schemas-microsoft-com:vml" Requires="v">
                <p:oleObj spid="_x0000_s50418" name="Equation" r:id="rId10" imgW="927000" imgH="228600" progId="Equation.DSMT4">
                  <p:embed/>
                </p:oleObj>
              </mc:Choice>
              <mc:Fallback>
                <p:oleObj name="Equation" r:id="rId10" imgW="927000" imgH="228600" progId="Equation.DSMT4">
                  <p:embed/>
                  <p:pic>
                    <p:nvPicPr>
                      <p:cNvPr id="0" name=""/>
                      <p:cNvPicPr/>
                      <p:nvPr/>
                    </p:nvPicPr>
                    <p:blipFill>
                      <a:blip r:embed="rId11"/>
                      <a:stretch>
                        <a:fillRect/>
                      </a:stretch>
                    </p:blipFill>
                    <p:spPr>
                      <a:xfrm>
                        <a:off x="5191152" y="4815155"/>
                        <a:ext cx="2467997" cy="60854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01301099"/>
              </p:ext>
            </p:extLst>
          </p:nvPr>
        </p:nvGraphicFramePr>
        <p:xfrm>
          <a:off x="6971557" y="987004"/>
          <a:ext cx="243609" cy="341053"/>
        </p:xfrm>
        <a:graphic>
          <a:graphicData uri="http://schemas.openxmlformats.org/presentationml/2006/ole">
            <mc:AlternateContent xmlns:mc="http://schemas.openxmlformats.org/markup-compatibility/2006">
              <mc:Choice xmlns:v="urn:schemas-microsoft-com:vml" Requires="v">
                <p:oleObj spid="_x0000_s50419" name="Equation" r:id="rId12" imgW="126720" imgH="177480" progId="Equation.DSMT4">
                  <p:embed/>
                </p:oleObj>
              </mc:Choice>
              <mc:Fallback>
                <p:oleObj name="Equation" r:id="rId12" imgW="126720" imgH="177480" progId="Equation.DSMT4">
                  <p:embed/>
                  <p:pic>
                    <p:nvPicPr>
                      <p:cNvPr id="0" name=""/>
                      <p:cNvPicPr/>
                      <p:nvPr/>
                    </p:nvPicPr>
                    <p:blipFill>
                      <a:blip r:embed="rId13"/>
                      <a:stretch>
                        <a:fillRect/>
                      </a:stretch>
                    </p:blipFill>
                    <p:spPr>
                      <a:xfrm>
                        <a:off x="6971557" y="987004"/>
                        <a:ext cx="243609" cy="34105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1402493"/>
              </p:ext>
            </p:extLst>
          </p:nvPr>
        </p:nvGraphicFramePr>
        <p:xfrm>
          <a:off x="7896887" y="987004"/>
          <a:ext cx="276515" cy="351927"/>
        </p:xfrm>
        <a:graphic>
          <a:graphicData uri="http://schemas.openxmlformats.org/presentationml/2006/ole">
            <mc:AlternateContent xmlns:mc="http://schemas.openxmlformats.org/markup-compatibility/2006">
              <mc:Choice xmlns:v="urn:schemas-microsoft-com:vml" Requires="v">
                <p:oleObj spid="_x0000_s50420" name="Equation" r:id="rId14" imgW="114120" imgH="190440" progId="Equation.DSMT4">
                  <p:embed/>
                </p:oleObj>
              </mc:Choice>
              <mc:Fallback>
                <p:oleObj name="Equation" r:id="rId14" imgW="114120" imgH="190440" progId="Equation.DSMT4">
                  <p:embed/>
                  <p:pic>
                    <p:nvPicPr>
                      <p:cNvPr id="0" name=""/>
                      <p:cNvPicPr/>
                      <p:nvPr/>
                    </p:nvPicPr>
                    <p:blipFill>
                      <a:blip r:embed="rId15"/>
                      <a:stretch>
                        <a:fillRect/>
                      </a:stretch>
                    </p:blipFill>
                    <p:spPr>
                      <a:xfrm>
                        <a:off x="7896887" y="987004"/>
                        <a:ext cx="276515" cy="35192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22886578"/>
              </p:ext>
            </p:extLst>
          </p:nvPr>
        </p:nvGraphicFramePr>
        <p:xfrm>
          <a:off x="8454433" y="1025104"/>
          <a:ext cx="219941" cy="279925"/>
        </p:xfrm>
        <a:graphic>
          <a:graphicData uri="http://schemas.openxmlformats.org/presentationml/2006/ole">
            <mc:AlternateContent xmlns:mc="http://schemas.openxmlformats.org/markup-compatibility/2006">
              <mc:Choice xmlns:v="urn:schemas-microsoft-com:vml" Requires="v">
                <p:oleObj spid="_x0000_s50421" name="Equation" r:id="rId16" imgW="139680" imgH="177480" progId="Equation.DSMT4">
                  <p:embed/>
                </p:oleObj>
              </mc:Choice>
              <mc:Fallback>
                <p:oleObj name="Equation" r:id="rId16" imgW="139680" imgH="177480" progId="Equation.DSMT4">
                  <p:embed/>
                  <p:pic>
                    <p:nvPicPr>
                      <p:cNvPr id="0" name=""/>
                      <p:cNvPicPr/>
                      <p:nvPr/>
                    </p:nvPicPr>
                    <p:blipFill>
                      <a:blip r:embed="rId17"/>
                      <a:stretch>
                        <a:fillRect/>
                      </a:stretch>
                    </p:blipFill>
                    <p:spPr>
                      <a:xfrm>
                        <a:off x="8454433" y="1025104"/>
                        <a:ext cx="219941" cy="2799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66942873"/>
              </p:ext>
            </p:extLst>
          </p:nvPr>
        </p:nvGraphicFramePr>
        <p:xfrm>
          <a:off x="1414906" y="2246447"/>
          <a:ext cx="288059" cy="310217"/>
        </p:xfrm>
        <a:graphic>
          <a:graphicData uri="http://schemas.openxmlformats.org/presentationml/2006/ole">
            <mc:AlternateContent xmlns:mc="http://schemas.openxmlformats.org/markup-compatibility/2006">
              <mc:Choice xmlns:v="urn:schemas-microsoft-com:vml" Requires="v">
                <p:oleObj spid="_x0000_s50422" name="Equation" r:id="rId18" imgW="164880" imgH="177480" progId="Equation.DSMT4">
                  <p:embed/>
                </p:oleObj>
              </mc:Choice>
              <mc:Fallback>
                <p:oleObj name="Equation" r:id="rId18" imgW="164880" imgH="177480" progId="Equation.DSMT4">
                  <p:embed/>
                  <p:pic>
                    <p:nvPicPr>
                      <p:cNvPr id="0" name=""/>
                      <p:cNvPicPr/>
                      <p:nvPr/>
                    </p:nvPicPr>
                    <p:blipFill>
                      <a:blip r:embed="rId19"/>
                      <a:stretch>
                        <a:fillRect/>
                      </a:stretch>
                    </p:blipFill>
                    <p:spPr>
                      <a:xfrm>
                        <a:off x="1414906" y="2246447"/>
                        <a:ext cx="288059" cy="31021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52466992"/>
              </p:ext>
            </p:extLst>
          </p:nvPr>
        </p:nvGraphicFramePr>
        <p:xfrm>
          <a:off x="3939635" y="2261366"/>
          <a:ext cx="274205" cy="295298"/>
        </p:xfrm>
        <a:graphic>
          <a:graphicData uri="http://schemas.openxmlformats.org/presentationml/2006/ole">
            <mc:AlternateContent xmlns:mc="http://schemas.openxmlformats.org/markup-compatibility/2006">
              <mc:Choice xmlns:v="urn:schemas-microsoft-com:vml" Requires="v">
                <p:oleObj spid="_x0000_s50423" name="Equation" r:id="rId20" imgW="164880" imgH="177480" progId="Equation.DSMT4">
                  <p:embed/>
                </p:oleObj>
              </mc:Choice>
              <mc:Fallback>
                <p:oleObj name="Equation" r:id="rId20" imgW="164880" imgH="177480" progId="Equation.DSMT4">
                  <p:embed/>
                  <p:pic>
                    <p:nvPicPr>
                      <p:cNvPr id="0" name=""/>
                      <p:cNvPicPr/>
                      <p:nvPr/>
                    </p:nvPicPr>
                    <p:blipFill>
                      <a:blip r:embed="rId21"/>
                      <a:stretch>
                        <a:fillRect/>
                      </a:stretch>
                    </p:blipFill>
                    <p:spPr>
                      <a:xfrm>
                        <a:off x="3939635" y="2261366"/>
                        <a:ext cx="274205" cy="29529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016899571"/>
              </p:ext>
            </p:extLst>
          </p:nvPr>
        </p:nvGraphicFramePr>
        <p:xfrm>
          <a:off x="5205521" y="2241473"/>
          <a:ext cx="247651" cy="315191"/>
        </p:xfrm>
        <a:graphic>
          <a:graphicData uri="http://schemas.openxmlformats.org/presentationml/2006/ole">
            <mc:AlternateContent xmlns:mc="http://schemas.openxmlformats.org/markup-compatibility/2006">
              <mc:Choice xmlns:v="urn:schemas-microsoft-com:vml" Requires="v">
                <p:oleObj spid="_x0000_s50424" name="Equation" r:id="rId22" imgW="139680" imgH="177480" progId="Equation.DSMT4">
                  <p:embed/>
                </p:oleObj>
              </mc:Choice>
              <mc:Fallback>
                <p:oleObj name="Equation" r:id="rId22" imgW="139680" imgH="177480" progId="Equation.DSMT4">
                  <p:embed/>
                  <p:pic>
                    <p:nvPicPr>
                      <p:cNvPr id="0" name=""/>
                      <p:cNvPicPr/>
                      <p:nvPr/>
                    </p:nvPicPr>
                    <p:blipFill>
                      <a:blip r:embed="rId23"/>
                      <a:stretch>
                        <a:fillRect/>
                      </a:stretch>
                    </p:blipFill>
                    <p:spPr>
                      <a:xfrm>
                        <a:off x="5205521" y="2241473"/>
                        <a:ext cx="247651" cy="31519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08371340"/>
              </p:ext>
            </p:extLst>
          </p:nvPr>
        </p:nvGraphicFramePr>
        <p:xfrm>
          <a:off x="1468582" y="3730462"/>
          <a:ext cx="290947" cy="339439"/>
        </p:xfrm>
        <a:graphic>
          <a:graphicData uri="http://schemas.openxmlformats.org/presentationml/2006/ole">
            <mc:AlternateContent xmlns:mc="http://schemas.openxmlformats.org/markup-compatibility/2006">
              <mc:Choice xmlns:v="urn:schemas-microsoft-com:vml" Requires="v">
                <p:oleObj spid="_x0000_s50425" name="Equation" r:id="rId24" imgW="152280" imgH="177480" progId="Equation.DSMT4">
                  <p:embed/>
                </p:oleObj>
              </mc:Choice>
              <mc:Fallback>
                <p:oleObj name="Equation" r:id="rId24" imgW="152280" imgH="177480" progId="Equation.DSMT4">
                  <p:embed/>
                  <p:pic>
                    <p:nvPicPr>
                      <p:cNvPr id="0" name=""/>
                      <p:cNvPicPr/>
                      <p:nvPr/>
                    </p:nvPicPr>
                    <p:blipFill>
                      <a:blip r:embed="rId25"/>
                      <a:stretch>
                        <a:fillRect/>
                      </a:stretch>
                    </p:blipFill>
                    <p:spPr>
                      <a:xfrm>
                        <a:off x="1468582" y="3730462"/>
                        <a:ext cx="290947" cy="339439"/>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423651977"/>
              </p:ext>
            </p:extLst>
          </p:nvPr>
        </p:nvGraphicFramePr>
        <p:xfrm>
          <a:off x="2496707" y="3740727"/>
          <a:ext cx="305662" cy="329174"/>
        </p:xfrm>
        <a:graphic>
          <a:graphicData uri="http://schemas.openxmlformats.org/presentationml/2006/ole">
            <mc:AlternateContent xmlns:mc="http://schemas.openxmlformats.org/markup-compatibility/2006">
              <mc:Choice xmlns:v="urn:schemas-microsoft-com:vml" Requires="v">
                <p:oleObj spid="_x0000_s50426" name="Equation" r:id="rId26" imgW="164880" imgH="177480" progId="Equation.DSMT4">
                  <p:embed/>
                </p:oleObj>
              </mc:Choice>
              <mc:Fallback>
                <p:oleObj name="Equation" r:id="rId26" imgW="164880" imgH="177480" progId="Equation.DSMT4">
                  <p:embed/>
                  <p:pic>
                    <p:nvPicPr>
                      <p:cNvPr id="0" name=""/>
                      <p:cNvPicPr/>
                      <p:nvPr/>
                    </p:nvPicPr>
                    <p:blipFill>
                      <a:blip r:embed="rId27"/>
                      <a:stretch>
                        <a:fillRect/>
                      </a:stretch>
                    </p:blipFill>
                    <p:spPr>
                      <a:xfrm>
                        <a:off x="2496707" y="3740727"/>
                        <a:ext cx="305662" cy="329174"/>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705293054"/>
              </p:ext>
            </p:extLst>
          </p:nvPr>
        </p:nvGraphicFramePr>
        <p:xfrm>
          <a:off x="5592532" y="3709451"/>
          <a:ext cx="257464" cy="360450"/>
        </p:xfrm>
        <a:graphic>
          <a:graphicData uri="http://schemas.openxmlformats.org/presentationml/2006/ole">
            <mc:AlternateContent xmlns:mc="http://schemas.openxmlformats.org/markup-compatibility/2006">
              <mc:Choice xmlns:v="urn:schemas-microsoft-com:vml" Requires="v">
                <p:oleObj spid="_x0000_s50427" name="Equation" r:id="rId28" imgW="126720" imgH="177480" progId="Equation.DSMT4">
                  <p:embed/>
                </p:oleObj>
              </mc:Choice>
              <mc:Fallback>
                <p:oleObj name="Equation" r:id="rId28" imgW="126720" imgH="177480" progId="Equation.DSMT4">
                  <p:embed/>
                  <p:pic>
                    <p:nvPicPr>
                      <p:cNvPr id="0" name=""/>
                      <p:cNvPicPr/>
                      <p:nvPr/>
                    </p:nvPicPr>
                    <p:blipFill>
                      <a:blip r:embed="rId29"/>
                      <a:stretch>
                        <a:fillRect/>
                      </a:stretch>
                    </p:blipFill>
                    <p:spPr>
                      <a:xfrm>
                        <a:off x="5592532" y="3709451"/>
                        <a:ext cx="257464" cy="3604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476898506"/>
              </p:ext>
            </p:extLst>
          </p:nvPr>
        </p:nvGraphicFramePr>
        <p:xfrm>
          <a:off x="7013083" y="3734138"/>
          <a:ext cx="263815" cy="335763"/>
        </p:xfrm>
        <a:graphic>
          <a:graphicData uri="http://schemas.openxmlformats.org/presentationml/2006/ole">
            <mc:AlternateContent xmlns:mc="http://schemas.openxmlformats.org/markup-compatibility/2006">
              <mc:Choice xmlns:v="urn:schemas-microsoft-com:vml" Requires="v">
                <p:oleObj spid="_x0000_s50428" name="Equation" r:id="rId30" imgW="139680" imgH="177480" progId="Equation.DSMT4">
                  <p:embed/>
                </p:oleObj>
              </mc:Choice>
              <mc:Fallback>
                <p:oleObj name="Equation" r:id="rId30" imgW="139680" imgH="177480" progId="Equation.DSMT4">
                  <p:embed/>
                  <p:pic>
                    <p:nvPicPr>
                      <p:cNvPr id="0" name=""/>
                      <p:cNvPicPr/>
                      <p:nvPr/>
                    </p:nvPicPr>
                    <p:blipFill>
                      <a:blip r:embed="rId31"/>
                      <a:stretch>
                        <a:fillRect/>
                      </a:stretch>
                    </p:blipFill>
                    <p:spPr>
                      <a:xfrm>
                        <a:off x="7013083" y="3734138"/>
                        <a:ext cx="263815" cy="335763"/>
                      </a:xfrm>
                      <a:prstGeom prst="rect">
                        <a:avLst/>
                      </a:prstGeom>
                    </p:spPr>
                  </p:pic>
                </p:oleObj>
              </mc:Fallback>
            </mc:AlternateContent>
          </a:graphicData>
        </a:graphic>
      </p:graphicFrame>
      <p:sp>
        <p:nvSpPr>
          <p:cNvPr id="22" name="TextBox 21"/>
          <p:cNvSpPr txBox="1"/>
          <p:nvPr/>
        </p:nvSpPr>
        <p:spPr>
          <a:xfrm>
            <a:off x="8035145" y="1464057"/>
            <a:ext cx="1058521" cy="369332"/>
          </a:xfrm>
          <a:prstGeom prst="rect">
            <a:avLst/>
          </a:prstGeom>
          <a:noFill/>
        </p:spPr>
        <p:txBody>
          <a:bodyPr wrap="square" rtlCol="0">
            <a:spAutoFit/>
          </a:bodyPr>
          <a:lstStyle/>
          <a:p>
            <a:r>
              <a:rPr lang="zh-CN" altLang="en-US" dirty="0" smtClean="0"/>
              <a:t>（</a:t>
            </a:r>
            <a:r>
              <a:rPr lang="en-US" altLang="zh-CN" dirty="0"/>
              <a:t>2</a:t>
            </a:r>
            <a:r>
              <a:rPr lang="zh-CN" altLang="en-US" dirty="0" smtClean="0"/>
              <a:t>）</a:t>
            </a:r>
            <a:endParaRPr lang="zh-CN" altLang="en-US" dirty="0"/>
          </a:p>
        </p:txBody>
      </p:sp>
      <p:sp>
        <p:nvSpPr>
          <p:cNvPr id="23" name="TextBox 22"/>
          <p:cNvSpPr txBox="1"/>
          <p:nvPr/>
        </p:nvSpPr>
        <p:spPr>
          <a:xfrm>
            <a:off x="8035145" y="3225874"/>
            <a:ext cx="1058521" cy="369332"/>
          </a:xfrm>
          <a:prstGeom prst="rect">
            <a:avLst/>
          </a:prstGeom>
          <a:noFill/>
        </p:spPr>
        <p:txBody>
          <a:bodyPr wrap="square" rtlCol="0">
            <a:spAutoFit/>
          </a:bodyPr>
          <a:lstStyle/>
          <a:p>
            <a:r>
              <a:rPr lang="zh-CN" altLang="en-US" dirty="0" smtClean="0"/>
              <a:t>（</a:t>
            </a:r>
            <a:r>
              <a:rPr lang="en-US" altLang="zh-CN" dirty="0"/>
              <a:t>3</a:t>
            </a:r>
            <a:r>
              <a:rPr lang="zh-CN" altLang="en-US" dirty="0" smtClean="0"/>
              <a:t>）</a:t>
            </a:r>
            <a:endParaRPr lang="zh-CN" altLang="en-US" dirty="0"/>
          </a:p>
        </p:txBody>
      </p:sp>
      <p:sp>
        <p:nvSpPr>
          <p:cNvPr id="24" name="TextBox 23"/>
          <p:cNvSpPr txBox="1"/>
          <p:nvPr/>
        </p:nvSpPr>
        <p:spPr>
          <a:xfrm>
            <a:off x="8035144" y="4885852"/>
            <a:ext cx="1058521" cy="369332"/>
          </a:xfrm>
          <a:prstGeom prst="rect">
            <a:avLst/>
          </a:prstGeom>
          <a:noFill/>
        </p:spPr>
        <p:txBody>
          <a:bodyPr wrap="square" rtlCol="0">
            <a:spAutoFit/>
          </a:bodyPr>
          <a:lstStyle/>
          <a:p>
            <a:r>
              <a:rPr lang="zh-CN" altLang="en-US" dirty="0" smtClean="0"/>
              <a:t>（</a:t>
            </a:r>
            <a:r>
              <a:rPr lang="en-US" altLang="zh-CN" dirty="0"/>
              <a:t>4</a:t>
            </a:r>
            <a:r>
              <a:rPr lang="zh-CN" altLang="en-US" dirty="0" smtClean="0"/>
              <a:t>）</a:t>
            </a:r>
            <a:endParaRPr lang="zh-CN" altLang="en-US" dirty="0"/>
          </a:p>
        </p:txBody>
      </p:sp>
      <p:sp>
        <p:nvSpPr>
          <p:cNvPr id="5" name="右箭头 4"/>
          <p:cNvSpPr/>
          <p:nvPr/>
        </p:nvSpPr>
        <p:spPr>
          <a:xfrm>
            <a:off x="865986" y="6090407"/>
            <a:ext cx="836979" cy="243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14822" y="6027381"/>
            <a:ext cx="3447875" cy="369332"/>
          </a:xfrm>
          <a:prstGeom prst="rect">
            <a:avLst/>
          </a:prstGeom>
          <a:noFill/>
        </p:spPr>
        <p:txBody>
          <a:bodyPr wrap="square" rtlCol="0">
            <a:spAutoFit/>
          </a:bodyPr>
          <a:lstStyle/>
          <a:p>
            <a:r>
              <a:rPr lang="en-US" altLang="zh-CN" dirty="0" smtClean="0"/>
              <a:t>{</a:t>
            </a:r>
            <a:r>
              <a:rPr lang="zh-CN" altLang="en-US" dirty="0" smtClean="0"/>
              <a:t>用户</a:t>
            </a:r>
            <a:r>
              <a:rPr lang="en-US" altLang="zh-CN" dirty="0" smtClean="0"/>
              <a:t>id, </a:t>
            </a:r>
            <a:r>
              <a:rPr lang="zh-CN" altLang="en-US" dirty="0" smtClean="0"/>
              <a:t>物品</a:t>
            </a:r>
            <a:r>
              <a:rPr lang="en-US" altLang="zh-CN" dirty="0" smtClean="0"/>
              <a:t>id, </a:t>
            </a:r>
            <a:r>
              <a:rPr lang="zh-CN" altLang="en-US" dirty="0" smtClean="0"/>
              <a:t>属性面</a:t>
            </a:r>
            <a:r>
              <a:rPr lang="en-US" altLang="zh-CN" dirty="0" smtClean="0"/>
              <a:t>, </a:t>
            </a:r>
            <a:r>
              <a:rPr lang="zh-CN" altLang="en-US" dirty="0"/>
              <a:t>分值</a:t>
            </a:r>
            <a:r>
              <a:rPr lang="en-US" altLang="zh-CN" dirty="0" smtClean="0"/>
              <a:t>}</a:t>
            </a:r>
            <a:endParaRPr lang="zh-CN" altLang="en-US" dirty="0"/>
          </a:p>
        </p:txBody>
      </p:sp>
    </p:spTree>
    <p:custDataLst>
      <p:tags r:id="rId2"/>
    </p:custDataLst>
    <p:extLst>
      <p:ext uri="{BB962C8B-B14F-4D97-AF65-F5344CB8AC3E}">
        <p14:creationId xmlns:p14="http://schemas.microsoft.com/office/powerpoint/2010/main" val="2998805938"/>
      </p:ext>
    </p:extLst>
  </p:cSld>
  <p:clrMapOvr>
    <a:masterClrMapping/>
  </p:clrMapOvr>
  <mc:AlternateContent xmlns:mc="http://schemas.openxmlformats.org/markup-compatibility/2006" xmlns:p14="http://schemas.microsoft.com/office/powerpoint/2010/main">
    <mc:Choice Requires="p14">
      <p:transition spd="slow" p14:dur="2000" advTm="83339"/>
    </mc:Choice>
    <mc:Fallback xmlns="">
      <p:transition spd="slow" advTm="833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13" grpId="0"/>
      <p:bldP spid="22" grpId="0"/>
      <p:bldP spid="23" grpId="0"/>
      <p:bldP spid="24" grpId="0"/>
      <p:bldP spid="5"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rgbClr val="FF0000"/>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a:solidFill>
                  <a:schemeClr val="tx2"/>
                </a:solidFill>
                <a:latin typeface="微软雅黑" panose="020B0503020204020204" pitchFamily="34" charset="-122"/>
                <a:ea typeface="微软雅黑" panose="020B0503020204020204" pitchFamily="34" charset="-122"/>
              </a:rPr>
              <a:t>特征抽取</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554482" y="2259338"/>
            <a:ext cx="4118097" cy="646327"/>
          </a:xfrm>
          <a:prstGeom prst="rect">
            <a:avLst/>
          </a:prstGeom>
          <a:noFill/>
        </p:spPr>
        <p:txBody>
          <a:bodyPr wrap="squar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属性</a:t>
            </a:r>
            <a:r>
              <a:rPr lang="zh-CN" altLang="en-US" sz="3600" dirty="0" smtClean="0">
                <a:solidFill>
                  <a:schemeClr val="tx2"/>
                </a:solidFill>
                <a:latin typeface="微软雅黑" panose="020B0503020204020204" pitchFamily="34" charset="-122"/>
                <a:ea typeface="微软雅黑" panose="020B0503020204020204" pitchFamily="34" charset="-122"/>
              </a:rPr>
              <a:t>面分值</a:t>
            </a:r>
            <a:r>
              <a:rPr lang="zh-CN" altLang="en-US" sz="3600" dirty="0">
                <a:solidFill>
                  <a:schemeClr val="tx2"/>
                </a:solidFill>
                <a:latin typeface="微软雅黑" panose="020B0503020204020204" pitchFamily="34" charset="-122"/>
                <a:ea typeface="微软雅黑" panose="020B0503020204020204" pitchFamily="34" charset="-122"/>
              </a:rPr>
              <a:t>计算</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研究总结与展望</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054039" cy="646331"/>
          </a:xfrm>
          <a:prstGeom prst="rect">
            <a:avLst/>
          </a:prstGeom>
        </p:spPr>
        <p:txBody>
          <a:bodyPr wrap="square">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个性化推荐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050302433"/>
      </p:ext>
    </p:extLst>
  </p:cSld>
  <p:clrMapOvr>
    <a:masterClrMapping/>
  </p:clrMapOvr>
  <mc:AlternateContent xmlns:mc="http://schemas.openxmlformats.org/markup-compatibility/2006" xmlns:p14="http://schemas.microsoft.com/office/powerpoint/2010/main">
    <mc:Choice Requires="p14">
      <p:transition spd="slow" p14:dur="2000" advTm="9865"/>
    </mc:Choice>
    <mc:Fallback xmlns="">
      <p:transition spd="slow" advTm="98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a:solidFill>
                  <a:schemeClr val="tx2"/>
                </a:solidFill>
                <a:latin typeface="微软雅黑" panose="020B0503020204020204" pitchFamily="34" charset="-122"/>
                <a:ea typeface="微软雅黑" panose="020B0503020204020204" pitchFamily="34" charset="-122"/>
              </a:rPr>
              <a:t>特征抽取</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554482" y="2259338"/>
            <a:ext cx="4118097" cy="646327"/>
          </a:xfrm>
          <a:prstGeom prst="rect">
            <a:avLst/>
          </a:prstGeom>
          <a:noFill/>
        </p:spPr>
        <p:txBody>
          <a:bodyPr wrap="squar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属性</a:t>
            </a:r>
            <a:r>
              <a:rPr lang="zh-CN" altLang="en-US" sz="3600" dirty="0" smtClean="0">
                <a:solidFill>
                  <a:schemeClr val="tx2"/>
                </a:solidFill>
                <a:latin typeface="微软雅黑" panose="020B0503020204020204" pitchFamily="34" charset="-122"/>
                <a:ea typeface="微软雅黑" panose="020B0503020204020204" pitchFamily="34" charset="-122"/>
              </a:rPr>
              <a:t>面分值计算</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研究总结与展望</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054039" cy="646331"/>
          </a:xfrm>
          <a:prstGeom prst="rect">
            <a:avLst/>
          </a:prstGeom>
        </p:spPr>
        <p:txBody>
          <a:bodyPr wrap="square">
            <a:spAutoFit/>
          </a:bodyPr>
          <a:lstStyle/>
          <a:p>
            <a:r>
              <a:rPr lang="zh-CN" altLang="en-US" sz="3600" dirty="0" smtClean="0">
                <a:solidFill>
                  <a:srgbClr val="FF0000"/>
                </a:solidFill>
                <a:latin typeface="微软雅黑" panose="020B0503020204020204" pitchFamily="34" charset="-122"/>
                <a:ea typeface="微软雅黑" panose="020B0503020204020204" pitchFamily="34" charset="-122"/>
              </a:rPr>
              <a:t>个性化推荐</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20</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050302433"/>
      </p:ext>
    </p:extLst>
  </p:cSld>
  <p:clrMapOvr>
    <a:masterClrMapping/>
  </p:clrMapOvr>
  <mc:AlternateContent xmlns:mc="http://schemas.openxmlformats.org/markup-compatibility/2006" xmlns:p14="http://schemas.microsoft.com/office/powerpoint/2010/main">
    <mc:Choice Requires="p14">
      <p:transition spd="slow" p14:dur="2000" advTm="668"/>
    </mc:Choice>
    <mc:Fallback xmlns="">
      <p:transition spd="slow" advTm="6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8" name="文本框 41"/>
            <p:cNvSpPr txBox="1"/>
            <p:nvPr/>
          </p:nvSpPr>
          <p:spPr>
            <a:xfrm>
              <a:off x="8392456" y="3093490"/>
              <a:ext cx="3647148" cy="830995"/>
            </a:xfrm>
            <a:prstGeom prst="rect">
              <a:avLst/>
            </a:prstGeom>
            <a:noFill/>
          </p:spPr>
          <p:txBody>
            <a:bodyPr wrap="none" lIns="91438" tIns="45719" rIns="91438" bIns="45719" rtlCol="0">
              <a:spAutoFit/>
            </a:bodyPr>
            <a:lstStyle/>
            <a:p>
              <a:pPr algn="r"/>
              <a:r>
                <a:rPr lang="zh-CN" altLang="en-US" sz="4800" spc="600" dirty="0" smtClean="0">
                  <a:solidFill>
                    <a:schemeClr val="bg1"/>
                  </a:solidFill>
                  <a:latin typeface="微软雅黑" panose="020B0503020204020204" pitchFamily="34" charset="-122"/>
                  <a:ea typeface="微软雅黑" panose="020B0503020204020204" pitchFamily="34" charset="-122"/>
                </a:rPr>
                <a:t>个性化推荐</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4</a:t>
              </a: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21</a:t>
            </a:fld>
            <a:endParaRPr lang="zh-CN" altLang="en-US"/>
          </a:p>
        </p:txBody>
      </p:sp>
    </p:spTree>
    <p:extLst>
      <p:ext uri="{BB962C8B-B14F-4D97-AF65-F5344CB8AC3E}">
        <p14:creationId xmlns:p14="http://schemas.microsoft.com/office/powerpoint/2010/main" val="1407272550"/>
      </p:ext>
    </p:extLst>
  </p:cSld>
  <p:clrMapOvr>
    <a:masterClrMapping/>
  </p:clrMapOvr>
  <mc:AlternateContent xmlns:mc="http://schemas.openxmlformats.org/markup-compatibility/2006" xmlns:p14="http://schemas.microsoft.com/office/powerpoint/2010/main">
    <mc:Choice Requires="p14">
      <p:transition spd="slow" p14:dur="2000" advTm="901"/>
    </mc:Choice>
    <mc:Fallback xmlns="">
      <p:transition spd="slow" advTm="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a:t>SACF</a:t>
            </a:r>
            <a:r>
              <a:rPr lang="zh-CN" altLang="zh-CN" sz="2800" b="1" dirty="0"/>
              <a:t>协同过滤推荐算法</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grpSp>
        <p:nvGrpSpPr>
          <p:cNvPr id="2" name="组合 1"/>
          <p:cNvGrpSpPr/>
          <p:nvPr/>
        </p:nvGrpSpPr>
        <p:grpSpPr>
          <a:xfrm>
            <a:off x="695325" y="980303"/>
            <a:ext cx="10814504" cy="436498"/>
            <a:chOff x="695325" y="1039026"/>
            <a:chExt cx="10814504" cy="436498"/>
          </a:xfrm>
        </p:grpSpPr>
        <p:sp>
          <p:nvSpPr>
            <p:cNvPr id="7" name="矩形 6"/>
            <p:cNvSpPr/>
            <p:nvPr/>
          </p:nvSpPr>
          <p:spPr>
            <a:xfrm>
              <a:off x="695325" y="1039026"/>
              <a:ext cx="1467068" cy="400110"/>
            </a:xfrm>
            <a:prstGeom prst="rect">
              <a:avLst/>
            </a:prstGeom>
            <a:solidFill>
              <a:schemeClr val="accent1"/>
            </a:solidFill>
          </p:spPr>
          <p:txBody>
            <a:bodyPr wrap="none">
              <a:spAutoFit/>
            </a:bodyPr>
            <a:lstStyle/>
            <a:p>
              <a:r>
                <a:rPr lang="zh-CN" altLang="en-US" sz="2000" dirty="0" smtClean="0">
                  <a:solidFill>
                    <a:schemeClr val="bg1"/>
                  </a:solidFill>
                </a:rPr>
                <a:t>情感相似度</a:t>
              </a:r>
              <a:endParaRPr lang="zh-CN" altLang="en-US" sz="20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391634"/>
            <a:ext cx="10801351" cy="630942"/>
          </a:xfrm>
          <a:prstGeom prst="rect">
            <a:avLst/>
          </a:prstGeom>
        </p:spPr>
        <p:txBody>
          <a:bodyPr wrap="square">
            <a:spAutoFit/>
          </a:bodyPr>
          <a:lstStyle/>
          <a:p>
            <a:pPr>
              <a:lnSpc>
                <a:spcPct val="125000"/>
              </a:lnSpc>
            </a:pPr>
            <a:r>
              <a:rPr lang="zh-CN" altLang="en-US" sz="1400" dirty="0" smtClean="0"/>
              <a:t>根据</a:t>
            </a:r>
            <a:r>
              <a:rPr lang="zh-CN" altLang="zh-CN" sz="1400" dirty="0" smtClean="0"/>
              <a:t>用户</a:t>
            </a:r>
            <a:r>
              <a:rPr lang="en-US" altLang="zh-CN" sz="1400" i="1" dirty="0"/>
              <a:t>u</a:t>
            </a:r>
            <a:r>
              <a:rPr lang="zh-CN" altLang="zh-CN" sz="1400" dirty="0"/>
              <a:t>对物品</a:t>
            </a:r>
            <a:r>
              <a:rPr lang="en-US" altLang="zh-CN" sz="1400" i="1" dirty="0"/>
              <a:t>j</a:t>
            </a:r>
            <a:r>
              <a:rPr lang="zh-CN" altLang="zh-CN" sz="1400" dirty="0"/>
              <a:t>的第</a:t>
            </a:r>
            <a:r>
              <a:rPr lang="en-US" altLang="zh-CN" sz="1400" i="1" dirty="0"/>
              <a:t>k</a:t>
            </a:r>
            <a:r>
              <a:rPr lang="zh-CN" altLang="zh-CN" sz="1400" dirty="0"/>
              <a:t>属性面的评分</a:t>
            </a:r>
            <a:r>
              <a:rPr lang="zh-CN" altLang="zh-CN" sz="1400" dirty="0" smtClean="0"/>
              <a:t>四元组</a:t>
            </a:r>
            <a:r>
              <a:rPr lang="en-US" altLang="zh-CN" sz="1400" dirty="0" smtClean="0"/>
              <a:t>              </a:t>
            </a:r>
            <a:r>
              <a:rPr lang="zh-CN" altLang="zh-CN" sz="1400" dirty="0" smtClean="0"/>
              <a:t>，使用</a:t>
            </a:r>
            <a:r>
              <a:rPr lang="zh-CN" altLang="zh-CN" sz="1400" dirty="0"/>
              <a:t>余弦相似度计算用户</a:t>
            </a:r>
            <a:r>
              <a:rPr lang="en-US" altLang="zh-CN" sz="1400" i="1" dirty="0"/>
              <a:t>u</a:t>
            </a:r>
            <a:r>
              <a:rPr lang="zh-CN" altLang="zh-CN" sz="1400" dirty="0"/>
              <a:t>和用户</a:t>
            </a:r>
            <a:r>
              <a:rPr lang="en-US" altLang="zh-CN" sz="1400" i="1" dirty="0"/>
              <a:t>v</a:t>
            </a:r>
            <a:r>
              <a:rPr lang="zh-CN" altLang="zh-CN" sz="1400" dirty="0"/>
              <a:t>在评论文本上的相似度公式为：</a:t>
            </a:r>
          </a:p>
          <a:p>
            <a:pPr>
              <a:lnSpc>
                <a:spcPct val="125000"/>
              </a:lnSpc>
            </a:pPr>
            <a:endParaRPr lang="en-US" altLang="zh-CN" sz="1400" dirty="0" smtClean="0">
              <a:latin typeface="+mn-ea"/>
            </a:endParaRPr>
          </a:p>
        </p:txBody>
      </p:sp>
      <p:grpSp>
        <p:nvGrpSpPr>
          <p:cNvPr id="5" name="组合 4"/>
          <p:cNvGrpSpPr/>
          <p:nvPr/>
        </p:nvGrpSpPr>
        <p:grpSpPr>
          <a:xfrm>
            <a:off x="695325" y="3317864"/>
            <a:ext cx="10814504" cy="428109"/>
            <a:chOff x="695325" y="3833948"/>
            <a:chExt cx="10814504" cy="428109"/>
          </a:xfrm>
        </p:grpSpPr>
        <p:sp>
          <p:nvSpPr>
            <p:cNvPr id="10" name="矩形 9"/>
            <p:cNvSpPr/>
            <p:nvPr/>
          </p:nvSpPr>
          <p:spPr>
            <a:xfrm>
              <a:off x="695325" y="3833948"/>
              <a:ext cx="1467068" cy="400110"/>
            </a:xfrm>
            <a:prstGeom prst="rect">
              <a:avLst/>
            </a:prstGeom>
            <a:solidFill>
              <a:schemeClr val="accent1"/>
            </a:solidFill>
          </p:spPr>
          <p:txBody>
            <a:bodyPr wrap="none">
              <a:spAutoFit/>
            </a:bodyPr>
            <a:lstStyle/>
            <a:p>
              <a:r>
                <a:rPr lang="zh-CN" altLang="en-US" sz="2000" dirty="0" smtClean="0">
                  <a:solidFill>
                    <a:schemeClr val="bg1"/>
                  </a:solidFill>
                </a:rPr>
                <a:t>评分相似度</a:t>
              </a:r>
              <a:endParaRPr lang="zh-CN" altLang="en-US" sz="2000" dirty="0">
                <a:solidFill>
                  <a:schemeClr val="bg1"/>
                </a:solidFill>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6" name="对象 5"/>
          <p:cNvGraphicFramePr>
            <a:graphicFrameLocks noChangeAspect="1"/>
          </p:cNvGraphicFramePr>
          <p:nvPr>
            <p:extLst>
              <p:ext uri="{D42A27DB-BD31-4B8C-83A1-F6EECF244321}">
                <p14:modId xmlns:p14="http://schemas.microsoft.com/office/powerpoint/2010/main" val="3402418944"/>
              </p:ext>
            </p:extLst>
          </p:nvPr>
        </p:nvGraphicFramePr>
        <p:xfrm>
          <a:off x="4637716" y="1811296"/>
          <a:ext cx="2736209" cy="581554"/>
        </p:xfrm>
        <a:graphic>
          <a:graphicData uri="http://schemas.openxmlformats.org/presentationml/2006/ole">
            <mc:AlternateContent xmlns:mc="http://schemas.openxmlformats.org/markup-compatibility/2006">
              <mc:Choice xmlns:v="urn:schemas-microsoft-com:vml" Requires="v">
                <p:oleObj spid="_x0000_s49687" name="Equation" r:id="rId5" imgW="2539800" imgH="482400" progId="Equation.DSMT4">
                  <p:embed/>
                </p:oleObj>
              </mc:Choice>
              <mc:Fallback>
                <p:oleObj name="Equation" r:id="rId5" imgW="2539800" imgH="482400" progId="Equation.DSMT4">
                  <p:embed/>
                  <p:pic>
                    <p:nvPicPr>
                      <p:cNvPr id="0" name=""/>
                      <p:cNvPicPr/>
                      <p:nvPr/>
                    </p:nvPicPr>
                    <p:blipFill>
                      <a:blip r:embed="rId6"/>
                      <a:stretch>
                        <a:fillRect/>
                      </a:stretch>
                    </p:blipFill>
                    <p:spPr>
                      <a:xfrm>
                        <a:off x="4637716" y="1811296"/>
                        <a:ext cx="2736209" cy="581554"/>
                      </a:xfrm>
                      <a:prstGeom prst="rect">
                        <a:avLst/>
                      </a:prstGeom>
                    </p:spPr>
                  </p:pic>
                </p:oleObj>
              </mc:Fallback>
            </mc:AlternateContent>
          </a:graphicData>
        </a:graphic>
      </p:graphicFrame>
      <p:sp>
        <p:nvSpPr>
          <p:cNvPr id="20" name="TextBox 19"/>
          <p:cNvSpPr txBox="1"/>
          <p:nvPr/>
        </p:nvSpPr>
        <p:spPr>
          <a:xfrm>
            <a:off x="695325" y="3712413"/>
            <a:ext cx="11007317" cy="738664"/>
          </a:xfrm>
          <a:prstGeom prst="rect">
            <a:avLst/>
          </a:prstGeom>
          <a:noFill/>
        </p:spPr>
        <p:txBody>
          <a:bodyPr wrap="square" rtlCol="0">
            <a:spAutoFit/>
          </a:bodyPr>
          <a:lstStyle/>
          <a:p>
            <a:r>
              <a:rPr lang="zh-CN" altLang="en-US" sz="1400" dirty="0" smtClean="0"/>
              <a:t>评分相似度</a:t>
            </a:r>
            <a:r>
              <a:rPr lang="zh-CN" altLang="zh-CN" sz="1400" dirty="0" smtClean="0"/>
              <a:t>计算</a:t>
            </a:r>
            <a:r>
              <a:rPr lang="zh-CN" altLang="zh-CN" sz="1400" dirty="0"/>
              <a:t>方式</a:t>
            </a:r>
            <a:r>
              <a:rPr lang="zh-CN" altLang="zh-CN" sz="1400" dirty="0" smtClean="0"/>
              <a:t>如</a:t>
            </a:r>
            <a:r>
              <a:rPr lang="zh-CN" altLang="en-US" sz="1400" dirty="0"/>
              <a:t>下</a:t>
            </a:r>
            <a:r>
              <a:rPr lang="zh-CN" altLang="zh-CN" sz="1400" dirty="0" smtClean="0"/>
              <a:t>所</a:t>
            </a:r>
            <a:r>
              <a:rPr lang="zh-CN" altLang="zh-CN" sz="1400" dirty="0"/>
              <a:t>示</a:t>
            </a:r>
            <a:r>
              <a:rPr lang="zh-CN" altLang="zh-CN" sz="1400" dirty="0" smtClean="0"/>
              <a:t>：</a:t>
            </a:r>
            <a:endParaRPr lang="en-US" altLang="zh-CN" sz="1400" dirty="0" smtClean="0"/>
          </a:p>
          <a:p>
            <a:endParaRPr lang="zh-CN" altLang="zh-CN" sz="1400" dirty="0"/>
          </a:p>
          <a:p>
            <a:endParaRPr lang="zh-CN" altLang="en-US" sz="1400" dirty="0"/>
          </a:p>
        </p:txBody>
      </p:sp>
      <p:graphicFrame>
        <p:nvGraphicFramePr>
          <p:cNvPr id="21" name="对象 20"/>
          <p:cNvGraphicFramePr>
            <a:graphicFrameLocks noChangeAspect="1"/>
          </p:cNvGraphicFramePr>
          <p:nvPr>
            <p:extLst>
              <p:ext uri="{D42A27DB-BD31-4B8C-83A1-F6EECF244321}">
                <p14:modId xmlns:p14="http://schemas.microsoft.com/office/powerpoint/2010/main" val="295325265"/>
              </p:ext>
            </p:extLst>
          </p:nvPr>
        </p:nvGraphicFramePr>
        <p:xfrm>
          <a:off x="4791631" y="3866592"/>
          <a:ext cx="2660676" cy="665169"/>
        </p:xfrm>
        <a:graphic>
          <a:graphicData uri="http://schemas.openxmlformats.org/presentationml/2006/ole">
            <mc:AlternateContent xmlns:mc="http://schemas.openxmlformats.org/markup-compatibility/2006">
              <mc:Choice xmlns:v="urn:schemas-microsoft-com:vml" Requires="v">
                <p:oleObj spid="_x0000_s49688" name="Equation" r:id="rId7" imgW="1828800" imgH="457200" progId="Equation.DSMT4">
                  <p:embed/>
                </p:oleObj>
              </mc:Choice>
              <mc:Fallback>
                <p:oleObj name="Equation" r:id="rId7" imgW="1828800" imgH="457200" progId="Equation.DSMT4">
                  <p:embed/>
                  <p:pic>
                    <p:nvPicPr>
                      <p:cNvPr id="0" name=""/>
                      <p:cNvPicPr/>
                      <p:nvPr/>
                    </p:nvPicPr>
                    <p:blipFill>
                      <a:blip r:embed="rId8"/>
                      <a:stretch>
                        <a:fillRect/>
                      </a:stretch>
                    </p:blipFill>
                    <p:spPr>
                      <a:xfrm>
                        <a:off x="4791631" y="3866592"/>
                        <a:ext cx="2660676" cy="665169"/>
                      </a:xfrm>
                      <a:prstGeom prst="rect">
                        <a:avLst/>
                      </a:prstGeom>
                    </p:spPr>
                  </p:pic>
                </p:oleObj>
              </mc:Fallback>
            </mc:AlternateContent>
          </a:graphicData>
        </a:graphic>
      </p:graphicFrame>
      <p:sp>
        <p:nvSpPr>
          <p:cNvPr id="25" name="TextBox 24"/>
          <p:cNvSpPr txBox="1"/>
          <p:nvPr/>
        </p:nvSpPr>
        <p:spPr>
          <a:xfrm>
            <a:off x="695326" y="2357308"/>
            <a:ext cx="10814505" cy="492443"/>
          </a:xfrm>
          <a:prstGeom prst="rect">
            <a:avLst/>
          </a:prstGeom>
          <a:noFill/>
        </p:spPr>
        <p:txBody>
          <a:bodyPr wrap="square" rtlCol="0">
            <a:spAutoFit/>
          </a:bodyPr>
          <a:lstStyle/>
          <a:p>
            <a:r>
              <a:rPr lang="zh-CN" altLang="zh-CN" sz="1400" dirty="0"/>
              <a:t>其中，</a:t>
            </a:r>
            <a:r>
              <a:rPr lang="en-US" altLang="zh-CN" sz="1400" dirty="0"/>
              <a:t> </a:t>
            </a:r>
            <a:r>
              <a:rPr lang="en-US" altLang="zh-CN" sz="1400" dirty="0" smtClean="0"/>
              <a:t>     </a:t>
            </a:r>
            <a:r>
              <a:rPr lang="zh-CN" altLang="zh-CN" sz="1400" dirty="0" smtClean="0"/>
              <a:t>表示</a:t>
            </a:r>
            <a:r>
              <a:rPr lang="zh-CN" altLang="zh-CN" sz="1400" dirty="0"/>
              <a:t>用户</a:t>
            </a:r>
            <a:r>
              <a:rPr lang="en-US" altLang="zh-CN" sz="1400" i="1" dirty="0"/>
              <a:t>u</a:t>
            </a:r>
            <a:r>
              <a:rPr lang="zh-CN" altLang="zh-CN" sz="1400" dirty="0"/>
              <a:t>的评论物品集合，</a:t>
            </a:r>
            <a:r>
              <a:rPr lang="en-US" altLang="zh-CN" sz="1400" dirty="0"/>
              <a:t> </a:t>
            </a:r>
            <a:r>
              <a:rPr lang="en-US" altLang="zh-CN" sz="1400" dirty="0" smtClean="0"/>
              <a:t>    </a:t>
            </a:r>
            <a:r>
              <a:rPr lang="zh-CN" altLang="zh-CN" sz="1400" dirty="0" smtClean="0"/>
              <a:t>表示</a:t>
            </a:r>
            <a:r>
              <a:rPr lang="zh-CN" altLang="zh-CN" sz="1400" dirty="0"/>
              <a:t>用户</a:t>
            </a:r>
            <a:r>
              <a:rPr lang="en-US" altLang="zh-CN" sz="1400" i="1" dirty="0"/>
              <a:t>u</a:t>
            </a:r>
            <a:r>
              <a:rPr lang="zh-CN" altLang="zh-CN" sz="1400" dirty="0"/>
              <a:t>对物品</a:t>
            </a:r>
            <a:r>
              <a:rPr lang="en-US" altLang="zh-CN" sz="1400" i="1" dirty="0"/>
              <a:t>j</a:t>
            </a:r>
            <a:r>
              <a:rPr lang="zh-CN" altLang="zh-CN" sz="1400" dirty="0"/>
              <a:t>评论的属性面集合</a:t>
            </a:r>
            <a:r>
              <a:rPr lang="zh-CN" altLang="zh-CN" sz="1400" dirty="0" smtClean="0"/>
              <a:t>，</a:t>
            </a:r>
            <a:r>
              <a:rPr lang="en-US" altLang="zh-CN" sz="1400" dirty="0" smtClean="0"/>
              <a:t>          </a:t>
            </a:r>
            <a:r>
              <a:rPr lang="zh-CN" altLang="zh-CN" sz="1400" dirty="0" smtClean="0"/>
              <a:t>表示</a:t>
            </a:r>
            <a:r>
              <a:rPr lang="zh-CN" altLang="zh-CN" sz="1400" dirty="0"/>
              <a:t>两用户在物品</a:t>
            </a:r>
            <a:r>
              <a:rPr lang="en-US" altLang="zh-CN" sz="1400" i="1" dirty="0"/>
              <a:t>j</a:t>
            </a:r>
            <a:r>
              <a:rPr lang="zh-CN" altLang="zh-CN" sz="1400" dirty="0"/>
              <a:t>上评论的属性面的交集。</a:t>
            </a:r>
          </a:p>
          <a:p>
            <a:endParaRPr lang="zh-CN" altLang="en-US" sz="1200" dirty="0"/>
          </a:p>
        </p:txBody>
      </p:sp>
      <p:sp>
        <p:nvSpPr>
          <p:cNvPr id="26" name="TextBox 25"/>
          <p:cNvSpPr txBox="1"/>
          <p:nvPr/>
        </p:nvSpPr>
        <p:spPr>
          <a:xfrm>
            <a:off x="695324" y="4702736"/>
            <a:ext cx="10910911" cy="492443"/>
          </a:xfrm>
          <a:prstGeom prst="rect">
            <a:avLst/>
          </a:prstGeom>
          <a:noFill/>
        </p:spPr>
        <p:txBody>
          <a:bodyPr wrap="square" rtlCol="0">
            <a:spAutoFit/>
          </a:bodyPr>
          <a:lstStyle/>
          <a:p>
            <a:r>
              <a:rPr lang="zh-CN" altLang="zh-CN" sz="1400" dirty="0"/>
              <a:t>其中</a:t>
            </a:r>
            <a:r>
              <a:rPr lang="zh-CN" altLang="zh-CN" sz="1400" dirty="0" smtClean="0"/>
              <a:t>，</a:t>
            </a:r>
            <a:r>
              <a:rPr lang="zh-CN" altLang="zh-CN" sz="1400" dirty="0"/>
              <a:t>其中</a:t>
            </a:r>
            <a:r>
              <a:rPr lang="en-US" altLang="zh-CN" sz="1400" dirty="0"/>
              <a:t> </a:t>
            </a:r>
            <a:r>
              <a:rPr lang="en-US" altLang="zh-CN" sz="1400" dirty="0" smtClean="0"/>
              <a:t>      </a:t>
            </a:r>
            <a:r>
              <a:rPr lang="zh-CN" altLang="zh-CN" sz="1400" dirty="0" smtClean="0"/>
              <a:t>表示</a:t>
            </a:r>
            <a:r>
              <a:rPr lang="zh-CN" altLang="zh-CN" sz="1400" dirty="0"/>
              <a:t>用户</a:t>
            </a:r>
            <a:r>
              <a:rPr lang="en-US" altLang="zh-CN" sz="1400" i="1" dirty="0"/>
              <a:t>u</a:t>
            </a:r>
            <a:r>
              <a:rPr lang="zh-CN" altLang="zh-CN" sz="1400" dirty="0"/>
              <a:t>对物品</a:t>
            </a:r>
            <a:r>
              <a:rPr lang="en-US" altLang="zh-CN" sz="1400" i="1" dirty="0"/>
              <a:t>j</a:t>
            </a:r>
            <a:r>
              <a:rPr lang="zh-CN" altLang="zh-CN" sz="1400" dirty="0"/>
              <a:t>的总体评分</a:t>
            </a:r>
            <a:r>
              <a:rPr lang="zh-CN" altLang="zh-CN" sz="1400" dirty="0" smtClean="0"/>
              <a:t>值</a:t>
            </a:r>
            <a:r>
              <a:rPr lang="zh-CN" altLang="zh-CN" sz="1200" dirty="0" smtClean="0"/>
              <a:t>。</a:t>
            </a:r>
            <a:endParaRPr lang="zh-CN" altLang="zh-CN" sz="1200" dirty="0"/>
          </a:p>
          <a:p>
            <a:endParaRPr lang="zh-CN" altLang="en-US" sz="1200" dirty="0"/>
          </a:p>
        </p:txBody>
      </p:sp>
      <p:graphicFrame>
        <p:nvGraphicFramePr>
          <p:cNvPr id="9" name="对象 8"/>
          <p:cNvGraphicFramePr>
            <a:graphicFrameLocks noChangeAspect="1"/>
          </p:cNvGraphicFramePr>
          <p:nvPr>
            <p:extLst>
              <p:ext uri="{D42A27DB-BD31-4B8C-83A1-F6EECF244321}">
                <p14:modId xmlns:p14="http://schemas.microsoft.com/office/powerpoint/2010/main" val="4045401374"/>
              </p:ext>
            </p:extLst>
          </p:nvPr>
        </p:nvGraphicFramePr>
        <p:xfrm>
          <a:off x="4303804" y="1453028"/>
          <a:ext cx="927101" cy="302315"/>
        </p:xfrm>
        <a:graphic>
          <a:graphicData uri="http://schemas.openxmlformats.org/presentationml/2006/ole">
            <mc:AlternateContent xmlns:mc="http://schemas.openxmlformats.org/markup-compatibility/2006">
              <mc:Choice xmlns:v="urn:schemas-microsoft-com:vml" Requires="v">
                <p:oleObj spid="_x0000_s49689" name="Equation" r:id="rId9" imgW="583920" imgH="190440" progId="Equation.DSMT4">
                  <p:embed/>
                </p:oleObj>
              </mc:Choice>
              <mc:Fallback>
                <p:oleObj name="Equation" r:id="rId9" imgW="583920" imgH="190440" progId="Equation.DSMT4">
                  <p:embed/>
                  <p:pic>
                    <p:nvPicPr>
                      <p:cNvPr id="0" name=""/>
                      <p:cNvPicPr/>
                      <p:nvPr/>
                    </p:nvPicPr>
                    <p:blipFill>
                      <a:blip r:embed="rId10"/>
                      <a:stretch>
                        <a:fillRect/>
                      </a:stretch>
                    </p:blipFill>
                    <p:spPr>
                      <a:xfrm>
                        <a:off x="4303804" y="1453028"/>
                        <a:ext cx="927101" cy="30231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17525260"/>
              </p:ext>
            </p:extLst>
          </p:nvPr>
        </p:nvGraphicFramePr>
        <p:xfrm>
          <a:off x="1276459" y="2422405"/>
          <a:ext cx="302304" cy="266283"/>
        </p:xfrm>
        <a:graphic>
          <a:graphicData uri="http://schemas.openxmlformats.org/presentationml/2006/ole">
            <mc:AlternateContent xmlns:mc="http://schemas.openxmlformats.org/markup-compatibility/2006">
              <mc:Choice xmlns:v="urn:schemas-microsoft-com:vml" Requires="v">
                <p:oleObj spid="_x0000_s49690" name="Equation" r:id="rId11" imgW="152280" imgH="177480" progId="Equation.DSMT4">
                  <p:embed/>
                </p:oleObj>
              </mc:Choice>
              <mc:Fallback>
                <p:oleObj name="Equation" r:id="rId11" imgW="152280" imgH="177480" progId="Equation.DSMT4">
                  <p:embed/>
                  <p:pic>
                    <p:nvPicPr>
                      <p:cNvPr id="0" name=""/>
                      <p:cNvPicPr/>
                      <p:nvPr/>
                    </p:nvPicPr>
                    <p:blipFill>
                      <a:blip r:embed="rId12"/>
                      <a:stretch>
                        <a:fillRect/>
                      </a:stretch>
                    </p:blipFill>
                    <p:spPr>
                      <a:xfrm>
                        <a:off x="1276459" y="2422405"/>
                        <a:ext cx="302304" cy="26628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67002965"/>
              </p:ext>
            </p:extLst>
          </p:nvPr>
        </p:nvGraphicFramePr>
        <p:xfrm>
          <a:off x="3939991" y="2392449"/>
          <a:ext cx="242047" cy="276175"/>
        </p:xfrm>
        <a:graphic>
          <a:graphicData uri="http://schemas.openxmlformats.org/presentationml/2006/ole">
            <mc:AlternateContent xmlns:mc="http://schemas.openxmlformats.org/markup-compatibility/2006">
              <mc:Choice xmlns:v="urn:schemas-microsoft-com:vml" Requires="v">
                <p:oleObj spid="_x0000_s49691" name="Equation" r:id="rId13" imgW="190440" imgH="190440" progId="Equation.DSMT4">
                  <p:embed/>
                </p:oleObj>
              </mc:Choice>
              <mc:Fallback>
                <p:oleObj name="Equation" r:id="rId13" imgW="190440" imgH="190440" progId="Equation.DSMT4">
                  <p:embed/>
                  <p:pic>
                    <p:nvPicPr>
                      <p:cNvPr id="0" name=""/>
                      <p:cNvPicPr/>
                      <p:nvPr/>
                    </p:nvPicPr>
                    <p:blipFill>
                      <a:blip r:embed="rId14"/>
                      <a:stretch>
                        <a:fillRect/>
                      </a:stretch>
                    </p:blipFill>
                    <p:spPr>
                      <a:xfrm>
                        <a:off x="3939991" y="2392449"/>
                        <a:ext cx="242047" cy="27617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80355397"/>
              </p:ext>
            </p:extLst>
          </p:nvPr>
        </p:nvGraphicFramePr>
        <p:xfrm>
          <a:off x="7241504" y="2411085"/>
          <a:ext cx="618408" cy="250706"/>
        </p:xfrm>
        <a:graphic>
          <a:graphicData uri="http://schemas.openxmlformats.org/presentationml/2006/ole">
            <mc:AlternateContent xmlns:mc="http://schemas.openxmlformats.org/markup-compatibility/2006">
              <mc:Choice xmlns:v="urn:schemas-microsoft-com:vml" Requires="v">
                <p:oleObj spid="_x0000_s49692" name="Equation" r:id="rId15" imgW="469800" imgH="190440" progId="Equation.DSMT4">
                  <p:embed/>
                </p:oleObj>
              </mc:Choice>
              <mc:Fallback>
                <p:oleObj name="Equation" r:id="rId15" imgW="469800" imgH="190440" progId="Equation.DSMT4">
                  <p:embed/>
                  <p:pic>
                    <p:nvPicPr>
                      <p:cNvPr id="0" name=""/>
                      <p:cNvPicPr/>
                      <p:nvPr/>
                    </p:nvPicPr>
                    <p:blipFill>
                      <a:blip r:embed="rId16"/>
                      <a:stretch>
                        <a:fillRect/>
                      </a:stretch>
                    </p:blipFill>
                    <p:spPr>
                      <a:xfrm>
                        <a:off x="7241504" y="2411085"/>
                        <a:ext cx="618408" cy="250706"/>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278221985"/>
              </p:ext>
            </p:extLst>
          </p:nvPr>
        </p:nvGraphicFramePr>
        <p:xfrm>
          <a:off x="1724588" y="4702736"/>
          <a:ext cx="292473" cy="292473"/>
        </p:xfrm>
        <a:graphic>
          <a:graphicData uri="http://schemas.openxmlformats.org/presentationml/2006/ole">
            <mc:AlternateContent xmlns:mc="http://schemas.openxmlformats.org/markup-compatibility/2006">
              <mc:Choice xmlns:v="urn:schemas-microsoft-com:vml" Requires="v">
                <p:oleObj spid="_x0000_s49693" name="Equation" r:id="rId17" imgW="190440" imgH="190440" progId="Equation.DSMT4">
                  <p:embed/>
                </p:oleObj>
              </mc:Choice>
              <mc:Fallback>
                <p:oleObj name="Equation" r:id="rId17" imgW="190440" imgH="190440" progId="Equation.DSMT4">
                  <p:embed/>
                  <p:pic>
                    <p:nvPicPr>
                      <p:cNvPr id="0" name=""/>
                      <p:cNvPicPr/>
                      <p:nvPr/>
                    </p:nvPicPr>
                    <p:blipFill>
                      <a:blip r:embed="rId18"/>
                      <a:stretch>
                        <a:fillRect/>
                      </a:stretch>
                    </p:blipFill>
                    <p:spPr>
                      <a:xfrm>
                        <a:off x="1724588" y="4702736"/>
                        <a:ext cx="292473" cy="292473"/>
                      </a:xfrm>
                      <a:prstGeom prst="rect">
                        <a:avLst/>
                      </a:prstGeom>
                    </p:spPr>
                  </p:pic>
                </p:oleObj>
              </mc:Fallback>
            </mc:AlternateContent>
          </a:graphicData>
        </a:graphic>
      </p:graphicFrame>
      <p:sp>
        <p:nvSpPr>
          <p:cNvPr id="29" name="TextBox 28"/>
          <p:cNvSpPr txBox="1"/>
          <p:nvPr/>
        </p:nvSpPr>
        <p:spPr>
          <a:xfrm>
            <a:off x="7942865" y="1900607"/>
            <a:ext cx="1058521" cy="369332"/>
          </a:xfrm>
          <a:prstGeom prst="rect">
            <a:avLst/>
          </a:prstGeom>
          <a:noFill/>
        </p:spPr>
        <p:txBody>
          <a:bodyPr wrap="square" rtlCol="0">
            <a:spAutoFit/>
          </a:bodyPr>
          <a:lstStyle/>
          <a:p>
            <a:r>
              <a:rPr lang="zh-CN" altLang="en-US" dirty="0" smtClean="0"/>
              <a:t>（</a:t>
            </a:r>
            <a:r>
              <a:rPr lang="en-US" altLang="zh-CN" dirty="0" smtClean="0"/>
              <a:t>5</a:t>
            </a:r>
            <a:r>
              <a:rPr lang="zh-CN" altLang="en-US" dirty="0" smtClean="0"/>
              <a:t>）</a:t>
            </a:r>
            <a:endParaRPr lang="zh-CN" altLang="en-US" dirty="0"/>
          </a:p>
        </p:txBody>
      </p:sp>
      <p:sp>
        <p:nvSpPr>
          <p:cNvPr id="30" name="TextBox 29"/>
          <p:cNvSpPr txBox="1"/>
          <p:nvPr/>
        </p:nvSpPr>
        <p:spPr>
          <a:xfrm>
            <a:off x="7942864" y="4034870"/>
            <a:ext cx="1058521" cy="369332"/>
          </a:xfrm>
          <a:prstGeom prst="rect">
            <a:avLst/>
          </a:prstGeom>
          <a:noFill/>
        </p:spPr>
        <p:txBody>
          <a:bodyPr wrap="square" rtlCol="0">
            <a:spAutoFit/>
          </a:bodyPr>
          <a:lstStyle/>
          <a:p>
            <a:r>
              <a:rPr lang="zh-CN" altLang="en-US" dirty="0" smtClean="0"/>
              <a:t>（</a:t>
            </a:r>
            <a:r>
              <a:rPr lang="en-US" altLang="zh-CN" dirty="0" smtClean="0"/>
              <a:t>6</a:t>
            </a:r>
            <a:r>
              <a:rPr lang="zh-CN" altLang="en-US" dirty="0" smtClean="0"/>
              <a:t>）</a:t>
            </a:r>
            <a:endParaRPr lang="zh-CN" altLang="en-US" dirty="0"/>
          </a:p>
        </p:txBody>
      </p:sp>
    </p:spTree>
    <p:custDataLst>
      <p:tags r:id="rId2"/>
    </p:custDataLst>
    <p:extLst>
      <p:ext uri="{BB962C8B-B14F-4D97-AF65-F5344CB8AC3E}">
        <p14:creationId xmlns:p14="http://schemas.microsoft.com/office/powerpoint/2010/main" val="882158800"/>
      </p:ext>
    </p:extLst>
  </p:cSld>
  <p:clrMapOvr>
    <a:masterClrMapping/>
  </p:clrMapOvr>
  <mc:AlternateContent xmlns:mc="http://schemas.openxmlformats.org/markup-compatibility/2006" xmlns:p14="http://schemas.microsoft.com/office/powerpoint/2010/main">
    <mc:Choice Requires="p14">
      <p:transition spd="slow" p14:dur="2000" advTm="2158"/>
    </mc:Choice>
    <mc:Fallback xmlns="">
      <p:transition spd="slow" advTm="21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par>
                                <p:cTn id="41" presetID="2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0-#ppt_w/2"/>
                                          </p:val>
                                        </p:tav>
                                        <p:tav tm="100000">
                                          <p:val>
                                            <p:strVal val="#ppt_x"/>
                                          </p:val>
                                        </p:tav>
                                      </p:tavLst>
                                    </p:anim>
                                    <p:anim calcmode="lin" valueType="num">
                                      <p:cBhvr additive="base">
                                        <p:cTn id="5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5" grpId="0"/>
      <p:bldP spid="26" grpId="0"/>
      <p:bldP spid="29"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a:t>SACF</a:t>
            </a:r>
            <a:r>
              <a:rPr lang="zh-CN" altLang="zh-CN" sz="2800" b="1" dirty="0"/>
              <a:t>协同过滤推荐算法</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grpSp>
        <p:nvGrpSpPr>
          <p:cNvPr id="16" name="组合 15"/>
          <p:cNvGrpSpPr/>
          <p:nvPr/>
        </p:nvGrpSpPr>
        <p:grpSpPr>
          <a:xfrm>
            <a:off x="785155" y="1731906"/>
            <a:ext cx="10814504" cy="453276"/>
            <a:chOff x="695325" y="3926227"/>
            <a:chExt cx="10814504" cy="453276"/>
          </a:xfrm>
        </p:grpSpPr>
        <p:sp>
          <p:nvSpPr>
            <p:cNvPr id="17" name="矩形 16"/>
            <p:cNvSpPr/>
            <p:nvPr/>
          </p:nvSpPr>
          <p:spPr>
            <a:xfrm>
              <a:off x="695325" y="3926227"/>
              <a:ext cx="1467068" cy="400110"/>
            </a:xfrm>
            <a:prstGeom prst="rect">
              <a:avLst/>
            </a:prstGeom>
            <a:solidFill>
              <a:schemeClr val="accent1"/>
            </a:solidFill>
          </p:spPr>
          <p:txBody>
            <a:bodyPr wrap="none">
              <a:spAutoFit/>
            </a:bodyPr>
            <a:lstStyle/>
            <a:p>
              <a:r>
                <a:rPr lang="zh-CN" altLang="en-US" sz="2000" dirty="0">
                  <a:solidFill>
                    <a:schemeClr val="bg1"/>
                  </a:solidFill>
                </a:rPr>
                <a:t>融合</a:t>
              </a:r>
              <a:r>
                <a:rPr lang="zh-CN" altLang="en-US" sz="2000" dirty="0" smtClean="0">
                  <a:solidFill>
                    <a:schemeClr val="bg1"/>
                  </a:solidFill>
                </a:rPr>
                <a:t>相似度</a:t>
              </a:r>
              <a:endParaRPr lang="zh-CN" altLang="en-US" sz="2000" dirty="0">
                <a:solidFill>
                  <a:schemeClr val="bg1"/>
                </a:solidFill>
              </a:endParaRPr>
            </a:p>
          </p:txBody>
        </p:sp>
        <p:cxnSp>
          <p:nvCxnSpPr>
            <p:cNvPr id="18" name="直接连接符 17"/>
            <p:cNvCxnSpPr/>
            <p:nvPr/>
          </p:nvCxnSpPr>
          <p:spPr>
            <a:xfrm>
              <a:off x="695325" y="4379503"/>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85155" y="2185523"/>
            <a:ext cx="10801351" cy="1169551"/>
          </a:xfrm>
          <a:prstGeom prst="rect">
            <a:avLst/>
          </a:prstGeom>
          <a:noFill/>
        </p:spPr>
        <p:txBody>
          <a:bodyPr wrap="square" rtlCol="0">
            <a:spAutoFit/>
          </a:bodyPr>
          <a:lstStyle/>
          <a:p>
            <a:r>
              <a:rPr lang="zh-CN" altLang="zh-CN" sz="1400" dirty="0"/>
              <a:t>最后，将用户在评论文本上的相似度</a:t>
            </a:r>
            <a:r>
              <a:rPr lang="en-US" altLang="zh-CN" sz="1400" dirty="0"/>
              <a:t> </a:t>
            </a:r>
            <a:r>
              <a:rPr lang="en-US" altLang="zh-CN" sz="1400" dirty="0" smtClean="0"/>
              <a:t>              </a:t>
            </a:r>
            <a:r>
              <a:rPr lang="zh-CN" altLang="zh-CN" sz="1400" dirty="0" smtClean="0"/>
              <a:t>与</a:t>
            </a:r>
            <a:r>
              <a:rPr lang="zh-CN" altLang="zh-CN" sz="1400" dirty="0"/>
              <a:t>用户的总体评分</a:t>
            </a:r>
            <a:r>
              <a:rPr lang="zh-CN" altLang="zh-CN" sz="1400" dirty="0" smtClean="0"/>
              <a:t>相似度融合</a:t>
            </a:r>
            <a:r>
              <a:rPr lang="zh-CN" altLang="zh-CN" sz="1400" dirty="0"/>
              <a:t>来度量用户之间的综合相似度</a:t>
            </a:r>
            <a:r>
              <a:rPr lang="en-US" altLang="zh-CN" sz="1400" dirty="0"/>
              <a:t> </a:t>
            </a:r>
            <a:r>
              <a:rPr lang="en-US" altLang="zh-CN" sz="1400" dirty="0" smtClean="0"/>
              <a:t>              </a:t>
            </a:r>
            <a:r>
              <a:rPr lang="zh-CN" altLang="zh-CN" sz="1400" dirty="0" smtClean="0"/>
              <a:t>，</a:t>
            </a:r>
            <a:r>
              <a:rPr lang="zh-CN" altLang="zh-CN" sz="1400" dirty="0"/>
              <a:t>如公式（</a:t>
            </a:r>
            <a:r>
              <a:rPr lang="en-US" altLang="zh-CN" sz="1400" dirty="0"/>
              <a:t>7</a:t>
            </a:r>
            <a:r>
              <a:rPr lang="zh-CN" altLang="zh-CN" sz="1400" dirty="0"/>
              <a:t>）所示</a:t>
            </a:r>
            <a:r>
              <a:rPr lang="zh-CN" altLang="zh-CN" sz="1400" dirty="0" smtClean="0"/>
              <a:t>：</a:t>
            </a:r>
            <a:endParaRPr lang="en-US" altLang="zh-CN" sz="1400" dirty="0" smtClean="0"/>
          </a:p>
          <a:p>
            <a:endParaRPr lang="en-US" altLang="zh-CN" sz="1400" dirty="0"/>
          </a:p>
          <a:p>
            <a:endParaRPr lang="en-US" altLang="zh-CN" sz="1400" dirty="0" smtClean="0"/>
          </a:p>
          <a:p>
            <a:r>
              <a:rPr lang="zh-CN" altLang="zh-CN" sz="1400" dirty="0" smtClean="0"/>
              <a:t>其中</a:t>
            </a:r>
            <a:r>
              <a:rPr lang="zh-CN" altLang="zh-CN" sz="1400" dirty="0"/>
              <a:t>，</a:t>
            </a:r>
            <a:r>
              <a:rPr lang="en-US" altLang="zh-CN" sz="1400" dirty="0"/>
              <a:t> </a:t>
            </a:r>
            <a:r>
              <a:rPr lang="en-US" altLang="zh-CN" sz="1400" dirty="0" smtClean="0"/>
              <a:t>  </a:t>
            </a:r>
            <a:r>
              <a:rPr lang="zh-CN" altLang="zh-CN" sz="1400" dirty="0" smtClean="0"/>
              <a:t>为</a:t>
            </a:r>
            <a:r>
              <a:rPr lang="zh-CN" altLang="zh-CN" sz="1400" dirty="0"/>
              <a:t>两类相似度之间的平衡参数</a:t>
            </a:r>
            <a:r>
              <a:rPr lang="zh-CN" altLang="zh-CN" sz="1400" dirty="0" smtClean="0"/>
              <a:t>。</a:t>
            </a:r>
            <a:endParaRPr lang="zh-CN" altLang="zh-CN" sz="1400" dirty="0"/>
          </a:p>
        </p:txBody>
      </p:sp>
      <p:graphicFrame>
        <p:nvGraphicFramePr>
          <p:cNvPr id="24" name="对象 23"/>
          <p:cNvGraphicFramePr>
            <a:graphicFrameLocks noChangeAspect="1"/>
          </p:cNvGraphicFramePr>
          <p:nvPr>
            <p:extLst>
              <p:ext uri="{D42A27DB-BD31-4B8C-83A1-F6EECF244321}">
                <p14:modId xmlns:p14="http://schemas.microsoft.com/office/powerpoint/2010/main" val="3863286147"/>
              </p:ext>
            </p:extLst>
          </p:nvPr>
        </p:nvGraphicFramePr>
        <p:xfrm>
          <a:off x="4681722" y="2600204"/>
          <a:ext cx="4287143" cy="353336"/>
        </p:xfrm>
        <a:graphic>
          <a:graphicData uri="http://schemas.openxmlformats.org/presentationml/2006/ole">
            <mc:AlternateContent xmlns:mc="http://schemas.openxmlformats.org/markup-compatibility/2006">
              <mc:Choice xmlns:v="urn:schemas-microsoft-com:vml" Requires="v">
                <p:oleObj spid="_x0000_s51270" name="Equation" r:id="rId5" imgW="2311200" imgH="190440" progId="Equation.DSMT4">
                  <p:embed/>
                </p:oleObj>
              </mc:Choice>
              <mc:Fallback>
                <p:oleObj name="Equation" r:id="rId5" imgW="2311200" imgH="190440" progId="Equation.DSMT4">
                  <p:embed/>
                  <p:pic>
                    <p:nvPicPr>
                      <p:cNvPr id="0" name=""/>
                      <p:cNvPicPr/>
                      <p:nvPr/>
                    </p:nvPicPr>
                    <p:blipFill>
                      <a:blip r:embed="rId6"/>
                      <a:stretch>
                        <a:fillRect/>
                      </a:stretch>
                    </p:blipFill>
                    <p:spPr>
                      <a:xfrm>
                        <a:off x="4681722" y="2600204"/>
                        <a:ext cx="4287143" cy="35333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807324042"/>
              </p:ext>
            </p:extLst>
          </p:nvPr>
        </p:nvGraphicFramePr>
        <p:xfrm>
          <a:off x="1375983" y="3100273"/>
          <a:ext cx="160133" cy="244366"/>
        </p:xfrm>
        <a:graphic>
          <a:graphicData uri="http://schemas.openxmlformats.org/presentationml/2006/ole">
            <mc:AlternateContent xmlns:mc="http://schemas.openxmlformats.org/markup-compatibility/2006">
              <mc:Choice xmlns:v="urn:schemas-microsoft-com:vml" Requires="v">
                <p:oleObj spid="_x0000_s51271" name="Equation" r:id="rId7" imgW="114120" imgH="139680" progId="Equation.DSMT4">
                  <p:embed/>
                </p:oleObj>
              </mc:Choice>
              <mc:Fallback>
                <p:oleObj name="Equation" r:id="rId7" imgW="114120" imgH="139680" progId="Equation.DSMT4">
                  <p:embed/>
                  <p:pic>
                    <p:nvPicPr>
                      <p:cNvPr id="0" name=""/>
                      <p:cNvPicPr/>
                      <p:nvPr/>
                    </p:nvPicPr>
                    <p:blipFill>
                      <a:blip r:embed="rId8"/>
                      <a:stretch>
                        <a:fillRect/>
                      </a:stretch>
                    </p:blipFill>
                    <p:spPr>
                      <a:xfrm>
                        <a:off x="1375983" y="3100273"/>
                        <a:ext cx="160133" cy="244366"/>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044134140"/>
              </p:ext>
            </p:extLst>
          </p:nvPr>
        </p:nvGraphicFramePr>
        <p:xfrm>
          <a:off x="3715044" y="2225860"/>
          <a:ext cx="965355" cy="283928"/>
        </p:xfrm>
        <a:graphic>
          <a:graphicData uri="http://schemas.openxmlformats.org/presentationml/2006/ole">
            <mc:AlternateContent xmlns:mc="http://schemas.openxmlformats.org/markup-compatibility/2006">
              <mc:Choice xmlns:v="urn:schemas-microsoft-com:vml" Requires="v">
                <p:oleObj spid="_x0000_s51272" name="Equation" r:id="rId9" imgW="647640" imgH="190440" progId="Equation.DSMT4">
                  <p:embed/>
                </p:oleObj>
              </mc:Choice>
              <mc:Fallback>
                <p:oleObj name="Equation" r:id="rId9" imgW="647640" imgH="190440" progId="Equation.DSMT4">
                  <p:embed/>
                  <p:pic>
                    <p:nvPicPr>
                      <p:cNvPr id="0" name=""/>
                      <p:cNvPicPr/>
                      <p:nvPr/>
                    </p:nvPicPr>
                    <p:blipFill>
                      <a:blip r:embed="rId10"/>
                      <a:stretch>
                        <a:fillRect/>
                      </a:stretch>
                    </p:blipFill>
                    <p:spPr>
                      <a:xfrm>
                        <a:off x="3715044" y="2225860"/>
                        <a:ext cx="965355" cy="28392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81985310"/>
              </p:ext>
            </p:extLst>
          </p:nvPr>
        </p:nvGraphicFramePr>
        <p:xfrm>
          <a:off x="9343865" y="2212417"/>
          <a:ext cx="953184" cy="283927"/>
        </p:xfrm>
        <a:graphic>
          <a:graphicData uri="http://schemas.openxmlformats.org/presentationml/2006/ole">
            <mc:AlternateContent xmlns:mc="http://schemas.openxmlformats.org/markup-compatibility/2006">
              <mc:Choice xmlns:v="urn:schemas-microsoft-com:vml" Requires="v">
                <p:oleObj spid="_x0000_s51273" name="Equation" r:id="rId11" imgW="596880" imgH="177480" progId="Equation.DSMT4">
                  <p:embed/>
                </p:oleObj>
              </mc:Choice>
              <mc:Fallback>
                <p:oleObj name="Equation" r:id="rId11" imgW="596880" imgH="177480" progId="Equation.DSMT4">
                  <p:embed/>
                  <p:pic>
                    <p:nvPicPr>
                      <p:cNvPr id="0" name=""/>
                      <p:cNvPicPr/>
                      <p:nvPr/>
                    </p:nvPicPr>
                    <p:blipFill>
                      <a:blip r:embed="rId12"/>
                      <a:stretch>
                        <a:fillRect/>
                      </a:stretch>
                    </p:blipFill>
                    <p:spPr>
                      <a:xfrm>
                        <a:off x="9343865" y="2212417"/>
                        <a:ext cx="953184" cy="283927"/>
                      </a:xfrm>
                      <a:prstGeom prst="rect">
                        <a:avLst/>
                      </a:prstGeom>
                    </p:spPr>
                  </p:pic>
                </p:oleObj>
              </mc:Fallback>
            </mc:AlternateContent>
          </a:graphicData>
        </a:graphic>
      </p:graphicFrame>
      <p:sp>
        <p:nvSpPr>
          <p:cNvPr id="31" name="TextBox 30"/>
          <p:cNvSpPr txBox="1"/>
          <p:nvPr/>
        </p:nvSpPr>
        <p:spPr>
          <a:xfrm>
            <a:off x="9934681" y="2585632"/>
            <a:ext cx="1058521" cy="369332"/>
          </a:xfrm>
          <a:prstGeom prst="rect">
            <a:avLst/>
          </a:prstGeom>
          <a:noFill/>
        </p:spPr>
        <p:txBody>
          <a:bodyPr wrap="square" rtlCol="0">
            <a:spAutoFit/>
          </a:bodyPr>
          <a:lstStyle/>
          <a:p>
            <a:r>
              <a:rPr lang="zh-CN" altLang="en-US" dirty="0" smtClean="0"/>
              <a:t>（</a:t>
            </a:r>
            <a:r>
              <a:rPr lang="en-US" altLang="zh-CN" dirty="0" smtClean="0"/>
              <a:t>7</a:t>
            </a:r>
            <a:r>
              <a:rPr lang="zh-CN" altLang="en-US" dirty="0" smtClean="0"/>
              <a:t>）</a:t>
            </a:r>
            <a:endParaRPr lang="zh-CN" altLang="en-US" dirty="0"/>
          </a:p>
        </p:txBody>
      </p:sp>
      <p:sp>
        <p:nvSpPr>
          <p:cNvPr id="32" name="下箭头 31"/>
          <p:cNvSpPr/>
          <p:nvPr/>
        </p:nvSpPr>
        <p:spPr>
          <a:xfrm>
            <a:off x="2252223" y="3481431"/>
            <a:ext cx="214140" cy="645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518689" y="4362275"/>
            <a:ext cx="3221091" cy="369332"/>
          </a:xfrm>
          <a:prstGeom prst="rect">
            <a:avLst/>
          </a:prstGeom>
          <a:noFill/>
        </p:spPr>
        <p:txBody>
          <a:bodyPr wrap="square" rtlCol="0">
            <a:spAutoFit/>
          </a:bodyPr>
          <a:lstStyle/>
          <a:p>
            <a:r>
              <a:rPr lang="zh-CN" altLang="en-US" dirty="0" smtClean="0"/>
              <a:t>利用协同过滤进行个性化推荐</a:t>
            </a:r>
            <a:endParaRPr lang="zh-CN" altLang="en-US" dirty="0"/>
          </a:p>
        </p:txBody>
      </p:sp>
    </p:spTree>
    <p:custDataLst>
      <p:tags r:id="rId2"/>
    </p:custDataLst>
    <p:extLst>
      <p:ext uri="{BB962C8B-B14F-4D97-AF65-F5344CB8AC3E}">
        <p14:creationId xmlns:p14="http://schemas.microsoft.com/office/powerpoint/2010/main" val="4144147"/>
      </p:ext>
    </p:extLst>
  </p:cSld>
  <p:clrMapOvr>
    <a:masterClrMapping/>
  </p:clrMapOvr>
  <mc:AlternateContent xmlns:mc="http://schemas.openxmlformats.org/markup-compatibility/2006" xmlns:p14="http://schemas.microsoft.com/office/powerpoint/2010/main">
    <mc:Choice Requires="p14">
      <p:transition spd="slow" p14:dur="2000" advTm="11231"/>
    </mc:Choice>
    <mc:Fallback xmlns="">
      <p:transition spd="slow" advTm="11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P spid="32" grpId="0" animBg="1"/>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rgbClr val="FF0000"/>
                </a:solidFill>
                <a:latin typeface="微软雅黑" panose="020B0503020204020204" pitchFamily="34" charset="-122"/>
                <a:ea typeface="微软雅黑" panose="020B0503020204020204" pitchFamily="34" charset="-122"/>
              </a:rPr>
              <a:t>实验</a:t>
            </a:r>
            <a:r>
              <a:rPr lang="zh-CN" altLang="en-US" sz="3600" dirty="0" smtClean="0">
                <a:solidFill>
                  <a:srgbClr val="FF0000"/>
                </a:solidFill>
                <a:latin typeface="微软雅黑" panose="020B0503020204020204" pitchFamily="34" charset="-122"/>
                <a:ea typeface="微软雅黑" panose="020B0503020204020204" pitchFamily="34" charset="-122"/>
              </a:rPr>
              <a:t>结果与分析</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a:solidFill>
                  <a:schemeClr val="tx2"/>
                </a:solidFill>
                <a:latin typeface="微软雅黑" panose="020B0503020204020204" pitchFamily="34" charset="-122"/>
                <a:ea typeface="微软雅黑" panose="020B0503020204020204" pitchFamily="34" charset="-122"/>
              </a:rPr>
              <a:t>特征抽取</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554482" y="2259338"/>
            <a:ext cx="4118097" cy="646327"/>
          </a:xfrm>
          <a:prstGeom prst="rect">
            <a:avLst/>
          </a:prstGeom>
          <a:noFill/>
        </p:spPr>
        <p:txBody>
          <a:bodyPr wrap="squar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属性</a:t>
            </a:r>
            <a:r>
              <a:rPr lang="zh-CN" altLang="en-US" sz="3600" dirty="0" smtClean="0">
                <a:solidFill>
                  <a:schemeClr val="tx2"/>
                </a:solidFill>
                <a:latin typeface="微软雅黑" panose="020B0503020204020204" pitchFamily="34" charset="-122"/>
                <a:ea typeface="微软雅黑" panose="020B0503020204020204" pitchFamily="34" charset="-122"/>
              </a:rPr>
              <a:t>面分值</a:t>
            </a:r>
            <a:r>
              <a:rPr lang="zh-CN" altLang="en-US" sz="3600" dirty="0">
                <a:solidFill>
                  <a:schemeClr val="tx2"/>
                </a:solidFill>
                <a:latin typeface="微软雅黑" panose="020B0503020204020204" pitchFamily="34" charset="-122"/>
                <a:ea typeface="微软雅黑" panose="020B0503020204020204" pitchFamily="34" charset="-122"/>
              </a:rPr>
              <a:t>计算</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研究总结与展望</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054039" cy="646331"/>
          </a:xfrm>
          <a:prstGeom prst="rect">
            <a:avLst/>
          </a:prstGeom>
        </p:spPr>
        <p:txBody>
          <a:bodyPr wrap="square">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个性化推荐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24</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050302433"/>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grpSp>
        <p:nvGrpSpPr>
          <p:cNvPr id="6" name="组 3"/>
          <p:cNvGrpSpPr/>
          <p:nvPr/>
        </p:nvGrpSpPr>
        <p:grpSpPr>
          <a:xfrm>
            <a:off x="-21098"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7159854" y="3075150"/>
              <a:ext cx="5032143"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实验</a:t>
              </a:r>
              <a:r>
                <a:rPr lang="zh-CN" altLang="en-US" sz="4800" spc="600" dirty="0" smtClean="0">
                  <a:solidFill>
                    <a:schemeClr val="bg1"/>
                  </a:solidFill>
                  <a:latin typeface="微软雅黑" panose="020B0503020204020204" pitchFamily="34" charset="-122"/>
                  <a:ea typeface="微软雅黑" panose="020B0503020204020204" pitchFamily="34" charset="-122"/>
                </a:rPr>
                <a:t>结果与分析</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5</a:t>
              </a: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25</a:t>
            </a:fld>
            <a:endParaRPr lang="zh-CN" altLang="en-US"/>
          </a:p>
        </p:txBody>
      </p:sp>
    </p:spTree>
    <p:extLst>
      <p:ext uri="{BB962C8B-B14F-4D97-AF65-F5344CB8AC3E}">
        <p14:creationId xmlns:p14="http://schemas.microsoft.com/office/powerpoint/2010/main" val="728171721"/>
      </p:ext>
    </p:extLst>
  </p:cSld>
  <p:clrMapOvr>
    <a:masterClrMapping/>
  </p:clrMapOvr>
  <mc:AlternateContent xmlns:mc="http://schemas.openxmlformats.org/markup-compatibility/2006" xmlns:p14="http://schemas.microsoft.com/office/powerpoint/2010/main">
    <mc:Choice Requires="p14">
      <p:transition spd="slow" p14:dur="2000" advTm="1045"/>
    </mc:Choice>
    <mc:Fallback xmlns="">
      <p:transition spd="slow" advTm="1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t>实验</a:t>
            </a:r>
            <a:r>
              <a:rPr lang="zh-CN" altLang="en-US" sz="2800" b="1" dirty="0" smtClean="0"/>
              <a:t>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1723549" cy="461665"/>
            </a:xfrm>
            <a:prstGeom prst="rect">
              <a:avLst/>
            </a:prstGeom>
            <a:solidFill>
              <a:schemeClr val="accent1"/>
            </a:solidFill>
          </p:spPr>
          <p:txBody>
            <a:bodyPr wrap="none">
              <a:spAutoFit/>
            </a:bodyPr>
            <a:lstStyle/>
            <a:p>
              <a:r>
                <a:rPr lang="zh-CN" altLang="en-US" sz="2400" dirty="0">
                  <a:solidFill>
                    <a:schemeClr val="bg1"/>
                  </a:solidFill>
                </a:rPr>
                <a:t>数据</a:t>
              </a:r>
              <a:r>
                <a:rPr lang="zh-CN" altLang="en-US" sz="2400" dirty="0" smtClean="0">
                  <a:solidFill>
                    <a:schemeClr val="bg1"/>
                  </a:solidFill>
                </a:rPr>
                <a:t>集介绍</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4"/>
            <a:ext cx="10801351" cy="338554"/>
          </a:xfrm>
          <a:prstGeom prst="rect">
            <a:avLst/>
          </a:prstGeom>
        </p:spPr>
        <p:txBody>
          <a:bodyPr wrap="square">
            <a:spAutoFit/>
          </a:bodyPr>
          <a:lstStyle/>
          <a:p>
            <a:r>
              <a:rPr lang="zh-CN" altLang="zh-CN" sz="1600" dirty="0" smtClean="0"/>
              <a:t>电</a:t>
            </a:r>
            <a:r>
              <a:rPr lang="zh-CN" altLang="zh-CN" sz="1600" dirty="0"/>
              <a:t>商网站京</a:t>
            </a:r>
            <a:r>
              <a:rPr lang="zh-CN" altLang="zh-CN" sz="1600" dirty="0" smtClean="0"/>
              <a:t>东上进行爬</a:t>
            </a:r>
            <a:r>
              <a:rPr lang="zh-CN" altLang="zh-CN" sz="1600" dirty="0"/>
              <a:t>取到</a:t>
            </a:r>
            <a:r>
              <a:rPr lang="zh-CN" altLang="zh-CN" sz="1600" dirty="0" smtClean="0"/>
              <a:t>的</a:t>
            </a:r>
            <a:r>
              <a:rPr lang="zh-CN" altLang="en-US" sz="1600" dirty="0" smtClean="0"/>
              <a:t>、</a:t>
            </a:r>
            <a:r>
              <a:rPr lang="zh-CN" altLang="zh-CN" sz="1600" dirty="0" smtClean="0"/>
              <a:t>数据</a:t>
            </a:r>
            <a:r>
              <a:rPr lang="zh-CN" altLang="zh-CN" sz="1600" dirty="0"/>
              <a:t>集总共包括</a:t>
            </a:r>
            <a:r>
              <a:rPr lang="en-US" altLang="zh-CN" sz="1600" dirty="0"/>
              <a:t>109,691</a:t>
            </a:r>
            <a:r>
              <a:rPr lang="zh-CN" altLang="zh-CN" sz="1600" dirty="0"/>
              <a:t>条评论</a:t>
            </a:r>
            <a:r>
              <a:rPr lang="zh-CN" altLang="zh-CN" sz="1600" dirty="0" smtClean="0"/>
              <a:t>信息</a:t>
            </a:r>
            <a:endParaRPr lang="zh-CN" altLang="zh-CN" sz="1600" dirty="0"/>
          </a:p>
        </p:txBody>
      </p:sp>
      <p:graphicFrame>
        <p:nvGraphicFramePr>
          <p:cNvPr id="6" name="表格 5"/>
          <p:cNvGraphicFramePr>
            <a:graphicFrameLocks noGrp="1"/>
          </p:cNvGraphicFramePr>
          <p:nvPr>
            <p:extLst>
              <p:ext uri="{D42A27DB-BD31-4B8C-83A1-F6EECF244321}">
                <p14:modId xmlns:p14="http://schemas.microsoft.com/office/powerpoint/2010/main" val="791467422"/>
              </p:ext>
            </p:extLst>
          </p:nvPr>
        </p:nvGraphicFramePr>
        <p:xfrm>
          <a:off x="966549" y="1996016"/>
          <a:ext cx="9349026" cy="2595880"/>
        </p:xfrm>
        <a:graphic>
          <a:graphicData uri="http://schemas.openxmlformats.org/drawingml/2006/table">
            <a:tbl>
              <a:tblPr firstRow="1" bandRow="1">
                <a:tableStyleId>{5C22544A-7EE6-4342-B048-85BDC9FD1C3A}</a:tableStyleId>
              </a:tblPr>
              <a:tblGrid>
                <a:gridCol w="1767126"/>
                <a:gridCol w="7581900"/>
              </a:tblGrid>
              <a:tr h="370840">
                <a:tc>
                  <a:txBody>
                    <a:bodyPr/>
                    <a:lstStyle/>
                    <a:p>
                      <a:pPr algn="ctr"/>
                      <a:r>
                        <a:rPr lang="zh-CN" altLang="en-US" dirty="0" smtClean="0"/>
                        <a:t>标题</a:t>
                      </a:r>
                      <a:endParaRPr lang="zh-CN" altLang="en-US" dirty="0"/>
                    </a:p>
                  </a:txBody>
                  <a:tcPr/>
                </a:tc>
                <a:tc>
                  <a:txBody>
                    <a:bodyPr/>
                    <a:lstStyle/>
                    <a:p>
                      <a:pPr algn="ctr"/>
                      <a:r>
                        <a:rPr lang="zh-CN" altLang="en-US" dirty="0" smtClean="0"/>
                        <a:t>评论信息</a:t>
                      </a:r>
                      <a:endParaRPr lang="zh-CN" altLang="en-US" dirty="0"/>
                    </a:p>
                  </a:txBody>
                  <a:tcPr/>
                </a:tc>
              </a:tr>
              <a:tr h="370840">
                <a:tc>
                  <a:txBody>
                    <a:bodyPr/>
                    <a:lstStyle/>
                    <a:p>
                      <a:r>
                        <a:rPr lang="zh-CN" altLang="en-US" dirty="0" smtClean="0"/>
                        <a:t>用户名</a:t>
                      </a:r>
                      <a:endParaRPr lang="zh-CN" altLang="en-US" dirty="0"/>
                    </a:p>
                  </a:txBody>
                  <a:tcPr/>
                </a:tc>
                <a:tc>
                  <a:txBody>
                    <a:bodyPr/>
                    <a:lstStyle/>
                    <a:p>
                      <a:r>
                        <a:rPr lang="zh-CN" altLang="en-US" dirty="0" smtClean="0"/>
                        <a:t>轻飘的沙</a:t>
                      </a:r>
                      <a:endParaRPr lang="zh-CN" altLang="en-US" dirty="0"/>
                    </a:p>
                  </a:txBody>
                  <a:tcPr/>
                </a:tc>
              </a:tr>
              <a:tr h="370840">
                <a:tc>
                  <a:txBody>
                    <a:bodyPr/>
                    <a:lstStyle/>
                    <a:p>
                      <a:r>
                        <a:rPr lang="zh-CN" altLang="en-US" dirty="0" smtClean="0"/>
                        <a:t>用户</a:t>
                      </a:r>
                      <a:r>
                        <a:rPr lang="en-US" altLang="zh-CN" dirty="0" smtClean="0"/>
                        <a:t>id</a:t>
                      </a:r>
                      <a:endParaRPr lang="zh-CN" altLang="en-US" dirty="0"/>
                    </a:p>
                  </a:txBody>
                  <a:tcPr/>
                </a:tc>
                <a:tc>
                  <a:txBody>
                    <a:bodyPr/>
                    <a:lstStyle/>
                    <a:p>
                      <a:r>
                        <a:rPr lang="en-US" altLang="zh-CN" sz="1800" dirty="0" smtClean="0"/>
                        <a:t>00000958</a:t>
                      </a:r>
                      <a:endParaRPr lang="zh-CN" altLang="en-US" dirty="0"/>
                    </a:p>
                  </a:txBody>
                  <a:tcPr/>
                </a:tc>
              </a:tr>
              <a:tr h="370840">
                <a:tc>
                  <a:txBody>
                    <a:bodyPr/>
                    <a:lstStyle/>
                    <a:p>
                      <a:r>
                        <a:rPr lang="zh-CN" altLang="en-US" dirty="0" smtClean="0"/>
                        <a:t>物品</a:t>
                      </a:r>
                      <a:r>
                        <a:rPr lang="en-US" altLang="zh-CN" dirty="0" smtClean="0"/>
                        <a:t>id</a:t>
                      </a:r>
                      <a:endParaRPr lang="zh-CN" altLang="en-US" dirty="0"/>
                    </a:p>
                  </a:txBody>
                  <a:tcPr/>
                </a:tc>
                <a:tc>
                  <a:txBody>
                    <a:bodyPr/>
                    <a:lstStyle/>
                    <a:p>
                      <a:r>
                        <a:rPr lang="en-US" altLang="zh-CN" sz="1800" dirty="0" smtClean="0"/>
                        <a:t>333028</a:t>
                      </a:r>
                      <a:endParaRPr lang="zh-CN" altLang="en-US" dirty="0"/>
                    </a:p>
                  </a:txBody>
                  <a:tcPr/>
                </a:tc>
              </a:tr>
              <a:tr h="370840">
                <a:tc>
                  <a:txBody>
                    <a:bodyPr/>
                    <a:lstStyle/>
                    <a:p>
                      <a:r>
                        <a:rPr lang="zh-CN" altLang="en-US" dirty="0" smtClean="0"/>
                        <a:t>评论时间</a:t>
                      </a:r>
                      <a:endParaRPr lang="zh-CN" altLang="en-US" dirty="0"/>
                    </a:p>
                  </a:txBody>
                  <a:tcPr/>
                </a:tc>
                <a:tc>
                  <a:txBody>
                    <a:bodyPr/>
                    <a:lstStyle/>
                    <a:p>
                      <a:r>
                        <a:rPr lang="en-US" altLang="zh-CN" sz="1800" dirty="0" smtClean="0"/>
                        <a:t>2011-07-08 16:30</a:t>
                      </a:r>
                      <a:endParaRPr lang="zh-CN" altLang="en-US" dirty="0"/>
                    </a:p>
                  </a:txBody>
                  <a:tcPr/>
                </a:tc>
              </a:tr>
              <a:tr h="370840">
                <a:tc>
                  <a:txBody>
                    <a:bodyPr/>
                    <a:lstStyle/>
                    <a:p>
                      <a:r>
                        <a:rPr lang="zh-CN" altLang="en-US" dirty="0" smtClean="0"/>
                        <a:t>评分</a:t>
                      </a:r>
                      <a:endParaRPr lang="zh-CN" altLang="en-US" dirty="0"/>
                    </a:p>
                  </a:txBody>
                  <a:tcPr/>
                </a:tc>
                <a:tc>
                  <a:txBody>
                    <a:bodyPr/>
                    <a:lstStyle/>
                    <a:p>
                      <a:r>
                        <a:rPr lang="en-US" altLang="zh-CN" sz="1800" dirty="0" smtClean="0"/>
                        <a:t>5</a:t>
                      </a:r>
                      <a:endParaRPr lang="zh-CN" altLang="en-US" dirty="0"/>
                    </a:p>
                  </a:txBody>
                  <a:tcPr/>
                </a:tc>
              </a:tr>
              <a:tr h="370840">
                <a:tc>
                  <a:txBody>
                    <a:bodyPr/>
                    <a:lstStyle/>
                    <a:p>
                      <a:r>
                        <a:rPr lang="zh-CN" altLang="en-US" dirty="0" smtClean="0"/>
                        <a:t>评论文本</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双卡双待，时间长</a:t>
                      </a:r>
                      <a:r>
                        <a:rPr lang="en-US" altLang="zh-CN" sz="1800" dirty="0" smtClean="0"/>
                        <a:t>,</a:t>
                      </a:r>
                      <a:r>
                        <a:rPr lang="zh-CN" altLang="en-US" sz="1800" dirty="0" smtClean="0"/>
                        <a:t>没有坐充，充电不方便。声音大，待机时间长，很不错</a:t>
                      </a:r>
                      <a:endParaRPr lang="zh-CN" altLang="zh-CN" sz="1800" dirty="0" smtClean="0"/>
                    </a:p>
                  </a:txBody>
                  <a:tcPr/>
                </a:tc>
              </a:tr>
            </a:tbl>
          </a:graphicData>
        </a:graphic>
      </p:graphicFrame>
    </p:spTree>
    <p:extLst>
      <p:ext uri="{BB962C8B-B14F-4D97-AF65-F5344CB8AC3E}">
        <p14:creationId xmlns:p14="http://schemas.microsoft.com/office/powerpoint/2010/main" val="1807831461"/>
      </p:ext>
    </p:extLst>
  </p:cSld>
  <p:clrMapOvr>
    <a:masterClrMapping/>
  </p:clrMapOvr>
  <mc:AlternateContent xmlns:mc="http://schemas.openxmlformats.org/markup-compatibility/2006" xmlns:p14="http://schemas.microsoft.com/office/powerpoint/2010/main">
    <mc:Choice Requires="p14">
      <p:transition spd="slow" p14:dur="2000" advTm="1749"/>
    </mc:Choice>
    <mc:Fallback xmlns="">
      <p:transition spd="slow" advTm="17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t>特征抽取实验结果与分析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dirty="0">
                  <a:solidFill>
                    <a:schemeClr val="bg1"/>
                  </a:solidFill>
                </a:rPr>
                <a:t>对比方法</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6"/>
            <a:ext cx="10801351" cy="523220"/>
          </a:xfrm>
          <a:prstGeom prst="rect">
            <a:avLst/>
          </a:prstGeom>
        </p:spPr>
        <p:txBody>
          <a:bodyPr wrap="square">
            <a:spAutoFit/>
          </a:bodyPr>
          <a:lstStyle/>
          <a:p>
            <a:r>
              <a:rPr lang="en-US" altLang="zh-CN" sz="1400" dirty="0" smtClean="0"/>
              <a:t>Hu </a:t>
            </a:r>
            <a:r>
              <a:rPr lang="en-US" altLang="zh-CN" sz="1400" dirty="0"/>
              <a:t>and Liu(2004</a:t>
            </a:r>
            <a:r>
              <a:rPr lang="en-US" altLang="zh-CN" sz="1400" dirty="0" smtClean="0"/>
              <a:t>)</a:t>
            </a:r>
            <a:r>
              <a:rPr lang="zh-CN" altLang="en-US" sz="1400" dirty="0" smtClean="0"/>
              <a:t>基于频繁项集</a:t>
            </a:r>
            <a:endParaRPr lang="en-US" altLang="zh-CN" sz="1400" dirty="0" smtClean="0"/>
          </a:p>
          <a:p>
            <a:r>
              <a:rPr lang="en-US" altLang="zh-CN" sz="1400" dirty="0" smtClean="0"/>
              <a:t>Liu </a:t>
            </a:r>
            <a:r>
              <a:rPr lang="en-US" altLang="zh-CN" sz="1400" dirty="0"/>
              <a:t>and He(2013</a:t>
            </a:r>
            <a:r>
              <a:rPr lang="en-US" altLang="zh-CN" sz="1400" dirty="0" smtClean="0"/>
              <a:t>)</a:t>
            </a:r>
            <a:r>
              <a:rPr lang="zh-CN" altLang="en-US" sz="1400" dirty="0" smtClean="0"/>
              <a:t>基于词距</a:t>
            </a:r>
            <a:endParaRPr lang="zh-CN" altLang="zh-CN" sz="1400" dirty="0"/>
          </a:p>
        </p:txBody>
      </p:sp>
      <p:grpSp>
        <p:nvGrpSpPr>
          <p:cNvPr id="9" name="组合 8"/>
          <p:cNvGrpSpPr/>
          <p:nvPr/>
        </p:nvGrpSpPr>
        <p:grpSpPr>
          <a:xfrm>
            <a:off x="682171" y="2144211"/>
            <a:ext cx="10814504" cy="461665"/>
            <a:chOff x="695325" y="1013859"/>
            <a:chExt cx="10814504" cy="461665"/>
          </a:xfrm>
        </p:grpSpPr>
        <p:sp>
          <p:nvSpPr>
            <p:cNvPr id="10" name="矩形 9"/>
            <p:cNvSpPr/>
            <p:nvPr/>
          </p:nvSpPr>
          <p:spPr>
            <a:xfrm>
              <a:off x="695325" y="1013859"/>
              <a:ext cx="1415772" cy="461665"/>
            </a:xfrm>
            <a:prstGeom prst="rect">
              <a:avLst/>
            </a:prstGeom>
            <a:solidFill>
              <a:schemeClr val="accent1"/>
            </a:solidFill>
          </p:spPr>
          <p:txBody>
            <a:bodyPr wrap="none">
              <a:spAutoFit/>
            </a:bodyPr>
            <a:lstStyle/>
            <a:p>
              <a:r>
                <a:rPr lang="zh-CN" altLang="en-US" sz="2400" dirty="0">
                  <a:solidFill>
                    <a:schemeClr val="bg1"/>
                  </a:solidFill>
                </a:rPr>
                <a:t>实验结果</a:t>
              </a:r>
              <a:endParaRPr lang="zh-CN" altLang="en-US" sz="2400" b="1" dirty="0">
                <a:solidFill>
                  <a:schemeClr val="bg1"/>
                </a:solidFill>
              </a:endParaRPr>
            </a:p>
          </p:txBody>
        </p:sp>
        <p:cxnSp>
          <p:nvCxnSpPr>
            <p:cNvPr id="12" name="直接连接符 11"/>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6" name="表格 5"/>
          <p:cNvGraphicFramePr>
            <a:graphicFrameLocks noGrp="1"/>
          </p:cNvGraphicFramePr>
          <p:nvPr>
            <p:extLst>
              <p:ext uri="{D42A27DB-BD31-4B8C-83A1-F6EECF244321}">
                <p14:modId xmlns:p14="http://schemas.microsoft.com/office/powerpoint/2010/main" val="3799628575"/>
              </p:ext>
            </p:extLst>
          </p:nvPr>
        </p:nvGraphicFramePr>
        <p:xfrm>
          <a:off x="3062885" y="2860762"/>
          <a:ext cx="5347447" cy="1016000"/>
        </p:xfrm>
        <a:graphic>
          <a:graphicData uri="http://schemas.openxmlformats.org/drawingml/2006/table">
            <a:tbl>
              <a:tblPr firstRow="1" firstCol="1" bandRow="1">
                <a:tableStyleId>{5C22544A-7EE6-4342-B048-85BDC9FD1C3A}</a:tableStyleId>
              </a:tblPr>
              <a:tblGrid>
                <a:gridCol w="2417618"/>
                <a:gridCol w="1045682"/>
                <a:gridCol w="1172847"/>
                <a:gridCol w="711300"/>
              </a:tblGrid>
              <a:tr h="249903">
                <a:tc>
                  <a:txBody>
                    <a:bodyPr/>
                    <a:lstStyle/>
                    <a:p>
                      <a:pPr algn="just">
                        <a:lnSpc>
                          <a:spcPts val="2000"/>
                        </a:lnSpc>
                        <a:spcAft>
                          <a:spcPts val="0"/>
                        </a:spcAft>
                      </a:pPr>
                      <a:r>
                        <a:rPr lang="zh-CN" sz="1200" kern="100" dirty="0">
                          <a:effectLst/>
                        </a:rPr>
                        <a:t>算法</a:t>
                      </a:r>
                      <a:endParaRPr lang="zh-CN" sz="1050" kern="100" dirty="0">
                        <a:effectLst/>
                        <a:latin typeface="Calibri"/>
                        <a:ea typeface="宋体"/>
                        <a:cs typeface="Times New Roman"/>
                      </a:endParaRPr>
                    </a:p>
                  </a:txBody>
                  <a:tcPr marL="68580" marR="68580" marT="0" marB="0"/>
                </a:tc>
                <a:tc>
                  <a:txBody>
                    <a:bodyPr/>
                    <a:lstStyle/>
                    <a:p>
                      <a:pPr algn="just">
                        <a:lnSpc>
                          <a:spcPts val="2000"/>
                        </a:lnSpc>
                        <a:spcAft>
                          <a:spcPts val="0"/>
                        </a:spcAft>
                      </a:pPr>
                      <a:r>
                        <a:rPr lang="zh-CN" sz="1200" kern="0" dirty="0">
                          <a:effectLst/>
                        </a:rPr>
                        <a:t>准确率</a:t>
                      </a:r>
                      <a:r>
                        <a:rPr lang="en-US" sz="1200" kern="0" dirty="0">
                          <a:effectLst/>
                        </a:rPr>
                        <a:t>(%)</a:t>
                      </a:r>
                      <a:endParaRPr lang="zh-CN" sz="1050" kern="100" dirty="0">
                        <a:effectLst/>
                        <a:latin typeface="Calibri"/>
                        <a:ea typeface="宋体"/>
                        <a:cs typeface="Times New Roman"/>
                      </a:endParaRPr>
                    </a:p>
                  </a:txBody>
                  <a:tcPr marL="68580" marR="68580" marT="0" marB="0"/>
                </a:tc>
                <a:tc>
                  <a:txBody>
                    <a:bodyPr/>
                    <a:lstStyle/>
                    <a:p>
                      <a:pPr algn="just">
                        <a:lnSpc>
                          <a:spcPts val="2000"/>
                        </a:lnSpc>
                        <a:spcAft>
                          <a:spcPts val="0"/>
                        </a:spcAft>
                      </a:pPr>
                      <a:r>
                        <a:rPr lang="zh-CN" sz="1200" kern="0">
                          <a:effectLst/>
                        </a:rPr>
                        <a:t>召回率</a:t>
                      </a:r>
                      <a:r>
                        <a:rPr lang="en-US" sz="1200" kern="0">
                          <a:effectLst/>
                        </a:rPr>
                        <a:t>(%)</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F</a:t>
                      </a:r>
                      <a:r>
                        <a:rPr lang="zh-CN" sz="1200" kern="100">
                          <a:effectLst/>
                        </a:rPr>
                        <a:t>值</a:t>
                      </a:r>
                      <a:endParaRPr lang="zh-CN" sz="1050" kern="100">
                        <a:effectLst/>
                        <a:latin typeface="Calibri"/>
                        <a:ea typeface="宋体"/>
                        <a:cs typeface="Times New Roman"/>
                      </a:endParaRPr>
                    </a:p>
                  </a:txBody>
                  <a:tcPr marL="68580" marR="68580" marT="0" marB="0"/>
                </a:tc>
              </a:tr>
              <a:tr h="249903">
                <a:tc>
                  <a:txBody>
                    <a:bodyPr/>
                    <a:lstStyle/>
                    <a:p>
                      <a:pPr algn="just">
                        <a:lnSpc>
                          <a:spcPts val="2000"/>
                        </a:lnSpc>
                        <a:spcAft>
                          <a:spcPts val="0"/>
                        </a:spcAft>
                      </a:pPr>
                      <a:r>
                        <a:rPr lang="en-US" sz="1200" kern="0">
                          <a:effectLst/>
                        </a:rPr>
                        <a:t>OpinionFeatureExtraction</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53.77</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62.45</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0.58</a:t>
                      </a:r>
                      <a:endParaRPr lang="zh-CN" sz="1050" kern="100">
                        <a:effectLst/>
                        <a:latin typeface="Calibri"/>
                        <a:ea typeface="宋体"/>
                        <a:cs typeface="Times New Roman"/>
                      </a:endParaRPr>
                    </a:p>
                  </a:txBody>
                  <a:tcPr marL="68580" marR="68580" marT="0" marB="0"/>
                </a:tc>
              </a:tr>
              <a:tr h="249903">
                <a:tc>
                  <a:txBody>
                    <a:bodyPr/>
                    <a:lstStyle/>
                    <a:p>
                      <a:pPr algn="just">
                        <a:lnSpc>
                          <a:spcPts val="2000"/>
                        </a:lnSpc>
                        <a:spcAft>
                          <a:spcPts val="0"/>
                        </a:spcAft>
                      </a:pPr>
                      <a:r>
                        <a:rPr lang="en-US" sz="1200" kern="100" dirty="0">
                          <a:effectLst/>
                        </a:rPr>
                        <a:t>Liu and He(2013)</a:t>
                      </a:r>
                      <a:endParaRPr lang="zh-CN" sz="1050" kern="100" dirty="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53.28</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45.21</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0.49</a:t>
                      </a:r>
                      <a:endParaRPr lang="zh-CN" sz="1050" kern="100">
                        <a:effectLst/>
                        <a:latin typeface="Calibri"/>
                        <a:ea typeface="宋体"/>
                        <a:cs typeface="Times New Roman"/>
                      </a:endParaRPr>
                    </a:p>
                  </a:txBody>
                  <a:tcPr marL="68580" marR="68580" marT="0" marB="0"/>
                </a:tc>
              </a:tr>
              <a:tr h="249903">
                <a:tc>
                  <a:txBody>
                    <a:bodyPr/>
                    <a:lstStyle/>
                    <a:p>
                      <a:pPr algn="just">
                        <a:lnSpc>
                          <a:spcPts val="2000"/>
                        </a:lnSpc>
                        <a:spcAft>
                          <a:spcPts val="0"/>
                        </a:spcAft>
                      </a:pPr>
                      <a:r>
                        <a:rPr lang="en-US" sz="1200" kern="0">
                          <a:effectLst/>
                        </a:rPr>
                        <a:t>Hu and Liu(2004)</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52.12</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38.26</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dirty="0">
                          <a:effectLst/>
                        </a:rPr>
                        <a:t>0.44</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508995643"/>
              </p:ext>
            </p:extLst>
          </p:nvPr>
        </p:nvGraphicFramePr>
        <p:xfrm>
          <a:off x="3053834" y="4163566"/>
          <a:ext cx="5400942" cy="1016000"/>
        </p:xfrm>
        <a:graphic>
          <a:graphicData uri="http://schemas.openxmlformats.org/drawingml/2006/table">
            <a:tbl>
              <a:tblPr firstRow="1" firstCol="1" bandRow="1">
                <a:tableStyleId>{5C22544A-7EE6-4342-B048-85BDC9FD1C3A}</a:tableStyleId>
              </a:tblPr>
              <a:tblGrid>
                <a:gridCol w="2384792"/>
                <a:gridCol w="1111824"/>
                <a:gridCol w="1183247"/>
                <a:gridCol w="721079"/>
              </a:tblGrid>
              <a:tr h="249903">
                <a:tc>
                  <a:txBody>
                    <a:bodyPr/>
                    <a:lstStyle/>
                    <a:p>
                      <a:pPr algn="just">
                        <a:lnSpc>
                          <a:spcPts val="2000"/>
                        </a:lnSpc>
                        <a:spcAft>
                          <a:spcPts val="0"/>
                        </a:spcAft>
                      </a:pPr>
                      <a:r>
                        <a:rPr lang="zh-CN" sz="1200" kern="100" dirty="0">
                          <a:effectLst/>
                        </a:rPr>
                        <a:t>算法</a:t>
                      </a:r>
                      <a:endParaRPr lang="zh-CN" sz="1050" kern="100" dirty="0">
                        <a:effectLst/>
                        <a:latin typeface="Calibri"/>
                        <a:ea typeface="宋体"/>
                        <a:cs typeface="Times New Roman"/>
                      </a:endParaRPr>
                    </a:p>
                  </a:txBody>
                  <a:tcPr marL="68580" marR="68580" marT="0" marB="0"/>
                </a:tc>
                <a:tc>
                  <a:txBody>
                    <a:bodyPr/>
                    <a:lstStyle/>
                    <a:p>
                      <a:pPr algn="just">
                        <a:lnSpc>
                          <a:spcPts val="2000"/>
                        </a:lnSpc>
                        <a:spcAft>
                          <a:spcPts val="0"/>
                        </a:spcAft>
                      </a:pPr>
                      <a:r>
                        <a:rPr lang="zh-CN" sz="1200" kern="0">
                          <a:effectLst/>
                        </a:rPr>
                        <a:t>准确率</a:t>
                      </a:r>
                      <a:r>
                        <a:rPr lang="en-US" sz="1200" kern="0">
                          <a:effectLst/>
                        </a:rPr>
                        <a:t>(%)</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zh-CN" sz="1200" kern="0">
                          <a:effectLst/>
                        </a:rPr>
                        <a:t>召回率</a:t>
                      </a:r>
                      <a:r>
                        <a:rPr lang="en-US" sz="1200" kern="0">
                          <a:effectLst/>
                        </a:rPr>
                        <a:t>(%)</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F</a:t>
                      </a:r>
                      <a:r>
                        <a:rPr lang="zh-CN" sz="1200" kern="100">
                          <a:effectLst/>
                        </a:rPr>
                        <a:t>值</a:t>
                      </a:r>
                      <a:endParaRPr lang="zh-CN" sz="1050" kern="100">
                        <a:effectLst/>
                        <a:latin typeface="Calibri"/>
                        <a:ea typeface="宋体"/>
                        <a:cs typeface="Times New Roman"/>
                      </a:endParaRPr>
                    </a:p>
                  </a:txBody>
                  <a:tcPr marL="68580" marR="68580" marT="0" marB="0"/>
                </a:tc>
              </a:tr>
              <a:tr h="249903">
                <a:tc>
                  <a:txBody>
                    <a:bodyPr/>
                    <a:lstStyle/>
                    <a:p>
                      <a:pPr algn="just">
                        <a:lnSpc>
                          <a:spcPts val="2000"/>
                        </a:lnSpc>
                        <a:spcAft>
                          <a:spcPts val="0"/>
                        </a:spcAft>
                      </a:pPr>
                      <a:r>
                        <a:rPr lang="en-US" sz="1200" kern="0" dirty="0" err="1">
                          <a:effectLst/>
                        </a:rPr>
                        <a:t>OpinionFeatureExtraction</a:t>
                      </a:r>
                      <a:endParaRPr lang="zh-CN" sz="1050" kern="100" dirty="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64.33</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27.18</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dirty="0">
                          <a:effectLst/>
                        </a:rPr>
                        <a:t>0.38</a:t>
                      </a:r>
                      <a:endParaRPr lang="zh-CN" sz="1050" kern="100" dirty="0">
                        <a:effectLst/>
                        <a:latin typeface="Calibri"/>
                        <a:ea typeface="宋体"/>
                        <a:cs typeface="Times New Roman"/>
                      </a:endParaRPr>
                    </a:p>
                  </a:txBody>
                  <a:tcPr marL="68580" marR="68580" marT="0" marB="0"/>
                </a:tc>
              </a:tr>
              <a:tr h="249903">
                <a:tc>
                  <a:txBody>
                    <a:bodyPr/>
                    <a:lstStyle/>
                    <a:p>
                      <a:pPr algn="just">
                        <a:lnSpc>
                          <a:spcPts val="2000"/>
                        </a:lnSpc>
                        <a:spcAft>
                          <a:spcPts val="0"/>
                        </a:spcAft>
                      </a:pPr>
                      <a:r>
                        <a:rPr lang="en-US" sz="1200" kern="100">
                          <a:effectLst/>
                        </a:rPr>
                        <a:t>Liu and He(2013)</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47.23</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28.41</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0.35</a:t>
                      </a:r>
                      <a:endParaRPr lang="zh-CN" sz="1050" kern="100">
                        <a:effectLst/>
                        <a:latin typeface="Calibri"/>
                        <a:ea typeface="宋体"/>
                        <a:cs typeface="Times New Roman"/>
                      </a:endParaRPr>
                    </a:p>
                  </a:txBody>
                  <a:tcPr marL="68580" marR="68580" marT="0" marB="0"/>
                </a:tc>
              </a:tr>
              <a:tr h="249903">
                <a:tc>
                  <a:txBody>
                    <a:bodyPr/>
                    <a:lstStyle/>
                    <a:p>
                      <a:pPr algn="just">
                        <a:lnSpc>
                          <a:spcPts val="2000"/>
                        </a:lnSpc>
                        <a:spcAft>
                          <a:spcPts val="0"/>
                        </a:spcAft>
                      </a:pPr>
                      <a:r>
                        <a:rPr lang="en-US" sz="1200" kern="0">
                          <a:effectLst/>
                        </a:rPr>
                        <a:t>Hu and Liu(2004)</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21.57</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a:effectLst/>
                        </a:rPr>
                        <a:t>48.36</a:t>
                      </a:r>
                      <a:endParaRPr lang="zh-CN" sz="1050" kern="100">
                        <a:effectLst/>
                        <a:latin typeface="Calibri"/>
                        <a:ea typeface="宋体"/>
                        <a:cs typeface="Times New Roman"/>
                      </a:endParaRPr>
                    </a:p>
                  </a:txBody>
                  <a:tcPr marL="68580" marR="68580" marT="0" marB="0"/>
                </a:tc>
                <a:tc>
                  <a:txBody>
                    <a:bodyPr/>
                    <a:lstStyle/>
                    <a:p>
                      <a:pPr algn="just">
                        <a:lnSpc>
                          <a:spcPts val="2000"/>
                        </a:lnSpc>
                        <a:spcAft>
                          <a:spcPts val="0"/>
                        </a:spcAft>
                      </a:pPr>
                      <a:r>
                        <a:rPr lang="en-US" sz="1200" kern="100" dirty="0">
                          <a:effectLst/>
                        </a:rPr>
                        <a:t>0.29</a:t>
                      </a:r>
                      <a:endParaRPr lang="zh-CN" sz="1050" kern="100" dirty="0">
                        <a:effectLst/>
                        <a:latin typeface="Calibri"/>
                        <a:ea typeface="宋体"/>
                        <a:cs typeface="Times New Roman"/>
                      </a:endParaRPr>
                    </a:p>
                  </a:txBody>
                  <a:tcPr marL="68580" marR="68580" marT="0" marB="0"/>
                </a:tc>
              </a:tr>
            </a:tbl>
          </a:graphicData>
        </a:graphic>
      </p:graphicFrame>
      <p:sp>
        <p:nvSpPr>
          <p:cNvPr id="15" name="TextBox 14"/>
          <p:cNvSpPr txBox="1"/>
          <p:nvPr/>
        </p:nvSpPr>
        <p:spPr>
          <a:xfrm>
            <a:off x="695327" y="5591834"/>
            <a:ext cx="10814504" cy="369332"/>
          </a:xfrm>
          <a:prstGeom prst="rect">
            <a:avLst/>
          </a:prstGeom>
          <a:noFill/>
        </p:spPr>
        <p:txBody>
          <a:bodyPr wrap="square" rtlCol="0">
            <a:spAutoFit/>
          </a:bodyPr>
          <a:lstStyle/>
          <a:p>
            <a:r>
              <a:rPr lang="zh-CN" altLang="en-US" dirty="0" smtClean="0"/>
              <a:t>实验</a:t>
            </a:r>
            <a:r>
              <a:rPr lang="zh-CN" altLang="zh-CN" dirty="0" smtClean="0"/>
              <a:t>结果</a:t>
            </a:r>
            <a:r>
              <a:rPr lang="zh-CN" altLang="zh-CN" dirty="0"/>
              <a:t>表明，本文中提取属性</a:t>
            </a:r>
            <a:r>
              <a:rPr lang="zh-CN" altLang="zh-CN" dirty="0" smtClean="0"/>
              <a:t>词</a:t>
            </a:r>
            <a:r>
              <a:rPr lang="zh-CN" altLang="en-US" dirty="0" smtClean="0"/>
              <a:t>和情感词提取</a:t>
            </a:r>
            <a:r>
              <a:rPr lang="zh-CN" altLang="zh-CN" dirty="0" smtClean="0"/>
              <a:t>方法具有</a:t>
            </a:r>
            <a:r>
              <a:rPr lang="zh-CN" altLang="en-US" dirty="0" smtClean="0"/>
              <a:t>较高的</a:t>
            </a:r>
            <a:r>
              <a:rPr lang="zh-CN" altLang="en-US" dirty="0" smtClean="0">
                <a:solidFill>
                  <a:srgbClr val="C00000"/>
                </a:solidFill>
              </a:rPr>
              <a:t>准确率</a:t>
            </a:r>
            <a:r>
              <a:rPr lang="zh-CN" altLang="en-US" dirty="0" smtClean="0"/>
              <a:t>和</a:t>
            </a:r>
            <a:r>
              <a:rPr lang="zh-CN" altLang="en-US" dirty="0" smtClean="0">
                <a:solidFill>
                  <a:srgbClr val="C00000"/>
                </a:solidFill>
              </a:rPr>
              <a:t>召回率</a:t>
            </a:r>
            <a:endParaRPr lang="zh-CN" altLang="en-US" dirty="0"/>
          </a:p>
        </p:txBody>
      </p:sp>
      <p:sp>
        <p:nvSpPr>
          <p:cNvPr id="5" name="右箭头 4"/>
          <p:cNvSpPr/>
          <p:nvPr/>
        </p:nvSpPr>
        <p:spPr>
          <a:xfrm>
            <a:off x="2210166" y="3122184"/>
            <a:ext cx="619125" cy="24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57679" y="3069729"/>
            <a:ext cx="1162050" cy="369332"/>
          </a:xfrm>
          <a:prstGeom prst="rect">
            <a:avLst/>
          </a:prstGeom>
          <a:noFill/>
        </p:spPr>
        <p:txBody>
          <a:bodyPr wrap="square" rtlCol="0">
            <a:spAutoFit/>
          </a:bodyPr>
          <a:lstStyle/>
          <a:p>
            <a:r>
              <a:rPr lang="zh-CN" altLang="zh-CN" dirty="0"/>
              <a:t>情感词</a:t>
            </a:r>
            <a:endParaRPr lang="zh-CN" altLang="en-US" dirty="0"/>
          </a:p>
        </p:txBody>
      </p:sp>
      <p:sp>
        <p:nvSpPr>
          <p:cNvPr id="19" name="TextBox 18"/>
          <p:cNvSpPr txBox="1"/>
          <p:nvPr/>
        </p:nvSpPr>
        <p:spPr>
          <a:xfrm>
            <a:off x="1358248" y="4486900"/>
            <a:ext cx="1050396" cy="369332"/>
          </a:xfrm>
          <a:prstGeom prst="rect">
            <a:avLst/>
          </a:prstGeom>
          <a:noFill/>
        </p:spPr>
        <p:txBody>
          <a:bodyPr wrap="square" rtlCol="0">
            <a:spAutoFit/>
          </a:bodyPr>
          <a:lstStyle/>
          <a:p>
            <a:r>
              <a:rPr lang="zh-CN" altLang="en-US" dirty="0"/>
              <a:t>属性</a:t>
            </a:r>
            <a:r>
              <a:rPr lang="zh-CN" altLang="zh-CN" dirty="0" smtClean="0"/>
              <a:t>词</a:t>
            </a:r>
            <a:endParaRPr lang="zh-CN" altLang="en-US" dirty="0"/>
          </a:p>
        </p:txBody>
      </p:sp>
      <p:sp>
        <p:nvSpPr>
          <p:cNvPr id="20" name="右箭头 19"/>
          <p:cNvSpPr/>
          <p:nvPr/>
        </p:nvSpPr>
        <p:spPr>
          <a:xfrm>
            <a:off x="2210166" y="4576098"/>
            <a:ext cx="619125" cy="24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44141991"/>
      </p:ext>
    </p:extLst>
  </p:cSld>
  <p:clrMapOvr>
    <a:masterClrMapping/>
  </p:clrMapOvr>
  <mc:AlternateContent xmlns:mc="http://schemas.openxmlformats.org/markup-compatibility/2006" xmlns:p14="http://schemas.microsoft.com/office/powerpoint/2010/main">
    <mc:Choice Requires="p14">
      <p:transition spd="slow" p14:dur="2000" advTm="75804"/>
    </mc:Choice>
    <mc:Fallback xmlns="">
      <p:transition spd="slow" advTm="758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5" grpId="0" animBg="1"/>
      <p:bldP spid="17" grpId="0"/>
      <p:bldP spid="19" grpId="0"/>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t>推荐</a:t>
            </a:r>
            <a:r>
              <a:rPr lang="zh-CN" altLang="en-US" sz="2800" b="1" dirty="0" smtClean="0"/>
              <a:t>算法实验结果与分析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dirty="0">
                  <a:solidFill>
                    <a:schemeClr val="bg1"/>
                  </a:solidFill>
                </a:rPr>
                <a:t>对比方法</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6" name="表格 5"/>
          <p:cNvGraphicFramePr>
            <a:graphicFrameLocks noGrp="1"/>
          </p:cNvGraphicFramePr>
          <p:nvPr>
            <p:extLst>
              <p:ext uri="{D42A27DB-BD31-4B8C-83A1-F6EECF244321}">
                <p14:modId xmlns:p14="http://schemas.microsoft.com/office/powerpoint/2010/main" val="4130722713"/>
              </p:ext>
            </p:extLst>
          </p:nvPr>
        </p:nvGraphicFramePr>
        <p:xfrm>
          <a:off x="781095" y="1659233"/>
          <a:ext cx="10210363" cy="2504630"/>
        </p:xfrm>
        <a:graphic>
          <a:graphicData uri="http://schemas.openxmlformats.org/drawingml/2006/table">
            <a:tbl>
              <a:tblPr firstRow="1" bandRow="1">
                <a:tableStyleId>{5C22544A-7EE6-4342-B048-85BDC9FD1C3A}</a:tableStyleId>
              </a:tblPr>
              <a:tblGrid>
                <a:gridCol w="1670371"/>
                <a:gridCol w="8539992"/>
              </a:tblGrid>
              <a:tr h="319054">
                <a:tc>
                  <a:txBody>
                    <a:bodyPr/>
                    <a:lstStyle/>
                    <a:p>
                      <a:pPr algn="l"/>
                      <a:r>
                        <a:rPr lang="zh-CN" altLang="en-US" sz="1200" dirty="0" smtClean="0"/>
                        <a:t>方法名</a:t>
                      </a:r>
                      <a:endParaRPr lang="zh-CN" altLang="en-US" sz="1200" dirty="0"/>
                    </a:p>
                  </a:txBody>
                  <a:tcPr/>
                </a:tc>
                <a:tc>
                  <a:txBody>
                    <a:bodyPr/>
                    <a:lstStyle/>
                    <a:p>
                      <a:pPr algn="l"/>
                      <a:r>
                        <a:rPr lang="zh-CN" altLang="en-US" sz="1200" dirty="0" smtClean="0"/>
                        <a:t>方法介绍</a:t>
                      </a:r>
                      <a:endParaRPr lang="zh-CN" altLang="en-US" sz="1200" dirty="0"/>
                    </a:p>
                  </a:txBody>
                  <a:tcPr/>
                </a:tc>
              </a:tr>
              <a:tr h="265878">
                <a:tc>
                  <a:txBody>
                    <a:bodyPr/>
                    <a:lstStyle/>
                    <a:p>
                      <a:pPr lvl="0" algn="l"/>
                      <a:r>
                        <a:rPr lang="en-US" altLang="zh-CN" sz="1600" b="1" dirty="0" smtClean="0">
                          <a:solidFill>
                            <a:schemeClr val="tx1"/>
                          </a:solidFill>
                        </a:rPr>
                        <a:t>CF</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smtClean="0">
                          <a:solidFill>
                            <a:schemeClr val="tx1"/>
                          </a:solidFill>
                        </a:rPr>
                        <a:t>传统的基于用户的协同过滤算法。</a:t>
                      </a:r>
                    </a:p>
                  </a:txBody>
                  <a:tcPr/>
                </a:tc>
              </a:tr>
              <a:tr h="4519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rPr>
                        <a:t>LDA-CF</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smtClean="0">
                          <a:solidFill>
                            <a:schemeClr val="tx1"/>
                          </a:solidFill>
                        </a:rPr>
                        <a:t>使用</a:t>
                      </a:r>
                      <a:r>
                        <a:rPr lang="en-US" altLang="zh-CN" sz="1600" dirty="0" smtClean="0">
                          <a:solidFill>
                            <a:schemeClr val="tx1"/>
                          </a:solidFill>
                        </a:rPr>
                        <a:t>LDA</a:t>
                      </a:r>
                      <a:r>
                        <a:rPr lang="zh-CN" altLang="zh-CN" sz="1600" dirty="0" smtClean="0">
                          <a:solidFill>
                            <a:schemeClr val="tx1"/>
                          </a:solidFill>
                        </a:rPr>
                        <a:t>主题模型对评分矩阵进行降维，从而预测用户对物品的评分。</a:t>
                      </a:r>
                    </a:p>
                  </a:txBody>
                  <a:tcPr/>
                </a:tc>
              </a:tr>
              <a:tr h="494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rPr>
                        <a:t>RI-CF</a:t>
                      </a:r>
                      <a:endParaRPr lang="zh-CN"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smtClean="0">
                          <a:solidFill>
                            <a:schemeClr val="tx1"/>
                          </a:solidFill>
                        </a:rPr>
                        <a:t>将评论文本进行情感分析，再使用其提出的回归方法计算用户对物品的总体评分</a:t>
                      </a:r>
                      <a:r>
                        <a:rPr lang="zh-CN" altLang="en-US" sz="1600" dirty="0" smtClean="0">
                          <a:solidFill>
                            <a:schemeClr val="tx1"/>
                          </a:solidFill>
                        </a:rPr>
                        <a:t>。</a:t>
                      </a:r>
                      <a:endParaRPr lang="zh-CN" altLang="zh-CN" sz="1600" dirty="0" smtClean="0">
                        <a:solidFill>
                          <a:schemeClr val="tx1"/>
                        </a:solidFill>
                      </a:endParaRPr>
                    </a:p>
                  </a:txBody>
                  <a:tcPr/>
                </a:tc>
              </a:tr>
              <a:tr h="451993">
                <a:tc>
                  <a:txBody>
                    <a:bodyPr/>
                    <a:lstStyle/>
                    <a:p>
                      <a:pPr lvl="0" algn="l"/>
                      <a:r>
                        <a:rPr lang="en-US" altLang="zh-CN" sz="1600" b="1" dirty="0" smtClean="0">
                          <a:solidFill>
                            <a:schemeClr val="tx1"/>
                          </a:solidFill>
                        </a:rPr>
                        <a:t>SACF-WR</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smtClean="0">
                          <a:solidFill>
                            <a:schemeClr val="tx1"/>
                          </a:solidFill>
                        </a:rPr>
                        <a:t>仅考虑用户对属性面评分相似度的协同过滤，忽略</a:t>
                      </a:r>
                      <a:r>
                        <a:rPr lang="en-US" altLang="zh-CN" sz="1600" dirty="0" smtClean="0">
                          <a:solidFill>
                            <a:schemeClr val="tx1"/>
                          </a:solidFill>
                        </a:rPr>
                        <a:t>SACF</a:t>
                      </a:r>
                      <a:r>
                        <a:rPr lang="zh-CN" altLang="zh-CN" sz="1600" dirty="0" smtClean="0">
                          <a:solidFill>
                            <a:schemeClr val="tx1"/>
                          </a:solidFill>
                        </a:rPr>
                        <a:t>算法中用户对物品总体评分的影响</a:t>
                      </a:r>
                      <a:r>
                        <a:rPr lang="zh-CN" altLang="en-US" sz="1600" dirty="0" smtClean="0">
                          <a:solidFill>
                            <a:schemeClr val="tx1"/>
                          </a:solidFill>
                        </a:rPr>
                        <a:t>。</a:t>
                      </a:r>
                      <a:endParaRPr lang="zh-CN" altLang="zh-CN" sz="1600" dirty="0" smtClean="0">
                        <a:solidFill>
                          <a:schemeClr val="tx1"/>
                        </a:solidFill>
                      </a:endParaRPr>
                    </a:p>
                  </a:txBody>
                  <a:tcPr/>
                </a:tc>
              </a:tr>
              <a:tr h="451993">
                <a:tc>
                  <a:txBody>
                    <a:bodyPr/>
                    <a:lstStyle/>
                    <a:p>
                      <a:pPr algn="l"/>
                      <a:r>
                        <a:rPr lang="en-US" altLang="zh-CN" sz="1600" b="1" dirty="0" smtClean="0">
                          <a:solidFill>
                            <a:schemeClr val="tx1"/>
                          </a:solidFill>
                        </a:rPr>
                        <a:t>SACF-WC</a:t>
                      </a:r>
                      <a:endParaRPr lang="en-US" altLang="zh-CN" sz="16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smtClean="0">
                          <a:solidFill>
                            <a:schemeClr val="tx1"/>
                          </a:solidFill>
                        </a:rPr>
                        <a:t>不考虑用户关注度的协同过滤方法，在计算用户对属性面评分时忽略关注度因子</a:t>
                      </a:r>
                      <a:r>
                        <a:rPr lang="zh-CN" altLang="en-US" sz="1600" dirty="0" smtClean="0">
                          <a:solidFill>
                            <a:schemeClr val="tx1"/>
                          </a:solidFill>
                        </a:rPr>
                        <a:t>。</a:t>
                      </a:r>
                      <a:endParaRPr lang="zh-CN" altLang="zh-CN" sz="1600" dirty="0" smtClean="0">
                        <a:solidFill>
                          <a:schemeClr val="tx1"/>
                        </a:solidFill>
                      </a:endParaRPr>
                    </a:p>
                  </a:txBody>
                  <a:tcPr/>
                </a:tc>
              </a:tr>
            </a:tbl>
          </a:graphicData>
        </a:graphic>
      </p:graphicFrame>
    </p:spTree>
    <p:extLst>
      <p:ext uri="{BB962C8B-B14F-4D97-AF65-F5344CB8AC3E}">
        <p14:creationId xmlns:p14="http://schemas.microsoft.com/office/powerpoint/2010/main" val="1100107911"/>
      </p:ext>
    </p:extLst>
  </p:cSld>
  <p:clrMapOvr>
    <a:masterClrMapping/>
  </p:clrMapOvr>
  <mc:AlternateContent xmlns:mc="http://schemas.openxmlformats.org/markup-compatibility/2006" xmlns:p14="http://schemas.microsoft.com/office/powerpoint/2010/main">
    <mc:Choice Requires="p14">
      <p:transition spd="slow" p14:dur="2000" advTm="53765"/>
    </mc:Choice>
    <mc:Fallback xmlns="">
      <p:transition spd="slow" advTm="537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t>推荐算法实验结果与分析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2031325" cy="461665"/>
            </a:xfrm>
            <a:prstGeom prst="rect">
              <a:avLst/>
            </a:prstGeom>
            <a:solidFill>
              <a:schemeClr val="accent1"/>
            </a:solidFill>
          </p:spPr>
          <p:txBody>
            <a:bodyPr wrap="none">
              <a:spAutoFit/>
            </a:bodyPr>
            <a:lstStyle/>
            <a:p>
              <a:r>
                <a:rPr lang="zh-CN" altLang="en-US" sz="2400" dirty="0">
                  <a:solidFill>
                    <a:schemeClr val="bg1"/>
                  </a:solidFill>
                </a:rPr>
                <a:t>实验结果</a:t>
              </a:r>
              <a:r>
                <a:rPr lang="zh-CN" altLang="en-US" sz="2400" dirty="0" smtClean="0">
                  <a:solidFill>
                    <a:schemeClr val="bg1"/>
                  </a:solidFill>
                </a:rPr>
                <a:t>分析</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9" name="图表 8"/>
          <p:cNvGraphicFramePr/>
          <p:nvPr>
            <p:extLst>
              <p:ext uri="{D42A27DB-BD31-4B8C-83A1-F6EECF244321}">
                <p14:modId xmlns:p14="http://schemas.microsoft.com/office/powerpoint/2010/main" val="713065972"/>
              </p:ext>
            </p:extLst>
          </p:nvPr>
        </p:nvGraphicFramePr>
        <p:xfrm>
          <a:off x="578228" y="2225029"/>
          <a:ext cx="3736975" cy="34982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extLst>
              <p:ext uri="{D42A27DB-BD31-4B8C-83A1-F6EECF244321}">
                <p14:modId xmlns:p14="http://schemas.microsoft.com/office/powerpoint/2010/main" val="2866194155"/>
              </p:ext>
            </p:extLst>
          </p:nvPr>
        </p:nvGraphicFramePr>
        <p:xfrm>
          <a:off x="4087087" y="2092369"/>
          <a:ext cx="4030980" cy="360934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578227" y="1855694"/>
            <a:ext cx="2998695" cy="369332"/>
          </a:xfrm>
          <a:prstGeom prst="rect">
            <a:avLst/>
          </a:prstGeom>
          <a:noFill/>
        </p:spPr>
        <p:txBody>
          <a:bodyPr wrap="square" rtlCol="0">
            <a:spAutoFit/>
          </a:bodyPr>
          <a:lstStyle/>
          <a:p>
            <a:pPr marL="285750" lvl="0" indent="-285750">
              <a:buFont typeface="Wingdings" panose="05000000000000000000" pitchFamily="2" charset="2"/>
              <a:buChar char="n"/>
            </a:pPr>
            <a:r>
              <a:rPr lang="zh-CN" altLang="zh-CN" dirty="0"/>
              <a:t>主题数目的</a:t>
            </a:r>
            <a:r>
              <a:rPr lang="zh-CN" altLang="zh-CN" dirty="0" smtClean="0"/>
              <a:t>影响</a:t>
            </a:r>
            <a:endParaRPr lang="zh-CN" altLang="zh-CN" dirty="0"/>
          </a:p>
        </p:txBody>
      </p:sp>
      <p:sp>
        <p:nvSpPr>
          <p:cNvPr id="12" name="TextBox 11"/>
          <p:cNvSpPr txBox="1"/>
          <p:nvPr/>
        </p:nvSpPr>
        <p:spPr>
          <a:xfrm>
            <a:off x="4907358" y="1901442"/>
            <a:ext cx="2998695" cy="369332"/>
          </a:xfrm>
          <a:prstGeom prst="rect">
            <a:avLst/>
          </a:prstGeom>
          <a:noFill/>
        </p:spPr>
        <p:txBody>
          <a:bodyPr wrap="square" rtlCol="0">
            <a:spAutoFit/>
          </a:bodyPr>
          <a:lstStyle/>
          <a:p>
            <a:pPr marL="285750" lvl="0" indent="-285750">
              <a:buFont typeface="Wingdings" panose="05000000000000000000" pitchFamily="2" charset="2"/>
              <a:buChar char="n"/>
            </a:pPr>
            <a:r>
              <a:rPr lang="zh-CN" altLang="zh-CN" dirty="0"/>
              <a:t>融合参数的影响</a:t>
            </a:r>
          </a:p>
        </p:txBody>
      </p:sp>
      <p:graphicFrame>
        <p:nvGraphicFramePr>
          <p:cNvPr id="13" name="图表 12"/>
          <p:cNvGraphicFramePr/>
          <p:nvPr>
            <p:extLst>
              <p:ext uri="{D42A27DB-BD31-4B8C-83A1-F6EECF244321}">
                <p14:modId xmlns:p14="http://schemas.microsoft.com/office/powerpoint/2010/main" val="849701951"/>
              </p:ext>
            </p:extLst>
          </p:nvPr>
        </p:nvGraphicFramePr>
        <p:xfrm>
          <a:off x="8168491" y="2086110"/>
          <a:ext cx="4023509" cy="3812704"/>
        </p:xfrm>
        <a:graphic>
          <a:graphicData uri="http://schemas.openxmlformats.org/drawingml/2006/chart">
            <c:chart xmlns:c="http://schemas.openxmlformats.org/drawingml/2006/chart" xmlns:r="http://schemas.openxmlformats.org/officeDocument/2006/relationships" r:id="rId6"/>
          </a:graphicData>
        </a:graphic>
      </p:graphicFrame>
      <p:sp>
        <p:nvSpPr>
          <p:cNvPr id="14" name="TextBox 13"/>
          <p:cNvSpPr txBox="1"/>
          <p:nvPr/>
        </p:nvSpPr>
        <p:spPr>
          <a:xfrm>
            <a:off x="8623230" y="1901444"/>
            <a:ext cx="2998695" cy="369332"/>
          </a:xfrm>
          <a:prstGeom prst="rect">
            <a:avLst/>
          </a:prstGeom>
          <a:noFill/>
        </p:spPr>
        <p:txBody>
          <a:bodyPr wrap="square" rtlCol="0">
            <a:spAutoFit/>
          </a:bodyPr>
          <a:lstStyle/>
          <a:p>
            <a:pPr marL="285750" lvl="0" indent="-285750">
              <a:buFont typeface="Wingdings" panose="05000000000000000000" pitchFamily="2" charset="2"/>
              <a:buChar char="n"/>
            </a:pPr>
            <a:r>
              <a:rPr lang="zh-CN" altLang="en-US" dirty="0"/>
              <a:t>推荐</a:t>
            </a:r>
            <a:r>
              <a:rPr lang="zh-CN" altLang="en-US" dirty="0" smtClean="0"/>
              <a:t>算法效果对比</a:t>
            </a:r>
            <a:endParaRPr lang="zh-CN" altLang="zh-CN" dirty="0"/>
          </a:p>
        </p:txBody>
      </p:sp>
    </p:spTree>
    <p:custDataLst>
      <p:tags r:id="rId1"/>
    </p:custDataLst>
    <p:extLst>
      <p:ext uri="{BB962C8B-B14F-4D97-AF65-F5344CB8AC3E}">
        <p14:creationId xmlns:p14="http://schemas.microsoft.com/office/powerpoint/2010/main" val="1100107911"/>
      </p:ext>
    </p:extLst>
  </p:cSld>
  <p:clrMapOvr>
    <a:masterClrMapping/>
  </p:clrMapOvr>
  <mc:AlternateContent xmlns:mc="http://schemas.openxmlformats.org/markup-compatibility/2006" xmlns:p14="http://schemas.microsoft.com/office/powerpoint/2010/main">
    <mc:Choice Requires="p14">
      <p:transition spd="slow" p14:dur="2000" advTm="163485"/>
    </mc:Choice>
    <mc:Fallback xmlns="">
      <p:transition spd="slow" advTm="1634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P spid="6" grpId="0"/>
      <p:bldP spid="12" grpId="0"/>
      <p:bldGraphic spid="13" grpId="0">
        <p:bldAsOne/>
      </p:bldGraphic>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880231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smtClean="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1</a:t>
              </a:r>
              <a:endPar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endParaRP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3</a:t>
            </a:fld>
            <a:endParaRPr lang="zh-CN" altLang="en-US" dirty="0"/>
          </a:p>
        </p:txBody>
      </p:sp>
    </p:spTree>
    <p:extLst>
      <p:ext uri="{BB962C8B-B14F-4D97-AF65-F5344CB8AC3E}">
        <p14:creationId xmlns:p14="http://schemas.microsoft.com/office/powerpoint/2010/main" val="4080094555"/>
      </p:ext>
    </p:extLst>
  </p:cSld>
  <p:clrMapOvr>
    <a:masterClrMapping/>
  </p:clrMapOvr>
  <mc:AlternateContent xmlns:mc="http://schemas.openxmlformats.org/markup-compatibility/2006" xmlns:p14="http://schemas.microsoft.com/office/powerpoint/2010/main">
    <mc:Choice Requires="p14">
      <p:transition spd="slow" p14:dur="2000" advTm="836"/>
    </mc:Choice>
    <mc:Fallback xmlns="">
      <p:transition spd="slow" advTm="8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t>推荐算法实验结果与分析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grpSp>
        <p:nvGrpSpPr>
          <p:cNvPr id="2" name="组合 1"/>
          <p:cNvGrpSpPr/>
          <p:nvPr/>
        </p:nvGrpSpPr>
        <p:grpSpPr>
          <a:xfrm>
            <a:off x="564728" y="1089731"/>
            <a:ext cx="10814504"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dirty="0">
                  <a:solidFill>
                    <a:schemeClr val="bg1"/>
                  </a:solidFill>
                </a:rPr>
                <a:t>案例</a:t>
              </a:r>
              <a:r>
                <a:rPr lang="zh-CN" altLang="en-US" sz="2400" dirty="0" smtClean="0">
                  <a:solidFill>
                    <a:schemeClr val="bg1"/>
                  </a:solidFill>
                </a:rPr>
                <a:t>分析</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5" name="表格 4"/>
          <p:cNvGraphicFramePr>
            <a:graphicFrameLocks noGrp="1"/>
          </p:cNvGraphicFramePr>
          <p:nvPr>
            <p:extLst>
              <p:ext uri="{D42A27DB-BD31-4B8C-83A1-F6EECF244321}">
                <p14:modId xmlns:p14="http://schemas.microsoft.com/office/powerpoint/2010/main" val="1727513889"/>
              </p:ext>
            </p:extLst>
          </p:nvPr>
        </p:nvGraphicFramePr>
        <p:xfrm>
          <a:off x="564730" y="1736564"/>
          <a:ext cx="10665050" cy="1635810"/>
        </p:xfrm>
        <a:graphic>
          <a:graphicData uri="http://schemas.openxmlformats.org/drawingml/2006/table">
            <a:tbl>
              <a:tblPr firstRow="1" firstCol="1" bandRow="1">
                <a:tableStyleId>{5C22544A-7EE6-4342-B048-85BDC9FD1C3A}</a:tableStyleId>
              </a:tblPr>
              <a:tblGrid>
                <a:gridCol w="1066505"/>
                <a:gridCol w="1066505"/>
                <a:gridCol w="1066505"/>
                <a:gridCol w="1066505"/>
                <a:gridCol w="1066505"/>
                <a:gridCol w="1066505"/>
                <a:gridCol w="1066505"/>
                <a:gridCol w="1066505"/>
                <a:gridCol w="1066505"/>
                <a:gridCol w="1066505"/>
              </a:tblGrid>
              <a:tr h="272635">
                <a:tc>
                  <a:txBody>
                    <a:bodyPr/>
                    <a:lstStyle/>
                    <a:p>
                      <a:pPr algn="ctr">
                        <a:lnSpc>
                          <a:spcPts val="2000"/>
                        </a:lnSpc>
                        <a:spcAft>
                          <a:spcPts val="0"/>
                        </a:spcAft>
                      </a:pPr>
                      <a:r>
                        <a:rPr lang="zh-CN" sz="1600" kern="100" dirty="0">
                          <a:effectLst/>
                        </a:rPr>
                        <a:t>属性面</a:t>
                      </a:r>
                      <a:r>
                        <a:rPr lang="en-US" sz="1600" kern="100" dirty="0">
                          <a:effectLst/>
                        </a:rPr>
                        <a:t>1</a:t>
                      </a:r>
                      <a:endParaRPr lang="zh-CN" sz="1600" kern="100" dirty="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dirty="0">
                          <a:effectLst/>
                        </a:rPr>
                        <a:t>属性面</a:t>
                      </a:r>
                      <a:r>
                        <a:rPr lang="en-US" sz="1600" kern="100" dirty="0">
                          <a:effectLst/>
                        </a:rPr>
                        <a:t>2</a:t>
                      </a:r>
                      <a:endParaRPr lang="zh-CN" sz="1600" kern="100" dirty="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3</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4</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5</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6</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7</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8</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9</a:t>
                      </a:r>
                      <a:endParaRPr lang="zh-CN" sz="1600" kern="100">
                        <a:effectLst/>
                        <a:latin typeface="Calibri"/>
                        <a:ea typeface="宋体"/>
                        <a:cs typeface="Times New Roman"/>
                      </a:endParaRPr>
                    </a:p>
                  </a:txBody>
                  <a:tcPr marL="68580" marR="68580" marT="0" marB="0"/>
                </a:tc>
                <a:tc>
                  <a:txBody>
                    <a:bodyPr/>
                    <a:lstStyle/>
                    <a:p>
                      <a:pPr algn="ctr">
                        <a:lnSpc>
                          <a:spcPts val="2000"/>
                        </a:lnSpc>
                        <a:spcAft>
                          <a:spcPts val="0"/>
                        </a:spcAft>
                      </a:pPr>
                      <a:r>
                        <a:rPr lang="zh-CN" sz="1600" kern="100">
                          <a:effectLst/>
                        </a:rPr>
                        <a:t>属性面</a:t>
                      </a:r>
                      <a:r>
                        <a:rPr lang="en-US" sz="1600" kern="100">
                          <a:effectLst/>
                        </a:rPr>
                        <a:t>10</a:t>
                      </a:r>
                      <a:endParaRPr lang="zh-CN" sz="1600" kern="100">
                        <a:effectLst/>
                        <a:latin typeface="Calibri"/>
                        <a:ea typeface="宋体"/>
                        <a:cs typeface="Times New Roman"/>
                      </a:endParaRPr>
                    </a:p>
                  </a:txBody>
                  <a:tcPr marL="68580" marR="68580" marT="0" marB="0"/>
                </a:tc>
              </a:tr>
              <a:tr h="272635">
                <a:tc>
                  <a:txBody>
                    <a:bodyPr/>
                    <a:lstStyle/>
                    <a:p>
                      <a:pPr algn="l">
                        <a:lnSpc>
                          <a:spcPts val="2000"/>
                        </a:lnSpc>
                        <a:spcAft>
                          <a:spcPts val="0"/>
                        </a:spcAft>
                      </a:pPr>
                      <a:r>
                        <a:rPr lang="zh-CN" sz="1600" kern="100" dirty="0">
                          <a:solidFill>
                            <a:schemeClr val="tx1"/>
                          </a:solidFill>
                          <a:effectLst/>
                        </a:rPr>
                        <a:t>电池</a:t>
                      </a:r>
                      <a:endParaRPr lang="zh-CN" sz="1600" kern="100" dirty="0">
                        <a:solidFill>
                          <a:schemeClr val="tx1"/>
                        </a:solidFill>
                        <a:effectLst/>
                        <a:latin typeface="Calibri"/>
                        <a:ea typeface="宋体"/>
                        <a:cs typeface="Times New Roman"/>
                      </a:endParaRPr>
                    </a:p>
                  </a:txBody>
                  <a:tcPr marL="68580" marR="68580" marT="0" marB="0">
                    <a:solidFill>
                      <a:schemeClr val="bg2"/>
                    </a:solidFill>
                  </a:tcPr>
                </a:tc>
                <a:tc>
                  <a:txBody>
                    <a:bodyPr/>
                    <a:lstStyle/>
                    <a:p>
                      <a:pPr algn="l">
                        <a:lnSpc>
                          <a:spcPts val="2000"/>
                        </a:lnSpc>
                        <a:spcAft>
                          <a:spcPts val="0"/>
                        </a:spcAft>
                      </a:pPr>
                      <a:r>
                        <a:rPr lang="zh-CN" sz="1600" kern="100" dirty="0">
                          <a:effectLst/>
                        </a:rPr>
                        <a:t>外观</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钱</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质量</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物流</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声音</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软件</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感觉</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信号</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图片</a:t>
                      </a:r>
                      <a:endParaRPr lang="zh-CN" sz="1600" kern="100">
                        <a:effectLst/>
                        <a:latin typeface="Calibri"/>
                        <a:ea typeface="宋体"/>
                        <a:cs typeface="Times New Roman"/>
                      </a:endParaRPr>
                    </a:p>
                  </a:txBody>
                  <a:tcPr marL="68580" marR="68580" marT="0" marB="0"/>
                </a:tc>
              </a:tr>
              <a:tr h="272635">
                <a:tc>
                  <a:txBody>
                    <a:bodyPr/>
                    <a:lstStyle/>
                    <a:p>
                      <a:pPr algn="l">
                        <a:lnSpc>
                          <a:spcPts val="2000"/>
                        </a:lnSpc>
                        <a:spcAft>
                          <a:spcPts val="0"/>
                        </a:spcAft>
                      </a:pPr>
                      <a:r>
                        <a:rPr lang="zh-CN" sz="1600" kern="100" dirty="0">
                          <a:solidFill>
                            <a:schemeClr val="tx1"/>
                          </a:solidFill>
                          <a:effectLst/>
                        </a:rPr>
                        <a:t>待机</a:t>
                      </a:r>
                      <a:endParaRPr lang="zh-CN" sz="1600" kern="100" dirty="0">
                        <a:solidFill>
                          <a:schemeClr val="tx1"/>
                        </a:solidFill>
                        <a:effectLst/>
                        <a:latin typeface="Calibri"/>
                        <a:ea typeface="宋体"/>
                        <a:cs typeface="Times New Roman"/>
                      </a:endParaRPr>
                    </a:p>
                  </a:txBody>
                  <a:tcPr marL="68580" marR="68580" marT="0" marB="0">
                    <a:solidFill>
                      <a:schemeClr val="bg2"/>
                    </a:solidFill>
                  </a:tcPr>
                </a:tc>
                <a:tc>
                  <a:txBody>
                    <a:bodyPr/>
                    <a:lstStyle/>
                    <a:p>
                      <a:pPr algn="l">
                        <a:lnSpc>
                          <a:spcPts val="2000"/>
                        </a:lnSpc>
                        <a:spcAft>
                          <a:spcPts val="0"/>
                        </a:spcAft>
                      </a:pPr>
                      <a:r>
                        <a:rPr lang="zh-CN" sz="1600" kern="100" dirty="0">
                          <a:effectLst/>
                        </a:rPr>
                        <a:t>屏幕</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价格</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性价比</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硬件</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音乐</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游戏</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按键</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a:effectLst/>
                        </a:rPr>
                        <a:t>cpu</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色彩</a:t>
                      </a:r>
                      <a:endParaRPr lang="zh-CN" sz="1600" kern="100">
                        <a:effectLst/>
                        <a:latin typeface="Calibri"/>
                        <a:ea typeface="宋体"/>
                        <a:cs typeface="Times New Roman"/>
                      </a:endParaRPr>
                    </a:p>
                  </a:txBody>
                  <a:tcPr marL="68580" marR="68580" marT="0" marB="0"/>
                </a:tc>
              </a:tr>
              <a:tr h="272635">
                <a:tc>
                  <a:txBody>
                    <a:bodyPr/>
                    <a:lstStyle/>
                    <a:p>
                      <a:pPr algn="l">
                        <a:lnSpc>
                          <a:spcPts val="2000"/>
                        </a:lnSpc>
                        <a:spcAft>
                          <a:spcPts val="0"/>
                        </a:spcAft>
                      </a:pPr>
                      <a:r>
                        <a:rPr lang="zh-CN" sz="1600" kern="100" dirty="0">
                          <a:solidFill>
                            <a:schemeClr val="tx1"/>
                          </a:solidFill>
                          <a:effectLst/>
                        </a:rPr>
                        <a:t>时间</a:t>
                      </a:r>
                      <a:endParaRPr lang="zh-CN" sz="1600" kern="100" dirty="0">
                        <a:solidFill>
                          <a:schemeClr val="tx1"/>
                        </a:solidFill>
                        <a:effectLst/>
                        <a:latin typeface="Calibri"/>
                        <a:ea typeface="宋体"/>
                        <a:cs typeface="Times New Roman"/>
                      </a:endParaRPr>
                    </a:p>
                  </a:txBody>
                  <a:tcPr marL="68580" marR="68580" marT="0" marB="0">
                    <a:solidFill>
                      <a:schemeClr val="bg2"/>
                    </a:solidFill>
                  </a:tcPr>
                </a:tc>
                <a:tc>
                  <a:txBody>
                    <a:bodyPr/>
                    <a:lstStyle/>
                    <a:p>
                      <a:pPr algn="l">
                        <a:lnSpc>
                          <a:spcPts val="2000"/>
                        </a:lnSpc>
                        <a:spcAft>
                          <a:spcPts val="0"/>
                        </a:spcAft>
                      </a:pPr>
                      <a:r>
                        <a:rPr lang="zh-CN" sz="1600" kern="100">
                          <a:effectLst/>
                        </a:rPr>
                        <a:t>大屏</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性价比</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正品</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服务</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歌曲</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功能</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手感</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内存卡</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产品</a:t>
                      </a:r>
                      <a:endParaRPr lang="zh-CN" sz="1600" kern="100">
                        <a:effectLst/>
                        <a:latin typeface="Calibri"/>
                        <a:ea typeface="宋体"/>
                        <a:cs typeface="Times New Roman"/>
                      </a:endParaRPr>
                    </a:p>
                  </a:txBody>
                  <a:tcPr marL="68580" marR="68580" marT="0" marB="0"/>
                </a:tc>
              </a:tr>
              <a:tr h="272635">
                <a:tc>
                  <a:txBody>
                    <a:bodyPr/>
                    <a:lstStyle/>
                    <a:p>
                      <a:pPr algn="l">
                        <a:lnSpc>
                          <a:spcPts val="2000"/>
                        </a:lnSpc>
                        <a:spcAft>
                          <a:spcPts val="0"/>
                        </a:spcAft>
                      </a:pPr>
                      <a:r>
                        <a:rPr lang="zh-CN" sz="1600" kern="100" dirty="0">
                          <a:solidFill>
                            <a:schemeClr val="tx1"/>
                          </a:solidFill>
                          <a:effectLst/>
                        </a:rPr>
                        <a:t>耗电量</a:t>
                      </a:r>
                      <a:endParaRPr lang="zh-CN" sz="1600" kern="100" dirty="0">
                        <a:solidFill>
                          <a:schemeClr val="tx1"/>
                        </a:solidFill>
                        <a:effectLst/>
                        <a:latin typeface="Calibri"/>
                        <a:ea typeface="宋体"/>
                        <a:cs typeface="Times New Roman"/>
                      </a:endParaRPr>
                    </a:p>
                  </a:txBody>
                  <a:tcPr marL="68580" marR="68580" marT="0" marB="0">
                    <a:solidFill>
                      <a:schemeClr val="bg2"/>
                    </a:solidFill>
                  </a:tcPr>
                </a:tc>
                <a:tc>
                  <a:txBody>
                    <a:bodyPr/>
                    <a:lstStyle/>
                    <a:p>
                      <a:pPr algn="l">
                        <a:lnSpc>
                          <a:spcPts val="2000"/>
                        </a:lnSpc>
                        <a:spcAft>
                          <a:spcPts val="0"/>
                        </a:spcAft>
                      </a:pPr>
                      <a:r>
                        <a:rPr lang="zh-CN" sz="1600" kern="100" dirty="0">
                          <a:effectLst/>
                        </a:rPr>
                        <a:t>分辨率</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功能</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系统</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质量</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质量</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en-US" sz="1600" kern="100">
                          <a:effectLst/>
                        </a:rPr>
                        <a:t>wifi</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字体</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智能</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视频</a:t>
                      </a:r>
                      <a:endParaRPr lang="zh-CN" sz="1600" kern="100">
                        <a:effectLst/>
                        <a:latin typeface="Calibri"/>
                        <a:ea typeface="宋体"/>
                        <a:cs typeface="Times New Roman"/>
                      </a:endParaRPr>
                    </a:p>
                  </a:txBody>
                  <a:tcPr marL="68580" marR="68580" marT="0" marB="0"/>
                </a:tc>
              </a:tr>
              <a:tr h="272635">
                <a:tc>
                  <a:txBody>
                    <a:bodyPr/>
                    <a:lstStyle/>
                    <a:p>
                      <a:pPr algn="l">
                        <a:lnSpc>
                          <a:spcPts val="2000"/>
                        </a:lnSpc>
                        <a:spcAft>
                          <a:spcPts val="0"/>
                        </a:spcAft>
                      </a:pPr>
                      <a:r>
                        <a:rPr lang="zh-CN" sz="1600" kern="100" dirty="0">
                          <a:solidFill>
                            <a:schemeClr val="tx1"/>
                          </a:solidFill>
                          <a:effectLst/>
                        </a:rPr>
                        <a:t>功能</a:t>
                      </a:r>
                      <a:endParaRPr lang="zh-CN" sz="1600" kern="100" dirty="0">
                        <a:solidFill>
                          <a:schemeClr val="tx1"/>
                        </a:solidFill>
                        <a:effectLst/>
                        <a:latin typeface="Calibri"/>
                        <a:ea typeface="宋体"/>
                        <a:cs typeface="Times New Roman"/>
                      </a:endParaRPr>
                    </a:p>
                  </a:txBody>
                  <a:tcPr marL="68580" marR="68580" marT="0" marB="0">
                    <a:solidFill>
                      <a:schemeClr val="bg2"/>
                    </a:solidFill>
                  </a:tcPr>
                </a:tc>
                <a:tc>
                  <a:txBody>
                    <a:bodyPr/>
                    <a:lstStyle/>
                    <a:p>
                      <a:pPr algn="l">
                        <a:lnSpc>
                          <a:spcPts val="2000"/>
                        </a:lnSpc>
                        <a:spcAft>
                          <a:spcPts val="0"/>
                        </a:spcAft>
                      </a:pPr>
                      <a:r>
                        <a:rPr lang="zh-CN" sz="1600" kern="100" dirty="0">
                          <a:effectLst/>
                        </a:rPr>
                        <a:t>界面</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a:effectLst/>
                        </a:rPr>
                        <a:t>系统</a:t>
                      </a:r>
                      <a:endParaRPr lang="zh-CN" sz="1600" kern="10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行货</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功能</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价格</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网络</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键盘</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系统</a:t>
                      </a:r>
                      <a:endParaRPr lang="zh-CN" sz="1600" kern="100" dirty="0">
                        <a:effectLst/>
                        <a:latin typeface="Calibri"/>
                        <a:ea typeface="宋体"/>
                        <a:cs typeface="Times New Roman"/>
                      </a:endParaRPr>
                    </a:p>
                  </a:txBody>
                  <a:tcPr marL="68580" marR="68580" marT="0" marB="0"/>
                </a:tc>
                <a:tc>
                  <a:txBody>
                    <a:bodyPr/>
                    <a:lstStyle/>
                    <a:p>
                      <a:pPr algn="l">
                        <a:lnSpc>
                          <a:spcPts val="2000"/>
                        </a:lnSpc>
                        <a:spcAft>
                          <a:spcPts val="0"/>
                        </a:spcAft>
                      </a:pPr>
                      <a:r>
                        <a:rPr lang="zh-CN" sz="1600" kern="100" dirty="0">
                          <a:effectLst/>
                        </a:rPr>
                        <a:t>菜单</a:t>
                      </a:r>
                      <a:endParaRPr lang="zh-CN" sz="1600" kern="100" dirty="0">
                        <a:effectLst/>
                        <a:latin typeface="Calibri"/>
                        <a:ea typeface="宋体"/>
                        <a:cs typeface="Times New Roman"/>
                      </a:endParaRPr>
                    </a:p>
                  </a:txBody>
                  <a:tcPr marL="68580" marR="68580" marT="0" marB="0"/>
                </a:tc>
              </a:tr>
            </a:tbl>
          </a:graphicData>
        </a:graphic>
      </p:graphicFrame>
      <p:sp>
        <p:nvSpPr>
          <p:cNvPr id="6" name="下箭头 5"/>
          <p:cNvSpPr/>
          <p:nvPr/>
        </p:nvSpPr>
        <p:spPr>
          <a:xfrm>
            <a:off x="895350" y="3387492"/>
            <a:ext cx="377264" cy="86677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TextBox 7"/>
          <p:cNvSpPr txBox="1"/>
          <p:nvPr/>
        </p:nvSpPr>
        <p:spPr>
          <a:xfrm>
            <a:off x="564728" y="4362450"/>
            <a:ext cx="2397547" cy="369332"/>
          </a:xfrm>
          <a:prstGeom prst="rect">
            <a:avLst/>
          </a:prstGeom>
          <a:noFill/>
        </p:spPr>
        <p:txBody>
          <a:bodyPr wrap="square" rtlCol="0">
            <a:spAutoFit/>
          </a:bodyPr>
          <a:lstStyle/>
          <a:p>
            <a:r>
              <a:rPr lang="zh-CN" altLang="en-US" dirty="0" smtClean="0"/>
              <a:t>手机电池</a:t>
            </a:r>
            <a:endParaRPr lang="zh-CN" altLang="en-US" dirty="0"/>
          </a:p>
        </p:txBody>
      </p:sp>
    </p:spTree>
    <p:extLst>
      <p:ext uri="{BB962C8B-B14F-4D97-AF65-F5344CB8AC3E}">
        <p14:creationId xmlns:p14="http://schemas.microsoft.com/office/powerpoint/2010/main" val="2852715241"/>
      </p:ext>
    </p:extLst>
  </p:cSld>
  <p:clrMapOvr>
    <a:masterClrMapping/>
  </p:clrMapOvr>
  <mc:AlternateContent xmlns:mc="http://schemas.openxmlformats.org/markup-compatibility/2006" xmlns:p14="http://schemas.microsoft.com/office/powerpoint/2010/main">
    <mc:Choice Requires="p14">
      <p:transition spd="slow" p14:dur="2000" advTm="29571"/>
    </mc:Choice>
    <mc:Fallback xmlns="">
      <p:transition spd="slow" advTm="295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31</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9"/>
            <a:ext cx="4183208" cy="646327"/>
          </a:xfrm>
          <a:prstGeom prst="rect">
            <a:avLst/>
          </a:prstGeom>
          <a:noFill/>
        </p:spPr>
        <p:txBody>
          <a:bodyPr wrap="square" lIns="91436" tIns="45718" rIns="91436" bIns="45718" rtlCol="0">
            <a:spAutoFit/>
          </a:bodyPr>
          <a:lstStyle/>
          <a:p>
            <a:pPr lvl="0"/>
            <a:r>
              <a:rPr lang="zh-CN" altLang="en-US" sz="3600" dirty="0" smtClean="0">
                <a:solidFill>
                  <a:schemeClr val="tx2"/>
                </a:solidFill>
                <a:latin typeface="微软雅黑" panose="020B0503020204020204" pitchFamily="34" charset="-122"/>
                <a:ea typeface="微软雅黑" panose="020B0503020204020204" pitchFamily="34" charset="-122"/>
              </a:rPr>
              <a:t>特征抽取</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554482" y="2259338"/>
            <a:ext cx="4118097" cy="646327"/>
          </a:xfrm>
          <a:prstGeom prst="rect">
            <a:avLst/>
          </a:prstGeom>
          <a:noFill/>
        </p:spPr>
        <p:txBody>
          <a:bodyPr wrap="squar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属性</a:t>
            </a:r>
            <a:r>
              <a:rPr lang="zh-CN" altLang="en-US" sz="3600" dirty="0" smtClean="0">
                <a:solidFill>
                  <a:schemeClr val="tx2"/>
                </a:solidFill>
                <a:latin typeface="微软雅黑" panose="020B0503020204020204" pitchFamily="34" charset="-122"/>
                <a:ea typeface="微软雅黑" panose="020B0503020204020204" pitchFamily="34" charset="-122"/>
              </a:rPr>
              <a:t>面分值</a:t>
            </a:r>
            <a:r>
              <a:rPr lang="zh-CN" altLang="en-US" sz="3600" dirty="0">
                <a:solidFill>
                  <a:schemeClr val="tx2"/>
                </a:solidFill>
                <a:latin typeface="微软雅黑" panose="020B0503020204020204" pitchFamily="34" charset="-122"/>
                <a:ea typeface="微软雅黑" panose="020B0503020204020204" pitchFamily="34" charset="-122"/>
              </a:rPr>
              <a:t>计算</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rgbClr val="FF0000"/>
                </a:solidFill>
                <a:latin typeface="微软雅黑" panose="020B0503020204020204" pitchFamily="34" charset="-122"/>
                <a:ea typeface="微软雅黑" panose="020B0503020204020204" pitchFamily="34" charset="-122"/>
              </a:rPr>
              <a:t>研究总结与展望</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7"/>
            <a:ext cx="4054039" cy="646331"/>
          </a:xfrm>
          <a:prstGeom prst="rect">
            <a:avLst/>
          </a:prstGeom>
        </p:spPr>
        <p:txBody>
          <a:bodyPr wrap="square">
            <a:spAutoFit/>
          </a:bodyPr>
          <a:lstStyle/>
          <a:p>
            <a:pPr lvl="0"/>
            <a:r>
              <a:rPr lang="zh-CN" altLang="en-US" sz="3600" dirty="0" smtClean="0">
                <a:solidFill>
                  <a:schemeClr val="tx2"/>
                </a:solidFill>
                <a:latin typeface="微软雅黑" panose="020B0503020204020204" pitchFamily="34" charset="-122"/>
                <a:ea typeface="微软雅黑" panose="020B0503020204020204" pitchFamily="34" charset="-122"/>
              </a:rPr>
              <a:t>个性化推荐</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31</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382160751"/>
      </p:ext>
    </p:extLst>
  </p:cSld>
  <p:clrMapOvr>
    <a:masterClrMapping/>
  </p:clrMapOvr>
  <mc:AlternateContent xmlns:mc="http://schemas.openxmlformats.org/markup-compatibility/2006" xmlns:p14="http://schemas.microsoft.com/office/powerpoint/2010/main">
    <mc:Choice Requires="p14">
      <p:transition spd="slow" p14:dur="2000" advTm="1053"/>
    </mc:Choice>
    <mc:Fallback xmlns="">
      <p:transition spd="slow" advTm="10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32</a:t>
            </a:fld>
            <a:endParaRPr lang="zh-CN" altLang="en-US" dirty="0"/>
          </a:p>
        </p:txBody>
      </p:sp>
      <p:grpSp>
        <p:nvGrpSpPr>
          <p:cNvPr id="6" name="组 3"/>
          <p:cNvGrpSpPr/>
          <p:nvPr/>
        </p:nvGrpSpPr>
        <p:grpSpPr>
          <a:xfrm>
            <a:off x="9746" y="2858493"/>
            <a:ext cx="12243947" cy="1285286"/>
            <a:chOff x="-21102" y="2858492"/>
            <a:chExt cx="12243946"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7190701" y="3129933"/>
              <a:ext cx="5032143"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研究总结与展望</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51177"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6</a:t>
              </a:r>
            </a:p>
          </p:txBody>
        </p:sp>
      </p:grpSp>
      <p:sp>
        <p:nvSpPr>
          <p:cNvPr id="35" name="灯片编号占位符 5"/>
          <p:cNvSpPr txBox="1">
            <a:spLocks/>
          </p:cNvSpPr>
          <p:nvPr/>
        </p:nvSpPr>
        <p:spPr>
          <a:xfrm>
            <a:off x="9479648"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32</a:t>
            </a:fld>
            <a:endParaRPr lang="zh-CN" altLang="en-US"/>
          </a:p>
        </p:txBody>
      </p:sp>
    </p:spTree>
    <p:custDataLst>
      <p:tags r:id="rId1"/>
    </p:custDataLst>
    <p:extLst>
      <p:ext uri="{BB962C8B-B14F-4D97-AF65-F5344CB8AC3E}">
        <p14:creationId xmlns:p14="http://schemas.microsoft.com/office/powerpoint/2010/main" val="8644037"/>
      </p:ext>
    </p:extLst>
  </p:cSld>
  <p:clrMapOvr>
    <a:masterClrMapping/>
  </p:clrMapOvr>
  <mc:AlternateContent xmlns:mc="http://schemas.openxmlformats.org/markup-compatibility/2006" xmlns:p14="http://schemas.microsoft.com/office/powerpoint/2010/main">
    <mc:Choice Requires="p14">
      <p:transition spd="slow" p14:dur="2000" advTm="4340"/>
    </mc:Choice>
    <mc:Fallback xmlns="">
      <p:transition spd="slow" advTm="43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33</a:t>
            </a:fld>
            <a:endParaRPr lang="zh-CN" altLang="en-US" dirty="0"/>
          </a:p>
        </p:txBody>
      </p:sp>
      <p:sp>
        <p:nvSpPr>
          <p:cNvPr id="10" name="椭圆 9"/>
          <p:cNvSpPr/>
          <p:nvPr/>
        </p:nvSpPr>
        <p:spPr>
          <a:xfrm>
            <a:off x="738867" y="1060359"/>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01</a:t>
            </a:r>
            <a:endParaRPr lang="zh-CN" altLang="en-US" sz="2400" b="1" dirty="0">
              <a:latin typeface="+mn-ea"/>
            </a:endParaRPr>
          </a:p>
        </p:txBody>
      </p:sp>
      <p:sp>
        <p:nvSpPr>
          <p:cNvPr id="17" name="矩形 16"/>
          <p:cNvSpPr/>
          <p:nvPr/>
        </p:nvSpPr>
        <p:spPr>
          <a:xfrm>
            <a:off x="1596571" y="1166049"/>
            <a:ext cx="9900104" cy="369332"/>
          </a:xfrm>
          <a:prstGeom prst="rect">
            <a:avLst/>
          </a:prstGeom>
        </p:spPr>
        <p:txBody>
          <a:bodyPr wrap="square">
            <a:spAutoFit/>
          </a:bodyPr>
          <a:lstStyle/>
          <a:p>
            <a:r>
              <a:rPr lang="zh-CN" altLang="en-US" dirty="0" smtClean="0"/>
              <a:t>本文首先</a:t>
            </a:r>
            <a:r>
              <a:rPr lang="zh-CN" altLang="zh-CN" dirty="0" smtClean="0"/>
              <a:t>利用</a:t>
            </a:r>
            <a:r>
              <a:rPr lang="zh-CN" altLang="zh-CN" dirty="0"/>
              <a:t>评论文本的丰富信息，通过情感分析提取出跟物品相关的属性</a:t>
            </a:r>
            <a:r>
              <a:rPr lang="zh-CN" altLang="zh-CN" dirty="0" smtClean="0"/>
              <a:t>词</a:t>
            </a:r>
            <a:r>
              <a:rPr lang="en-US" altLang="zh-CN" dirty="0" smtClean="0"/>
              <a:t>-</a:t>
            </a:r>
            <a:r>
              <a:rPr lang="zh-CN" altLang="zh-CN" dirty="0" smtClean="0"/>
              <a:t>情感词</a:t>
            </a:r>
            <a:r>
              <a:rPr lang="zh-CN" altLang="en-US" dirty="0" smtClean="0"/>
              <a:t>对。</a:t>
            </a:r>
            <a:endParaRPr lang="zh-CN" altLang="zh-CN" dirty="0"/>
          </a:p>
        </p:txBody>
      </p:sp>
      <p:sp>
        <p:nvSpPr>
          <p:cNvPr id="13" name="椭圆 12"/>
          <p:cNvSpPr/>
          <p:nvPr/>
        </p:nvSpPr>
        <p:spPr>
          <a:xfrm>
            <a:off x="738867" y="2514810"/>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02</a:t>
            </a:r>
            <a:endParaRPr lang="zh-CN" altLang="en-US" sz="2400" b="1" dirty="0">
              <a:latin typeface="+mn-ea"/>
            </a:endParaRPr>
          </a:p>
        </p:txBody>
      </p:sp>
      <p:sp>
        <p:nvSpPr>
          <p:cNvPr id="22" name="矩形 21"/>
          <p:cNvSpPr/>
          <p:nvPr/>
        </p:nvSpPr>
        <p:spPr>
          <a:xfrm>
            <a:off x="1596571" y="2449186"/>
            <a:ext cx="9900104" cy="923330"/>
          </a:xfrm>
          <a:prstGeom prst="rect">
            <a:avLst/>
          </a:prstGeom>
        </p:spPr>
        <p:txBody>
          <a:bodyPr wrap="square">
            <a:spAutoFit/>
          </a:bodyPr>
          <a:lstStyle/>
          <a:p>
            <a:r>
              <a:rPr lang="zh-CN" altLang="en-US" dirty="0"/>
              <a:t>接着</a:t>
            </a:r>
            <a:r>
              <a:rPr lang="zh-CN" altLang="zh-CN" dirty="0" smtClean="0"/>
              <a:t>提出</a:t>
            </a:r>
            <a:r>
              <a:rPr lang="zh-CN" altLang="zh-CN" dirty="0"/>
              <a:t>了一种属性词分值预测方法。利用情感词</a:t>
            </a:r>
            <a:r>
              <a:rPr lang="en-US" altLang="zh-CN" dirty="0"/>
              <a:t>-</a:t>
            </a:r>
            <a:r>
              <a:rPr lang="zh-CN" altLang="zh-CN" dirty="0"/>
              <a:t>属性词对</a:t>
            </a:r>
            <a:r>
              <a:rPr lang="zh-CN" altLang="zh-CN" dirty="0" smtClean="0"/>
              <a:t>，考虑否定</a:t>
            </a:r>
            <a:r>
              <a:rPr lang="zh-CN" altLang="zh-CN" dirty="0"/>
              <a:t>副词和程度副词对情感词的修饰</a:t>
            </a:r>
            <a:r>
              <a:rPr lang="zh-CN" altLang="zh-CN" dirty="0" smtClean="0"/>
              <a:t>，给</a:t>
            </a:r>
            <a:r>
              <a:rPr lang="zh-CN" altLang="zh-CN" dirty="0"/>
              <a:t>出了一套属性词打分规则</a:t>
            </a:r>
            <a:r>
              <a:rPr lang="zh-CN" altLang="zh-CN" dirty="0" smtClean="0"/>
              <a:t>。</a:t>
            </a:r>
            <a:r>
              <a:rPr lang="zh-CN" altLang="en-US" dirty="0"/>
              <a:t>并</a:t>
            </a:r>
            <a:r>
              <a:rPr lang="zh-CN" altLang="zh-CN" dirty="0" smtClean="0"/>
              <a:t>利用</a:t>
            </a:r>
            <a:r>
              <a:rPr lang="en-US" altLang="zh-CN" dirty="0"/>
              <a:t>LDA</a:t>
            </a:r>
            <a:r>
              <a:rPr lang="zh-CN" altLang="zh-CN" dirty="0"/>
              <a:t>主题模型，挖掘物品潜在的属性面</a:t>
            </a:r>
            <a:r>
              <a:rPr lang="zh-CN" altLang="zh-CN" dirty="0" smtClean="0"/>
              <a:t>，根据</a:t>
            </a:r>
            <a:r>
              <a:rPr lang="zh-CN" altLang="zh-CN" dirty="0"/>
              <a:t>用户对属性词的评分预测用户对物品属性面的评分。</a:t>
            </a:r>
          </a:p>
        </p:txBody>
      </p:sp>
      <p:sp>
        <p:nvSpPr>
          <p:cNvPr id="14" name="椭圆 13"/>
          <p:cNvSpPr/>
          <p:nvPr/>
        </p:nvSpPr>
        <p:spPr>
          <a:xfrm>
            <a:off x="738867" y="3930072"/>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03</a:t>
            </a:r>
            <a:endParaRPr lang="zh-CN" altLang="en-US" sz="2400" b="1" dirty="0">
              <a:latin typeface="+mn-ea"/>
            </a:endParaRPr>
          </a:p>
        </p:txBody>
      </p:sp>
      <p:sp>
        <p:nvSpPr>
          <p:cNvPr id="25" name="矩形 24"/>
          <p:cNvSpPr/>
          <p:nvPr/>
        </p:nvSpPr>
        <p:spPr>
          <a:xfrm>
            <a:off x="1596571" y="3864446"/>
            <a:ext cx="9900104" cy="923330"/>
          </a:xfrm>
          <a:prstGeom prst="rect">
            <a:avLst/>
          </a:prstGeom>
        </p:spPr>
        <p:txBody>
          <a:bodyPr wrap="square">
            <a:spAutoFit/>
          </a:bodyPr>
          <a:lstStyle/>
          <a:p>
            <a:r>
              <a:rPr lang="zh-CN" altLang="en-US" dirty="0" smtClean="0"/>
              <a:t>在个性化推荐中，本文</a:t>
            </a:r>
            <a:r>
              <a:rPr lang="zh-CN" altLang="zh-CN" dirty="0" smtClean="0"/>
              <a:t>采用</a:t>
            </a:r>
            <a:r>
              <a:rPr lang="zh-CN" altLang="en-US" dirty="0" smtClean="0"/>
              <a:t>用户对</a:t>
            </a:r>
            <a:r>
              <a:rPr lang="zh-CN" altLang="zh-CN" dirty="0" smtClean="0"/>
              <a:t>属性</a:t>
            </a:r>
            <a:r>
              <a:rPr lang="zh-CN" altLang="zh-CN" dirty="0"/>
              <a:t>面评分构建用户向量，将传统的基于评分</a:t>
            </a:r>
            <a:r>
              <a:rPr lang="zh-CN" altLang="zh-CN" dirty="0" smtClean="0"/>
              <a:t>矩阵</a:t>
            </a:r>
            <a:r>
              <a:rPr lang="zh-CN" altLang="en-US" dirty="0"/>
              <a:t>的</a:t>
            </a:r>
            <a:r>
              <a:rPr lang="zh-CN" altLang="zh-CN" dirty="0" smtClean="0"/>
              <a:t>相似度</a:t>
            </a:r>
            <a:r>
              <a:rPr lang="zh-CN" altLang="en-US" dirty="0" smtClean="0"/>
              <a:t>计算</a:t>
            </a:r>
            <a:r>
              <a:rPr lang="zh-CN" altLang="zh-CN" dirty="0" smtClean="0"/>
              <a:t>转换</a:t>
            </a:r>
            <a:r>
              <a:rPr lang="zh-CN" altLang="zh-CN" dirty="0"/>
              <a:t>为在属性面的层次</a:t>
            </a:r>
            <a:r>
              <a:rPr lang="zh-CN" altLang="zh-CN" dirty="0" smtClean="0"/>
              <a:t>上</a:t>
            </a:r>
            <a:r>
              <a:rPr lang="zh-CN" altLang="en-US" dirty="0" smtClean="0"/>
              <a:t>的</a:t>
            </a:r>
            <a:r>
              <a:rPr lang="zh-CN" altLang="zh-CN" dirty="0" smtClean="0"/>
              <a:t>相似度</a:t>
            </a:r>
            <a:r>
              <a:rPr lang="zh-CN" altLang="en-US" dirty="0" smtClean="0"/>
              <a:t>计算</a:t>
            </a:r>
            <a:r>
              <a:rPr lang="zh-CN" altLang="zh-CN" dirty="0" smtClean="0"/>
              <a:t>，</a:t>
            </a:r>
            <a:r>
              <a:rPr lang="zh-CN" altLang="en-US" dirty="0" smtClean="0"/>
              <a:t>预测</a:t>
            </a:r>
            <a:r>
              <a:rPr lang="zh-CN" altLang="zh-CN" dirty="0" smtClean="0"/>
              <a:t>用户</a:t>
            </a:r>
            <a:r>
              <a:rPr lang="zh-CN" altLang="zh-CN" dirty="0"/>
              <a:t>对未购买的物品的评分，</a:t>
            </a:r>
            <a:r>
              <a:rPr lang="zh-CN" altLang="zh-CN" dirty="0" smtClean="0"/>
              <a:t>从而</a:t>
            </a:r>
            <a:r>
              <a:rPr lang="zh-CN" altLang="en-US" dirty="0" smtClean="0"/>
              <a:t>进行个性化推荐</a:t>
            </a:r>
            <a:r>
              <a:rPr lang="zh-CN" altLang="zh-CN" dirty="0" smtClean="0"/>
              <a:t>。</a:t>
            </a:r>
            <a:endParaRPr lang="zh-CN" altLang="zh-CN" dirty="0"/>
          </a:p>
        </p:txBody>
      </p:sp>
      <p:sp>
        <p:nvSpPr>
          <p:cNvPr id="15" name="椭圆 14"/>
          <p:cNvSpPr/>
          <p:nvPr/>
        </p:nvSpPr>
        <p:spPr>
          <a:xfrm>
            <a:off x="738867" y="5225462"/>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04</a:t>
            </a:r>
            <a:endParaRPr lang="zh-CN" altLang="en-US" sz="2400" b="1" dirty="0">
              <a:latin typeface="+mn-ea"/>
            </a:endParaRPr>
          </a:p>
        </p:txBody>
      </p:sp>
      <p:sp>
        <p:nvSpPr>
          <p:cNvPr id="28" name="矩形 27"/>
          <p:cNvSpPr/>
          <p:nvPr/>
        </p:nvSpPr>
        <p:spPr>
          <a:xfrm>
            <a:off x="1596571" y="5206573"/>
            <a:ext cx="9900104" cy="646331"/>
          </a:xfrm>
          <a:prstGeom prst="rect">
            <a:avLst/>
          </a:prstGeom>
        </p:spPr>
        <p:txBody>
          <a:bodyPr wrap="square">
            <a:spAutoFit/>
          </a:bodyPr>
          <a:lstStyle/>
          <a:p>
            <a:r>
              <a:rPr lang="zh-CN" altLang="en-US" dirty="0" smtClean="0"/>
              <a:t>为了验证本文方法的有效性，我们进行了实验分析。</a:t>
            </a:r>
            <a:r>
              <a:rPr lang="zh-CN" altLang="zh-CN" dirty="0" smtClean="0"/>
              <a:t>实验</a:t>
            </a:r>
            <a:r>
              <a:rPr lang="zh-CN" altLang="en-US" dirty="0"/>
              <a:t>结果</a:t>
            </a:r>
            <a:r>
              <a:rPr lang="zh-CN" altLang="zh-CN" dirty="0" smtClean="0"/>
              <a:t>表明，</a:t>
            </a:r>
            <a:r>
              <a:rPr lang="zh-CN" altLang="en-US" dirty="0" smtClean="0"/>
              <a:t>本文提出的推荐</a:t>
            </a:r>
            <a:r>
              <a:rPr lang="zh-CN" altLang="zh-CN" dirty="0" smtClean="0"/>
              <a:t>算法</a:t>
            </a:r>
            <a:r>
              <a:rPr lang="zh-CN" altLang="en-US" dirty="0" smtClean="0"/>
              <a:t>不仅</a:t>
            </a:r>
            <a:r>
              <a:rPr lang="zh-CN" altLang="zh-CN" dirty="0" smtClean="0"/>
              <a:t>提高</a:t>
            </a:r>
            <a:r>
              <a:rPr lang="zh-CN" altLang="zh-CN" dirty="0"/>
              <a:t>了推荐</a:t>
            </a:r>
            <a:r>
              <a:rPr lang="zh-CN" altLang="zh-CN" dirty="0" smtClean="0"/>
              <a:t>精度</a:t>
            </a:r>
            <a:r>
              <a:rPr lang="zh-CN" altLang="en-US" dirty="0" smtClean="0"/>
              <a:t>，</a:t>
            </a:r>
            <a:r>
              <a:rPr lang="zh-CN" altLang="en-US" dirty="0"/>
              <a:t>而且</a:t>
            </a:r>
            <a:r>
              <a:rPr lang="zh-CN" altLang="zh-CN" dirty="0" smtClean="0"/>
              <a:t>一定</a:t>
            </a:r>
            <a:r>
              <a:rPr lang="zh-CN" altLang="zh-CN" dirty="0"/>
              <a:t>程度上解决了数据的稀疏性问题。</a:t>
            </a:r>
          </a:p>
        </p:txBody>
      </p:sp>
    </p:spTree>
    <p:custDataLst>
      <p:tags r:id="rId1"/>
    </p:custDataLst>
    <p:extLst>
      <p:ext uri="{BB962C8B-B14F-4D97-AF65-F5344CB8AC3E}">
        <p14:creationId xmlns:p14="http://schemas.microsoft.com/office/powerpoint/2010/main" val="918693844"/>
      </p:ext>
    </p:extLst>
  </p:cSld>
  <p:clrMapOvr>
    <a:masterClrMapping/>
  </p:clrMapOvr>
  <mc:AlternateContent xmlns:mc="http://schemas.openxmlformats.org/markup-compatibility/2006" xmlns:p14="http://schemas.microsoft.com/office/powerpoint/2010/main">
    <mc:Choice Requires="p14">
      <p:transition spd="slow" p14:dur="2000" advTm="85407"/>
    </mc:Choice>
    <mc:Fallback xmlns="">
      <p:transition spd="slow" advTm="854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P spid="13" grpId="0" animBg="1"/>
      <p:bldP spid="22" grpId="0"/>
      <p:bldP spid="14" grpId="0" animBg="1"/>
      <p:bldP spid="25" grpId="0"/>
      <p:bldP spid="15" grpId="0" animBg="1"/>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展望</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34</a:t>
            </a:fld>
            <a:endParaRPr lang="zh-CN" altLang="en-US" dirty="0"/>
          </a:p>
        </p:txBody>
      </p:sp>
      <p:sp>
        <p:nvSpPr>
          <p:cNvPr id="9" name="椭圆 8"/>
          <p:cNvSpPr/>
          <p:nvPr/>
        </p:nvSpPr>
        <p:spPr>
          <a:xfrm>
            <a:off x="794883" y="1447513"/>
            <a:ext cx="1142023"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dirty="0">
                <a:latin typeface="+mn-ea"/>
              </a:rPr>
              <a:t>01</a:t>
            </a:r>
            <a:endParaRPr lang="zh-CN" altLang="en-US" sz="1400" b="1" dirty="0">
              <a:latin typeface="+mn-ea"/>
            </a:endParaRPr>
          </a:p>
        </p:txBody>
      </p:sp>
      <p:sp>
        <p:nvSpPr>
          <p:cNvPr id="5" name="矩形 4"/>
          <p:cNvSpPr/>
          <p:nvPr/>
        </p:nvSpPr>
        <p:spPr>
          <a:xfrm>
            <a:off x="2085590" y="1831168"/>
            <a:ext cx="9653692" cy="338554"/>
          </a:xfrm>
          <a:prstGeom prst="rect">
            <a:avLst/>
          </a:prstGeom>
        </p:spPr>
        <p:txBody>
          <a:bodyPr wrap="square">
            <a:spAutoFit/>
          </a:bodyPr>
          <a:lstStyle/>
          <a:p>
            <a:r>
              <a:rPr lang="zh-CN" altLang="zh-CN" sz="1600" dirty="0" smtClean="0"/>
              <a:t>我们</a:t>
            </a:r>
            <a:r>
              <a:rPr lang="zh-CN" altLang="zh-CN" sz="1600" dirty="0"/>
              <a:t>将研究怎样</a:t>
            </a:r>
            <a:r>
              <a:rPr lang="zh-CN" altLang="zh-CN" sz="1600" dirty="0" smtClean="0"/>
              <a:t>对</a:t>
            </a:r>
            <a:r>
              <a:rPr lang="zh-CN" altLang="en-US" sz="1600" dirty="0" smtClean="0"/>
              <a:t>新提取的</a:t>
            </a:r>
            <a:r>
              <a:rPr lang="zh-CN" altLang="zh-CN" sz="1600" dirty="0" smtClean="0"/>
              <a:t>情感词</a:t>
            </a:r>
            <a:r>
              <a:rPr lang="zh-CN" altLang="en-US" sz="1600" dirty="0" smtClean="0"/>
              <a:t>和情感词</a:t>
            </a:r>
            <a:r>
              <a:rPr lang="zh-CN" altLang="zh-CN" sz="1600" dirty="0" smtClean="0"/>
              <a:t>进行</a:t>
            </a:r>
            <a:r>
              <a:rPr lang="zh-CN" altLang="en-US" sz="1600" dirty="0"/>
              <a:t>过滤</a:t>
            </a:r>
            <a:r>
              <a:rPr lang="zh-CN" altLang="zh-CN" sz="1600" dirty="0" smtClean="0"/>
              <a:t>。</a:t>
            </a:r>
            <a:endParaRPr lang="zh-CN" altLang="zh-CN" sz="1600" dirty="0"/>
          </a:p>
        </p:txBody>
      </p:sp>
      <p:sp>
        <p:nvSpPr>
          <p:cNvPr id="14" name="矩形 13"/>
          <p:cNvSpPr/>
          <p:nvPr/>
        </p:nvSpPr>
        <p:spPr>
          <a:xfrm>
            <a:off x="2085589" y="1451686"/>
            <a:ext cx="2185214" cy="369332"/>
          </a:xfrm>
          <a:prstGeom prst="rect">
            <a:avLst/>
          </a:prstGeom>
          <a:solidFill>
            <a:schemeClr val="accent1"/>
          </a:solidFill>
        </p:spPr>
        <p:txBody>
          <a:bodyPr wrap="none">
            <a:spAutoFit/>
          </a:bodyPr>
          <a:lstStyle/>
          <a:p>
            <a:r>
              <a:rPr lang="zh-CN" altLang="en-US" dirty="0" smtClean="0">
                <a:solidFill>
                  <a:schemeClr val="bg1"/>
                </a:solidFill>
              </a:rPr>
              <a:t>属性词、</a:t>
            </a:r>
            <a:r>
              <a:rPr lang="zh-CN" altLang="zh-CN" dirty="0" smtClean="0">
                <a:solidFill>
                  <a:schemeClr val="bg1"/>
                </a:solidFill>
              </a:rPr>
              <a:t>情感</a:t>
            </a:r>
            <a:r>
              <a:rPr lang="zh-CN" altLang="zh-CN" sz="1600" dirty="0">
                <a:solidFill>
                  <a:schemeClr val="bg1"/>
                </a:solidFill>
              </a:rPr>
              <a:t>词去噪</a:t>
            </a:r>
            <a:endParaRPr lang="en-US" altLang="zh-CN" sz="1600" b="1" dirty="0" smtClean="0">
              <a:solidFill>
                <a:schemeClr val="bg1"/>
              </a:solidFill>
            </a:endParaRPr>
          </a:p>
        </p:txBody>
      </p:sp>
      <p:sp>
        <p:nvSpPr>
          <p:cNvPr id="15" name="椭圆 14"/>
          <p:cNvSpPr/>
          <p:nvPr/>
        </p:nvSpPr>
        <p:spPr>
          <a:xfrm>
            <a:off x="794883" y="2864405"/>
            <a:ext cx="1142023"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dirty="0" smtClean="0">
                <a:latin typeface="+mn-ea"/>
              </a:rPr>
              <a:t>02</a:t>
            </a:r>
            <a:endParaRPr lang="zh-CN" altLang="en-US" sz="1400" b="1" dirty="0">
              <a:latin typeface="+mn-ea"/>
            </a:endParaRPr>
          </a:p>
        </p:txBody>
      </p:sp>
      <p:sp>
        <p:nvSpPr>
          <p:cNvPr id="21" name="矩形 20"/>
          <p:cNvSpPr/>
          <p:nvPr/>
        </p:nvSpPr>
        <p:spPr>
          <a:xfrm>
            <a:off x="2085590" y="2749939"/>
            <a:ext cx="2236510" cy="338554"/>
          </a:xfrm>
          <a:prstGeom prst="rect">
            <a:avLst/>
          </a:prstGeom>
          <a:solidFill>
            <a:schemeClr val="accent1"/>
          </a:solidFill>
        </p:spPr>
        <p:txBody>
          <a:bodyPr wrap="none">
            <a:spAutoFit/>
          </a:bodyPr>
          <a:lstStyle/>
          <a:p>
            <a:r>
              <a:rPr lang="zh-CN" altLang="zh-CN" sz="1600" dirty="0">
                <a:solidFill>
                  <a:schemeClr val="bg1"/>
                </a:solidFill>
              </a:rPr>
              <a:t>情感词情感基数初始化</a:t>
            </a:r>
            <a:endParaRPr lang="en-US" altLang="zh-CN" sz="1600" b="1" dirty="0" smtClean="0">
              <a:solidFill>
                <a:schemeClr val="bg1"/>
              </a:solidFill>
            </a:endParaRPr>
          </a:p>
        </p:txBody>
      </p:sp>
      <p:sp>
        <p:nvSpPr>
          <p:cNvPr id="25" name="矩形 24"/>
          <p:cNvSpPr/>
          <p:nvPr/>
        </p:nvSpPr>
        <p:spPr>
          <a:xfrm>
            <a:off x="2085589" y="4352705"/>
            <a:ext cx="1415772" cy="338554"/>
          </a:xfrm>
          <a:prstGeom prst="rect">
            <a:avLst/>
          </a:prstGeom>
          <a:solidFill>
            <a:schemeClr val="accent1"/>
          </a:solidFill>
        </p:spPr>
        <p:txBody>
          <a:bodyPr wrap="none">
            <a:spAutoFit/>
          </a:bodyPr>
          <a:lstStyle/>
          <a:p>
            <a:r>
              <a:rPr lang="zh-CN" altLang="zh-CN" sz="1600" dirty="0">
                <a:solidFill>
                  <a:schemeClr val="bg1"/>
                </a:solidFill>
              </a:rPr>
              <a:t>推荐算法</a:t>
            </a:r>
            <a:r>
              <a:rPr lang="zh-CN" altLang="zh-CN" sz="1600" dirty="0" smtClean="0">
                <a:solidFill>
                  <a:schemeClr val="bg1"/>
                </a:solidFill>
              </a:rPr>
              <a:t>优化</a:t>
            </a:r>
            <a:endParaRPr lang="en-US" altLang="zh-CN" sz="1600" b="1" dirty="0" smtClean="0">
              <a:solidFill>
                <a:schemeClr val="bg1"/>
              </a:solidFill>
            </a:endParaRPr>
          </a:p>
        </p:txBody>
      </p:sp>
      <p:sp>
        <p:nvSpPr>
          <p:cNvPr id="23" name="椭圆 22"/>
          <p:cNvSpPr/>
          <p:nvPr/>
        </p:nvSpPr>
        <p:spPr>
          <a:xfrm>
            <a:off x="794883" y="4386489"/>
            <a:ext cx="1142023"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dirty="0" smtClean="0">
                <a:latin typeface="+mn-ea"/>
              </a:rPr>
              <a:t>03</a:t>
            </a:r>
            <a:endParaRPr lang="zh-CN" altLang="en-US" sz="1400" b="1" dirty="0">
              <a:latin typeface="+mn-ea"/>
            </a:endParaRPr>
          </a:p>
        </p:txBody>
      </p:sp>
      <p:sp>
        <p:nvSpPr>
          <p:cNvPr id="24" name="矩形 23"/>
          <p:cNvSpPr/>
          <p:nvPr/>
        </p:nvSpPr>
        <p:spPr>
          <a:xfrm>
            <a:off x="2085588" y="3171066"/>
            <a:ext cx="9653693" cy="707886"/>
          </a:xfrm>
          <a:prstGeom prst="rect">
            <a:avLst/>
          </a:prstGeom>
        </p:spPr>
        <p:txBody>
          <a:bodyPr wrap="square">
            <a:spAutoFit/>
          </a:bodyPr>
          <a:lstStyle/>
          <a:p>
            <a:pPr>
              <a:lnSpc>
                <a:spcPct val="125000"/>
              </a:lnSpc>
            </a:pPr>
            <a:r>
              <a:rPr lang="zh-CN" altLang="zh-CN" sz="1600" dirty="0" smtClean="0"/>
              <a:t>在属性</a:t>
            </a:r>
            <a:r>
              <a:rPr lang="zh-CN" altLang="zh-CN" sz="1600" dirty="0"/>
              <a:t>词的分值预测部分，我们给情感词的情感基数设置了通用的</a:t>
            </a:r>
            <a:r>
              <a:rPr lang="zh-CN" altLang="zh-CN" sz="1600" dirty="0" smtClean="0"/>
              <a:t>分值</a:t>
            </a:r>
            <a:r>
              <a:rPr lang="zh-CN" altLang="en-US" sz="1600" dirty="0" smtClean="0"/>
              <a:t>，</a:t>
            </a:r>
            <a:r>
              <a:rPr lang="zh-CN" altLang="en-US" sz="1600" dirty="0"/>
              <a:t>然而</a:t>
            </a:r>
            <a:r>
              <a:rPr lang="zh-CN" altLang="zh-CN" sz="1600" dirty="0" smtClean="0"/>
              <a:t>不同</a:t>
            </a:r>
            <a:r>
              <a:rPr lang="zh-CN" altLang="zh-CN" sz="1600" dirty="0"/>
              <a:t>的情感词</a:t>
            </a:r>
            <a:r>
              <a:rPr lang="zh-CN" altLang="zh-CN" sz="1600" dirty="0" smtClean="0"/>
              <a:t>本</a:t>
            </a:r>
            <a:r>
              <a:rPr lang="zh-CN" altLang="en-US" sz="1600" dirty="0" smtClean="0"/>
              <a:t>身</a:t>
            </a:r>
            <a:r>
              <a:rPr lang="zh-CN" altLang="zh-CN" sz="1600" dirty="0" smtClean="0"/>
              <a:t>的</a:t>
            </a:r>
            <a:r>
              <a:rPr lang="zh-CN" altLang="zh-CN" sz="1600" dirty="0" smtClean="0"/>
              <a:t>情感</a:t>
            </a:r>
            <a:r>
              <a:rPr lang="zh-CN" altLang="en-US" sz="1600" dirty="0"/>
              <a:t>极性</a:t>
            </a:r>
            <a:r>
              <a:rPr lang="zh-CN" altLang="zh-CN" sz="1600" dirty="0" smtClean="0"/>
              <a:t>是</a:t>
            </a:r>
            <a:r>
              <a:rPr lang="zh-CN" altLang="zh-CN" sz="1600" dirty="0"/>
              <a:t>有所差异的</a:t>
            </a:r>
            <a:r>
              <a:rPr lang="zh-CN" altLang="zh-CN" sz="1600" dirty="0" smtClean="0"/>
              <a:t>，应该</a:t>
            </a:r>
            <a:r>
              <a:rPr lang="zh-CN" altLang="zh-CN" sz="1600" dirty="0"/>
              <a:t>赋予其不同的情感基数，这一点我们将会在下一步的</a:t>
            </a:r>
            <a:r>
              <a:rPr lang="zh-CN" altLang="zh-CN" sz="1600" dirty="0" smtClean="0"/>
              <a:t>工作</a:t>
            </a:r>
            <a:r>
              <a:rPr lang="zh-CN" altLang="en-US" sz="1600" dirty="0" smtClean="0"/>
              <a:t>进行探讨</a:t>
            </a:r>
            <a:endParaRPr lang="en-US" altLang="zh-CN" sz="1600" dirty="0"/>
          </a:p>
        </p:txBody>
      </p:sp>
      <p:sp>
        <p:nvSpPr>
          <p:cNvPr id="27" name="矩形 26"/>
          <p:cNvSpPr/>
          <p:nvPr/>
        </p:nvSpPr>
        <p:spPr>
          <a:xfrm>
            <a:off x="2085590" y="4802028"/>
            <a:ext cx="9653692" cy="830997"/>
          </a:xfrm>
          <a:prstGeom prst="rect">
            <a:avLst/>
          </a:prstGeom>
        </p:spPr>
        <p:txBody>
          <a:bodyPr wrap="square">
            <a:spAutoFit/>
          </a:bodyPr>
          <a:lstStyle/>
          <a:p>
            <a:r>
              <a:rPr lang="zh-CN" altLang="zh-CN" sz="1600" dirty="0" smtClean="0"/>
              <a:t>在设定</a:t>
            </a:r>
            <a:r>
              <a:rPr lang="zh-CN" altLang="en-US" sz="1600" dirty="0" smtClean="0"/>
              <a:t>相似度</a:t>
            </a:r>
            <a:r>
              <a:rPr lang="zh-CN" altLang="zh-CN" sz="1600" dirty="0" smtClean="0"/>
              <a:t>融合</a:t>
            </a:r>
            <a:r>
              <a:rPr lang="zh-CN" altLang="zh-CN" sz="1600" dirty="0"/>
              <a:t>参数的时候，我们采用的是探测的方式，即将融合</a:t>
            </a:r>
            <a:r>
              <a:rPr lang="zh-CN" altLang="zh-CN" sz="1600" dirty="0" smtClean="0"/>
              <a:t>参数从</a:t>
            </a:r>
            <a:r>
              <a:rPr lang="en-US" altLang="zh-CN" sz="1600" dirty="0"/>
              <a:t>0</a:t>
            </a:r>
            <a:r>
              <a:rPr lang="zh-CN" altLang="zh-CN" sz="1600" dirty="0"/>
              <a:t>变化到</a:t>
            </a:r>
            <a:r>
              <a:rPr lang="en-US" altLang="zh-CN" sz="1600" dirty="0"/>
              <a:t>1</a:t>
            </a:r>
            <a:r>
              <a:rPr lang="zh-CN" altLang="zh-CN" sz="1600" dirty="0"/>
              <a:t>分别进行实验</a:t>
            </a:r>
            <a:r>
              <a:rPr lang="zh-CN" altLang="zh-CN" sz="1600" dirty="0" smtClean="0"/>
              <a:t>，</a:t>
            </a:r>
            <a:r>
              <a:rPr lang="zh-CN" altLang="en-US" sz="1600" dirty="0" smtClean="0"/>
              <a:t>最终确定融合参数的值。</a:t>
            </a:r>
            <a:r>
              <a:rPr lang="zh-CN" altLang="zh-CN" sz="1600" dirty="0" smtClean="0"/>
              <a:t>然而</a:t>
            </a:r>
            <a:r>
              <a:rPr lang="zh-CN" altLang="en-US" sz="1600" dirty="0" smtClean="0"/>
              <a:t>这种</a:t>
            </a:r>
            <a:r>
              <a:rPr lang="zh-CN" altLang="en-US" sz="1600" dirty="0" smtClean="0"/>
              <a:t>方法</a:t>
            </a:r>
            <a:r>
              <a:rPr lang="zh-CN" altLang="en-US" sz="1600" dirty="0"/>
              <a:t>还</a:t>
            </a:r>
            <a:r>
              <a:rPr lang="zh-CN" altLang="zh-CN" sz="1600" dirty="0" smtClean="0"/>
              <a:t>不</a:t>
            </a:r>
            <a:r>
              <a:rPr lang="zh-CN" altLang="en-US" sz="1600" dirty="0" smtClean="0"/>
              <a:t>够</a:t>
            </a:r>
            <a:r>
              <a:rPr lang="zh-CN" altLang="zh-CN" sz="1600" dirty="0" smtClean="0"/>
              <a:t>准确</a:t>
            </a:r>
            <a:r>
              <a:rPr lang="zh-CN" altLang="zh-CN" sz="1600" dirty="0"/>
              <a:t>，因此</a:t>
            </a:r>
            <a:r>
              <a:rPr lang="zh-CN" altLang="zh-CN" sz="1600" dirty="0" smtClean="0"/>
              <a:t>我们</a:t>
            </a:r>
            <a:r>
              <a:rPr lang="zh-CN" altLang="en-US" sz="1600" dirty="0" smtClean="0"/>
              <a:t>将</a:t>
            </a:r>
            <a:r>
              <a:rPr lang="zh-CN" altLang="zh-CN" sz="1600" dirty="0" smtClean="0"/>
              <a:t>在</a:t>
            </a:r>
            <a:r>
              <a:rPr lang="zh-CN" altLang="zh-CN" sz="1600" dirty="0"/>
              <a:t>下一步的工作</a:t>
            </a:r>
            <a:r>
              <a:rPr lang="zh-CN" altLang="zh-CN" sz="1600" dirty="0" smtClean="0"/>
              <a:t>中进行</a:t>
            </a:r>
            <a:r>
              <a:rPr lang="zh-CN" altLang="zh-CN" sz="1600" dirty="0"/>
              <a:t>改进，找到一种更优的融合参数确定方法。</a:t>
            </a:r>
          </a:p>
        </p:txBody>
      </p:sp>
    </p:spTree>
    <p:custDataLst>
      <p:tags r:id="rId1"/>
    </p:custDataLst>
    <p:extLst>
      <p:ext uri="{BB962C8B-B14F-4D97-AF65-F5344CB8AC3E}">
        <p14:creationId xmlns:p14="http://schemas.microsoft.com/office/powerpoint/2010/main" val="1644960424"/>
      </p:ext>
    </p:extLst>
  </p:cSld>
  <p:clrMapOvr>
    <a:masterClrMapping/>
  </p:clrMapOvr>
  <mc:AlternateContent xmlns:mc="http://schemas.openxmlformats.org/markup-compatibility/2006" xmlns:p14="http://schemas.microsoft.com/office/powerpoint/2010/main">
    <mc:Choice Requires="p14">
      <p:transition spd="slow" p14:dur="2000" advTm="44522"/>
    </mc:Choice>
    <mc:Fallback xmlns="">
      <p:transition spd="slow" advTm="445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14" grpId="0" animBg="1"/>
      <p:bldP spid="15" grpId="0" animBg="1"/>
      <p:bldP spid="21" grpId="0" animBg="1"/>
      <p:bldP spid="25" grpId="0" animBg="1"/>
      <p:bldP spid="23" grpId="0" animBg="1"/>
      <p:bldP spid="24"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7" y="549275"/>
            <a:ext cx="10801351"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7" y="2705725"/>
            <a:ext cx="10801351" cy="1446550"/>
          </a:xfrm>
          <a:prstGeom prst="rect">
            <a:avLst/>
          </a:prstGeom>
          <a:noFill/>
        </p:spPr>
        <p:txBody>
          <a:bodyPr wrap="square" rtlCol="0">
            <a:spAutoFit/>
          </a:bodyPr>
          <a:lstStyle/>
          <a:p>
            <a:pPr algn="ctr"/>
            <a:r>
              <a:rPr lang="zh-CN" altLang="en-US" sz="8800" b="1" dirty="0" smtClean="0">
                <a:solidFill>
                  <a:schemeClr val="bg1"/>
                </a:solidFill>
              </a:rPr>
              <a:t>谢谢大家！</a:t>
            </a:r>
            <a:endParaRPr lang="zh-CN" altLang="en-US" sz="8800" b="1" dirty="0">
              <a:solidFill>
                <a:schemeClr val="bg1"/>
              </a:solidFill>
            </a:endParaRPr>
          </a:p>
        </p:txBody>
      </p:sp>
      <p:sp>
        <p:nvSpPr>
          <p:cNvPr id="4" name="矩形 3"/>
          <p:cNvSpPr/>
          <p:nvPr/>
        </p:nvSpPr>
        <p:spPr>
          <a:xfrm>
            <a:off x="3860831" y="4987351"/>
            <a:ext cx="2758084" cy="40005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zh-CN" altLang="en-US" sz="2000" b="1" spc="300" dirty="0" smtClean="0">
                <a:latin typeface="微软雅黑" panose="020B0503020204020204" pitchFamily="34" charset="-122"/>
                <a:ea typeface="微软雅黑" panose="020B0503020204020204" pitchFamily="34" charset="-122"/>
              </a:rPr>
              <a:t>答辩人：席俊杰</a:t>
            </a:r>
            <a:endParaRPr lang="zh-HK" altLang="en-US" sz="2000" b="1" spc="300" dirty="0">
              <a:latin typeface="微软雅黑" panose="020B0503020204020204" pitchFamily="34" charset="-122"/>
              <a:ea typeface="微软雅黑" panose="020B0503020204020204" pitchFamily="34" charset="-122"/>
            </a:endParaRPr>
          </a:p>
        </p:txBody>
      </p:sp>
      <p:sp>
        <p:nvSpPr>
          <p:cNvPr id="5" name="矩形 4"/>
          <p:cNvSpPr/>
          <p:nvPr/>
        </p:nvSpPr>
        <p:spPr>
          <a:xfrm>
            <a:off x="7241595" y="4985206"/>
            <a:ext cx="2758084" cy="40005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zh-CN" altLang="en-US" sz="2000" b="1" spc="300" dirty="0">
                <a:latin typeface="微软雅黑" panose="020B0503020204020204" pitchFamily="34" charset="-122"/>
                <a:ea typeface="微软雅黑" panose="020B0503020204020204" pitchFamily="34" charset="-122"/>
              </a:rPr>
              <a:t>指导</a:t>
            </a:r>
            <a:r>
              <a:rPr lang="zh-CN" altLang="en-US" sz="2000" b="1" spc="300" dirty="0" smtClean="0">
                <a:latin typeface="微软雅黑" panose="020B0503020204020204" pitchFamily="34" charset="-122"/>
                <a:ea typeface="微软雅黑" panose="020B0503020204020204" pitchFamily="34" charset="-122"/>
              </a:rPr>
              <a:t>老师：彭 敏</a:t>
            </a:r>
            <a:endParaRPr lang="zh-HK" altLang="en-US" sz="20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sp>
        <p:nvSpPr>
          <p:cNvPr id="16" name="文本框 10"/>
          <p:cNvSpPr txBox="1"/>
          <p:nvPr/>
        </p:nvSpPr>
        <p:spPr>
          <a:xfrm>
            <a:off x="790482" y="987006"/>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研究意义</a:t>
            </a:r>
            <a:endParaRPr lang="zh-CN" altLang="en-US" sz="2400" b="1" dirty="0">
              <a:solidFill>
                <a:srgbClr val="0053A3"/>
              </a:solidFill>
              <a:latin typeface="微软雅黑" panose="020B0503020204020204"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1" y="1515746"/>
            <a:ext cx="89535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60307" y="4673846"/>
            <a:ext cx="2346258" cy="523220"/>
          </a:xfrm>
          <a:prstGeom prst="rect">
            <a:avLst/>
          </a:prstGeom>
          <a:noFill/>
        </p:spPr>
        <p:txBody>
          <a:bodyPr wrap="square" rtlCol="0">
            <a:spAutoFit/>
          </a:bodyPr>
          <a:lstStyle/>
          <a:p>
            <a:r>
              <a:rPr lang="zh-CN" altLang="en-US" sz="2800" dirty="0" smtClean="0">
                <a:solidFill>
                  <a:srgbClr val="FF0000"/>
                </a:solidFill>
              </a:rPr>
              <a:t>如何挑选？</a:t>
            </a:r>
            <a:endParaRPr lang="zh-CN" altLang="en-US" sz="2800" dirty="0">
              <a:solidFill>
                <a:srgbClr val="FF0000"/>
              </a:solidFill>
            </a:endParaRPr>
          </a:p>
        </p:txBody>
      </p:sp>
      <p:sp>
        <p:nvSpPr>
          <p:cNvPr id="3" name="TextBox 2"/>
          <p:cNvSpPr txBox="1"/>
          <p:nvPr/>
        </p:nvSpPr>
        <p:spPr>
          <a:xfrm>
            <a:off x="6358854" y="4700456"/>
            <a:ext cx="2978093" cy="523220"/>
          </a:xfrm>
          <a:prstGeom prst="rect">
            <a:avLst/>
          </a:prstGeom>
          <a:noFill/>
        </p:spPr>
        <p:txBody>
          <a:bodyPr wrap="square" rtlCol="0">
            <a:spAutoFit/>
          </a:bodyPr>
          <a:lstStyle/>
          <a:p>
            <a:r>
              <a:rPr lang="zh-CN" altLang="en-US" sz="2800" dirty="0" smtClean="0">
                <a:solidFill>
                  <a:srgbClr val="FF0000"/>
                </a:solidFill>
              </a:rPr>
              <a:t>个性化推荐系统</a:t>
            </a:r>
            <a:endParaRPr lang="zh-CN" altLang="en-US" sz="2800" dirty="0">
              <a:solidFill>
                <a:srgbClr val="FF0000"/>
              </a:solidFill>
            </a:endParaRPr>
          </a:p>
        </p:txBody>
      </p:sp>
      <p:sp>
        <p:nvSpPr>
          <p:cNvPr id="5" name="右箭头 4"/>
          <p:cNvSpPr/>
          <p:nvPr/>
        </p:nvSpPr>
        <p:spPr>
          <a:xfrm>
            <a:off x="4983061" y="4748169"/>
            <a:ext cx="1216403" cy="44050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54358928"/>
      </p:ext>
    </p:extLst>
  </p:cSld>
  <p:clrMapOvr>
    <a:masterClrMapping/>
  </p:clrMapOvr>
  <mc:AlternateContent xmlns:mc="http://schemas.openxmlformats.org/markup-compatibility/2006" xmlns:p14="http://schemas.microsoft.com/office/powerpoint/2010/main">
    <mc:Choice Requires="p14">
      <p:transition spd="slow" p14:dur="2000" advTm="23865"/>
    </mc:Choice>
    <mc:Fallback xmlns="">
      <p:transition spd="slow" advTm="238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15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 grpId="0"/>
      <p:bldP spid="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6" name="文本框 10"/>
          <p:cNvSpPr txBox="1"/>
          <p:nvPr/>
        </p:nvSpPr>
        <p:spPr>
          <a:xfrm>
            <a:off x="790482" y="987006"/>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研究意义</a:t>
            </a:r>
            <a:endParaRPr lang="zh-CN" altLang="en-US" sz="2400" b="1" dirty="0">
              <a:solidFill>
                <a:srgbClr val="0053A3"/>
              </a:solidFill>
              <a:latin typeface="微软雅黑" panose="020B0503020204020204" pitchFamily="34" charset="-122"/>
            </a:endParaRPr>
          </a:p>
        </p:txBody>
      </p:sp>
      <p:pic>
        <p:nvPicPr>
          <p:cNvPr id="10"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83" y="2217008"/>
            <a:ext cx="5562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043488" y="2217007"/>
            <a:ext cx="4356968" cy="3831367"/>
          </a:xfrm>
          <a:prstGeom prst="rect">
            <a:avLst/>
          </a:prstGeom>
          <a:noFill/>
        </p:spPr>
      </p:pic>
      <p:sp>
        <p:nvSpPr>
          <p:cNvPr id="2" name="TextBox 1"/>
          <p:cNvSpPr txBox="1"/>
          <p:nvPr/>
        </p:nvSpPr>
        <p:spPr>
          <a:xfrm>
            <a:off x="904783" y="1613391"/>
            <a:ext cx="314334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FF0000"/>
                </a:solidFill>
              </a:rPr>
              <a:t>基于协同过滤的推荐系统</a:t>
            </a:r>
            <a:endParaRPr lang="en-US" altLang="zh-CN" dirty="0">
              <a:solidFill>
                <a:srgbClr val="FF0000"/>
              </a:solidFill>
            </a:endParaRPr>
          </a:p>
        </p:txBody>
      </p:sp>
    </p:spTree>
    <p:extLst>
      <p:ext uri="{BB962C8B-B14F-4D97-AF65-F5344CB8AC3E}">
        <p14:creationId xmlns:p14="http://schemas.microsoft.com/office/powerpoint/2010/main" val="3573226637"/>
      </p:ext>
    </p:extLst>
  </p:cSld>
  <p:clrMapOvr>
    <a:masterClrMapping/>
  </p:clrMapOvr>
  <mc:AlternateContent xmlns:mc="http://schemas.openxmlformats.org/markup-compatibility/2006" xmlns:p14="http://schemas.microsoft.com/office/powerpoint/2010/main">
    <mc:Choice Requires="p14">
      <p:transition spd="slow" p14:dur="2000" advTm="23365"/>
    </mc:Choice>
    <mc:Fallback xmlns="">
      <p:transition spd="slow" advTm="2336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12" name="矩形 11"/>
          <p:cNvSpPr/>
          <p:nvPr/>
        </p:nvSpPr>
        <p:spPr>
          <a:xfrm>
            <a:off x="790484" y="2340971"/>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6" name="文本框 10"/>
          <p:cNvSpPr txBox="1"/>
          <p:nvPr/>
        </p:nvSpPr>
        <p:spPr>
          <a:xfrm>
            <a:off x="790482" y="987006"/>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面临的挑战</a:t>
            </a:r>
            <a:endParaRPr lang="zh-CN" altLang="en-US" sz="2400" b="1" dirty="0">
              <a:solidFill>
                <a:srgbClr val="0053A3"/>
              </a:solidFill>
              <a:latin typeface="微软雅黑" panose="020B0503020204020204" pitchFamily="34" charset="-122"/>
            </a:endParaRPr>
          </a:p>
        </p:txBody>
      </p:sp>
      <p:sp>
        <p:nvSpPr>
          <p:cNvPr id="19" name="TextBox 2063"/>
          <p:cNvSpPr txBox="1"/>
          <p:nvPr/>
        </p:nvSpPr>
        <p:spPr>
          <a:xfrm>
            <a:off x="1270899" y="1978538"/>
            <a:ext cx="1212812" cy="461665"/>
          </a:xfrm>
          <a:prstGeom prst="rect">
            <a:avLst/>
          </a:prstGeom>
          <a:no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冷</a:t>
            </a:r>
            <a:r>
              <a:rPr lang="zh-CN" altLang="en-US" sz="2400" b="1" dirty="0" smtClean="0">
                <a:solidFill>
                  <a:schemeClr val="bg1"/>
                </a:solidFill>
                <a:latin typeface="微软雅黑" panose="020B0503020204020204" pitchFamily="34" charset="-122"/>
                <a:ea typeface="微软雅黑" panose="020B0503020204020204" pitchFamily="34" charset="-122"/>
              </a:rPr>
              <a:t>启</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614664" y="1905857"/>
            <a:ext cx="4824861" cy="3299500"/>
            <a:chOff x="1276508" y="1381860"/>
            <a:chExt cx="5015233" cy="3963239"/>
          </a:xfrm>
        </p:grpSpPr>
        <p:sp>
          <p:nvSpPr>
            <p:cNvPr id="22" name="矩形 21"/>
            <p:cNvSpPr/>
            <p:nvPr/>
          </p:nvSpPr>
          <p:spPr>
            <a:xfrm>
              <a:off x="1285644" y="2104682"/>
              <a:ext cx="5006097"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6508" y="1381860"/>
              <a:ext cx="1781137" cy="729130"/>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数据稀疏性</a:t>
              </a:r>
              <a:endParaRPr lang="zh-CN" altLang="en-US" dirty="0"/>
            </a:p>
          </p:txBody>
        </p:sp>
      </p:grpSp>
      <p:sp>
        <p:nvSpPr>
          <p:cNvPr id="25" name="矩形 24"/>
          <p:cNvSpPr/>
          <p:nvPr/>
        </p:nvSpPr>
        <p:spPr>
          <a:xfrm>
            <a:off x="917581" y="2807804"/>
            <a:ext cx="4597395" cy="1015663"/>
          </a:xfrm>
          <a:prstGeom prst="rect">
            <a:avLst/>
          </a:prstGeom>
        </p:spPr>
        <p:txBody>
          <a:bodyPr wrap="square">
            <a:spAutoFit/>
          </a:bodyPr>
          <a:lstStyle/>
          <a:p>
            <a:pPr>
              <a:lnSpc>
                <a:spcPct val="150000"/>
              </a:lnSpc>
              <a:defRPr/>
            </a:pPr>
            <a:r>
              <a:rPr lang="zh-CN" altLang="en-US" sz="2000" dirty="0">
                <a:latin typeface="+mn-ea"/>
              </a:rPr>
              <a:t> </a:t>
            </a:r>
            <a:r>
              <a:rPr lang="zh-CN" altLang="en-US" sz="2000" dirty="0" smtClean="0">
                <a:latin typeface="+mn-ea"/>
              </a:rPr>
              <a:t>   协同过滤中，</a:t>
            </a:r>
            <a:r>
              <a:rPr lang="zh-CN" altLang="zh-CN" sz="2000" dirty="0" smtClean="0"/>
              <a:t>用户</a:t>
            </a:r>
            <a:r>
              <a:rPr lang="zh-CN" altLang="zh-CN" sz="2000" dirty="0"/>
              <a:t>或者物品的相似度度量不够</a:t>
            </a:r>
            <a:r>
              <a:rPr lang="zh-CN" altLang="zh-CN" sz="2000" dirty="0" smtClean="0"/>
              <a:t>精确</a:t>
            </a:r>
            <a:r>
              <a:rPr lang="zh-CN" altLang="en-US" sz="2000" dirty="0" smtClean="0">
                <a:latin typeface="+mn-ea"/>
              </a:rPr>
              <a:t>，导致推荐精度下降。</a:t>
            </a:r>
            <a:endParaRPr lang="en-US" altLang="zh-CN" sz="2000" dirty="0">
              <a:latin typeface="+mn-ea"/>
            </a:endParaRPr>
          </a:p>
        </p:txBody>
      </p:sp>
      <p:grpSp>
        <p:nvGrpSpPr>
          <p:cNvPr id="29" name="组合 28"/>
          <p:cNvGrpSpPr/>
          <p:nvPr/>
        </p:nvGrpSpPr>
        <p:grpSpPr>
          <a:xfrm>
            <a:off x="909189" y="1905857"/>
            <a:ext cx="4910586" cy="3299500"/>
            <a:chOff x="1276508" y="1381860"/>
            <a:chExt cx="5015233" cy="3963239"/>
          </a:xfrm>
        </p:grpSpPr>
        <p:sp>
          <p:nvSpPr>
            <p:cNvPr id="30" name="矩形 29"/>
            <p:cNvSpPr/>
            <p:nvPr/>
          </p:nvSpPr>
          <p:spPr>
            <a:xfrm>
              <a:off x="1285644" y="2104682"/>
              <a:ext cx="5006097"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276508" y="1381860"/>
              <a:ext cx="1781137" cy="729130"/>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推荐精度</a:t>
              </a:r>
            </a:p>
          </p:txBody>
        </p:sp>
      </p:grpSp>
      <p:sp>
        <p:nvSpPr>
          <p:cNvPr id="32" name="矩形 31"/>
          <p:cNvSpPr/>
          <p:nvPr/>
        </p:nvSpPr>
        <p:spPr>
          <a:xfrm>
            <a:off x="6689731" y="2886995"/>
            <a:ext cx="4597395" cy="1477328"/>
          </a:xfrm>
          <a:prstGeom prst="rect">
            <a:avLst/>
          </a:prstGeom>
        </p:spPr>
        <p:txBody>
          <a:bodyPr wrap="square">
            <a:spAutoFit/>
          </a:bodyPr>
          <a:lstStyle/>
          <a:p>
            <a:pPr>
              <a:lnSpc>
                <a:spcPct val="150000"/>
              </a:lnSpc>
              <a:defRPr/>
            </a:pPr>
            <a:r>
              <a:rPr lang="zh-CN" altLang="zh-CN" sz="2000" dirty="0"/>
              <a:t>用户共同评分的物品较少</a:t>
            </a:r>
            <a:r>
              <a:rPr lang="zh-CN" altLang="en-US" sz="2000" dirty="0" smtClean="0">
                <a:latin typeface="+mn-ea"/>
              </a:rPr>
              <a:t>，造成用户项目</a:t>
            </a:r>
            <a:r>
              <a:rPr lang="zh-CN" altLang="en-US" sz="2000" dirty="0">
                <a:latin typeface="+mn-ea"/>
              </a:rPr>
              <a:t>偏好矩阵非常稀疏 </a:t>
            </a:r>
            <a:r>
              <a:rPr lang="zh-CN" altLang="en-US" sz="2000" dirty="0" smtClean="0">
                <a:latin typeface="+mn-ea"/>
              </a:rPr>
              <a:t>，最终导致推荐精度下降。</a:t>
            </a:r>
            <a:endParaRPr lang="en-US" altLang="zh-CN" sz="2000" dirty="0">
              <a:latin typeface="+mn-ea"/>
            </a:endParaRPr>
          </a:p>
        </p:txBody>
      </p:sp>
    </p:spTree>
    <p:custDataLst>
      <p:tags r:id="rId1"/>
    </p:custDataLst>
    <p:extLst>
      <p:ext uri="{BB962C8B-B14F-4D97-AF65-F5344CB8AC3E}">
        <p14:creationId xmlns:p14="http://schemas.microsoft.com/office/powerpoint/2010/main" val="3655188444"/>
      </p:ext>
    </p:extLst>
  </p:cSld>
  <p:clrMapOvr>
    <a:masterClrMapping/>
  </p:clrMapOvr>
  <mc:AlternateContent xmlns:mc="http://schemas.openxmlformats.org/markup-compatibility/2006" xmlns:p14="http://schemas.microsoft.com/office/powerpoint/2010/main">
    <mc:Choice Requires="p14">
      <p:transition spd="slow" p14:dur="2000" advTm="19000"/>
    </mc:Choice>
    <mc:Fallback xmlns="">
      <p:transition spd="slow" advTm="19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12" name="矩形 11"/>
          <p:cNvSpPr/>
          <p:nvPr/>
        </p:nvSpPr>
        <p:spPr>
          <a:xfrm>
            <a:off x="790484" y="1875394"/>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4" name="矩形 13"/>
          <p:cNvSpPr/>
          <p:nvPr/>
        </p:nvSpPr>
        <p:spPr>
          <a:xfrm>
            <a:off x="8526616" y="1875393"/>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sp>
        <p:nvSpPr>
          <p:cNvPr id="10"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17" name="文本框 10"/>
          <p:cNvSpPr txBox="1"/>
          <p:nvPr/>
        </p:nvSpPr>
        <p:spPr>
          <a:xfrm>
            <a:off x="778996" y="1038872"/>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研究现状</a:t>
            </a:r>
            <a:endParaRPr lang="zh-CN" altLang="en-US" sz="2400" b="1" dirty="0">
              <a:solidFill>
                <a:srgbClr val="0053A3"/>
              </a:solidFill>
              <a:latin typeface="微软雅黑" panose="020B0503020204020204" pitchFamily="34" charset="-122"/>
            </a:endParaRPr>
          </a:p>
        </p:txBody>
      </p:sp>
      <p:sp>
        <p:nvSpPr>
          <p:cNvPr id="25" name="矩形 24"/>
          <p:cNvSpPr/>
          <p:nvPr/>
        </p:nvSpPr>
        <p:spPr>
          <a:xfrm>
            <a:off x="8679016" y="2145239"/>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sp>
        <p:nvSpPr>
          <p:cNvPr id="44" name="TextBox 43"/>
          <p:cNvSpPr txBox="1"/>
          <p:nvPr/>
        </p:nvSpPr>
        <p:spPr>
          <a:xfrm>
            <a:off x="1190190" y="1528080"/>
            <a:ext cx="581458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聚类，分类初步</a:t>
            </a:r>
            <a:r>
              <a:rPr lang="zh-CN" altLang="en-US" sz="2400" dirty="0" smtClean="0"/>
              <a:t>预测评分填充矩阵</a:t>
            </a:r>
            <a:endParaRPr lang="en-US" altLang="zh-CN" sz="2400" dirty="0" smtClean="0"/>
          </a:p>
        </p:txBody>
      </p:sp>
      <p:sp>
        <p:nvSpPr>
          <p:cNvPr id="30" name="右箭头 29"/>
          <p:cNvSpPr/>
          <p:nvPr/>
        </p:nvSpPr>
        <p:spPr>
          <a:xfrm>
            <a:off x="2588357" y="4503602"/>
            <a:ext cx="1458497"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022448" y="4374181"/>
            <a:ext cx="2282576" cy="461665"/>
          </a:xfrm>
          <a:prstGeom prst="rect">
            <a:avLst/>
          </a:prstGeom>
          <a:noFill/>
        </p:spPr>
        <p:txBody>
          <a:bodyPr wrap="square" rtlCol="0">
            <a:spAutoFit/>
          </a:bodyPr>
          <a:lstStyle/>
          <a:p>
            <a:r>
              <a:rPr lang="zh-CN" altLang="en-US" sz="2400" dirty="0" smtClean="0"/>
              <a:t>评分矩阵</a:t>
            </a:r>
            <a:endParaRPr lang="en-US" altLang="zh-CN" sz="2400" dirty="0" smtClean="0"/>
          </a:p>
        </p:txBody>
      </p:sp>
      <p:sp>
        <p:nvSpPr>
          <p:cNvPr id="32" name="TextBox 31"/>
          <p:cNvSpPr txBox="1"/>
          <p:nvPr/>
        </p:nvSpPr>
        <p:spPr>
          <a:xfrm>
            <a:off x="4257137" y="4371101"/>
            <a:ext cx="3115213" cy="461665"/>
          </a:xfrm>
          <a:prstGeom prst="rect">
            <a:avLst/>
          </a:prstGeom>
          <a:noFill/>
        </p:spPr>
        <p:txBody>
          <a:bodyPr wrap="square" rtlCol="0">
            <a:spAutoFit/>
          </a:bodyPr>
          <a:lstStyle/>
          <a:p>
            <a:r>
              <a:rPr lang="zh-CN" altLang="en-US" sz="2400" dirty="0" smtClean="0"/>
              <a:t>相似度不准确</a:t>
            </a:r>
            <a:endParaRPr lang="en-US" altLang="zh-CN" sz="2400" dirty="0" smtClean="0"/>
          </a:p>
        </p:txBody>
      </p:sp>
      <p:sp>
        <p:nvSpPr>
          <p:cNvPr id="33" name="TextBox 32"/>
          <p:cNvSpPr txBox="1"/>
          <p:nvPr/>
        </p:nvSpPr>
        <p:spPr>
          <a:xfrm>
            <a:off x="1022448" y="5391642"/>
            <a:ext cx="3726138" cy="461665"/>
          </a:xfrm>
          <a:prstGeom prst="rect">
            <a:avLst/>
          </a:prstGeom>
          <a:noFill/>
        </p:spPr>
        <p:txBody>
          <a:bodyPr wrap="square" rtlCol="0">
            <a:spAutoFit/>
          </a:bodyPr>
          <a:lstStyle/>
          <a:p>
            <a:r>
              <a:rPr lang="zh-CN" altLang="en-US" sz="2400" dirty="0" smtClean="0">
                <a:solidFill>
                  <a:srgbClr val="FF0000"/>
                </a:solidFill>
              </a:rPr>
              <a:t>丰富的评论文本信息</a:t>
            </a:r>
            <a:endParaRPr lang="zh-CN" altLang="en-US" sz="2400" dirty="0">
              <a:solidFill>
                <a:srgbClr val="FF0000"/>
              </a:solidFill>
            </a:endParaRPr>
          </a:p>
        </p:txBody>
      </p:sp>
      <p:sp>
        <p:nvSpPr>
          <p:cNvPr id="15" name="TextBox 14"/>
          <p:cNvSpPr txBox="1"/>
          <p:nvPr/>
        </p:nvSpPr>
        <p:spPr>
          <a:xfrm>
            <a:off x="1199619" y="2052906"/>
            <a:ext cx="3215999"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SVD</a:t>
            </a:r>
            <a:r>
              <a:rPr lang="zh-CN" altLang="en-US" sz="2400" dirty="0" smtClean="0"/>
              <a:t>矩阵分解</a:t>
            </a:r>
            <a:endParaRPr lang="en-US" altLang="zh-CN" sz="2400" dirty="0" smtClean="0"/>
          </a:p>
        </p:txBody>
      </p:sp>
      <p:sp>
        <p:nvSpPr>
          <p:cNvPr id="16" name="TextBox 15"/>
          <p:cNvSpPr txBox="1"/>
          <p:nvPr/>
        </p:nvSpPr>
        <p:spPr>
          <a:xfrm>
            <a:off x="1199619" y="2605669"/>
            <a:ext cx="3423132"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LFM </a:t>
            </a:r>
            <a:r>
              <a:rPr lang="zh-CN" altLang="en-US" sz="2400" dirty="0" smtClean="0"/>
              <a:t>隐语义分析模型</a:t>
            </a:r>
            <a:endParaRPr lang="en-US" altLang="zh-CN" sz="2400" dirty="0" smtClean="0"/>
          </a:p>
        </p:txBody>
      </p:sp>
      <p:sp>
        <p:nvSpPr>
          <p:cNvPr id="18" name="TextBox 17"/>
          <p:cNvSpPr txBox="1"/>
          <p:nvPr/>
        </p:nvSpPr>
        <p:spPr>
          <a:xfrm>
            <a:off x="1228290" y="3208413"/>
            <a:ext cx="230159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张量分解</a:t>
            </a:r>
            <a:endParaRPr lang="en-US" altLang="zh-CN" sz="2400" dirty="0" smtClean="0"/>
          </a:p>
        </p:txBody>
      </p:sp>
    </p:spTree>
    <p:custDataLst>
      <p:tags r:id="rId1"/>
    </p:custDataLst>
    <p:extLst>
      <p:ext uri="{BB962C8B-B14F-4D97-AF65-F5344CB8AC3E}">
        <p14:creationId xmlns:p14="http://schemas.microsoft.com/office/powerpoint/2010/main" val="494239063"/>
      </p:ext>
    </p:extLst>
  </p:cSld>
  <p:clrMapOvr>
    <a:masterClrMapping/>
  </p:clrMapOvr>
  <mc:AlternateContent xmlns:mc="http://schemas.openxmlformats.org/markup-compatibility/2006" xmlns:p14="http://schemas.microsoft.com/office/powerpoint/2010/main">
    <mc:Choice Requires="p14">
      <p:transition spd="slow" p14:dur="2000" advTm="71014"/>
    </mc:Choice>
    <mc:Fallback xmlns="">
      <p:transition spd="slow" advTm="710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500"/>
                                        <p:tgtEl>
                                          <p:spTgt spid="3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80">
                                          <p:stCondLst>
                                            <p:cond delay="0"/>
                                          </p:stCondLst>
                                        </p:cTn>
                                        <p:tgtEl>
                                          <p:spTgt spid="33"/>
                                        </p:tgtEl>
                                      </p:cBhvr>
                                    </p:animEffect>
                                    <p:anim calcmode="lin" valueType="num">
                                      <p:cBhvr>
                                        <p:cTn id="47"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52" dur="26">
                                          <p:stCondLst>
                                            <p:cond delay="650"/>
                                          </p:stCondLst>
                                        </p:cTn>
                                        <p:tgtEl>
                                          <p:spTgt spid="33"/>
                                        </p:tgtEl>
                                      </p:cBhvr>
                                      <p:to x="100000" y="60000"/>
                                    </p:animScale>
                                    <p:animScale>
                                      <p:cBhvr>
                                        <p:cTn id="53" dur="166" decel="50000">
                                          <p:stCondLst>
                                            <p:cond delay="676"/>
                                          </p:stCondLst>
                                        </p:cTn>
                                        <p:tgtEl>
                                          <p:spTgt spid="33"/>
                                        </p:tgtEl>
                                      </p:cBhvr>
                                      <p:to x="100000" y="100000"/>
                                    </p:animScale>
                                    <p:animScale>
                                      <p:cBhvr>
                                        <p:cTn id="54" dur="26">
                                          <p:stCondLst>
                                            <p:cond delay="1312"/>
                                          </p:stCondLst>
                                        </p:cTn>
                                        <p:tgtEl>
                                          <p:spTgt spid="33"/>
                                        </p:tgtEl>
                                      </p:cBhvr>
                                      <p:to x="100000" y="80000"/>
                                    </p:animScale>
                                    <p:animScale>
                                      <p:cBhvr>
                                        <p:cTn id="55" dur="166" decel="50000">
                                          <p:stCondLst>
                                            <p:cond delay="1338"/>
                                          </p:stCondLst>
                                        </p:cTn>
                                        <p:tgtEl>
                                          <p:spTgt spid="33"/>
                                        </p:tgtEl>
                                      </p:cBhvr>
                                      <p:to x="100000" y="100000"/>
                                    </p:animScale>
                                    <p:animScale>
                                      <p:cBhvr>
                                        <p:cTn id="56" dur="26">
                                          <p:stCondLst>
                                            <p:cond delay="1642"/>
                                          </p:stCondLst>
                                        </p:cTn>
                                        <p:tgtEl>
                                          <p:spTgt spid="33"/>
                                        </p:tgtEl>
                                      </p:cBhvr>
                                      <p:to x="100000" y="90000"/>
                                    </p:animScale>
                                    <p:animScale>
                                      <p:cBhvr>
                                        <p:cTn id="57" dur="166" decel="50000">
                                          <p:stCondLst>
                                            <p:cond delay="1668"/>
                                          </p:stCondLst>
                                        </p:cTn>
                                        <p:tgtEl>
                                          <p:spTgt spid="33"/>
                                        </p:tgtEl>
                                      </p:cBhvr>
                                      <p:to x="100000" y="100000"/>
                                    </p:animScale>
                                    <p:animScale>
                                      <p:cBhvr>
                                        <p:cTn id="58" dur="26">
                                          <p:stCondLst>
                                            <p:cond delay="1808"/>
                                          </p:stCondLst>
                                        </p:cTn>
                                        <p:tgtEl>
                                          <p:spTgt spid="33"/>
                                        </p:tgtEl>
                                      </p:cBhvr>
                                      <p:to x="100000" y="95000"/>
                                    </p:animScale>
                                    <p:animScale>
                                      <p:cBhvr>
                                        <p:cTn id="59" dur="166" decel="50000">
                                          <p:stCondLst>
                                            <p:cond delay="1834"/>
                                          </p:stCondLst>
                                        </p:cTn>
                                        <p:tgtEl>
                                          <p:spTgt spid="3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0" grpId="0" animBg="1"/>
      <p:bldP spid="31" grpId="0"/>
      <p:bldP spid="32" grpId="0"/>
      <p:bldP spid="33" grpId="0"/>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sp>
        <p:nvSpPr>
          <p:cNvPr id="6" name="矩形 5"/>
          <p:cNvSpPr/>
          <p:nvPr/>
        </p:nvSpPr>
        <p:spPr>
          <a:xfrm>
            <a:off x="3314700" y="252859"/>
            <a:ext cx="8877303"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 name="文本框 44"/>
          <p:cNvSpPr txBox="1"/>
          <p:nvPr/>
        </p:nvSpPr>
        <p:spPr>
          <a:xfrm>
            <a:off x="647716" y="155645"/>
            <a:ext cx="2339094" cy="646327"/>
          </a:xfrm>
          <a:prstGeom prst="rect">
            <a:avLst/>
          </a:prstGeom>
          <a:noFill/>
        </p:spPr>
        <p:txBody>
          <a:bodyPr wrap="none" lIns="91436" tIns="45718" rIns="91436" bIns="45718" rtlCol="0">
            <a:spAutoFit/>
          </a:bodyPr>
          <a:lstStyle/>
          <a:p>
            <a:r>
              <a:rPr lang="zh-CN" altLang="en-US" sz="3600" spc="600" dirty="0">
                <a:solidFill>
                  <a:schemeClr val="tx2"/>
                </a:solidFill>
                <a:latin typeface="微软雅黑" panose="020B0503020204020204" pitchFamily="34" charset="-122"/>
                <a:ea typeface="微软雅黑" panose="020B0503020204020204" pitchFamily="34" charset="-122"/>
              </a:rPr>
              <a:t>研究背景</a:t>
            </a:r>
          </a:p>
        </p:txBody>
      </p:sp>
      <p:sp>
        <p:nvSpPr>
          <p:cNvPr id="9" name="矩形 8"/>
          <p:cNvSpPr/>
          <p:nvPr/>
        </p:nvSpPr>
        <p:spPr>
          <a:xfrm>
            <a:off x="990603" y="1025685"/>
            <a:ext cx="2920999" cy="584771"/>
          </a:xfrm>
          <a:prstGeom prst="rect">
            <a:avLst/>
          </a:prstGeom>
        </p:spPr>
        <p:txBody>
          <a:bodyPr wrap="square" lIns="91436" tIns="45718" rIns="91436" bIns="45718">
            <a:spAutoFit/>
          </a:bodyPr>
          <a:lstStyle/>
          <a:p>
            <a:pPr marL="457200" indent="-457200">
              <a:buFont typeface="Wingdings" panose="05000000000000000000" pitchFamily="2" charset="2"/>
              <a:buChar char="n"/>
            </a:pPr>
            <a:r>
              <a:rPr lang="zh-CN" altLang="en-US" sz="3200" dirty="0" smtClean="0">
                <a:solidFill>
                  <a:srgbClr val="0070C0"/>
                </a:solidFill>
                <a:latin typeface="黑体" panose="02010609060101010101" pitchFamily="49" charset="-122"/>
                <a:ea typeface="黑体" panose="02010609060101010101" pitchFamily="49" charset="-122"/>
              </a:rPr>
              <a:t>本文方法</a:t>
            </a:r>
            <a:endParaRPr lang="en-US" altLang="zh-CN" sz="3200" dirty="0">
              <a:solidFill>
                <a:srgbClr val="0070C0"/>
              </a:solidFill>
              <a:latin typeface="黑体" panose="02010609060101010101" pitchFamily="49" charset="-122"/>
              <a:ea typeface="黑体" panose="02010609060101010101" pitchFamily="49" charset="-122"/>
            </a:endParaRPr>
          </a:p>
        </p:txBody>
      </p:sp>
      <p:sp>
        <p:nvSpPr>
          <p:cNvPr id="25" name="TextBox 40"/>
          <p:cNvSpPr txBox="1">
            <a:spLocks noChangeArrowheads="1"/>
          </p:cNvSpPr>
          <p:nvPr/>
        </p:nvSpPr>
        <p:spPr bwMode="auto">
          <a:xfrm>
            <a:off x="346157" y="1159876"/>
            <a:ext cx="428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r>
              <a:rPr lang="en-US" altLang="zh-CN" sz="2800" dirty="0" smtClean="0">
                <a:solidFill>
                  <a:schemeClr val="bg1"/>
                </a:solidFill>
                <a:latin typeface="Bodoni MT Condensed" pitchFamily="18" charset="0"/>
                <a:ea typeface="微软雅黑" pitchFamily="34" charset="-122"/>
              </a:rPr>
              <a:t>04</a:t>
            </a:r>
            <a:endParaRPr lang="zh-CN" altLang="en-US" sz="1200" dirty="0">
              <a:solidFill>
                <a:schemeClr val="bg1"/>
              </a:solidFill>
              <a:latin typeface="Bodoni MT Condensed" pitchFamily="18" charset="0"/>
              <a:ea typeface="微软雅黑" pitchFamily="34" charset="-122"/>
            </a:endParaRPr>
          </a:p>
        </p:txBody>
      </p:sp>
      <p:sp>
        <p:nvSpPr>
          <p:cNvPr id="26" name="Rectangle 2"/>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矩形 26"/>
          <p:cNvSpPr/>
          <p:nvPr/>
        </p:nvSpPr>
        <p:spPr>
          <a:xfrm>
            <a:off x="2839258" y="2886363"/>
            <a:ext cx="3182087" cy="461665"/>
          </a:xfrm>
          <a:prstGeom prst="rect">
            <a:avLst/>
          </a:prstGeom>
        </p:spPr>
        <p:txBody>
          <a:bodyPr wrap="square">
            <a:spAutoFit/>
          </a:bodyPr>
          <a:lstStyle/>
          <a:p>
            <a:pPr lvl="0" algn="r"/>
            <a:r>
              <a:rPr lang="zh-CN" altLang="en-US" sz="2400" dirty="0" smtClean="0">
                <a:solidFill>
                  <a:schemeClr val="accent1">
                    <a:lumMod val="50000"/>
                  </a:schemeClr>
                </a:solidFill>
              </a:rPr>
              <a:t>属性词评分预测</a:t>
            </a:r>
            <a:endParaRPr lang="zh-CN" altLang="zh-CN" sz="2400" dirty="0">
              <a:solidFill>
                <a:schemeClr val="accent1">
                  <a:lumMod val="50000"/>
                </a:schemeClr>
              </a:solidFill>
            </a:endParaRPr>
          </a:p>
        </p:txBody>
      </p:sp>
      <p:sp>
        <p:nvSpPr>
          <p:cNvPr id="28" name="矩形 27"/>
          <p:cNvSpPr/>
          <p:nvPr/>
        </p:nvSpPr>
        <p:spPr>
          <a:xfrm>
            <a:off x="1559441" y="2019081"/>
            <a:ext cx="4500000" cy="461665"/>
          </a:xfrm>
          <a:prstGeom prst="rect">
            <a:avLst/>
          </a:prstGeom>
        </p:spPr>
        <p:txBody>
          <a:bodyPr wrap="square">
            <a:spAutoFit/>
          </a:bodyPr>
          <a:lstStyle/>
          <a:p>
            <a:pPr lvl="0" algn="r"/>
            <a:r>
              <a:rPr lang="zh-CN" altLang="en-US" sz="2400" dirty="0" smtClean="0">
                <a:solidFill>
                  <a:schemeClr val="accent1">
                    <a:lumMod val="50000"/>
                  </a:schemeClr>
                </a:solidFill>
              </a:rPr>
              <a:t>情感词</a:t>
            </a:r>
            <a:r>
              <a:rPr lang="en-US" altLang="zh-CN" sz="2400" dirty="0" smtClean="0">
                <a:solidFill>
                  <a:schemeClr val="accent1">
                    <a:lumMod val="50000"/>
                  </a:schemeClr>
                </a:solidFill>
              </a:rPr>
              <a:t>-</a:t>
            </a:r>
            <a:r>
              <a:rPr lang="zh-CN" altLang="en-US" sz="2400" dirty="0" smtClean="0">
                <a:solidFill>
                  <a:schemeClr val="accent1">
                    <a:lumMod val="50000"/>
                  </a:schemeClr>
                </a:solidFill>
              </a:rPr>
              <a:t>属性词对提取</a:t>
            </a:r>
            <a:endParaRPr lang="zh-CN" altLang="zh-CN" sz="2400" dirty="0">
              <a:solidFill>
                <a:schemeClr val="accent1">
                  <a:lumMod val="50000"/>
                </a:schemeClr>
              </a:solidFill>
            </a:endParaRPr>
          </a:p>
        </p:txBody>
      </p:sp>
      <p:sp>
        <p:nvSpPr>
          <p:cNvPr id="29" name="矩形 28"/>
          <p:cNvSpPr/>
          <p:nvPr/>
        </p:nvSpPr>
        <p:spPr>
          <a:xfrm>
            <a:off x="1559441" y="4499791"/>
            <a:ext cx="4500000" cy="461665"/>
          </a:xfrm>
          <a:prstGeom prst="rect">
            <a:avLst/>
          </a:prstGeom>
        </p:spPr>
        <p:txBody>
          <a:bodyPr wrap="square">
            <a:spAutoFit/>
          </a:bodyPr>
          <a:lstStyle/>
          <a:p>
            <a:pPr lvl="0" algn="r"/>
            <a:r>
              <a:rPr lang="zh-CN" altLang="en-US" sz="2400" dirty="0" smtClean="0">
                <a:solidFill>
                  <a:schemeClr val="accent1">
                    <a:lumMod val="50000"/>
                  </a:schemeClr>
                </a:solidFill>
              </a:rPr>
              <a:t>用户相似度计算</a:t>
            </a:r>
            <a:endParaRPr lang="zh-CN" altLang="zh-CN" sz="2400" dirty="0">
              <a:solidFill>
                <a:schemeClr val="accent1">
                  <a:lumMod val="50000"/>
                </a:schemeClr>
              </a:solidFill>
            </a:endParaRPr>
          </a:p>
        </p:txBody>
      </p:sp>
      <p:sp>
        <p:nvSpPr>
          <p:cNvPr id="30" name="矩形 29"/>
          <p:cNvSpPr/>
          <p:nvPr/>
        </p:nvSpPr>
        <p:spPr>
          <a:xfrm>
            <a:off x="1521343" y="5356503"/>
            <a:ext cx="4500000" cy="461665"/>
          </a:xfrm>
          <a:prstGeom prst="rect">
            <a:avLst/>
          </a:prstGeom>
        </p:spPr>
        <p:txBody>
          <a:bodyPr wrap="square">
            <a:spAutoFit/>
          </a:bodyPr>
          <a:lstStyle/>
          <a:p>
            <a:pPr lvl="0" algn="r"/>
            <a:r>
              <a:rPr lang="zh-CN" altLang="en-US" sz="2400" dirty="0" smtClean="0">
                <a:solidFill>
                  <a:schemeClr val="accent1">
                    <a:lumMod val="50000"/>
                  </a:schemeClr>
                </a:solidFill>
              </a:rPr>
              <a:t>个性化推荐</a:t>
            </a:r>
            <a:endParaRPr lang="zh-CN" altLang="zh-CN" sz="2400" dirty="0">
              <a:solidFill>
                <a:schemeClr val="accent1">
                  <a:lumMod val="50000"/>
                </a:schemeClr>
              </a:solidFill>
            </a:endParaRPr>
          </a:p>
        </p:txBody>
      </p:sp>
      <p:cxnSp>
        <p:nvCxnSpPr>
          <p:cNvPr id="31" name="直接连接符 30"/>
          <p:cNvCxnSpPr/>
          <p:nvPr/>
        </p:nvCxnSpPr>
        <p:spPr>
          <a:xfrm>
            <a:off x="1130300" y="2635793"/>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208560" y="3484846"/>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33" name="直接连接符 32"/>
          <p:cNvCxnSpPr/>
          <p:nvPr/>
        </p:nvCxnSpPr>
        <p:spPr>
          <a:xfrm>
            <a:off x="1143000" y="5125440"/>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34" name="直接连接符 33"/>
          <p:cNvCxnSpPr/>
          <p:nvPr/>
        </p:nvCxnSpPr>
        <p:spPr>
          <a:xfrm>
            <a:off x="1079501" y="6141440"/>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35" name="等腰三角形 34"/>
          <p:cNvSpPr/>
          <p:nvPr/>
        </p:nvSpPr>
        <p:spPr bwMode="auto">
          <a:xfrm rot="16200000">
            <a:off x="6339719" y="2114054"/>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6" name="等腰三角形 35"/>
          <p:cNvSpPr/>
          <p:nvPr/>
        </p:nvSpPr>
        <p:spPr bwMode="auto">
          <a:xfrm rot="16200000">
            <a:off x="6327019" y="2904987"/>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7" name="等腰三角形 36"/>
          <p:cNvSpPr/>
          <p:nvPr/>
        </p:nvSpPr>
        <p:spPr bwMode="auto">
          <a:xfrm rot="16200000">
            <a:off x="6344736" y="4521310"/>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8" name="等腰三角形 37"/>
          <p:cNvSpPr/>
          <p:nvPr/>
        </p:nvSpPr>
        <p:spPr bwMode="auto">
          <a:xfrm rot="16200000">
            <a:off x="6315006" y="5516287"/>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9" name="Rectangle 61"/>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灯片编号占位符 10"/>
          <p:cNvSpPr txBox="1">
            <a:spLocks/>
          </p:cNvSpPr>
          <p:nvPr/>
        </p:nvSpPr>
        <p:spPr>
          <a:xfrm>
            <a:off x="9448800" y="6477004"/>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8</a:t>
            </a:fld>
            <a:endParaRPr lang="zh-CN" altLang="en-US" dirty="0"/>
          </a:p>
        </p:txBody>
      </p:sp>
      <p:grpSp>
        <p:nvGrpSpPr>
          <p:cNvPr id="41" name="画布 24"/>
          <p:cNvGrpSpPr/>
          <p:nvPr/>
        </p:nvGrpSpPr>
        <p:grpSpPr>
          <a:xfrm>
            <a:off x="7401251" y="1070107"/>
            <a:ext cx="4298415" cy="5407260"/>
            <a:chOff x="0" y="-71939"/>
            <a:chExt cx="3387090" cy="3577590"/>
          </a:xfrm>
        </p:grpSpPr>
        <p:sp>
          <p:nvSpPr>
            <p:cNvPr id="42" name="矩形 41"/>
            <p:cNvSpPr/>
            <p:nvPr/>
          </p:nvSpPr>
          <p:spPr>
            <a:xfrm>
              <a:off x="0" y="-71939"/>
              <a:ext cx="3387090" cy="3577590"/>
            </a:xfrm>
            <a:prstGeom prst="rect">
              <a:avLst/>
            </a:prstGeom>
            <a:noFill/>
          </p:spPr>
        </p:sp>
        <p:sp>
          <p:nvSpPr>
            <p:cNvPr id="43" name="矩形 42"/>
            <p:cNvSpPr>
              <a:spLocks noChangeArrowheads="1"/>
            </p:cNvSpPr>
            <p:nvPr/>
          </p:nvSpPr>
          <p:spPr bwMode="auto">
            <a:xfrm>
              <a:off x="23851" y="-30602"/>
              <a:ext cx="3213387" cy="3345108"/>
            </a:xfrm>
            <a:prstGeom prst="rect">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zh-CN" altLang="en-US" sz="1050" dirty="0"/>
            </a:p>
          </p:txBody>
        </p:sp>
        <p:sp>
          <p:nvSpPr>
            <p:cNvPr id="44" name="矩形 43"/>
            <p:cNvSpPr>
              <a:spLocks noChangeArrowheads="1"/>
            </p:cNvSpPr>
            <p:nvPr/>
          </p:nvSpPr>
          <p:spPr bwMode="auto">
            <a:xfrm>
              <a:off x="1696938" y="93102"/>
              <a:ext cx="1283456" cy="1595428"/>
            </a:xfrm>
            <a:prstGeom prst="rect">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zh-CN" altLang="en-US" sz="1200"/>
            </a:p>
          </p:txBody>
        </p:sp>
        <p:sp>
          <p:nvSpPr>
            <p:cNvPr id="45" name="流程图: 磁盘 44"/>
            <p:cNvSpPr>
              <a:spLocks noChangeArrowheads="1"/>
            </p:cNvSpPr>
            <p:nvPr/>
          </p:nvSpPr>
          <p:spPr bwMode="auto">
            <a:xfrm>
              <a:off x="1840266" y="541610"/>
              <a:ext cx="974694" cy="431808"/>
            </a:xfrm>
            <a:prstGeom prst="flowChartMagneticDisk">
              <a:avLst/>
            </a:prstGeom>
            <a:solidFill>
              <a:schemeClr val="bg1">
                <a:lumMod val="100000"/>
                <a:lumOff val="0"/>
              </a:schemeClr>
            </a:solidFill>
            <a:ln w="6350">
              <a:solidFill>
                <a:schemeClr val="tx1">
                  <a:lumMod val="100000"/>
                  <a:lumOff val="0"/>
                </a:schemeClr>
              </a:solidFill>
              <a:round/>
              <a:headEnd/>
              <a:tailEnd/>
            </a:ln>
          </p:spPr>
          <p:txBody>
            <a:bodyPr rot="0" vert="horz" wrap="square" lIns="91440" tIns="45720" rIns="91440" bIns="45720" anchor="ctr" anchorCtr="0" upright="1">
              <a:noAutofit/>
            </a:bodyPr>
            <a:lstStyle/>
            <a:p>
              <a:pPr algn="ctr">
                <a:lnSpc>
                  <a:spcPts val="1000"/>
                </a:lnSpc>
              </a:pPr>
              <a:r>
                <a:rPr lang="zh-CN" altLang="en-US" sz="1200" dirty="0" smtClean="0">
                  <a:solidFill>
                    <a:srgbClr val="000000"/>
                  </a:solidFill>
                  <a:latin typeface="Times New Roman"/>
                  <a:cs typeface="宋体"/>
                </a:rPr>
                <a:t>用户评论文本</a:t>
              </a:r>
              <a:endParaRPr lang="zh-CN" sz="1200" dirty="0">
                <a:effectLst/>
                <a:latin typeface="宋体"/>
                <a:cs typeface="宋体"/>
              </a:endParaRPr>
            </a:p>
          </p:txBody>
        </p:sp>
        <p:sp>
          <p:nvSpPr>
            <p:cNvPr id="46" name="流程图: 磁盘 45"/>
            <p:cNvSpPr>
              <a:spLocks noChangeArrowheads="1"/>
            </p:cNvSpPr>
            <p:nvPr/>
          </p:nvSpPr>
          <p:spPr bwMode="auto">
            <a:xfrm>
              <a:off x="1857469" y="1085919"/>
              <a:ext cx="974894" cy="497309"/>
            </a:xfrm>
            <a:prstGeom prst="flowChartMagneticDisk">
              <a:avLst/>
            </a:prstGeom>
            <a:solidFill>
              <a:schemeClr val="bg1">
                <a:lumMod val="100000"/>
                <a:lumOff val="0"/>
              </a:schemeClr>
            </a:solidFill>
            <a:ln w="6350">
              <a:solidFill>
                <a:schemeClr val="tx1">
                  <a:lumMod val="100000"/>
                  <a:lumOff val="0"/>
                </a:schemeClr>
              </a:solidFill>
              <a:round/>
              <a:headEnd/>
              <a:tailEnd/>
            </a:ln>
          </p:spPr>
          <p:txBody>
            <a:bodyPr rot="0" vert="horz" wrap="square" lIns="91440" tIns="45720" rIns="91440" bIns="45720" anchor="ctr" anchorCtr="0" upright="1">
              <a:noAutofit/>
            </a:bodyPr>
            <a:lstStyle/>
            <a:p>
              <a:pPr algn="ctr">
                <a:lnSpc>
                  <a:spcPts val="1000"/>
                </a:lnSpc>
                <a:spcAft>
                  <a:spcPts val="0"/>
                </a:spcAft>
              </a:pPr>
              <a:r>
                <a:rPr lang="zh-CN" altLang="en-US" sz="1200" dirty="0" smtClean="0">
                  <a:solidFill>
                    <a:srgbClr val="000000"/>
                  </a:solidFill>
                  <a:latin typeface="Times New Roman"/>
                  <a:cs typeface="宋体"/>
                </a:rPr>
                <a:t>评分</a:t>
              </a:r>
              <a:r>
                <a:rPr lang="zh-CN" altLang="en-US" sz="1200" dirty="0">
                  <a:solidFill>
                    <a:srgbClr val="000000"/>
                  </a:solidFill>
                  <a:latin typeface="Times New Roman"/>
                  <a:cs typeface="宋体"/>
                </a:rPr>
                <a:t>矩阵</a:t>
              </a:r>
              <a:endParaRPr lang="zh-CN" sz="1200" dirty="0">
                <a:effectLst/>
                <a:latin typeface="宋体"/>
                <a:cs typeface="宋体"/>
              </a:endParaRPr>
            </a:p>
          </p:txBody>
        </p:sp>
        <p:sp>
          <p:nvSpPr>
            <p:cNvPr id="47" name="右箭头 46"/>
            <p:cNvSpPr>
              <a:spLocks noChangeArrowheads="1"/>
            </p:cNvSpPr>
            <p:nvPr/>
          </p:nvSpPr>
          <p:spPr bwMode="auto">
            <a:xfrm>
              <a:off x="1494197" y="1938835"/>
              <a:ext cx="244649" cy="143903"/>
            </a:xfrm>
            <a:prstGeom prst="rightArrow">
              <a:avLst>
                <a:gd name="adj1" fmla="val 50000"/>
                <a:gd name="adj2" fmla="val 50002"/>
              </a:avLst>
            </a:prstGeom>
            <a:solidFill>
              <a:schemeClr val="bg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zh-CN" altLang="en-US" sz="1200"/>
            </a:p>
          </p:txBody>
        </p:sp>
        <p:sp>
          <p:nvSpPr>
            <p:cNvPr id="48" name="下箭头 47"/>
            <p:cNvSpPr>
              <a:spLocks noChangeArrowheads="1"/>
            </p:cNvSpPr>
            <p:nvPr/>
          </p:nvSpPr>
          <p:spPr bwMode="auto">
            <a:xfrm>
              <a:off x="2262800" y="1582965"/>
              <a:ext cx="169509" cy="267783"/>
            </a:xfrm>
            <a:prstGeom prst="downArrow">
              <a:avLst>
                <a:gd name="adj1" fmla="val 50000"/>
                <a:gd name="adj2" fmla="val 50003"/>
              </a:avLst>
            </a:prstGeom>
            <a:solidFill>
              <a:schemeClr val="bg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zh-CN" altLang="en-US" sz="1200"/>
            </a:p>
          </p:txBody>
        </p:sp>
        <p:sp>
          <p:nvSpPr>
            <p:cNvPr id="49" name="矩形 48"/>
            <p:cNvSpPr>
              <a:spLocks noChangeArrowheads="1"/>
            </p:cNvSpPr>
            <p:nvPr/>
          </p:nvSpPr>
          <p:spPr bwMode="auto">
            <a:xfrm>
              <a:off x="950924" y="2501337"/>
              <a:ext cx="1968892" cy="448597"/>
            </a:xfrm>
            <a:prstGeom prst="rect">
              <a:avLst/>
            </a:prstGeom>
            <a:noFill/>
            <a:ln w="635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lnSpc>
                  <a:spcPts val="1000"/>
                </a:lnSpc>
                <a:spcAft>
                  <a:spcPts val="0"/>
                </a:spcAft>
              </a:pPr>
              <a:r>
                <a:rPr lang="zh-CN" altLang="en-US" sz="1200" kern="100" dirty="0" smtClean="0">
                  <a:effectLst/>
                  <a:latin typeface="+mn-ea"/>
                  <a:cs typeface="Times New Roman"/>
                </a:rPr>
                <a:t>预测偏好值并进行个性化推荐</a:t>
              </a:r>
              <a:endParaRPr lang="zh-CN" sz="1200" kern="100" dirty="0">
                <a:effectLst/>
                <a:latin typeface="+mn-ea"/>
                <a:cs typeface="Times New Roman"/>
              </a:endParaRPr>
            </a:p>
          </p:txBody>
        </p:sp>
        <p:cxnSp>
          <p:nvCxnSpPr>
            <p:cNvPr id="50" name="直接连接符 49"/>
            <p:cNvCxnSpPr/>
            <p:nvPr/>
          </p:nvCxnSpPr>
          <p:spPr bwMode="auto">
            <a:xfrm>
              <a:off x="259152" y="2382943"/>
              <a:ext cx="2721241" cy="0"/>
            </a:xfrm>
            <a:prstGeom prst="line">
              <a:avLst/>
            </a:prstGeom>
            <a:noFill/>
            <a:ln w="6350">
              <a:solidFill>
                <a:schemeClr val="tx1">
                  <a:lumMod val="100000"/>
                  <a:lumOff val="0"/>
                </a:schemeClr>
              </a:solidFill>
              <a:prstDash val="lgDash"/>
              <a:round/>
              <a:headEnd/>
              <a:tailEnd/>
            </a:ln>
            <a:extLst>
              <a:ext uri="{909E8E84-426E-40DD-AFC4-6F175D3DCCD1}">
                <a14:hiddenFill xmlns:a14="http://schemas.microsoft.com/office/drawing/2010/main">
                  <a:noFill/>
                </a14:hiddenFill>
              </a:ext>
            </a:extLst>
          </p:spPr>
        </p:cxnSp>
        <p:sp>
          <p:nvSpPr>
            <p:cNvPr id="51" name="下箭头 50"/>
            <p:cNvSpPr>
              <a:spLocks noChangeArrowheads="1"/>
            </p:cNvSpPr>
            <p:nvPr/>
          </p:nvSpPr>
          <p:spPr bwMode="auto">
            <a:xfrm>
              <a:off x="2264250" y="2173039"/>
              <a:ext cx="168409" cy="328406"/>
            </a:xfrm>
            <a:prstGeom prst="downArrow">
              <a:avLst>
                <a:gd name="adj1" fmla="val 50000"/>
                <a:gd name="adj2" fmla="val 49998"/>
              </a:avLst>
            </a:prstGeom>
            <a:solidFill>
              <a:schemeClr val="bg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zh-CN" altLang="en-US" sz="1200"/>
            </a:p>
          </p:txBody>
        </p:sp>
        <p:sp>
          <p:nvSpPr>
            <p:cNvPr id="52" name="文本框 14"/>
            <p:cNvSpPr txBox="1">
              <a:spLocks noChangeArrowheads="1"/>
            </p:cNvSpPr>
            <p:nvPr/>
          </p:nvSpPr>
          <p:spPr bwMode="auto">
            <a:xfrm>
              <a:off x="2008797" y="169752"/>
              <a:ext cx="618123" cy="279405"/>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spcAft>
                  <a:spcPts val="0"/>
                </a:spcAft>
              </a:pPr>
              <a:r>
                <a:rPr lang="zh-CN" altLang="en-US" sz="1200" b="1" kern="100" dirty="0">
                  <a:solidFill>
                    <a:srgbClr val="000000"/>
                  </a:solidFill>
                  <a:latin typeface="Times New Roman"/>
                  <a:ea typeface="宋体"/>
                  <a:cs typeface="Times New Roman"/>
                </a:rPr>
                <a:t>数据集</a:t>
              </a:r>
              <a:endParaRPr lang="zh-CN" sz="1200" kern="100" dirty="0">
                <a:effectLst/>
                <a:latin typeface="Calibri"/>
                <a:ea typeface="宋体"/>
                <a:cs typeface="Times New Roman"/>
              </a:endParaRPr>
            </a:p>
          </p:txBody>
        </p:sp>
        <p:sp>
          <p:nvSpPr>
            <p:cNvPr id="53" name="矩形 52"/>
            <p:cNvSpPr>
              <a:spLocks noChangeArrowheads="1"/>
            </p:cNvSpPr>
            <p:nvPr/>
          </p:nvSpPr>
          <p:spPr bwMode="auto">
            <a:xfrm>
              <a:off x="250650" y="92902"/>
              <a:ext cx="1345268" cy="1583528"/>
            </a:xfrm>
            <a:prstGeom prst="rect">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l">
                <a:spcAft>
                  <a:spcPts val="0"/>
                </a:spcAft>
              </a:pPr>
              <a:r>
                <a:rPr lang="en-US" sz="1200" kern="100">
                  <a:effectLst/>
                  <a:latin typeface="Calibri"/>
                  <a:ea typeface="宋体"/>
                  <a:cs typeface="Times New Roman"/>
                </a:rPr>
                <a:t> </a:t>
              </a:r>
              <a:endParaRPr lang="zh-CN" sz="1200" kern="100">
                <a:effectLst/>
                <a:latin typeface="Calibri"/>
                <a:ea typeface="宋体"/>
                <a:cs typeface="Times New Roman"/>
              </a:endParaRPr>
            </a:p>
          </p:txBody>
        </p:sp>
        <p:sp>
          <p:nvSpPr>
            <p:cNvPr id="54" name="矩形 53"/>
            <p:cNvSpPr>
              <a:spLocks noChangeArrowheads="1"/>
            </p:cNvSpPr>
            <p:nvPr/>
          </p:nvSpPr>
          <p:spPr bwMode="auto">
            <a:xfrm>
              <a:off x="313220" y="580030"/>
              <a:ext cx="1172833" cy="413605"/>
            </a:xfrm>
            <a:prstGeom prst="rect">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ts val="900"/>
                </a:lnSpc>
                <a:spcAft>
                  <a:spcPts val="0"/>
                </a:spcAft>
              </a:pPr>
              <a:r>
                <a:rPr lang="zh-CN" altLang="en-US" sz="1200" dirty="0">
                  <a:solidFill>
                    <a:srgbClr val="000000"/>
                  </a:solidFill>
                  <a:latin typeface="Times New Roman"/>
                  <a:cs typeface="宋体"/>
                </a:rPr>
                <a:t>情感</a:t>
              </a:r>
              <a:r>
                <a:rPr lang="zh-CN" altLang="en-US" sz="1200" dirty="0" smtClean="0">
                  <a:solidFill>
                    <a:srgbClr val="000000"/>
                  </a:solidFill>
                  <a:latin typeface="Times New Roman"/>
                  <a:cs typeface="宋体"/>
                </a:rPr>
                <a:t>词</a:t>
              </a:r>
              <a:r>
                <a:rPr lang="en-US" altLang="zh-CN" sz="1200" dirty="0" smtClean="0">
                  <a:solidFill>
                    <a:srgbClr val="000000"/>
                  </a:solidFill>
                  <a:latin typeface="Times New Roman"/>
                  <a:cs typeface="宋体"/>
                </a:rPr>
                <a:t>-</a:t>
              </a:r>
              <a:r>
                <a:rPr lang="zh-CN" altLang="en-US" sz="1200" dirty="0" smtClean="0">
                  <a:solidFill>
                    <a:srgbClr val="000000"/>
                  </a:solidFill>
                  <a:latin typeface="Times New Roman"/>
                  <a:cs typeface="宋体"/>
                </a:rPr>
                <a:t>属性词</a:t>
              </a:r>
              <a:endParaRPr lang="zh-CN" sz="1200" dirty="0">
                <a:effectLst/>
                <a:latin typeface="宋体"/>
                <a:cs typeface="宋体"/>
              </a:endParaRPr>
            </a:p>
            <a:p>
              <a:pPr algn="ctr">
                <a:spcAft>
                  <a:spcPts val="0"/>
                </a:spcAft>
              </a:pPr>
              <a:r>
                <a:rPr lang="en-US" sz="1200" dirty="0">
                  <a:effectLst/>
                  <a:latin typeface="Times New Roman"/>
                  <a:cs typeface="宋体"/>
                </a:rPr>
                <a:t> </a:t>
              </a:r>
              <a:endParaRPr lang="zh-CN" sz="1200" dirty="0">
                <a:effectLst/>
                <a:latin typeface="宋体"/>
                <a:cs typeface="宋体"/>
              </a:endParaRPr>
            </a:p>
          </p:txBody>
        </p:sp>
        <p:sp>
          <p:nvSpPr>
            <p:cNvPr id="55" name="矩形 54"/>
            <p:cNvSpPr>
              <a:spLocks noChangeArrowheads="1"/>
            </p:cNvSpPr>
            <p:nvPr/>
          </p:nvSpPr>
          <p:spPr bwMode="auto">
            <a:xfrm>
              <a:off x="321573" y="1197223"/>
              <a:ext cx="1104846" cy="385611"/>
            </a:xfrm>
            <a:prstGeom prst="rect">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ts val="1000"/>
                </a:lnSpc>
                <a:spcAft>
                  <a:spcPts val="0"/>
                </a:spcAft>
              </a:pPr>
              <a:r>
                <a:rPr lang="zh-CN" altLang="en-US" sz="1200" dirty="0">
                  <a:solidFill>
                    <a:srgbClr val="000000"/>
                  </a:solidFill>
                  <a:latin typeface="Times New Roman"/>
                  <a:cs typeface="宋体"/>
                </a:rPr>
                <a:t>属性</a:t>
              </a:r>
              <a:r>
                <a:rPr lang="zh-CN" altLang="en-US" sz="1200" dirty="0" smtClean="0">
                  <a:solidFill>
                    <a:srgbClr val="000000"/>
                  </a:solidFill>
                  <a:latin typeface="Times New Roman"/>
                  <a:cs typeface="宋体"/>
                </a:rPr>
                <a:t>词评分预测</a:t>
              </a:r>
              <a:endParaRPr lang="zh-CN" sz="1200" dirty="0">
                <a:effectLst/>
                <a:latin typeface="宋体"/>
                <a:cs typeface="宋体"/>
              </a:endParaRPr>
            </a:p>
          </p:txBody>
        </p:sp>
        <p:sp>
          <p:nvSpPr>
            <p:cNvPr id="56" name="下箭头 55"/>
            <p:cNvSpPr>
              <a:spLocks noChangeArrowheads="1"/>
            </p:cNvSpPr>
            <p:nvPr/>
          </p:nvSpPr>
          <p:spPr bwMode="auto">
            <a:xfrm>
              <a:off x="817563" y="993718"/>
              <a:ext cx="144129" cy="183103"/>
            </a:xfrm>
            <a:prstGeom prst="downArrow">
              <a:avLst>
                <a:gd name="adj1" fmla="val 50000"/>
                <a:gd name="adj2" fmla="val 49996"/>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just">
                <a:spcAft>
                  <a:spcPts val="0"/>
                </a:spcAft>
              </a:pPr>
              <a:r>
                <a:rPr lang="en-US" sz="1200" kern="100">
                  <a:effectLst/>
                  <a:latin typeface="Calibri"/>
                  <a:ea typeface="宋体"/>
                  <a:cs typeface="Times New Roman"/>
                </a:rPr>
                <a:t> </a:t>
              </a:r>
              <a:endParaRPr lang="zh-CN" sz="1200" kern="100">
                <a:effectLst/>
                <a:latin typeface="Calibri"/>
                <a:ea typeface="宋体"/>
                <a:cs typeface="Times New Roman"/>
              </a:endParaRPr>
            </a:p>
          </p:txBody>
        </p:sp>
        <p:sp>
          <p:nvSpPr>
            <p:cNvPr id="57" name="下箭头 56"/>
            <p:cNvSpPr>
              <a:spLocks noChangeArrowheads="1"/>
            </p:cNvSpPr>
            <p:nvPr/>
          </p:nvSpPr>
          <p:spPr bwMode="auto">
            <a:xfrm>
              <a:off x="818163" y="1583228"/>
              <a:ext cx="143529" cy="199504"/>
            </a:xfrm>
            <a:prstGeom prst="downArrow">
              <a:avLst>
                <a:gd name="adj1" fmla="val 50000"/>
                <a:gd name="adj2" fmla="val 50004"/>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spcAft>
                  <a:spcPts val="0"/>
                </a:spcAft>
              </a:pPr>
              <a:endParaRPr lang="zh-CN" sz="1200" kern="100" dirty="0">
                <a:effectLst/>
                <a:latin typeface="Calibri"/>
                <a:ea typeface="宋体"/>
                <a:cs typeface="Times New Roman"/>
              </a:endParaRPr>
            </a:p>
          </p:txBody>
        </p:sp>
        <p:sp>
          <p:nvSpPr>
            <p:cNvPr id="58" name="左箭头 57"/>
            <p:cNvSpPr>
              <a:spLocks noChangeArrowheads="1"/>
            </p:cNvSpPr>
            <p:nvPr/>
          </p:nvSpPr>
          <p:spPr bwMode="auto">
            <a:xfrm>
              <a:off x="1501497" y="667452"/>
              <a:ext cx="335953" cy="137165"/>
            </a:xfrm>
            <a:prstGeom prst="leftArrow">
              <a:avLst>
                <a:gd name="adj1" fmla="val 50000"/>
                <a:gd name="adj2" fmla="val 50015"/>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zh-CN" altLang="en-US" sz="1200"/>
            </a:p>
          </p:txBody>
        </p:sp>
        <p:sp>
          <p:nvSpPr>
            <p:cNvPr id="59" name="文本框 21"/>
            <p:cNvSpPr txBox="1">
              <a:spLocks noChangeArrowheads="1"/>
            </p:cNvSpPr>
            <p:nvPr/>
          </p:nvSpPr>
          <p:spPr bwMode="auto">
            <a:xfrm>
              <a:off x="282347" y="148790"/>
              <a:ext cx="1299962" cy="36397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lnSpc>
                  <a:spcPts val="900"/>
                </a:lnSpc>
                <a:spcAft>
                  <a:spcPts val="0"/>
                </a:spcAft>
              </a:pPr>
              <a:endParaRPr lang="en-US" altLang="zh-CN" sz="1200" dirty="0">
                <a:latin typeface="+mn-ea"/>
                <a:cs typeface="宋体"/>
              </a:endParaRPr>
            </a:p>
            <a:p>
              <a:pPr algn="ctr">
                <a:lnSpc>
                  <a:spcPts val="900"/>
                </a:lnSpc>
                <a:spcAft>
                  <a:spcPts val="0"/>
                </a:spcAft>
              </a:pPr>
              <a:r>
                <a:rPr lang="zh-CN" altLang="en-US" sz="1200" b="1" dirty="0" smtClean="0">
                  <a:latin typeface="+mn-ea"/>
                  <a:cs typeface="宋体"/>
                </a:rPr>
                <a:t>情感</a:t>
              </a:r>
              <a:r>
                <a:rPr lang="zh-CN" altLang="en-US" sz="1200" b="1" dirty="0" smtClean="0">
                  <a:effectLst/>
                  <a:latin typeface="+mn-ea"/>
                  <a:cs typeface="宋体"/>
                </a:rPr>
                <a:t>感分析和评分</a:t>
              </a:r>
              <a:endParaRPr lang="en-US" altLang="zh-CN" sz="1200" b="1" dirty="0" smtClean="0">
                <a:effectLst/>
                <a:latin typeface="+mn-ea"/>
                <a:cs typeface="宋体"/>
              </a:endParaRPr>
            </a:p>
            <a:p>
              <a:pPr algn="ctr">
                <a:lnSpc>
                  <a:spcPts val="900"/>
                </a:lnSpc>
                <a:spcAft>
                  <a:spcPts val="0"/>
                </a:spcAft>
              </a:pPr>
              <a:endParaRPr lang="en-US" altLang="zh-CN" sz="1200" b="1" dirty="0" smtClean="0">
                <a:effectLst/>
                <a:latin typeface="宋体"/>
                <a:cs typeface="宋体"/>
              </a:endParaRPr>
            </a:p>
            <a:p>
              <a:pPr algn="ctr">
                <a:lnSpc>
                  <a:spcPts val="900"/>
                </a:lnSpc>
                <a:spcAft>
                  <a:spcPts val="0"/>
                </a:spcAft>
              </a:pPr>
              <a:r>
                <a:rPr lang="zh-CN" altLang="en-US" sz="1200" b="1" dirty="0" smtClean="0">
                  <a:effectLst/>
                  <a:latin typeface="宋体"/>
                  <a:cs typeface="宋体"/>
                </a:rPr>
                <a:t>预测</a:t>
              </a:r>
              <a:endParaRPr lang="zh-CN" sz="1200" b="1" dirty="0">
                <a:effectLst/>
                <a:latin typeface="宋体"/>
                <a:cs typeface="宋体"/>
              </a:endParaRPr>
            </a:p>
          </p:txBody>
        </p:sp>
        <p:sp>
          <p:nvSpPr>
            <p:cNvPr id="60" name="矩形 59"/>
            <p:cNvSpPr>
              <a:spLocks noChangeArrowheads="1"/>
            </p:cNvSpPr>
            <p:nvPr/>
          </p:nvSpPr>
          <p:spPr bwMode="auto">
            <a:xfrm>
              <a:off x="1756049" y="1851033"/>
              <a:ext cx="1164132" cy="322006"/>
            </a:xfrm>
            <a:prstGeom prst="rect">
              <a:avLst/>
            </a:prstGeom>
            <a:solidFill>
              <a:schemeClr val="lt1">
                <a:lumMod val="100000"/>
                <a:lumOff val="0"/>
              </a:schemeClr>
            </a:solidFill>
            <a:ln w="635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spcAft>
                  <a:spcPts val="0"/>
                </a:spcAft>
              </a:pPr>
              <a:r>
                <a:rPr lang="zh-CN" altLang="en-US" sz="1200" dirty="0" smtClean="0">
                  <a:solidFill>
                    <a:srgbClr val="000000"/>
                  </a:solidFill>
                  <a:latin typeface="Times New Roman"/>
                  <a:cs typeface="宋体"/>
                </a:rPr>
                <a:t>用户相似度矩阵</a:t>
              </a:r>
              <a:endParaRPr lang="zh-CN" sz="1200" dirty="0">
                <a:effectLst/>
                <a:latin typeface="宋体"/>
                <a:cs typeface="宋体"/>
              </a:endParaRPr>
            </a:p>
          </p:txBody>
        </p:sp>
        <p:sp>
          <p:nvSpPr>
            <p:cNvPr id="61" name="流程图: 磁盘 60"/>
            <p:cNvSpPr>
              <a:spLocks noChangeArrowheads="1"/>
            </p:cNvSpPr>
            <p:nvPr/>
          </p:nvSpPr>
          <p:spPr bwMode="auto">
            <a:xfrm>
              <a:off x="321564" y="1786431"/>
              <a:ext cx="1172833" cy="525104"/>
            </a:xfrm>
            <a:prstGeom prst="flowChartMagneticDisk">
              <a:avLst/>
            </a:prstGeom>
            <a:solidFill>
              <a:schemeClr val="bg1">
                <a:lumMod val="100000"/>
                <a:lumOff val="0"/>
              </a:schemeClr>
            </a:solidFill>
            <a:ln w="6350">
              <a:solidFill>
                <a:schemeClr val="tx1">
                  <a:lumMod val="100000"/>
                  <a:lumOff val="0"/>
                </a:schemeClr>
              </a:solidFill>
              <a:round/>
              <a:headEnd/>
              <a:tailEnd/>
            </a:ln>
          </p:spPr>
          <p:txBody>
            <a:bodyPr rot="0" vert="horz" wrap="square" lIns="91440" tIns="45720" rIns="91440" bIns="45720" anchor="ctr" anchorCtr="0" upright="1">
              <a:noAutofit/>
            </a:bodyPr>
            <a:lstStyle/>
            <a:p>
              <a:pPr indent="228600" algn="ctr">
                <a:lnSpc>
                  <a:spcPts val="1000"/>
                </a:lnSpc>
                <a:spcAft>
                  <a:spcPts val="0"/>
                </a:spcAft>
              </a:pPr>
              <a:r>
                <a:rPr lang="zh-CN" altLang="en-US" sz="1100" dirty="0" smtClean="0">
                  <a:effectLst/>
                  <a:latin typeface="Times New Roman"/>
                  <a:cs typeface="宋体"/>
                </a:rPr>
                <a:t>属性面生成和分值预测</a:t>
              </a:r>
              <a:endParaRPr lang="zh-CN" sz="1100" dirty="0">
                <a:effectLst/>
                <a:latin typeface="宋体"/>
                <a:cs typeface="宋体"/>
              </a:endParaRPr>
            </a:p>
          </p:txBody>
        </p:sp>
      </p:grpSp>
      <p:cxnSp>
        <p:nvCxnSpPr>
          <p:cNvPr id="62" name="直接连接符 61"/>
          <p:cNvCxnSpPr/>
          <p:nvPr/>
        </p:nvCxnSpPr>
        <p:spPr>
          <a:xfrm>
            <a:off x="1043997" y="4398143"/>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63" name="等腰三角形 62"/>
          <p:cNvSpPr/>
          <p:nvPr/>
        </p:nvSpPr>
        <p:spPr bwMode="auto">
          <a:xfrm rot="16200000">
            <a:off x="6302856" y="3760381"/>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64" name="矩形 63"/>
          <p:cNvSpPr/>
          <p:nvPr/>
        </p:nvSpPr>
        <p:spPr>
          <a:xfrm>
            <a:off x="1521343" y="3683343"/>
            <a:ext cx="4500000" cy="461665"/>
          </a:xfrm>
          <a:prstGeom prst="rect">
            <a:avLst/>
          </a:prstGeom>
        </p:spPr>
        <p:txBody>
          <a:bodyPr wrap="square">
            <a:spAutoFit/>
          </a:bodyPr>
          <a:lstStyle/>
          <a:p>
            <a:pPr lvl="0" algn="r"/>
            <a:r>
              <a:rPr lang="zh-CN" altLang="en-US" sz="2400" dirty="0" smtClean="0">
                <a:solidFill>
                  <a:schemeClr val="accent1">
                    <a:lumMod val="50000"/>
                  </a:schemeClr>
                </a:solidFill>
              </a:rPr>
              <a:t>属性面生成和分值预测</a:t>
            </a:r>
            <a:endParaRPr lang="zh-CN" altLang="zh-CN" sz="2400" dirty="0">
              <a:solidFill>
                <a:schemeClr val="accent1">
                  <a:lumMod val="50000"/>
                </a:schemeClr>
              </a:solidFill>
            </a:endParaRPr>
          </a:p>
        </p:txBody>
      </p:sp>
    </p:spTree>
    <p:custDataLst>
      <p:tags r:id="rId1"/>
    </p:custDataLst>
    <p:extLst>
      <p:ext uri="{BB962C8B-B14F-4D97-AF65-F5344CB8AC3E}">
        <p14:creationId xmlns:p14="http://schemas.microsoft.com/office/powerpoint/2010/main" val="2916150352"/>
      </p:ext>
    </p:extLst>
  </p:cSld>
  <p:clrMapOvr>
    <a:masterClrMapping/>
  </p:clrMapOvr>
  <mc:AlternateContent xmlns:mc="http://schemas.openxmlformats.org/markup-compatibility/2006" xmlns:p14="http://schemas.microsoft.com/office/powerpoint/2010/main">
    <mc:Choice Requires="p14">
      <p:transition spd="slow" p14:dur="2000" advTm="23085"/>
    </mc:Choice>
    <mc:Fallback xmlns="">
      <p:transition spd="slow" advTm="230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par>
                                <p:cTn id="16" presetID="16" presetClass="entr" presetSubtype="21"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Vertical)">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inVertical)">
                                      <p:cBhvr>
                                        <p:cTn id="23" dur="500"/>
                                        <p:tgtEl>
                                          <p:spTgt spid="3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inVertical)">
                                      <p:cBhvr>
                                        <p:cTn id="26" dur="500"/>
                                        <p:tgtEl>
                                          <p:spTgt spid="27"/>
                                        </p:tgtEl>
                                      </p:cBhvr>
                                    </p:animEffect>
                                  </p:childTnLst>
                                </p:cTn>
                              </p:par>
                              <p:par>
                                <p:cTn id="27" presetID="16" presetClass="entr" presetSubtype="21"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arn(inVertical)">
                                      <p:cBhvr>
                                        <p:cTn id="34" dur="500"/>
                                        <p:tgtEl>
                                          <p:spTgt spid="6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barn(inVertical)">
                                      <p:cBhvr>
                                        <p:cTn id="37" dur="500"/>
                                        <p:tgtEl>
                                          <p:spTgt spid="64"/>
                                        </p:tgtEl>
                                      </p:cBhvr>
                                    </p:animEffect>
                                  </p:childTnLst>
                                </p:cTn>
                              </p:par>
                              <p:par>
                                <p:cTn id="38" presetID="16" presetClass="entr" presetSubtype="21"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barn(inVertical)">
                                      <p:cBhvr>
                                        <p:cTn id="45" dur="500"/>
                                        <p:tgtEl>
                                          <p:spTgt spid="3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par>
                                <p:cTn id="49" presetID="16" presetClass="entr" presetSubtype="21"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inVertical)">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arn(inVertical)">
                                      <p:cBhvr>
                                        <p:cTn id="56" dur="500"/>
                                        <p:tgtEl>
                                          <p:spTgt spid="30"/>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arn(inVertical)">
                                      <p:cBhvr>
                                        <p:cTn id="59" dur="500"/>
                                        <p:tgtEl>
                                          <p:spTgt spid="38"/>
                                        </p:tgtEl>
                                      </p:cBhvr>
                                    </p:animEffect>
                                  </p:childTnLst>
                                </p:cTn>
                              </p:par>
                              <p:par>
                                <p:cTn id="60" presetID="16" presetClass="entr" presetSubtype="21"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arn(inVertical)">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P spid="28" grpId="0"/>
      <p:bldP spid="29" grpId="0"/>
      <p:bldP spid="30" grpId="0"/>
      <p:bldP spid="35" grpId="0" animBg="1"/>
      <p:bldP spid="36" grpId="0" animBg="1"/>
      <p:bldP spid="37" grpId="0" animBg="1"/>
      <p:bldP spid="38" grpId="0" animBg="1"/>
      <p:bldP spid="63"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a:solidFill>
                  <a:srgbClr val="FF0000"/>
                </a:solidFill>
                <a:latin typeface="微软雅黑" panose="020B0503020204020204" pitchFamily="34" charset="-122"/>
                <a:ea typeface="微软雅黑" panose="020B0503020204020204" pitchFamily="34" charset="-122"/>
              </a:rPr>
              <a:t>特征抽取</a:t>
            </a:r>
            <a:endParaRPr lang="zh-CN" altLang="zh-CN" sz="3600" dirty="0">
              <a:solidFill>
                <a:srgbClr val="FF0000"/>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554482" y="2259338"/>
            <a:ext cx="4118097" cy="646327"/>
          </a:xfrm>
          <a:prstGeom prst="rect">
            <a:avLst/>
          </a:prstGeom>
          <a:noFill/>
        </p:spPr>
        <p:txBody>
          <a:bodyPr wrap="squar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属性</a:t>
            </a:r>
            <a:r>
              <a:rPr lang="zh-CN" altLang="en-US" sz="3600" dirty="0" smtClean="0">
                <a:solidFill>
                  <a:schemeClr val="tx2"/>
                </a:solidFill>
                <a:latin typeface="微软雅黑" panose="020B0503020204020204" pitchFamily="34" charset="-122"/>
                <a:ea typeface="微软雅黑" panose="020B0503020204020204" pitchFamily="34" charset="-122"/>
              </a:rPr>
              <a:t>面分值</a:t>
            </a:r>
            <a:r>
              <a:rPr lang="zh-CN" altLang="en-US" sz="3600" dirty="0">
                <a:solidFill>
                  <a:schemeClr val="tx2"/>
                </a:solidFill>
                <a:latin typeface="微软雅黑" panose="020B0503020204020204" pitchFamily="34" charset="-122"/>
                <a:ea typeface="微软雅黑" panose="020B0503020204020204" pitchFamily="34" charset="-122"/>
              </a:rPr>
              <a:t>计算</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研究总结与展望</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054039" cy="646331"/>
          </a:xfrm>
          <a:prstGeom prst="rect">
            <a:avLst/>
          </a:prstGeom>
        </p:spPr>
        <p:txBody>
          <a:bodyPr wrap="square">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个性化推荐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9</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968384962"/>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7"/>
</p:tagLst>
</file>

<file path=ppt/tags/tag10.xml><?xml version="1.0" encoding="utf-8"?>
<p:tagLst xmlns:a="http://schemas.openxmlformats.org/drawingml/2006/main" xmlns:r="http://schemas.openxmlformats.org/officeDocument/2006/relationships" xmlns:p="http://schemas.openxmlformats.org/presentationml/2006/main">
  <p:tag name="TIMING" val="|76.2|0.8"/>
</p:tagLst>
</file>

<file path=ppt/tags/tag11.xml><?xml version="1.0" encoding="utf-8"?>
<p:tagLst xmlns:a="http://schemas.openxmlformats.org/drawingml/2006/main" xmlns:r="http://schemas.openxmlformats.org/officeDocument/2006/relationships" xmlns:p="http://schemas.openxmlformats.org/presentationml/2006/main">
  <p:tag name="TIMING" val="|19.1|3.1|36.8|16.1"/>
</p:tagLst>
</file>

<file path=ppt/tags/tag12.xml><?xml version="1.0" encoding="utf-8"?>
<p:tagLst xmlns:a="http://schemas.openxmlformats.org/drawingml/2006/main" xmlns:r="http://schemas.openxmlformats.org/officeDocument/2006/relationships" xmlns:p="http://schemas.openxmlformats.org/presentationml/2006/main">
  <p:tag name="TIMING" val="|0.8|28.4|31.6|9.3"/>
</p:tagLst>
</file>

<file path=ppt/tags/tag13.xml><?xml version="1.0" encoding="utf-8"?>
<p:tagLst xmlns:a="http://schemas.openxmlformats.org/drawingml/2006/main" xmlns:r="http://schemas.openxmlformats.org/officeDocument/2006/relationships" xmlns:p="http://schemas.openxmlformats.org/presentationml/2006/main">
  <p:tag name="TIMING" val="|0.3|0.5"/>
</p:tagLst>
</file>

<file path=ppt/tags/tag14.xml><?xml version="1.0" encoding="utf-8"?>
<p:tagLst xmlns:a="http://schemas.openxmlformats.org/drawingml/2006/main" xmlns:r="http://schemas.openxmlformats.org/officeDocument/2006/relationships" xmlns:p="http://schemas.openxmlformats.org/presentationml/2006/main">
  <p:tag name="TIMING" val="|0.7|6.9"/>
</p:tagLst>
</file>

<file path=ppt/tags/tag15.xml><?xml version="1.0" encoding="utf-8"?>
<p:tagLst xmlns:a="http://schemas.openxmlformats.org/drawingml/2006/main" xmlns:r="http://schemas.openxmlformats.org/officeDocument/2006/relationships" xmlns:p="http://schemas.openxmlformats.org/presentationml/2006/main">
  <p:tag name="TIMING" val="|3.3|20.2|49.6"/>
</p:tagLst>
</file>

<file path=ppt/tags/tag16.xml><?xml version="1.0" encoding="utf-8"?>
<p:tagLst xmlns:a="http://schemas.openxmlformats.org/drawingml/2006/main" xmlns:r="http://schemas.openxmlformats.org/officeDocument/2006/relationships" xmlns:p="http://schemas.openxmlformats.org/presentationml/2006/main">
  <p:tag name="TIMING" val="|20.9|139.4|1.3"/>
</p:tagLst>
</file>

<file path=ppt/tags/tag17.xml><?xml version="1.0" encoding="utf-8"?>
<p:tagLst xmlns:a="http://schemas.openxmlformats.org/drawingml/2006/main" xmlns:r="http://schemas.openxmlformats.org/officeDocument/2006/relationships" xmlns:p="http://schemas.openxmlformats.org/presentationml/2006/main">
  <p:tag name="TIMING" val="|0.5"/>
</p:tagLst>
</file>

<file path=ppt/tags/tag18.xml><?xml version="1.0" encoding="utf-8"?>
<p:tagLst xmlns:a="http://schemas.openxmlformats.org/drawingml/2006/main" xmlns:r="http://schemas.openxmlformats.org/officeDocument/2006/relationships" xmlns:p="http://schemas.openxmlformats.org/presentationml/2006/main">
  <p:tag name="TIMING" val="|0.8|16.1|21.2|29.2"/>
</p:tagLst>
</file>

<file path=ppt/tags/tag19.xml><?xml version="1.0" encoding="utf-8"?>
<p:tagLst xmlns:a="http://schemas.openxmlformats.org/drawingml/2006/main" xmlns:r="http://schemas.openxmlformats.org/officeDocument/2006/relationships" xmlns:p="http://schemas.openxmlformats.org/presentationml/2006/main">
  <p:tag name="TIMING" val="|1.1|12.4"/>
</p:tagLst>
</file>

<file path=ppt/tags/tag2.xml><?xml version="1.0" encoding="utf-8"?>
<p:tagLst xmlns:a="http://schemas.openxmlformats.org/drawingml/2006/main" xmlns:r="http://schemas.openxmlformats.org/officeDocument/2006/relationships" xmlns:p="http://schemas.openxmlformats.org/presentationml/2006/main">
  <p:tag name="TIMING" val="|7.4|6.8"/>
</p:tagLst>
</file>

<file path=ppt/tags/tag3.xml><?xml version="1.0" encoding="utf-8"?>
<p:tagLst xmlns:a="http://schemas.openxmlformats.org/drawingml/2006/main" xmlns:r="http://schemas.openxmlformats.org/officeDocument/2006/relationships" xmlns:p="http://schemas.openxmlformats.org/presentationml/2006/main">
  <p:tag name="TIMING" val="|0.9|4.7"/>
</p:tagLst>
</file>

<file path=ppt/tags/tag4.xml><?xml version="1.0" encoding="utf-8"?>
<p:tagLst xmlns:a="http://schemas.openxmlformats.org/drawingml/2006/main" xmlns:r="http://schemas.openxmlformats.org/officeDocument/2006/relationships" xmlns:p="http://schemas.openxmlformats.org/presentationml/2006/main">
  <p:tag name="TIMING" val="|7.5|11.1|3.3|0.6|9.4|26.4"/>
</p:tagLst>
</file>

<file path=ppt/tags/tag5.xml><?xml version="1.0" encoding="utf-8"?>
<p:tagLst xmlns:a="http://schemas.openxmlformats.org/drawingml/2006/main" xmlns:r="http://schemas.openxmlformats.org/officeDocument/2006/relationships" xmlns:p="http://schemas.openxmlformats.org/presentationml/2006/main">
  <p:tag name="TIMING" val="|5.3|2.7|5.5|5.3|3.1"/>
</p:tagLst>
</file>

<file path=ppt/tags/tag6.xml><?xml version="1.0" encoding="utf-8"?>
<p:tagLst xmlns:a="http://schemas.openxmlformats.org/drawingml/2006/main" xmlns:r="http://schemas.openxmlformats.org/officeDocument/2006/relationships" xmlns:p="http://schemas.openxmlformats.org/presentationml/2006/main">
  <p:tag name="TIMING" val="|1.2|11.4|14.4|21.7"/>
</p:tagLst>
</file>

<file path=ppt/tags/tag7.xml><?xml version="1.0" encoding="utf-8"?>
<p:tagLst xmlns:a="http://schemas.openxmlformats.org/drawingml/2006/main" xmlns:r="http://schemas.openxmlformats.org/officeDocument/2006/relationships" xmlns:p="http://schemas.openxmlformats.org/presentationml/2006/main">
  <p:tag name="TIMING" val="|14.7|4.6|2.8|1.9"/>
</p:tagLst>
</file>

<file path=ppt/tags/tag8.xml><?xml version="1.0" encoding="utf-8"?>
<p:tagLst xmlns:a="http://schemas.openxmlformats.org/drawingml/2006/main" xmlns:r="http://schemas.openxmlformats.org/officeDocument/2006/relationships" xmlns:p="http://schemas.openxmlformats.org/presentationml/2006/main">
  <p:tag name="TIMING" val="|14|10.4|9.9|4.5|14.9"/>
</p:tagLst>
</file>

<file path=ppt/tags/tag9.xml><?xml version="1.0" encoding="utf-8"?>
<p:tagLst xmlns:a="http://schemas.openxmlformats.org/drawingml/2006/main" xmlns:r="http://schemas.openxmlformats.org/officeDocument/2006/relationships" xmlns:p="http://schemas.openxmlformats.org/presentationml/2006/main">
  <p:tag name="TIMING" val="|1.1|63.4"/>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3325</TotalTime>
  <Words>4497</Words>
  <Application>Microsoft Office PowerPoint</Application>
  <PresentationFormat>自定义</PresentationFormat>
  <Paragraphs>650</Paragraphs>
  <Slides>35</Slides>
  <Notes>35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39" baseType="lpstr">
      <vt:lpstr>Office 主题</vt:lpstr>
      <vt:lpstr>Visio</vt:lpstr>
      <vt:lpstr>文档</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XJJ</cp:lastModifiedBy>
  <cp:revision>773</cp:revision>
  <dcterms:created xsi:type="dcterms:W3CDTF">2015-10-24T01:57:14Z</dcterms:created>
  <dcterms:modified xsi:type="dcterms:W3CDTF">2016-05-29T00:31:54Z</dcterms:modified>
  <cp:category>第一PPT模板网-WWW.1PPT.COM</cp:category>
</cp:coreProperties>
</file>