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2.xml" ContentType="application/vnd.openxmlformats-officedocument.presentationml.notesSlide+xml"/>
  <Override PartName="/ppt/charts/chart3.xml" ContentType="application/vnd.openxmlformats-officedocument.drawingml.chart+xml"/>
  <Override PartName="/ppt/notesSlides/notesSlide2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4.xml" ContentType="application/vnd.openxmlformats-officedocument.presentationml.notesSlide+xml"/>
  <Override PartName="/ppt/charts/chart6.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handoutMasterIdLst>
    <p:handoutMasterId r:id="rId38"/>
  </p:handoutMasterIdLst>
  <p:sldIdLst>
    <p:sldId id="256" r:id="rId2"/>
    <p:sldId id="258" r:id="rId3"/>
    <p:sldId id="301" r:id="rId4"/>
    <p:sldId id="257" r:id="rId5"/>
    <p:sldId id="259" r:id="rId6"/>
    <p:sldId id="281" r:id="rId7"/>
    <p:sldId id="302" r:id="rId8"/>
    <p:sldId id="283" r:id="rId9"/>
    <p:sldId id="297" r:id="rId10"/>
    <p:sldId id="303" r:id="rId11"/>
    <p:sldId id="298" r:id="rId12"/>
    <p:sldId id="299" r:id="rId13"/>
    <p:sldId id="304" r:id="rId14"/>
    <p:sldId id="285" r:id="rId15"/>
    <p:sldId id="286" r:id="rId16"/>
    <p:sldId id="265" r:id="rId17"/>
    <p:sldId id="287" r:id="rId18"/>
    <p:sldId id="288" r:id="rId19"/>
    <p:sldId id="289" r:id="rId20"/>
    <p:sldId id="290" r:id="rId21"/>
    <p:sldId id="291" r:id="rId22"/>
    <p:sldId id="305" r:id="rId23"/>
    <p:sldId id="264" r:id="rId24"/>
    <p:sldId id="292" r:id="rId25"/>
    <p:sldId id="293" r:id="rId26"/>
    <p:sldId id="294" r:id="rId27"/>
    <p:sldId id="295" r:id="rId28"/>
    <p:sldId id="296" r:id="rId29"/>
    <p:sldId id="263" r:id="rId30"/>
    <p:sldId id="306" r:id="rId31"/>
    <p:sldId id="266" r:id="rId32"/>
    <p:sldId id="267" r:id="rId33"/>
    <p:sldId id="307" r:id="rId34"/>
    <p:sldId id="300" r:id="rId35"/>
    <p:sldId id="26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93" userDrawn="1">
          <p15:clr>
            <a:srgbClr val="A4A3A4"/>
          </p15:clr>
        </p15:guide>
        <p15:guide id="3" pos="3863" userDrawn="1">
          <p15:clr>
            <a:srgbClr val="A4A3A4"/>
          </p15:clr>
        </p15:guide>
        <p15:guide id="4" pos="57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5"/>
    <a:srgbClr val="18579A"/>
    <a:srgbClr val="248FBB"/>
    <a:srgbClr val="4D9DA8"/>
    <a:srgbClr val="63C9B6"/>
    <a:srgbClr val="443F3E"/>
    <a:srgbClr val="3C3837"/>
    <a:srgbClr val="005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791" autoAdjust="0"/>
  </p:normalViewPr>
  <p:slideViewPr>
    <p:cSldViewPr snapToGrid="0" showGuides="1">
      <p:cViewPr>
        <p:scale>
          <a:sx n="66" d="100"/>
          <a:sy n="66" d="100"/>
        </p:scale>
        <p:origin x="-1110" y="-504"/>
      </p:cViewPr>
      <p:guideLst>
        <p:guide orient="horz" pos="2160"/>
        <p:guide pos="393"/>
        <p:guide pos="3863"/>
        <p:guide pos="57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esktop\&#25105;&#30340;&#35770;&#25991;\&#23454;&#39564;&#32467;&#2652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istrator\Desktop\&#25105;&#30340;&#35770;&#25991;\&#23454;&#39564;&#32467;&#2652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istrator\Desktop\&#25105;&#30340;&#35770;&#25991;\&#23454;&#39564;&#32467;&#2652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istrator\Desktop\&#25105;&#30340;&#35770;&#25991;\&#23454;&#39564;&#32467;&#2652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dministrator\Desktop\&#25105;&#30340;&#35770;&#25991;\&#23454;&#39564;&#32467;&#2652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dministrator\Desktop\&#25105;&#30340;&#35770;&#25991;\&#23454;&#39564;&#32467;&#2652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Sheet2!$A$19</c:f>
              <c:strCache>
                <c:ptCount val="1"/>
                <c:pt idx="0">
                  <c:v>IDF-X2</c:v>
                </c:pt>
              </c:strCache>
            </c:strRef>
          </c:tx>
          <c:spPr>
            <a:ln w="15875">
              <a:solidFill>
                <a:srgbClr val="C00000"/>
              </a:solidFill>
            </a:ln>
          </c:spPr>
          <c:marker>
            <c:symbol val="diamond"/>
            <c:size val="7"/>
            <c:spPr>
              <a:solidFill>
                <a:srgbClr val="C00000"/>
              </a:solidFill>
            </c:spPr>
          </c:marker>
          <c:cat>
            <c:numRef>
              <c:f>Sheet2!$B$18:$E$18</c:f>
              <c:numCache>
                <c:formatCode>0%</c:formatCode>
                <c:ptCount val="4"/>
                <c:pt idx="0">
                  <c:v>0.1</c:v>
                </c:pt>
                <c:pt idx="1">
                  <c:v>0.2</c:v>
                </c:pt>
                <c:pt idx="2">
                  <c:v>0.4</c:v>
                </c:pt>
                <c:pt idx="3">
                  <c:v>0.6</c:v>
                </c:pt>
              </c:numCache>
            </c:numRef>
          </c:cat>
          <c:val>
            <c:numRef>
              <c:f>Sheet2!$B$19:$E$19</c:f>
              <c:numCache>
                <c:formatCode>General</c:formatCode>
                <c:ptCount val="4"/>
                <c:pt idx="0">
                  <c:v>0.35778045838400002</c:v>
                </c:pt>
                <c:pt idx="1">
                  <c:v>0.49915110299999998</c:v>
                </c:pt>
                <c:pt idx="2">
                  <c:v>0.51077943615300003</c:v>
                </c:pt>
                <c:pt idx="3">
                  <c:v>0.56172794000000004</c:v>
                </c:pt>
              </c:numCache>
            </c:numRef>
          </c:val>
          <c:smooth val="0"/>
        </c:ser>
        <c:ser>
          <c:idx val="1"/>
          <c:order val="1"/>
          <c:tx>
            <c:strRef>
              <c:f>Sheet2!$A$20</c:f>
              <c:strCache>
                <c:ptCount val="1"/>
                <c:pt idx="0">
                  <c:v>X2</c:v>
                </c:pt>
              </c:strCache>
            </c:strRef>
          </c:tx>
          <c:spPr>
            <a:ln w="15875">
              <a:solidFill>
                <a:srgbClr val="00B050"/>
              </a:solidFill>
            </a:ln>
          </c:spPr>
          <c:marker>
            <c:symbol val="square"/>
            <c:size val="7"/>
            <c:spPr>
              <a:solidFill>
                <a:srgbClr val="00B050"/>
              </a:solidFill>
            </c:spPr>
          </c:marker>
          <c:cat>
            <c:numRef>
              <c:f>Sheet2!$B$18:$E$18</c:f>
              <c:numCache>
                <c:formatCode>0%</c:formatCode>
                <c:ptCount val="4"/>
                <c:pt idx="0">
                  <c:v>0.1</c:v>
                </c:pt>
                <c:pt idx="1">
                  <c:v>0.2</c:v>
                </c:pt>
                <c:pt idx="2">
                  <c:v>0.4</c:v>
                </c:pt>
                <c:pt idx="3">
                  <c:v>0.6</c:v>
                </c:pt>
              </c:numCache>
            </c:numRef>
          </c:cat>
          <c:val>
            <c:numRef>
              <c:f>Sheet2!$B$20:$E$20</c:f>
              <c:numCache>
                <c:formatCode>General</c:formatCode>
                <c:ptCount val="4"/>
                <c:pt idx="0">
                  <c:v>0.21457999999999999</c:v>
                </c:pt>
                <c:pt idx="1">
                  <c:v>0.34671000000000002</c:v>
                </c:pt>
                <c:pt idx="2">
                  <c:v>0.42137000000000002</c:v>
                </c:pt>
                <c:pt idx="3">
                  <c:v>0.46778999999999998</c:v>
                </c:pt>
              </c:numCache>
            </c:numRef>
          </c:val>
          <c:smooth val="0"/>
        </c:ser>
        <c:ser>
          <c:idx val="2"/>
          <c:order val="2"/>
          <c:tx>
            <c:strRef>
              <c:f>Sheet2!$A$21</c:f>
              <c:strCache>
                <c:ptCount val="1"/>
                <c:pt idx="0">
                  <c:v>TF-IDF</c:v>
                </c:pt>
              </c:strCache>
            </c:strRef>
          </c:tx>
          <c:spPr>
            <a:ln w="15875">
              <a:solidFill>
                <a:srgbClr val="FFFF00"/>
              </a:solidFill>
            </a:ln>
          </c:spPr>
          <c:marker>
            <c:symbol val="triangle"/>
            <c:size val="7"/>
            <c:spPr>
              <a:solidFill>
                <a:srgbClr val="FFFF00"/>
              </a:solidFill>
            </c:spPr>
          </c:marker>
          <c:cat>
            <c:numRef>
              <c:f>Sheet2!$B$18:$E$18</c:f>
              <c:numCache>
                <c:formatCode>0%</c:formatCode>
                <c:ptCount val="4"/>
                <c:pt idx="0">
                  <c:v>0.1</c:v>
                </c:pt>
                <c:pt idx="1">
                  <c:v>0.2</c:v>
                </c:pt>
                <c:pt idx="2">
                  <c:v>0.4</c:v>
                </c:pt>
                <c:pt idx="3">
                  <c:v>0.6</c:v>
                </c:pt>
              </c:numCache>
            </c:numRef>
          </c:cat>
          <c:val>
            <c:numRef>
              <c:f>Sheet2!$B$21:$E$21</c:f>
              <c:numCache>
                <c:formatCode>General</c:formatCode>
                <c:ptCount val="4"/>
                <c:pt idx="0">
                  <c:v>0.30099999999999999</c:v>
                </c:pt>
                <c:pt idx="1">
                  <c:v>0.42515999999999998</c:v>
                </c:pt>
                <c:pt idx="2">
                  <c:v>0.48470999999999997</c:v>
                </c:pt>
                <c:pt idx="3">
                  <c:v>0.52144999999999997</c:v>
                </c:pt>
              </c:numCache>
            </c:numRef>
          </c:val>
          <c:smooth val="0"/>
        </c:ser>
        <c:ser>
          <c:idx val="3"/>
          <c:order val="3"/>
          <c:tx>
            <c:strRef>
              <c:f>Sheet2!$A$22</c:f>
              <c:strCache>
                <c:ptCount val="1"/>
                <c:pt idx="0">
                  <c:v>MI</c:v>
                </c:pt>
              </c:strCache>
            </c:strRef>
          </c:tx>
          <c:spPr>
            <a:ln w="15875">
              <a:solidFill>
                <a:srgbClr val="0070C0"/>
              </a:solidFill>
            </a:ln>
          </c:spPr>
          <c:marker>
            <c:symbol val="circle"/>
            <c:size val="7"/>
            <c:spPr>
              <a:solidFill>
                <a:srgbClr val="0070C0"/>
              </a:solidFill>
            </c:spPr>
          </c:marker>
          <c:cat>
            <c:numRef>
              <c:f>Sheet2!$B$18:$E$18</c:f>
              <c:numCache>
                <c:formatCode>0%</c:formatCode>
                <c:ptCount val="4"/>
                <c:pt idx="0">
                  <c:v>0.1</c:v>
                </c:pt>
                <c:pt idx="1">
                  <c:v>0.2</c:v>
                </c:pt>
                <c:pt idx="2">
                  <c:v>0.4</c:v>
                </c:pt>
                <c:pt idx="3">
                  <c:v>0.6</c:v>
                </c:pt>
              </c:numCache>
            </c:numRef>
          </c:cat>
          <c:val>
            <c:numRef>
              <c:f>Sheet2!$B$22:$E$22</c:f>
              <c:numCache>
                <c:formatCode>General</c:formatCode>
                <c:ptCount val="4"/>
                <c:pt idx="0">
                  <c:v>0.24512</c:v>
                </c:pt>
                <c:pt idx="1">
                  <c:v>0.35431800000000002</c:v>
                </c:pt>
                <c:pt idx="2">
                  <c:v>0.29814000000000002</c:v>
                </c:pt>
                <c:pt idx="3">
                  <c:v>0.30014000000000002</c:v>
                </c:pt>
              </c:numCache>
            </c:numRef>
          </c:val>
          <c:smooth val="0"/>
        </c:ser>
        <c:dLbls>
          <c:showLegendKey val="0"/>
          <c:showVal val="0"/>
          <c:showCatName val="0"/>
          <c:showSerName val="0"/>
          <c:showPercent val="0"/>
          <c:showBubbleSize val="0"/>
        </c:dLbls>
        <c:marker val="1"/>
        <c:smooth val="0"/>
        <c:axId val="183744512"/>
        <c:axId val="144406144"/>
      </c:lineChart>
      <c:catAx>
        <c:axId val="183744512"/>
        <c:scaling>
          <c:orientation val="minMax"/>
        </c:scaling>
        <c:delete val="0"/>
        <c:axPos val="b"/>
        <c:numFmt formatCode="0%" sourceLinked="1"/>
        <c:majorTickMark val="in"/>
        <c:minorTickMark val="none"/>
        <c:tickLblPos val="nextTo"/>
        <c:spPr>
          <a:ln>
            <a:solidFill>
              <a:schemeClr val="tx1"/>
            </a:solidFill>
          </a:ln>
        </c:spPr>
        <c:txPr>
          <a:bodyPr/>
          <a:lstStyle/>
          <a:p>
            <a:pPr>
              <a:defRPr sz="1050"/>
            </a:pPr>
            <a:endParaRPr lang="zh-CN"/>
          </a:p>
        </c:txPr>
        <c:crossAx val="144406144"/>
        <c:crosses val="autoZero"/>
        <c:auto val="1"/>
        <c:lblAlgn val="ctr"/>
        <c:lblOffset val="100"/>
        <c:noMultiLvlLbl val="0"/>
      </c:catAx>
      <c:valAx>
        <c:axId val="144406144"/>
        <c:scaling>
          <c:orientation val="minMax"/>
        </c:scaling>
        <c:delete val="0"/>
        <c:axPos val="l"/>
        <c:majorGridlines>
          <c:spPr>
            <a:ln>
              <a:noFill/>
            </a:ln>
          </c:spPr>
        </c:majorGridlines>
        <c:numFmt formatCode="General" sourceLinked="1"/>
        <c:majorTickMark val="in"/>
        <c:minorTickMark val="none"/>
        <c:tickLblPos val="nextTo"/>
        <c:spPr>
          <a:ln>
            <a:solidFill>
              <a:schemeClr val="tx1"/>
            </a:solidFill>
          </a:ln>
        </c:spPr>
        <c:txPr>
          <a:bodyPr/>
          <a:lstStyle/>
          <a:p>
            <a:pPr>
              <a:defRPr sz="1050"/>
            </a:pPr>
            <a:endParaRPr lang="zh-CN"/>
          </a:p>
        </c:txPr>
        <c:crossAx val="183744512"/>
        <c:crosses val="autoZero"/>
        <c:crossBetween val="midCat"/>
      </c:valAx>
      <c:spPr>
        <a:ln w="15875">
          <a:solidFill>
            <a:schemeClr val="tx1"/>
          </a:solidFill>
        </a:ln>
      </c:spPr>
    </c:plotArea>
    <c:legend>
      <c:legendPos val="r"/>
      <c:layout>
        <c:manualLayout>
          <c:xMode val="edge"/>
          <c:yMode val="edge"/>
          <c:x val="0.49830250489478073"/>
          <c:y val="0.56781111206751311"/>
          <c:w val="0.20603785297162622"/>
          <c:h val="0.28181801121252564"/>
        </c:manualLayout>
      </c:layout>
      <c:overlay val="0"/>
      <c:txPr>
        <a:bodyPr/>
        <a:lstStyle/>
        <a:p>
          <a:pPr>
            <a:defRPr sz="1050"/>
          </a:pPr>
          <a:endParaRPr lang="zh-CN"/>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87549109697203"/>
          <c:y val="5.6298284908398298E-2"/>
          <c:w val="0.70975469661243495"/>
          <c:h val="0.84015128704716358"/>
        </c:manualLayout>
      </c:layout>
      <c:lineChart>
        <c:grouping val="standard"/>
        <c:varyColors val="0"/>
        <c:ser>
          <c:idx val="0"/>
          <c:order val="0"/>
          <c:tx>
            <c:strRef>
              <c:f>Sheet2!$A$27</c:f>
              <c:strCache>
                <c:ptCount val="1"/>
                <c:pt idx="0">
                  <c:v>IDF-X2</c:v>
                </c:pt>
              </c:strCache>
            </c:strRef>
          </c:tx>
          <c:spPr>
            <a:ln w="15875">
              <a:solidFill>
                <a:srgbClr val="C00000"/>
              </a:solidFill>
            </a:ln>
          </c:spPr>
          <c:marker>
            <c:symbol val="diamond"/>
            <c:size val="7"/>
            <c:spPr>
              <a:solidFill>
                <a:srgbClr val="C00000"/>
              </a:solidFill>
            </c:spPr>
          </c:marker>
          <c:cat>
            <c:numRef>
              <c:f>Sheet2!$B$26:$E$26</c:f>
              <c:numCache>
                <c:formatCode>0%</c:formatCode>
                <c:ptCount val="4"/>
                <c:pt idx="0">
                  <c:v>0.1</c:v>
                </c:pt>
                <c:pt idx="1">
                  <c:v>0.2</c:v>
                </c:pt>
                <c:pt idx="2">
                  <c:v>0.4</c:v>
                </c:pt>
                <c:pt idx="3">
                  <c:v>0.6</c:v>
                </c:pt>
              </c:numCache>
            </c:numRef>
          </c:cat>
          <c:val>
            <c:numRef>
              <c:f>Sheet2!$B$27:$E$27</c:f>
              <c:numCache>
                <c:formatCode>General</c:formatCode>
                <c:ptCount val="4"/>
                <c:pt idx="0">
                  <c:v>0.39884120000000001</c:v>
                </c:pt>
                <c:pt idx="1">
                  <c:v>0.51023799999999997</c:v>
                </c:pt>
                <c:pt idx="2">
                  <c:v>0.52804119999999999</c:v>
                </c:pt>
                <c:pt idx="3">
                  <c:v>0.54127449999999999</c:v>
                </c:pt>
              </c:numCache>
            </c:numRef>
          </c:val>
          <c:smooth val="0"/>
        </c:ser>
        <c:ser>
          <c:idx val="1"/>
          <c:order val="1"/>
          <c:tx>
            <c:strRef>
              <c:f>Sheet2!$A$28</c:f>
              <c:strCache>
                <c:ptCount val="1"/>
                <c:pt idx="0">
                  <c:v>X2</c:v>
                </c:pt>
              </c:strCache>
            </c:strRef>
          </c:tx>
          <c:spPr>
            <a:ln w="15875">
              <a:solidFill>
                <a:srgbClr val="00B050"/>
              </a:solidFill>
            </a:ln>
          </c:spPr>
          <c:marker>
            <c:symbol val="square"/>
            <c:size val="7"/>
            <c:spPr>
              <a:solidFill>
                <a:srgbClr val="00B050"/>
              </a:solidFill>
            </c:spPr>
          </c:marker>
          <c:cat>
            <c:numRef>
              <c:f>Sheet2!$B$26:$E$26</c:f>
              <c:numCache>
                <c:formatCode>0%</c:formatCode>
                <c:ptCount val="4"/>
                <c:pt idx="0">
                  <c:v>0.1</c:v>
                </c:pt>
                <c:pt idx="1">
                  <c:v>0.2</c:v>
                </c:pt>
                <c:pt idx="2">
                  <c:v>0.4</c:v>
                </c:pt>
                <c:pt idx="3">
                  <c:v>0.6</c:v>
                </c:pt>
              </c:numCache>
            </c:numRef>
          </c:cat>
          <c:val>
            <c:numRef>
              <c:f>Sheet2!$B$28:$E$28</c:f>
              <c:numCache>
                <c:formatCode>General</c:formatCode>
                <c:ptCount val="4"/>
                <c:pt idx="0">
                  <c:v>0.25600000000000001</c:v>
                </c:pt>
                <c:pt idx="1">
                  <c:v>0.35475000000000001</c:v>
                </c:pt>
                <c:pt idx="2">
                  <c:v>0.44871</c:v>
                </c:pt>
                <c:pt idx="3">
                  <c:v>0.47132000000000002</c:v>
                </c:pt>
              </c:numCache>
            </c:numRef>
          </c:val>
          <c:smooth val="0"/>
        </c:ser>
        <c:ser>
          <c:idx val="2"/>
          <c:order val="2"/>
          <c:tx>
            <c:strRef>
              <c:f>Sheet2!$A$29</c:f>
              <c:strCache>
                <c:ptCount val="1"/>
                <c:pt idx="0">
                  <c:v>TF-IDF</c:v>
                </c:pt>
              </c:strCache>
            </c:strRef>
          </c:tx>
          <c:spPr>
            <a:ln w="15875">
              <a:solidFill>
                <a:srgbClr val="FFFF00"/>
              </a:solidFill>
            </a:ln>
          </c:spPr>
          <c:marker>
            <c:symbol val="triangle"/>
            <c:size val="7"/>
            <c:spPr>
              <a:solidFill>
                <a:srgbClr val="FFFF00"/>
              </a:solidFill>
            </c:spPr>
          </c:marker>
          <c:cat>
            <c:numRef>
              <c:f>Sheet2!$B$26:$E$26</c:f>
              <c:numCache>
                <c:formatCode>0%</c:formatCode>
                <c:ptCount val="4"/>
                <c:pt idx="0">
                  <c:v>0.1</c:v>
                </c:pt>
                <c:pt idx="1">
                  <c:v>0.2</c:v>
                </c:pt>
                <c:pt idx="2">
                  <c:v>0.4</c:v>
                </c:pt>
                <c:pt idx="3">
                  <c:v>0.6</c:v>
                </c:pt>
              </c:numCache>
            </c:numRef>
          </c:cat>
          <c:val>
            <c:numRef>
              <c:f>Sheet2!$B$29:$E$29</c:f>
              <c:numCache>
                <c:formatCode>General</c:formatCode>
                <c:ptCount val="4"/>
                <c:pt idx="0">
                  <c:v>0.32500000000000001</c:v>
                </c:pt>
                <c:pt idx="1">
                  <c:v>0.44179000000000002</c:v>
                </c:pt>
                <c:pt idx="2">
                  <c:v>0.46810000000000002</c:v>
                </c:pt>
                <c:pt idx="3">
                  <c:v>0.50914000000000004</c:v>
                </c:pt>
              </c:numCache>
            </c:numRef>
          </c:val>
          <c:smooth val="0"/>
        </c:ser>
        <c:ser>
          <c:idx val="3"/>
          <c:order val="3"/>
          <c:tx>
            <c:strRef>
              <c:f>Sheet2!$A$30</c:f>
              <c:strCache>
                <c:ptCount val="1"/>
                <c:pt idx="0">
                  <c:v>MI</c:v>
                </c:pt>
              </c:strCache>
            </c:strRef>
          </c:tx>
          <c:spPr>
            <a:ln w="15875">
              <a:solidFill>
                <a:srgbClr val="0070C0"/>
              </a:solidFill>
            </a:ln>
          </c:spPr>
          <c:marker>
            <c:symbol val="circle"/>
            <c:size val="7"/>
            <c:spPr>
              <a:solidFill>
                <a:srgbClr val="0070C0"/>
              </a:solidFill>
            </c:spPr>
          </c:marker>
          <c:cat>
            <c:numRef>
              <c:f>Sheet2!$B$26:$E$26</c:f>
              <c:numCache>
                <c:formatCode>0%</c:formatCode>
                <c:ptCount val="4"/>
                <c:pt idx="0">
                  <c:v>0.1</c:v>
                </c:pt>
                <c:pt idx="1">
                  <c:v>0.2</c:v>
                </c:pt>
                <c:pt idx="2">
                  <c:v>0.4</c:v>
                </c:pt>
                <c:pt idx="3">
                  <c:v>0.6</c:v>
                </c:pt>
              </c:numCache>
            </c:numRef>
          </c:cat>
          <c:val>
            <c:numRef>
              <c:f>Sheet2!$B$30:$E$30</c:f>
              <c:numCache>
                <c:formatCode>General</c:formatCode>
                <c:ptCount val="4"/>
                <c:pt idx="0">
                  <c:v>0.2571</c:v>
                </c:pt>
                <c:pt idx="1">
                  <c:v>0.33411999999999997</c:v>
                </c:pt>
                <c:pt idx="2">
                  <c:v>0.39581</c:v>
                </c:pt>
                <c:pt idx="3">
                  <c:v>0.30654999999999999</c:v>
                </c:pt>
              </c:numCache>
            </c:numRef>
          </c:val>
          <c:smooth val="0"/>
        </c:ser>
        <c:dLbls>
          <c:showLegendKey val="0"/>
          <c:showVal val="0"/>
          <c:showCatName val="0"/>
          <c:showSerName val="0"/>
          <c:showPercent val="0"/>
          <c:showBubbleSize val="0"/>
        </c:dLbls>
        <c:marker val="1"/>
        <c:smooth val="0"/>
        <c:axId val="183742976"/>
        <c:axId val="144499840"/>
      </c:lineChart>
      <c:catAx>
        <c:axId val="183742976"/>
        <c:scaling>
          <c:orientation val="minMax"/>
        </c:scaling>
        <c:delete val="0"/>
        <c:axPos val="b"/>
        <c:numFmt formatCode="0%" sourceLinked="1"/>
        <c:majorTickMark val="in"/>
        <c:minorTickMark val="none"/>
        <c:tickLblPos val="nextTo"/>
        <c:txPr>
          <a:bodyPr/>
          <a:lstStyle/>
          <a:p>
            <a:pPr>
              <a:defRPr sz="1050"/>
            </a:pPr>
            <a:endParaRPr lang="zh-CN"/>
          </a:p>
        </c:txPr>
        <c:crossAx val="144499840"/>
        <c:crosses val="autoZero"/>
        <c:auto val="1"/>
        <c:lblAlgn val="ctr"/>
        <c:lblOffset val="100"/>
        <c:noMultiLvlLbl val="0"/>
      </c:catAx>
      <c:valAx>
        <c:axId val="144499840"/>
        <c:scaling>
          <c:orientation val="minMax"/>
        </c:scaling>
        <c:delete val="0"/>
        <c:axPos val="l"/>
        <c:majorGridlines>
          <c:spPr>
            <a:ln>
              <a:noFill/>
            </a:ln>
          </c:spPr>
        </c:majorGridlines>
        <c:numFmt formatCode="General" sourceLinked="1"/>
        <c:majorTickMark val="in"/>
        <c:minorTickMark val="none"/>
        <c:tickLblPos val="nextTo"/>
        <c:txPr>
          <a:bodyPr/>
          <a:lstStyle/>
          <a:p>
            <a:pPr>
              <a:defRPr sz="1050"/>
            </a:pPr>
            <a:endParaRPr lang="zh-CN"/>
          </a:p>
        </c:txPr>
        <c:crossAx val="183742976"/>
        <c:crosses val="autoZero"/>
        <c:crossBetween val="midCat"/>
      </c:valAx>
      <c:spPr>
        <a:solidFill>
          <a:schemeClr val="bg1"/>
        </a:solidFill>
        <a:ln w="15875">
          <a:solidFill>
            <a:schemeClr val="tx1"/>
          </a:solidFill>
        </a:ln>
      </c:spPr>
    </c:plotArea>
    <c:legend>
      <c:legendPos val="r"/>
      <c:layout>
        <c:manualLayout>
          <c:xMode val="edge"/>
          <c:yMode val="edge"/>
          <c:x val="0.51545754202538263"/>
          <c:y val="0.56272720738641335"/>
          <c:w val="0.2640546649850421"/>
          <c:h val="0.31237023820830806"/>
        </c:manualLayout>
      </c:layout>
      <c:overlay val="0"/>
      <c:txPr>
        <a:bodyPr/>
        <a:lstStyle/>
        <a:p>
          <a:pPr>
            <a:defRPr sz="1050"/>
          </a:pPr>
          <a:endParaRPr lang="zh-CN"/>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5519281752249482E-2"/>
          <c:y val="5.1400554097404488E-2"/>
          <c:w val="0.8431707623448832"/>
          <c:h val="0.85576771653543304"/>
        </c:manualLayout>
      </c:layout>
      <c:lineChart>
        <c:grouping val="standard"/>
        <c:varyColors val="0"/>
        <c:ser>
          <c:idx val="0"/>
          <c:order val="0"/>
          <c:tx>
            <c:strRef>
              <c:f>Sheet1!$D$41</c:f>
              <c:strCache>
                <c:ptCount val="1"/>
                <c:pt idx="0">
                  <c:v>TF-IDF</c:v>
                </c:pt>
              </c:strCache>
            </c:strRef>
          </c:tx>
          <c:spPr>
            <a:ln w="15875">
              <a:solidFill>
                <a:srgbClr val="00B050"/>
              </a:solidFill>
            </a:ln>
          </c:spPr>
          <c:marker>
            <c:symbol val="diamond"/>
            <c:size val="7"/>
            <c:spPr>
              <a:solidFill>
                <a:srgbClr val="00B050"/>
              </a:solidFill>
            </c:spPr>
          </c:marker>
          <c:dPt>
            <c:idx val="1"/>
            <c:bubble3D val="0"/>
          </c:dPt>
          <c:cat>
            <c:numRef>
              <c:f>Sheet1!$C$42:$C$45</c:f>
              <c:numCache>
                <c:formatCode>0%</c:formatCode>
                <c:ptCount val="4"/>
                <c:pt idx="0">
                  <c:v>0.1</c:v>
                </c:pt>
                <c:pt idx="1">
                  <c:v>0.2</c:v>
                </c:pt>
                <c:pt idx="2">
                  <c:v>0.4</c:v>
                </c:pt>
                <c:pt idx="3">
                  <c:v>0.6</c:v>
                </c:pt>
              </c:numCache>
            </c:numRef>
          </c:cat>
          <c:val>
            <c:numRef>
              <c:f>Sheet1!$D$42:$D$45</c:f>
              <c:numCache>
                <c:formatCode>General</c:formatCode>
                <c:ptCount val="4"/>
                <c:pt idx="0">
                  <c:v>0.311</c:v>
                </c:pt>
                <c:pt idx="1">
                  <c:v>0.35699999999999998</c:v>
                </c:pt>
                <c:pt idx="2">
                  <c:v>0.4012</c:v>
                </c:pt>
                <c:pt idx="3">
                  <c:v>0.43130000000000002</c:v>
                </c:pt>
              </c:numCache>
            </c:numRef>
          </c:val>
          <c:smooth val="0"/>
        </c:ser>
        <c:ser>
          <c:idx val="1"/>
          <c:order val="1"/>
          <c:tx>
            <c:strRef>
              <c:f>Sheet1!$E$41</c:f>
              <c:strCache>
                <c:ptCount val="1"/>
                <c:pt idx="0">
                  <c:v>IDF-X2</c:v>
                </c:pt>
              </c:strCache>
            </c:strRef>
          </c:tx>
          <c:spPr>
            <a:ln w="15875">
              <a:solidFill>
                <a:srgbClr val="C00000"/>
              </a:solidFill>
            </a:ln>
          </c:spPr>
          <c:marker>
            <c:symbol val="square"/>
            <c:size val="7"/>
            <c:spPr>
              <a:solidFill>
                <a:srgbClr val="C00000"/>
              </a:solidFill>
            </c:spPr>
          </c:marker>
          <c:cat>
            <c:numRef>
              <c:f>Sheet1!$C$42:$C$45</c:f>
              <c:numCache>
                <c:formatCode>0%</c:formatCode>
                <c:ptCount val="4"/>
                <c:pt idx="0">
                  <c:v>0.1</c:v>
                </c:pt>
                <c:pt idx="1">
                  <c:v>0.2</c:v>
                </c:pt>
                <c:pt idx="2">
                  <c:v>0.4</c:v>
                </c:pt>
                <c:pt idx="3">
                  <c:v>0.6</c:v>
                </c:pt>
              </c:numCache>
            </c:numRef>
          </c:cat>
          <c:val>
            <c:numRef>
              <c:f>Sheet1!$E$42:$E$45</c:f>
              <c:numCache>
                <c:formatCode>General</c:formatCode>
                <c:ptCount val="4"/>
                <c:pt idx="0">
                  <c:v>0.432</c:v>
                </c:pt>
                <c:pt idx="1">
                  <c:v>0.46800000000000003</c:v>
                </c:pt>
                <c:pt idx="2">
                  <c:v>0.53359999999999996</c:v>
                </c:pt>
                <c:pt idx="3">
                  <c:v>0.54400000000000004</c:v>
                </c:pt>
              </c:numCache>
            </c:numRef>
          </c:val>
          <c:smooth val="0"/>
        </c:ser>
        <c:ser>
          <c:idx val="2"/>
          <c:order val="2"/>
          <c:tx>
            <c:strRef>
              <c:f>Sheet1!$F$41</c:f>
              <c:strCache>
                <c:ptCount val="1"/>
                <c:pt idx="0">
                  <c:v>X2</c:v>
                </c:pt>
              </c:strCache>
            </c:strRef>
          </c:tx>
          <c:spPr>
            <a:ln w="15875">
              <a:solidFill>
                <a:srgbClr val="FFFF00"/>
              </a:solidFill>
            </a:ln>
          </c:spPr>
          <c:marker>
            <c:symbol val="triangle"/>
            <c:size val="7"/>
            <c:spPr>
              <a:solidFill>
                <a:srgbClr val="FFFF00"/>
              </a:solidFill>
            </c:spPr>
          </c:marker>
          <c:cat>
            <c:numRef>
              <c:f>Sheet1!$C$42:$C$45</c:f>
              <c:numCache>
                <c:formatCode>0%</c:formatCode>
                <c:ptCount val="4"/>
                <c:pt idx="0">
                  <c:v>0.1</c:v>
                </c:pt>
                <c:pt idx="1">
                  <c:v>0.2</c:v>
                </c:pt>
                <c:pt idx="2">
                  <c:v>0.4</c:v>
                </c:pt>
                <c:pt idx="3">
                  <c:v>0.6</c:v>
                </c:pt>
              </c:numCache>
            </c:numRef>
          </c:cat>
          <c:val>
            <c:numRef>
              <c:f>Sheet1!$F$42:$F$45</c:f>
              <c:numCache>
                <c:formatCode>General</c:formatCode>
                <c:ptCount val="4"/>
                <c:pt idx="0">
                  <c:v>0.40100000000000002</c:v>
                </c:pt>
                <c:pt idx="1">
                  <c:v>0.41299999999999998</c:v>
                </c:pt>
                <c:pt idx="2">
                  <c:v>0.45700000000000002</c:v>
                </c:pt>
                <c:pt idx="3">
                  <c:v>0.47499999999999998</c:v>
                </c:pt>
              </c:numCache>
            </c:numRef>
          </c:val>
          <c:smooth val="0"/>
        </c:ser>
        <c:ser>
          <c:idx val="3"/>
          <c:order val="3"/>
          <c:tx>
            <c:strRef>
              <c:f>Sheet1!$G$41</c:f>
              <c:strCache>
                <c:ptCount val="1"/>
                <c:pt idx="0">
                  <c:v>MI</c:v>
                </c:pt>
              </c:strCache>
            </c:strRef>
          </c:tx>
          <c:spPr>
            <a:ln w="15875">
              <a:solidFill>
                <a:srgbClr val="0070C0"/>
              </a:solidFill>
            </a:ln>
          </c:spPr>
          <c:marker>
            <c:symbol val="circle"/>
            <c:size val="7"/>
            <c:spPr>
              <a:solidFill>
                <a:srgbClr val="0070C0"/>
              </a:solidFill>
            </c:spPr>
          </c:marker>
          <c:cat>
            <c:numRef>
              <c:f>Sheet1!$C$42:$C$45</c:f>
              <c:numCache>
                <c:formatCode>0%</c:formatCode>
                <c:ptCount val="4"/>
                <c:pt idx="0">
                  <c:v>0.1</c:v>
                </c:pt>
                <c:pt idx="1">
                  <c:v>0.2</c:v>
                </c:pt>
                <c:pt idx="2">
                  <c:v>0.4</c:v>
                </c:pt>
                <c:pt idx="3">
                  <c:v>0.6</c:v>
                </c:pt>
              </c:numCache>
            </c:numRef>
          </c:cat>
          <c:val>
            <c:numRef>
              <c:f>Sheet1!$G$42:$G$45</c:f>
              <c:numCache>
                <c:formatCode>General</c:formatCode>
                <c:ptCount val="4"/>
                <c:pt idx="0">
                  <c:v>0.374</c:v>
                </c:pt>
                <c:pt idx="1">
                  <c:v>0.38200000000000001</c:v>
                </c:pt>
                <c:pt idx="2">
                  <c:v>0.45</c:v>
                </c:pt>
                <c:pt idx="3">
                  <c:v>0.44900000000000001</c:v>
                </c:pt>
              </c:numCache>
            </c:numRef>
          </c:val>
          <c:smooth val="0"/>
        </c:ser>
        <c:dLbls>
          <c:showLegendKey val="0"/>
          <c:showVal val="0"/>
          <c:showCatName val="0"/>
          <c:showSerName val="0"/>
          <c:showPercent val="0"/>
          <c:showBubbleSize val="0"/>
        </c:dLbls>
        <c:marker val="1"/>
        <c:smooth val="0"/>
        <c:axId val="185285632"/>
        <c:axId val="144503296"/>
      </c:lineChart>
      <c:catAx>
        <c:axId val="185285632"/>
        <c:scaling>
          <c:orientation val="minMax"/>
        </c:scaling>
        <c:delete val="0"/>
        <c:axPos val="b"/>
        <c:numFmt formatCode="0%" sourceLinked="1"/>
        <c:majorTickMark val="in"/>
        <c:minorTickMark val="none"/>
        <c:tickLblPos val="nextTo"/>
        <c:spPr>
          <a:ln>
            <a:solidFill>
              <a:schemeClr val="tx1"/>
            </a:solidFill>
          </a:ln>
        </c:spPr>
        <c:txPr>
          <a:bodyPr/>
          <a:lstStyle/>
          <a:p>
            <a:pPr>
              <a:defRPr sz="1050"/>
            </a:pPr>
            <a:endParaRPr lang="zh-CN"/>
          </a:p>
        </c:txPr>
        <c:crossAx val="144503296"/>
        <c:crosses val="autoZero"/>
        <c:auto val="1"/>
        <c:lblAlgn val="ctr"/>
        <c:lblOffset val="100"/>
        <c:noMultiLvlLbl val="0"/>
      </c:catAx>
      <c:valAx>
        <c:axId val="144503296"/>
        <c:scaling>
          <c:orientation val="minMax"/>
        </c:scaling>
        <c:delete val="0"/>
        <c:axPos val="l"/>
        <c:majorGridlines>
          <c:spPr>
            <a:ln>
              <a:noFill/>
            </a:ln>
          </c:spPr>
        </c:majorGridlines>
        <c:numFmt formatCode="General" sourceLinked="1"/>
        <c:majorTickMark val="in"/>
        <c:minorTickMark val="none"/>
        <c:tickLblPos val="nextTo"/>
        <c:spPr>
          <a:ln>
            <a:solidFill>
              <a:schemeClr val="tx1"/>
            </a:solidFill>
          </a:ln>
        </c:spPr>
        <c:txPr>
          <a:bodyPr/>
          <a:lstStyle/>
          <a:p>
            <a:pPr>
              <a:defRPr sz="1050"/>
            </a:pPr>
            <a:endParaRPr lang="zh-CN"/>
          </a:p>
        </c:txPr>
        <c:crossAx val="185285632"/>
        <c:crosses val="autoZero"/>
        <c:crossBetween val="midCat"/>
      </c:valAx>
      <c:spPr>
        <a:ln w="15875">
          <a:solidFill>
            <a:schemeClr val="tx1"/>
          </a:solidFill>
        </a:ln>
      </c:spPr>
    </c:plotArea>
    <c:legend>
      <c:legendPos val="r"/>
      <c:layout>
        <c:manualLayout>
          <c:xMode val="edge"/>
          <c:yMode val="edge"/>
          <c:x val="0.6471480860687242"/>
          <c:y val="0.64058858024691356"/>
          <c:w val="0.26629304082692923"/>
          <c:h val="0.22129043209876548"/>
        </c:manualLayout>
      </c:layout>
      <c:overlay val="0"/>
      <c:txPr>
        <a:bodyPr/>
        <a:lstStyle/>
        <a:p>
          <a:pPr>
            <a:defRPr sz="1050"/>
          </a:pPr>
          <a:endParaRPr lang="zh-CN"/>
        </a:p>
      </c:txPr>
    </c:legend>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06937087434958"/>
          <c:y val="5.7253837184906738E-2"/>
          <c:w val="0.63640751977400489"/>
          <c:h val="0.82238457626897665"/>
        </c:manualLayout>
      </c:layout>
      <c:lineChart>
        <c:grouping val="standard"/>
        <c:varyColors val="0"/>
        <c:ser>
          <c:idx val="0"/>
          <c:order val="0"/>
          <c:tx>
            <c:strRef>
              <c:f>Sheet2!$A$37</c:f>
              <c:strCache>
                <c:ptCount val="1"/>
                <c:pt idx="0">
                  <c:v>LDF-X2</c:v>
                </c:pt>
              </c:strCache>
            </c:strRef>
          </c:tx>
          <c:spPr>
            <a:ln w="15875">
              <a:solidFill>
                <a:srgbClr val="C00000"/>
              </a:solidFill>
            </a:ln>
          </c:spPr>
          <c:marker>
            <c:symbol val="diamond"/>
            <c:size val="7"/>
            <c:spPr>
              <a:solidFill>
                <a:srgbClr val="C00000"/>
              </a:solidFill>
            </c:spPr>
          </c:marker>
          <c:cat>
            <c:numRef>
              <c:f>Sheet2!$B$36:$E$36</c:f>
              <c:numCache>
                <c:formatCode>0%</c:formatCode>
                <c:ptCount val="4"/>
                <c:pt idx="0">
                  <c:v>0.1</c:v>
                </c:pt>
                <c:pt idx="1">
                  <c:v>0.2</c:v>
                </c:pt>
                <c:pt idx="2">
                  <c:v>0.4</c:v>
                </c:pt>
                <c:pt idx="3">
                  <c:v>0.6</c:v>
                </c:pt>
              </c:numCache>
            </c:numRef>
          </c:cat>
          <c:val>
            <c:numRef>
              <c:f>Sheet2!$B$37:$E$37</c:f>
              <c:numCache>
                <c:formatCode>General</c:formatCode>
                <c:ptCount val="4"/>
                <c:pt idx="0">
                  <c:v>0.40751210999999998</c:v>
                </c:pt>
                <c:pt idx="1">
                  <c:v>0.52796345</c:v>
                </c:pt>
                <c:pt idx="2">
                  <c:v>0.55314209999999997</c:v>
                </c:pt>
                <c:pt idx="3">
                  <c:v>0.56579100000000004</c:v>
                </c:pt>
              </c:numCache>
            </c:numRef>
          </c:val>
          <c:smooth val="0"/>
        </c:ser>
        <c:ser>
          <c:idx val="1"/>
          <c:order val="1"/>
          <c:tx>
            <c:strRef>
              <c:f>Sheet2!$A$38</c:f>
              <c:strCache>
                <c:ptCount val="1"/>
                <c:pt idx="0">
                  <c:v>IDF-X2</c:v>
                </c:pt>
              </c:strCache>
            </c:strRef>
          </c:tx>
          <c:spPr>
            <a:ln w="15875">
              <a:solidFill>
                <a:srgbClr val="FFFF00"/>
              </a:solidFill>
            </a:ln>
          </c:spPr>
          <c:marker>
            <c:symbol val="square"/>
            <c:size val="7"/>
            <c:spPr>
              <a:solidFill>
                <a:srgbClr val="FFFF00"/>
              </a:solidFill>
            </c:spPr>
          </c:marker>
          <c:cat>
            <c:numRef>
              <c:f>Sheet2!$B$36:$E$36</c:f>
              <c:numCache>
                <c:formatCode>0%</c:formatCode>
                <c:ptCount val="4"/>
                <c:pt idx="0">
                  <c:v>0.1</c:v>
                </c:pt>
                <c:pt idx="1">
                  <c:v>0.2</c:v>
                </c:pt>
                <c:pt idx="2">
                  <c:v>0.4</c:v>
                </c:pt>
                <c:pt idx="3">
                  <c:v>0.6</c:v>
                </c:pt>
              </c:numCache>
            </c:numRef>
          </c:cat>
          <c:val>
            <c:numRef>
              <c:f>Sheet2!$B$38:$E$38</c:f>
              <c:numCache>
                <c:formatCode>General</c:formatCode>
                <c:ptCount val="4"/>
                <c:pt idx="0">
                  <c:v>0.35778045838400002</c:v>
                </c:pt>
                <c:pt idx="1">
                  <c:v>0.49915110299999998</c:v>
                </c:pt>
                <c:pt idx="2">
                  <c:v>0.51077943615300003</c:v>
                </c:pt>
                <c:pt idx="3">
                  <c:v>0.56172794000000004</c:v>
                </c:pt>
              </c:numCache>
            </c:numRef>
          </c:val>
          <c:smooth val="0"/>
        </c:ser>
        <c:ser>
          <c:idx val="2"/>
          <c:order val="2"/>
          <c:tx>
            <c:strRef>
              <c:f>Sheet2!$A$39</c:f>
              <c:strCache>
                <c:ptCount val="1"/>
                <c:pt idx="0">
                  <c:v>X2</c:v>
                </c:pt>
              </c:strCache>
            </c:strRef>
          </c:tx>
          <c:spPr>
            <a:ln w="15875">
              <a:solidFill>
                <a:srgbClr val="00B050"/>
              </a:solidFill>
            </a:ln>
          </c:spPr>
          <c:marker>
            <c:symbol val="triangle"/>
            <c:size val="7"/>
            <c:spPr>
              <a:solidFill>
                <a:srgbClr val="00B050"/>
              </a:solidFill>
            </c:spPr>
          </c:marker>
          <c:cat>
            <c:numRef>
              <c:f>Sheet2!$B$36:$E$36</c:f>
              <c:numCache>
                <c:formatCode>0%</c:formatCode>
                <c:ptCount val="4"/>
                <c:pt idx="0">
                  <c:v>0.1</c:v>
                </c:pt>
                <c:pt idx="1">
                  <c:v>0.2</c:v>
                </c:pt>
                <c:pt idx="2">
                  <c:v>0.4</c:v>
                </c:pt>
                <c:pt idx="3">
                  <c:v>0.6</c:v>
                </c:pt>
              </c:numCache>
            </c:numRef>
          </c:cat>
          <c:val>
            <c:numRef>
              <c:f>Sheet2!$B$39:$E$39</c:f>
              <c:numCache>
                <c:formatCode>General</c:formatCode>
                <c:ptCount val="4"/>
                <c:pt idx="0">
                  <c:v>0.21457999999999999</c:v>
                </c:pt>
                <c:pt idx="1">
                  <c:v>0.34671000000000002</c:v>
                </c:pt>
                <c:pt idx="2">
                  <c:v>0.42137000000000002</c:v>
                </c:pt>
                <c:pt idx="3">
                  <c:v>0.46778999999999998</c:v>
                </c:pt>
              </c:numCache>
            </c:numRef>
          </c:val>
          <c:smooth val="0"/>
        </c:ser>
        <c:ser>
          <c:idx val="3"/>
          <c:order val="3"/>
          <c:tx>
            <c:strRef>
              <c:f>Sheet2!$A$40</c:f>
              <c:strCache>
                <c:ptCount val="1"/>
                <c:pt idx="0">
                  <c:v>TF-IDF</c:v>
                </c:pt>
              </c:strCache>
            </c:strRef>
          </c:tx>
          <c:spPr>
            <a:ln w="15875">
              <a:solidFill>
                <a:srgbClr val="0070C0"/>
              </a:solidFill>
            </a:ln>
          </c:spPr>
          <c:marker>
            <c:symbol val="x"/>
            <c:size val="7"/>
            <c:spPr>
              <a:solidFill>
                <a:srgbClr val="0070C0"/>
              </a:solidFill>
            </c:spPr>
          </c:marker>
          <c:cat>
            <c:numRef>
              <c:f>Sheet2!$B$36:$E$36</c:f>
              <c:numCache>
                <c:formatCode>0%</c:formatCode>
                <c:ptCount val="4"/>
                <c:pt idx="0">
                  <c:v>0.1</c:v>
                </c:pt>
                <c:pt idx="1">
                  <c:v>0.2</c:v>
                </c:pt>
                <c:pt idx="2">
                  <c:v>0.4</c:v>
                </c:pt>
                <c:pt idx="3">
                  <c:v>0.6</c:v>
                </c:pt>
              </c:numCache>
            </c:numRef>
          </c:cat>
          <c:val>
            <c:numRef>
              <c:f>Sheet2!$B$40:$E$40</c:f>
              <c:numCache>
                <c:formatCode>General</c:formatCode>
                <c:ptCount val="4"/>
                <c:pt idx="0">
                  <c:v>0.30099999999999999</c:v>
                </c:pt>
                <c:pt idx="1">
                  <c:v>0.42515999999999998</c:v>
                </c:pt>
                <c:pt idx="2">
                  <c:v>0.48470999999999997</c:v>
                </c:pt>
                <c:pt idx="3">
                  <c:v>0.52144999999999997</c:v>
                </c:pt>
              </c:numCache>
            </c:numRef>
          </c:val>
          <c:smooth val="0"/>
        </c:ser>
        <c:ser>
          <c:idx val="4"/>
          <c:order val="4"/>
          <c:tx>
            <c:strRef>
              <c:f>Sheet2!$A$41</c:f>
              <c:strCache>
                <c:ptCount val="1"/>
                <c:pt idx="0">
                  <c:v>MI</c:v>
                </c:pt>
              </c:strCache>
            </c:strRef>
          </c:tx>
          <c:spPr>
            <a:ln w="15875">
              <a:solidFill>
                <a:srgbClr val="7030A0"/>
              </a:solidFill>
            </a:ln>
          </c:spPr>
          <c:marker>
            <c:symbol val="circle"/>
            <c:size val="7"/>
            <c:spPr>
              <a:solidFill>
                <a:srgbClr val="7030A0"/>
              </a:solidFill>
            </c:spPr>
          </c:marker>
          <c:cat>
            <c:numRef>
              <c:f>Sheet2!$B$36:$E$36</c:f>
              <c:numCache>
                <c:formatCode>0%</c:formatCode>
                <c:ptCount val="4"/>
                <c:pt idx="0">
                  <c:v>0.1</c:v>
                </c:pt>
                <c:pt idx="1">
                  <c:v>0.2</c:v>
                </c:pt>
                <c:pt idx="2">
                  <c:v>0.4</c:v>
                </c:pt>
                <c:pt idx="3">
                  <c:v>0.6</c:v>
                </c:pt>
              </c:numCache>
            </c:numRef>
          </c:cat>
          <c:val>
            <c:numRef>
              <c:f>Sheet2!$B$41:$E$41</c:f>
              <c:numCache>
                <c:formatCode>General</c:formatCode>
                <c:ptCount val="4"/>
                <c:pt idx="0">
                  <c:v>0.24512</c:v>
                </c:pt>
                <c:pt idx="1">
                  <c:v>0.35431800000000002</c:v>
                </c:pt>
                <c:pt idx="2">
                  <c:v>0.29814000000000002</c:v>
                </c:pt>
                <c:pt idx="3">
                  <c:v>0.30014000000000002</c:v>
                </c:pt>
              </c:numCache>
            </c:numRef>
          </c:val>
          <c:smooth val="0"/>
        </c:ser>
        <c:dLbls>
          <c:showLegendKey val="0"/>
          <c:showVal val="0"/>
          <c:showCatName val="0"/>
          <c:showSerName val="0"/>
          <c:showPercent val="0"/>
          <c:showBubbleSize val="0"/>
        </c:dLbls>
        <c:marker val="1"/>
        <c:smooth val="0"/>
        <c:axId val="185420288"/>
        <c:axId val="144505024"/>
      </c:lineChart>
      <c:catAx>
        <c:axId val="185420288"/>
        <c:scaling>
          <c:orientation val="minMax"/>
        </c:scaling>
        <c:delete val="0"/>
        <c:axPos val="b"/>
        <c:numFmt formatCode="0%" sourceLinked="1"/>
        <c:majorTickMark val="in"/>
        <c:minorTickMark val="none"/>
        <c:tickLblPos val="nextTo"/>
        <c:txPr>
          <a:bodyPr/>
          <a:lstStyle/>
          <a:p>
            <a:pPr>
              <a:defRPr sz="1050"/>
            </a:pPr>
            <a:endParaRPr lang="zh-CN"/>
          </a:p>
        </c:txPr>
        <c:crossAx val="144505024"/>
        <c:crosses val="autoZero"/>
        <c:auto val="1"/>
        <c:lblAlgn val="ctr"/>
        <c:lblOffset val="100"/>
        <c:noMultiLvlLbl val="0"/>
      </c:catAx>
      <c:valAx>
        <c:axId val="144505024"/>
        <c:scaling>
          <c:orientation val="minMax"/>
        </c:scaling>
        <c:delete val="0"/>
        <c:axPos val="l"/>
        <c:majorGridlines>
          <c:spPr>
            <a:ln>
              <a:noFill/>
            </a:ln>
          </c:spPr>
        </c:majorGridlines>
        <c:numFmt formatCode="General" sourceLinked="1"/>
        <c:majorTickMark val="in"/>
        <c:minorTickMark val="none"/>
        <c:tickLblPos val="nextTo"/>
        <c:txPr>
          <a:bodyPr/>
          <a:lstStyle/>
          <a:p>
            <a:pPr>
              <a:defRPr sz="1050"/>
            </a:pPr>
            <a:endParaRPr lang="zh-CN"/>
          </a:p>
        </c:txPr>
        <c:crossAx val="185420288"/>
        <c:crosses val="autoZero"/>
        <c:crossBetween val="midCat"/>
      </c:valAx>
      <c:spPr>
        <a:ln w="15875">
          <a:solidFill>
            <a:schemeClr val="tx1"/>
          </a:solidFill>
        </a:ln>
      </c:spPr>
    </c:plotArea>
    <c:legend>
      <c:legendPos val="r"/>
      <c:layout>
        <c:manualLayout>
          <c:xMode val="edge"/>
          <c:yMode val="edge"/>
          <c:x val="0.49263707984565946"/>
          <c:y val="0.51691951848913209"/>
          <c:w val="0.21297742964253455"/>
          <c:h val="0.33839668021024655"/>
        </c:manualLayout>
      </c:layout>
      <c:overlay val="0"/>
      <c:txPr>
        <a:bodyPr/>
        <a:lstStyle/>
        <a:p>
          <a:pPr>
            <a:defRPr sz="1050"/>
          </a:pPr>
          <a:endParaRPr lang="zh-CN"/>
        </a:p>
      </c:txPr>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476738485861251"/>
          <c:y val="5.4955794768794808E-2"/>
          <c:w val="0.64422473956405701"/>
          <c:h val="0.84396304297039737"/>
        </c:manualLayout>
      </c:layout>
      <c:lineChart>
        <c:grouping val="standard"/>
        <c:varyColors val="0"/>
        <c:ser>
          <c:idx val="0"/>
          <c:order val="0"/>
          <c:tx>
            <c:strRef>
              <c:f>Sheet2!$A$47</c:f>
              <c:strCache>
                <c:ptCount val="1"/>
                <c:pt idx="0">
                  <c:v>LDF-X2</c:v>
                </c:pt>
              </c:strCache>
            </c:strRef>
          </c:tx>
          <c:spPr>
            <a:ln w="15875">
              <a:solidFill>
                <a:srgbClr val="C00000"/>
              </a:solidFill>
            </a:ln>
          </c:spPr>
          <c:marker>
            <c:symbol val="diamond"/>
            <c:size val="7"/>
            <c:spPr>
              <a:solidFill>
                <a:srgbClr val="C00000"/>
              </a:solidFill>
            </c:spPr>
          </c:marker>
          <c:cat>
            <c:numRef>
              <c:f>Sheet2!$B$46:$E$46</c:f>
              <c:numCache>
                <c:formatCode>0%</c:formatCode>
                <c:ptCount val="4"/>
                <c:pt idx="0">
                  <c:v>0.1</c:v>
                </c:pt>
                <c:pt idx="1">
                  <c:v>0.2</c:v>
                </c:pt>
                <c:pt idx="2">
                  <c:v>0.4</c:v>
                </c:pt>
                <c:pt idx="3">
                  <c:v>0.6</c:v>
                </c:pt>
              </c:numCache>
            </c:numRef>
          </c:cat>
          <c:val>
            <c:numRef>
              <c:f>Sheet2!$B$47:$E$47</c:f>
              <c:numCache>
                <c:formatCode>General</c:formatCode>
                <c:ptCount val="4"/>
                <c:pt idx="0">
                  <c:v>0.41225000000000001</c:v>
                </c:pt>
                <c:pt idx="1">
                  <c:v>0.55413000000000001</c:v>
                </c:pt>
                <c:pt idx="2">
                  <c:v>0.57313999999999998</c:v>
                </c:pt>
                <c:pt idx="3">
                  <c:v>0.55771000000000004</c:v>
                </c:pt>
              </c:numCache>
            </c:numRef>
          </c:val>
          <c:smooth val="0"/>
        </c:ser>
        <c:ser>
          <c:idx val="1"/>
          <c:order val="1"/>
          <c:tx>
            <c:strRef>
              <c:f>Sheet2!$A$48</c:f>
              <c:strCache>
                <c:ptCount val="1"/>
                <c:pt idx="0">
                  <c:v>IDF-X2</c:v>
                </c:pt>
              </c:strCache>
            </c:strRef>
          </c:tx>
          <c:spPr>
            <a:ln w="15875">
              <a:solidFill>
                <a:srgbClr val="FFFF00"/>
              </a:solidFill>
            </a:ln>
          </c:spPr>
          <c:marker>
            <c:symbol val="square"/>
            <c:size val="7"/>
            <c:spPr>
              <a:solidFill>
                <a:srgbClr val="FFFF00"/>
              </a:solidFill>
            </c:spPr>
          </c:marker>
          <c:cat>
            <c:numRef>
              <c:f>Sheet2!$B$46:$E$46</c:f>
              <c:numCache>
                <c:formatCode>0%</c:formatCode>
                <c:ptCount val="4"/>
                <c:pt idx="0">
                  <c:v>0.1</c:v>
                </c:pt>
                <c:pt idx="1">
                  <c:v>0.2</c:v>
                </c:pt>
                <c:pt idx="2">
                  <c:v>0.4</c:v>
                </c:pt>
                <c:pt idx="3">
                  <c:v>0.6</c:v>
                </c:pt>
              </c:numCache>
            </c:numRef>
          </c:cat>
          <c:val>
            <c:numRef>
              <c:f>Sheet2!$B$48:$E$48</c:f>
              <c:numCache>
                <c:formatCode>General</c:formatCode>
                <c:ptCount val="4"/>
                <c:pt idx="0">
                  <c:v>0.39884120000000001</c:v>
                </c:pt>
                <c:pt idx="1">
                  <c:v>0.51023799999999997</c:v>
                </c:pt>
                <c:pt idx="2">
                  <c:v>0.52804119999999999</c:v>
                </c:pt>
                <c:pt idx="3">
                  <c:v>0.54127449999999999</c:v>
                </c:pt>
              </c:numCache>
            </c:numRef>
          </c:val>
          <c:smooth val="0"/>
        </c:ser>
        <c:ser>
          <c:idx val="2"/>
          <c:order val="2"/>
          <c:tx>
            <c:strRef>
              <c:f>Sheet2!$A$49</c:f>
              <c:strCache>
                <c:ptCount val="1"/>
                <c:pt idx="0">
                  <c:v>X2</c:v>
                </c:pt>
              </c:strCache>
            </c:strRef>
          </c:tx>
          <c:spPr>
            <a:ln w="15875">
              <a:solidFill>
                <a:srgbClr val="00B050"/>
              </a:solidFill>
            </a:ln>
          </c:spPr>
          <c:marker>
            <c:symbol val="triangle"/>
            <c:size val="7"/>
            <c:spPr>
              <a:solidFill>
                <a:srgbClr val="00B050"/>
              </a:solidFill>
            </c:spPr>
          </c:marker>
          <c:cat>
            <c:numRef>
              <c:f>Sheet2!$B$46:$E$46</c:f>
              <c:numCache>
                <c:formatCode>0%</c:formatCode>
                <c:ptCount val="4"/>
                <c:pt idx="0">
                  <c:v>0.1</c:v>
                </c:pt>
                <c:pt idx="1">
                  <c:v>0.2</c:v>
                </c:pt>
                <c:pt idx="2">
                  <c:v>0.4</c:v>
                </c:pt>
                <c:pt idx="3">
                  <c:v>0.6</c:v>
                </c:pt>
              </c:numCache>
            </c:numRef>
          </c:cat>
          <c:val>
            <c:numRef>
              <c:f>Sheet2!$B$49:$E$49</c:f>
              <c:numCache>
                <c:formatCode>General</c:formatCode>
                <c:ptCount val="4"/>
                <c:pt idx="0">
                  <c:v>0.25600000000000001</c:v>
                </c:pt>
                <c:pt idx="1">
                  <c:v>0.35475000000000001</c:v>
                </c:pt>
                <c:pt idx="2">
                  <c:v>0.44871</c:v>
                </c:pt>
                <c:pt idx="3">
                  <c:v>0.47132000000000002</c:v>
                </c:pt>
              </c:numCache>
            </c:numRef>
          </c:val>
          <c:smooth val="0"/>
        </c:ser>
        <c:ser>
          <c:idx val="3"/>
          <c:order val="3"/>
          <c:tx>
            <c:strRef>
              <c:f>Sheet2!$A$50</c:f>
              <c:strCache>
                <c:ptCount val="1"/>
                <c:pt idx="0">
                  <c:v>TF-IDF</c:v>
                </c:pt>
              </c:strCache>
            </c:strRef>
          </c:tx>
          <c:spPr>
            <a:ln w="15875">
              <a:solidFill>
                <a:srgbClr val="0070C0"/>
              </a:solidFill>
            </a:ln>
          </c:spPr>
          <c:marker>
            <c:symbol val="x"/>
            <c:size val="7"/>
            <c:spPr>
              <a:solidFill>
                <a:srgbClr val="0070C0"/>
              </a:solidFill>
            </c:spPr>
          </c:marker>
          <c:cat>
            <c:numRef>
              <c:f>Sheet2!$B$46:$E$46</c:f>
              <c:numCache>
                <c:formatCode>0%</c:formatCode>
                <c:ptCount val="4"/>
                <c:pt idx="0">
                  <c:v>0.1</c:v>
                </c:pt>
                <c:pt idx="1">
                  <c:v>0.2</c:v>
                </c:pt>
                <c:pt idx="2">
                  <c:v>0.4</c:v>
                </c:pt>
                <c:pt idx="3">
                  <c:v>0.6</c:v>
                </c:pt>
              </c:numCache>
            </c:numRef>
          </c:cat>
          <c:val>
            <c:numRef>
              <c:f>Sheet2!$B$50:$E$50</c:f>
              <c:numCache>
                <c:formatCode>General</c:formatCode>
                <c:ptCount val="4"/>
                <c:pt idx="0">
                  <c:v>0.32500000000000001</c:v>
                </c:pt>
                <c:pt idx="1">
                  <c:v>0.44179000000000002</c:v>
                </c:pt>
                <c:pt idx="2">
                  <c:v>0.46810000000000002</c:v>
                </c:pt>
                <c:pt idx="3">
                  <c:v>0.50914000000000004</c:v>
                </c:pt>
              </c:numCache>
            </c:numRef>
          </c:val>
          <c:smooth val="0"/>
        </c:ser>
        <c:ser>
          <c:idx val="4"/>
          <c:order val="4"/>
          <c:tx>
            <c:strRef>
              <c:f>Sheet2!$A$51</c:f>
              <c:strCache>
                <c:ptCount val="1"/>
                <c:pt idx="0">
                  <c:v>MI</c:v>
                </c:pt>
              </c:strCache>
            </c:strRef>
          </c:tx>
          <c:spPr>
            <a:ln w="15875">
              <a:solidFill>
                <a:srgbClr val="00B050"/>
              </a:solidFill>
            </a:ln>
          </c:spPr>
          <c:marker>
            <c:symbol val="circle"/>
            <c:size val="7"/>
            <c:spPr>
              <a:solidFill>
                <a:srgbClr val="00B050"/>
              </a:solidFill>
            </c:spPr>
          </c:marker>
          <c:cat>
            <c:numRef>
              <c:f>Sheet2!$B$46:$E$46</c:f>
              <c:numCache>
                <c:formatCode>0%</c:formatCode>
                <c:ptCount val="4"/>
                <c:pt idx="0">
                  <c:v>0.1</c:v>
                </c:pt>
                <c:pt idx="1">
                  <c:v>0.2</c:v>
                </c:pt>
                <c:pt idx="2">
                  <c:v>0.4</c:v>
                </c:pt>
                <c:pt idx="3">
                  <c:v>0.6</c:v>
                </c:pt>
              </c:numCache>
            </c:numRef>
          </c:cat>
          <c:val>
            <c:numRef>
              <c:f>Sheet2!$B$51:$E$51</c:f>
              <c:numCache>
                <c:formatCode>General</c:formatCode>
                <c:ptCount val="4"/>
                <c:pt idx="0">
                  <c:v>0.2571</c:v>
                </c:pt>
                <c:pt idx="1">
                  <c:v>0.33411999999999997</c:v>
                </c:pt>
                <c:pt idx="2">
                  <c:v>0.39581</c:v>
                </c:pt>
                <c:pt idx="3">
                  <c:v>0.30654999999999999</c:v>
                </c:pt>
              </c:numCache>
            </c:numRef>
          </c:val>
          <c:smooth val="0"/>
        </c:ser>
        <c:dLbls>
          <c:showLegendKey val="0"/>
          <c:showVal val="0"/>
          <c:showCatName val="0"/>
          <c:showSerName val="0"/>
          <c:showPercent val="0"/>
          <c:showBubbleSize val="0"/>
        </c:dLbls>
        <c:marker val="1"/>
        <c:smooth val="0"/>
        <c:axId val="185420800"/>
        <c:axId val="185581568"/>
      </c:lineChart>
      <c:catAx>
        <c:axId val="185420800"/>
        <c:scaling>
          <c:orientation val="minMax"/>
        </c:scaling>
        <c:delete val="0"/>
        <c:axPos val="b"/>
        <c:numFmt formatCode="0%" sourceLinked="1"/>
        <c:majorTickMark val="in"/>
        <c:minorTickMark val="none"/>
        <c:tickLblPos val="nextTo"/>
        <c:txPr>
          <a:bodyPr/>
          <a:lstStyle/>
          <a:p>
            <a:pPr>
              <a:defRPr sz="1050"/>
            </a:pPr>
            <a:endParaRPr lang="zh-CN"/>
          </a:p>
        </c:txPr>
        <c:crossAx val="185581568"/>
        <c:crosses val="autoZero"/>
        <c:auto val="1"/>
        <c:lblAlgn val="ctr"/>
        <c:lblOffset val="100"/>
        <c:noMultiLvlLbl val="0"/>
      </c:catAx>
      <c:valAx>
        <c:axId val="185581568"/>
        <c:scaling>
          <c:orientation val="minMax"/>
        </c:scaling>
        <c:delete val="0"/>
        <c:axPos val="l"/>
        <c:majorGridlines>
          <c:spPr>
            <a:ln>
              <a:noFill/>
            </a:ln>
          </c:spPr>
        </c:majorGridlines>
        <c:numFmt formatCode="General" sourceLinked="1"/>
        <c:majorTickMark val="in"/>
        <c:minorTickMark val="none"/>
        <c:tickLblPos val="nextTo"/>
        <c:txPr>
          <a:bodyPr/>
          <a:lstStyle/>
          <a:p>
            <a:pPr>
              <a:defRPr sz="1050"/>
            </a:pPr>
            <a:endParaRPr lang="zh-CN"/>
          </a:p>
        </c:txPr>
        <c:crossAx val="185420800"/>
        <c:crosses val="autoZero"/>
        <c:crossBetween val="midCat"/>
      </c:valAx>
      <c:spPr>
        <a:ln>
          <a:solidFill>
            <a:schemeClr val="tx1"/>
          </a:solidFill>
        </a:ln>
      </c:spPr>
    </c:plotArea>
    <c:legend>
      <c:legendPos val="r"/>
      <c:layout>
        <c:manualLayout>
          <c:xMode val="edge"/>
          <c:yMode val="edge"/>
          <c:x val="0.46065186149374798"/>
          <c:y val="0.55297080695026379"/>
          <c:w val="0.28149148546600539"/>
          <c:h val="0.33715897045516002"/>
        </c:manualLayout>
      </c:layout>
      <c:overlay val="0"/>
      <c:txPr>
        <a:bodyPr/>
        <a:lstStyle/>
        <a:p>
          <a:pPr>
            <a:defRPr sz="1050"/>
          </a:pPr>
          <a:endParaRPr lang="zh-CN"/>
        </a:p>
      </c:txPr>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Sheet2!$A$56</c:f>
              <c:strCache>
                <c:ptCount val="1"/>
                <c:pt idx="0">
                  <c:v>正类</c:v>
                </c:pt>
              </c:strCache>
            </c:strRef>
          </c:tx>
          <c:spPr>
            <a:ln w="15875">
              <a:solidFill>
                <a:srgbClr val="FF0000"/>
              </a:solidFill>
            </a:ln>
          </c:spPr>
          <c:marker>
            <c:symbol val="diamond"/>
            <c:size val="7"/>
            <c:spPr>
              <a:solidFill>
                <a:srgbClr val="FF0000"/>
              </a:solidFill>
            </c:spPr>
          </c:marker>
          <c:cat>
            <c:numRef>
              <c:f>Sheet2!$B$55:$G$55</c:f>
              <c:numCache>
                <c:formatCode>#\ ??/??</c:formatCode>
                <c:ptCount val="6"/>
                <c:pt idx="0">
                  <c:v>1</c:v>
                </c:pt>
                <c:pt idx="1">
                  <c:v>0.1</c:v>
                </c:pt>
                <c:pt idx="2">
                  <c:v>0.05</c:v>
                </c:pt>
                <c:pt idx="3">
                  <c:v>3.3333333333333333E-2</c:v>
                </c:pt>
                <c:pt idx="4">
                  <c:v>2.5000000000000001E-2</c:v>
                </c:pt>
                <c:pt idx="5">
                  <c:v>0.02</c:v>
                </c:pt>
              </c:numCache>
            </c:numRef>
          </c:cat>
          <c:val>
            <c:numRef>
              <c:f>Sheet2!$B$56:$G$56</c:f>
              <c:numCache>
                <c:formatCode>General</c:formatCode>
                <c:ptCount val="6"/>
                <c:pt idx="0">
                  <c:v>0.94699999999999995</c:v>
                </c:pt>
                <c:pt idx="1">
                  <c:v>0.91400000000000003</c:v>
                </c:pt>
                <c:pt idx="2">
                  <c:v>0.9</c:v>
                </c:pt>
                <c:pt idx="3">
                  <c:v>0.89700000000000002</c:v>
                </c:pt>
                <c:pt idx="4">
                  <c:v>0.88100000000000001</c:v>
                </c:pt>
                <c:pt idx="5">
                  <c:v>0.89539999999999997</c:v>
                </c:pt>
              </c:numCache>
            </c:numRef>
          </c:val>
          <c:smooth val="0"/>
        </c:ser>
        <c:ser>
          <c:idx val="1"/>
          <c:order val="1"/>
          <c:tx>
            <c:strRef>
              <c:f>Sheet2!$A$57</c:f>
              <c:strCache>
                <c:ptCount val="1"/>
                <c:pt idx="0">
                  <c:v>中性</c:v>
                </c:pt>
              </c:strCache>
            </c:strRef>
          </c:tx>
          <c:spPr>
            <a:ln w="15875">
              <a:solidFill>
                <a:srgbClr val="00B050"/>
              </a:solidFill>
            </a:ln>
          </c:spPr>
          <c:marker>
            <c:symbol val="square"/>
            <c:size val="7"/>
            <c:spPr>
              <a:solidFill>
                <a:srgbClr val="00B050"/>
              </a:solidFill>
            </c:spPr>
          </c:marker>
          <c:cat>
            <c:numRef>
              <c:f>Sheet2!$B$55:$G$55</c:f>
              <c:numCache>
                <c:formatCode>#\ ??/??</c:formatCode>
                <c:ptCount val="6"/>
                <c:pt idx="0">
                  <c:v>1</c:v>
                </c:pt>
                <c:pt idx="1">
                  <c:v>0.1</c:v>
                </c:pt>
                <c:pt idx="2">
                  <c:v>0.05</c:v>
                </c:pt>
                <c:pt idx="3">
                  <c:v>3.3333333333333333E-2</c:v>
                </c:pt>
                <c:pt idx="4">
                  <c:v>2.5000000000000001E-2</c:v>
                </c:pt>
                <c:pt idx="5">
                  <c:v>0.02</c:v>
                </c:pt>
              </c:numCache>
            </c:numRef>
          </c:cat>
          <c:val>
            <c:numRef>
              <c:f>Sheet2!$B$57:$G$57</c:f>
              <c:numCache>
                <c:formatCode>General</c:formatCode>
                <c:ptCount val="6"/>
                <c:pt idx="0">
                  <c:v>0.40500000000000003</c:v>
                </c:pt>
                <c:pt idx="1">
                  <c:v>0.58399999999999996</c:v>
                </c:pt>
                <c:pt idx="2">
                  <c:v>0.61339999999999995</c:v>
                </c:pt>
                <c:pt idx="3">
                  <c:v>0.65600000000000003</c:v>
                </c:pt>
                <c:pt idx="4">
                  <c:v>0.66400000000000003</c:v>
                </c:pt>
                <c:pt idx="5">
                  <c:v>0.67900000000000005</c:v>
                </c:pt>
              </c:numCache>
            </c:numRef>
          </c:val>
          <c:smooth val="0"/>
        </c:ser>
        <c:ser>
          <c:idx val="2"/>
          <c:order val="2"/>
          <c:tx>
            <c:strRef>
              <c:f>Sheet2!$A$58</c:f>
              <c:strCache>
                <c:ptCount val="1"/>
                <c:pt idx="0">
                  <c:v>负类</c:v>
                </c:pt>
              </c:strCache>
            </c:strRef>
          </c:tx>
          <c:spPr>
            <a:ln w="15875">
              <a:solidFill>
                <a:srgbClr val="0070C0"/>
              </a:solidFill>
            </a:ln>
          </c:spPr>
          <c:marker>
            <c:symbol val="triangle"/>
            <c:size val="7"/>
            <c:spPr>
              <a:solidFill>
                <a:srgbClr val="0070C0"/>
              </a:solidFill>
            </c:spPr>
          </c:marker>
          <c:cat>
            <c:numRef>
              <c:f>Sheet2!$B$55:$G$55</c:f>
              <c:numCache>
                <c:formatCode>#\ ??/??</c:formatCode>
                <c:ptCount val="6"/>
                <c:pt idx="0">
                  <c:v>1</c:v>
                </c:pt>
                <c:pt idx="1">
                  <c:v>0.1</c:v>
                </c:pt>
                <c:pt idx="2">
                  <c:v>0.05</c:v>
                </c:pt>
                <c:pt idx="3">
                  <c:v>3.3333333333333333E-2</c:v>
                </c:pt>
                <c:pt idx="4">
                  <c:v>2.5000000000000001E-2</c:v>
                </c:pt>
                <c:pt idx="5">
                  <c:v>0.02</c:v>
                </c:pt>
              </c:numCache>
            </c:numRef>
          </c:cat>
          <c:val>
            <c:numRef>
              <c:f>Sheet2!$B$58:$G$58</c:f>
              <c:numCache>
                <c:formatCode>General</c:formatCode>
                <c:ptCount val="6"/>
                <c:pt idx="0">
                  <c:v>0.43099999999999999</c:v>
                </c:pt>
                <c:pt idx="1">
                  <c:v>0.53</c:v>
                </c:pt>
                <c:pt idx="2">
                  <c:v>0.59399999999999997</c:v>
                </c:pt>
                <c:pt idx="3">
                  <c:v>0.77</c:v>
                </c:pt>
                <c:pt idx="4">
                  <c:v>0.79500000000000004</c:v>
                </c:pt>
                <c:pt idx="5">
                  <c:v>0.79800000000000004</c:v>
                </c:pt>
              </c:numCache>
            </c:numRef>
          </c:val>
          <c:smooth val="0"/>
        </c:ser>
        <c:dLbls>
          <c:showLegendKey val="0"/>
          <c:showVal val="0"/>
          <c:showCatName val="0"/>
          <c:showSerName val="0"/>
          <c:showPercent val="0"/>
          <c:showBubbleSize val="0"/>
        </c:dLbls>
        <c:marker val="1"/>
        <c:smooth val="0"/>
        <c:axId val="185632256"/>
        <c:axId val="185583872"/>
      </c:lineChart>
      <c:catAx>
        <c:axId val="185632256"/>
        <c:scaling>
          <c:orientation val="minMax"/>
        </c:scaling>
        <c:delete val="0"/>
        <c:axPos val="b"/>
        <c:numFmt formatCode="#\ ??/??" sourceLinked="1"/>
        <c:majorTickMark val="in"/>
        <c:minorTickMark val="none"/>
        <c:tickLblPos val="nextTo"/>
        <c:txPr>
          <a:bodyPr/>
          <a:lstStyle/>
          <a:p>
            <a:pPr>
              <a:defRPr sz="1050"/>
            </a:pPr>
            <a:endParaRPr lang="zh-CN"/>
          </a:p>
        </c:txPr>
        <c:crossAx val="185583872"/>
        <c:crosses val="autoZero"/>
        <c:auto val="1"/>
        <c:lblAlgn val="ctr"/>
        <c:lblOffset val="100"/>
        <c:noMultiLvlLbl val="0"/>
      </c:catAx>
      <c:valAx>
        <c:axId val="185583872"/>
        <c:scaling>
          <c:orientation val="minMax"/>
        </c:scaling>
        <c:delete val="0"/>
        <c:axPos val="l"/>
        <c:majorGridlines>
          <c:spPr>
            <a:ln>
              <a:noFill/>
            </a:ln>
          </c:spPr>
        </c:majorGridlines>
        <c:numFmt formatCode="General" sourceLinked="1"/>
        <c:majorTickMark val="in"/>
        <c:minorTickMark val="none"/>
        <c:tickLblPos val="nextTo"/>
        <c:txPr>
          <a:bodyPr/>
          <a:lstStyle/>
          <a:p>
            <a:pPr>
              <a:defRPr sz="1050"/>
            </a:pPr>
            <a:endParaRPr lang="zh-CN"/>
          </a:p>
        </c:txPr>
        <c:crossAx val="185632256"/>
        <c:crosses val="autoZero"/>
        <c:crossBetween val="midCat"/>
      </c:valAx>
      <c:spPr>
        <a:ln w="15875">
          <a:solidFill>
            <a:schemeClr val="tx1"/>
          </a:solidFill>
        </a:ln>
      </c:spPr>
    </c:plotArea>
    <c:legend>
      <c:legendPos val="r"/>
      <c:layout>
        <c:manualLayout>
          <c:xMode val="edge"/>
          <c:yMode val="edge"/>
          <c:x val="0.55407799145299153"/>
          <c:y val="0.62761697530864191"/>
          <c:w val="0.19821220409468066"/>
          <c:h val="0.22638330181140773"/>
        </c:manualLayout>
      </c:layout>
      <c:overlay val="0"/>
      <c:txPr>
        <a:bodyPr/>
        <a:lstStyle/>
        <a:p>
          <a:pPr>
            <a:defRPr sz="1050"/>
          </a:pPr>
          <a:endParaRPr lang="zh-CN"/>
        </a:p>
      </c:txPr>
    </c:legend>
    <c:plotVisOnly val="1"/>
    <c:dispBlanksAs val="gap"/>
    <c:showDLblsOverMax val="0"/>
  </c:chart>
  <c:spPr>
    <a:ln>
      <a:noFill/>
    </a:ln>
  </c:spPr>
  <c:txPr>
    <a:bodyPr/>
    <a:lstStyle/>
    <a:p>
      <a:pPr>
        <a:defRPr sz="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FE3916-85C8-4DD5-8E30-59CFABB84E4E}" type="datetimeFigureOut">
              <a:rPr lang="zh-CN" altLang="en-US" smtClean="0"/>
              <a:t>2016/5/29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8F7DEA-BE09-4A57-8782-40E9082A95FF}" type="slidenum">
              <a:rPr lang="zh-CN" altLang="en-US" smtClean="0"/>
              <a:t>‹#›</a:t>
            </a:fld>
            <a:endParaRPr lang="zh-CN" altLang="en-US"/>
          </a:p>
        </p:txBody>
      </p:sp>
    </p:spTree>
    <p:extLst>
      <p:ext uri="{BB962C8B-B14F-4D97-AF65-F5344CB8AC3E}">
        <p14:creationId xmlns:p14="http://schemas.microsoft.com/office/powerpoint/2010/main" val="40592517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4D5F3-949C-44B2-B256-8DC40ECC58E7}" type="datetimeFigureOut">
              <a:rPr lang="zh-CN" altLang="en-US" smtClean="0"/>
              <a:t>2016/5/29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F7A73-455E-4309-8145-5229B41A0AD7}" type="slidenum">
              <a:rPr lang="zh-CN" altLang="en-US" smtClean="0"/>
              <a:t>‹#›</a:t>
            </a:fld>
            <a:endParaRPr lang="zh-CN" altLang="en-US"/>
          </a:p>
        </p:txBody>
      </p:sp>
    </p:spTree>
    <p:extLst>
      <p:ext uri="{BB962C8B-B14F-4D97-AF65-F5344CB8AC3E}">
        <p14:creationId xmlns:p14="http://schemas.microsoft.com/office/powerpoint/2010/main" val="21246217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各位答辩老师好，我论文答辩题目是金融新闻文本的不均衡分类问题研究，指导老师彭敏教授</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1</a:t>
            </a:fld>
            <a:endParaRPr lang="zh-CN" altLang="en-US"/>
          </a:p>
        </p:txBody>
      </p:sp>
    </p:spTree>
    <p:extLst>
      <p:ext uri="{BB962C8B-B14F-4D97-AF65-F5344CB8AC3E}">
        <p14:creationId xmlns:p14="http://schemas.microsoft.com/office/powerpoint/2010/main" val="1748470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不均衡数据集分类算法方面主要包括：</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欠采样分类算法、过采样分类算法以及</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SVM</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算法方面改进方面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欠采样分类算法，主要通过对多数类进行样本剔除，使之与少数类数量达到均衡。</a:t>
            </a:r>
            <a:endParaRPr lang="en-US" altLang="zh-CN"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过采样分类算法：主要通过对少数类样本进行数量拟合，使之与多数类样本数量达到均衡。</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SVM</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算法改进方面：对少数类样本特征向量加权；或者通过核函数优化与改进，提高分界面处样本的区分度</a:t>
            </a:r>
          </a:p>
          <a:p>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12</a:t>
            </a:fld>
            <a:endParaRPr lang="zh-CN" altLang="en-US"/>
          </a:p>
        </p:txBody>
      </p:sp>
    </p:spTree>
    <p:extLst>
      <p:ext uri="{BB962C8B-B14F-4D97-AF65-F5344CB8AC3E}">
        <p14:creationId xmlns:p14="http://schemas.microsoft.com/office/powerpoint/2010/main" val="148831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在特征选择算法的改进方面，本文主要是基于卡方统计算法进行改进</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、卡方</a:t>
                </a:r>
                <a:r>
                  <a:rPr lang="en-US" altLang="zh-CN" sz="1200" kern="1200" dirty="0" err="1" smtClean="0">
                    <a:solidFill>
                      <a:schemeClr val="tx1"/>
                    </a:solidFill>
                    <a:effectLst/>
                    <a:latin typeface="+mn-lt"/>
                    <a:ea typeface="+mn-ea"/>
                    <a:cs typeface="+mn-cs"/>
                  </a:rPr>
                  <a:t>统计</a:t>
                </a:r>
                <a:r>
                  <a:rPr lang="zh-CN" altLang="zh-CN" sz="1200" kern="1200" dirty="0" smtClean="0">
                    <a:solidFill>
                      <a:schemeClr val="tx1"/>
                    </a:solidFill>
                    <a:effectLst/>
                    <a:latin typeface="+mn-lt"/>
                    <a:ea typeface="+mn-ea"/>
                    <a:cs typeface="+mn-cs"/>
                  </a:rPr>
                  <a:t>算法在特征词选择算法中具有较好实验效果，</a:t>
                </a:r>
                <a:r>
                  <a:rPr lang="zh-CN" altLang="en-US" sz="1200" kern="1200" dirty="0" smtClean="0">
                    <a:solidFill>
                      <a:schemeClr val="tx1"/>
                    </a:solidFill>
                    <a:effectLst/>
                    <a:latin typeface="+mn-lt"/>
                    <a:ea typeface="+mn-ea"/>
                    <a:cs typeface="+mn-cs"/>
                  </a:rPr>
                  <a:t>并且</a:t>
                </a:r>
                <a:r>
                  <a:rPr lang="zh-CN" altLang="zh-CN" sz="1200" kern="1200" dirty="0" smtClean="0">
                    <a:solidFill>
                      <a:schemeClr val="tx1"/>
                    </a:solidFill>
                    <a:effectLst/>
                    <a:latin typeface="+mn-lt"/>
                    <a:ea typeface="+mn-ea"/>
                    <a:cs typeface="+mn-cs"/>
                  </a:rPr>
                  <a:t>受训练集影响较小，对高</a:t>
                </a:r>
                <a:r>
                  <a:rPr lang="zh-CN" altLang="en-US" sz="1200" kern="1200" dirty="0" smtClean="0">
                    <a:solidFill>
                      <a:schemeClr val="tx1"/>
                    </a:solidFill>
                    <a:effectLst/>
                    <a:latin typeface="+mn-lt"/>
                    <a:ea typeface="+mn-ea"/>
                    <a:cs typeface="+mn-cs"/>
                  </a:rPr>
                  <a:t>频、</a:t>
                </a:r>
                <a:r>
                  <a:rPr lang="zh-CN" altLang="zh-CN" sz="1200" kern="1200" dirty="0" smtClean="0">
                    <a:solidFill>
                      <a:schemeClr val="tx1"/>
                    </a:solidFill>
                    <a:effectLst/>
                    <a:latin typeface="+mn-lt"/>
                    <a:ea typeface="+mn-ea"/>
                    <a:cs typeface="+mn-cs"/>
                  </a:rPr>
                  <a:t>低频词</a:t>
                </a:r>
                <a:r>
                  <a:rPr lang="zh-CN" altLang="en-US" sz="1200" kern="1200" dirty="0" smtClean="0">
                    <a:solidFill>
                      <a:schemeClr val="tx1"/>
                    </a:solidFill>
                    <a:effectLst/>
                    <a:latin typeface="+mn-lt"/>
                    <a:ea typeface="+mn-ea"/>
                    <a:cs typeface="+mn-cs"/>
                  </a:rPr>
                  <a:t>汇</a:t>
                </a:r>
                <a:r>
                  <a:rPr lang="zh-CN" altLang="zh-CN" sz="1200" kern="1200" dirty="0" smtClean="0">
                    <a:solidFill>
                      <a:schemeClr val="tx1"/>
                    </a:solidFill>
                    <a:effectLst/>
                    <a:latin typeface="+mn-lt"/>
                    <a:ea typeface="+mn-ea"/>
                    <a:cs typeface="+mn-cs"/>
                  </a:rPr>
                  <a:t>都有考虑</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、但是其对与文本类别呈负相关的特征词也进行选择，这样容易选择噪声词，因为噪声词与文本类别信息也呈负相关，即</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AD-BC&lt;0</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，并且</a:t>
                </a:r>
                <a14:m>
                  <m:oMath xmlns:m="http://schemas.openxmlformats.org/officeDocument/2006/math">
                    <m:r>
                      <a:rPr lang="zh-CN" altLang="en-US" sz="1200" i="1" dirty="0" smtClean="0">
                        <a:solidFill>
                          <a:schemeClr val="bg1"/>
                        </a:solidFill>
                        <a:latin typeface="Cambria Math"/>
                        <a:ea typeface="微软雅黑" panose="020B0503020204020204" pitchFamily="34" charset="-122"/>
                        <a:sym typeface="Arial" panose="020B0604020202020204" pitchFamily="34" charset="0"/>
                      </a:rPr>
                      <m:t>可能会出现</m:t>
                    </m:r>
                    <m:sSup>
                      <m:sSupPr>
                        <m:ctrlPr>
                          <a:rPr lang="en-US" altLang="zh-CN" sz="1200" i="1" smtClean="0">
                            <a:solidFill>
                              <a:schemeClr val="bg1"/>
                            </a:solidFill>
                            <a:latin typeface="Cambria Math"/>
                            <a:ea typeface="微软雅黑" panose="020B0503020204020204" pitchFamily="34" charset="-122"/>
                            <a:sym typeface="Arial" panose="020B0604020202020204" pitchFamily="34" charset="0"/>
                          </a:rPr>
                        </m:ctrlPr>
                      </m:sSupPr>
                      <m:e>
                        <m:r>
                          <a:rPr lang="en-US" altLang="zh-CN" sz="1200" b="0" i="1" smtClean="0">
                            <a:solidFill>
                              <a:schemeClr val="bg1"/>
                            </a:solidFill>
                            <a:latin typeface="Cambria Math"/>
                            <a:ea typeface="微软雅黑" panose="020B0503020204020204" pitchFamily="34" charset="-122"/>
                            <a:sym typeface="Arial" panose="020B0604020202020204" pitchFamily="34" charset="0"/>
                          </a:rPr>
                          <m:t>(</m:t>
                        </m:r>
                        <m:r>
                          <a:rPr lang="en-US" altLang="zh-CN" sz="1200" b="0" i="1" smtClean="0">
                            <a:solidFill>
                              <a:schemeClr val="bg1"/>
                            </a:solidFill>
                            <a:latin typeface="Cambria Math"/>
                            <a:ea typeface="微软雅黑" panose="020B0503020204020204" pitchFamily="34" charset="-122"/>
                            <a:sym typeface="Arial" panose="020B0604020202020204" pitchFamily="34" charset="0"/>
                          </a:rPr>
                          <m:t>𝐴𝐷</m:t>
                        </m:r>
                        <m:r>
                          <a:rPr lang="en-US" altLang="zh-CN" sz="1200" b="0" i="1" smtClean="0">
                            <a:solidFill>
                              <a:schemeClr val="bg1"/>
                            </a:solidFill>
                            <a:latin typeface="Cambria Math"/>
                            <a:ea typeface="微软雅黑" panose="020B0503020204020204" pitchFamily="34" charset="-122"/>
                            <a:sym typeface="Arial" panose="020B0604020202020204" pitchFamily="34" charset="0"/>
                          </a:rPr>
                          <m:t>−</m:t>
                        </m:r>
                        <m:r>
                          <a:rPr lang="en-US" altLang="zh-CN" sz="1200" b="0" i="1" smtClean="0">
                            <a:solidFill>
                              <a:schemeClr val="bg1"/>
                            </a:solidFill>
                            <a:latin typeface="Cambria Math"/>
                            <a:ea typeface="微软雅黑" panose="020B0503020204020204" pitchFamily="34" charset="-122"/>
                            <a:sym typeface="Arial" panose="020B0604020202020204" pitchFamily="34" charset="0"/>
                          </a:rPr>
                          <m:t>𝐵𝐶</m:t>
                        </m:r>
                        <m:r>
                          <a:rPr lang="en-US" altLang="zh-CN" sz="1200" b="0" i="1" smtClean="0">
                            <a:solidFill>
                              <a:schemeClr val="bg1"/>
                            </a:solidFill>
                            <a:latin typeface="Cambria Math"/>
                            <a:ea typeface="微软雅黑" panose="020B0503020204020204" pitchFamily="34" charset="-122"/>
                            <a:sym typeface="Arial" panose="020B0604020202020204" pitchFamily="34" charset="0"/>
                          </a:rPr>
                          <m:t>)</m:t>
                        </m:r>
                      </m:e>
                      <m:sup>
                        <m:r>
                          <a:rPr lang="en-US" altLang="zh-CN" sz="1200" b="0" i="1" smtClean="0">
                            <a:solidFill>
                              <a:schemeClr val="bg1"/>
                            </a:solidFill>
                            <a:latin typeface="Cambria Math"/>
                            <a:ea typeface="微软雅黑" panose="020B0503020204020204" pitchFamily="34" charset="-122"/>
                            <a:sym typeface="Arial" panose="020B0604020202020204" pitchFamily="34" charset="0"/>
                          </a:rPr>
                          <m:t>2</m:t>
                        </m:r>
                      </m:sup>
                    </m:sSup>
                  </m:oMath>
                </a14:m>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正极大，导致噪音词被选择；有部分改进算法是将负相关系词项全部去掉。</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、而数据</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的不</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均衡更容易造成</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少数</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类特征词呈现低频，其卡方值为负的现象，如果将负相关性的词项全部去掉，对于少数类特征词选择是不利的。那么如何在与类别呈现负相关性的低频词项中</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，过滤</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掉噪声词的同时又能保留部分少数类样本的特征词呢？</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表示类别为</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的文本中包含特征词</a:t>
                </a:r>
                <a:r>
                  <a:rPr lang="en-US" altLang="zh-CN" sz="1200" i="1"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的文本数，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表示不是类别</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的文本中包含特征词</a:t>
                </a:r>
                <a:r>
                  <a:rPr lang="en-US" altLang="zh-CN" sz="1200" i="1"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的文本数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类别为</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不包含特征词</a:t>
                </a:r>
                <a:r>
                  <a:rPr lang="en-US" altLang="zh-CN" sz="1200" i="1"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的文本数，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表示非类别</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的文本中且不包含特征词</a:t>
                </a:r>
                <a:r>
                  <a:rPr lang="en-US" altLang="zh-CN" sz="1200" i="1"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的文本数</a:t>
                </a:r>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、卡方</a:t>
                </a:r>
                <a:r>
                  <a:rPr lang="en-US" altLang="zh-CN" sz="1200" kern="1200" dirty="0" err="1" smtClean="0">
                    <a:solidFill>
                      <a:schemeClr val="tx1"/>
                    </a:solidFill>
                    <a:effectLst/>
                    <a:latin typeface="+mn-lt"/>
                    <a:ea typeface="+mn-ea"/>
                    <a:cs typeface="+mn-cs"/>
                  </a:rPr>
                  <a:t>统计</a:t>
                </a:r>
                <a:r>
                  <a:rPr lang="zh-CN" altLang="zh-CN" sz="1200" kern="1200" dirty="0" smtClean="0">
                    <a:solidFill>
                      <a:schemeClr val="tx1"/>
                    </a:solidFill>
                    <a:effectLst/>
                    <a:latin typeface="+mn-lt"/>
                    <a:ea typeface="+mn-ea"/>
                    <a:cs typeface="+mn-cs"/>
                  </a:rPr>
                  <a:t>算法在特征词选择算法中具有较好实验效果，在处理多分类问题时相比较其他特征选择算法效果较好，原因在于它受训练集影响较小，对高频与低频词都有考虑</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、但是容易选择噪音词，</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噪音</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词</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t</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也会表现出在类别</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中出现，而在非</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类别出现较少，</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AD</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值较小，</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BC</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值偏大，</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AD-BC&lt;0</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，但</a:t>
                </a:r>
                <a:r>
                  <a:rPr lang="en-US" altLang="zh-CN" sz="1200" i="0" smtClean="0">
                    <a:solidFill>
                      <a:schemeClr val="bg1"/>
                    </a:solidFill>
                    <a:latin typeface="Cambria Math"/>
                    <a:ea typeface="微软雅黑" panose="020B0503020204020204" pitchFamily="34" charset="-122"/>
                    <a:sym typeface="Arial" panose="020B0604020202020204" pitchFamily="34" charset="0"/>
                  </a:rPr>
                  <a:t>〖</a:t>
                </a:r>
                <a:r>
                  <a:rPr lang="en-US" altLang="zh-CN" sz="1200" b="0" i="0" smtClean="0">
                    <a:solidFill>
                      <a:schemeClr val="bg1"/>
                    </a:solidFill>
                    <a:latin typeface="Cambria Math"/>
                    <a:ea typeface="微软雅黑" panose="020B0503020204020204" pitchFamily="34" charset="-122"/>
                    <a:sym typeface="Arial" panose="020B0604020202020204" pitchFamily="34" charset="0"/>
                  </a:rPr>
                  <a:t>(𝐴𝐷−𝐵𝐶)〗^2</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较大，噪音词被</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选择，部分改进将负相关系词项全部去掉</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、数据</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的不均衡造成少数类词项呈现低频现象，常规分类算法对其特征词的选择不利，造成其特征向量的稀疏性，更容易误分</a:t>
                </a:r>
                <a:r>
                  <a:rPr lang="el-GR" altLang="zh-CN" i="0">
                    <a:solidFill>
                      <a:schemeClr val="bg1"/>
                    </a:solidFill>
                    <a:latin typeface="Cambria Math"/>
                    <a:ea typeface="微软雅黑" panose="020B0503020204020204" pitchFamily="34" charset="-122"/>
                    <a:sym typeface="Arial" panose="020B0604020202020204" pitchFamily="34" charset="0"/>
                  </a:rPr>
                  <a:t>𝜒</a:t>
                </a:r>
                <a:r>
                  <a:rPr lang="en-US" altLang="zh-CN" i="0">
                    <a:solidFill>
                      <a:schemeClr val="bg1"/>
                    </a:solidFill>
                    <a:latin typeface="Cambria Math"/>
                    <a:ea typeface="微软雅黑" panose="020B0503020204020204" pitchFamily="34" charset="-122"/>
                    <a:sym typeface="Arial" panose="020B0604020202020204" pitchFamily="34" charset="0"/>
                  </a:rPr>
                  <a:t>^2</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表示类别为</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的文本中包含特征词</a:t>
                </a:r>
                <a:r>
                  <a:rPr lang="en-US" altLang="zh-CN" sz="1200" i="1"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的文本数，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表示不是类别</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的文本中包含特征词</a:t>
                </a:r>
                <a:r>
                  <a:rPr lang="en-US" altLang="zh-CN" sz="1200" i="1"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的文本数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类别为</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不包含特征词</a:t>
                </a:r>
                <a:r>
                  <a:rPr lang="en-US" altLang="zh-CN" sz="1200" i="1"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的文本数，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表示非类别</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的文本中且不包含特征词</a:t>
                </a:r>
                <a:r>
                  <a:rPr lang="en-US" altLang="zh-CN" sz="1200" i="1"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的文本数</a:t>
                </a:r>
                <a:endParaRPr lang="zh-CN" altLang="en-US" dirty="0"/>
              </a:p>
            </p:txBody>
          </p:sp>
        </mc:Fallback>
      </mc:AlternateContent>
      <p:sp>
        <p:nvSpPr>
          <p:cNvPr id="4" name="灯片编号占位符 3"/>
          <p:cNvSpPr>
            <a:spLocks noGrp="1"/>
          </p:cNvSpPr>
          <p:nvPr>
            <p:ph type="sldNum" sz="quarter" idx="10"/>
          </p:nvPr>
        </p:nvSpPr>
        <p:spPr/>
        <p:txBody>
          <a:bodyPr/>
          <a:lstStyle/>
          <a:p>
            <a:fld id="{FD8F7A73-455E-4309-8145-5229B41A0AD7}" type="slidenum">
              <a:rPr lang="zh-CN" altLang="en-US" smtClean="0"/>
              <a:t>14</a:t>
            </a:fld>
            <a:endParaRPr lang="zh-CN" altLang="en-US"/>
          </a:p>
        </p:txBody>
      </p:sp>
    </p:spTree>
    <p:extLst>
      <p:ext uri="{BB962C8B-B14F-4D97-AF65-F5344CB8AC3E}">
        <p14:creationId xmlns:p14="http://schemas.microsoft.com/office/powerpoint/2010/main" val="2484768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本文对上述卡方统计进行了改进，提出了</a:t>
            </a:r>
            <a:r>
              <a:rPr lang="en-US" altLang="zh-CN" dirty="0" smtClean="0"/>
              <a:t>IDF-</a:t>
            </a:r>
            <a:r>
              <a:rPr lang="zh-CN" altLang="en-US" dirty="0" smtClean="0"/>
              <a:t>卡方统计特特征选择算法，如公式（</a:t>
            </a:r>
            <a:r>
              <a:rPr lang="en-US" altLang="zh-CN" dirty="0" smtClean="0"/>
              <a:t>1</a:t>
            </a:r>
            <a:r>
              <a:rPr lang="zh-CN" altLang="en-US" dirty="0" smtClean="0"/>
              <a:t>）所示，引入了不平衡因子</a:t>
            </a:r>
            <a:r>
              <a:rPr lang="en-US" altLang="zh-CN" dirty="0" smtClean="0"/>
              <a:t>n(</a:t>
            </a:r>
            <a:r>
              <a:rPr lang="en-US" altLang="zh-CN" dirty="0" err="1" smtClean="0"/>
              <a:t>tao</a:t>
            </a:r>
            <a:r>
              <a:rPr lang="en-US" altLang="zh-CN" dirty="0" smtClean="0"/>
              <a:t>),</a:t>
            </a:r>
            <a:r>
              <a:rPr lang="zh-CN" altLang="en-US" dirty="0" smtClean="0"/>
              <a:t>其中 </a:t>
            </a:r>
            <a:r>
              <a:rPr lang="en-US" altLang="zh-CN" dirty="0" smtClean="0"/>
              <a:t>a</a:t>
            </a:r>
            <a:r>
              <a:rPr lang="zh-CN" altLang="en-US" dirty="0" smtClean="0"/>
              <a:t>是将那些与类别信息呈现负极大的特征词去掉，保留由于数据不均衡造成的负相关的低频词；保留下来的负相关词项其权值较小，为了增加低频词项权重值，引入</a:t>
            </a:r>
            <a:r>
              <a:rPr lang="en-US" altLang="zh-CN" dirty="0" smtClean="0"/>
              <a:t>IDF</a:t>
            </a:r>
            <a:r>
              <a:rPr lang="zh-CN" altLang="en-US" dirty="0" smtClean="0"/>
              <a:t>值，最终得到的权值能够较好表示出词项与类别的相关度</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15</a:t>
            </a:fld>
            <a:endParaRPr lang="zh-CN" altLang="en-US"/>
          </a:p>
        </p:txBody>
      </p:sp>
    </p:spTree>
    <p:extLst>
      <p:ext uri="{BB962C8B-B14F-4D97-AF65-F5344CB8AC3E}">
        <p14:creationId xmlns:p14="http://schemas.microsoft.com/office/powerpoint/2010/main" val="3023820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IDF-</a:t>
                </a:r>
                <a:r>
                  <a:rPr lang="zh-CN" altLang="en-US" dirty="0" smtClean="0"/>
                  <a:t>卡方统计对少数类特征词选择有一定的提高，在此基础上，本文继续探讨在少数类样本中抽取高质量的低频特征词，从文本内容的角度考虑词项对文本信息的重要性。</a:t>
                </a:r>
                <a:endParaRPr lang="en-US" altLang="zh-CN" dirty="0" smtClean="0"/>
              </a:p>
              <a:p>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LDA</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主题模型认为文档是由多个主题构成的，而主题又是由多个词项构成。对于“主题</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词项”分布矩阵</a:t>
                </a:r>
                <a14:m>
                  <m:oMath xmlns:m="http://schemas.openxmlformats.org/officeDocument/2006/math">
                    <m:r>
                      <m:rPr>
                        <m:sty m:val="p"/>
                      </m:rPr>
                      <a:rPr lang="el-GR" altLang="zh-CN" sz="1200" i="0">
                        <a:solidFill>
                          <a:schemeClr val="bg1"/>
                        </a:solidFill>
                        <a:latin typeface="Cambria Math"/>
                        <a:ea typeface="微软雅黑" panose="020B0503020204020204" pitchFamily="34" charset="-122"/>
                        <a:sym typeface="Arial" panose="020B0604020202020204" pitchFamily="34" charset="0"/>
                      </a:rPr>
                      <m:t>Φ</m:t>
                    </m:r>
                  </m:oMath>
                </a14:m>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14:m>
                  <m:oMath xmlns:m="http://schemas.openxmlformats.org/officeDocument/2006/math">
                    <m:sSubSup>
                      <m:sSubSupPr>
                        <m:ctrlPr>
                          <a:rPr lang="en-US" altLang="zh-CN" sz="1200" i="1" dirty="0" smtClean="0">
                            <a:solidFill>
                              <a:schemeClr val="bg1"/>
                            </a:solidFill>
                            <a:latin typeface="Cambria Math"/>
                            <a:ea typeface="微软雅黑" panose="020B0503020204020204" pitchFamily="34" charset="-122"/>
                            <a:sym typeface="Arial" panose="020B0604020202020204" pitchFamily="34" charset="0"/>
                          </a:rPr>
                        </m:ctrlPr>
                      </m:sSubSupPr>
                      <m:e>
                        <m:r>
                          <a:rPr lang="en-US" altLang="zh-CN" sz="1200" b="0" i="1" dirty="0" smtClean="0">
                            <a:solidFill>
                              <a:schemeClr val="bg1"/>
                            </a:solidFill>
                            <a:latin typeface="Cambria Math"/>
                            <a:ea typeface="微软雅黑" panose="020B0503020204020204" pitchFamily="34" charset="-122"/>
                            <a:sym typeface="Arial" panose="020B0604020202020204" pitchFamily="34" charset="0"/>
                          </a:rPr>
                          <m:t>{</m:t>
                        </m:r>
                        <m:r>
                          <a:rPr lang="el-GR" altLang="zh-CN" sz="1200" i="1" dirty="0">
                            <a:solidFill>
                              <a:schemeClr val="bg1"/>
                            </a:solidFill>
                            <a:latin typeface="Cambria Math"/>
                            <a:ea typeface="微软雅黑" panose="020B0503020204020204" pitchFamily="34" charset="-122"/>
                            <a:sym typeface="Arial" panose="020B0604020202020204" pitchFamily="34" charset="0"/>
                          </a:rPr>
                          <m:t>𝜓</m:t>
                        </m:r>
                        <m:r>
                          <a:rPr lang="en-US" altLang="zh-CN" sz="1200" b="0" i="1" dirty="0" smtClean="0">
                            <a:solidFill>
                              <a:schemeClr val="bg1"/>
                            </a:solidFill>
                            <a:latin typeface="Cambria Math"/>
                            <a:ea typeface="微软雅黑" panose="020B0503020204020204" pitchFamily="34" charset="-122"/>
                            <a:sym typeface="Arial" panose="020B0604020202020204" pitchFamily="34" charset="0"/>
                          </a:rPr>
                          <m:t>}</m:t>
                        </m:r>
                      </m:e>
                      <m:sub>
                        <m:r>
                          <a:rPr lang="en-US" altLang="zh-CN" sz="1200" b="0" i="1" dirty="0" smtClean="0">
                            <a:solidFill>
                              <a:schemeClr val="bg1"/>
                            </a:solidFill>
                            <a:latin typeface="Cambria Math"/>
                            <a:ea typeface="微软雅黑" panose="020B0503020204020204" pitchFamily="34" charset="-122"/>
                            <a:sym typeface="Arial" panose="020B0604020202020204" pitchFamily="34" charset="0"/>
                          </a:rPr>
                          <m:t>𝑘</m:t>
                        </m:r>
                        <m:r>
                          <a:rPr lang="en-US" altLang="zh-CN" sz="1200" b="0" i="1" dirty="0" smtClean="0">
                            <a:solidFill>
                              <a:schemeClr val="bg1"/>
                            </a:solidFill>
                            <a:latin typeface="Cambria Math"/>
                            <a:ea typeface="微软雅黑" panose="020B0503020204020204" pitchFamily="34" charset="-122"/>
                            <a:sym typeface="Arial" panose="020B0604020202020204" pitchFamily="34" charset="0"/>
                          </a:rPr>
                          <m:t>=1</m:t>
                        </m:r>
                      </m:sub>
                      <m:sup>
                        <m:r>
                          <a:rPr lang="en-US" altLang="zh-CN" sz="1200" b="0" i="1" dirty="0" smtClean="0">
                            <a:solidFill>
                              <a:schemeClr val="bg1"/>
                            </a:solidFill>
                            <a:latin typeface="Cambria Math"/>
                            <a:ea typeface="微软雅黑" panose="020B0503020204020204" pitchFamily="34" charset="-122"/>
                            <a:sym typeface="Arial" panose="020B0604020202020204" pitchFamily="34" charset="0"/>
                          </a:rPr>
                          <m:t>𝐾</m:t>
                        </m:r>
                      </m:sup>
                    </m:sSubSup>
                  </m:oMath>
                </a14:m>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横向来看表示词项对某个主题的贡献度，纵向来看表示某个词项与多个主题相关度。</a:t>
                </a:r>
                <a:r>
                  <a:rPr lang="zh-CN" altLang="en-US" dirty="0" smtClean="0"/>
                  <a:t>如果某个词与多个主题都越高相关，那么该词项对文本信息的表达更重要</a:t>
                </a:r>
                <a:endParaRPr lang="en-US" altLang="zh-CN" dirty="0" smtClean="0"/>
              </a:p>
              <a:p>
                <a:r>
                  <a:rPr lang="zh-CN" altLang="en-US" dirty="0" smtClean="0"/>
                  <a:t>因此本文提出了</a:t>
                </a:r>
                <a:r>
                  <a:rPr lang="en-US" altLang="zh-CN" dirty="0" smtClean="0"/>
                  <a:t>LDA-</a:t>
                </a:r>
                <a:r>
                  <a:rPr lang="zh-CN" altLang="en-US" dirty="0" smtClean="0"/>
                  <a:t>卡方统计特征选择算法，如公式所示，其中</a:t>
                </a:r>
                <a:r>
                  <a:rPr lang="en-US" altLang="zh-CN" dirty="0" smtClean="0"/>
                  <a:t>k</a:t>
                </a:r>
                <a:r>
                  <a:rPr lang="zh-CN" altLang="en-US" dirty="0" smtClean="0"/>
                  <a:t>主题数，</a:t>
                </a:r>
                <a:r>
                  <a:rPr lang="en-US" altLang="zh-CN" dirty="0" smtClean="0"/>
                  <a:t>n</a:t>
                </a:r>
                <a:r>
                  <a:rPr lang="zh-CN" altLang="en-US" dirty="0" smtClean="0"/>
                  <a:t>是词项，使用改进</a:t>
                </a:r>
                <a:r>
                  <a:rPr lang="en-US" altLang="zh-CN" dirty="0" smtClean="0"/>
                  <a:t>LDA-</a:t>
                </a:r>
                <a:r>
                  <a:rPr lang="zh-CN" altLang="en-US" dirty="0" smtClean="0"/>
                  <a:t>卡方统计来更新少数类词项的权值，增加少数类特征词选择</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IDF-</a:t>
                </a:r>
                <a:r>
                  <a:rPr lang="zh-CN" altLang="en-US" dirty="0" smtClean="0"/>
                  <a:t>卡方统计对少数类特征词选择有一定的提高，在此基础上，本文继续探讨在少数类样本中抽取高质量的特征词，从文本内容的角度考虑，词项对文本信息的重要性</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LDA</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主题模型认为文档是由多个主题构成的，而主题又是由多个词项构成。对于“主题</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词项”分布矩阵</a:t>
                </a:r>
                <a:r>
                  <a:rPr lang="el-GR" altLang="zh-CN" sz="1200" i="0">
                    <a:solidFill>
                      <a:schemeClr val="bg1"/>
                    </a:solidFill>
                    <a:latin typeface="Cambria Math"/>
                    <a:ea typeface="微软雅黑" panose="020B0503020204020204" pitchFamily="34" charset="-122"/>
                    <a:sym typeface="Arial" panose="020B0604020202020204" pitchFamily="34" charset="0"/>
                  </a:rPr>
                  <a:t>Φ</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1200" i="0" dirty="0" smtClean="0">
                    <a:solidFill>
                      <a:schemeClr val="bg1"/>
                    </a:solidFill>
                    <a:latin typeface="Cambria Math"/>
                    <a:ea typeface="微软雅黑" panose="020B0503020204020204" pitchFamily="34" charset="-122"/>
                    <a:sym typeface="Arial" panose="020B0604020202020204" pitchFamily="34" charset="0"/>
                  </a:rPr>
                  <a:t>〖</a:t>
                </a:r>
                <a:r>
                  <a:rPr lang="en-US" altLang="zh-CN" sz="1200" b="0" i="0" dirty="0" smtClean="0">
                    <a:solidFill>
                      <a:schemeClr val="bg1"/>
                    </a:solidFill>
                    <a:latin typeface="Cambria Math"/>
                    <a:ea typeface="微软雅黑" panose="020B0503020204020204" pitchFamily="34" charset="-122"/>
                    <a:sym typeface="Arial" panose="020B0604020202020204" pitchFamily="34" charset="0"/>
                  </a:rPr>
                  <a:t>{</a:t>
                </a:r>
                <a:r>
                  <a:rPr lang="el-GR" altLang="zh-CN" sz="1200" i="0" dirty="0">
                    <a:solidFill>
                      <a:schemeClr val="bg1"/>
                    </a:solidFill>
                    <a:latin typeface="Cambria Math"/>
                    <a:ea typeface="微软雅黑" panose="020B0503020204020204" pitchFamily="34" charset="-122"/>
                    <a:sym typeface="Arial" panose="020B0604020202020204" pitchFamily="34" charset="0"/>
                  </a:rPr>
                  <a:t>𝜓</a:t>
                </a:r>
                <a:r>
                  <a:rPr lang="en-US" altLang="zh-CN" sz="1200" b="0" i="0" dirty="0" smtClean="0">
                    <a:solidFill>
                      <a:schemeClr val="bg1"/>
                    </a:solidFill>
                    <a:latin typeface="Cambria Math"/>
                    <a:ea typeface="微软雅黑" panose="020B0503020204020204" pitchFamily="34" charset="-122"/>
                    <a:sym typeface="Arial" panose="020B0604020202020204" pitchFamily="34" charset="0"/>
                  </a:rPr>
                  <a:t>}〗_(𝑘=1)^𝐾</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横向来看表示词项对某个主题的贡献度，纵向来看表示某个词项与多个主题相关度</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dirty="0" smtClean="0"/>
                  <a:t>如果某个词与</a:t>
                </a:r>
                <a:r>
                  <a:rPr lang="zh-CN" altLang="en-US" dirty="0" smtClean="0"/>
                  <a:t>多个主题都越高相关，那么词项对文本信息的表达更重要</a:t>
                </a:r>
                <a:endParaRPr lang="en-US" altLang="zh-CN" dirty="0" smtClean="0"/>
              </a:p>
              <a:p>
                <a:r>
                  <a:rPr lang="zh-CN" altLang="en-US" dirty="0" smtClean="0"/>
                  <a:t>使用</a:t>
                </a:r>
                <a:r>
                  <a:rPr lang="en-US" altLang="zh-CN" dirty="0" smtClean="0"/>
                  <a:t>LDA-</a:t>
                </a:r>
                <a:r>
                  <a:rPr lang="zh-CN" altLang="en-US" dirty="0" smtClean="0"/>
                  <a:t>卡方统计来更新少数类词项的权值，最后进行权值排序特征词筛选</a:t>
                </a:r>
                <a:endParaRPr lang="zh-CN" altLang="en-US" dirty="0"/>
              </a:p>
            </p:txBody>
          </p:sp>
        </mc:Fallback>
      </mc:AlternateContent>
      <p:sp>
        <p:nvSpPr>
          <p:cNvPr id="4" name="灯片编号占位符 3"/>
          <p:cNvSpPr>
            <a:spLocks noGrp="1"/>
          </p:cNvSpPr>
          <p:nvPr>
            <p:ph type="sldNum" sz="quarter" idx="10"/>
          </p:nvPr>
        </p:nvSpPr>
        <p:spPr/>
        <p:txBody>
          <a:bodyPr/>
          <a:lstStyle/>
          <a:p>
            <a:fld id="{FD8F7A73-455E-4309-8145-5229B41A0AD7}" type="slidenum">
              <a:rPr lang="zh-CN" altLang="en-US" smtClean="0"/>
              <a:t>16</a:t>
            </a:fld>
            <a:endParaRPr lang="zh-CN" altLang="en-US"/>
          </a:p>
        </p:txBody>
      </p:sp>
    </p:spTree>
    <p:extLst>
      <p:ext uri="{BB962C8B-B14F-4D97-AF65-F5344CB8AC3E}">
        <p14:creationId xmlns:p14="http://schemas.microsoft.com/office/powerpoint/2010/main" val="3927895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在分类算法方面，本文根据股票研报数据特点，提出了适用于股票研报的分类算法</a:t>
            </a:r>
            <a:r>
              <a:rPr lang="en-US" altLang="zh-CN" dirty="0" smtClean="0"/>
              <a:t>Weight-SVM</a:t>
            </a:r>
          </a:p>
          <a:p>
            <a:r>
              <a:rPr lang="zh-CN" altLang="en-US"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股票研报：是经分析师分析以证券机构的名义发布的新闻评论文本。机构权威性对股票研报分类有一定影响，其威性可由该机构从业人员分布情况得到反应</a:t>
            </a:r>
            <a:r>
              <a:rPr lang="zh-CN" altLang="en-US" dirty="0" smtClean="0">
                <a:solidFill>
                  <a:schemeClr val="tx1"/>
                </a:solidFill>
                <a:latin typeface="+mn-lt"/>
                <a:ea typeface="+mn-ea"/>
                <a:sym typeface="Arial" panose="020B0604020202020204" pitchFamily="34" charset="0"/>
              </a:rPr>
              <a:t>，</a:t>
            </a:r>
            <a:r>
              <a:rPr lang="zh-CN" altLang="en-US" dirty="0" smtClean="0"/>
              <a:t>高级分师越多，该机构的权威性越大，发布的研报更具参考价值</a:t>
            </a:r>
            <a:endParaRPr lang="en-US" altLang="zh-CN" dirty="0" smtClean="0"/>
          </a:p>
          <a:p>
            <a:r>
              <a:rPr lang="zh-CN" altLang="en-US" dirty="0" smtClean="0"/>
              <a:t>机构权威性计算如公式所示</a:t>
            </a:r>
            <a:r>
              <a:rPr lang="en-US" altLang="zh-CN" dirty="0" err="1" smtClean="0"/>
              <a:t>i</a:t>
            </a:r>
            <a:r>
              <a:rPr lang="zh-CN" altLang="en-US" dirty="0" smtClean="0"/>
              <a:t>表示第</a:t>
            </a:r>
            <a:r>
              <a:rPr lang="en-US" altLang="zh-CN" dirty="0" err="1" smtClean="0"/>
              <a:t>i</a:t>
            </a:r>
            <a:r>
              <a:rPr lang="zh-CN" altLang="en-US" dirty="0" smtClean="0"/>
              <a:t>个机构，</a:t>
            </a:r>
            <a:r>
              <a:rPr lang="en-US" altLang="zh-CN" dirty="0" smtClean="0"/>
              <a:t>j</a:t>
            </a:r>
            <a:r>
              <a:rPr lang="zh-CN" altLang="en-US" dirty="0" smtClean="0"/>
              <a:t>表示职位，</a:t>
            </a:r>
            <a:r>
              <a:rPr lang="en-US" altLang="zh-CN" dirty="0" err="1" smtClean="0"/>
              <a:t>Fij</a:t>
            </a:r>
            <a:r>
              <a:rPr lang="zh-CN" altLang="en-US" dirty="0" smtClean="0"/>
              <a:t>表示第</a:t>
            </a:r>
            <a:r>
              <a:rPr lang="en-US" altLang="zh-CN" dirty="0" err="1" smtClean="0"/>
              <a:t>i</a:t>
            </a:r>
            <a:r>
              <a:rPr lang="zh-CN" altLang="en-US" dirty="0" smtClean="0"/>
              <a:t>个公司第</a:t>
            </a:r>
            <a:r>
              <a:rPr lang="en-US" altLang="zh-CN" dirty="0" smtClean="0"/>
              <a:t>j</a:t>
            </a:r>
            <a:r>
              <a:rPr lang="zh-CN" altLang="en-US" dirty="0" smtClean="0"/>
              <a:t>职位的从业人数，</a:t>
            </a:r>
            <a:r>
              <a:rPr lang="en-US" altLang="zh-CN" dirty="0" err="1" smtClean="0"/>
              <a:t>uj</a:t>
            </a:r>
            <a:r>
              <a:rPr lang="zh-CN" altLang="en-US" dirty="0" smtClean="0"/>
              <a:t>表示第</a:t>
            </a:r>
            <a:r>
              <a:rPr lang="en-US" altLang="zh-CN" dirty="0" smtClean="0"/>
              <a:t>j</a:t>
            </a:r>
            <a:r>
              <a:rPr lang="zh-CN" altLang="en-US" dirty="0" smtClean="0"/>
              <a:t>个职位的权重，最后在文本特征向量</a:t>
            </a:r>
            <a:r>
              <a:rPr lang="en-US" altLang="zh-CN" dirty="0" smtClean="0"/>
              <a:t>di</a:t>
            </a:r>
            <a:r>
              <a:rPr lang="zh-CN" altLang="en-US" dirty="0" smtClean="0"/>
              <a:t>乘以机构权威值</a:t>
            </a:r>
            <a:r>
              <a:rPr lang="en-US" altLang="zh-CN" dirty="0" smtClean="0"/>
              <a:t>I</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17</a:t>
            </a:fld>
            <a:endParaRPr lang="zh-CN" altLang="en-US"/>
          </a:p>
        </p:txBody>
      </p:sp>
    </p:spTree>
    <p:extLst>
      <p:ext uri="{BB962C8B-B14F-4D97-AF65-F5344CB8AC3E}">
        <p14:creationId xmlns:p14="http://schemas.microsoft.com/office/powerpoint/2010/main" val="74660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常规</a:t>
            </a:r>
            <a:r>
              <a:rPr lang="en-US" altLang="zh-CN" dirty="0" smtClean="0"/>
              <a:t>SVM</a:t>
            </a:r>
            <a:r>
              <a:rPr lang="zh-CN" altLang="en-US" dirty="0" smtClean="0"/>
              <a:t>分类算法在数据均衡的情况下表现</a:t>
            </a:r>
            <a:r>
              <a:rPr lang="zh-CN" altLang="en-US" smtClean="0"/>
              <a:t>效果</a:t>
            </a:r>
            <a:r>
              <a:rPr lang="zh-CN" altLang="en-US" smtClean="0"/>
              <a:t>较好，</a:t>
            </a:r>
            <a:r>
              <a:rPr lang="zh-CN" altLang="en-US" dirty="0" smtClean="0"/>
              <a:t>使用其对不均衡数据分类时，多数类样本在分界面附近对少数类样本分类的干扰比较大，导致分类超平面偏向少数类，但对不同类别却依然给定同样的惩罚因子</a:t>
            </a:r>
            <a:r>
              <a:rPr lang="en-US" altLang="zh-CN" dirty="0" smtClean="0"/>
              <a:t>C</a:t>
            </a:r>
            <a:r>
              <a:rPr lang="zh-CN" altLang="en-US" dirty="0" smtClean="0"/>
              <a:t>，致使少数类样本误分概率增大</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18</a:t>
            </a:fld>
            <a:endParaRPr lang="zh-CN" altLang="en-US"/>
          </a:p>
        </p:txBody>
      </p:sp>
    </p:spTree>
    <p:extLst>
      <p:ext uri="{BB962C8B-B14F-4D97-AF65-F5344CB8AC3E}">
        <p14:creationId xmlns:p14="http://schemas.microsoft.com/office/powerpoint/2010/main" val="2901601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为了提高少数类分类效果，本文对不同的类别给定不同的惩罚因子</a:t>
            </a:r>
            <a:r>
              <a:rPr lang="en-US" altLang="zh-CN" sz="12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C</a:t>
            </a:r>
            <a:r>
              <a:rPr lang="zh-CN" altLang="en-US" sz="12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，使</a:t>
            </a:r>
            <a:r>
              <a:rPr lang="en-US" altLang="zh-CN" sz="12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SVM</a:t>
            </a:r>
            <a:r>
              <a:rPr lang="zh-CN" altLang="en-US" sz="12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分界面在不同类别之间能够区分对待，如图所示。</a:t>
            </a:r>
            <a:r>
              <a:rPr lang="zh-CN" altLang="zh-CN" sz="1200" kern="1200" dirty="0" smtClean="0">
                <a:solidFill>
                  <a:schemeClr val="tx1"/>
                </a:solidFill>
                <a:effectLst/>
                <a:latin typeface="+mn-lt"/>
                <a:ea typeface="+mn-ea"/>
                <a:cs typeface="+mn-cs"/>
              </a:rPr>
              <a:t>对于分界面内的样本点，这部分数据丢失或者误分对多数类整体的分类效果并无太大影响，因此可以缩小多数类的惩罚因子</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值；相反地，对于少数类来说，这部分数据却对</a:t>
            </a:r>
            <a:r>
              <a:rPr lang="zh-CN" altLang="en-US" sz="1200" kern="1200" dirty="0" smtClean="0">
                <a:solidFill>
                  <a:schemeClr val="tx1"/>
                </a:solidFill>
                <a:effectLst/>
                <a:latin typeface="+mn-lt"/>
                <a:ea typeface="+mn-ea"/>
                <a:cs typeface="+mn-cs"/>
              </a:rPr>
              <a:t>少数类的</a:t>
            </a:r>
            <a:r>
              <a:rPr lang="zh-CN" altLang="zh-CN" sz="1200" kern="1200" dirty="0" smtClean="0">
                <a:solidFill>
                  <a:schemeClr val="tx1"/>
                </a:solidFill>
                <a:effectLst/>
                <a:latin typeface="+mn-lt"/>
                <a:ea typeface="+mn-ea"/>
                <a:cs typeface="+mn-cs"/>
              </a:rPr>
              <a:t>分类效果至关重要，对它们应该给予更大的惩罚因子</a:t>
            </a:r>
            <a:r>
              <a:rPr lang="en-US" altLang="zh-CN"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，使他们能够正确分为少数类</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那么对该问题的描述如公式所示，</a:t>
            </a:r>
            <a:r>
              <a:rPr lang="en-US" altLang="zh-CN" sz="1200" kern="1200" dirty="0" smtClean="0">
                <a:solidFill>
                  <a:schemeClr val="tx1"/>
                </a:solidFill>
                <a:effectLst/>
                <a:latin typeface="+mn-lt"/>
                <a:ea typeface="+mn-ea"/>
                <a:cs typeface="+mn-cs"/>
              </a:rPr>
              <a:t>j</a:t>
            </a:r>
            <a:r>
              <a:rPr lang="zh-CN" altLang="en-US" sz="1200" kern="1200" dirty="0" smtClean="0">
                <a:solidFill>
                  <a:schemeClr val="tx1"/>
                </a:solidFill>
                <a:effectLst/>
                <a:latin typeface="+mn-lt"/>
                <a:ea typeface="+mn-ea"/>
                <a:cs typeface="+mn-cs"/>
              </a:rPr>
              <a:t>表示不同的类别</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19</a:t>
            </a:fld>
            <a:endParaRPr lang="zh-CN" altLang="en-US"/>
          </a:p>
        </p:txBody>
      </p:sp>
    </p:spTree>
    <p:extLst>
      <p:ext uri="{BB962C8B-B14F-4D97-AF65-F5344CB8AC3E}">
        <p14:creationId xmlns:p14="http://schemas.microsoft.com/office/powerpoint/2010/main" val="278375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利用拉格朗日函数将</a:t>
                </a:r>
                <a:r>
                  <a:rPr lang="zh-CN" altLang="en-US" sz="1200" kern="1200" dirty="0" smtClean="0">
                    <a:solidFill>
                      <a:schemeClr val="tx1"/>
                    </a:solidFill>
                    <a:effectLst/>
                    <a:latin typeface="+mn-lt"/>
                    <a:ea typeface="+mn-ea"/>
                    <a:cs typeface="+mn-cs"/>
                  </a:rPr>
                  <a:t>上述</a:t>
                </a:r>
                <a:r>
                  <a:rPr lang="zh-CN" altLang="zh-CN" sz="1200" kern="1200" dirty="0" smtClean="0">
                    <a:solidFill>
                      <a:schemeClr val="tx1"/>
                    </a:solidFill>
                    <a:effectLst/>
                    <a:latin typeface="+mn-lt"/>
                    <a:ea typeface="+mn-ea"/>
                    <a:cs typeface="+mn-cs"/>
                  </a:rPr>
                  <a:t>凸二次规划问题转化成其对偶问题来求解，相应的拉格朗日函数</a:t>
                </a:r>
                <a:r>
                  <a:rPr lang="zh-CN" altLang="en-US" sz="1200" kern="1200" dirty="0" smtClean="0">
                    <a:solidFill>
                      <a:schemeClr val="tx1"/>
                    </a:solidFill>
                    <a:effectLst/>
                    <a:latin typeface="+mn-lt"/>
                    <a:ea typeface="+mn-ea"/>
                    <a:cs typeface="+mn-cs"/>
                  </a:rPr>
                  <a:t>如公式所示，并对其</a:t>
                </a:r>
                <a:r>
                  <a:rPr lang="en-US" altLang="zh-CN" dirty="0" smtClean="0">
                    <a:latin typeface="微软雅黑" pitchFamily="34" charset="-122"/>
                    <a:ea typeface="微软雅黑" pitchFamily="34" charset="-122"/>
                  </a:rPr>
                  <a:t>w,b,</a:t>
                </a:r>
                <a14:m>
                  <m:oMath xmlns:m="http://schemas.openxmlformats.org/officeDocument/2006/math">
                    <m:r>
                      <a:rPr lang="el-GR" altLang="zh-CN" i="1" smtClean="0">
                        <a:latin typeface="Cambria Math"/>
                      </a:rPr>
                      <m:t>𝜉</m:t>
                    </m:r>
                    <m:r>
                      <a:rPr lang="zh-CN" altLang="en-US" sz="1200" i="1" kern="1200" smtClean="0">
                        <a:solidFill>
                          <a:schemeClr val="tx1"/>
                        </a:solidFill>
                        <a:effectLst/>
                        <a:latin typeface="Cambria Math"/>
                        <a:ea typeface="+mn-ea"/>
                        <a:cs typeface="+mn-cs"/>
                      </a:rPr>
                      <m:t>进行</m:t>
                    </m:r>
                  </m:oMath>
                </a14:m>
                <a:r>
                  <a:rPr lang="zh-CN" altLang="en-US" sz="1200" kern="1200" dirty="0" smtClean="0">
                    <a:solidFill>
                      <a:schemeClr val="tx1"/>
                    </a:solidFill>
                    <a:effectLst/>
                    <a:latin typeface="+mn-lt"/>
                    <a:ea typeface="+mn-ea"/>
                    <a:cs typeface="+mn-cs"/>
                  </a:rPr>
                  <a:t>偏导求解：</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利用拉格朗日函数</a:t>
                </a:r>
                <a:r>
                  <a:rPr lang="zh-CN" altLang="zh-CN" sz="1200" kern="1200" dirty="0" smtClean="0">
                    <a:solidFill>
                      <a:schemeClr val="tx1"/>
                    </a:solidFill>
                    <a:effectLst/>
                    <a:latin typeface="+mn-lt"/>
                    <a:ea typeface="+mn-ea"/>
                    <a:cs typeface="+mn-cs"/>
                  </a:rPr>
                  <a:t>将</a:t>
                </a:r>
                <a:r>
                  <a:rPr lang="zh-CN" altLang="en-US" sz="1200" kern="1200" dirty="0" smtClean="0">
                    <a:solidFill>
                      <a:schemeClr val="tx1"/>
                    </a:solidFill>
                    <a:effectLst/>
                    <a:latin typeface="+mn-lt"/>
                    <a:ea typeface="+mn-ea"/>
                    <a:cs typeface="+mn-cs"/>
                  </a:rPr>
                  <a:t>该</a:t>
                </a:r>
                <a:r>
                  <a:rPr lang="zh-CN" altLang="zh-CN" sz="1200" kern="1200" dirty="0" smtClean="0">
                    <a:solidFill>
                      <a:schemeClr val="tx1"/>
                    </a:solidFill>
                    <a:effectLst/>
                    <a:latin typeface="+mn-lt"/>
                    <a:ea typeface="+mn-ea"/>
                    <a:cs typeface="+mn-cs"/>
                  </a:rPr>
                  <a:t>凸二次规划</a:t>
                </a:r>
                <a:r>
                  <a:rPr lang="zh-CN" altLang="zh-CN" sz="1200" kern="1200" dirty="0" smtClean="0">
                    <a:solidFill>
                      <a:schemeClr val="tx1"/>
                    </a:solidFill>
                    <a:effectLst/>
                    <a:latin typeface="+mn-lt"/>
                    <a:ea typeface="+mn-ea"/>
                    <a:cs typeface="+mn-cs"/>
                  </a:rPr>
                  <a:t>问题转化成其对偶问题来求解，相应的拉格朗日函数为</a:t>
                </a:r>
                <a:r>
                  <a:rPr lang="zh-CN" altLang="en-US" sz="1200" kern="1200" dirty="0" smtClean="0">
                    <a:solidFill>
                      <a:schemeClr val="tx1"/>
                    </a:solidFill>
                    <a:effectLst/>
                    <a:latin typeface="+mn-lt"/>
                    <a:ea typeface="+mn-ea"/>
                    <a:cs typeface="+mn-cs"/>
                  </a:rPr>
                  <a:t>，并对</a:t>
                </a:r>
                <a:r>
                  <a:rPr lang="zh-CN" altLang="en-US" sz="1200" kern="1200" dirty="0" smtClean="0">
                    <a:solidFill>
                      <a:schemeClr val="tx1"/>
                    </a:solidFill>
                    <a:effectLst/>
                    <a:latin typeface="+mn-lt"/>
                    <a:ea typeface="+mn-ea"/>
                    <a:cs typeface="+mn-cs"/>
                  </a:rPr>
                  <a:t>其</a:t>
                </a:r>
                <a:r>
                  <a:rPr lang="en-US" altLang="zh-CN" dirty="0" smtClean="0">
                    <a:latin typeface="微软雅黑" pitchFamily="34" charset="-122"/>
                    <a:ea typeface="微软雅黑" pitchFamily="34" charset="-122"/>
                  </a:rPr>
                  <a:t>w,b</a:t>
                </a:r>
                <a:r>
                  <a:rPr lang="en-US" altLang="zh-CN" dirty="0" smtClean="0">
                    <a:latin typeface="微软雅黑" pitchFamily="34" charset="-122"/>
                    <a:ea typeface="微软雅黑" pitchFamily="34" charset="-122"/>
                  </a:rPr>
                  <a:t>,</a:t>
                </a:r>
                <a:r>
                  <a:rPr lang="el-GR" altLang="zh-CN" i="0" smtClean="0">
                    <a:latin typeface="Cambria Math"/>
                  </a:rPr>
                  <a:t>𝜉</a:t>
                </a:r>
                <a:r>
                  <a:rPr lang="zh-CN" altLang="en-US" sz="1200" i="0" kern="1200" smtClean="0">
                    <a:solidFill>
                      <a:schemeClr val="tx1"/>
                    </a:solidFill>
                    <a:effectLst/>
                    <a:latin typeface="Cambria Math"/>
                    <a:ea typeface="+mn-ea"/>
                    <a:cs typeface="+mn-cs"/>
                  </a:rPr>
                  <a:t>进行</a:t>
                </a:r>
                <a:r>
                  <a:rPr lang="zh-CN" altLang="en-US" sz="1200" kern="1200" dirty="0" smtClean="0">
                    <a:solidFill>
                      <a:schemeClr val="tx1"/>
                    </a:solidFill>
                    <a:effectLst/>
                    <a:latin typeface="+mn-lt"/>
                    <a:ea typeface="+mn-ea"/>
                    <a:cs typeface="+mn-cs"/>
                  </a:rPr>
                  <a:t>偏</a:t>
                </a:r>
                <a:r>
                  <a:rPr lang="zh-CN" altLang="en-US" sz="1200" kern="1200" dirty="0" smtClean="0">
                    <a:solidFill>
                      <a:schemeClr val="tx1"/>
                    </a:solidFill>
                    <a:effectLst/>
                    <a:latin typeface="+mn-lt"/>
                    <a:ea typeface="+mn-ea"/>
                    <a:cs typeface="+mn-cs"/>
                  </a:rPr>
                  <a:t>导求解：</a:t>
                </a:r>
                <a:endParaRPr lang="zh-CN" altLang="en-US" dirty="0"/>
              </a:p>
            </p:txBody>
          </p:sp>
        </mc:Fallback>
      </mc:AlternateContent>
      <p:sp>
        <p:nvSpPr>
          <p:cNvPr id="4" name="灯片编号占位符 3"/>
          <p:cNvSpPr>
            <a:spLocks noGrp="1"/>
          </p:cNvSpPr>
          <p:nvPr>
            <p:ph type="sldNum" sz="quarter" idx="10"/>
          </p:nvPr>
        </p:nvSpPr>
        <p:spPr/>
        <p:txBody>
          <a:bodyPr/>
          <a:lstStyle/>
          <a:p>
            <a:fld id="{FD8F7A73-455E-4309-8145-5229B41A0AD7}" type="slidenum">
              <a:rPr lang="zh-CN" altLang="en-US" smtClean="0"/>
              <a:t>20</a:t>
            </a:fld>
            <a:endParaRPr lang="zh-CN" altLang="en-US"/>
          </a:p>
        </p:txBody>
      </p:sp>
    </p:spTree>
    <p:extLst>
      <p:ext uri="{BB962C8B-B14F-4D97-AF65-F5344CB8AC3E}">
        <p14:creationId xmlns:p14="http://schemas.microsoft.com/office/powerpoint/2010/main" val="459998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假设存在</a:t>
            </a:r>
            <a:r>
              <a:rPr lang="el-GR" altLang="zh-CN" dirty="0" smtClean="0"/>
              <a:t>δ</a:t>
            </a:r>
            <a:r>
              <a:rPr lang="en-US" altLang="zh-CN" dirty="0" smtClean="0"/>
              <a:t>*</a:t>
            </a:r>
            <a:r>
              <a:rPr lang="zh-CN" altLang="en-US" dirty="0" smtClean="0"/>
              <a:t>是该对偶优化问题的解，</a:t>
            </a:r>
            <a:r>
              <a:rPr lang="en-US" altLang="zh-CN" dirty="0" smtClean="0"/>
              <a:t>w</a:t>
            </a:r>
            <a:r>
              <a:rPr lang="zh-CN" altLang="en-US" dirty="0" smtClean="0"/>
              <a:t>，</a:t>
            </a:r>
            <a:r>
              <a:rPr lang="en-US" altLang="zh-CN" dirty="0" smtClean="0"/>
              <a:t>b</a:t>
            </a:r>
            <a:r>
              <a:rPr lang="zh-CN" altLang="en-US" dirty="0" smtClean="0"/>
              <a:t>的解如公式</a:t>
            </a:r>
            <a:r>
              <a:rPr lang="en-US" altLang="zh-CN" dirty="0" smtClean="0"/>
              <a:t>1</a:t>
            </a:r>
            <a:r>
              <a:rPr lang="zh-CN" altLang="en-US" dirty="0" smtClean="0"/>
              <a:t>，最后得到分类决策函数</a:t>
            </a:r>
            <a:r>
              <a:rPr lang="en-US" altLang="zh-CN" dirty="0" smtClean="0"/>
              <a:t>f</a:t>
            </a:r>
            <a:r>
              <a:rPr lang="zh-CN" altLang="en-US" dirty="0" smtClean="0"/>
              <a:t>，其中</a:t>
            </a:r>
            <a:r>
              <a:rPr lang="el-GR" altLang="zh-CN" dirty="0" smtClean="0"/>
              <a:t>δ</a:t>
            </a:r>
            <a:r>
              <a:rPr lang="en-US" altLang="zh-CN" dirty="0" smtClean="0"/>
              <a:t>*</a:t>
            </a:r>
            <a:r>
              <a:rPr lang="zh-CN" altLang="en-US" dirty="0" smtClean="0"/>
              <a:t>与</a:t>
            </a:r>
            <a:r>
              <a:rPr lang="en-US" altLang="zh-CN" dirty="0" smtClean="0"/>
              <a:t>C</a:t>
            </a:r>
            <a:r>
              <a:rPr lang="zh-CN" altLang="en-US" dirty="0" smtClean="0"/>
              <a:t>相关，对</a:t>
            </a:r>
            <a:r>
              <a:rPr lang="en-US" altLang="zh-CN" dirty="0" smtClean="0"/>
              <a:t>C</a:t>
            </a:r>
            <a:r>
              <a:rPr lang="zh-CN" altLang="en-US" dirty="0" smtClean="0"/>
              <a:t>进行归一化处理并令</a:t>
            </a:r>
            <a:r>
              <a:rPr lang="en-US" altLang="zh-CN" dirty="0" err="1" smtClean="0"/>
              <a:t>Cj</a:t>
            </a:r>
            <a:r>
              <a:rPr lang="en-US" altLang="zh-CN" dirty="0" smtClean="0"/>
              <a:t>+</a:t>
            </a:r>
            <a:r>
              <a:rPr lang="zh-CN" altLang="en-US" dirty="0" smtClean="0"/>
              <a:t>非</a:t>
            </a:r>
            <a:r>
              <a:rPr lang="en-US" altLang="zh-CN" dirty="0" err="1" smtClean="0"/>
              <a:t>Cj</a:t>
            </a:r>
            <a:r>
              <a:rPr lang="en-US" altLang="zh-CN" dirty="0" smtClean="0"/>
              <a:t>=1</a:t>
            </a:r>
            <a:r>
              <a:rPr lang="zh-CN" altLang="en-US" dirty="0" smtClean="0"/>
              <a:t>，并给定限定条件</a:t>
            </a:r>
            <a:r>
              <a:rPr lang="en-US" altLang="zh-CN" dirty="0" err="1" smtClean="0"/>
              <a:t>Cj</a:t>
            </a:r>
            <a:r>
              <a:rPr lang="zh-CN" altLang="en-US" dirty="0" smtClean="0"/>
              <a:t>比非</a:t>
            </a:r>
            <a:r>
              <a:rPr lang="en-US" altLang="zh-CN" dirty="0" err="1" smtClean="0"/>
              <a:t>Cj</a:t>
            </a:r>
            <a:r>
              <a:rPr lang="zh-CN" altLang="en-US" dirty="0" smtClean="0"/>
              <a:t>类别的比值与他们样本数量成反比，如公式</a:t>
            </a:r>
            <a:r>
              <a:rPr lang="en-US" altLang="zh-CN" dirty="0" smtClean="0"/>
              <a:t>3</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21</a:t>
            </a:fld>
            <a:endParaRPr lang="zh-CN" altLang="en-US"/>
          </a:p>
        </p:txBody>
      </p:sp>
    </p:spTree>
    <p:extLst>
      <p:ext uri="{BB962C8B-B14F-4D97-AF65-F5344CB8AC3E}">
        <p14:creationId xmlns:p14="http://schemas.microsoft.com/office/powerpoint/2010/main" val="2189164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为了保证实验数据的权威性，本文从部分权威性较高、受关注都比较广的网站进行数据收集。网站</a:t>
            </a:r>
            <a:r>
              <a:rPr lang="zh-CN" altLang="en-US" sz="1200" kern="1200" dirty="0" smtClean="0">
                <a:solidFill>
                  <a:schemeClr val="tx1"/>
                </a:solidFill>
                <a:effectLst/>
                <a:latin typeface="+mn-lt"/>
                <a:ea typeface="+mn-ea"/>
                <a:cs typeface="+mn-cs"/>
              </a:rPr>
              <a:t>权威值参照</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Alexa</a:t>
            </a:r>
            <a:r>
              <a:rPr lang="zh-CN" altLang="zh-CN" sz="1200" kern="1200" dirty="0" smtClean="0">
                <a:solidFill>
                  <a:schemeClr val="tx1"/>
                </a:solidFill>
                <a:effectLst/>
                <a:latin typeface="+mn-lt"/>
                <a:ea typeface="+mn-ea"/>
                <a:cs typeface="+mn-cs"/>
              </a:rPr>
              <a:t>排名、</a:t>
            </a:r>
            <a:r>
              <a:rPr lang="en-US" altLang="zh-CN" sz="1200" kern="1200" dirty="0" err="1" smtClean="0">
                <a:solidFill>
                  <a:schemeClr val="tx1"/>
                </a:solidFill>
                <a:effectLst/>
                <a:latin typeface="+mn-lt"/>
                <a:ea typeface="+mn-ea"/>
                <a:cs typeface="+mn-cs"/>
              </a:rPr>
              <a:t>google</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PageRank</a:t>
            </a:r>
            <a:r>
              <a:rPr lang="zh-CN" altLang="zh-CN" sz="1200" kern="1200" dirty="0" smtClean="0">
                <a:solidFill>
                  <a:schemeClr val="tx1"/>
                </a:solidFill>
                <a:effectLst/>
                <a:latin typeface="+mn-lt"/>
                <a:ea typeface="+mn-ea"/>
                <a:cs typeface="+mn-cs"/>
              </a:rPr>
              <a:t>值和</a:t>
            </a:r>
            <a:r>
              <a:rPr lang="en-US" altLang="zh-CN" sz="1200" kern="1200" dirty="0" err="1" smtClean="0">
                <a:solidFill>
                  <a:schemeClr val="tx1"/>
                </a:solidFill>
                <a:effectLst/>
                <a:latin typeface="+mn-lt"/>
                <a:ea typeface="+mn-ea"/>
                <a:cs typeface="+mn-cs"/>
              </a:rPr>
              <a:t>PageView</a:t>
            </a:r>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FD8F7A73-455E-4309-8145-5229B41A0AD7}" type="slidenum">
              <a:rPr lang="zh-CN" altLang="en-US" smtClean="0"/>
              <a:t>23</a:t>
            </a:fld>
            <a:endParaRPr lang="zh-CN" altLang="en-US"/>
          </a:p>
        </p:txBody>
      </p:sp>
    </p:spTree>
    <p:extLst>
      <p:ext uri="{BB962C8B-B14F-4D97-AF65-F5344CB8AC3E}">
        <p14:creationId xmlns:p14="http://schemas.microsoft.com/office/powerpoint/2010/main" val="186666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答辩内容主要包括以下</a:t>
            </a:r>
            <a:r>
              <a:rPr lang="en-US" altLang="zh-CN" dirty="0" smtClean="0"/>
              <a:t>6</a:t>
            </a:r>
            <a:r>
              <a:rPr lang="zh-CN" altLang="en-US" dirty="0" smtClean="0"/>
              <a:t>个</a:t>
            </a:r>
            <a:r>
              <a:rPr lang="zh-CN" altLang="en-US" dirty="0" smtClean="0"/>
              <a:t>部分。</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2</a:t>
            </a:fld>
            <a:endParaRPr lang="zh-CN" altLang="en-US"/>
          </a:p>
        </p:txBody>
      </p:sp>
    </p:spTree>
    <p:extLst>
      <p:ext uri="{BB962C8B-B14F-4D97-AF65-F5344CB8AC3E}">
        <p14:creationId xmlns:p14="http://schemas.microsoft.com/office/powerpoint/2010/main" val="1265027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对研报数据进行数量统计共</a:t>
            </a:r>
            <a:r>
              <a:rPr lang="en-US" altLang="zh-CN" sz="1200" kern="1200" dirty="0" smtClean="0">
                <a:solidFill>
                  <a:schemeClr val="tx1"/>
                </a:solidFill>
                <a:effectLst/>
                <a:latin typeface="+mn-lt"/>
                <a:ea typeface="+mn-ea"/>
                <a:cs typeface="+mn-cs"/>
              </a:rPr>
              <a:t>38671</a:t>
            </a:r>
            <a:r>
              <a:rPr lang="zh-CN" altLang="zh-CN" sz="1200" kern="1200" dirty="0" smtClean="0">
                <a:solidFill>
                  <a:schemeClr val="tx1"/>
                </a:solidFill>
                <a:effectLst/>
                <a:latin typeface="+mn-lt"/>
                <a:ea typeface="+mn-ea"/>
                <a:cs typeface="+mn-cs"/>
              </a:rPr>
              <a:t>篇，其中正类样本数据</a:t>
            </a:r>
            <a:r>
              <a:rPr lang="en-US" altLang="zh-CN" sz="1200" kern="1200" dirty="0" smtClean="0">
                <a:solidFill>
                  <a:schemeClr val="tx1"/>
                </a:solidFill>
                <a:effectLst/>
                <a:latin typeface="+mn-lt"/>
                <a:ea typeface="+mn-ea"/>
                <a:cs typeface="+mn-cs"/>
              </a:rPr>
              <a:t>36112</a:t>
            </a:r>
            <a:r>
              <a:rPr lang="zh-CN" altLang="zh-CN" sz="1200" kern="1200" dirty="0" smtClean="0">
                <a:solidFill>
                  <a:schemeClr val="tx1"/>
                </a:solidFill>
                <a:effectLst/>
                <a:latin typeface="+mn-lt"/>
                <a:ea typeface="+mn-ea"/>
                <a:cs typeface="+mn-cs"/>
              </a:rPr>
              <a:t>篇</a:t>
            </a:r>
            <a:r>
              <a:rPr lang="zh-CN" altLang="en-US" sz="1200" kern="1200" dirty="0" smtClean="0">
                <a:solidFill>
                  <a:schemeClr val="tx1"/>
                </a:solidFill>
                <a:effectLst/>
                <a:latin typeface="+mn-lt"/>
                <a:ea typeface="+mn-ea"/>
                <a:cs typeface="+mn-cs"/>
              </a:rPr>
              <a:t>是</a:t>
            </a:r>
            <a:r>
              <a:rPr lang="zh-CN" altLang="zh-CN" sz="1200" kern="1200" dirty="0" smtClean="0">
                <a:solidFill>
                  <a:schemeClr val="tx1"/>
                </a:solidFill>
                <a:effectLst/>
                <a:latin typeface="+mn-lt"/>
                <a:ea typeface="+mn-ea"/>
                <a:cs typeface="+mn-cs"/>
              </a:rPr>
              <a:t>对股票涨势看好</a:t>
            </a:r>
            <a:r>
              <a:rPr lang="zh-CN" altLang="en-US" sz="1200" kern="1200" dirty="0" smtClean="0">
                <a:solidFill>
                  <a:schemeClr val="tx1"/>
                </a:solidFill>
                <a:effectLst/>
                <a:latin typeface="+mn-lt"/>
                <a:ea typeface="+mn-ea"/>
                <a:cs typeface="+mn-cs"/>
              </a:rPr>
              <a:t>的，其</a:t>
            </a:r>
            <a:r>
              <a:rPr lang="zh-CN" altLang="zh-CN" sz="1200" kern="1200" dirty="0" smtClean="0">
                <a:solidFill>
                  <a:schemeClr val="tx1"/>
                </a:solidFill>
                <a:effectLst/>
                <a:latin typeface="+mn-lt"/>
                <a:ea typeface="+mn-ea"/>
                <a:cs typeface="+mn-cs"/>
              </a:rPr>
              <a:t>推荐级别为强力买入、买入等，中性类别样本数据共</a:t>
            </a:r>
            <a:r>
              <a:rPr lang="en-US" altLang="zh-CN" sz="1200" kern="1200" dirty="0" smtClean="0">
                <a:solidFill>
                  <a:schemeClr val="tx1"/>
                </a:solidFill>
                <a:effectLst/>
                <a:latin typeface="+mn-lt"/>
                <a:ea typeface="+mn-ea"/>
                <a:cs typeface="+mn-cs"/>
              </a:rPr>
              <a:t>1433</a:t>
            </a:r>
            <a:r>
              <a:rPr lang="zh-CN" altLang="zh-CN" sz="1200" kern="1200" dirty="0" smtClean="0">
                <a:solidFill>
                  <a:schemeClr val="tx1"/>
                </a:solidFill>
                <a:effectLst/>
                <a:latin typeface="+mn-lt"/>
                <a:ea typeface="+mn-ea"/>
                <a:cs typeface="+mn-cs"/>
              </a:rPr>
              <a:t>篇</a:t>
            </a:r>
            <a:r>
              <a:rPr lang="zh-CN" altLang="en-US"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推荐级别为观望、维持等，负类样本数据</a:t>
            </a:r>
            <a:r>
              <a:rPr lang="en-US" altLang="zh-CN" sz="1200" kern="1200" dirty="0" smtClean="0">
                <a:solidFill>
                  <a:schemeClr val="tx1"/>
                </a:solidFill>
                <a:effectLst/>
                <a:latin typeface="+mn-lt"/>
                <a:ea typeface="+mn-ea"/>
                <a:cs typeface="+mn-cs"/>
              </a:rPr>
              <a:t>1126</a:t>
            </a:r>
            <a:r>
              <a:rPr lang="zh-CN" altLang="zh-CN" sz="1200" kern="1200" dirty="0" smtClean="0">
                <a:solidFill>
                  <a:schemeClr val="tx1"/>
                </a:solidFill>
                <a:effectLst/>
                <a:latin typeface="+mn-lt"/>
                <a:ea typeface="+mn-ea"/>
                <a:cs typeface="+mn-cs"/>
              </a:rPr>
              <a:t>篇</a:t>
            </a:r>
            <a:r>
              <a:rPr lang="zh-CN" altLang="en-US"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推荐级别为减持、卖出。正类样本为多数类，其余类别样本为少数类，最大不均衡比例高达</a:t>
            </a:r>
            <a:r>
              <a:rPr lang="en-US" altLang="zh-CN" sz="1200" kern="1200" dirty="0" smtClean="0">
                <a:solidFill>
                  <a:schemeClr val="tx1"/>
                </a:solidFill>
                <a:effectLst/>
                <a:latin typeface="+mn-lt"/>
                <a:ea typeface="+mn-ea"/>
                <a:cs typeface="+mn-cs"/>
              </a:rPr>
              <a:t>1:30</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不平衡因子</a:t>
            </a:r>
            <a:r>
              <a:rPr lang="en-US" altLang="zh-CN" sz="1200" kern="1200" dirty="0" smtClean="0">
                <a:solidFill>
                  <a:schemeClr val="tx1"/>
                </a:solidFill>
                <a:effectLst/>
                <a:latin typeface="+mn-lt"/>
                <a:ea typeface="+mn-ea"/>
                <a:cs typeface="+mn-cs"/>
              </a:rPr>
              <a:t>n=1/30</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24</a:t>
            </a:fld>
            <a:endParaRPr lang="zh-CN" altLang="en-US"/>
          </a:p>
        </p:txBody>
      </p:sp>
    </p:spTree>
    <p:extLst>
      <p:ext uri="{BB962C8B-B14F-4D97-AF65-F5344CB8AC3E}">
        <p14:creationId xmlns:p14="http://schemas.microsoft.com/office/powerpoint/2010/main" val="856254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为了验证本文提出的</a:t>
            </a:r>
            <a:r>
              <a:rPr lang="en-US" altLang="zh-CN" sz="1200" kern="1200" dirty="0" smtClean="0">
                <a:solidFill>
                  <a:schemeClr val="tx1"/>
                </a:solidFill>
                <a:effectLst/>
                <a:latin typeface="+mn-lt"/>
                <a:ea typeface="+mn-ea"/>
                <a:cs typeface="+mn-cs"/>
              </a:rPr>
              <a:t>IDF-</a:t>
            </a:r>
            <a:r>
              <a:rPr lang="zh-CN" altLang="en-US" sz="1200" kern="1200" dirty="0" smtClean="0">
                <a:solidFill>
                  <a:schemeClr val="tx1"/>
                </a:solidFill>
                <a:effectLst/>
                <a:latin typeface="+mn-lt"/>
                <a:ea typeface="+mn-ea"/>
                <a:cs typeface="+mn-cs"/>
              </a:rPr>
              <a:t>卡方统计特征选择算法的有效性，</a:t>
            </a:r>
            <a:r>
              <a:rPr lang="zh-CN" altLang="zh-CN" sz="1200" kern="1200" dirty="0" smtClean="0">
                <a:solidFill>
                  <a:schemeClr val="tx1"/>
                </a:solidFill>
                <a:effectLst/>
                <a:latin typeface="+mn-lt"/>
                <a:ea typeface="+mn-ea"/>
                <a:cs typeface="+mn-cs"/>
              </a:rPr>
              <a:t>本文分别采用</a:t>
            </a:r>
            <a:r>
              <a:rPr lang="en-US" altLang="zh-CN" sz="1200" kern="1200" dirty="0" smtClean="0">
                <a:solidFill>
                  <a:schemeClr val="tx1"/>
                </a:solidFill>
                <a:effectLst/>
                <a:latin typeface="+mn-lt"/>
                <a:ea typeface="+mn-ea"/>
                <a:cs typeface="+mn-cs"/>
              </a:rPr>
              <a:t>MI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TF-IDF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卡方</a:t>
            </a:r>
            <a:r>
              <a:rPr lang="zh-CN" altLang="zh-CN" sz="1200" kern="1200" dirty="0" smtClean="0">
                <a:solidFill>
                  <a:schemeClr val="tx1"/>
                </a:solidFill>
                <a:effectLst/>
                <a:latin typeface="+mn-lt"/>
                <a:ea typeface="+mn-ea"/>
                <a:cs typeface="+mn-cs"/>
              </a:rPr>
              <a:t>统计、</a:t>
            </a:r>
            <a:r>
              <a:rPr lang="en-US" altLang="zh-CN" sz="1200" kern="1200" dirty="0" smtClean="0">
                <a:solidFill>
                  <a:schemeClr val="tx1"/>
                </a:solidFill>
                <a:effectLst/>
                <a:latin typeface="+mn-lt"/>
                <a:ea typeface="+mn-ea"/>
                <a:cs typeface="+mn-cs"/>
              </a:rPr>
              <a:t> IDF-</a:t>
            </a:r>
            <a:r>
              <a:rPr lang="zh-CN" altLang="en-US" sz="1200" kern="1200" dirty="0" smtClean="0">
                <a:solidFill>
                  <a:schemeClr val="tx1"/>
                </a:solidFill>
                <a:effectLst/>
                <a:latin typeface="+mn-lt"/>
                <a:ea typeface="+mn-ea"/>
                <a:cs typeface="+mn-cs"/>
              </a:rPr>
              <a:t>卡方</a:t>
            </a:r>
            <a:r>
              <a:rPr lang="zh-CN" altLang="zh-CN" sz="1200" kern="1200" dirty="0" smtClean="0">
                <a:solidFill>
                  <a:schemeClr val="tx1"/>
                </a:solidFill>
                <a:effectLst/>
                <a:latin typeface="+mn-lt"/>
                <a:ea typeface="+mn-ea"/>
                <a:cs typeface="+mn-cs"/>
              </a:rPr>
              <a:t>进行文本特征权重计算，对所有词进行</a:t>
            </a:r>
            <a:r>
              <a:rPr lang="zh-CN" altLang="en-US" sz="1200" kern="1200" dirty="0" smtClean="0">
                <a:solidFill>
                  <a:schemeClr val="tx1"/>
                </a:solidFill>
                <a:effectLst/>
                <a:latin typeface="+mn-lt"/>
                <a:ea typeface="+mn-ea"/>
                <a:cs typeface="+mn-cs"/>
              </a:rPr>
              <a:t>权值</a:t>
            </a:r>
            <a:r>
              <a:rPr lang="zh-CN" altLang="zh-CN" sz="1200" kern="1200" dirty="0" smtClean="0">
                <a:solidFill>
                  <a:schemeClr val="tx1"/>
                </a:solidFill>
                <a:effectLst/>
                <a:latin typeface="+mn-lt"/>
                <a:ea typeface="+mn-ea"/>
                <a:cs typeface="+mn-cs"/>
              </a:rPr>
              <a:t>排序，分别选取权重值较高的前</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60%</a:t>
            </a:r>
            <a:r>
              <a:rPr lang="zh-CN" altLang="zh-CN" sz="1200" kern="1200" dirty="0" smtClean="0">
                <a:solidFill>
                  <a:schemeClr val="tx1"/>
                </a:solidFill>
                <a:effectLst/>
                <a:latin typeface="+mn-lt"/>
                <a:ea typeface="+mn-ea"/>
                <a:cs typeface="+mn-cs"/>
              </a:rPr>
              <a:t>的特征词作为最终的特征词典，根据该词典构造文本向量</a:t>
            </a:r>
            <a:r>
              <a:rPr lang="zh-CN" altLang="en-US" sz="1200" kern="1200" dirty="0" smtClean="0">
                <a:solidFill>
                  <a:schemeClr val="tx1"/>
                </a:solidFill>
                <a:effectLst/>
                <a:latin typeface="+mn-lt"/>
                <a:ea typeface="+mn-ea"/>
                <a:cs typeface="+mn-cs"/>
              </a:rPr>
              <a:t>并</a:t>
            </a:r>
            <a:r>
              <a:rPr lang="zh-CN" altLang="zh-CN" sz="1200" kern="1200" dirty="0" smtClean="0">
                <a:solidFill>
                  <a:schemeClr val="tx1"/>
                </a:solidFill>
                <a:effectLst/>
                <a:latin typeface="+mn-lt"/>
                <a:ea typeface="+mn-ea"/>
                <a:cs typeface="+mn-cs"/>
              </a:rPr>
              <a:t>进行未改造的</a:t>
            </a:r>
            <a:r>
              <a:rPr lang="en-US" altLang="zh-CN" sz="1200" kern="1200" dirty="0" smtClean="0">
                <a:solidFill>
                  <a:schemeClr val="tx1"/>
                </a:solidFill>
                <a:effectLst/>
                <a:latin typeface="+mn-lt"/>
                <a:ea typeface="+mn-ea"/>
                <a:cs typeface="+mn-cs"/>
              </a:rPr>
              <a:t>SVM</a:t>
            </a:r>
            <a:r>
              <a:rPr lang="zh-CN" altLang="zh-CN" sz="1200" kern="1200" dirty="0" smtClean="0">
                <a:solidFill>
                  <a:schemeClr val="tx1"/>
                </a:solidFill>
                <a:effectLst/>
                <a:latin typeface="+mn-lt"/>
                <a:ea typeface="+mn-ea"/>
                <a:cs typeface="+mn-cs"/>
              </a:rPr>
              <a:t>分类</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实验结果可知针对不同维度的特征词选择算法，本文提出的</a:t>
            </a:r>
            <a:r>
              <a:rPr lang="en-US" altLang="zh-CN" sz="1200" kern="1200" dirty="0" smtClean="0">
                <a:solidFill>
                  <a:schemeClr val="tx1"/>
                </a:solidFill>
                <a:effectLst/>
                <a:latin typeface="+mn-lt"/>
                <a:ea typeface="+mn-ea"/>
                <a:cs typeface="+mn-cs"/>
              </a:rPr>
              <a:t>IDF-</a:t>
            </a:r>
            <a:r>
              <a:rPr lang="zh-CN" altLang="en-US" sz="1200" kern="1200" dirty="0" smtClean="0">
                <a:solidFill>
                  <a:schemeClr val="tx1"/>
                </a:solidFill>
                <a:effectLst/>
                <a:latin typeface="+mn-lt"/>
                <a:ea typeface="+mn-ea"/>
                <a:cs typeface="+mn-cs"/>
              </a:rPr>
              <a:t>卡方</a:t>
            </a:r>
            <a:r>
              <a:rPr lang="zh-CN" altLang="zh-CN" sz="1200" kern="1200" dirty="0" smtClean="0">
                <a:solidFill>
                  <a:schemeClr val="tx1"/>
                </a:solidFill>
                <a:effectLst/>
                <a:latin typeface="+mn-lt"/>
                <a:ea typeface="+mn-ea"/>
                <a:cs typeface="+mn-cs"/>
              </a:rPr>
              <a:t>统计对少数类样本分类查</a:t>
            </a:r>
            <a:r>
              <a:rPr lang="zh-CN" altLang="en-US" sz="1200" kern="1200" dirty="0" smtClean="0">
                <a:solidFill>
                  <a:schemeClr val="tx1"/>
                </a:solidFill>
                <a:effectLst/>
                <a:latin typeface="+mn-lt"/>
                <a:ea typeface="+mn-ea"/>
                <a:cs typeface="+mn-cs"/>
              </a:rPr>
              <a:t>准</a:t>
            </a:r>
            <a:r>
              <a:rPr lang="zh-CN" altLang="zh-CN" sz="1200" kern="1200" dirty="0" smtClean="0">
                <a:solidFill>
                  <a:schemeClr val="tx1"/>
                </a:solidFill>
                <a:effectLst/>
                <a:latin typeface="+mn-lt"/>
                <a:ea typeface="+mn-ea"/>
                <a:cs typeface="+mn-cs"/>
              </a:rPr>
              <a:t>率</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有所提高，并且从特征维度范围来看，特征维度在</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范围对分类效果的较好，继续增加特征维度的范围对分类效果的并无更大的提高，因此本文特征选择范围界定在</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值查全率或准确率</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25</a:t>
            </a:fld>
            <a:endParaRPr lang="zh-CN" altLang="en-US"/>
          </a:p>
        </p:txBody>
      </p:sp>
    </p:spTree>
    <p:extLst>
      <p:ext uri="{BB962C8B-B14F-4D97-AF65-F5344CB8AC3E}">
        <p14:creationId xmlns:p14="http://schemas.microsoft.com/office/powerpoint/2010/main" val="818603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为了观察改进的算法对整体的分类效果的一个影响，</a:t>
            </a:r>
            <a:r>
              <a:rPr lang="zh-CN" altLang="en-US" dirty="0" smtClean="0"/>
              <a:t>整体分类效果使用的是宏均值，也就是各类别</a:t>
            </a:r>
            <a:r>
              <a:rPr lang="en-US" altLang="zh-CN" dirty="0" smtClean="0"/>
              <a:t>F</a:t>
            </a:r>
            <a:r>
              <a:rPr lang="zh-CN" altLang="en-US" dirty="0" smtClean="0"/>
              <a:t>值的平均值，</a:t>
            </a:r>
            <a:r>
              <a:rPr lang="zh-CN" altLang="zh-CN" sz="1200" kern="1200" dirty="0" smtClean="0">
                <a:solidFill>
                  <a:schemeClr val="tx1"/>
                </a:solidFill>
                <a:effectLst/>
                <a:latin typeface="+mn-lt"/>
                <a:ea typeface="+mn-ea"/>
                <a:cs typeface="+mn-cs"/>
              </a:rPr>
              <a:t>实验结果如图</a:t>
            </a:r>
            <a:endParaRPr lang="en-US" altLang="zh-CN" dirty="0" smtClean="0"/>
          </a:p>
          <a:p>
            <a:r>
              <a:rPr lang="zh-CN" altLang="en-US" sz="1200" kern="1200" dirty="0" smtClean="0">
                <a:solidFill>
                  <a:schemeClr val="tx1"/>
                </a:solidFill>
                <a:effectLst/>
                <a:latin typeface="+mn-lt"/>
                <a:ea typeface="+mn-ea"/>
                <a:cs typeface="+mn-cs"/>
              </a:rPr>
              <a:t>跟</a:t>
            </a:r>
            <a:r>
              <a:rPr lang="en-US" altLang="zh-CN" sz="1200" kern="1200" dirty="0" smtClean="0">
                <a:solidFill>
                  <a:schemeClr val="tx1"/>
                </a:solidFill>
                <a:effectLst/>
                <a:latin typeface="+mn-lt"/>
                <a:ea typeface="+mn-ea"/>
                <a:cs typeface="+mn-cs"/>
              </a:rPr>
              <a:t>MI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TF-IDF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卡方</a:t>
            </a:r>
            <a:r>
              <a:rPr lang="zh-CN" altLang="zh-CN" sz="1200" kern="1200" dirty="0" smtClean="0">
                <a:solidFill>
                  <a:schemeClr val="tx1"/>
                </a:solidFill>
                <a:effectLst/>
                <a:latin typeface="+mn-lt"/>
                <a:ea typeface="+mn-ea"/>
                <a:cs typeface="+mn-cs"/>
              </a:rPr>
              <a:t>统计作为对比，由实验效果可以看出，在不同的特征权值范围内，本文提出的</a:t>
            </a:r>
            <a:r>
              <a:rPr lang="en-US" altLang="zh-CN" sz="1200" kern="1200" dirty="0" smtClean="0">
                <a:solidFill>
                  <a:schemeClr val="tx1"/>
                </a:solidFill>
                <a:effectLst/>
                <a:latin typeface="+mn-lt"/>
                <a:ea typeface="+mn-ea"/>
                <a:cs typeface="+mn-cs"/>
              </a:rPr>
              <a:t>IDF-</a:t>
            </a:r>
            <a:r>
              <a:rPr lang="zh-CN" altLang="en-US" sz="1200" kern="1200" dirty="0" smtClean="0">
                <a:solidFill>
                  <a:schemeClr val="tx1"/>
                </a:solidFill>
                <a:effectLst/>
                <a:latin typeface="+mn-lt"/>
                <a:ea typeface="+mn-ea"/>
                <a:cs typeface="+mn-cs"/>
              </a:rPr>
              <a:t>卡方</a:t>
            </a:r>
            <a:r>
              <a:rPr lang="zh-CN" altLang="zh-CN" sz="1200" kern="1200" dirty="0" smtClean="0">
                <a:solidFill>
                  <a:schemeClr val="tx1"/>
                </a:solidFill>
                <a:effectLst/>
                <a:latin typeface="+mn-lt"/>
                <a:ea typeface="+mn-ea"/>
                <a:cs typeface="+mn-cs"/>
              </a:rPr>
              <a:t>统计算法对分类的整体效果是有提高的，并且随着词汇维度上升分类效果也在提升</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26</a:t>
            </a:fld>
            <a:endParaRPr lang="zh-CN" altLang="en-US"/>
          </a:p>
        </p:txBody>
      </p:sp>
    </p:spTree>
    <p:extLst>
      <p:ext uri="{BB962C8B-B14F-4D97-AF65-F5344CB8AC3E}">
        <p14:creationId xmlns:p14="http://schemas.microsoft.com/office/powerpoint/2010/main" val="62258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本文也对</a:t>
            </a:r>
            <a:r>
              <a:rPr lang="en-US" altLang="zh-CN" dirty="0" smtClean="0"/>
              <a:t>LDA-</a:t>
            </a:r>
            <a:r>
              <a:rPr lang="zh-CN" altLang="en-US" dirty="0" smtClean="0"/>
              <a:t>卡方统计特征选择算法在不同特征词维度进行对比，其实验效果也较优于其他几类特征词选择算法。</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27</a:t>
            </a:fld>
            <a:endParaRPr lang="zh-CN" altLang="en-US"/>
          </a:p>
        </p:txBody>
      </p:sp>
    </p:spTree>
    <p:extLst>
      <p:ext uri="{BB962C8B-B14F-4D97-AF65-F5344CB8AC3E}">
        <p14:creationId xmlns:p14="http://schemas.microsoft.com/office/powerpoint/2010/main" val="1603583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分类算法方面，</a:t>
            </a:r>
            <a:r>
              <a:rPr lang="zh-CN" altLang="zh-CN" sz="1200" kern="1200" dirty="0" smtClean="0">
                <a:solidFill>
                  <a:schemeClr val="tx1"/>
                </a:solidFill>
                <a:effectLst/>
                <a:latin typeface="+mn-lt"/>
                <a:ea typeface="+mn-ea"/>
                <a:cs typeface="+mn-cs"/>
              </a:rPr>
              <a:t>本文数据最大不均衡比为</a:t>
            </a:r>
            <a:r>
              <a:rPr lang="en-US" altLang="zh-CN" sz="1200" kern="1200" dirty="0" smtClean="0">
                <a:solidFill>
                  <a:schemeClr val="tx1"/>
                </a:solidFill>
                <a:effectLst/>
                <a:latin typeface="+mn-lt"/>
                <a:ea typeface="+mn-ea"/>
                <a:cs typeface="+mn-cs"/>
              </a:rPr>
              <a:t>1:30</a:t>
            </a:r>
            <a:r>
              <a:rPr lang="zh-CN" altLang="zh-CN" sz="1200" kern="1200" dirty="0" smtClean="0">
                <a:solidFill>
                  <a:schemeClr val="tx1"/>
                </a:solidFill>
                <a:effectLst/>
                <a:latin typeface="+mn-lt"/>
                <a:ea typeface="+mn-ea"/>
                <a:cs typeface="+mn-cs"/>
              </a:rPr>
              <a:t>，假设有多数类</a:t>
            </a:r>
            <a:r>
              <a:rPr lang="en-US" altLang="zh-CN" sz="1200" kern="1200" dirty="0" smtClean="0">
                <a:solidFill>
                  <a:schemeClr val="tx1"/>
                </a:solidFill>
                <a:effectLst/>
                <a:latin typeface="+mn-lt"/>
                <a:ea typeface="+mn-ea"/>
                <a:cs typeface="+mn-cs"/>
              </a:rPr>
              <a:t>C</a:t>
            </a:r>
            <a:r>
              <a:rPr lang="en-US" altLang="zh-CN" sz="1200" kern="1200" baseline="-25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，某一个少数类样本</a:t>
            </a:r>
            <a:r>
              <a:rPr lang="en-US" altLang="zh-CN" sz="1200" kern="1200" dirty="0" smtClean="0">
                <a:solidFill>
                  <a:schemeClr val="tx1"/>
                </a:solidFill>
                <a:effectLst/>
                <a:latin typeface="+mn-lt"/>
                <a:ea typeface="+mn-ea"/>
                <a:cs typeface="+mn-cs"/>
              </a:rPr>
              <a:t>C</a:t>
            </a:r>
            <a:r>
              <a:rPr lang="en-US" altLang="zh-CN" sz="1200" kern="1200" baseline="-25000" dirty="0" smtClean="0">
                <a:solidFill>
                  <a:schemeClr val="tx1"/>
                </a:solidFill>
                <a:effectLst/>
                <a:latin typeface="+mn-lt"/>
                <a:ea typeface="+mn-ea"/>
                <a:cs typeface="+mn-cs"/>
              </a:rPr>
              <a:t>2</a:t>
            </a:r>
            <a:r>
              <a:rPr lang="zh-CN" altLang="en-US" sz="1200" kern="1200" baseline="-250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为了验证本文提出的</a:t>
            </a:r>
            <a:r>
              <a:rPr lang="en-US" altLang="zh-CN" sz="1200" kern="1200" dirty="0" smtClean="0">
                <a:solidFill>
                  <a:schemeClr val="tx1"/>
                </a:solidFill>
                <a:effectLst/>
                <a:latin typeface="+mn-lt"/>
                <a:ea typeface="+mn-ea"/>
                <a:cs typeface="+mn-cs"/>
              </a:rPr>
              <a:t>Weight-SVM</a:t>
            </a:r>
            <a:r>
              <a:rPr lang="zh-CN" altLang="en-US" sz="1200" kern="1200" dirty="0" smtClean="0">
                <a:solidFill>
                  <a:schemeClr val="tx1"/>
                </a:solidFill>
                <a:effectLst/>
                <a:latin typeface="+mn-lt"/>
                <a:ea typeface="+mn-ea"/>
                <a:cs typeface="+mn-cs"/>
              </a:rPr>
              <a:t>惩罚因子是否合理，本文就不同惩罚因子比值做对比，分别取</a:t>
            </a:r>
            <a:r>
              <a:rPr lang="en-US" altLang="zh-CN" sz="1200" kern="1200" dirty="0" smtClean="0">
                <a:solidFill>
                  <a:schemeClr val="tx1"/>
                </a:solidFill>
                <a:effectLst/>
                <a:latin typeface="+mn-lt"/>
                <a:ea typeface="+mn-ea"/>
                <a:cs typeface="+mn-cs"/>
              </a:rPr>
              <a:t>1:1,1:10,1:20,1:30,1:40,1</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50</a:t>
            </a:r>
          </a:p>
          <a:p>
            <a:r>
              <a:rPr lang="zh-CN" altLang="en-US" sz="1200" kern="1200" dirty="0" smtClean="0">
                <a:solidFill>
                  <a:schemeClr val="tx1"/>
                </a:solidFill>
                <a:effectLst/>
                <a:latin typeface="+mn-lt"/>
                <a:ea typeface="+mn-ea"/>
                <a:cs typeface="+mn-cs"/>
              </a:rPr>
              <a:t>根据实验结果对比可知：</a:t>
            </a:r>
            <a:r>
              <a:rPr lang="zh-CN" altLang="zh-CN" sz="1200" kern="1200" dirty="0" smtClean="0">
                <a:solidFill>
                  <a:schemeClr val="tx1"/>
                </a:solidFill>
                <a:effectLst/>
                <a:latin typeface="+mn-lt"/>
                <a:ea typeface="+mn-ea"/>
                <a:cs typeface="+mn-cs"/>
              </a:rPr>
              <a:t>罚因子比值</a:t>
            </a:r>
            <a:r>
              <a:rPr lang="zh-CN" altLang="en-US"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样本数量比值</a:t>
            </a:r>
            <a:r>
              <a:rPr lang="zh-CN" altLang="en-US"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1:30</a:t>
            </a:r>
            <a:r>
              <a:rPr lang="zh-CN" altLang="en-US" sz="1200" kern="1200" dirty="0" smtClean="0">
                <a:solidFill>
                  <a:schemeClr val="tx1"/>
                </a:solidFill>
                <a:effectLst/>
                <a:latin typeface="+mn-lt"/>
                <a:ea typeface="+mn-ea"/>
                <a:cs typeface="+mn-cs"/>
              </a:rPr>
              <a:t>左右</a:t>
            </a:r>
            <a:r>
              <a:rPr lang="zh-CN" altLang="zh-CN" sz="1200" kern="1200" dirty="0" smtClean="0">
                <a:solidFill>
                  <a:schemeClr val="tx1"/>
                </a:solidFill>
                <a:effectLst/>
                <a:latin typeface="+mn-lt"/>
                <a:ea typeface="+mn-ea"/>
                <a:cs typeface="+mn-cs"/>
              </a:rPr>
              <a:t>时，少数类样本分类准确度</a:t>
            </a:r>
            <a:r>
              <a:rPr lang="zh-CN" altLang="en-US" sz="1200" kern="1200" dirty="0" smtClean="0">
                <a:solidFill>
                  <a:schemeClr val="tx1"/>
                </a:solidFill>
                <a:effectLst/>
                <a:latin typeface="+mn-lt"/>
                <a:ea typeface="+mn-ea"/>
                <a:cs typeface="+mn-cs"/>
              </a:rPr>
              <a:t>较高，</a:t>
            </a:r>
            <a:r>
              <a:rPr lang="zh-CN" altLang="zh-CN" sz="1200" kern="1200" dirty="0" smtClean="0">
                <a:solidFill>
                  <a:schemeClr val="tx1"/>
                </a:solidFill>
                <a:effectLst/>
                <a:latin typeface="+mn-lt"/>
                <a:ea typeface="+mn-ea"/>
                <a:cs typeface="+mn-cs"/>
              </a:rPr>
              <a:t>继续减少比值，对于实验效果并无太大明显的提升。</a:t>
            </a:r>
            <a:endParaRPr lang="en-US" altLang="zh-CN" sz="1200" kern="1200" baseline="-250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D8F7A73-455E-4309-8145-5229B41A0AD7}" type="slidenum">
              <a:rPr lang="zh-CN" altLang="en-US" smtClean="0"/>
              <a:t>28</a:t>
            </a:fld>
            <a:endParaRPr lang="zh-CN" altLang="en-US"/>
          </a:p>
        </p:txBody>
      </p:sp>
    </p:spTree>
    <p:extLst>
      <p:ext uri="{BB962C8B-B14F-4D97-AF65-F5344CB8AC3E}">
        <p14:creationId xmlns:p14="http://schemas.microsoft.com/office/powerpoint/2010/main" val="4232309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为了验证</a:t>
            </a:r>
            <a:r>
              <a:rPr lang="en-US" altLang="zh-CN" sz="1200" kern="1200" dirty="0" smtClean="0">
                <a:solidFill>
                  <a:schemeClr val="tx1"/>
                </a:solidFill>
                <a:effectLst/>
                <a:latin typeface="+mn-lt"/>
                <a:ea typeface="+mn-ea"/>
                <a:cs typeface="+mn-cs"/>
              </a:rPr>
              <a:t>Weight-SVM</a:t>
            </a:r>
            <a:r>
              <a:rPr lang="zh-CN" altLang="zh-CN" sz="1200" kern="1200" dirty="0" smtClean="0">
                <a:solidFill>
                  <a:schemeClr val="tx1"/>
                </a:solidFill>
                <a:effectLst/>
                <a:latin typeface="+mn-lt"/>
                <a:ea typeface="+mn-ea"/>
                <a:cs typeface="+mn-cs"/>
              </a:rPr>
              <a:t>算法的有效性，本文通过与其他实验</a:t>
            </a:r>
            <a:r>
              <a:rPr lang="zh-CN" altLang="en-US" sz="1200" kern="1200" dirty="0" smtClean="0">
                <a:solidFill>
                  <a:schemeClr val="tx1"/>
                </a:solidFill>
                <a:effectLst/>
                <a:latin typeface="+mn-lt"/>
                <a:ea typeface="+mn-ea"/>
                <a:cs typeface="+mn-cs"/>
              </a:rPr>
              <a:t>方法如</a:t>
            </a:r>
            <a:r>
              <a:rPr lang="zh-CN" altLang="zh-CN" sz="1200" kern="1200" dirty="0" smtClean="0">
                <a:solidFill>
                  <a:schemeClr val="tx1"/>
                </a:solidFill>
                <a:effectLst/>
                <a:latin typeface="+mn-lt"/>
                <a:ea typeface="+mn-ea"/>
                <a:cs typeface="+mn-cs"/>
              </a:rPr>
              <a:t>随机欠采样、最邻近剔除欠采样算法（</a:t>
            </a:r>
            <a:r>
              <a:rPr lang="en-US" altLang="zh-CN" sz="1200" kern="1200" dirty="0" smtClean="0">
                <a:solidFill>
                  <a:schemeClr val="tx1"/>
                </a:solidFill>
                <a:effectLst/>
                <a:latin typeface="+mn-lt"/>
                <a:ea typeface="+mn-ea"/>
                <a:cs typeface="+mn-cs"/>
              </a:rPr>
              <a:t>neighborhood cleaning rule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NCR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NearMiss-2</a:t>
            </a:r>
            <a:r>
              <a:rPr lang="zh-CN" altLang="zh-CN" sz="1200" kern="1200" dirty="0" smtClean="0">
                <a:solidFill>
                  <a:schemeClr val="tx1"/>
                </a:solidFill>
                <a:effectLst/>
                <a:latin typeface="+mn-lt"/>
                <a:ea typeface="+mn-ea"/>
                <a:cs typeface="+mn-cs"/>
              </a:rPr>
              <a:t>、基于聚类欠采样进行对比。本文提出的</a:t>
            </a:r>
            <a:r>
              <a:rPr lang="en-US" altLang="zh-CN" sz="1200" kern="1200" dirty="0" smtClean="0">
                <a:solidFill>
                  <a:schemeClr val="tx1"/>
                </a:solidFill>
                <a:effectLst/>
                <a:latin typeface="+mn-lt"/>
                <a:ea typeface="+mn-ea"/>
                <a:cs typeface="+mn-cs"/>
              </a:rPr>
              <a:t>Weight-SVM</a:t>
            </a:r>
            <a:r>
              <a:rPr lang="zh-CN" altLang="zh-CN" sz="1200" kern="1200" dirty="0" smtClean="0">
                <a:solidFill>
                  <a:schemeClr val="tx1"/>
                </a:solidFill>
                <a:effectLst/>
                <a:latin typeface="+mn-lt"/>
                <a:ea typeface="+mn-ea"/>
                <a:cs typeface="+mn-cs"/>
              </a:rPr>
              <a:t>算法在各个类别上均有较好的表现</a:t>
            </a:r>
            <a:r>
              <a:rPr lang="zh-CN" altLang="en-US" sz="1200" kern="1200" dirty="0" smtClean="0">
                <a:solidFill>
                  <a:schemeClr val="tx1"/>
                </a:solidFill>
                <a:effectLst/>
                <a:latin typeface="+mn-lt"/>
                <a:ea typeface="+mn-ea"/>
                <a:cs typeface="+mn-cs"/>
              </a:rPr>
              <a:t>，对整体分类效果表现最佳。</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在该实验中，随机欠采样是在多数类样本中随机选取</a:t>
            </a:r>
            <a:r>
              <a:rPr lang="en-US" altLang="zh-CN" sz="1200" kern="1200" dirty="0" smtClean="0">
                <a:solidFill>
                  <a:schemeClr val="tx1"/>
                </a:solidFill>
                <a:effectLst/>
                <a:latin typeface="+mn-lt"/>
                <a:ea typeface="+mn-ea"/>
                <a:cs typeface="+mn-cs"/>
              </a:rPr>
              <a:t>2000</a:t>
            </a:r>
            <a:r>
              <a:rPr lang="zh-CN" altLang="zh-CN" sz="1200" kern="1200" dirty="0" smtClean="0">
                <a:solidFill>
                  <a:schemeClr val="tx1"/>
                </a:solidFill>
                <a:effectLst/>
                <a:latin typeface="+mn-lt"/>
                <a:ea typeface="+mn-ea"/>
                <a:cs typeface="+mn-cs"/>
              </a:rPr>
              <a:t>个样本数据从而达到与少数类样本均衡；</a:t>
            </a:r>
            <a:r>
              <a:rPr lang="en-US" altLang="zh-CN" sz="1200" kern="1200" dirty="0" smtClean="0">
                <a:solidFill>
                  <a:schemeClr val="tx1"/>
                </a:solidFill>
                <a:effectLst/>
                <a:latin typeface="+mn-lt"/>
                <a:ea typeface="+mn-ea"/>
                <a:cs typeface="+mn-cs"/>
              </a:rPr>
              <a:t>NCL</a:t>
            </a:r>
            <a:r>
              <a:rPr lang="zh-CN" altLang="zh-CN" sz="1200" kern="1200" dirty="0" smtClean="0">
                <a:solidFill>
                  <a:schemeClr val="tx1"/>
                </a:solidFill>
                <a:effectLst/>
                <a:latin typeface="+mn-lt"/>
                <a:ea typeface="+mn-ea"/>
                <a:cs typeface="+mn-cs"/>
              </a:rPr>
              <a:t>算法是在三个样本点中剔除与其中两个样本点距离最远的一个样本；</a:t>
            </a:r>
            <a:r>
              <a:rPr lang="en-US" altLang="zh-CN" sz="1200" kern="1200" dirty="0" smtClean="0">
                <a:solidFill>
                  <a:schemeClr val="tx1"/>
                </a:solidFill>
                <a:effectLst/>
                <a:latin typeface="+mn-lt"/>
                <a:ea typeface="+mn-ea"/>
                <a:cs typeface="+mn-cs"/>
              </a:rPr>
              <a:t>NearMiss-2</a:t>
            </a:r>
            <a:r>
              <a:rPr lang="zh-CN" altLang="zh-CN" sz="1200" kern="1200" dirty="0" smtClean="0">
                <a:solidFill>
                  <a:schemeClr val="tx1"/>
                </a:solidFill>
                <a:effectLst/>
                <a:latin typeface="+mn-lt"/>
                <a:ea typeface="+mn-ea"/>
                <a:cs typeface="+mn-cs"/>
              </a:rPr>
              <a:t>算法将多数类样本中到其他类别的平均距离较大的样本点去掉，并提剔除多数类样本中到边界面距离较远的点；聚类欠采样</a:t>
            </a:r>
            <a:r>
              <a:rPr lang="en-US" altLang="zh-CN" sz="1200" kern="1200" baseline="30000" dirty="0" smtClean="0">
                <a:solidFill>
                  <a:schemeClr val="tx1"/>
                </a:solidFill>
                <a:effectLst/>
                <a:latin typeface="+mn-lt"/>
                <a:ea typeface="+mn-ea"/>
                <a:cs typeface="+mn-cs"/>
              </a:rPr>
              <a:t>[37]</a:t>
            </a:r>
            <a:r>
              <a:rPr lang="zh-CN" altLang="zh-CN" sz="1200" kern="1200" dirty="0" smtClean="0">
                <a:solidFill>
                  <a:schemeClr val="tx1"/>
                </a:solidFill>
                <a:effectLst/>
                <a:latin typeface="+mn-lt"/>
                <a:ea typeface="+mn-ea"/>
                <a:cs typeface="+mn-cs"/>
              </a:rPr>
              <a:t>则是通过聚类去除少数类样本中的噪声数据以及多数类样本中远离质心数据再利用</a:t>
            </a:r>
            <a:r>
              <a:rPr lang="en-US" altLang="zh-CN" sz="1200" kern="1200" dirty="0" smtClean="0">
                <a:solidFill>
                  <a:schemeClr val="tx1"/>
                </a:solidFill>
                <a:effectLst/>
                <a:latin typeface="+mn-lt"/>
                <a:ea typeface="+mn-ea"/>
                <a:cs typeface="+mn-cs"/>
              </a:rPr>
              <a:t>SVM</a:t>
            </a:r>
            <a:r>
              <a:rPr lang="zh-CN" altLang="zh-CN" sz="1200" kern="1200" dirty="0" smtClean="0">
                <a:solidFill>
                  <a:schemeClr val="tx1"/>
                </a:solidFill>
                <a:effectLst/>
                <a:latin typeface="+mn-lt"/>
                <a:ea typeface="+mn-ea"/>
                <a:cs typeface="+mn-cs"/>
              </a:rPr>
              <a:t>进行分类。这四种分类方法的实验结果</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值以及</a:t>
            </a:r>
            <a:r>
              <a:rPr lang="en-US" altLang="zh-CN" sz="1200" kern="1200" dirty="0" err="1" smtClean="0">
                <a:solidFill>
                  <a:schemeClr val="tx1"/>
                </a:solidFill>
                <a:effectLst/>
                <a:latin typeface="+mn-lt"/>
                <a:ea typeface="+mn-ea"/>
                <a:cs typeface="+mn-cs"/>
              </a:rPr>
              <a:t>macroF</a:t>
            </a:r>
            <a:r>
              <a:rPr lang="zh-CN" altLang="zh-CN" sz="1200" kern="1200" dirty="0" smtClean="0">
                <a:solidFill>
                  <a:schemeClr val="tx1"/>
                </a:solidFill>
                <a:effectLst/>
                <a:latin typeface="+mn-lt"/>
                <a:ea typeface="+mn-ea"/>
                <a:cs typeface="+mn-cs"/>
              </a:rPr>
              <a:t>值</a:t>
            </a:r>
            <a:r>
              <a:rPr lang="zh-CN" altLang="zh-CN" sz="1200" kern="1200" smtClean="0">
                <a:solidFill>
                  <a:schemeClr val="tx1"/>
                </a:solidFill>
                <a:effectLst/>
                <a:latin typeface="+mn-lt"/>
                <a:ea typeface="+mn-ea"/>
                <a:cs typeface="+mn-cs"/>
              </a:rPr>
              <a:t>对比</a:t>
            </a:r>
            <a:r>
              <a:rPr lang="zh-CN" altLang="en-US" sz="1200" kern="120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D8F7A73-455E-4309-8145-5229B41A0AD7}" type="slidenum">
              <a:rPr lang="zh-CN" altLang="en-US" smtClean="0"/>
              <a:t>29</a:t>
            </a:fld>
            <a:endParaRPr lang="zh-CN" altLang="en-US"/>
          </a:p>
        </p:txBody>
      </p:sp>
    </p:spTree>
    <p:extLst>
      <p:ext uri="{BB962C8B-B14F-4D97-AF65-F5344CB8AC3E}">
        <p14:creationId xmlns:p14="http://schemas.microsoft.com/office/powerpoint/2010/main" val="3135034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31</a:t>
            </a:fld>
            <a:endParaRPr lang="zh-CN" altLang="en-US"/>
          </a:p>
        </p:txBody>
      </p:sp>
    </p:spTree>
    <p:extLst>
      <p:ext uri="{BB962C8B-B14F-4D97-AF65-F5344CB8AC3E}">
        <p14:creationId xmlns:p14="http://schemas.microsoft.com/office/powerpoint/2010/main" val="3779893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近几年</a:t>
            </a:r>
            <a:r>
              <a:rPr lang="zh-CN" altLang="en-US" sz="1200" kern="1200" dirty="0" smtClean="0">
                <a:solidFill>
                  <a:schemeClr val="tx1"/>
                </a:solidFill>
                <a:effectLst/>
                <a:latin typeface="+mn-lt"/>
                <a:ea typeface="+mn-ea"/>
                <a:cs typeface="+mn-cs"/>
              </a:rPr>
              <a:t>随着</a:t>
            </a:r>
            <a:r>
              <a:rPr lang="zh-CN" altLang="zh-CN" sz="1200" kern="1200" dirty="0" smtClean="0">
                <a:solidFill>
                  <a:schemeClr val="tx1"/>
                </a:solidFill>
                <a:effectLst/>
                <a:latin typeface="+mn-lt"/>
                <a:ea typeface="+mn-ea"/>
                <a:cs typeface="+mn-cs"/>
              </a:rPr>
              <a:t>国家经济实力的快速发展，我国已经成为全球第二的经济实力强国。国家经济发展方式</a:t>
            </a:r>
            <a:r>
              <a:rPr lang="zh-CN" altLang="en-US" sz="1200" kern="1200" dirty="0" smtClean="0">
                <a:solidFill>
                  <a:schemeClr val="tx1"/>
                </a:solidFill>
                <a:effectLst/>
                <a:latin typeface="+mn-lt"/>
                <a:ea typeface="+mn-ea"/>
                <a:cs typeface="+mn-cs"/>
              </a:rPr>
              <a:t>不断的发</a:t>
            </a:r>
            <a:r>
              <a:rPr lang="zh-CN" altLang="zh-CN" sz="1200" kern="1200" dirty="0" smtClean="0">
                <a:solidFill>
                  <a:schemeClr val="tx1"/>
                </a:solidFill>
                <a:effectLst/>
                <a:latin typeface="+mn-lt"/>
                <a:ea typeface="+mn-ea"/>
                <a:cs typeface="+mn-cs"/>
              </a:rPr>
              <a:t>展与改革，投资方式和手段也不断的丰富</a:t>
            </a:r>
            <a:r>
              <a:rPr lang="zh-CN" altLang="en-US" sz="1200" kern="1200" dirty="0" smtClean="0">
                <a:solidFill>
                  <a:schemeClr val="tx1"/>
                </a:solidFill>
                <a:effectLst/>
                <a:latin typeface="+mn-lt"/>
                <a:ea typeface="+mn-ea"/>
                <a:cs typeface="+mn-cs"/>
              </a:rPr>
              <a:t>和完善</a:t>
            </a:r>
            <a:r>
              <a:rPr lang="zh-CN" altLang="zh-CN" sz="1200" kern="1200" dirty="0" smtClean="0">
                <a:solidFill>
                  <a:schemeClr val="tx1"/>
                </a:solidFill>
                <a:effectLst/>
                <a:latin typeface="+mn-lt"/>
                <a:ea typeface="+mn-ea"/>
                <a:cs typeface="+mn-cs"/>
              </a:rPr>
              <a:t>，越来越多的人开始关注经济形势的走势，参与到国家经济的改革与发展</a:t>
            </a:r>
            <a:r>
              <a:rPr lang="zh-CN" altLang="en-US" sz="1200" kern="1200" dirty="0" smtClean="0">
                <a:solidFill>
                  <a:schemeClr val="tx1"/>
                </a:solidFill>
                <a:effectLst/>
                <a:latin typeface="+mn-lt"/>
                <a:ea typeface="+mn-ea"/>
                <a:cs typeface="+mn-cs"/>
              </a:rPr>
              <a:t>中</a:t>
            </a:r>
            <a:r>
              <a:rPr lang="zh-CN" altLang="zh-CN" sz="1200" kern="1200" dirty="0" smtClean="0">
                <a:solidFill>
                  <a:schemeClr val="tx1"/>
                </a:solidFill>
                <a:effectLst/>
                <a:latin typeface="+mn-lt"/>
                <a:ea typeface="+mn-ea"/>
                <a:cs typeface="+mn-cs"/>
              </a:rPr>
              <a:t>。股票市场作为经济</a:t>
            </a:r>
            <a:r>
              <a:rPr lang="zh-CN" altLang="en-US" sz="1200" kern="1200" dirty="0" smtClean="0">
                <a:solidFill>
                  <a:schemeClr val="tx1"/>
                </a:solidFill>
                <a:effectLst/>
                <a:latin typeface="+mn-lt"/>
                <a:ea typeface="+mn-ea"/>
                <a:cs typeface="+mn-cs"/>
              </a:rPr>
              <a:t>发展的</a:t>
            </a:r>
            <a:r>
              <a:rPr lang="zh-CN" altLang="zh-CN" sz="1200" kern="1200" dirty="0" smtClean="0">
                <a:solidFill>
                  <a:schemeClr val="tx1"/>
                </a:solidFill>
                <a:effectLst/>
                <a:latin typeface="+mn-lt"/>
                <a:ea typeface="+mn-ea"/>
                <a:cs typeface="+mn-cs"/>
              </a:rPr>
              <a:t>新产物，是国家经济形势的重要体现，直接反应国家经济的走势，在现代市场经济中具有举足轻重的作用</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4</a:t>
            </a:fld>
            <a:endParaRPr lang="zh-CN" altLang="en-US"/>
          </a:p>
        </p:txBody>
      </p:sp>
    </p:spTree>
    <p:extLst>
      <p:ext uri="{BB962C8B-B14F-4D97-AF65-F5344CB8AC3E}">
        <p14:creationId xmlns:p14="http://schemas.microsoft.com/office/powerpoint/2010/main" val="111353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Arial" panose="020B0604020202020204" pitchFamily="34" charset="0"/>
                <a:ea typeface="微软雅黑" panose="020B0503020204020204" pitchFamily="34" charset="-122"/>
                <a:sym typeface="Arial" panose="020B0604020202020204" pitchFamily="34" charset="0"/>
              </a:rPr>
              <a:t>1</a:t>
            </a:r>
            <a:r>
              <a:rPr lang="zh-CN" altLang="en-US" sz="1200" dirty="0" smtClean="0">
                <a:latin typeface="Arial" panose="020B0604020202020204" pitchFamily="34" charset="0"/>
                <a:ea typeface="微软雅黑" panose="020B0503020204020204" pitchFamily="34" charset="-122"/>
                <a:sym typeface="Arial" panose="020B0604020202020204" pitchFamily="34" charset="0"/>
              </a:rPr>
              <a:t>、在深圳证交所</a:t>
            </a:r>
            <a:r>
              <a:rPr lang="en-US" altLang="zh-CN" sz="1200" dirty="0" smtClean="0">
                <a:latin typeface="Arial" panose="020B0604020202020204" pitchFamily="34" charset="0"/>
                <a:ea typeface="微软雅黑" panose="020B0503020204020204" pitchFamily="34" charset="-122"/>
                <a:sym typeface="Arial" panose="020B0604020202020204" pitchFamily="34" charset="0"/>
              </a:rPr>
              <a:t>&lt;&lt;2014</a:t>
            </a:r>
            <a:r>
              <a:rPr lang="zh-CN" altLang="en-US" sz="1200" dirty="0" smtClean="0">
                <a:latin typeface="Arial" panose="020B0604020202020204" pitchFamily="34" charset="0"/>
                <a:ea typeface="微软雅黑" panose="020B0503020204020204" pitchFamily="34" charset="-122"/>
                <a:sym typeface="Arial" panose="020B0604020202020204" pitchFamily="34" charset="0"/>
              </a:rPr>
              <a:t>股票市场绩效报告</a:t>
            </a:r>
            <a:r>
              <a:rPr lang="en-US" altLang="zh-CN" sz="1200" dirty="0" smtClean="0">
                <a:latin typeface="Arial" panose="020B0604020202020204" pitchFamily="34" charset="0"/>
                <a:ea typeface="微软雅黑" panose="020B0503020204020204" pitchFamily="34" charset="-122"/>
                <a:sym typeface="Arial" panose="020B0604020202020204" pitchFamily="34" charset="0"/>
              </a:rPr>
              <a:t>&gt;&gt;</a:t>
            </a:r>
            <a:r>
              <a:rPr lang="zh-CN" altLang="en-US" sz="1200" dirty="0" smtClean="0">
                <a:latin typeface="Arial" panose="020B0604020202020204" pitchFamily="34" charset="0"/>
                <a:ea typeface="微软雅黑" panose="020B0503020204020204" pitchFamily="34" charset="-122"/>
                <a:sym typeface="Arial" panose="020B0604020202020204" pitchFamily="34" charset="0"/>
              </a:rPr>
              <a:t>中指出：</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截止到</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2014</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年，已有</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2335</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家上市企业，股票市值突破</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10</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万亿美金仅次于美国，股票市场较</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2013</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年也大幅改善，其波动性处于合理区间；散户与机构投资者持有市场值占</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40%</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、而随着</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互联网的蓬勃发展，人们获取新闻讯息越来越方便快捷，论坛、贴吧等网络平台都有关于股票新闻的讨论，而在这些论坛、贴吧中，股票分析人士的水平参差不齐，对金融新闻分析势判断不准确，甚至给出误导性的建议，而普通投资者在没有判断能力的情况下，受羊群效应的影响容易跟风，造成重大损失</a:t>
            </a:r>
            <a:r>
              <a:rPr lang="zh-CN" altLang="en-US" sz="12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、股票研报是</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金融行业内具有专业知识的分析师对金融新闻文本做出的评价，更具有权威性，具有一定的研究价值。</a:t>
            </a:r>
            <a:endPar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FD8F7A73-455E-4309-8145-5229B41A0AD7}" type="slidenum">
              <a:rPr lang="zh-CN" altLang="en-US" smtClean="0"/>
              <a:t>5</a:t>
            </a:fld>
            <a:endParaRPr lang="zh-CN" altLang="en-US"/>
          </a:p>
        </p:txBody>
      </p:sp>
    </p:spTree>
    <p:extLst>
      <p:ext uri="{BB962C8B-B14F-4D97-AF65-F5344CB8AC3E}">
        <p14:creationId xmlns:p14="http://schemas.microsoft.com/office/powerpoint/2010/main" val="274568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、那么挖掘股票研报信息，快速判定新闻对股票价格走势的影响，正确的指导投资者，使其能够规避风险，获得最大利益是当前需要解决的问题。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但是，在对股票研报进行分类处理的时候发现，其不同类别之间数据量存在巨大的差异。使用常规的特征抽取和分类算法，样本数量少的类别分类效果较差。</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，对不均衡数据集股票研报进行分类，挖掘出有用信息判定股票价格走势，是本文的主要研究内容</a:t>
            </a:r>
          </a:p>
          <a:p>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6</a:t>
            </a:fld>
            <a:endParaRPr lang="zh-CN" altLang="en-US"/>
          </a:p>
        </p:txBody>
      </p:sp>
    </p:spTree>
    <p:extLst>
      <p:ext uri="{BB962C8B-B14F-4D97-AF65-F5344CB8AC3E}">
        <p14:creationId xmlns:p14="http://schemas.microsoft.com/office/powerpoint/2010/main" val="2162629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工作概述方面，这部分主要对论文工作做一个整体的概述</a:t>
            </a:r>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7</a:t>
            </a:fld>
            <a:endParaRPr lang="zh-CN" altLang="en-US"/>
          </a:p>
        </p:txBody>
      </p:sp>
    </p:spTree>
    <p:extLst>
      <p:ext uri="{BB962C8B-B14F-4D97-AF65-F5344CB8AC3E}">
        <p14:creationId xmlns:p14="http://schemas.microsoft.com/office/powerpoint/2010/main" val="3225283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在对不均衡数据集股票研报分类的过程中发现如下两个问题：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、使用常规特征选择算法，</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对不均衡数据集股票研报进行特征选择时发现，少数类样本转化成向量后，特征向量较为稀疏，那么造成这一结果的主要原因是样本数量之间存在着巨大差异，基于词频的特征词选择算法对少数类特征词抽取不利。这是造成分类效果差的主要原因之一。</a:t>
            </a:r>
            <a:endPar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、在使用支持向量机（</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SVM</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）分类算法对不均衡数据集分类时，少数类样本分类效果较差，造成这一现象的主要原因是多数类在边界面处对少数类分类干扰较大，使得分类超平面往少数类方向偏。</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FD8F7A73-455E-4309-8145-5229B41A0AD7}" type="slidenum">
              <a:rPr lang="zh-CN" altLang="en-US" smtClean="0"/>
              <a:t>8</a:t>
            </a:fld>
            <a:endParaRPr lang="zh-CN" altLang="en-US"/>
          </a:p>
        </p:txBody>
      </p:sp>
    </p:spTree>
    <p:extLst>
      <p:ext uri="{BB962C8B-B14F-4D97-AF65-F5344CB8AC3E}">
        <p14:creationId xmlns:p14="http://schemas.microsoft.com/office/powerpoint/2010/main" val="346790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那么为了解决这两个问题，本文主要从特征选择算法、</a:t>
            </a:r>
            <a:r>
              <a:rPr lang="en-US" altLang="zh-CN" dirty="0" smtClean="0"/>
              <a:t>SVM</a:t>
            </a:r>
            <a:r>
              <a:rPr lang="zh-CN" altLang="en-US" dirty="0" smtClean="0"/>
              <a:t>分类算法进行两个改进</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为了提高少数类特征词的选择，降低其特征向量的稀疏性，本文提出了</a:t>
            </a:r>
            <a:r>
              <a:rPr lang="en-US" altLang="zh-CN" sz="1200" dirty="0" smtClean="0">
                <a:solidFill>
                  <a:schemeClr val="bg1"/>
                </a:solidFill>
                <a:latin typeface="Arial" panose="020B0604020202020204" pitchFamily="34" charset="0"/>
                <a:ea typeface="微软雅黑" panose="020B0503020204020204" pitchFamily="34" charset="-122"/>
              </a:rPr>
              <a:t>IDF-</a:t>
            </a:r>
            <a:r>
              <a:rPr lang="zh-CN" altLang="en-US" sz="1200" dirty="0" smtClean="0">
                <a:solidFill>
                  <a:schemeClr val="bg1"/>
                </a:solidFill>
                <a:latin typeface="Arial" panose="020B0604020202020204" pitchFamily="34" charset="0"/>
                <a:ea typeface="微软雅黑" panose="020B0503020204020204" pitchFamily="34" charset="-122"/>
              </a:rPr>
              <a:t>卡方特征选择算法，并在此基础上进一步探讨了在少数类样本中抽取高质量低频词，提出</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了</a:t>
            </a:r>
            <a:r>
              <a:rPr lang="en-US" altLang="zh-CN" sz="1200" dirty="0" smtClean="0">
                <a:solidFill>
                  <a:schemeClr val="bg1"/>
                </a:solidFill>
                <a:latin typeface="Arial" panose="020B0604020202020204" pitchFamily="34" charset="0"/>
                <a:ea typeface="微软雅黑" panose="020B0503020204020204" pitchFamily="34" charset="-122"/>
              </a:rPr>
              <a:t>LDA-</a:t>
            </a:r>
            <a:r>
              <a:rPr lang="zh-CN" altLang="en-US" sz="1200" dirty="0" smtClean="0">
                <a:solidFill>
                  <a:schemeClr val="bg1"/>
                </a:solidFill>
                <a:latin typeface="Arial" panose="020B0604020202020204" pitchFamily="34" charset="0"/>
                <a:ea typeface="微软雅黑" panose="020B0503020204020204" pitchFamily="34" charset="-122"/>
              </a:rPr>
              <a:t>卡方特征选择</a:t>
            </a:r>
            <a:r>
              <a:rPr lang="zh-CN" altLang="en-US" sz="1200" dirty="0">
                <a:solidFill>
                  <a:schemeClr val="bg1"/>
                </a:solidFill>
                <a:latin typeface="Arial" panose="020B0604020202020204" pitchFamily="34" charset="0"/>
                <a:ea typeface="微软雅黑" panose="020B0503020204020204" pitchFamily="34" charset="-122"/>
              </a:rPr>
              <a:t>算法</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为了改善少数类样本分类效果，本文提出了适用于不均衡数据集股票研报分类的算法</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Weight-SVM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、本文工作的主要流程：先对原始数据集使用</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LDA-</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卡方统计算法进行特征词选择，将文本表示成特征矩阵，然后再使用</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Weight-SVM</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分类算法进行分类</a:t>
            </a:r>
          </a:p>
        </p:txBody>
      </p:sp>
      <p:sp>
        <p:nvSpPr>
          <p:cNvPr id="4" name="灯片编号占位符 3"/>
          <p:cNvSpPr>
            <a:spLocks noGrp="1"/>
          </p:cNvSpPr>
          <p:nvPr>
            <p:ph type="sldNum" sz="quarter" idx="10"/>
          </p:nvPr>
        </p:nvSpPr>
        <p:spPr/>
        <p:txBody>
          <a:bodyPr/>
          <a:lstStyle/>
          <a:p>
            <a:fld id="{FD8F7A73-455E-4309-8145-5229B41A0AD7}" type="slidenum">
              <a:rPr lang="zh-CN" altLang="en-US" smtClean="0"/>
              <a:t>9</a:t>
            </a:fld>
            <a:endParaRPr lang="zh-CN" altLang="en-US"/>
          </a:p>
        </p:txBody>
      </p:sp>
    </p:spTree>
    <p:extLst>
      <p:ext uri="{BB962C8B-B14F-4D97-AF65-F5344CB8AC3E}">
        <p14:creationId xmlns:p14="http://schemas.microsoft.com/office/powerpoint/2010/main" val="3156411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特征词选择算法主要包括文档频度、</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TF-IDF</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、信息增益、互信息、卡方统计。</a:t>
                </a:r>
                <a:endPar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、文档频度</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(DF)</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：简单直观，计算复杂度低；但是忽略了特征词与类别之间的相关性。</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TF-IDF</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：很好的表示词对文本之间的区分度；但是并没有考虑特征词在文本中的分布情况及其重要程度。</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信息增益</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(IG)</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：能够反映特征词与类别信息的关联；对特征词在类别之间分布不均衡的情况不利。</a:t>
                </a:r>
                <a:endPar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4</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、互信息</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(MI)</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：衡量特征词与类别之间的相关程度；过度偏向低频词</a:t>
                </a:r>
                <a:endPar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5</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14:m>
                  <m:oMath xmlns:m="http://schemas.openxmlformats.org/officeDocument/2006/math">
                    <m:sSup>
                      <m:sSupPr>
                        <m:ctrlPr>
                          <a:rPr lang="en-US" altLang="zh-CN" sz="1200" i="1" smtClean="0">
                            <a:solidFill>
                              <a:schemeClr val="tx1">
                                <a:lumMod val="65000"/>
                                <a:lumOff val="35000"/>
                              </a:schemeClr>
                            </a:solidFill>
                            <a:latin typeface="Cambria Math"/>
                            <a:ea typeface="微软雅黑" panose="020B0503020204020204" pitchFamily="34" charset="-122"/>
                            <a:sym typeface="Arial" panose="020B0604020202020204" pitchFamily="34" charset="0"/>
                          </a:rPr>
                        </m:ctrlPr>
                      </m:sSupPr>
                      <m:e>
                        <m:r>
                          <a:rPr lang="el-GR" altLang="zh-CN" sz="1200">
                            <a:solidFill>
                              <a:schemeClr val="tx1">
                                <a:lumMod val="65000"/>
                                <a:lumOff val="35000"/>
                              </a:schemeClr>
                            </a:solidFill>
                            <a:latin typeface="Cambria Math"/>
                            <a:ea typeface="微软雅黑" panose="020B0503020204020204" pitchFamily="34" charset="-122"/>
                            <a:sym typeface="Arial" panose="020B0604020202020204" pitchFamily="34" charset="0"/>
                          </a:rPr>
                          <m:t>𝜒</m:t>
                        </m:r>
                      </m:e>
                      <m:sup>
                        <m:r>
                          <a:rPr lang="en-US" altLang="zh-CN" sz="1200">
                            <a:solidFill>
                              <a:schemeClr val="tx1">
                                <a:lumMod val="65000"/>
                                <a:lumOff val="35000"/>
                              </a:schemeClr>
                            </a:solidFill>
                            <a:latin typeface="Cambria Math"/>
                            <a:ea typeface="微软雅黑" panose="020B0503020204020204" pitchFamily="34" charset="-122"/>
                            <a:sym typeface="Arial" panose="020B0604020202020204" pitchFamily="34" charset="0"/>
                          </a:rPr>
                          <m:t>2</m:t>
                        </m:r>
                      </m:sup>
                    </m:sSup>
                  </m:oMath>
                </a14:m>
                <a:r>
                  <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统计：可以衡量特征词与类别之间的独立性；侧重高频词</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、文档频度</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(DF)</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：计算复杂度低；忽略了特征词与类别之间的相关性。</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TF-IDF</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：很好的表示词对文本之间的区分度；但是并没有考虑特征词在文本中的分布情况及其重要程度。</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信息增益</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(IG)</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：能够反映特征词与类别信息的关联；对特征词在类别之间分布不均衡的情况不利。</a:t>
                </a:r>
                <a:endPar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4</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、互信息</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(MI)</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：衡量特征词与类别之间的相关程度；过度偏向低频词</a:t>
                </a:r>
                <a:endPar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5</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el-GR" altLang="zh-CN" sz="1200" i="0">
                    <a:solidFill>
                      <a:schemeClr val="tx1">
                        <a:lumMod val="65000"/>
                        <a:lumOff val="35000"/>
                      </a:schemeClr>
                    </a:solidFill>
                    <a:latin typeface="Cambria Math"/>
                    <a:ea typeface="微软雅黑" panose="020B0503020204020204" pitchFamily="34" charset="-122"/>
                    <a:sym typeface="Arial" panose="020B0604020202020204" pitchFamily="34" charset="0"/>
                  </a:rPr>
                  <a:t>𝜒</a:t>
                </a:r>
                <a:r>
                  <a:rPr lang="en-US" altLang="zh-CN" sz="1200" i="0" smtClean="0">
                    <a:solidFill>
                      <a:schemeClr val="tx1">
                        <a:lumMod val="65000"/>
                        <a:lumOff val="35000"/>
                      </a:schemeClr>
                    </a:solidFill>
                    <a:latin typeface="Cambria Math"/>
                    <a:ea typeface="微软雅黑" panose="020B0503020204020204" pitchFamily="34" charset="-122"/>
                    <a:sym typeface="Arial" panose="020B0604020202020204" pitchFamily="34" charset="0"/>
                  </a:rPr>
                  <a:t>^</a:t>
                </a:r>
                <a:r>
                  <a:rPr lang="en-US" altLang="zh-CN" sz="1200" i="0">
                    <a:solidFill>
                      <a:schemeClr val="tx1">
                        <a:lumMod val="65000"/>
                        <a:lumOff val="35000"/>
                      </a:schemeClr>
                    </a:solidFill>
                    <a:latin typeface="Cambria Math"/>
                    <a:ea typeface="微软雅黑" panose="020B0503020204020204" pitchFamily="34" charset="-122"/>
                    <a:sym typeface="Arial" panose="020B0604020202020204" pitchFamily="34" charset="0"/>
                  </a:rPr>
                  <a:t>2</a:t>
                </a:r>
                <a:r>
                  <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统计：可以衡量特征词与类别之间的独立性；侧重高频词</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10"/>
          </p:nvPr>
        </p:nvSpPr>
        <p:spPr/>
        <p:txBody>
          <a:bodyPr/>
          <a:lstStyle/>
          <a:p>
            <a:fld id="{FD8F7A73-455E-4309-8145-5229B41A0AD7}" type="slidenum">
              <a:rPr lang="zh-CN" altLang="en-US" smtClean="0"/>
              <a:t>11</a:t>
            </a:fld>
            <a:endParaRPr lang="zh-CN" altLang="en-US"/>
          </a:p>
        </p:txBody>
      </p:sp>
    </p:spTree>
    <p:extLst>
      <p:ext uri="{BB962C8B-B14F-4D97-AF65-F5344CB8AC3E}">
        <p14:creationId xmlns:p14="http://schemas.microsoft.com/office/powerpoint/2010/main" val="144965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8F867A4-7F84-4836-95DF-999E6F240855}" type="datetimeFigureOut">
              <a:rPr lang="zh-CN" altLang="en-US" smtClean="0"/>
              <a:t>2016/5/29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1F32B7-B0F9-4C22-B2FE-DA8D9A2AB365}" type="slidenum">
              <a:rPr lang="zh-CN" altLang="en-US" smtClean="0"/>
              <a:t>‹#›</a:t>
            </a:fld>
            <a:endParaRPr lang="zh-CN" altLang="en-US"/>
          </a:p>
        </p:txBody>
      </p:sp>
    </p:spTree>
    <p:extLst>
      <p:ext uri="{BB962C8B-B14F-4D97-AF65-F5344CB8AC3E}">
        <p14:creationId xmlns:p14="http://schemas.microsoft.com/office/powerpoint/2010/main" val="400712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8F867A4-7F84-4836-95DF-999E6F240855}" type="datetimeFigureOut">
              <a:rPr lang="zh-CN" altLang="en-US" smtClean="0"/>
              <a:t>2016/5/29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1F32B7-B0F9-4C22-B2FE-DA8D9A2AB365}" type="slidenum">
              <a:rPr lang="zh-CN" altLang="en-US" smtClean="0"/>
              <a:t>‹#›</a:t>
            </a:fld>
            <a:endParaRPr lang="zh-CN" altLang="en-US"/>
          </a:p>
        </p:txBody>
      </p:sp>
    </p:spTree>
    <p:extLst>
      <p:ext uri="{BB962C8B-B14F-4D97-AF65-F5344CB8AC3E}">
        <p14:creationId xmlns:p14="http://schemas.microsoft.com/office/powerpoint/2010/main" val="88925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8F867A4-7F84-4836-95DF-999E6F240855}" type="datetimeFigureOut">
              <a:rPr lang="zh-CN" altLang="en-US" smtClean="0"/>
              <a:t>2016/5/29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1F32B7-B0F9-4C22-B2FE-DA8D9A2AB365}" type="slidenum">
              <a:rPr lang="zh-CN" altLang="en-US" smtClean="0"/>
              <a:t>‹#›</a:t>
            </a:fld>
            <a:endParaRPr lang="zh-CN" altLang="en-US"/>
          </a:p>
        </p:txBody>
      </p:sp>
    </p:spTree>
    <p:extLst>
      <p:ext uri="{BB962C8B-B14F-4D97-AF65-F5344CB8AC3E}">
        <p14:creationId xmlns:p14="http://schemas.microsoft.com/office/powerpoint/2010/main" val="292013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8F867A4-7F84-4836-95DF-999E6F240855}" type="datetimeFigureOut">
              <a:rPr lang="zh-CN" altLang="en-US" smtClean="0"/>
              <a:t>2016/5/29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1F32B7-B0F9-4C22-B2FE-DA8D9A2AB365}" type="slidenum">
              <a:rPr lang="zh-CN" altLang="en-US" smtClean="0"/>
              <a:t>‹#›</a:t>
            </a:fld>
            <a:endParaRPr lang="zh-CN" altLang="en-US"/>
          </a:p>
        </p:txBody>
      </p:sp>
    </p:spTree>
    <p:extLst>
      <p:ext uri="{BB962C8B-B14F-4D97-AF65-F5344CB8AC3E}">
        <p14:creationId xmlns:p14="http://schemas.microsoft.com/office/powerpoint/2010/main" val="5447354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8F867A4-7F84-4836-95DF-999E6F240855}" type="datetimeFigureOut">
              <a:rPr lang="zh-CN" altLang="en-US" smtClean="0"/>
              <a:t>2016/5/29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1F32B7-B0F9-4C22-B2FE-DA8D9A2AB365}" type="slidenum">
              <a:rPr lang="zh-CN" altLang="en-US" smtClean="0"/>
              <a:t>‹#›</a:t>
            </a:fld>
            <a:endParaRPr lang="zh-CN" altLang="en-US"/>
          </a:p>
        </p:txBody>
      </p:sp>
    </p:spTree>
    <p:extLst>
      <p:ext uri="{BB962C8B-B14F-4D97-AF65-F5344CB8AC3E}">
        <p14:creationId xmlns:p14="http://schemas.microsoft.com/office/powerpoint/2010/main" val="7630939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8F867A4-7F84-4836-95DF-999E6F240855}" type="datetimeFigureOut">
              <a:rPr lang="zh-CN" altLang="en-US" smtClean="0"/>
              <a:t>2016/5/29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1F32B7-B0F9-4C22-B2FE-DA8D9A2AB365}" type="slidenum">
              <a:rPr lang="zh-CN" altLang="en-US" smtClean="0"/>
              <a:t>‹#›</a:t>
            </a:fld>
            <a:endParaRPr lang="zh-CN" altLang="en-US"/>
          </a:p>
        </p:txBody>
      </p:sp>
    </p:spTree>
    <p:extLst>
      <p:ext uri="{BB962C8B-B14F-4D97-AF65-F5344CB8AC3E}">
        <p14:creationId xmlns:p14="http://schemas.microsoft.com/office/powerpoint/2010/main" val="13557971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867A4-7F84-4836-95DF-999E6F240855}" type="datetimeFigureOut">
              <a:rPr lang="zh-CN" altLang="en-US" smtClean="0"/>
              <a:t>2016/5/29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1F32B7-B0F9-4C22-B2FE-DA8D9A2AB365}" type="slidenum">
              <a:rPr lang="zh-CN" altLang="en-US" smtClean="0"/>
              <a:t>‹#›</a:t>
            </a:fld>
            <a:endParaRPr lang="zh-CN" altLang="en-US"/>
          </a:p>
        </p:txBody>
      </p:sp>
    </p:spTree>
    <p:extLst>
      <p:ext uri="{BB962C8B-B14F-4D97-AF65-F5344CB8AC3E}">
        <p14:creationId xmlns:p14="http://schemas.microsoft.com/office/powerpoint/2010/main" val="40641505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867A4-7F84-4836-95DF-999E6F240855}" type="datetimeFigureOut">
              <a:rPr lang="zh-CN" altLang="en-US" smtClean="0"/>
              <a:t>2016/5/29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F32B7-B0F9-4C22-B2FE-DA8D9A2AB365}" type="slidenum">
              <a:rPr lang="zh-CN" altLang="en-US" smtClean="0"/>
              <a:t>‹#›</a:t>
            </a:fld>
            <a:endParaRPr lang="zh-CN" altLang="en-US"/>
          </a:p>
        </p:txBody>
      </p:sp>
    </p:spTree>
    <p:extLst>
      <p:ext uri="{BB962C8B-B14F-4D97-AF65-F5344CB8AC3E}">
        <p14:creationId xmlns:p14="http://schemas.microsoft.com/office/powerpoint/2010/main" val="3452956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4.bin"/><Relationship Id="rId18" Type="http://schemas.openxmlformats.org/officeDocument/2006/relationships/oleObject" Target="../embeddings/oleObject7.bin"/><Relationship Id="rId3" Type="http://schemas.openxmlformats.org/officeDocument/2006/relationships/notesSlide" Target="../notesSlides/notesSlide11.xml"/><Relationship Id="rId7" Type="http://schemas.openxmlformats.org/officeDocument/2006/relationships/image" Target="../media/image6.wmf"/><Relationship Id="rId12" Type="http://schemas.openxmlformats.org/officeDocument/2006/relationships/image" Target="../media/image10.png"/><Relationship Id="rId17" Type="http://schemas.openxmlformats.org/officeDocument/2006/relationships/image" Target="../media/image9.wmf"/><Relationship Id="rId2" Type="http://schemas.openxmlformats.org/officeDocument/2006/relationships/slideLayout" Target="../slideLayouts/slideLayout7.xml"/><Relationship Id="rId16" Type="http://schemas.openxmlformats.org/officeDocument/2006/relationships/oleObject" Target="../embeddings/oleObject6.bin"/><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15" Type="http://schemas.openxmlformats.org/officeDocument/2006/relationships/oleObject" Target="../embeddings/oleObject5.bin"/><Relationship Id="rId19" Type="http://schemas.openxmlformats.org/officeDocument/2006/relationships/oleObject" Target="../embeddings/oleObject8.bin"/><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image" Target="../media/image8.wmf"/></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2.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image" Target="../media/image13.wmf"/><Relationship Id="rId5" Type="http://schemas.openxmlformats.org/officeDocument/2006/relationships/oleObject" Target="../embeddings/oleObject9.bin"/><Relationship Id="rId10" Type="http://schemas.openxmlformats.org/officeDocument/2006/relationships/oleObject" Target="../embeddings/oleObject11.bin"/><Relationship Id="rId4" Type="http://schemas.openxmlformats.org/officeDocument/2006/relationships/image" Target="../media/image13.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8.e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7.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1.bin"/><Relationship Id="rId11" Type="http://schemas.openxmlformats.org/officeDocument/2006/relationships/image" Target="../media/image26.png"/><Relationship Id="rId5" Type="http://schemas.openxmlformats.org/officeDocument/2006/relationships/image" Target="../media/image22.wmf"/><Relationship Id="rId10" Type="http://schemas.openxmlformats.org/officeDocument/2006/relationships/image" Target="../media/image24.wmf"/><Relationship Id="rId4" Type="http://schemas.openxmlformats.org/officeDocument/2006/relationships/oleObject" Target="../embeddings/oleObject20.bin"/><Relationship Id="rId9"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8.xml"/><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5.wmf"/><Relationship Id="rId4" Type="http://schemas.openxmlformats.org/officeDocument/2006/relationships/oleObject" Target="../embeddings/oleObject23.bin"/><Relationship Id="rId9" Type="http://schemas.openxmlformats.org/officeDocument/2006/relationships/image" Target="../media/image2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7.png"/><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7"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chart" Target="../charts/chart6.xml"/><Relationship Id="rId5" Type="http://schemas.openxmlformats.org/officeDocument/2006/relationships/image" Target="../media/image29.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123951" y="2468941"/>
            <a:ext cx="10725150" cy="830997"/>
          </a:xfrm>
          <a:prstGeom prst="rect">
            <a:avLst/>
          </a:prstGeom>
          <a:noFill/>
        </p:spPr>
        <p:txBody>
          <a:bodyPr wrap="square" rtlCol="0">
            <a:spAutoFit/>
          </a:bodyPr>
          <a:lstStyle/>
          <a:p>
            <a:pPr algn="ctr"/>
            <a:r>
              <a:rPr lang="zh-CN" altLang="zh-CN" sz="4800" dirty="0" smtClean="0">
                <a:solidFill>
                  <a:schemeClr val="tx1">
                    <a:lumMod val="75000"/>
                    <a:lumOff val="25000"/>
                  </a:schemeClr>
                </a:solidFill>
                <a:latin typeface="Arial" panose="020B0604020202020204" pitchFamily="34" charset="0"/>
                <a:ea typeface="微软雅黑" panose="020B0503020204020204" pitchFamily="34" charset="-122"/>
              </a:rPr>
              <a:t>金融</a:t>
            </a:r>
            <a:r>
              <a:rPr lang="zh-CN" altLang="zh-CN" sz="4800" dirty="0">
                <a:solidFill>
                  <a:schemeClr val="tx1">
                    <a:lumMod val="75000"/>
                    <a:lumOff val="25000"/>
                  </a:schemeClr>
                </a:solidFill>
                <a:latin typeface="Arial" panose="020B0604020202020204" pitchFamily="34" charset="0"/>
                <a:ea typeface="微软雅黑" panose="020B0503020204020204" pitchFamily="34" charset="-122"/>
              </a:rPr>
              <a:t>新闻文本的不均衡分类问题研究</a:t>
            </a:r>
          </a:p>
        </p:txBody>
      </p:sp>
      <p:grpSp>
        <p:nvGrpSpPr>
          <p:cNvPr id="33" name="组合 32"/>
          <p:cNvGrpSpPr/>
          <p:nvPr/>
        </p:nvGrpSpPr>
        <p:grpSpPr>
          <a:xfrm flipV="1">
            <a:off x="2746782" y="3351418"/>
            <a:ext cx="6698437" cy="45719"/>
            <a:chOff x="1444077" y="2458108"/>
            <a:chExt cx="5546768" cy="0"/>
          </a:xfrm>
        </p:grpSpPr>
        <p:cxnSp>
          <p:nvCxnSpPr>
            <p:cNvPr id="28" name="直接连接符 27"/>
            <p:cNvCxnSpPr/>
            <p:nvPr/>
          </p:nvCxnSpPr>
          <p:spPr>
            <a:xfrm>
              <a:off x="1444077" y="2458108"/>
              <a:ext cx="1117600" cy="0"/>
            </a:xfrm>
            <a:prstGeom prst="line">
              <a:avLst/>
            </a:prstGeom>
            <a:ln w="28575">
              <a:solidFill>
                <a:srgbClr val="18579A">
                  <a:alpha val="30000"/>
                </a:srgbClr>
              </a:solidFill>
            </a:ln>
            <a:effectLst>
              <a:reflection stA="20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551369" y="2458108"/>
              <a:ext cx="1117600" cy="0"/>
            </a:xfrm>
            <a:prstGeom prst="line">
              <a:avLst/>
            </a:prstGeom>
            <a:ln w="28575">
              <a:solidFill>
                <a:srgbClr val="18579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658661" y="2458108"/>
              <a:ext cx="11176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65953" y="2458108"/>
              <a:ext cx="11176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873245" y="2458108"/>
              <a:ext cx="11176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任意多边形 33"/>
          <p:cNvSpPr/>
          <p:nvPr/>
        </p:nvSpPr>
        <p:spPr>
          <a:xfrm rot="9000000">
            <a:off x="3570235" y="3866777"/>
            <a:ext cx="389976" cy="345127"/>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978135" y="3864078"/>
            <a:ext cx="2020653" cy="369332"/>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答辩人</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张凯</a:t>
            </a:r>
          </a:p>
        </p:txBody>
      </p:sp>
      <p:sp>
        <p:nvSpPr>
          <p:cNvPr id="36" name="任意多边形 35"/>
          <p:cNvSpPr/>
          <p:nvPr/>
        </p:nvSpPr>
        <p:spPr>
          <a:xfrm rot="9000000">
            <a:off x="6058945" y="3846627"/>
            <a:ext cx="389976" cy="345127"/>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466845" y="3843928"/>
            <a:ext cx="2020653" cy="369332"/>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指导老师</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彭敏</a:t>
            </a:r>
          </a:p>
        </p:txBody>
      </p:sp>
      <p:sp>
        <p:nvSpPr>
          <p:cNvPr id="2" name="TextBox 1"/>
          <p:cNvSpPr txBox="1"/>
          <p:nvPr/>
        </p:nvSpPr>
        <p:spPr>
          <a:xfrm>
            <a:off x="5189057" y="4943433"/>
            <a:ext cx="2097114" cy="400110"/>
          </a:xfrm>
          <a:prstGeom prst="rect">
            <a:avLst/>
          </a:prstGeom>
          <a:noFill/>
        </p:spPr>
        <p:txBody>
          <a:bodyPr wrap="square" rtlCol="0">
            <a:spAutoFit/>
          </a:bodyPr>
          <a:lstStyle/>
          <a:p>
            <a:pPr algn="ctr"/>
            <a:r>
              <a:rPr lang="en-US" altLang="zh-CN" sz="2000" dirty="0">
                <a:solidFill>
                  <a:schemeClr val="tx1">
                    <a:lumMod val="65000"/>
                    <a:lumOff val="35000"/>
                  </a:schemeClr>
                </a:solidFill>
                <a:latin typeface="Arial" panose="020B0604020202020204" pitchFamily="34" charset="0"/>
                <a:ea typeface="微软雅黑" panose="020B0503020204020204" pitchFamily="34" charset="-122"/>
              </a:rPr>
              <a:t>2016</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rPr>
              <a:t>年</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rPr>
              <a:t>5</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rPr>
              <a:t>月</a:t>
            </a:r>
            <a:r>
              <a:rPr lang="en-US" altLang="zh-CN" sz="2000" dirty="0" smtClean="0">
                <a:solidFill>
                  <a:schemeClr val="tx1">
                    <a:lumMod val="65000"/>
                    <a:lumOff val="35000"/>
                  </a:schemeClr>
                </a:solidFill>
                <a:latin typeface="Arial" panose="020B0604020202020204" pitchFamily="34" charset="0"/>
                <a:ea typeface="微软雅黑" panose="020B0503020204020204" pitchFamily="34" charset="-122"/>
              </a:rPr>
              <a:t>29</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rPr>
              <a:t>日</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567745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7" y="2473346"/>
            <a:ext cx="3536415" cy="646331"/>
          </a:xfrm>
          <a:prstGeom prst="rect">
            <a:avLst/>
          </a:prstGeom>
          <a:solidFill>
            <a:schemeClr val="accent5">
              <a:lumMod val="75000"/>
            </a:schemeClr>
          </a:solidFill>
          <a:ln w="12700">
            <a:noFill/>
            <a:prstDash val="dash"/>
          </a:ln>
        </p:spPr>
        <p:txBody>
          <a:bodyPr wrap="square" rtlCol="0">
            <a:spAutoFit/>
          </a:bodyPr>
          <a:lstStyle/>
          <a:p>
            <a:pPr algn="ctr"/>
            <a:r>
              <a:rPr lang="zh-CN" altLang="en-US" sz="3600" dirty="0" smtClean="0">
                <a:solidFill>
                  <a:prstClr val="white"/>
                </a:solidFill>
                <a:latin typeface="微软雅黑" pitchFamily="34" charset="-122"/>
                <a:ea typeface="微软雅黑" pitchFamily="34" charset="-122"/>
                <a:cs typeface="Times New Roman" panose="02020603050405020304" pitchFamily="18" charset="0"/>
              </a:rPr>
              <a:t>国内外研究现状</a:t>
            </a:r>
            <a:endParaRPr lang="zh-CN" altLang="en-US" sz="3600" dirty="0">
              <a:solidFill>
                <a:prstClr val="white"/>
              </a:solidFill>
              <a:latin typeface="微软雅黑" pitchFamily="34" charset="-122"/>
              <a:ea typeface="微软雅黑" pitchFamily="34" charset="-122"/>
              <a:cs typeface="Times New Roman" panose="02020603050405020304" pitchFamily="18" charset="0"/>
            </a:endParaRPr>
          </a:p>
        </p:txBody>
      </p:sp>
      <p:cxnSp>
        <p:nvCxnSpPr>
          <p:cNvPr id="3" name="直接连接符 2"/>
          <p:cNvCxnSpPr/>
          <p:nvPr/>
        </p:nvCxnSpPr>
        <p:spPr>
          <a:xfrm>
            <a:off x="1863038" y="2635246"/>
            <a:ext cx="0" cy="2150723"/>
          </a:xfrm>
          <a:prstGeom prst="line">
            <a:avLst/>
          </a:prstGeom>
          <a:ln w="3175">
            <a:solidFill>
              <a:srgbClr val="DDDDD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15616" y="3532116"/>
            <a:ext cx="23826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15616" y="1355176"/>
            <a:ext cx="749108" cy="2215991"/>
          </a:xfrm>
          <a:prstGeom prst="rect">
            <a:avLst/>
          </a:prstGeom>
          <a:noFill/>
        </p:spPr>
        <p:txBody>
          <a:bodyPr wrap="square" rtlCol="0">
            <a:spAutoFit/>
          </a:bodyPr>
          <a:lstStyle/>
          <a:p>
            <a:r>
              <a:rPr lang="en-US" altLang="zh-CN" sz="13800" dirty="0" smtClean="0">
                <a:solidFill>
                  <a:srgbClr val="969696"/>
                </a:solidFill>
                <a:latin typeface="Serif Black" pitchFamily="2" charset="0"/>
                <a:ea typeface="DFKai-SB" pitchFamily="65" charset="-120"/>
              </a:rPr>
              <a:t>3</a:t>
            </a:r>
            <a:endParaRPr lang="zh-CN" altLang="en-US" sz="13800" dirty="0">
              <a:solidFill>
                <a:srgbClr val="969696"/>
              </a:solidFill>
              <a:latin typeface="Serif Black" pitchFamily="2" charset="0"/>
              <a:ea typeface="DFKai-SB" pitchFamily="65" charset="-120"/>
            </a:endParaRPr>
          </a:p>
        </p:txBody>
      </p:sp>
    </p:spTree>
    <p:extLst>
      <p:ext uri="{BB962C8B-B14F-4D97-AF65-F5344CB8AC3E}">
        <p14:creationId xmlns:p14="http://schemas.microsoft.com/office/powerpoint/2010/main" val="303208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237494" y="1336144"/>
            <a:ext cx="5640157" cy="5372723"/>
            <a:chOff x="4672013" y="319087"/>
            <a:chExt cx="5959476" cy="5676901"/>
          </a:xfrm>
        </p:grpSpPr>
        <p:sp>
          <p:nvSpPr>
            <p:cNvPr id="51" name="Freeform 44"/>
            <p:cNvSpPr>
              <a:spLocks/>
            </p:cNvSpPr>
            <p:nvPr/>
          </p:nvSpPr>
          <p:spPr bwMode="auto">
            <a:xfrm>
              <a:off x="5295901" y="3843337"/>
              <a:ext cx="2336800" cy="2133600"/>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1857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6"/>
            <p:cNvSpPr>
              <a:spLocks/>
            </p:cNvSpPr>
            <p:nvPr/>
          </p:nvSpPr>
          <p:spPr bwMode="auto">
            <a:xfrm>
              <a:off x="4672013" y="1525587"/>
              <a:ext cx="2279650" cy="247967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63C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8"/>
            <p:cNvSpPr>
              <a:spLocks/>
            </p:cNvSpPr>
            <p:nvPr/>
          </p:nvSpPr>
          <p:spPr bwMode="auto">
            <a:xfrm>
              <a:off x="7385051" y="3873500"/>
              <a:ext cx="2589213" cy="2122488"/>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0"/>
            <p:cNvSpPr>
              <a:spLocks/>
            </p:cNvSpPr>
            <p:nvPr/>
          </p:nvSpPr>
          <p:spPr bwMode="auto">
            <a:xfrm>
              <a:off x="6354763" y="319087"/>
              <a:ext cx="2608263" cy="2422525"/>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1857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p:cNvSpPr>
            <p:nvPr/>
          </p:nvSpPr>
          <p:spPr bwMode="auto">
            <a:xfrm>
              <a:off x="8366126" y="1550987"/>
              <a:ext cx="2265363" cy="2476500"/>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63C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6" name="文本框 116"/>
          <p:cNvSpPr txBox="1"/>
          <p:nvPr/>
        </p:nvSpPr>
        <p:spPr>
          <a:xfrm>
            <a:off x="5737158" y="1795262"/>
            <a:ext cx="655949" cy="707886"/>
          </a:xfrm>
          <a:prstGeom prst="rect">
            <a:avLst/>
          </a:prstGeom>
          <a:noFill/>
        </p:spPr>
        <p:txBody>
          <a:bodyPr wrap="none" rtlCol="0">
            <a:spAutoFit/>
          </a:bodyPr>
          <a:lstStyle/>
          <a:p>
            <a:r>
              <a:rPr lang="en-US" altLang="zh-CN" sz="4000" dirty="0" smtClean="0">
                <a:solidFill>
                  <a:schemeClr val="bg1"/>
                </a:solidFill>
                <a:latin typeface="Impact" panose="020B0806030902050204" pitchFamily="34" charset="0"/>
                <a:cs typeface="Aharoni" panose="02010803020104030203" pitchFamily="2" charset="-79"/>
              </a:rPr>
              <a:t>01</a:t>
            </a:r>
            <a:endParaRPr lang="zh-CN" altLang="en-US" sz="4000" dirty="0">
              <a:solidFill>
                <a:schemeClr val="bg1"/>
              </a:solidFill>
              <a:latin typeface="Impact" panose="020B0806030902050204" pitchFamily="34" charset="0"/>
              <a:cs typeface="Aharoni" panose="02010803020104030203" pitchFamily="2" charset="-79"/>
            </a:endParaRPr>
          </a:p>
        </p:txBody>
      </p:sp>
      <p:sp>
        <p:nvSpPr>
          <p:cNvPr id="57" name="文本框 118"/>
          <p:cNvSpPr txBox="1"/>
          <p:nvPr/>
        </p:nvSpPr>
        <p:spPr>
          <a:xfrm>
            <a:off x="4168331" y="5246712"/>
            <a:ext cx="716863" cy="707886"/>
          </a:xfrm>
          <a:prstGeom prst="rect">
            <a:avLst/>
          </a:prstGeom>
          <a:noFill/>
        </p:spPr>
        <p:txBody>
          <a:bodyPr wrap="none" rtlCol="0">
            <a:spAutoFit/>
          </a:bodyPr>
          <a:lstStyle/>
          <a:p>
            <a:r>
              <a:rPr lang="en-US" altLang="zh-CN" sz="4000" dirty="0" smtClean="0">
                <a:solidFill>
                  <a:schemeClr val="bg1"/>
                </a:solidFill>
                <a:latin typeface="Impact" panose="020B0806030902050204" pitchFamily="34" charset="0"/>
                <a:cs typeface="Aharoni" panose="02010803020104030203" pitchFamily="2" charset="-79"/>
              </a:rPr>
              <a:t>04</a:t>
            </a:r>
            <a:endParaRPr lang="zh-CN" altLang="en-US" sz="4000" dirty="0">
              <a:solidFill>
                <a:schemeClr val="bg1"/>
              </a:solidFill>
              <a:latin typeface="Impact" panose="020B0806030902050204" pitchFamily="34" charset="0"/>
              <a:cs typeface="Aharoni" panose="02010803020104030203" pitchFamily="2" charset="-79"/>
            </a:endParaRPr>
          </a:p>
        </p:txBody>
      </p:sp>
      <p:sp>
        <p:nvSpPr>
          <p:cNvPr id="58" name="文本框 120"/>
          <p:cNvSpPr txBox="1"/>
          <p:nvPr/>
        </p:nvSpPr>
        <p:spPr>
          <a:xfrm>
            <a:off x="3521656" y="3105824"/>
            <a:ext cx="736099" cy="707886"/>
          </a:xfrm>
          <a:prstGeom prst="rect">
            <a:avLst/>
          </a:prstGeom>
          <a:noFill/>
        </p:spPr>
        <p:txBody>
          <a:bodyPr wrap="none" rtlCol="0">
            <a:spAutoFit/>
          </a:bodyPr>
          <a:lstStyle/>
          <a:p>
            <a:r>
              <a:rPr lang="en-US" altLang="zh-CN" sz="4000" dirty="0" smtClean="0">
                <a:solidFill>
                  <a:schemeClr val="bg1"/>
                </a:solidFill>
                <a:latin typeface="Impact" panose="020B0806030902050204" pitchFamily="34" charset="0"/>
                <a:cs typeface="Aharoni" panose="02010803020104030203" pitchFamily="2" charset="-79"/>
              </a:rPr>
              <a:t>05</a:t>
            </a:r>
            <a:endParaRPr lang="zh-CN" altLang="en-US" sz="4000" dirty="0">
              <a:solidFill>
                <a:schemeClr val="bg1"/>
              </a:solidFill>
              <a:latin typeface="Impact" panose="020B0806030902050204" pitchFamily="34" charset="0"/>
              <a:cs typeface="Aharoni" panose="02010803020104030203" pitchFamily="2" charset="-79"/>
            </a:endParaRPr>
          </a:p>
        </p:txBody>
      </p:sp>
      <p:sp>
        <p:nvSpPr>
          <p:cNvPr id="59" name="文本框 122"/>
          <p:cNvSpPr txBox="1"/>
          <p:nvPr/>
        </p:nvSpPr>
        <p:spPr>
          <a:xfrm>
            <a:off x="7871262" y="3105824"/>
            <a:ext cx="718466" cy="707886"/>
          </a:xfrm>
          <a:prstGeom prst="rect">
            <a:avLst/>
          </a:prstGeom>
          <a:noFill/>
        </p:spPr>
        <p:txBody>
          <a:bodyPr wrap="none" rtlCol="0">
            <a:spAutoFit/>
          </a:bodyPr>
          <a:lstStyle/>
          <a:p>
            <a:r>
              <a:rPr lang="en-US" altLang="zh-CN" sz="4000" dirty="0" smtClean="0">
                <a:solidFill>
                  <a:schemeClr val="bg1"/>
                </a:solidFill>
                <a:latin typeface="Impact" panose="020B0806030902050204" pitchFamily="34" charset="0"/>
                <a:cs typeface="Aharoni" panose="02010803020104030203" pitchFamily="2" charset="-79"/>
              </a:rPr>
              <a:t>02</a:t>
            </a:r>
            <a:endParaRPr lang="zh-CN" altLang="en-US" sz="4000" dirty="0">
              <a:solidFill>
                <a:schemeClr val="bg1"/>
              </a:solidFill>
              <a:latin typeface="Impact" panose="020B0806030902050204" pitchFamily="34" charset="0"/>
              <a:cs typeface="Aharoni" panose="02010803020104030203" pitchFamily="2" charset="-79"/>
            </a:endParaRPr>
          </a:p>
        </p:txBody>
      </p:sp>
      <p:sp>
        <p:nvSpPr>
          <p:cNvPr id="60" name="文本框 124"/>
          <p:cNvSpPr txBox="1"/>
          <p:nvPr/>
        </p:nvSpPr>
        <p:spPr>
          <a:xfrm>
            <a:off x="7145546" y="5246712"/>
            <a:ext cx="732893" cy="707886"/>
          </a:xfrm>
          <a:prstGeom prst="rect">
            <a:avLst/>
          </a:prstGeom>
          <a:noFill/>
        </p:spPr>
        <p:txBody>
          <a:bodyPr wrap="none" rtlCol="0">
            <a:spAutoFit/>
          </a:bodyPr>
          <a:lstStyle/>
          <a:p>
            <a:r>
              <a:rPr lang="en-US" altLang="zh-CN" sz="4000" dirty="0" smtClean="0">
                <a:solidFill>
                  <a:schemeClr val="bg1"/>
                </a:solidFill>
                <a:latin typeface="Impact" panose="020B0806030902050204" pitchFamily="34" charset="0"/>
                <a:cs typeface="Aharoni" panose="02010803020104030203" pitchFamily="2" charset="-79"/>
              </a:rPr>
              <a:t>03</a:t>
            </a:r>
            <a:endParaRPr lang="zh-CN" altLang="en-US" sz="4000" dirty="0">
              <a:solidFill>
                <a:schemeClr val="bg1"/>
              </a:solidFill>
              <a:latin typeface="Impact" panose="020B0806030902050204" pitchFamily="34" charset="0"/>
              <a:cs typeface="Aharoni" panose="02010803020104030203" pitchFamily="2" charset="-79"/>
            </a:endParaRPr>
          </a:p>
        </p:txBody>
      </p:sp>
      <p:grpSp>
        <p:nvGrpSpPr>
          <p:cNvPr id="61" name="组合 60"/>
          <p:cNvGrpSpPr>
            <a:grpSpLocks noChangeAspect="1"/>
          </p:cNvGrpSpPr>
          <p:nvPr/>
        </p:nvGrpSpPr>
        <p:grpSpPr>
          <a:xfrm>
            <a:off x="5574231" y="3768255"/>
            <a:ext cx="1015878" cy="869777"/>
            <a:chOff x="2162176" y="-104775"/>
            <a:chExt cx="1655763" cy="1417638"/>
          </a:xfrm>
          <a:solidFill>
            <a:schemeClr val="tx1">
              <a:lumMod val="65000"/>
              <a:lumOff val="35000"/>
            </a:schemeClr>
          </a:solidFill>
        </p:grpSpPr>
        <p:sp>
          <p:nvSpPr>
            <p:cNvPr id="62"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3"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4" name="矩形 63"/>
          <p:cNvSpPr/>
          <p:nvPr/>
        </p:nvSpPr>
        <p:spPr>
          <a:xfrm>
            <a:off x="5293327" y="2428456"/>
            <a:ext cx="1715534" cy="400110"/>
          </a:xfrm>
          <a:prstGeom prst="rect">
            <a:avLst/>
          </a:prstGeom>
        </p:spPr>
        <p:txBody>
          <a:bodyPr wrap="none">
            <a:spAutoFit/>
          </a:bodyPr>
          <a:lstStyle/>
          <a:p>
            <a:pPr>
              <a:spcBef>
                <a:spcPts val="600"/>
              </a:spcBef>
            </a:pPr>
            <a:r>
              <a:rPr lang="zh-CN" altLang="en-US" sz="2000" dirty="0">
                <a:solidFill>
                  <a:srgbClr val="F4F4F5"/>
                </a:solidFill>
                <a:latin typeface="Arial" panose="020B0604020202020204" pitchFamily="34" charset="0"/>
                <a:ea typeface="微软雅黑" panose="020B0503020204020204" pitchFamily="34" charset="-122"/>
                <a:sym typeface="Arial" panose="020B0604020202020204" pitchFamily="34" charset="0"/>
              </a:rPr>
              <a:t>文档频度</a:t>
            </a:r>
            <a:r>
              <a:rPr lang="en-US" altLang="zh-CN" sz="2000" dirty="0">
                <a:solidFill>
                  <a:srgbClr val="F4F4F5"/>
                </a:solidFill>
                <a:latin typeface="Arial" panose="020B0604020202020204" pitchFamily="34" charset="0"/>
                <a:ea typeface="微软雅黑" panose="020B0503020204020204" pitchFamily="34" charset="-122"/>
                <a:sym typeface="Arial" panose="020B0604020202020204" pitchFamily="34" charset="0"/>
              </a:rPr>
              <a:t>(DF</a:t>
            </a:r>
            <a:r>
              <a:rPr lang="en-US" altLang="zh-CN" dirty="0">
                <a:solidFill>
                  <a:srgbClr val="F4F4F5"/>
                </a:solidFill>
                <a:latin typeface="Arial" panose="020B0604020202020204" pitchFamily="34" charset="0"/>
                <a:ea typeface="微软雅黑" panose="020B0503020204020204" pitchFamily="34" charset="-122"/>
                <a:sym typeface="Arial" panose="020B0604020202020204" pitchFamily="34" charset="0"/>
              </a:rPr>
              <a:t>)</a:t>
            </a:r>
          </a:p>
        </p:txBody>
      </p:sp>
      <p:sp>
        <p:nvSpPr>
          <p:cNvPr id="65" name="矩形 64"/>
          <p:cNvSpPr/>
          <p:nvPr/>
        </p:nvSpPr>
        <p:spPr>
          <a:xfrm>
            <a:off x="7642966" y="3768255"/>
            <a:ext cx="997389" cy="400110"/>
          </a:xfrm>
          <a:prstGeom prst="rect">
            <a:avLst/>
          </a:prstGeom>
        </p:spPr>
        <p:txBody>
          <a:bodyPr wrap="none">
            <a:spAutoFit/>
          </a:bodyPr>
          <a:lstStyle/>
          <a:p>
            <a:pPr>
              <a:spcBef>
                <a:spcPts val="600"/>
              </a:spcBef>
            </a:pPr>
            <a:r>
              <a:rPr lang="en-US" altLang="zh-CN" sz="2000" dirty="0">
                <a:solidFill>
                  <a:srgbClr val="F4F4F5"/>
                </a:solidFill>
                <a:latin typeface="Arial" panose="020B0604020202020204" pitchFamily="34" charset="0"/>
                <a:ea typeface="微软雅黑" panose="020B0503020204020204" pitchFamily="34" charset="-122"/>
                <a:sym typeface="Arial" panose="020B0604020202020204" pitchFamily="34" charset="0"/>
              </a:rPr>
              <a:t>TF-IDF</a:t>
            </a:r>
          </a:p>
        </p:txBody>
      </p:sp>
      <p:sp>
        <p:nvSpPr>
          <p:cNvPr id="66" name="矩形 65"/>
          <p:cNvSpPr/>
          <p:nvPr/>
        </p:nvSpPr>
        <p:spPr>
          <a:xfrm>
            <a:off x="6401355" y="5906207"/>
            <a:ext cx="1649811" cy="400110"/>
          </a:xfrm>
          <a:prstGeom prst="rect">
            <a:avLst/>
          </a:prstGeom>
        </p:spPr>
        <p:txBody>
          <a:bodyPr wrap="none">
            <a:spAutoFit/>
          </a:bodyPr>
          <a:lstStyle/>
          <a:p>
            <a:pPr>
              <a:spcBef>
                <a:spcPts val="600"/>
              </a:spcBef>
            </a:pPr>
            <a:r>
              <a:rPr lang="zh-CN" altLang="en-US" sz="2000" dirty="0">
                <a:solidFill>
                  <a:srgbClr val="F4F4F5"/>
                </a:solidFill>
                <a:latin typeface="Arial" panose="020B0604020202020204" pitchFamily="34" charset="0"/>
                <a:ea typeface="微软雅黑" panose="020B0503020204020204" pitchFamily="34" charset="-122"/>
                <a:sym typeface="Arial" panose="020B0604020202020204" pitchFamily="34" charset="0"/>
              </a:rPr>
              <a:t>信息增益</a:t>
            </a:r>
            <a:r>
              <a:rPr lang="en-US" altLang="zh-CN" sz="2000" dirty="0">
                <a:solidFill>
                  <a:srgbClr val="F4F4F5"/>
                </a:solidFill>
                <a:latin typeface="Arial" panose="020B0604020202020204" pitchFamily="34" charset="0"/>
                <a:ea typeface="微软雅黑" panose="020B0503020204020204" pitchFamily="34" charset="-122"/>
                <a:sym typeface="Arial" panose="020B0604020202020204" pitchFamily="34" charset="0"/>
              </a:rPr>
              <a:t>(IG)</a:t>
            </a:r>
          </a:p>
        </p:txBody>
      </p:sp>
      <p:sp>
        <p:nvSpPr>
          <p:cNvPr id="67" name="矩形 66"/>
          <p:cNvSpPr/>
          <p:nvPr/>
        </p:nvSpPr>
        <p:spPr>
          <a:xfrm>
            <a:off x="4265752" y="5906207"/>
            <a:ext cx="1391728" cy="400110"/>
          </a:xfrm>
          <a:prstGeom prst="rect">
            <a:avLst/>
          </a:prstGeom>
        </p:spPr>
        <p:txBody>
          <a:bodyPr wrap="none">
            <a:spAutoFit/>
          </a:bodyPr>
          <a:lstStyle/>
          <a:p>
            <a:pPr>
              <a:spcBef>
                <a:spcPts val="600"/>
              </a:spcBef>
            </a:pPr>
            <a:r>
              <a:rPr lang="zh-CN" altLang="en-US" sz="2000" dirty="0">
                <a:solidFill>
                  <a:srgbClr val="F4F4F5"/>
                </a:solidFill>
                <a:latin typeface="Arial" panose="020B0604020202020204" pitchFamily="34" charset="0"/>
                <a:ea typeface="微软雅黑" panose="020B0503020204020204" pitchFamily="34" charset="-122"/>
                <a:sym typeface="Arial" panose="020B0604020202020204" pitchFamily="34" charset="0"/>
              </a:rPr>
              <a:t>互信息</a:t>
            </a:r>
            <a:r>
              <a:rPr lang="en-US" altLang="zh-CN" dirty="0">
                <a:solidFill>
                  <a:srgbClr val="F4F4F5"/>
                </a:solidFill>
                <a:latin typeface="Arial" panose="020B0604020202020204" pitchFamily="34" charset="0"/>
                <a:ea typeface="微软雅黑" panose="020B0503020204020204" pitchFamily="34" charset="-122"/>
                <a:sym typeface="Arial" panose="020B0604020202020204" pitchFamily="34" charset="0"/>
              </a:rPr>
              <a:t>(</a:t>
            </a:r>
            <a:r>
              <a:rPr lang="en-US" altLang="zh-CN" sz="2000" dirty="0">
                <a:solidFill>
                  <a:srgbClr val="F4F4F5"/>
                </a:solidFill>
                <a:latin typeface="Arial" panose="020B0604020202020204" pitchFamily="34" charset="0"/>
                <a:ea typeface="微软雅黑" panose="020B0503020204020204" pitchFamily="34" charset="-122"/>
                <a:sym typeface="Arial" panose="020B0604020202020204" pitchFamily="34" charset="0"/>
              </a:rPr>
              <a:t>MI</a:t>
            </a:r>
            <a:r>
              <a:rPr lang="en-US" altLang="zh-CN" dirty="0">
                <a:solidFill>
                  <a:srgbClr val="F4F4F5"/>
                </a:solidFill>
                <a:latin typeface="Arial" panose="020B0604020202020204" pitchFamily="34" charset="0"/>
                <a:ea typeface="微软雅黑" panose="020B0503020204020204" pitchFamily="34" charset="-122"/>
                <a:sym typeface="Arial" panose="020B0604020202020204" pitchFamily="34" charset="0"/>
              </a:rPr>
              <a:t>)</a:t>
            </a:r>
          </a:p>
        </p:txBody>
      </p:sp>
      <mc:AlternateContent xmlns:mc="http://schemas.openxmlformats.org/markup-compatibility/2006" xmlns:a14="http://schemas.microsoft.com/office/drawing/2010/main">
        <mc:Choice Requires="a14">
          <p:sp>
            <p:nvSpPr>
              <p:cNvPr id="68" name="矩形 67"/>
              <p:cNvSpPr/>
              <p:nvPr/>
            </p:nvSpPr>
            <p:spPr>
              <a:xfrm>
                <a:off x="3498303" y="3731300"/>
                <a:ext cx="961545" cy="407099"/>
              </a:xfrm>
              <a:prstGeom prst="rect">
                <a:avLst/>
              </a:prstGeom>
            </p:spPr>
            <p:txBody>
              <a:bodyPr wrap="none">
                <a:spAutoFit/>
              </a:bodyPr>
              <a:lstStyle/>
              <a:p>
                <a:pPr>
                  <a:spcBef>
                    <a:spcPts val="600"/>
                  </a:spcBef>
                </a:pPr>
                <a14:m>
                  <m:oMath xmlns:m="http://schemas.openxmlformats.org/officeDocument/2006/math">
                    <m:sSup>
                      <m:sSupPr>
                        <m:ctrlPr>
                          <a:rPr lang="en-US" altLang="zh-CN" sz="2000" i="1">
                            <a:solidFill>
                              <a:srgbClr val="F4F4F5"/>
                            </a:solidFill>
                            <a:latin typeface="Cambria Math"/>
                            <a:ea typeface="微软雅黑" panose="020B0503020204020204" pitchFamily="34" charset="-122"/>
                            <a:sym typeface="Arial" panose="020B0604020202020204" pitchFamily="34" charset="0"/>
                          </a:rPr>
                        </m:ctrlPr>
                      </m:sSupPr>
                      <m:e>
                        <m:r>
                          <a:rPr lang="el-GR" altLang="zh-CN" sz="2000">
                            <a:solidFill>
                              <a:srgbClr val="F4F4F5"/>
                            </a:solidFill>
                            <a:latin typeface="Cambria Math"/>
                            <a:ea typeface="微软雅黑" panose="020B0503020204020204" pitchFamily="34" charset="-122"/>
                            <a:sym typeface="Arial" panose="020B0604020202020204" pitchFamily="34" charset="0"/>
                          </a:rPr>
                          <m:t>𝜒</m:t>
                        </m:r>
                      </m:e>
                      <m:sup>
                        <m:r>
                          <a:rPr lang="en-US" altLang="zh-CN" sz="2000">
                            <a:solidFill>
                              <a:srgbClr val="F4F4F5"/>
                            </a:solidFill>
                            <a:latin typeface="Cambria Math"/>
                            <a:ea typeface="微软雅黑" panose="020B0503020204020204" pitchFamily="34" charset="-122"/>
                            <a:sym typeface="Arial" panose="020B0604020202020204" pitchFamily="34" charset="0"/>
                          </a:rPr>
                          <m:t>2</m:t>
                        </m:r>
                      </m:sup>
                    </m:sSup>
                  </m:oMath>
                </a14:m>
                <a:r>
                  <a:rPr lang="zh-CN" altLang="en-US" sz="2000" dirty="0">
                    <a:solidFill>
                      <a:srgbClr val="F4F4F5"/>
                    </a:solidFill>
                    <a:latin typeface="Arial" panose="020B0604020202020204" pitchFamily="34" charset="0"/>
                    <a:ea typeface="微软雅黑" panose="020B0503020204020204" pitchFamily="34" charset="-122"/>
                    <a:sym typeface="Arial" panose="020B0604020202020204" pitchFamily="34" charset="0"/>
                  </a:rPr>
                  <a:t>统计</a:t>
                </a:r>
                <a:endParaRPr lang="en-US" altLang="zh-CN" sz="2000" dirty="0">
                  <a:solidFill>
                    <a:srgbClr val="F4F4F5"/>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68" name="矩形 67"/>
              <p:cNvSpPr>
                <a:spLocks noRot="1" noChangeAspect="1" noMove="1" noResize="1" noEditPoints="1" noAdjustHandles="1" noChangeArrowheads="1" noChangeShapeType="1" noTextEdit="1"/>
              </p:cNvSpPr>
              <p:nvPr/>
            </p:nvSpPr>
            <p:spPr>
              <a:xfrm>
                <a:off x="3498303" y="3731300"/>
                <a:ext cx="961545" cy="407099"/>
              </a:xfrm>
              <a:prstGeom prst="rect">
                <a:avLst/>
              </a:prstGeom>
              <a:blipFill rotWithShape="1">
                <a:blip r:embed="rId3"/>
                <a:stretch>
                  <a:fillRect t="-5970" r="-5696" b="-25373"/>
                </a:stretch>
              </a:blipFill>
            </p:spPr>
            <p:txBody>
              <a:bodyPr/>
              <a:lstStyle/>
              <a:p>
                <a:r>
                  <a:rPr lang="zh-CN" altLang="en-US">
                    <a:noFill/>
                  </a:rPr>
                  <a:t> </a:t>
                </a:r>
              </a:p>
            </p:txBody>
          </p:sp>
        </mc:Fallback>
      </mc:AlternateContent>
      <p:grpSp>
        <p:nvGrpSpPr>
          <p:cNvPr id="69" name="组合 68"/>
          <p:cNvGrpSpPr/>
          <p:nvPr/>
        </p:nvGrpSpPr>
        <p:grpSpPr>
          <a:xfrm>
            <a:off x="-11324" y="-549196"/>
            <a:ext cx="12192000" cy="2215991"/>
            <a:chOff x="1" y="-549195"/>
            <a:chExt cx="12192000" cy="2215991"/>
          </a:xfrm>
        </p:grpSpPr>
        <p:sp>
          <p:nvSpPr>
            <p:cNvPr id="70" name="任意多边形 69"/>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3"/>
            <p:cNvSpPr txBox="1"/>
            <p:nvPr/>
          </p:nvSpPr>
          <p:spPr>
            <a:xfrm>
              <a:off x="1378904" y="-549195"/>
              <a:ext cx="595038" cy="2215991"/>
            </a:xfrm>
            <a:prstGeom prst="rect">
              <a:avLst/>
            </a:prstGeom>
            <a:noFill/>
          </p:spPr>
          <p:txBody>
            <a:bodyPr wrap="square" rtlCol="0">
              <a:spAutoFit/>
            </a:bodyPr>
            <a:lstStyle/>
            <a:p>
              <a:pPr algn="ct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文本框 4"/>
            <p:cNvSpPr txBox="1"/>
            <p:nvPr/>
          </p:nvSpPr>
          <p:spPr>
            <a:xfrm>
              <a:off x="2052888" y="145703"/>
              <a:ext cx="9415212" cy="830997"/>
            </a:xfrm>
            <a:prstGeom prst="rect">
              <a:avLst/>
            </a:prstGeom>
            <a:noFill/>
          </p:spPr>
          <p:txBody>
            <a:bodyPr wrap="square" rtlCol="0">
              <a:spAutoFit/>
            </a:bodyPr>
            <a:lstStyle/>
            <a:p>
              <a:pPr algn="ct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国内外研究现状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Development Status</a:t>
              </a:r>
              <a:r>
                <a:rPr lang="en-US" altLang="zh-CN" sz="2800" baseline="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75" name="TextBox 74"/>
          <p:cNvSpPr txBox="1"/>
          <p:nvPr/>
        </p:nvSpPr>
        <p:spPr>
          <a:xfrm>
            <a:off x="1037020" y="1254566"/>
            <a:ext cx="3489741"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sym typeface="Arial" panose="020B0604020202020204" pitchFamily="34" charset="0"/>
              </a:rPr>
              <a:t>特征词选择</a:t>
            </a: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6"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68354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822061" y="1788196"/>
            <a:ext cx="4305842" cy="4398670"/>
            <a:chOff x="3769708" y="1126546"/>
            <a:chExt cx="4305842" cy="4398670"/>
          </a:xfrm>
        </p:grpSpPr>
        <p:sp>
          <p:nvSpPr>
            <p:cNvPr id="33" name="椭圆 32"/>
            <p:cNvSpPr/>
            <p:nvPr/>
          </p:nvSpPr>
          <p:spPr>
            <a:xfrm>
              <a:off x="4161886" y="1564808"/>
              <a:ext cx="3482502" cy="3482502"/>
            </a:xfrm>
            <a:prstGeom prst="ellipse">
              <a:avLst/>
            </a:prstGeom>
            <a:solidFill>
              <a:srgbClr val="1857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文本框 7"/>
            <p:cNvSpPr txBox="1"/>
            <p:nvPr/>
          </p:nvSpPr>
          <p:spPr>
            <a:xfrm>
              <a:off x="4122938" y="2952639"/>
              <a:ext cx="3599382"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不均衡分类算法</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3769708" y="2180461"/>
              <a:ext cx="901085" cy="901085"/>
              <a:chOff x="3810098" y="2833560"/>
              <a:chExt cx="901085" cy="901085"/>
            </a:xfrm>
          </p:grpSpPr>
          <p:sp>
            <p:nvSpPr>
              <p:cNvPr id="69" name="椭圆 68"/>
              <p:cNvSpPr/>
              <p:nvPr/>
            </p:nvSpPr>
            <p:spPr>
              <a:xfrm flipH="1">
                <a:off x="3810098" y="2833560"/>
                <a:ext cx="901085" cy="901085"/>
              </a:xfrm>
              <a:prstGeom prst="ellipse">
                <a:avLst/>
              </a:pr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70" name="组合 69"/>
              <p:cNvGrpSpPr/>
              <p:nvPr/>
            </p:nvGrpSpPr>
            <p:grpSpPr>
              <a:xfrm>
                <a:off x="3981624" y="2962905"/>
                <a:ext cx="542217" cy="588078"/>
                <a:chOff x="9525" y="6350"/>
                <a:chExt cx="319088" cy="346076"/>
              </a:xfrm>
              <a:solidFill>
                <a:schemeClr val="bg1"/>
              </a:solidFill>
            </p:grpSpPr>
            <p:sp>
              <p:nvSpPr>
                <p:cNvPr id="71" name="Oval 5"/>
                <p:cNvSpPr>
                  <a:spLocks noChangeArrowheads="1"/>
                </p:cNvSpPr>
                <p:nvPr/>
              </p:nvSpPr>
              <p:spPr bwMode="auto">
                <a:xfrm>
                  <a:off x="141288" y="6350"/>
                  <a:ext cx="61913"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 name="Freeform 6"/>
                <p:cNvSpPr>
                  <a:spLocks/>
                </p:cNvSpPr>
                <p:nvPr/>
              </p:nvSpPr>
              <p:spPr bwMode="auto">
                <a:xfrm>
                  <a:off x="100013" y="76200"/>
                  <a:ext cx="142875" cy="74613"/>
                </a:xfrm>
                <a:custGeom>
                  <a:avLst/>
                  <a:gdLst>
                    <a:gd name="T0" fmla="*/ 26 w 37"/>
                    <a:gd name="T1" fmla="*/ 0 h 19"/>
                    <a:gd name="T2" fmla="*/ 21 w 37"/>
                    <a:gd name="T3" fmla="*/ 0 h 19"/>
                    <a:gd name="T4" fmla="*/ 19 w 37"/>
                    <a:gd name="T5" fmla="*/ 4 h 19"/>
                    <a:gd name="T6" fmla="*/ 17 w 37"/>
                    <a:gd name="T7" fmla="*/ 0 h 19"/>
                    <a:gd name="T8" fmla="*/ 11 w 37"/>
                    <a:gd name="T9" fmla="*/ 0 h 19"/>
                    <a:gd name="T10" fmla="*/ 0 w 37"/>
                    <a:gd name="T11" fmla="*/ 8 h 19"/>
                    <a:gd name="T12" fmla="*/ 0 w 37"/>
                    <a:gd name="T13" fmla="*/ 19 h 19"/>
                    <a:gd name="T14" fmla="*/ 7 w 37"/>
                    <a:gd name="T15" fmla="*/ 19 h 19"/>
                    <a:gd name="T16" fmla="*/ 7 w 37"/>
                    <a:gd name="T17" fmla="*/ 10 h 19"/>
                    <a:gd name="T18" fmla="*/ 9 w 37"/>
                    <a:gd name="T19" fmla="*/ 10 h 19"/>
                    <a:gd name="T20" fmla="*/ 9 w 37"/>
                    <a:gd name="T21" fmla="*/ 19 h 19"/>
                    <a:gd name="T22" fmla="*/ 28 w 37"/>
                    <a:gd name="T23" fmla="*/ 19 h 19"/>
                    <a:gd name="T24" fmla="*/ 28 w 37"/>
                    <a:gd name="T25" fmla="*/ 10 h 19"/>
                    <a:gd name="T26" fmla="*/ 30 w 37"/>
                    <a:gd name="T27" fmla="*/ 10 h 19"/>
                    <a:gd name="T28" fmla="*/ 30 w 37"/>
                    <a:gd name="T29" fmla="*/ 19 h 19"/>
                    <a:gd name="T30" fmla="*/ 37 w 37"/>
                    <a:gd name="T31" fmla="*/ 19 h 19"/>
                    <a:gd name="T32" fmla="*/ 37 w 37"/>
                    <a:gd name="T33" fmla="*/ 8 h 19"/>
                    <a:gd name="T34" fmla="*/ 26 w 37"/>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19">
                      <a:moveTo>
                        <a:pt x="26" y="0"/>
                      </a:moveTo>
                      <a:cubicBezTo>
                        <a:pt x="21" y="0"/>
                        <a:pt x="21" y="0"/>
                        <a:pt x="21" y="0"/>
                      </a:cubicBezTo>
                      <a:cubicBezTo>
                        <a:pt x="19" y="4"/>
                        <a:pt x="19" y="4"/>
                        <a:pt x="19" y="4"/>
                      </a:cubicBezTo>
                      <a:cubicBezTo>
                        <a:pt x="17" y="0"/>
                        <a:pt x="17" y="0"/>
                        <a:pt x="17" y="0"/>
                      </a:cubicBezTo>
                      <a:cubicBezTo>
                        <a:pt x="11" y="0"/>
                        <a:pt x="11" y="0"/>
                        <a:pt x="11" y="0"/>
                      </a:cubicBezTo>
                      <a:cubicBezTo>
                        <a:pt x="0" y="0"/>
                        <a:pt x="0" y="8"/>
                        <a:pt x="0" y="8"/>
                      </a:cubicBezTo>
                      <a:cubicBezTo>
                        <a:pt x="0" y="19"/>
                        <a:pt x="0" y="19"/>
                        <a:pt x="0" y="19"/>
                      </a:cubicBezTo>
                      <a:cubicBezTo>
                        <a:pt x="7" y="19"/>
                        <a:pt x="7" y="19"/>
                        <a:pt x="7" y="19"/>
                      </a:cubicBezTo>
                      <a:cubicBezTo>
                        <a:pt x="7" y="10"/>
                        <a:pt x="7" y="10"/>
                        <a:pt x="7" y="10"/>
                      </a:cubicBezTo>
                      <a:cubicBezTo>
                        <a:pt x="9" y="10"/>
                        <a:pt x="9" y="10"/>
                        <a:pt x="9" y="10"/>
                      </a:cubicBezTo>
                      <a:cubicBezTo>
                        <a:pt x="9" y="19"/>
                        <a:pt x="9" y="19"/>
                        <a:pt x="9" y="19"/>
                      </a:cubicBezTo>
                      <a:cubicBezTo>
                        <a:pt x="28" y="19"/>
                        <a:pt x="28" y="19"/>
                        <a:pt x="28" y="19"/>
                      </a:cubicBezTo>
                      <a:cubicBezTo>
                        <a:pt x="28" y="10"/>
                        <a:pt x="28" y="10"/>
                        <a:pt x="28" y="10"/>
                      </a:cubicBezTo>
                      <a:cubicBezTo>
                        <a:pt x="30" y="10"/>
                        <a:pt x="30" y="10"/>
                        <a:pt x="30" y="10"/>
                      </a:cubicBezTo>
                      <a:cubicBezTo>
                        <a:pt x="30" y="19"/>
                        <a:pt x="30" y="19"/>
                        <a:pt x="30" y="19"/>
                      </a:cubicBezTo>
                      <a:cubicBezTo>
                        <a:pt x="37" y="19"/>
                        <a:pt x="37" y="19"/>
                        <a:pt x="37" y="19"/>
                      </a:cubicBezTo>
                      <a:cubicBezTo>
                        <a:pt x="37" y="8"/>
                        <a:pt x="37" y="8"/>
                        <a:pt x="37" y="8"/>
                      </a:cubicBezTo>
                      <a:cubicBezTo>
                        <a:pt x="36" y="0"/>
                        <a:pt x="26"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 name="Oval 7"/>
                <p:cNvSpPr>
                  <a:spLocks noChangeArrowheads="1"/>
                </p:cNvSpPr>
                <p:nvPr/>
              </p:nvSpPr>
              <p:spPr bwMode="auto">
                <a:xfrm>
                  <a:off x="52388" y="209550"/>
                  <a:ext cx="61913"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 name="Freeform 8"/>
                <p:cNvSpPr>
                  <a:spLocks/>
                </p:cNvSpPr>
                <p:nvPr/>
              </p:nvSpPr>
              <p:spPr bwMode="auto">
                <a:xfrm>
                  <a:off x="9525" y="274638"/>
                  <a:ext cx="144463" cy="77788"/>
                </a:xfrm>
                <a:custGeom>
                  <a:avLst/>
                  <a:gdLst>
                    <a:gd name="T0" fmla="*/ 26 w 37"/>
                    <a:gd name="T1" fmla="*/ 1 h 20"/>
                    <a:gd name="T2" fmla="*/ 21 w 37"/>
                    <a:gd name="T3" fmla="*/ 1 h 20"/>
                    <a:gd name="T4" fmla="*/ 19 w 37"/>
                    <a:gd name="T5" fmla="*/ 4 h 20"/>
                    <a:gd name="T6" fmla="*/ 17 w 37"/>
                    <a:gd name="T7" fmla="*/ 1 h 20"/>
                    <a:gd name="T8" fmla="*/ 11 w 37"/>
                    <a:gd name="T9" fmla="*/ 1 h 20"/>
                    <a:gd name="T10" fmla="*/ 0 w 37"/>
                    <a:gd name="T11" fmla="*/ 9 h 20"/>
                    <a:gd name="T12" fmla="*/ 0 w 37"/>
                    <a:gd name="T13" fmla="*/ 20 h 20"/>
                    <a:gd name="T14" fmla="*/ 7 w 37"/>
                    <a:gd name="T15" fmla="*/ 20 h 20"/>
                    <a:gd name="T16" fmla="*/ 7 w 37"/>
                    <a:gd name="T17" fmla="*/ 10 h 20"/>
                    <a:gd name="T18" fmla="*/ 9 w 37"/>
                    <a:gd name="T19" fmla="*/ 10 h 20"/>
                    <a:gd name="T20" fmla="*/ 9 w 37"/>
                    <a:gd name="T21" fmla="*/ 20 h 20"/>
                    <a:gd name="T22" fmla="*/ 28 w 37"/>
                    <a:gd name="T23" fmla="*/ 20 h 20"/>
                    <a:gd name="T24" fmla="*/ 28 w 37"/>
                    <a:gd name="T25" fmla="*/ 10 h 20"/>
                    <a:gd name="T26" fmla="*/ 30 w 37"/>
                    <a:gd name="T27" fmla="*/ 10 h 20"/>
                    <a:gd name="T28" fmla="*/ 30 w 37"/>
                    <a:gd name="T29" fmla="*/ 20 h 20"/>
                    <a:gd name="T30" fmla="*/ 37 w 37"/>
                    <a:gd name="T31" fmla="*/ 20 h 20"/>
                    <a:gd name="T32" fmla="*/ 37 w 37"/>
                    <a:gd name="T33" fmla="*/ 9 h 20"/>
                    <a:gd name="T34" fmla="*/ 26 w 37"/>
                    <a:gd name="T35"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0">
                      <a:moveTo>
                        <a:pt x="26" y="1"/>
                      </a:moveTo>
                      <a:cubicBezTo>
                        <a:pt x="21" y="1"/>
                        <a:pt x="21" y="1"/>
                        <a:pt x="21" y="1"/>
                      </a:cubicBezTo>
                      <a:cubicBezTo>
                        <a:pt x="19" y="4"/>
                        <a:pt x="19" y="4"/>
                        <a:pt x="19" y="4"/>
                      </a:cubicBezTo>
                      <a:cubicBezTo>
                        <a:pt x="17" y="1"/>
                        <a:pt x="17" y="1"/>
                        <a:pt x="17" y="1"/>
                      </a:cubicBezTo>
                      <a:cubicBezTo>
                        <a:pt x="11" y="1"/>
                        <a:pt x="11" y="1"/>
                        <a:pt x="11" y="1"/>
                      </a:cubicBezTo>
                      <a:cubicBezTo>
                        <a:pt x="0" y="1"/>
                        <a:pt x="0" y="9"/>
                        <a:pt x="0" y="9"/>
                      </a:cubicBezTo>
                      <a:cubicBezTo>
                        <a:pt x="0" y="20"/>
                        <a:pt x="0" y="20"/>
                        <a:pt x="0" y="20"/>
                      </a:cubicBezTo>
                      <a:cubicBezTo>
                        <a:pt x="7" y="20"/>
                        <a:pt x="7" y="20"/>
                        <a:pt x="7" y="20"/>
                      </a:cubicBezTo>
                      <a:cubicBezTo>
                        <a:pt x="7" y="10"/>
                        <a:pt x="7" y="10"/>
                        <a:pt x="7" y="10"/>
                      </a:cubicBezTo>
                      <a:cubicBezTo>
                        <a:pt x="9" y="10"/>
                        <a:pt x="9" y="10"/>
                        <a:pt x="9" y="10"/>
                      </a:cubicBezTo>
                      <a:cubicBezTo>
                        <a:pt x="9" y="20"/>
                        <a:pt x="9" y="20"/>
                        <a:pt x="9" y="20"/>
                      </a:cubicBezTo>
                      <a:cubicBezTo>
                        <a:pt x="28" y="20"/>
                        <a:pt x="28" y="20"/>
                        <a:pt x="28" y="20"/>
                      </a:cubicBezTo>
                      <a:cubicBezTo>
                        <a:pt x="28" y="10"/>
                        <a:pt x="28" y="10"/>
                        <a:pt x="28" y="10"/>
                      </a:cubicBezTo>
                      <a:cubicBezTo>
                        <a:pt x="30" y="10"/>
                        <a:pt x="30" y="10"/>
                        <a:pt x="30" y="10"/>
                      </a:cubicBezTo>
                      <a:cubicBezTo>
                        <a:pt x="30" y="20"/>
                        <a:pt x="30" y="20"/>
                        <a:pt x="30" y="20"/>
                      </a:cubicBezTo>
                      <a:cubicBezTo>
                        <a:pt x="37" y="20"/>
                        <a:pt x="37" y="20"/>
                        <a:pt x="37" y="20"/>
                      </a:cubicBezTo>
                      <a:cubicBezTo>
                        <a:pt x="37" y="9"/>
                        <a:pt x="37" y="9"/>
                        <a:pt x="37" y="9"/>
                      </a:cubicBezTo>
                      <a:cubicBezTo>
                        <a:pt x="36" y="0"/>
                        <a:pt x="26" y="1"/>
                        <a:pt x="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 name="Oval 9"/>
                <p:cNvSpPr>
                  <a:spLocks noChangeArrowheads="1"/>
                </p:cNvSpPr>
                <p:nvPr/>
              </p:nvSpPr>
              <p:spPr bwMode="auto">
                <a:xfrm>
                  <a:off x="231775" y="209550"/>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 name="Freeform 10"/>
                <p:cNvSpPr>
                  <a:spLocks/>
                </p:cNvSpPr>
                <p:nvPr/>
              </p:nvSpPr>
              <p:spPr bwMode="auto">
                <a:xfrm>
                  <a:off x="184150" y="274638"/>
                  <a:ext cx="144463" cy="77788"/>
                </a:xfrm>
                <a:custGeom>
                  <a:avLst/>
                  <a:gdLst>
                    <a:gd name="T0" fmla="*/ 27 w 37"/>
                    <a:gd name="T1" fmla="*/ 1 h 20"/>
                    <a:gd name="T2" fmla="*/ 22 w 37"/>
                    <a:gd name="T3" fmla="*/ 1 h 20"/>
                    <a:gd name="T4" fmla="*/ 19 w 37"/>
                    <a:gd name="T5" fmla="*/ 4 h 20"/>
                    <a:gd name="T6" fmla="*/ 17 w 37"/>
                    <a:gd name="T7" fmla="*/ 1 h 20"/>
                    <a:gd name="T8" fmla="*/ 11 w 37"/>
                    <a:gd name="T9" fmla="*/ 1 h 20"/>
                    <a:gd name="T10" fmla="*/ 1 w 37"/>
                    <a:gd name="T11" fmla="*/ 9 h 20"/>
                    <a:gd name="T12" fmla="*/ 1 w 37"/>
                    <a:gd name="T13" fmla="*/ 20 h 20"/>
                    <a:gd name="T14" fmla="*/ 7 w 37"/>
                    <a:gd name="T15" fmla="*/ 20 h 20"/>
                    <a:gd name="T16" fmla="*/ 7 w 37"/>
                    <a:gd name="T17" fmla="*/ 10 h 20"/>
                    <a:gd name="T18" fmla="*/ 9 w 37"/>
                    <a:gd name="T19" fmla="*/ 10 h 20"/>
                    <a:gd name="T20" fmla="*/ 9 w 37"/>
                    <a:gd name="T21" fmla="*/ 20 h 20"/>
                    <a:gd name="T22" fmla="*/ 29 w 37"/>
                    <a:gd name="T23" fmla="*/ 20 h 20"/>
                    <a:gd name="T24" fmla="*/ 29 w 37"/>
                    <a:gd name="T25" fmla="*/ 10 h 20"/>
                    <a:gd name="T26" fmla="*/ 31 w 37"/>
                    <a:gd name="T27" fmla="*/ 10 h 20"/>
                    <a:gd name="T28" fmla="*/ 31 w 37"/>
                    <a:gd name="T29" fmla="*/ 20 h 20"/>
                    <a:gd name="T30" fmla="*/ 37 w 37"/>
                    <a:gd name="T31" fmla="*/ 20 h 20"/>
                    <a:gd name="T32" fmla="*/ 37 w 37"/>
                    <a:gd name="T33" fmla="*/ 9 h 20"/>
                    <a:gd name="T34" fmla="*/ 27 w 37"/>
                    <a:gd name="T35"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0">
                      <a:moveTo>
                        <a:pt x="27" y="1"/>
                      </a:moveTo>
                      <a:cubicBezTo>
                        <a:pt x="22" y="1"/>
                        <a:pt x="22" y="1"/>
                        <a:pt x="22" y="1"/>
                      </a:cubicBezTo>
                      <a:cubicBezTo>
                        <a:pt x="19" y="4"/>
                        <a:pt x="19" y="4"/>
                        <a:pt x="19" y="4"/>
                      </a:cubicBezTo>
                      <a:cubicBezTo>
                        <a:pt x="17" y="1"/>
                        <a:pt x="17" y="1"/>
                        <a:pt x="17" y="1"/>
                      </a:cubicBezTo>
                      <a:cubicBezTo>
                        <a:pt x="11" y="1"/>
                        <a:pt x="11" y="1"/>
                        <a:pt x="11" y="1"/>
                      </a:cubicBezTo>
                      <a:cubicBezTo>
                        <a:pt x="0" y="1"/>
                        <a:pt x="1" y="9"/>
                        <a:pt x="1" y="9"/>
                      </a:cubicBezTo>
                      <a:cubicBezTo>
                        <a:pt x="1" y="20"/>
                        <a:pt x="1" y="20"/>
                        <a:pt x="1" y="20"/>
                      </a:cubicBezTo>
                      <a:cubicBezTo>
                        <a:pt x="7" y="20"/>
                        <a:pt x="7" y="20"/>
                        <a:pt x="7" y="20"/>
                      </a:cubicBezTo>
                      <a:cubicBezTo>
                        <a:pt x="7" y="10"/>
                        <a:pt x="7" y="10"/>
                        <a:pt x="7" y="10"/>
                      </a:cubicBezTo>
                      <a:cubicBezTo>
                        <a:pt x="9" y="10"/>
                        <a:pt x="9" y="10"/>
                        <a:pt x="9" y="10"/>
                      </a:cubicBezTo>
                      <a:cubicBezTo>
                        <a:pt x="9" y="20"/>
                        <a:pt x="9" y="20"/>
                        <a:pt x="9" y="20"/>
                      </a:cubicBezTo>
                      <a:cubicBezTo>
                        <a:pt x="29" y="20"/>
                        <a:pt x="29" y="20"/>
                        <a:pt x="29" y="20"/>
                      </a:cubicBezTo>
                      <a:cubicBezTo>
                        <a:pt x="29" y="10"/>
                        <a:pt x="29" y="10"/>
                        <a:pt x="29" y="10"/>
                      </a:cubicBezTo>
                      <a:cubicBezTo>
                        <a:pt x="31" y="10"/>
                        <a:pt x="31" y="10"/>
                        <a:pt x="31" y="10"/>
                      </a:cubicBezTo>
                      <a:cubicBezTo>
                        <a:pt x="31" y="20"/>
                        <a:pt x="31" y="20"/>
                        <a:pt x="31" y="20"/>
                      </a:cubicBezTo>
                      <a:cubicBezTo>
                        <a:pt x="37" y="20"/>
                        <a:pt x="37" y="20"/>
                        <a:pt x="37" y="20"/>
                      </a:cubicBezTo>
                      <a:cubicBezTo>
                        <a:pt x="37" y="9"/>
                        <a:pt x="37" y="9"/>
                        <a:pt x="37" y="9"/>
                      </a:cubicBezTo>
                      <a:cubicBezTo>
                        <a:pt x="37" y="0"/>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Freeform 11"/>
                <p:cNvSpPr>
                  <a:spLocks/>
                </p:cNvSpPr>
                <p:nvPr/>
              </p:nvSpPr>
              <p:spPr bwMode="auto">
                <a:xfrm>
                  <a:off x="127000" y="166688"/>
                  <a:ext cx="88900" cy="96838"/>
                </a:xfrm>
                <a:custGeom>
                  <a:avLst/>
                  <a:gdLst>
                    <a:gd name="T0" fmla="*/ 51 w 56"/>
                    <a:gd name="T1" fmla="*/ 61 h 61"/>
                    <a:gd name="T2" fmla="*/ 56 w 56"/>
                    <a:gd name="T3" fmla="*/ 56 h 61"/>
                    <a:gd name="T4" fmla="*/ 31 w 56"/>
                    <a:gd name="T5" fmla="*/ 31 h 61"/>
                    <a:gd name="T6" fmla="*/ 31 w 56"/>
                    <a:gd name="T7" fmla="*/ 0 h 61"/>
                    <a:gd name="T8" fmla="*/ 24 w 56"/>
                    <a:gd name="T9" fmla="*/ 0 h 61"/>
                    <a:gd name="T10" fmla="*/ 24 w 56"/>
                    <a:gd name="T11" fmla="*/ 31 h 61"/>
                    <a:gd name="T12" fmla="*/ 0 w 56"/>
                    <a:gd name="T13" fmla="*/ 56 h 61"/>
                    <a:gd name="T14" fmla="*/ 4 w 56"/>
                    <a:gd name="T15" fmla="*/ 61 h 61"/>
                    <a:gd name="T16" fmla="*/ 26 w 56"/>
                    <a:gd name="T17" fmla="*/ 39 h 61"/>
                    <a:gd name="T18" fmla="*/ 29 w 56"/>
                    <a:gd name="T19" fmla="*/ 39 h 61"/>
                    <a:gd name="T20" fmla="*/ 51 w 56"/>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61">
                      <a:moveTo>
                        <a:pt x="51" y="61"/>
                      </a:moveTo>
                      <a:lnTo>
                        <a:pt x="56" y="56"/>
                      </a:lnTo>
                      <a:lnTo>
                        <a:pt x="31" y="31"/>
                      </a:lnTo>
                      <a:lnTo>
                        <a:pt x="31" y="0"/>
                      </a:lnTo>
                      <a:lnTo>
                        <a:pt x="24" y="0"/>
                      </a:lnTo>
                      <a:lnTo>
                        <a:pt x="24" y="31"/>
                      </a:lnTo>
                      <a:lnTo>
                        <a:pt x="0" y="56"/>
                      </a:lnTo>
                      <a:lnTo>
                        <a:pt x="4" y="61"/>
                      </a:lnTo>
                      <a:lnTo>
                        <a:pt x="26" y="39"/>
                      </a:lnTo>
                      <a:lnTo>
                        <a:pt x="29" y="39"/>
                      </a:lnTo>
                      <a:lnTo>
                        <a:pt x="51"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59" name="组合 58"/>
            <p:cNvGrpSpPr/>
            <p:nvPr/>
          </p:nvGrpSpPr>
          <p:grpSpPr>
            <a:xfrm>
              <a:off x="5808405" y="1126546"/>
              <a:ext cx="209011" cy="537966"/>
              <a:chOff x="9218613" y="2535238"/>
              <a:chExt cx="149225" cy="339725"/>
            </a:xfrm>
            <a:solidFill>
              <a:schemeClr val="bg1"/>
            </a:solidFill>
          </p:grpSpPr>
          <p:sp>
            <p:nvSpPr>
              <p:cNvPr id="60" name="Oval 15"/>
              <p:cNvSpPr>
                <a:spLocks noChangeArrowheads="1"/>
              </p:cNvSpPr>
              <p:nvPr/>
            </p:nvSpPr>
            <p:spPr bwMode="auto">
              <a:xfrm>
                <a:off x="9218613" y="2535238"/>
                <a:ext cx="149225"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 name="Rectangle 19"/>
              <p:cNvSpPr>
                <a:spLocks noChangeArrowheads="1"/>
              </p:cNvSpPr>
              <p:nvPr/>
            </p:nvSpPr>
            <p:spPr bwMode="auto">
              <a:xfrm>
                <a:off x="9280526" y="2693988"/>
                <a:ext cx="26988"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Rectangle 20"/>
              <p:cNvSpPr>
                <a:spLocks noChangeArrowheads="1"/>
              </p:cNvSpPr>
              <p:nvPr/>
            </p:nvSpPr>
            <p:spPr bwMode="auto">
              <a:xfrm>
                <a:off x="9280526" y="2732088"/>
                <a:ext cx="26988"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Rectangle 21"/>
              <p:cNvSpPr>
                <a:spLocks noChangeArrowheads="1"/>
              </p:cNvSpPr>
              <p:nvPr/>
            </p:nvSpPr>
            <p:spPr bwMode="auto">
              <a:xfrm>
                <a:off x="9280526" y="2771776"/>
                <a:ext cx="26988"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Rectangle 22"/>
              <p:cNvSpPr>
                <a:spLocks noChangeArrowheads="1"/>
              </p:cNvSpPr>
              <p:nvPr/>
            </p:nvSpPr>
            <p:spPr bwMode="auto">
              <a:xfrm>
                <a:off x="9280526" y="2814638"/>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Rectangle 23"/>
              <p:cNvSpPr>
                <a:spLocks noChangeArrowheads="1"/>
              </p:cNvSpPr>
              <p:nvPr/>
            </p:nvSpPr>
            <p:spPr bwMode="auto">
              <a:xfrm>
                <a:off x="9280526" y="2852738"/>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7" name="组合 36"/>
            <p:cNvGrpSpPr/>
            <p:nvPr/>
          </p:nvGrpSpPr>
          <p:grpSpPr>
            <a:xfrm>
              <a:off x="4646607" y="4624131"/>
              <a:ext cx="1726564" cy="901085"/>
              <a:chOff x="4686997" y="5277230"/>
              <a:chExt cx="1726564" cy="901085"/>
            </a:xfrm>
          </p:grpSpPr>
          <p:sp>
            <p:nvSpPr>
              <p:cNvPr id="50" name="椭圆 49"/>
              <p:cNvSpPr/>
              <p:nvPr/>
            </p:nvSpPr>
            <p:spPr>
              <a:xfrm flipH="1">
                <a:off x="5512476" y="5277230"/>
                <a:ext cx="901085" cy="901085"/>
              </a:xfrm>
              <a:prstGeom prst="ellipse">
                <a:avLst/>
              </a:pr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1" name="组合 50"/>
              <p:cNvGrpSpPr/>
              <p:nvPr/>
            </p:nvGrpSpPr>
            <p:grpSpPr>
              <a:xfrm>
                <a:off x="4686997" y="5389469"/>
                <a:ext cx="1546650" cy="599898"/>
                <a:chOff x="2289176" y="3783013"/>
                <a:chExt cx="1016920" cy="394432"/>
              </a:xfrm>
              <a:solidFill>
                <a:schemeClr val="bg1"/>
              </a:solidFill>
            </p:grpSpPr>
            <p:sp>
              <p:nvSpPr>
                <p:cNvPr id="52" name="Oval 27"/>
                <p:cNvSpPr>
                  <a:spLocks noChangeArrowheads="1"/>
                </p:cNvSpPr>
                <p:nvPr/>
              </p:nvSpPr>
              <p:spPr bwMode="auto">
                <a:xfrm>
                  <a:off x="3064797" y="3796444"/>
                  <a:ext cx="144463" cy="142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Freeform 28"/>
                <p:cNvSpPr>
                  <a:spLocks/>
                </p:cNvSpPr>
                <p:nvPr/>
              </p:nvSpPr>
              <p:spPr bwMode="auto">
                <a:xfrm>
                  <a:off x="2289176" y="3783013"/>
                  <a:ext cx="139700" cy="138113"/>
                </a:xfrm>
                <a:custGeom>
                  <a:avLst/>
                  <a:gdLst>
                    <a:gd name="T0" fmla="*/ 34 w 36"/>
                    <a:gd name="T1" fmla="*/ 2 h 36"/>
                    <a:gd name="T2" fmla="*/ 34 w 36"/>
                    <a:gd name="T3" fmla="*/ 12 h 36"/>
                    <a:gd name="T4" fmla="*/ 13 w 36"/>
                    <a:gd name="T5" fmla="*/ 33 h 36"/>
                    <a:gd name="T6" fmla="*/ 3 w 36"/>
                    <a:gd name="T7" fmla="*/ 33 h 36"/>
                    <a:gd name="T8" fmla="*/ 3 w 36"/>
                    <a:gd name="T9" fmla="*/ 33 h 36"/>
                    <a:gd name="T10" fmla="*/ 3 w 36"/>
                    <a:gd name="T11" fmla="*/ 23 h 36"/>
                    <a:gd name="T12" fmla="*/ 24 w 36"/>
                    <a:gd name="T13" fmla="*/ 2 h 36"/>
                    <a:gd name="T14" fmla="*/ 34 w 36"/>
                    <a:gd name="T15" fmla="*/ 2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6">
                      <a:moveTo>
                        <a:pt x="34" y="2"/>
                      </a:moveTo>
                      <a:cubicBezTo>
                        <a:pt x="36" y="5"/>
                        <a:pt x="36" y="9"/>
                        <a:pt x="34" y="12"/>
                      </a:cubicBezTo>
                      <a:cubicBezTo>
                        <a:pt x="13" y="33"/>
                        <a:pt x="13" y="33"/>
                        <a:pt x="13" y="33"/>
                      </a:cubicBezTo>
                      <a:cubicBezTo>
                        <a:pt x="10" y="36"/>
                        <a:pt x="6" y="36"/>
                        <a:pt x="3" y="33"/>
                      </a:cubicBezTo>
                      <a:cubicBezTo>
                        <a:pt x="3" y="33"/>
                        <a:pt x="3" y="33"/>
                        <a:pt x="3" y="33"/>
                      </a:cubicBezTo>
                      <a:cubicBezTo>
                        <a:pt x="0" y="30"/>
                        <a:pt x="0" y="26"/>
                        <a:pt x="3" y="23"/>
                      </a:cubicBezTo>
                      <a:cubicBezTo>
                        <a:pt x="24" y="2"/>
                        <a:pt x="24" y="2"/>
                        <a:pt x="24" y="2"/>
                      </a:cubicBezTo>
                      <a:cubicBezTo>
                        <a:pt x="27" y="0"/>
                        <a:pt x="31" y="0"/>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Freeform 30"/>
                <p:cNvSpPr>
                  <a:spLocks/>
                </p:cNvSpPr>
                <p:nvPr/>
              </p:nvSpPr>
              <p:spPr bwMode="auto">
                <a:xfrm>
                  <a:off x="2969547" y="3953607"/>
                  <a:ext cx="84138" cy="190500"/>
                </a:xfrm>
                <a:custGeom>
                  <a:avLst/>
                  <a:gdLst>
                    <a:gd name="T0" fmla="*/ 17 w 22"/>
                    <a:gd name="T1" fmla="*/ 0 h 49"/>
                    <a:gd name="T2" fmla="*/ 0 w 22"/>
                    <a:gd name="T3" fmla="*/ 49 h 49"/>
                    <a:gd name="T4" fmla="*/ 22 w 22"/>
                    <a:gd name="T5" fmla="*/ 49 h 49"/>
                    <a:gd name="T6" fmla="*/ 17 w 22"/>
                    <a:gd name="T7" fmla="*/ 0 h 49"/>
                  </a:gdLst>
                  <a:ahLst/>
                  <a:cxnLst>
                    <a:cxn ang="0">
                      <a:pos x="T0" y="T1"/>
                    </a:cxn>
                    <a:cxn ang="0">
                      <a:pos x="T2" y="T3"/>
                    </a:cxn>
                    <a:cxn ang="0">
                      <a:pos x="T4" y="T5"/>
                    </a:cxn>
                    <a:cxn ang="0">
                      <a:pos x="T6" y="T7"/>
                    </a:cxn>
                  </a:cxnLst>
                  <a:rect l="0" t="0" r="r" b="b"/>
                  <a:pathLst>
                    <a:path w="22" h="49">
                      <a:moveTo>
                        <a:pt x="17" y="0"/>
                      </a:moveTo>
                      <a:cubicBezTo>
                        <a:pt x="17" y="0"/>
                        <a:pt x="1" y="37"/>
                        <a:pt x="0" y="49"/>
                      </a:cubicBezTo>
                      <a:cubicBezTo>
                        <a:pt x="22" y="49"/>
                        <a:pt x="22" y="49"/>
                        <a:pt x="22" y="49"/>
                      </a:cubicBez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Freeform 31"/>
                <p:cNvSpPr>
                  <a:spLocks/>
                </p:cNvSpPr>
                <p:nvPr/>
              </p:nvSpPr>
              <p:spPr bwMode="auto">
                <a:xfrm>
                  <a:off x="3220371" y="3953607"/>
                  <a:ext cx="85725" cy="190500"/>
                </a:xfrm>
                <a:custGeom>
                  <a:avLst/>
                  <a:gdLst>
                    <a:gd name="T0" fmla="*/ 4 w 22"/>
                    <a:gd name="T1" fmla="*/ 0 h 49"/>
                    <a:gd name="T2" fmla="*/ 22 w 22"/>
                    <a:gd name="T3" fmla="*/ 49 h 49"/>
                    <a:gd name="T4" fmla="*/ 0 w 22"/>
                    <a:gd name="T5" fmla="*/ 49 h 49"/>
                    <a:gd name="T6" fmla="*/ 4 w 22"/>
                    <a:gd name="T7" fmla="*/ 0 h 49"/>
                  </a:gdLst>
                  <a:ahLst/>
                  <a:cxnLst>
                    <a:cxn ang="0">
                      <a:pos x="T0" y="T1"/>
                    </a:cxn>
                    <a:cxn ang="0">
                      <a:pos x="T2" y="T3"/>
                    </a:cxn>
                    <a:cxn ang="0">
                      <a:pos x="T4" y="T5"/>
                    </a:cxn>
                    <a:cxn ang="0">
                      <a:pos x="T6" y="T7"/>
                    </a:cxn>
                  </a:cxnLst>
                  <a:rect l="0" t="0" r="r" b="b"/>
                  <a:pathLst>
                    <a:path w="22" h="49">
                      <a:moveTo>
                        <a:pt x="4" y="0"/>
                      </a:moveTo>
                      <a:cubicBezTo>
                        <a:pt x="4" y="0"/>
                        <a:pt x="21" y="37"/>
                        <a:pt x="22" y="49"/>
                      </a:cubicBezTo>
                      <a:cubicBezTo>
                        <a:pt x="0" y="49"/>
                        <a:pt x="0" y="49"/>
                        <a:pt x="0" y="49"/>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Freeform 32"/>
                <p:cNvSpPr>
                  <a:spLocks noEditPoints="1"/>
                </p:cNvSpPr>
                <p:nvPr/>
              </p:nvSpPr>
              <p:spPr bwMode="auto">
                <a:xfrm>
                  <a:off x="3034635" y="3953607"/>
                  <a:ext cx="201613" cy="223838"/>
                </a:xfrm>
                <a:custGeom>
                  <a:avLst/>
                  <a:gdLst>
                    <a:gd name="T0" fmla="*/ 0 w 127"/>
                    <a:gd name="T1" fmla="*/ 0 h 141"/>
                    <a:gd name="T2" fmla="*/ 0 w 127"/>
                    <a:gd name="T3" fmla="*/ 141 h 141"/>
                    <a:gd name="T4" fmla="*/ 127 w 127"/>
                    <a:gd name="T5" fmla="*/ 141 h 141"/>
                    <a:gd name="T6" fmla="*/ 127 w 127"/>
                    <a:gd name="T7" fmla="*/ 0 h 141"/>
                    <a:gd name="T8" fmla="*/ 0 w 127"/>
                    <a:gd name="T9" fmla="*/ 0 h 141"/>
                    <a:gd name="T10" fmla="*/ 105 w 127"/>
                    <a:gd name="T11" fmla="*/ 110 h 141"/>
                    <a:gd name="T12" fmla="*/ 63 w 127"/>
                    <a:gd name="T13" fmla="*/ 124 h 141"/>
                    <a:gd name="T14" fmla="*/ 19 w 127"/>
                    <a:gd name="T15" fmla="*/ 110 h 141"/>
                    <a:gd name="T16" fmla="*/ 19 w 127"/>
                    <a:gd name="T17" fmla="*/ 37 h 141"/>
                    <a:gd name="T18" fmla="*/ 63 w 127"/>
                    <a:gd name="T19" fmla="*/ 51 h 141"/>
                    <a:gd name="T20" fmla="*/ 105 w 127"/>
                    <a:gd name="T21" fmla="*/ 37 h 141"/>
                    <a:gd name="T22" fmla="*/ 105 w 127"/>
                    <a:gd name="T23" fmla="*/ 11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41">
                      <a:moveTo>
                        <a:pt x="0" y="0"/>
                      </a:moveTo>
                      <a:lnTo>
                        <a:pt x="0" y="141"/>
                      </a:lnTo>
                      <a:lnTo>
                        <a:pt x="127" y="141"/>
                      </a:lnTo>
                      <a:lnTo>
                        <a:pt x="127" y="0"/>
                      </a:lnTo>
                      <a:lnTo>
                        <a:pt x="0" y="0"/>
                      </a:lnTo>
                      <a:close/>
                      <a:moveTo>
                        <a:pt x="105" y="110"/>
                      </a:moveTo>
                      <a:lnTo>
                        <a:pt x="63" y="124"/>
                      </a:lnTo>
                      <a:lnTo>
                        <a:pt x="19" y="110"/>
                      </a:lnTo>
                      <a:lnTo>
                        <a:pt x="19" y="37"/>
                      </a:lnTo>
                      <a:lnTo>
                        <a:pt x="63" y="51"/>
                      </a:lnTo>
                      <a:lnTo>
                        <a:pt x="105" y="37"/>
                      </a:lnTo>
                      <a:lnTo>
                        <a:pt x="105"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40" name="组合 39"/>
            <p:cNvGrpSpPr/>
            <p:nvPr/>
          </p:nvGrpSpPr>
          <p:grpSpPr>
            <a:xfrm>
              <a:off x="7174465" y="2180460"/>
              <a:ext cx="901085" cy="901085"/>
              <a:chOff x="7214855" y="2833559"/>
              <a:chExt cx="901085" cy="901085"/>
            </a:xfrm>
          </p:grpSpPr>
          <p:sp>
            <p:nvSpPr>
              <p:cNvPr id="41" name="椭圆 40"/>
              <p:cNvSpPr/>
              <p:nvPr/>
            </p:nvSpPr>
            <p:spPr>
              <a:xfrm>
                <a:off x="7214855" y="2833559"/>
                <a:ext cx="901085" cy="901085"/>
              </a:xfrm>
              <a:prstGeom prst="ellipse">
                <a:avLst/>
              </a:pr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2" name="组合 41"/>
              <p:cNvGrpSpPr/>
              <p:nvPr/>
            </p:nvGrpSpPr>
            <p:grpSpPr>
              <a:xfrm>
                <a:off x="7380660" y="3041871"/>
                <a:ext cx="570998" cy="499620"/>
                <a:chOff x="8683625" y="5130800"/>
                <a:chExt cx="304801" cy="266700"/>
              </a:xfrm>
              <a:solidFill>
                <a:schemeClr val="bg1"/>
              </a:solidFill>
            </p:grpSpPr>
            <p:sp>
              <p:nvSpPr>
                <p:cNvPr id="43" name="Freeform 41"/>
                <p:cNvSpPr>
                  <a:spLocks/>
                </p:cNvSpPr>
                <p:nvPr/>
              </p:nvSpPr>
              <p:spPr bwMode="auto">
                <a:xfrm>
                  <a:off x="8696325" y="5248275"/>
                  <a:ext cx="46038" cy="149225"/>
                </a:xfrm>
                <a:custGeom>
                  <a:avLst/>
                  <a:gdLst>
                    <a:gd name="T0" fmla="*/ 0 w 29"/>
                    <a:gd name="T1" fmla="*/ 15 h 94"/>
                    <a:gd name="T2" fmla="*/ 0 w 29"/>
                    <a:gd name="T3" fmla="*/ 94 h 94"/>
                    <a:gd name="T4" fmla="*/ 29 w 29"/>
                    <a:gd name="T5" fmla="*/ 94 h 94"/>
                    <a:gd name="T6" fmla="*/ 29 w 29"/>
                    <a:gd name="T7" fmla="*/ 0 h 94"/>
                    <a:gd name="T8" fmla="*/ 7 w 29"/>
                    <a:gd name="T9" fmla="*/ 22 h 94"/>
                    <a:gd name="T10" fmla="*/ 0 w 29"/>
                    <a:gd name="T11" fmla="*/ 15 h 94"/>
                  </a:gdLst>
                  <a:ahLst/>
                  <a:cxnLst>
                    <a:cxn ang="0">
                      <a:pos x="T0" y="T1"/>
                    </a:cxn>
                    <a:cxn ang="0">
                      <a:pos x="T2" y="T3"/>
                    </a:cxn>
                    <a:cxn ang="0">
                      <a:pos x="T4" y="T5"/>
                    </a:cxn>
                    <a:cxn ang="0">
                      <a:pos x="T6" y="T7"/>
                    </a:cxn>
                    <a:cxn ang="0">
                      <a:pos x="T8" y="T9"/>
                    </a:cxn>
                    <a:cxn ang="0">
                      <a:pos x="T10" y="T11"/>
                    </a:cxn>
                  </a:cxnLst>
                  <a:rect l="0" t="0" r="r" b="b"/>
                  <a:pathLst>
                    <a:path w="29" h="94">
                      <a:moveTo>
                        <a:pt x="0" y="15"/>
                      </a:moveTo>
                      <a:lnTo>
                        <a:pt x="0" y="94"/>
                      </a:lnTo>
                      <a:lnTo>
                        <a:pt x="29" y="94"/>
                      </a:lnTo>
                      <a:lnTo>
                        <a:pt x="29" y="0"/>
                      </a:lnTo>
                      <a:lnTo>
                        <a:pt x="7" y="2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42"/>
                <p:cNvSpPr>
                  <a:spLocks/>
                </p:cNvSpPr>
                <p:nvPr/>
              </p:nvSpPr>
              <p:spPr bwMode="auto">
                <a:xfrm>
                  <a:off x="8777288" y="5216525"/>
                  <a:ext cx="42863" cy="180975"/>
                </a:xfrm>
                <a:custGeom>
                  <a:avLst/>
                  <a:gdLst>
                    <a:gd name="T0" fmla="*/ 0 w 27"/>
                    <a:gd name="T1" fmla="*/ 0 h 114"/>
                    <a:gd name="T2" fmla="*/ 0 w 27"/>
                    <a:gd name="T3" fmla="*/ 114 h 114"/>
                    <a:gd name="T4" fmla="*/ 27 w 27"/>
                    <a:gd name="T5" fmla="*/ 114 h 114"/>
                    <a:gd name="T6" fmla="*/ 27 w 27"/>
                    <a:gd name="T7" fmla="*/ 27 h 114"/>
                    <a:gd name="T8" fmla="*/ 0 w 27"/>
                    <a:gd name="T9" fmla="*/ 0 h 114"/>
                    <a:gd name="T10" fmla="*/ 0 w 27"/>
                    <a:gd name="T11" fmla="*/ 0 h 114"/>
                  </a:gdLst>
                  <a:ahLst/>
                  <a:cxnLst>
                    <a:cxn ang="0">
                      <a:pos x="T0" y="T1"/>
                    </a:cxn>
                    <a:cxn ang="0">
                      <a:pos x="T2" y="T3"/>
                    </a:cxn>
                    <a:cxn ang="0">
                      <a:pos x="T4" y="T5"/>
                    </a:cxn>
                    <a:cxn ang="0">
                      <a:pos x="T6" y="T7"/>
                    </a:cxn>
                    <a:cxn ang="0">
                      <a:pos x="T8" y="T9"/>
                    </a:cxn>
                    <a:cxn ang="0">
                      <a:pos x="T10" y="T11"/>
                    </a:cxn>
                  </a:cxnLst>
                  <a:rect l="0" t="0" r="r" b="b"/>
                  <a:pathLst>
                    <a:path w="27" h="114">
                      <a:moveTo>
                        <a:pt x="0" y="0"/>
                      </a:moveTo>
                      <a:lnTo>
                        <a:pt x="0" y="114"/>
                      </a:lnTo>
                      <a:lnTo>
                        <a:pt x="27" y="114"/>
                      </a:lnTo>
                      <a:lnTo>
                        <a:pt x="27" y="2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Freeform 43"/>
                <p:cNvSpPr>
                  <a:spLocks/>
                </p:cNvSpPr>
                <p:nvPr/>
              </p:nvSpPr>
              <p:spPr bwMode="auto">
                <a:xfrm>
                  <a:off x="8851900" y="5259388"/>
                  <a:ext cx="46038" cy="138112"/>
                </a:xfrm>
                <a:custGeom>
                  <a:avLst/>
                  <a:gdLst>
                    <a:gd name="T0" fmla="*/ 0 w 29"/>
                    <a:gd name="T1" fmla="*/ 20 h 87"/>
                    <a:gd name="T2" fmla="*/ 0 w 29"/>
                    <a:gd name="T3" fmla="*/ 87 h 87"/>
                    <a:gd name="T4" fmla="*/ 29 w 29"/>
                    <a:gd name="T5" fmla="*/ 87 h 87"/>
                    <a:gd name="T6" fmla="*/ 29 w 29"/>
                    <a:gd name="T7" fmla="*/ 0 h 87"/>
                    <a:gd name="T8" fmla="*/ 5 w 29"/>
                    <a:gd name="T9" fmla="*/ 25 h 87"/>
                    <a:gd name="T10" fmla="*/ 0 w 29"/>
                    <a:gd name="T11" fmla="*/ 20 h 87"/>
                  </a:gdLst>
                  <a:ahLst/>
                  <a:cxnLst>
                    <a:cxn ang="0">
                      <a:pos x="T0" y="T1"/>
                    </a:cxn>
                    <a:cxn ang="0">
                      <a:pos x="T2" y="T3"/>
                    </a:cxn>
                    <a:cxn ang="0">
                      <a:pos x="T4" y="T5"/>
                    </a:cxn>
                    <a:cxn ang="0">
                      <a:pos x="T6" y="T7"/>
                    </a:cxn>
                    <a:cxn ang="0">
                      <a:pos x="T8" y="T9"/>
                    </a:cxn>
                    <a:cxn ang="0">
                      <a:pos x="T10" y="T11"/>
                    </a:cxn>
                  </a:cxnLst>
                  <a:rect l="0" t="0" r="r" b="b"/>
                  <a:pathLst>
                    <a:path w="29" h="87">
                      <a:moveTo>
                        <a:pt x="0" y="20"/>
                      </a:moveTo>
                      <a:lnTo>
                        <a:pt x="0" y="87"/>
                      </a:lnTo>
                      <a:lnTo>
                        <a:pt x="29" y="87"/>
                      </a:lnTo>
                      <a:lnTo>
                        <a:pt x="29" y="0"/>
                      </a:lnTo>
                      <a:lnTo>
                        <a:pt x="5" y="25"/>
                      </a:lnTo>
                      <a:lnTo>
                        <a:pt x="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Freeform 44"/>
                <p:cNvSpPr>
                  <a:spLocks/>
                </p:cNvSpPr>
                <p:nvPr/>
              </p:nvSpPr>
              <p:spPr bwMode="auto">
                <a:xfrm>
                  <a:off x="8932863" y="5189538"/>
                  <a:ext cx="42863" cy="207962"/>
                </a:xfrm>
                <a:custGeom>
                  <a:avLst/>
                  <a:gdLst>
                    <a:gd name="T0" fmla="*/ 20 w 27"/>
                    <a:gd name="T1" fmla="*/ 0 h 131"/>
                    <a:gd name="T2" fmla="*/ 0 w 27"/>
                    <a:gd name="T3" fmla="*/ 22 h 131"/>
                    <a:gd name="T4" fmla="*/ 0 w 27"/>
                    <a:gd name="T5" fmla="*/ 131 h 131"/>
                    <a:gd name="T6" fmla="*/ 27 w 27"/>
                    <a:gd name="T7" fmla="*/ 131 h 131"/>
                    <a:gd name="T8" fmla="*/ 27 w 27"/>
                    <a:gd name="T9" fmla="*/ 20 h 131"/>
                    <a:gd name="T10" fmla="*/ 20 w 27"/>
                    <a:gd name="T11" fmla="*/ 20 h 131"/>
                    <a:gd name="T12" fmla="*/ 20 w 27"/>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27" h="131">
                      <a:moveTo>
                        <a:pt x="20" y="0"/>
                      </a:moveTo>
                      <a:lnTo>
                        <a:pt x="0" y="22"/>
                      </a:lnTo>
                      <a:lnTo>
                        <a:pt x="0" y="131"/>
                      </a:lnTo>
                      <a:lnTo>
                        <a:pt x="27" y="131"/>
                      </a:lnTo>
                      <a:lnTo>
                        <a:pt x="27" y="20"/>
                      </a:lnTo>
                      <a:lnTo>
                        <a:pt x="20" y="2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Freeform 45"/>
                <p:cNvSpPr>
                  <a:spLocks/>
                </p:cNvSpPr>
                <p:nvPr/>
              </p:nvSpPr>
              <p:spPr bwMode="auto">
                <a:xfrm>
                  <a:off x="8683625" y="5130800"/>
                  <a:ext cx="304801" cy="144462"/>
                </a:xfrm>
                <a:custGeom>
                  <a:avLst/>
                  <a:gdLst>
                    <a:gd name="T0" fmla="*/ 152 w 192"/>
                    <a:gd name="T1" fmla="*/ 0 h 91"/>
                    <a:gd name="T2" fmla="*/ 152 w 192"/>
                    <a:gd name="T3" fmla="*/ 7 h 91"/>
                    <a:gd name="T4" fmla="*/ 169 w 192"/>
                    <a:gd name="T5" fmla="*/ 7 h 91"/>
                    <a:gd name="T6" fmla="*/ 113 w 192"/>
                    <a:gd name="T7" fmla="*/ 64 h 91"/>
                    <a:gd name="T8" fmla="*/ 59 w 192"/>
                    <a:gd name="T9" fmla="*/ 9 h 91"/>
                    <a:gd name="T10" fmla="*/ 0 w 192"/>
                    <a:gd name="T11" fmla="*/ 66 h 91"/>
                    <a:gd name="T12" fmla="*/ 13 w 192"/>
                    <a:gd name="T13" fmla="*/ 81 h 91"/>
                    <a:gd name="T14" fmla="*/ 59 w 192"/>
                    <a:gd name="T15" fmla="*/ 37 h 91"/>
                    <a:gd name="T16" fmla="*/ 113 w 192"/>
                    <a:gd name="T17" fmla="*/ 91 h 91"/>
                    <a:gd name="T18" fmla="*/ 184 w 192"/>
                    <a:gd name="T19" fmla="*/ 22 h 91"/>
                    <a:gd name="T20" fmla="*/ 184 w 192"/>
                    <a:gd name="T21" fmla="*/ 44 h 91"/>
                    <a:gd name="T22" fmla="*/ 192 w 192"/>
                    <a:gd name="T23" fmla="*/ 44 h 91"/>
                    <a:gd name="T24" fmla="*/ 192 w 192"/>
                    <a:gd name="T25" fmla="*/ 0 h 91"/>
                    <a:gd name="T26" fmla="*/ 152 w 192"/>
                    <a:gd name="T2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91">
                      <a:moveTo>
                        <a:pt x="152" y="0"/>
                      </a:moveTo>
                      <a:lnTo>
                        <a:pt x="152" y="7"/>
                      </a:lnTo>
                      <a:lnTo>
                        <a:pt x="169" y="7"/>
                      </a:lnTo>
                      <a:lnTo>
                        <a:pt x="113" y="64"/>
                      </a:lnTo>
                      <a:lnTo>
                        <a:pt x="59" y="9"/>
                      </a:lnTo>
                      <a:lnTo>
                        <a:pt x="0" y="66"/>
                      </a:lnTo>
                      <a:lnTo>
                        <a:pt x="13" y="81"/>
                      </a:lnTo>
                      <a:lnTo>
                        <a:pt x="59" y="37"/>
                      </a:lnTo>
                      <a:lnTo>
                        <a:pt x="113" y="91"/>
                      </a:lnTo>
                      <a:lnTo>
                        <a:pt x="184" y="22"/>
                      </a:lnTo>
                      <a:lnTo>
                        <a:pt x="184" y="44"/>
                      </a:lnTo>
                      <a:lnTo>
                        <a:pt x="192" y="44"/>
                      </a:lnTo>
                      <a:lnTo>
                        <a:pt x="192" y="0"/>
                      </a:lnTo>
                      <a:lnTo>
                        <a:pt x="1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sp>
        <p:nvSpPr>
          <p:cNvPr id="80" name="矩形 79"/>
          <p:cNvSpPr/>
          <p:nvPr/>
        </p:nvSpPr>
        <p:spPr>
          <a:xfrm>
            <a:off x="7024256" y="2209046"/>
            <a:ext cx="1980030" cy="400110"/>
          </a:xfrm>
          <a:prstGeom prst="rect">
            <a:avLst/>
          </a:prstGeom>
        </p:spPr>
        <p:txBody>
          <a:bodyPr wrap="none">
            <a:spAutoFit/>
          </a:bodyPr>
          <a:lstStyle/>
          <a:p>
            <a:pPr algn="ctr">
              <a:spcBef>
                <a:spcPts val="600"/>
              </a:spcBef>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过采样分类算法</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矩形 80"/>
          <p:cNvSpPr/>
          <p:nvPr/>
        </p:nvSpPr>
        <p:spPr>
          <a:xfrm>
            <a:off x="5170915" y="6190384"/>
            <a:ext cx="1766830" cy="400110"/>
          </a:xfrm>
          <a:prstGeom prst="rect">
            <a:avLst/>
          </a:prstGeom>
        </p:spPr>
        <p:txBody>
          <a:bodyPr wrap="none">
            <a:spAutoFit/>
          </a:bodyPr>
          <a:lstStyle/>
          <a:p>
            <a:pPr>
              <a:spcBef>
                <a:spcPts val="600"/>
              </a:spcBef>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SVM</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算法改进</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矩形 81"/>
          <p:cNvSpPr/>
          <p:nvPr/>
        </p:nvSpPr>
        <p:spPr>
          <a:xfrm>
            <a:off x="2616805" y="2227280"/>
            <a:ext cx="1980029" cy="400110"/>
          </a:xfrm>
          <a:prstGeom prst="rect">
            <a:avLst/>
          </a:prstGeom>
        </p:spPr>
        <p:txBody>
          <a:bodyPr wrap="none">
            <a:spAutoFit/>
          </a:bodyPr>
          <a:lstStyle/>
          <a:p>
            <a:pPr>
              <a:spcBef>
                <a:spcPts val="600"/>
              </a:spcBef>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欠采样分类算法</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11324" y="-549196"/>
            <a:ext cx="12192000" cy="2215991"/>
            <a:chOff x="1" y="-549195"/>
            <a:chExt cx="12192000" cy="2215991"/>
          </a:xfrm>
        </p:grpSpPr>
        <p:sp>
          <p:nvSpPr>
            <p:cNvPr id="84" name="任意多边形 83"/>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3"/>
            <p:cNvSpPr txBox="1"/>
            <p:nvPr/>
          </p:nvSpPr>
          <p:spPr>
            <a:xfrm>
              <a:off x="1378904" y="-549195"/>
              <a:ext cx="595038" cy="2215991"/>
            </a:xfrm>
            <a:prstGeom prst="rect">
              <a:avLst/>
            </a:prstGeom>
            <a:noFill/>
          </p:spPr>
          <p:txBody>
            <a:bodyPr wrap="square" rtlCol="0">
              <a:spAutoFit/>
            </a:bodyPr>
            <a:lstStyle/>
            <a:p>
              <a:pPr algn="ct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文本框 4"/>
            <p:cNvSpPr txBox="1"/>
            <p:nvPr/>
          </p:nvSpPr>
          <p:spPr>
            <a:xfrm>
              <a:off x="2052888" y="145703"/>
              <a:ext cx="9415212" cy="830997"/>
            </a:xfrm>
            <a:prstGeom prst="rect">
              <a:avLst/>
            </a:prstGeom>
            <a:noFill/>
          </p:spPr>
          <p:txBody>
            <a:bodyPr wrap="square" rtlCol="0">
              <a:spAutoFit/>
            </a:bodyPr>
            <a:lstStyle/>
            <a:p>
              <a:pPr algn="ct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国内外研究现状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Development Status</a:t>
              </a:r>
              <a:r>
                <a:rPr lang="en-US" altLang="zh-CN" sz="2800" baseline="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93" name="TextBox 92"/>
          <p:cNvSpPr txBox="1"/>
          <p:nvPr/>
        </p:nvSpPr>
        <p:spPr>
          <a:xfrm>
            <a:off x="1037020" y="1254566"/>
            <a:ext cx="4133895" cy="523220"/>
          </a:xfrm>
          <a:prstGeom prst="rect">
            <a:avLst/>
          </a:prstGeom>
          <a:solidFill>
            <a:schemeClr val="accent1">
              <a:lumMod val="60000"/>
              <a:lumOff val="40000"/>
            </a:schemeClr>
          </a:solidFill>
          <a:ln>
            <a:solidFill>
              <a:schemeClr val="accent1">
                <a:lumMod val="60000"/>
                <a:lumOff val="40000"/>
              </a:schemeClr>
            </a:solidFill>
          </a:ln>
          <a:effectLst/>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不均衡分类</a:t>
            </a:r>
            <a:r>
              <a:rPr lang="zh-CN" altLang="en-US" sz="2800" b="1" dirty="0">
                <a:latin typeface="Arial" panose="020B0604020202020204" pitchFamily="34" charset="0"/>
                <a:ea typeface="微软雅黑" panose="020B0503020204020204" pitchFamily="34" charset="-122"/>
                <a:sym typeface="Arial" panose="020B0604020202020204" pitchFamily="34" charset="0"/>
              </a:rPr>
              <a:t>算法方面</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9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75179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8" y="2473346"/>
            <a:ext cx="2201101" cy="646331"/>
          </a:xfrm>
          <a:prstGeom prst="rect">
            <a:avLst/>
          </a:prstGeom>
          <a:solidFill>
            <a:schemeClr val="accent5">
              <a:lumMod val="75000"/>
            </a:schemeClr>
          </a:solidFill>
          <a:ln w="12700">
            <a:noFill/>
            <a:prstDash val="dash"/>
          </a:ln>
        </p:spPr>
        <p:txBody>
          <a:bodyPr wrap="square" rtlCol="0">
            <a:spAutoFit/>
          </a:bodyPr>
          <a:lstStyle/>
          <a:p>
            <a:pPr algn="ctr"/>
            <a:r>
              <a:rPr lang="zh-CN" altLang="en-US" sz="3600" dirty="0" smtClean="0">
                <a:solidFill>
                  <a:prstClr val="white"/>
                </a:solidFill>
                <a:latin typeface="微软雅黑" pitchFamily="34" charset="-122"/>
                <a:ea typeface="微软雅黑" pitchFamily="34" charset="-122"/>
                <a:cs typeface="Times New Roman" panose="02020603050405020304" pitchFamily="18" charset="0"/>
              </a:rPr>
              <a:t>主要工作</a:t>
            </a:r>
            <a:endParaRPr lang="zh-CN" altLang="en-US" sz="3600" dirty="0">
              <a:solidFill>
                <a:prstClr val="white"/>
              </a:solidFill>
              <a:latin typeface="微软雅黑" pitchFamily="34" charset="-122"/>
              <a:ea typeface="微软雅黑" pitchFamily="34" charset="-122"/>
              <a:cs typeface="Times New Roman" panose="02020603050405020304" pitchFamily="18" charset="0"/>
            </a:endParaRPr>
          </a:p>
        </p:txBody>
      </p:sp>
      <p:cxnSp>
        <p:nvCxnSpPr>
          <p:cNvPr id="3" name="直接连接符 2"/>
          <p:cNvCxnSpPr/>
          <p:nvPr/>
        </p:nvCxnSpPr>
        <p:spPr>
          <a:xfrm>
            <a:off x="1863038" y="2635246"/>
            <a:ext cx="0" cy="2150723"/>
          </a:xfrm>
          <a:prstGeom prst="line">
            <a:avLst/>
          </a:prstGeom>
          <a:ln w="3175">
            <a:solidFill>
              <a:srgbClr val="DDDDD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15616" y="3532116"/>
            <a:ext cx="23826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15616" y="1355176"/>
            <a:ext cx="749108" cy="2215991"/>
          </a:xfrm>
          <a:prstGeom prst="rect">
            <a:avLst/>
          </a:prstGeom>
          <a:noFill/>
        </p:spPr>
        <p:txBody>
          <a:bodyPr wrap="square" rtlCol="0">
            <a:spAutoFit/>
          </a:bodyPr>
          <a:lstStyle/>
          <a:p>
            <a:r>
              <a:rPr lang="en-US" altLang="zh-CN" sz="13800" dirty="0" smtClean="0">
                <a:solidFill>
                  <a:srgbClr val="969696"/>
                </a:solidFill>
                <a:latin typeface="Serif Black" pitchFamily="2" charset="0"/>
                <a:ea typeface="DFKai-SB" pitchFamily="65" charset="-120"/>
              </a:rPr>
              <a:t>4</a:t>
            </a:r>
            <a:endParaRPr lang="zh-CN" altLang="en-US" sz="13800" dirty="0">
              <a:solidFill>
                <a:srgbClr val="969696"/>
              </a:solidFill>
              <a:latin typeface="Serif Black" pitchFamily="2" charset="0"/>
              <a:ea typeface="DFKai-SB" pitchFamily="65" charset="-120"/>
            </a:endParaRPr>
          </a:p>
        </p:txBody>
      </p:sp>
    </p:spTree>
    <p:extLst>
      <p:ext uri="{BB962C8B-B14F-4D97-AF65-F5344CB8AC3E}">
        <p14:creationId xmlns:p14="http://schemas.microsoft.com/office/powerpoint/2010/main" val="396677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1"/>
          <p:cNvSpPr txBox="1"/>
          <p:nvPr/>
        </p:nvSpPr>
        <p:spPr>
          <a:xfrm>
            <a:off x="2631934" y="2554808"/>
            <a:ext cx="1523207"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分析</a:t>
            </a:r>
            <a:r>
              <a:rPr lang="en-US" altLang="zh-CN" sz="3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矩形 18"/>
          <p:cNvSpPr/>
          <p:nvPr/>
        </p:nvSpPr>
        <p:spPr>
          <a:xfrm>
            <a:off x="2631934" y="3365613"/>
            <a:ext cx="1845937" cy="2308324"/>
          </a:xfrm>
          <a:prstGeom prst="rect">
            <a:avLst/>
          </a:prstGeom>
        </p:spPr>
        <p:txBody>
          <a:bodyPr wrap="square">
            <a:spAutoFit/>
          </a:bodyPr>
          <a:lstStyle/>
          <a:p>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数据的不均衡造成少数类词项呈现低频现象，常规分类算法对其特征词的选择不利，造成其特征向量的稀疏性，更容易误分</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15"/>
          <p:cNvSpPr txBox="1"/>
          <p:nvPr/>
        </p:nvSpPr>
        <p:spPr>
          <a:xfrm>
            <a:off x="7211909" y="2554808"/>
            <a:ext cx="1523207"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分析</a:t>
            </a:r>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endPar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矩形 22"/>
          <p:cNvSpPr/>
          <p:nvPr/>
        </p:nvSpPr>
        <p:spPr>
          <a:xfrm>
            <a:off x="7211909" y="3365613"/>
            <a:ext cx="1845937" cy="1831271"/>
          </a:xfrm>
          <a:prstGeom prst="rect">
            <a:avLst/>
          </a:prstGeom>
        </p:spPr>
        <p:txBody>
          <a:bodyPr wrap="square">
            <a:spAutoFit/>
          </a:bodyPr>
          <a:lstStyle/>
          <a:p>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添加内容：大段文字阅读困难症，大段文字；</a:t>
            </a:r>
            <a:endPar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spcBef>
                <a:spcPts val="600"/>
              </a:spcBef>
            </a:pP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添加内容：大段文字阅读困难症，阅读；</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4" name="组合 23"/>
          <p:cNvGrpSpPr/>
          <p:nvPr/>
        </p:nvGrpSpPr>
        <p:grpSpPr>
          <a:xfrm>
            <a:off x="1" y="-549195"/>
            <a:ext cx="12192000" cy="2215991"/>
            <a:chOff x="1" y="-549195"/>
            <a:chExt cx="12192000" cy="2215991"/>
          </a:xfrm>
        </p:grpSpPr>
        <p:sp>
          <p:nvSpPr>
            <p:cNvPr id="25" name="任意多边形 24"/>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4"/>
            <p:cNvSpPr txBox="1"/>
            <p:nvPr/>
          </p:nvSpPr>
          <p:spPr>
            <a:xfrm>
              <a:off x="1973942" y="143301"/>
              <a:ext cx="10005762" cy="830997"/>
            </a:xfrm>
            <a:prstGeom prst="rect">
              <a:avLst/>
            </a:prstGeom>
            <a:noFill/>
          </p:spPr>
          <p:txBody>
            <a:bodyPr wrap="square" rtlCol="0">
              <a:spAutoFit/>
            </a:bodyPr>
            <a:lstStyle/>
            <a:p>
              <a:pPr algn="ct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主要工作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The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Main Work </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aphicFrame>
        <p:nvGraphicFramePr>
          <p:cNvPr id="28" name="对象 27"/>
          <p:cNvGraphicFramePr>
            <a:graphicFrameLocks noChangeAspect="1"/>
          </p:cNvGraphicFramePr>
          <p:nvPr>
            <p:extLst>
              <p:ext uri="{D42A27DB-BD31-4B8C-83A1-F6EECF244321}">
                <p14:modId xmlns:p14="http://schemas.microsoft.com/office/powerpoint/2010/main" val="3693018703"/>
              </p:ext>
            </p:extLst>
          </p:nvPr>
        </p:nvGraphicFramePr>
        <p:xfrm>
          <a:off x="6220913" y="2122641"/>
          <a:ext cx="4726861" cy="807025"/>
        </p:xfrm>
        <a:graphic>
          <a:graphicData uri="http://schemas.openxmlformats.org/presentationml/2006/ole">
            <mc:AlternateContent xmlns:mc="http://schemas.openxmlformats.org/markup-compatibility/2006">
              <mc:Choice xmlns:v="urn:schemas-microsoft-com:vml" Requires="v">
                <p:oleObj spid="_x0000_s31459" name="Equation" r:id="rId4" imgW="2603160" imgH="444240" progId="Equation.DSMT4">
                  <p:embed/>
                </p:oleObj>
              </mc:Choice>
              <mc:Fallback>
                <p:oleObj name="Equation" r:id="rId4" imgW="2603160" imgH="444240" progId="Equation.DSMT4">
                  <p:embed/>
                  <p:pic>
                    <p:nvPicPr>
                      <p:cNvPr id="0" name=""/>
                      <p:cNvPicPr/>
                      <p:nvPr/>
                    </p:nvPicPr>
                    <p:blipFill>
                      <a:blip r:embed="rId5"/>
                      <a:stretch>
                        <a:fillRect/>
                      </a:stretch>
                    </p:blipFill>
                    <p:spPr>
                      <a:xfrm>
                        <a:off x="6220913" y="2122641"/>
                        <a:ext cx="4726861" cy="807025"/>
                      </a:xfrm>
                      <a:prstGeom prst="rect">
                        <a:avLst/>
                      </a:prstGeom>
                    </p:spPr>
                  </p:pic>
                </p:oleObj>
              </mc:Fallback>
            </mc:AlternateContent>
          </a:graphicData>
        </a:graphic>
      </p:graphicFrame>
      <p:graphicFrame>
        <p:nvGraphicFramePr>
          <p:cNvPr id="30" name="对象 29"/>
          <p:cNvGraphicFramePr>
            <a:graphicFrameLocks noChangeAspect="1"/>
          </p:cNvGraphicFramePr>
          <p:nvPr/>
        </p:nvGraphicFramePr>
        <p:xfrm>
          <a:off x="4846638" y="3621088"/>
          <a:ext cx="142875" cy="228600"/>
        </p:xfrm>
        <a:graphic>
          <a:graphicData uri="http://schemas.openxmlformats.org/presentationml/2006/ole">
            <mc:AlternateContent xmlns:mc="http://schemas.openxmlformats.org/markup-compatibility/2006">
              <mc:Choice xmlns:v="urn:schemas-microsoft-com:vml" Requires="v">
                <p:oleObj spid="_x0000_s31460" name="Equation" r:id="rId6" imgW="139700" imgH="228600" progId="Equation.DSMT4">
                  <p:embed/>
                </p:oleObj>
              </mc:Choice>
              <mc:Fallback>
                <p:oleObj name="Equation" r:id="rId6" imgW="13970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6638" y="3621088"/>
                        <a:ext cx="142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p:cNvGraphicFramePr>
            <a:graphicFrameLocks noChangeAspect="1"/>
          </p:cNvGraphicFramePr>
          <p:nvPr/>
        </p:nvGraphicFramePr>
        <p:xfrm>
          <a:off x="4846638" y="3621088"/>
          <a:ext cx="85725" cy="152400"/>
        </p:xfrm>
        <a:graphic>
          <a:graphicData uri="http://schemas.openxmlformats.org/presentationml/2006/ole">
            <mc:AlternateContent xmlns:mc="http://schemas.openxmlformats.org/markup-compatibility/2006">
              <mc:Choice xmlns:v="urn:schemas-microsoft-com:vml" Requires="v">
                <p:oleObj spid="_x0000_s31461" name="Equation" r:id="rId8" imgW="88746" imgH="152136" progId="Equation.DSMT4">
                  <p:embed/>
                </p:oleObj>
              </mc:Choice>
              <mc:Fallback>
                <p:oleObj name="Equation" r:id="rId8" imgW="88746" imgH="152136"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6638" y="3621088"/>
                        <a:ext cx="85725"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组合 33"/>
          <p:cNvGrpSpPr/>
          <p:nvPr/>
        </p:nvGrpSpPr>
        <p:grpSpPr>
          <a:xfrm>
            <a:off x="522433" y="1864957"/>
            <a:ext cx="4390028" cy="4444006"/>
            <a:chOff x="2032993" y="719665"/>
            <a:chExt cx="5352850" cy="5418667"/>
          </a:xfrm>
          <a:solidFill>
            <a:srgbClr val="18579A"/>
          </a:solidFill>
        </p:grpSpPr>
        <p:sp>
          <p:nvSpPr>
            <p:cNvPr id="35" name="任意多边形 34"/>
            <p:cNvSpPr/>
            <p:nvPr/>
          </p:nvSpPr>
          <p:spPr>
            <a:xfrm rot="21600000">
              <a:off x="2032993" y="719665"/>
              <a:ext cx="2579688" cy="54186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63C9B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350" tIns="1083733" rIns="388939" bIns="1083733" numCol="1" spcCol="1270" anchor="t" anchorCtr="0">
              <a:noAutofit/>
            </a:bodyPr>
            <a:lstStyle/>
            <a:p>
              <a:pPr lvl="0" algn="l" defTabSz="2711450">
                <a:lnSpc>
                  <a:spcPct val="90000"/>
                </a:lnSpc>
                <a:spcBef>
                  <a:spcPct val="0"/>
                </a:spcBef>
                <a:spcAft>
                  <a:spcPct val="35000"/>
                </a:spcAft>
              </a:pPr>
              <a:endParaRPr lang="zh-CN" altLang="en-US" sz="6100" kern="1200"/>
            </a:p>
            <a:p>
              <a:pPr marL="285750" lvl="1" indent="-285750" algn="l" defTabSz="2133600">
                <a:lnSpc>
                  <a:spcPct val="90000"/>
                </a:lnSpc>
                <a:spcBef>
                  <a:spcPct val="0"/>
                </a:spcBef>
                <a:spcAft>
                  <a:spcPct val="15000"/>
                </a:spcAft>
                <a:buChar char="••"/>
              </a:pPr>
              <a:endParaRPr lang="zh-CN" altLang="en-US" sz="4800" kern="1200"/>
            </a:p>
            <a:p>
              <a:pPr marL="285750" lvl="1" indent="-285750" algn="l" defTabSz="2133600">
                <a:lnSpc>
                  <a:spcPct val="90000"/>
                </a:lnSpc>
                <a:spcBef>
                  <a:spcPct val="0"/>
                </a:spcBef>
                <a:spcAft>
                  <a:spcPct val="15000"/>
                </a:spcAft>
                <a:buChar char="••"/>
              </a:pPr>
              <a:endParaRPr lang="zh-CN" altLang="en-US" sz="4800" kern="1200"/>
            </a:p>
          </p:txBody>
        </p:sp>
        <p:sp>
          <p:nvSpPr>
            <p:cNvPr id="36" name="任意多边形 35"/>
            <p:cNvSpPr/>
            <p:nvPr/>
          </p:nvSpPr>
          <p:spPr>
            <a:xfrm rot="21600000">
              <a:off x="4806155" y="719665"/>
              <a:ext cx="2579688" cy="54186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351" tIns="1083733" rIns="388938" bIns="1083733" numCol="1" spcCol="1270" anchor="t" anchorCtr="0">
              <a:noAutofit/>
            </a:bodyPr>
            <a:lstStyle/>
            <a:p>
              <a:pPr lvl="0" algn="l" defTabSz="2711450">
                <a:lnSpc>
                  <a:spcPct val="90000"/>
                </a:lnSpc>
                <a:spcBef>
                  <a:spcPct val="0"/>
                </a:spcBef>
                <a:spcAft>
                  <a:spcPct val="35000"/>
                </a:spcAft>
              </a:pPr>
              <a:endParaRPr lang="zh-CN" altLang="en-US" sz="6100" kern="1200" dirty="0"/>
            </a:p>
            <a:p>
              <a:pPr marL="285750" lvl="1" indent="-285750" algn="l" defTabSz="2133600">
                <a:lnSpc>
                  <a:spcPct val="90000"/>
                </a:lnSpc>
                <a:spcBef>
                  <a:spcPct val="0"/>
                </a:spcBef>
                <a:spcAft>
                  <a:spcPct val="15000"/>
                </a:spcAft>
                <a:buChar char="••"/>
              </a:pPr>
              <a:endParaRPr lang="zh-CN" altLang="en-US" sz="4800" kern="1200" dirty="0"/>
            </a:p>
            <a:p>
              <a:pPr marL="285750" lvl="1" indent="-285750" algn="l" defTabSz="2133600">
                <a:lnSpc>
                  <a:spcPct val="90000"/>
                </a:lnSpc>
                <a:spcBef>
                  <a:spcPct val="0"/>
                </a:spcBef>
                <a:spcAft>
                  <a:spcPct val="15000"/>
                </a:spcAft>
                <a:buChar char="••"/>
              </a:pPr>
              <a:endParaRPr lang="zh-CN" altLang="en-US" sz="4800" kern="1200" dirty="0"/>
            </a:p>
          </p:txBody>
        </p:sp>
      </p:grpSp>
      <p:sp>
        <p:nvSpPr>
          <p:cNvPr id="37" name="文本框 11"/>
          <p:cNvSpPr txBox="1"/>
          <p:nvPr/>
        </p:nvSpPr>
        <p:spPr>
          <a:xfrm>
            <a:off x="637280" y="2526154"/>
            <a:ext cx="1523207"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分析</a:t>
            </a:r>
            <a:r>
              <a:rPr lang="en-US" altLang="zh-CN" sz="3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矩形 37"/>
          <p:cNvSpPr/>
          <p:nvPr/>
        </p:nvSpPr>
        <p:spPr>
          <a:xfrm>
            <a:off x="637280" y="3336959"/>
            <a:ext cx="1845937" cy="1754326"/>
          </a:xfrm>
          <a:prstGeom prst="rect">
            <a:avLst/>
          </a:prstGeom>
        </p:spPr>
        <p:txBody>
          <a:bodyPr wrap="square">
            <a:spAutoFit/>
          </a:bodyPr>
          <a:lstStyle/>
          <a:p>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统计</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算法受数据集影响较小，具有较好的实验效果，并且对中文文本分类问题表现</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较好</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13"/>
          <p:cNvSpPr txBox="1"/>
          <p:nvPr/>
        </p:nvSpPr>
        <p:spPr>
          <a:xfrm>
            <a:off x="2917807" y="2526154"/>
            <a:ext cx="1523207"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分析</a:t>
            </a:r>
            <a:r>
              <a:rPr lang="en-US" altLang="zh-CN" sz="3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endPar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矩形 39"/>
          <p:cNvSpPr/>
          <p:nvPr/>
        </p:nvSpPr>
        <p:spPr>
          <a:xfrm>
            <a:off x="2917807" y="3336959"/>
            <a:ext cx="1845937" cy="1754326"/>
          </a:xfrm>
          <a:prstGeom prst="rect">
            <a:avLst/>
          </a:prstGeom>
        </p:spPr>
        <p:txBody>
          <a:bodyPr wrap="square">
            <a:spAutoFit/>
          </a:bodyPr>
          <a:lstStyle/>
          <a:p>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与类别负相关、对文本信息表达无用词也</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选择，部分改进</a:t>
            </a:r>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AD-BC&gt;0</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，去除负相关</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文本框 13"/>
          <p:cNvSpPr txBox="1"/>
          <p:nvPr/>
        </p:nvSpPr>
        <p:spPr>
          <a:xfrm>
            <a:off x="5229929" y="2554808"/>
            <a:ext cx="1523207"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分析</a:t>
            </a:r>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endPar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63" name="文本框 40"/>
              <p:cNvSpPr txBox="1"/>
              <p:nvPr/>
            </p:nvSpPr>
            <p:spPr>
              <a:xfrm>
                <a:off x="4763744" y="1344415"/>
                <a:ext cx="2605371" cy="532966"/>
              </a:xfrm>
              <a:prstGeom prst="rect">
                <a:avLst/>
              </a:prstGeom>
              <a:noFill/>
            </p:spPr>
            <p:txBody>
              <a:bodyPr wrap="square" rtlCol="0">
                <a:spAutoFit/>
              </a:bodyPr>
              <a:lstStyle/>
              <a:p>
                <a:pPr algn="ctr"/>
                <a:r>
                  <a:rPr lang="en-US" altLang="zh-CN" sz="1400" dirty="0" smtClean="0">
                    <a:solidFill>
                      <a:schemeClr val="tx1"/>
                    </a:solidFill>
                    <a:ea typeface="微软雅黑" panose="020B0503020204020204" pitchFamily="34" charset="-122"/>
                    <a:sym typeface="Arial" panose="020B0604020202020204" pitchFamily="34" charset="0"/>
                  </a:rPr>
                  <a:t> </a:t>
                </a:r>
                <a14:m>
                  <m:oMath xmlns:m="http://schemas.openxmlformats.org/officeDocument/2006/math">
                    <m:sSup>
                      <m:sSupPr>
                        <m:ctrlPr>
                          <a:rPr lang="en-US" altLang="zh-CN" sz="2800" i="1">
                            <a:latin typeface="Cambria Math"/>
                            <a:ea typeface="微软雅黑" panose="020B0503020204020204" pitchFamily="34" charset="-122"/>
                            <a:sym typeface="Arial" panose="020B0604020202020204" pitchFamily="34" charset="0"/>
                          </a:rPr>
                        </m:ctrlPr>
                      </m:sSupPr>
                      <m:e>
                        <m:r>
                          <a:rPr lang="el-GR" altLang="zh-CN" sz="2800">
                            <a:latin typeface="Cambria Math"/>
                            <a:ea typeface="微软雅黑" panose="020B0503020204020204" pitchFamily="34" charset="-122"/>
                            <a:sym typeface="Arial" panose="020B0604020202020204" pitchFamily="34" charset="0"/>
                          </a:rPr>
                          <m:t>𝜒</m:t>
                        </m:r>
                      </m:e>
                      <m:sup>
                        <m:r>
                          <a:rPr lang="en-US" altLang="zh-CN" sz="2800">
                            <a:latin typeface="Cambria Math"/>
                            <a:ea typeface="微软雅黑" panose="020B0503020204020204" pitchFamily="34" charset="-122"/>
                            <a:sym typeface="Arial" panose="020B0604020202020204" pitchFamily="34" charset="0"/>
                          </a:rPr>
                          <m:t>2</m:t>
                        </m:r>
                      </m:sup>
                    </m:sSup>
                  </m:oMath>
                </a14:m>
                <a:r>
                  <a:rPr lang="zh-CN" altLang="en-US" sz="2800" dirty="0">
                    <a:latin typeface="Arial" panose="020B0604020202020204" pitchFamily="34" charset="0"/>
                    <a:ea typeface="微软雅黑" panose="020B0503020204020204" pitchFamily="34" charset="-122"/>
                    <a:sym typeface="Arial" panose="020B0604020202020204" pitchFamily="34" charset="0"/>
                  </a:rPr>
                  <a:t>统计算法</a:t>
                </a:r>
              </a:p>
            </p:txBody>
          </p:sp>
        </mc:Choice>
        <mc:Fallback xmlns="">
          <p:sp>
            <p:nvSpPr>
              <p:cNvPr id="63" name="文本框 40"/>
              <p:cNvSpPr txBox="1">
                <a:spLocks noRot="1" noChangeAspect="1" noMove="1" noResize="1" noEditPoints="1" noAdjustHandles="1" noChangeArrowheads="1" noChangeShapeType="1" noTextEdit="1"/>
              </p:cNvSpPr>
              <p:nvPr/>
            </p:nvSpPr>
            <p:spPr>
              <a:xfrm>
                <a:off x="4763744" y="1344415"/>
                <a:ext cx="2605371" cy="532966"/>
              </a:xfrm>
              <a:prstGeom prst="rect">
                <a:avLst/>
              </a:prstGeom>
              <a:blipFill rotWithShape="1">
                <a:blip r:embed="rId12"/>
                <a:stretch>
                  <a:fillRect t="-11494" b="-29885"/>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2539100297"/>
              </p:ext>
            </p:extLst>
          </p:nvPr>
        </p:nvGraphicFramePr>
        <p:xfrm>
          <a:off x="5823404" y="3754644"/>
          <a:ext cx="6099353" cy="1223756"/>
        </p:xfrm>
        <a:graphic>
          <a:graphicData uri="http://schemas.openxmlformats.org/presentationml/2006/ole">
            <mc:AlternateContent xmlns:mc="http://schemas.openxmlformats.org/markup-compatibility/2006">
              <mc:Choice xmlns:v="urn:schemas-microsoft-com:vml" Requires="v">
                <p:oleObj spid="_x0000_s31462" name="Equation" r:id="rId13" imgW="3543120" imgH="711000" progId="Equation.DSMT4">
                  <p:embed/>
                </p:oleObj>
              </mc:Choice>
              <mc:Fallback>
                <p:oleObj name="Equation" r:id="rId13" imgW="3543120" imgH="711000" progId="Equation.DSMT4">
                  <p:embed/>
                  <p:pic>
                    <p:nvPicPr>
                      <p:cNvPr id="0" name="对象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23404" y="3754644"/>
                        <a:ext cx="6099353" cy="1223756"/>
                      </a:xfrm>
                      <a:prstGeom prst="rect">
                        <a:avLst/>
                      </a:prstGeom>
                      <a:noFill/>
                      <a:ln>
                        <a:noFill/>
                      </a:ln>
                    </p:spPr>
                  </p:pic>
                </p:oleObj>
              </mc:Fallback>
            </mc:AlternateContent>
          </a:graphicData>
        </a:graphic>
      </p:graphicFrame>
      <p:sp>
        <p:nvSpPr>
          <p:cNvPr id="31" name="下箭头 30"/>
          <p:cNvSpPr/>
          <p:nvPr/>
        </p:nvSpPr>
        <p:spPr>
          <a:xfrm>
            <a:off x="8868228" y="3068751"/>
            <a:ext cx="449943" cy="674608"/>
          </a:xfrm>
          <a:prstGeom prst="downArrow">
            <a:avLst/>
          </a:prstGeom>
          <a:gradFill>
            <a:gsLst>
              <a:gs pos="41538">
                <a:srgbClr val="909294">
                  <a:alpha val="84000"/>
                </a:srgbClr>
              </a:gs>
              <a:gs pos="64400">
                <a:srgbClr val="58595A"/>
              </a:gs>
              <a:gs pos="0">
                <a:schemeClr val="bg1">
                  <a:lumMod val="85000"/>
                </a:schemeClr>
              </a:gs>
              <a:gs pos="100000">
                <a:schemeClr val="tx1"/>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037020" y="1254566"/>
            <a:ext cx="3403993"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sym typeface="Arial" panose="020B0604020202020204" pitchFamily="34" charset="0"/>
              </a:rPr>
              <a:t>特征词选择</a:t>
            </a: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4" name="对象 3"/>
          <p:cNvGraphicFramePr>
            <a:graphicFrameLocks noChangeAspect="1"/>
          </p:cNvGraphicFramePr>
          <p:nvPr/>
        </p:nvGraphicFramePr>
        <p:xfrm>
          <a:off x="4846638" y="3621088"/>
          <a:ext cx="142875" cy="228600"/>
        </p:xfrm>
        <a:graphic>
          <a:graphicData uri="http://schemas.openxmlformats.org/presentationml/2006/ole">
            <mc:AlternateContent xmlns:mc="http://schemas.openxmlformats.org/markup-compatibility/2006">
              <mc:Choice xmlns:v="urn:schemas-microsoft-com:vml" Requires="v">
                <p:oleObj spid="_x0000_s31463" name="Equation" r:id="rId15" imgW="139700" imgH="228600" progId="Equation.DSMT4">
                  <p:embed/>
                </p:oleObj>
              </mc:Choice>
              <mc:Fallback>
                <p:oleObj name="Equation" r:id="rId15" imgW="139700" imgH="228600" progId="Equation.DSMT4">
                  <p:embed/>
                  <p:pic>
                    <p:nvPicPr>
                      <p:cNvPr id="0" name="Object 23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6638" y="3621088"/>
                        <a:ext cx="142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4846638" y="3621088"/>
          <a:ext cx="142875" cy="228600"/>
        </p:xfrm>
        <a:graphic>
          <a:graphicData uri="http://schemas.openxmlformats.org/presentationml/2006/ole">
            <mc:AlternateContent xmlns:mc="http://schemas.openxmlformats.org/markup-compatibility/2006">
              <mc:Choice xmlns:v="urn:schemas-microsoft-com:vml" Requires="v">
                <p:oleObj spid="_x0000_s31464" name="Equation" r:id="rId16" imgW="139700" imgH="228600" progId="Equation.DSMT4">
                  <p:embed/>
                </p:oleObj>
              </mc:Choice>
              <mc:Fallback>
                <p:oleObj name="Equation" r:id="rId16" imgW="139700" imgH="228600" progId="Equation.DSMT4">
                  <p:embed/>
                  <p:pic>
                    <p:nvPicPr>
                      <p:cNvPr id="0" name="Object 23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46638" y="3621088"/>
                        <a:ext cx="142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4846638" y="3621088"/>
          <a:ext cx="85725" cy="152400"/>
        </p:xfrm>
        <a:graphic>
          <a:graphicData uri="http://schemas.openxmlformats.org/presentationml/2006/ole">
            <mc:AlternateContent xmlns:mc="http://schemas.openxmlformats.org/markup-compatibility/2006">
              <mc:Choice xmlns:v="urn:schemas-microsoft-com:vml" Requires="v">
                <p:oleObj spid="_x0000_s31465" name="Equation" r:id="rId18" imgW="88746" imgH="152136" progId="Equation.DSMT4">
                  <p:embed/>
                </p:oleObj>
              </mc:Choice>
              <mc:Fallback>
                <p:oleObj name="Equation" r:id="rId18" imgW="88746" imgH="152136" progId="Equation.DSMT4">
                  <p:embed/>
                  <p:pic>
                    <p:nvPicPr>
                      <p:cNvPr id="0" name="Object 23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6638" y="3621088"/>
                        <a:ext cx="85725"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4846638" y="3621088"/>
          <a:ext cx="123825" cy="171450"/>
        </p:xfrm>
        <a:graphic>
          <a:graphicData uri="http://schemas.openxmlformats.org/presentationml/2006/ole">
            <mc:AlternateContent xmlns:mc="http://schemas.openxmlformats.org/markup-compatibility/2006">
              <mc:Choice xmlns:v="urn:schemas-microsoft-com:vml" Requires="v">
                <p:oleObj spid="_x0000_s31466" name="Equation" r:id="rId19" imgW="126725" imgH="177415" progId="Equation.DSMT4">
                  <p:embed/>
                </p:oleObj>
              </mc:Choice>
              <mc:Fallback>
                <p:oleObj name="Equation" r:id="rId19" imgW="126725" imgH="177415" progId="Equation.DSMT4">
                  <p:embed/>
                  <p:pic>
                    <p:nvPicPr>
                      <p:cNvPr id="0" name="Object 23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46638" y="3621088"/>
                        <a:ext cx="123825"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129802" y="5196884"/>
            <a:ext cx="5210628" cy="1200329"/>
          </a:xfrm>
          <a:prstGeom prst="rect">
            <a:avLst/>
          </a:prstGeom>
          <a:solidFill>
            <a:schemeClr val="accent1">
              <a:lumMod val="60000"/>
              <a:lumOff val="40000"/>
            </a:schemeClr>
          </a:solidFill>
        </p:spPr>
        <p:txBody>
          <a:bodyPr wrap="square" rtlCol="0">
            <a:spAutoFit/>
          </a:bodyPr>
          <a:lstStyle/>
          <a:p>
            <a:r>
              <a:rPr lang="en-US" altLang="zh-CN" dirty="0" smtClean="0">
                <a:latin typeface="微软雅黑" pitchFamily="34" charset="-122"/>
                <a:ea typeface="微软雅黑" pitchFamily="34" charset="-122"/>
              </a:rPr>
              <a:t>A </a:t>
            </a:r>
            <a:r>
              <a:rPr lang="zh-CN" altLang="zh-CN" dirty="0" smtClean="0">
                <a:latin typeface="微软雅黑" pitchFamily="34" charset="-122"/>
                <a:ea typeface="微软雅黑" pitchFamily="34" charset="-122"/>
              </a:rPr>
              <a:t>表示</a:t>
            </a:r>
            <a:r>
              <a:rPr lang="zh-CN" altLang="zh-CN" dirty="0">
                <a:latin typeface="微软雅黑" pitchFamily="34" charset="-122"/>
                <a:ea typeface="微软雅黑" pitchFamily="34" charset="-122"/>
              </a:rPr>
              <a:t>类别为</a:t>
            </a:r>
            <a:r>
              <a:rPr lang="en-US" altLang="zh-CN" i="1" dirty="0">
                <a:latin typeface="微软雅黑" pitchFamily="34" charset="-122"/>
                <a:ea typeface="微软雅黑" pitchFamily="34" charset="-122"/>
              </a:rPr>
              <a:t>c</a:t>
            </a:r>
            <a:r>
              <a:rPr lang="zh-CN" altLang="zh-CN" dirty="0">
                <a:latin typeface="微软雅黑" pitchFamily="34" charset="-122"/>
                <a:ea typeface="微软雅黑" pitchFamily="34" charset="-122"/>
              </a:rPr>
              <a:t>的文本中包含特征词</a:t>
            </a:r>
            <a:r>
              <a:rPr lang="en-US" altLang="zh-CN" i="1" dirty="0">
                <a:latin typeface="微软雅黑" pitchFamily="34" charset="-122"/>
                <a:ea typeface="微软雅黑" pitchFamily="34" charset="-122"/>
              </a:rPr>
              <a:t>t</a:t>
            </a:r>
            <a:r>
              <a:rPr lang="zh-CN" altLang="zh-CN" dirty="0">
                <a:latin typeface="微软雅黑" pitchFamily="34" charset="-122"/>
                <a:ea typeface="微软雅黑" pitchFamily="34" charset="-122"/>
              </a:rPr>
              <a:t>的文本数，</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B </a:t>
            </a:r>
            <a:r>
              <a:rPr lang="zh-CN" altLang="zh-CN" dirty="0" smtClean="0">
                <a:latin typeface="微软雅黑" pitchFamily="34" charset="-122"/>
                <a:ea typeface="微软雅黑" pitchFamily="34" charset="-122"/>
              </a:rPr>
              <a:t>表示</a:t>
            </a:r>
            <a:r>
              <a:rPr lang="zh-CN" altLang="zh-CN" dirty="0">
                <a:latin typeface="微软雅黑" pitchFamily="34" charset="-122"/>
                <a:ea typeface="微软雅黑" pitchFamily="34" charset="-122"/>
              </a:rPr>
              <a:t>不是类别</a:t>
            </a:r>
            <a:r>
              <a:rPr lang="en-US" altLang="zh-CN" i="1" dirty="0">
                <a:latin typeface="微软雅黑" pitchFamily="34" charset="-122"/>
                <a:ea typeface="微软雅黑" pitchFamily="34" charset="-122"/>
              </a:rPr>
              <a:t>c</a:t>
            </a:r>
            <a:r>
              <a:rPr lang="zh-CN" altLang="zh-CN" dirty="0">
                <a:latin typeface="微软雅黑" pitchFamily="34" charset="-122"/>
                <a:ea typeface="微软雅黑" pitchFamily="34" charset="-122"/>
              </a:rPr>
              <a:t>的文本中包含特征词</a:t>
            </a:r>
            <a:r>
              <a:rPr lang="en-US" altLang="zh-CN" i="1" dirty="0">
                <a:latin typeface="微软雅黑" pitchFamily="34" charset="-122"/>
                <a:ea typeface="微软雅黑" pitchFamily="34" charset="-122"/>
              </a:rPr>
              <a:t>t</a:t>
            </a:r>
            <a:r>
              <a:rPr lang="zh-CN" altLang="zh-CN" dirty="0">
                <a:latin typeface="微软雅黑" pitchFamily="34" charset="-122"/>
                <a:ea typeface="微软雅黑" pitchFamily="34" charset="-122"/>
              </a:rPr>
              <a:t>的文本数</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 </a:t>
            </a:r>
            <a:r>
              <a:rPr lang="zh-CN" altLang="zh-CN" dirty="0" smtClean="0">
                <a:latin typeface="微软雅黑" pitchFamily="34" charset="-122"/>
                <a:ea typeface="微软雅黑" pitchFamily="34" charset="-122"/>
              </a:rPr>
              <a:t>类别</a:t>
            </a:r>
            <a:r>
              <a:rPr lang="zh-CN" altLang="zh-CN" dirty="0">
                <a:latin typeface="微软雅黑" pitchFamily="34" charset="-122"/>
                <a:ea typeface="微软雅黑" pitchFamily="34" charset="-122"/>
              </a:rPr>
              <a:t>为</a:t>
            </a:r>
            <a:r>
              <a:rPr lang="en-US" altLang="zh-CN" i="1" dirty="0">
                <a:latin typeface="微软雅黑" pitchFamily="34" charset="-122"/>
                <a:ea typeface="微软雅黑" pitchFamily="34" charset="-122"/>
              </a:rPr>
              <a:t>c</a:t>
            </a:r>
            <a:r>
              <a:rPr lang="zh-CN" altLang="zh-CN" dirty="0">
                <a:latin typeface="微软雅黑" pitchFamily="34" charset="-122"/>
                <a:ea typeface="微软雅黑" pitchFamily="34" charset="-122"/>
              </a:rPr>
              <a:t>不包含特征词</a:t>
            </a:r>
            <a:r>
              <a:rPr lang="en-US" altLang="zh-CN" i="1" dirty="0">
                <a:latin typeface="微软雅黑" pitchFamily="34" charset="-122"/>
                <a:ea typeface="微软雅黑" pitchFamily="34" charset="-122"/>
              </a:rPr>
              <a:t>t</a:t>
            </a:r>
            <a:r>
              <a:rPr lang="zh-CN" altLang="zh-CN" dirty="0">
                <a:latin typeface="微软雅黑" pitchFamily="34" charset="-122"/>
                <a:ea typeface="微软雅黑" pitchFamily="34" charset="-122"/>
              </a:rPr>
              <a:t>的文本数，</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D </a:t>
            </a:r>
            <a:r>
              <a:rPr lang="zh-CN" altLang="zh-CN" dirty="0" smtClean="0">
                <a:latin typeface="微软雅黑" pitchFamily="34" charset="-122"/>
                <a:ea typeface="微软雅黑" pitchFamily="34" charset="-122"/>
              </a:rPr>
              <a:t>表示</a:t>
            </a:r>
            <a:r>
              <a:rPr lang="zh-CN" altLang="zh-CN" dirty="0">
                <a:latin typeface="微软雅黑" pitchFamily="34" charset="-122"/>
                <a:ea typeface="微软雅黑" pitchFamily="34" charset="-122"/>
              </a:rPr>
              <a:t>非类别</a:t>
            </a:r>
            <a:r>
              <a:rPr lang="en-US" altLang="zh-CN" i="1" dirty="0">
                <a:latin typeface="微软雅黑" pitchFamily="34" charset="-122"/>
                <a:ea typeface="微软雅黑" pitchFamily="34" charset="-122"/>
              </a:rPr>
              <a:t>c</a:t>
            </a:r>
            <a:r>
              <a:rPr lang="zh-CN" altLang="zh-CN" dirty="0">
                <a:latin typeface="微软雅黑" pitchFamily="34" charset="-122"/>
                <a:ea typeface="微软雅黑" pitchFamily="34" charset="-122"/>
              </a:rPr>
              <a:t>的文本中且不包含特征词</a:t>
            </a:r>
            <a:r>
              <a:rPr lang="en-US" altLang="zh-CN" i="1" dirty="0">
                <a:latin typeface="微软雅黑" pitchFamily="34" charset="-122"/>
                <a:ea typeface="微软雅黑" pitchFamily="34" charset="-122"/>
              </a:rPr>
              <a:t>t</a:t>
            </a:r>
            <a:r>
              <a:rPr lang="zh-CN" altLang="zh-CN" dirty="0">
                <a:latin typeface="微软雅黑" pitchFamily="34" charset="-122"/>
                <a:ea typeface="微软雅黑" pitchFamily="34" charset="-122"/>
              </a:rPr>
              <a:t>的文本</a:t>
            </a:r>
            <a:r>
              <a:rPr lang="zh-CN" altLang="zh-CN" dirty="0" smtClean="0">
                <a:latin typeface="微软雅黑" pitchFamily="34" charset="-122"/>
                <a:ea typeface="微软雅黑" pitchFamily="34" charset="-122"/>
              </a:rPr>
              <a:t>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44601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 y="-549195"/>
            <a:ext cx="12192000" cy="2215991"/>
            <a:chOff x="1" y="-549195"/>
            <a:chExt cx="12192000" cy="2215991"/>
          </a:xfrm>
        </p:grpSpPr>
        <p:sp>
          <p:nvSpPr>
            <p:cNvPr id="12" name="任意多边形 11"/>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文本框 4"/>
            <p:cNvSpPr txBox="1"/>
            <p:nvPr/>
          </p:nvSpPr>
          <p:spPr>
            <a:xfrm>
              <a:off x="1973942" y="143301"/>
              <a:ext cx="10005762" cy="830997"/>
            </a:xfrm>
            <a:prstGeom prst="rect">
              <a:avLst/>
            </a:prstGeom>
            <a:noFill/>
          </p:spPr>
          <p:txBody>
            <a:bodyPr wrap="square" rtlCol="0">
              <a:spAutoFit/>
            </a:bodyPr>
            <a:lstStyle/>
            <a:p>
              <a:pPr algn="ct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主要工作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Main Work</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6" name="等腰三角形 15"/>
          <p:cNvSpPr/>
          <p:nvPr/>
        </p:nvSpPr>
        <p:spPr>
          <a:xfrm rot="16200000">
            <a:off x="1973362" y="2073361"/>
            <a:ext cx="1481618" cy="1277257"/>
          </a:xfrm>
          <a:prstGeom prst="triangle">
            <a:avLst/>
          </a:prstGeom>
          <a:solidFill>
            <a:srgbClr val="3C3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132161" y="2071098"/>
            <a:ext cx="1482014" cy="1311575"/>
            <a:chOff x="1247793" y="4023142"/>
            <a:chExt cx="1482014" cy="1311575"/>
          </a:xfrm>
        </p:grpSpPr>
        <p:sp>
          <p:nvSpPr>
            <p:cNvPr id="18" name="任意多边形 17"/>
            <p:cNvSpPr/>
            <p:nvPr/>
          </p:nvSpPr>
          <p:spPr>
            <a:xfrm rot="9000000">
              <a:off x="1247793" y="4023142"/>
              <a:ext cx="1482014" cy="1311575"/>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2"/>
            <p:cNvSpPr txBox="1"/>
            <p:nvPr/>
          </p:nvSpPr>
          <p:spPr>
            <a:xfrm>
              <a:off x="1283052" y="4354014"/>
              <a:ext cx="1411496" cy="646331"/>
            </a:xfrm>
            <a:prstGeom prst="rect">
              <a:avLst/>
            </a:prstGeom>
            <a:noFill/>
          </p:spPr>
          <p:txBody>
            <a:bodyPr wrap="square" rtlCol="0">
              <a:spAutoFit/>
            </a:bodyPr>
            <a:lstStyle/>
            <a:p>
              <a:pPr algn="ctr"/>
              <a:r>
                <a:rPr lang="zh-CN" altLang="en-US" sz="3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矩形 19"/>
          <p:cNvSpPr/>
          <p:nvPr/>
        </p:nvSpPr>
        <p:spPr>
          <a:xfrm>
            <a:off x="3352801" y="1959681"/>
            <a:ext cx="7634514" cy="1493871"/>
          </a:xfrm>
          <a:prstGeom prst="rect">
            <a:avLst/>
          </a:prstGeom>
          <a:solidFill>
            <a:srgbClr val="443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33"/>
              <p:cNvSpPr txBox="1"/>
              <p:nvPr/>
            </p:nvSpPr>
            <p:spPr>
              <a:xfrm>
                <a:off x="3750915" y="2037499"/>
                <a:ext cx="7236400" cy="1323439"/>
              </a:xfrm>
              <a:prstGeom prst="rect">
                <a:avLst/>
              </a:prstGeom>
              <a:noFill/>
            </p:spPr>
            <p:txBody>
              <a:bodyPr wrap="square" rtlCol="0">
                <a:spAutoFit/>
              </a:bodyPr>
              <a:lstStyle/>
              <a:p>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不均衡的情况下，对于少数类样本中的词也容易呈现负相关，但是这一原因是由于样本数量的差异造成的，因此，在提出噪音词的同时，又要提高少数类样本词项的权重值，增加少数类样本特征词的选择，提出了</a:t>
                </a: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IDF-</a:t>
                </a:r>
                <a:r>
                  <a:rPr lang="en-US" altLang="zh-CN" sz="2000" dirty="0">
                    <a:solidFill>
                      <a:schemeClr val="bg1"/>
                    </a:solidFill>
                    <a:ea typeface="微软雅黑" panose="020B0503020204020204" pitchFamily="34" charset="-122"/>
                    <a:sym typeface="Arial" panose="020B0604020202020204" pitchFamily="34" charset="0"/>
                  </a:rPr>
                  <a:t> </a:t>
                </a:r>
                <a14:m>
                  <m:oMath xmlns:m="http://schemas.openxmlformats.org/officeDocument/2006/math">
                    <m:sSup>
                      <m:sSupPr>
                        <m:ctrlPr>
                          <a:rPr lang="en-US" altLang="zh-CN" sz="2000" i="1">
                            <a:solidFill>
                              <a:schemeClr val="bg1"/>
                            </a:solidFill>
                            <a:latin typeface="Cambria Math"/>
                            <a:ea typeface="微软雅黑" panose="020B0503020204020204" pitchFamily="34" charset="-122"/>
                            <a:sym typeface="Arial" panose="020B0604020202020204" pitchFamily="34" charset="0"/>
                          </a:rPr>
                        </m:ctrlPr>
                      </m:sSupPr>
                      <m:e>
                        <m:r>
                          <a:rPr lang="el-GR" altLang="zh-CN" sz="2000">
                            <a:solidFill>
                              <a:schemeClr val="bg1"/>
                            </a:solidFill>
                            <a:latin typeface="Cambria Math"/>
                            <a:ea typeface="微软雅黑" panose="020B0503020204020204" pitchFamily="34" charset="-122"/>
                            <a:sym typeface="Arial" panose="020B0604020202020204" pitchFamily="34" charset="0"/>
                          </a:rPr>
                          <m:t>𝜒</m:t>
                        </m:r>
                      </m:e>
                      <m:sup>
                        <m:r>
                          <a:rPr lang="en-US" altLang="zh-CN" sz="2000">
                            <a:solidFill>
                              <a:schemeClr val="bg1"/>
                            </a:solidFill>
                            <a:latin typeface="Cambria Math"/>
                            <a:ea typeface="微软雅黑" panose="020B0503020204020204" pitchFamily="34" charset="-122"/>
                            <a:sym typeface="Arial" panose="020B0604020202020204" pitchFamily="34" charset="0"/>
                          </a:rPr>
                          <m:t>2</m:t>
                        </m:r>
                      </m:sup>
                    </m:sSup>
                  </m:oMath>
                </a14:m>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统计算法</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21" name="文本框 33"/>
              <p:cNvSpPr txBox="1">
                <a:spLocks noRot="1" noChangeAspect="1" noMove="1" noResize="1" noEditPoints="1" noAdjustHandles="1" noChangeArrowheads="1" noChangeShapeType="1" noTextEdit="1"/>
              </p:cNvSpPr>
              <p:nvPr/>
            </p:nvSpPr>
            <p:spPr>
              <a:xfrm>
                <a:off x="3750915" y="2037499"/>
                <a:ext cx="7236400" cy="1323439"/>
              </a:xfrm>
              <a:prstGeom prst="rect">
                <a:avLst/>
              </a:prstGeom>
              <a:blipFill rotWithShape="1">
                <a:blip r:embed="rId4"/>
                <a:stretch>
                  <a:fillRect l="-842" t="-2304" b="-6912"/>
                </a:stretch>
              </a:blipFill>
            </p:spPr>
            <p:txBody>
              <a:bodyPr/>
              <a:lstStyle/>
              <a:p>
                <a:r>
                  <a:rPr lang="zh-CN" altLang="en-US">
                    <a:noFill/>
                  </a:rPr>
                  <a:t> </a:t>
                </a:r>
              </a:p>
            </p:txBody>
          </p:sp>
        </mc:Fallback>
      </mc:AlternateContent>
      <p:graphicFrame>
        <p:nvGraphicFramePr>
          <p:cNvPr id="36" name="对象 35"/>
          <p:cNvGraphicFramePr>
            <a:graphicFrameLocks noChangeAspect="1"/>
          </p:cNvGraphicFramePr>
          <p:nvPr>
            <p:extLst>
              <p:ext uri="{D42A27DB-BD31-4B8C-83A1-F6EECF244321}">
                <p14:modId xmlns:p14="http://schemas.microsoft.com/office/powerpoint/2010/main" val="1225108198"/>
              </p:ext>
            </p:extLst>
          </p:nvPr>
        </p:nvGraphicFramePr>
        <p:xfrm>
          <a:off x="1370604" y="3629493"/>
          <a:ext cx="6489320" cy="1345933"/>
        </p:xfrm>
        <a:graphic>
          <a:graphicData uri="http://schemas.openxmlformats.org/presentationml/2006/ole">
            <mc:AlternateContent xmlns:mc="http://schemas.openxmlformats.org/markup-compatibility/2006">
              <mc:Choice xmlns:v="urn:schemas-microsoft-com:vml" Requires="v">
                <p:oleObj spid="_x0000_s27426" name="Equation" r:id="rId5" imgW="3429000" imgH="711000" progId="Equation.DSMT4">
                  <p:embed/>
                </p:oleObj>
              </mc:Choice>
              <mc:Fallback>
                <p:oleObj name="Equation" r:id="rId5" imgW="3429000" imgH="711000" progId="Equation.DSMT4">
                  <p:embed/>
                  <p:pic>
                    <p:nvPicPr>
                      <p:cNvPr id="0" name=""/>
                      <p:cNvPicPr/>
                      <p:nvPr/>
                    </p:nvPicPr>
                    <p:blipFill>
                      <a:blip r:embed="rId6"/>
                      <a:stretch>
                        <a:fillRect/>
                      </a:stretch>
                    </p:blipFill>
                    <p:spPr>
                      <a:xfrm>
                        <a:off x="1370604" y="3629493"/>
                        <a:ext cx="6489320" cy="1345933"/>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724111137"/>
              </p:ext>
            </p:extLst>
          </p:nvPr>
        </p:nvGraphicFramePr>
        <p:xfrm>
          <a:off x="3112952" y="5168852"/>
          <a:ext cx="3863871" cy="443823"/>
        </p:xfrm>
        <a:graphic>
          <a:graphicData uri="http://schemas.openxmlformats.org/presentationml/2006/ole">
            <mc:AlternateContent xmlns:mc="http://schemas.openxmlformats.org/markup-compatibility/2006">
              <mc:Choice xmlns:v="urn:schemas-microsoft-com:vml" Requires="v">
                <p:oleObj spid="_x0000_s27427" name="Equation" r:id="rId7" imgW="1879560" imgH="215640" progId="Equation.DSMT4">
                  <p:embed/>
                </p:oleObj>
              </mc:Choice>
              <mc:Fallback>
                <p:oleObj name="Equation" r:id="rId7" imgW="1879560" imgH="215640" progId="Equation.DSMT4">
                  <p:embed/>
                  <p:pic>
                    <p:nvPicPr>
                      <p:cNvPr id="0" name=""/>
                      <p:cNvPicPr/>
                      <p:nvPr/>
                    </p:nvPicPr>
                    <p:blipFill>
                      <a:blip r:embed="rId8"/>
                      <a:stretch>
                        <a:fillRect/>
                      </a:stretch>
                    </p:blipFill>
                    <p:spPr>
                      <a:xfrm>
                        <a:off x="3112952" y="5168852"/>
                        <a:ext cx="3863871" cy="44382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9" name="文本框 40"/>
              <p:cNvSpPr txBox="1"/>
              <p:nvPr/>
            </p:nvSpPr>
            <p:spPr>
              <a:xfrm>
                <a:off x="4332077" y="1344415"/>
                <a:ext cx="3527847" cy="532966"/>
              </a:xfrm>
              <a:prstGeom prst="rect">
                <a:avLst/>
              </a:prstGeom>
              <a:noFill/>
            </p:spPr>
            <p:txBody>
              <a:bodyPr wrap="square" rtlCol="0">
                <a:spAutoFit/>
              </a:bodyPr>
              <a:lstStyle/>
              <a:p>
                <a:pPr algn="ctr"/>
                <a:r>
                  <a:rPr lang="en-US" altLang="zh-CN"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IDF-</a:t>
                </a:r>
                <a:r>
                  <a:rPr lang="en-US" altLang="zh-CN" sz="1400" dirty="0" smtClean="0">
                    <a:solidFill>
                      <a:schemeClr val="tx1"/>
                    </a:solidFill>
                    <a:ea typeface="微软雅黑" panose="020B0503020204020204" pitchFamily="34" charset="-122"/>
                    <a:sym typeface="Arial" panose="020B0604020202020204" pitchFamily="34" charset="0"/>
                  </a:rPr>
                  <a:t> </a:t>
                </a:r>
                <a14:m>
                  <m:oMath xmlns:m="http://schemas.openxmlformats.org/officeDocument/2006/math">
                    <m:sSup>
                      <m:sSupPr>
                        <m:ctrlPr>
                          <a:rPr lang="en-US" altLang="zh-CN" sz="2800" i="1">
                            <a:latin typeface="Cambria Math"/>
                            <a:ea typeface="微软雅黑" panose="020B0503020204020204" pitchFamily="34" charset="-122"/>
                            <a:sym typeface="Arial" panose="020B0604020202020204" pitchFamily="34" charset="0"/>
                          </a:rPr>
                        </m:ctrlPr>
                      </m:sSupPr>
                      <m:e>
                        <m:r>
                          <a:rPr lang="el-GR" altLang="zh-CN" sz="2800">
                            <a:latin typeface="Cambria Math"/>
                            <a:ea typeface="微软雅黑" panose="020B0503020204020204" pitchFamily="34" charset="-122"/>
                            <a:sym typeface="Arial" panose="020B0604020202020204" pitchFamily="34" charset="0"/>
                          </a:rPr>
                          <m:t>𝜒</m:t>
                        </m:r>
                      </m:e>
                      <m:sup>
                        <m:r>
                          <a:rPr lang="en-US" altLang="zh-CN" sz="2800">
                            <a:latin typeface="Cambria Math"/>
                            <a:ea typeface="微软雅黑" panose="020B0503020204020204" pitchFamily="34" charset="-122"/>
                            <a:sym typeface="Arial" panose="020B0604020202020204" pitchFamily="34" charset="0"/>
                          </a:rPr>
                          <m:t>2</m:t>
                        </m:r>
                      </m:sup>
                    </m:sSup>
                  </m:oMath>
                </a14:m>
                <a:r>
                  <a:rPr lang="zh-CN" altLang="en-US" sz="2800" dirty="0">
                    <a:latin typeface="Arial" panose="020B0604020202020204" pitchFamily="34" charset="0"/>
                    <a:ea typeface="微软雅黑" panose="020B0503020204020204" pitchFamily="34" charset="-122"/>
                    <a:sym typeface="Arial" panose="020B0604020202020204" pitchFamily="34" charset="0"/>
                  </a:rPr>
                  <a:t>统计算法</a:t>
                </a:r>
              </a:p>
            </p:txBody>
          </p:sp>
        </mc:Choice>
        <mc:Fallback xmlns="">
          <p:sp>
            <p:nvSpPr>
              <p:cNvPr id="39" name="文本框 40"/>
              <p:cNvSpPr txBox="1">
                <a:spLocks noRot="1" noChangeAspect="1" noMove="1" noResize="1" noEditPoints="1" noAdjustHandles="1" noChangeArrowheads="1" noChangeShapeType="1" noTextEdit="1"/>
              </p:cNvSpPr>
              <p:nvPr/>
            </p:nvSpPr>
            <p:spPr>
              <a:xfrm>
                <a:off x="4332077" y="1344415"/>
                <a:ext cx="3527847" cy="532966"/>
              </a:xfrm>
              <a:prstGeom prst="rect">
                <a:avLst/>
              </a:prstGeom>
              <a:blipFill rotWithShape="1">
                <a:blip r:embed="rId9"/>
                <a:stretch>
                  <a:fillRect t="-12644" b="-29885"/>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2998561450"/>
              </p:ext>
            </p:extLst>
          </p:nvPr>
        </p:nvGraphicFramePr>
        <p:xfrm>
          <a:off x="3152548" y="6044519"/>
          <a:ext cx="2359057" cy="381943"/>
        </p:xfrm>
        <a:graphic>
          <a:graphicData uri="http://schemas.openxmlformats.org/presentationml/2006/ole">
            <mc:AlternateContent xmlns:mc="http://schemas.openxmlformats.org/markup-compatibility/2006">
              <mc:Choice xmlns:v="urn:schemas-microsoft-com:vml" Requires="v">
                <p:oleObj spid="_x0000_s27428" name="Equation" r:id="rId10" imgW="1333440" imgH="215640" progId="Equation.DSMT4">
                  <p:embed/>
                </p:oleObj>
              </mc:Choice>
              <mc:Fallback>
                <p:oleObj name="Equation" r:id="rId10" imgW="1333440" imgH="215640" progId="Equation.DSMT4">
                  <p:embed/>
                  <p:pic>
                    <p:nvPicPr>
                      <p:cNvPr id="0" name=""/>
                      <p:cNvPicPr/>
                      <p:nvPr/>
                    </p:nvPicPr>
                    <p:blipFill>
                      <a:blip r:embed="rId11"/>
                      <a:stretch>
                        <a:fillRect/>
                      </a:stretch>
                    </p:blipFill>
                    <p:spPr>
                      <a:xfrm>
                        <a:off x="3152548" y="6044519"/>
                        <a:ext cx="2359057" cy="381943"/>
                      </a:xfrm>
                      <a:prstGeom prst="rect">
                        <a:avLst/>
                      </a:prstGeom>
                    </p:spPr>
                  </p:pic>
                </p:oleObj>
              </mc:Fallback>
            </mc:AlternateContent>
          </a:graphicData>
        </a:graphic>
      </p:graphicFrame>
      <p:sp>
        <p:nvSpPr>
          <p:cNvPr id="23" name="TextBox 22"/>
          <p:cNvSpPr txBox="1"/>
          <p:nvPr/>
        </p:nvSpPr>
        <p:spPr>
          <a:xfrm>
            <a:off x="1066643" y="1254566"/>
            <a:ext cx="3295056"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sym typeface="Arial" panose="020B0604020202020204" pitchFamily="34" charset="0"/>
              </a:rPr>
              <a:t>特征词选择</a:t>
            </a: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TextBox 2"/>
          <p:cNvSpPr txBox="1"/>
          <p:nvPr/>
        </p:nvSpPr>
        <p:spPr>
          <a:xfrm>
            <a:off x="1469905" y="5120399"/>
            <a:ext cx="968495"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其中：</a:t>
            </a:r>
            <a:endParaRPr lang="zh-CN" altLang="en-US" sz="2000" dirty="0">
              <a:latin typeface="微软雅黑" pitchFamily="34" charset="-122"/>
              <a:ea typeface="微软雅黑" pitchFamily="34" charset="-122"/>
            </a:endParaRPr>
          </a:p>
        </p:txBody>
      </p:sp>
      <p:sp>
        <p:nvSpPr>
          <p:cNvPr id="4" name="TextBox 3"/>
          <p:cNvSpPr txBox="1"/>
          <p:nvPr/>
        </p:nvSpPr>
        <p:spPr>
          <a:xfrm>
            <a:off x="8389257" y="4325257"/>
            <a:ext cx="1103086"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a:t>
            </a:r>
          </a:p>
        </p:txBody>
      </p:sp>
    </p:spTree>
    <p:extLst>
      <p:ext uri="{BB962C8B-B14F-4D97-AF65-F5344CB8AC3E}">
        <p14:creationId xmlns:p14="http://schemas.microsoft.com/office/powerpoint/2010/main" val="240313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a:xfrm rot="16200000">
            <a:off x="1973362" y="2073361"/>
            <a:ext cx="1481618" cy="1277257"/>
          </a:xfrm>
          <a:prstGeom prst="triangle">
            <a:avLst/>
          </a:prstGeom>
          <a:solidFill>
            <a:srgbClr val="3C3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1973942" y="143301"/>
              <a:ext cx="10005762" cy="830997"/>
            </a:xfrm>
            <a:prstGeom prst="rect">
              <a:avLst/>
            </a:prstGeom>
            <a:noFill/>
          </p:spPr>
          <p:txBody>
            <a:bodyPr wrap="square" rtlCol="0">
              <a:spAutoFit/>
            </a:bodyPr>
            <a:lstStyle/>
            <a:p>
              <a:pPr algn="ct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主要工作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Main Work</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7" name="组合 16"/>
          <p:cNvGrpSpPr/>
          <p:nvPr/>
        </p:nvGrpSpPr>
        <p:grpSpPr>
          <a:xfrm>
            <a:off x="1132161" y="2071098"/>
            <a:ext cx="1482014" cy="1311575"/>
            <a:chOff x="1247793" y="4023142"/>
            <a:chExt cx="1482014" cy="1311575"/>
          </a:xfrm>
        </p:grpSpPr>
        <p:sp>
          <p:nvSpPr>
            <p:cNvPr id="10" name="任意多边形 9"/>
            <p:cNvSpPr/>
            <p:nvPr/>
          </p:nvSpPr>
          <p:spPr>
            <a:xfrm rot="9000000">
              <a:off x="1247793" y="4023142"/>
              <a:ext cx="1482014" cy="1311575"/>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1283052" y="4355763"/>
              <a:ext cx="1411496" cy="646331"/>
            </a:xfrm>
            <a:prstGeom prst="rect">
              <a:avLst/>
            </a:prstGeom>
            <a:noFill/>
          </p:spPr>
          <p:txBody>
            <a:bodyPr wrap="square" rtlCol="0">
              <a:spAutoFit/>
            </a:bodyPr>
            <a:lstStyle/>
            <a:p>
              <a:pPr algn="ct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1" name="矩形 20"/>
          <p:cNvSpPr/>
          <p:nvPr/>
        </p:nvSpPr>
        <p:spPr>
          <a:xfrm>
            <a:off x="3352801" y="1959681"/>
            <a:ext cx="7634514" cy="1493871"/>
          </a:xfrm>
          <a:prstGeom prst="rect">
            <a:avLst/>
          </a:prstGeom>
          <a:solidFill>
            <a:srgbClr val="443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文本框 33"/>
              <p:cNvSpPr txBox="1"/>
              <p:nvPr/>
            </p:nvSpPr>
            <p:spPr>
              <a:xfrm>
                <a:off x="3750915" y="2037499"/>
                <a:ext cx="7236400" cy="1335815"/>
              </a:xfrm>
              <a:prstGeom prst="rect">
                <a:avLst/>
              </a:prstGeom>
              <a:noFill/>
            </p:spPr>
            <p:txBody>
              <a:bodyPr wrap="square" rtlCol="0">
                <a:spAutoFit/>
              </a:bodyPr>
              <a:lstStyle/>
              <a:p>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LDA</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主题模型认为文档是由多个主题构成的，而主题又是由多个词项构成。对于“主题</a:t>
                </a:r>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词项”分布矩阵</a:t>
                </a:r>
                <a14:m>
                  <m:oMath xmlns:m="http://schemas.openxmlformats.org/officeDocument/2006/math">
                    <m:r>
                      <m:rPr>
                        <m:sty m:val="p"/>
                      </m:rPr>
                      <a:rPr lang="el-GR" altLang="zh-CN" sz="2000" i="0">
                        <a:solidFill>
                          <a:schemeClr val="bg1"/>
                        </a:solidFill>
                        <a:latin typeface="Cambria Math"/>
                        <a:ea typeface="微软雅黑" panose="020B0503020204020204" pitchFamily="34" charset="-122"/>
                        <a:sym typeface="Arial" panose="020B0604020202020204" pitchFamily="34" charset="0"/>
                      </a:rPr>
                      <m:t>Φ</m:t>
                    </m:r>
                  </m:oMath>
                </a14:m>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14:m>
                  <m:oMath xmlns:m="http://schemas.openxmlformats.org/officeDocument/2006/math">
                    <m:sSubSup>
                      <m:sSubSupPr>
                        <m:ctrlPr>
                          <a:rPr lang="en-US" altLang="zh-CN" sz="2000" i="1" dirty="0" smtClean="0">
                            <a:solidFill>
                              <a:schemeClr val="bg1"/>
                            </a:solidFill>
                            <a:latin typeface="Cambria Math"/>
                            <a:ea typeface="微软雅黑" panose="020B0503020204020204" pitchFamily="34" charset="-122"/>
                            <a:sym typeface="Arial" panose="020B0604020202020204" pitchFamily="34" charset="0"/>
                          </a:rPr>
                        </m:ctrlPr>
                      </m:sSubSupPr>
                      <m:e>
                        <m:r>
                          <a:rPr lang="en-US" altLang="zh-CN" sz="2000" b="0" i="1" dirty="0" smtClean="0">
                            <a:solidFill>
                              <a:schemeClr val="bg1"/>
                            </a:solidFill>
                            <a:latin typeface="Cambria Math"/>
                            <a:ea typeface="微软雅黑" panose="020B0503020204020204" pitchFamily="34" charset="-122"/>
                            <a:sym typeface="Arial" panose="020B0604020202020204" pitchFamily="34" charset="0"/>
                          </a:rPr>
                          <m:t>{</m:t>
                        </m:r>
                        <m:r>
                          <a:rPr lang="el-GR" altLang="zh-CN" sz="2000" i="1" dirty="0">
                            <a:solidFill>
                              <a:schemeClr val="bg1"/>
                            </a:solidFill>
                            <a:latin typeface="Cambria Math"/>
                            <a:ea typeface="微软雅黑" panose="020B0503020204020204" pitchFamily="34" charset="-122"/>
                            <a:sym typeface="Arial" panose="020B0604020202020204" pitchFamily="34" charset="0"/>
                          </a:rPr>
                          <m:t>𝜓</m:t>
                        </m:r>
                        <m:r>
                          <a:rPr lang="en-US" altLang="zh-CN" sz="2000" b="0" i="1" dirty="0" smtClean="0">
                            <a:solidFill>
                              <a:schemeClr val="bg1"/>
                            </a:solidFill>
                            <a:latin typeface="Cambria Math"/>
                            <a:ea typeface="微软雅黑" panose="020B0503020204020204" pitchFamily="34" charset="-122"/>
                            <a:sym typeface="Arial" panose="020B0604020202020204" pitchFamily="34" charset="0"/>
                          </a:rPr>
                          <m:t>}</m:t>
                        </m:r>
                      </m:e>
                      <m:sub>
                        <m:r>
                          <a:rPr lang="en-US" altLang="zh-CN" sz="2000" b="0" i="1" dirty="0" smtClean="0">
                            <a:solidFill>
                              <a:schemeClr val="bg1"/>
                            </a:solidFill>
                            <a:latin typeface="Cambria Math"/>
                            <a:ea typeface="微软雅黑" panose="020B0503020204020204" pitchFamily="34" charset="-122"/>
                            <a:sym typeface="Arial" panose="020B0604020202020204" pitchFamily="34" charset="0"/>
                          </a:rPr>
                          <m:t>𝑘</m:t>
                        </m:r>
                        <m:r>
                          <a:rPr lang="en-US" altLang="zh-CN" sz="2000" b="0" i="1" dirty="0" smtClean="0">
                            <a:solidFill>
                              <a:schemeClr val="bg1"/>
                            </a:solidFill>
                            <a:latin typeface="Cambria Math"/>
                            <a:ea typeface="微软雅黑" panose="020B0503020204020204" pitchFamily="34" charset="-122"/>
                            <a:sym typeface="Arial" panose="020B0604020202020204" pitchFamily="34" charset="0"/>
                          </a:rPr>
                          <m:t>=1</m:t>
                        </m:r>
                      </m:sub>
                      <m:sup>
                        <m:r>
                          <a:rPr lang="en-US" altLang="zh-CN" sz="2000" b="0" i="1" dirty="0" smtClean="0">
                            <a:solidFill>
                              <a:schemeClr val="bg1"/>
                            </a:solidFill>
                            <a:latin typeface="Cambria Math"/>
                            <a:ea typeface="微软雅黑" panose="020B0503020204020204" pitchFamily="34" charset="-122"/>
                            <a:sym typeface="Arial" panose="020B0604020202020204" pitchFamily="34" charset="0"/>
                          </a:rPr>
                          <m:t>𝐾</m:t>
                        </m:r>
                      </m:sup>
                    </m:sSubSup>
                  </m:oMath>
                </a14:m>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横向来看表示词项对某个主题的贡献度，纵向来看表示某个词项与多个主题相关度。</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3750915" y="2037499"/>
                <a:ext cx="7236400" cy="1335815"/>
              </a:xfrm>
              <a:prstGeom prst="rect">
                <a:avLst/>
              </a:prstGeom>
              <a:blipFill rotWithShape="1">
                <a:blip r:embed="rId4"/>
                <a:stretch>
                  <a:fillRect l="-842" t="-2283" b="-73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40"/>
              <p:cNvSpPr txBox="1"/>
              <p:nvPr/>
            </p:nvSpPr>
            <p:spPr>
              <a:xfrm>
                <a:off x="4332077" y="1344415"/>
                <a:ext cx="3527847" cy="532966"/>
              </a:xfrm>
              <a:prstGeom prst="rect">
                <a:avLst/>
              </a:prstGeom>
              <a:noFill/>
            </p:spPr>
            <p:txBody>
              <a:bodyPr wrap="square" rtlCol="0">
                <a:spAutoFit/>
              </a:bodyPr>
              <a:lstStyle/>
              <a:p>
                <a:pPr algn="ctr"/>
                <a:r>
                  <a:rPr lang="en-US" altLang="zh-CN"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LDA-</a:t>
                </a:r>
                <a:r>
                  <a:rPr lang="en-US" altLang="zh-CN" sz="1400" dirty="0" smtClean="0">
                    <a:solidFill>
                      <a:schemeClr val="tx1"/>
                    </a:solidFill>
                    <a:ea typeface="微软雅黑" panose="020B0503020204020204" pitchFamily="34" charset="-122"/>
                    <a:sym typeface="Arial" panose="020B0604020202020204" pitchFamily="34" charset="0"/>
                  </a:rPr>
                  <a:t> </a:t>
                </a:r>
                <a14:m>
                  <m:oMath xmlns:m="http://schemas.openxmlformats.org/officeDocument/2006/math">
                    <m:sSup>
                      <m:sSupPr>
                        <m:ctrlPr>
                          <a:rPr lang="en-US" altLang="zh-CN" sz="2800" i="1">
                            <a:latin typeface="Cambria Math"/>
                            <a:ea typeface="微软雅黑" panose="020B0503020204020204" pitchFamily="34" charset="-122"/>
                            <a:sym typeface="Arial" panose="020B0604020202020204" pitchFamily="34" charset="0"/>
                          </a:rPr>
                        </m:ctrlPr>
                      </m:sSupPr>
                      <m:e>
                        <m:r>
                          <a:rPr lang="el-GR" altLang="zh-CN" sz="2800">
                            <a:latin typeface="Cambria Math"/>
                            <a:ea typeface="微软雅黑" panose="020B0503020204020204" pitchFamily="34" charset="-122"/>
                            <a:sym typeface="Arial" panose="020B0604020202020204" pitchFamily="34" charset="0"/>
                          </a:rPr>
                          <m:t>𝜒</m:t>
                        </m:r>
                      </m:e>
                      <m:sup>
                        <m:r>
                          <a:rPr lang="en-US" altLang="zh-CN" sz="2800">
                            <a:latin typeface="Cambria Math"/>
                            <a:ea typeface="微软雅黑" panose="020B0503020204020204" pitchFamily="34" charset="-122"/>
                            <a:sym typeface="Arial" panose="020B0604020202020204" pitchFamily="34" charset="0"/>
                          </a:rPr>
                          <m:t>2</m:t>
                        </m:r>
                      </m:sup>
                    </m:sSup>
                  </m:oMath>
                </a14:m>
                <a:r>
                  <a:rPr lang="zh-CN" altLang="en-US" sz="2800" dirty="0">
                    <a:latin typeface="Arial" panose="020B0604020202020204" pitchFamily="34" charset="0"/>
                    <a:ea typeface="微软雅黑" panose="020B0503020204020204" pitchFamily="34" charset="-122"/>
                    <a:sym typeface="Arial" panose="020B0604020202020204" pitchFamily="34" charset="0"/>
                  </a:rPr>
                  <a:t>统计算法</a:t>
                </a:r>
              </a:p>
            </p:txBody>
          </p:sp>
        </mc:Choice>
        <mc:Fallback xmlns="">
          <p:sp>
            <p:nvSpPr>
              <p:cNvPr id="20" name="文本框 40"/>
              <p:cNvSpPr txBox="1">
                <a:spLocks noRot="1" noChangeAspect="1" noMove="1" noResize="1" noEditPoints="1" noAdjustHandles="1" noChangeArrowheads="1" noChangeShapeType="1" noTextEdit="1"/>
              </p:cNvSpPr>
              <p:nvPr/>
            </p:nvSpPr>
            <p:spPr>
              <a:xfrm>
                <a:off x="4332077" y="1344415"/>
                <a:ext cx="3527847" cy="532966"/>
              </a:xfrm>
              <a:prstGeom prst="rect">
                <a:avLst/>
              </a:prstGeom>
              <a:blipFill rotWithShape="1">
                <a:blip r:embed="rId5"/>
                <a:stretch>
                  <a:fillRect t="-12644" b="-29885"/>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2916238190"/>
              </p:ext>
            </p:extLst>
          </p:nvPr>
        </p:nvGraphicFramePr>
        <p:xfrm>
          <a:off x="1378904" y="3896991"/>
          <a:ext cx="7333232" cy="1482531"/>
        </p:xfrm>
        <a:graphic>
          <a:graphicData uri="http://schemas.openxmlformats.org/presentationml/2006/ole">
            <mc:AlternateContent xmlns:mc="http://schemas.openxmlformats.org/markup-compatibility/2006">
              <mc:Choice xmlns:v="urn:schemas-microsoft-com:vml" Requires="v">
                <p:oleObj spid="_x0000_s21279" name="Equation" r:id="rId6" imgW="3517560" imgH="711000" progId="Equation.DSMT4">
                  <p:embed/>
                </p:oleObj>
              </mc:Choice>
              <mc:Fallback>
                <p:oleObj name="Equation" r:id="rId6" imgW="3517560" imgH="711000" progId="Equation.DSMT4">
                  <p:embed/>
                  <p:pic>
                    <p:nvPicPr>
                      <p:cNvPr id="0" name=""/>
                      <p:cNvPicPr/>
                      <p:nvPr/>
                    </p:nvPicPr>
                    <p:blipFill>
                      <a:blip r:embed="rId7"/>
                      <a:stretch>
                        <a:fillRect/>
                      </a:stretch>
                    </p:blipFill>
                    <p:spPr>
                      <a:xfrm>
                        <a:off x="1378904" y="3896991"/>
                        <a:ext cx="7333232" cy="148253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39045997"/>
              </p:ext>
            </p:extLst>
          </p:nvPr>
        </p:nvGraphicFramePr>
        <p:xfrm>
          <a:off x="1431661" y="5772955"/>
          <a:ext cx="3096796" cy="768548"/>
        </p:xfrm>
        <a:graphic>
          <a:graphicData uri="http://schemas.openxmlformats.org/presentationml/2006/ole">
            <mc:AlternateContent xmlns:mc="http://schemas.openxmlformats.org/markup-compatibility/2006">
              <mc:Choice xmlns:v="urn:schemas-microsoft-com:vml" Requires="v">
                <p:oleObj spid="_x0000_s21280" name="Equation" r:id="rId8" imgW="1739880" imgH="431640" progId="Equation.DSMT4">
                  <p:embed/>
                </p:oleObj>
              </mc:Choice>
              <mc:Fallback>
                <p:oleObj name="Equation" r:id="rId8" imgW="1739880" imgH="431640" progId="Equation.DSMT4">
                  <p:embed/>
                  <p:pic>
                    <p:nvPicPr>
                      <p:cNvPr id="0" name=""/>
                      <p:cNvPicPr/>
                      <p:nvPr/>
                    </p:nvPicPr>
                    <p:blipFill>
                      <a:blip r:embed="rId9"/>
                      <a:stretch>
                        <a:fillRect/>
                      </a:stretch>
                    </p:blipFill>
                    <p:spPr>
                      <a:xfrm>
                        <a:off x="1431661" y="5772955"/>
                        <a:ext cx="3096796" cy="768548"/>
                      </a:xfrm>
                      <a:prstGeom prst="rect">
                        <a:avLst/>
                      </a:prstGeom>
                    </p:spPr>
                  </p:pic>
                </p:oleObj>
              </mc:Fallback>
            </mc:AlternateContent>
          </a:graphicData>
        </a:graphic>
      </p:graphicFrame>
      <p:sp>
        <p:nvSpPr>
          <p:cNvPr id="15" name="TextBox 14"/>
          <p:cNvSpPr txBox="1"/>
          <p:nvPr/>
        </p:nvSpPr>
        <p:spPr>
          <a:xfrm>
            <a:off x="1037021" y="1254566"/>
            <a:ext cx="3295056"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sym typeface="Arial" panose="020B0604020202020204" pitchFamily="34" charset="0"/>
              </a:rPr>
              <a:t>特征词选择</a:t>
            </a: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41426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1973942" y="143301"/>
              <a:ext cx="10005762" cy="830997"/>
            </a:xfrm>
            <a:prstGeom prst="rect">
              <a:avLst/>
            </a:prstGeom>
            <a:noFill/>
          </p:spPr>
          <p:txBody>
            <a:bodyPr wrap="square" rtlCol="0">
              <a:spAutoFit/>
            </a:bodyPr>
            <a:lstStyle/>
            <a:p>
              <a:pPr algn="ct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主要工作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Main Work</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 name="文本框 40"/>
          <p:cNvSpPr txBox="1"/>
          <p:nvPr/>
        </p:nvSpPr>
        <p:spPr>
          <a:xfrm>
            <a:off x="4763744" y="1254566"/>
            <a:ext cx="2605371" cy="523220"/>
          </a:xfrm>
          <a:prstGeom prst="rect">
            <a:avLst/>
          </a:prstGeom>
          <a:noFill/>
        </p:spPr>
        <p:txBody>
          <a:bodyPr wrap="square" rtlCol="0">
            <a:spAutoFit/>
          </a:bodyPr>
          <a:lstStyle/>
          <a:p>
            <a:pPr algn="ctr"/>
            <a:r>
              <a:rPr lang="en-US" altLang="zh-CN" sz="2800" dirty="0" smtClean="0">
                <a:latin typeface="Arial" panose="020B0604020202020204" pitchFamily="34" charset="0"/>
                <a:ea typeface="微软雅黑" panose="020B0503020204020204" pitchFamily="34" charset="-122"/>
                <a:sym typeface="Arial" panose="020B0604020202020204" pitchFamily="34" charset="0"/>
              </a:rPr>
              <a:t>Weight-SVM</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a:off x="885056" y="1924368"/>
            <a:ext cx="9355873" cy="1537038"/>
            <a:chOff x="1643820" y="1828440"/>
            <a:chExt cx="9355873" cy="1537038"/>
          </a:xfrm>
        </p:grpSpPr>
        <p:sp>
          <p:nvSpPr>
            <p:cNvPr id="8" name="平行四边形 7"/>
            <p:cNvSpPr/>
            <p:nvPr/>
          </p:nvSpPr>
          <p:spPr>
            <a:xfrm>
              <a:off x="2471742" y="1984616"/>
              <a:ext cx="8527951" cy="13082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643820" y="1828440"/>
              <a:ext cx="1658479" cy="1537038"/>
              <a:chOff x="1643820" y="1922568"/>
              <a:chExt cx="1717319" cy="1591569"/>
            </a:xfrm>
          </p:grpSpPr>
          <p:sp>
            <p:nvSpPr>
              <p:cNvPr id="10" name="任意多边形 9"/>
              <p:cNvSpPr/>
              <p:nvPr/>
            </p:nvSpPr>
            <p:spPr>
              <a:xfrm rot="9000000">
                <a:off x="1643820" y="1994318"/>
                <a:ext cx="1717319" cy="151981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1920133" y="1922568"/>
                <a:ext cx="376007" cy="376007"/>
              </a:xfrm>
              <a:prstGeom prst="ellipse">
                <a:avLst/>
              </a:prstGeom>
              <a:solidFill>
                <a:srgbClr val="63C9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p:txBody>
          </p:sp>
          <p:sp>
            <p:nvSpPr>
              <p:cNvPr id="12" name="文本框 8"/>
              <p:cNvSpPr txBox="1"/>
              <p:nvPr/>
            </p:nvSpPr>
            <p:spPr>
              <a:xfrm>
                <a:off x="1803953" y="2460218"/>
                <a:ext cx="1428164" cy="541783"/>
              </a:xfrm>
              <a:prstGeom prst="rect">
                <a:avLst/>
              </a:prstGeom>
              <a:noFill/>
            </p:spPr>
            <p:txBody>
              <a:bodyPr wrap="square" rtlCol="0">
                <a:spAutoFit/>
              </a:bodyPr>
              <a:lstStyle/>
              <a:p>
                <a:pPr algn="ct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sp>
        <p:nvSpPr>
          <p:cNvPr id="13" name="矩形 12"/>
          <p:cNvSpPr/>
          <p:nvPr/>
        </p:nvSpPr>
        <p:spPr>
          <a:xfrm>
            <a:off x="3736398" y="2277076"/>
            <a:ext cx="6128807" cy="923330"/>
          </a:xfrm>
          <a:prstGeom prst="rect">
            <a:avLst/>
          </a:prstGeom>
        </p:spPr>
        <p:txBody>
          <a:bodyPr wrap="square">
            <a:spAutoFit/>
          </a:bodyPr>
          <a:lstStyle/>
          <a:p>
            <a:r>
              <a:rPr lang="zh-CN" altLang="en-US"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股票研报：是经分析师分析以证券机构的名义发表的新闻文本评论。机构权威性对股票研报分类有一定影响，其威性可由该机构从业人员分布情况得到反应。</a:t>
            </a:r>
            <a:endParaRPr lang="en-US" altLang="zh-CN"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2722096891"/>
              </p:ext>
            </p:extLst>
          </p:nvPr>
        </p:nvGraphicFramePr>
        <p:xfrm>
          <a:off x="1037021" y="3723582"/>
          <a:ext cx="8554658" cy="1316214"/>
        </p:xfrm>
        <a:graphic>
          <a:graphicData uri="http://schemas.openxmlformats.org/drawingml/2006/table">
            <a:tbl>
              <a:tblPr firstRow="1" firstCol="1" bandRow="1">
                <a:tableStyleId>{5C22544A-7EE6-4342-B048-85BDC9FD1C3A}</a:tableStyleId>
              </a:tblPr>
              <a:tblGrid>
                <a:gridCol w="1710530"/>
                <a:gridCol w="1710530"/>
                <a:gridCol w="1710530"/>
                <a:gridCol w="1711534"/>
                <a:gridCol w="1711534"/>
              </a:tblGrid>
              <a:tr h="658107">
                <a:tc>
                  <a:txBody>
                    <a:bodyPr/>
                    <a:lstStyle/>
                    <a:p>
                      <a:pPr indent="304800" algn="ctr">
                        <a:lnSpc>
                          <a:spcPts val="2000"/>
                        </a:lnSpc>
                        <a:spcAft>
                          <a:spcPts val="0"/>
                        </a:spcAft>
                      </a:pPr>
                      <a:r>
                        <a:rPr lang="zh-CN" sz="1800" kern="1200" dirty="0">
                          <a:solidFill>
                            <a:sysClr val="windowText" lastClr="000000"/>
                          </a:solidFill>
                          <a:latin typeface="Arial" panose="020B0604020202020204" pitchFamily="34" charset="0"/>
                          <a:ea typeface="微软雅黑" panose="020B0503020204020204" pitchFamily="34" charset="-122"/>
                          <a:cs typeface="+mn-cs"/>
                        </a:rPr>
                        <a:t>机构名称</a:t>
                      </a:r>
                    </a:p>
                  </a:txBody>
                  <a:tcPr marL="68580" marR="68580" marT="0" marB="0" anchor="ctr"/>
                </a:tc>
                <a:tc>
                  <a:txBody>
                    <a:bodyPr/>
                    <a:lstStyle/>
                    <a:p>
                      <a:pPr indent="304800" algn="ctr">
                        <a:lnSpc>
                          <a:spcPts val="2000"/>
                        </a:lnSpc>
                        <a:spcAft>
                          <a:spcPts val="0"/>
                        </a:spcAft>
                      </a:pPr>
                      <a:r>
                        <a:rPr lang="zh-CN" sz="1800" kern="1200" dirty="0">
                          <a:solidFill>
                            <a:sysClr val="windowText" lastClr="000000"/>
                          </a:solidFill>
                          <a:latin typeface="Arial" panose="020B0604020202020204" pitchFamily="34" charset="0"/>
                          <a:ea typeface="微软雅黑" panose="020B0503020204020204" pitchFamily="34" charset="-122"/>
                          <a:cs typeface="+mn-cs"/>
                        </a:rPr>
                        <a:t>一般证券业务员</a:t>
                      </a:r>
                    </a:p>
                  </a:txBody>
                  <a:tcPr marL="68580" marR="68580" marT="0" marB="0" anchor="ctr"/>
                </a:tc>
                <a:tc>
                  <a:txBody>
                    <a:bodyPr/>
                    <a:lstStyle/>
                    <a:p>
                      <a:pPr indent="304800" algn="ctr">
                        <a:lnSpc>
                          <a:spcPts val="2000"/>
                        </a:lnSpc>
                        <a:spcAft>
                          <a:spcPts val="0"/>
                        </a:spcAft>
                      </a:pPr>
                      <a:r>
                        <a:rPr lang="zh-CN" sz="1800" kern="1200">
                          <a:solidFill>
                            <a:sysClr val="windowText" lastClr="000000"/>
                          </a:solidFill>
                          <a:latin typeface="Arial" panose="020B0604020202020204" pitchFamily="34" charset="0"/>
                          <a:ea typeface="微软雅黑" panose="020B0503020204020204" pitchFamily="34" charset="-122"/>
                          <a:cs typeface="+mn-cs"/>
                        </a:rPr>
                        <a:t>证券经纪人</a:t>
                      </a:r>
                    </a:p>
                  </a:txBody>
                  <a:tcPr marL="68580" marR="68580" marT="0" marB="0" anchor="ctr"/>
                </a:tc>
                <a:tc>
                  <a:txBody>
                    <a:bodyPr/>
                    <a:lstStyle/>
                    <a:p>
                      <a:pPr indent="304800" algn="ctr">
                        <a:lnSpc>
                          <a:spcPts val="2000"/>
                        </a:lnSpc>
                        <a:spcAft>
                          <a:spcPts val="0"/>
                        </a:spcAft>
                      </a:pPr>
                      <a:r>
                        <a:rPr lang="zh-CN" sz="1800" kern="1200">
                          <a:solidFill>
                            <a:sysClr val="windowText" lastClr="000000"/>
                          </a:solidFill>
                          <a:latin typeface="Arial" panose="020B0604020202020204" pitchFamily="34" charset="0"/>
                          <a:ea typeface="微软雅黑" panose="020B0503020204020204" pitchFamily="34" charset="-122"/>
                          <a:cs typeface="+mn-cs"/>
                        </a:rPr>
                        <a:t>证券分析师</a:t>
                      </a:r>
                    </a:p>
                  </a:txBody>
                  <a:tcPr marL="68580" marR="68580" marT="0" marB="0" anchor="ctr"/>
                </a:tc>
                <a:tc>
                  <a:txBody>
                    <a:bodyPr/>
                    <a:lstStyle/>
                    <a:p>
                      <a:pPr indent="304800" algn="ctr">
                        <a:lnSpc>
                          <a:spcPts val="2000"/>
                        </a:lnSpc>
                        <a:spcAft>
                          <a:spcPts val="0"/>
                        </a:spcAft>
                      </a:pPr>
                      <a:r>
                        <a:rPr lang="zh-CN" sz="1800" kern="1200">
                          <a:solidFill>
                            <a:sysClr val="windowText" lastClr="000000"/>
                          </a:solidFill>
                          <a:latin typeface="Arial" panose="020B0604020202020204" pitchFamily="34" charset="0"/>
                          <a:ea typeface="微软雅黑" panose="020B0503020204020204" pitchFamily="34" charset="-122"/>
                          <a:cs typeface="+mn-cs"/>
                        </a:rPr>
                        <a:t>证券投资顾问</a:t>
                      </a:r>
                    </a:p>
                  </a:txBody>
                  <a:tcPr marL="68580" marR="68580" marT="0" marB="0" anchor="ctr"/>
                </a:tc>
              </a:tr>
              <a:tr h="658107">
                <a:tc>
                  <a:txBody>
                    <a:bodyPr/>
                    <a:lstStyle/>
                    <a:p>
                      <a:pPr indent="304800" algn="ctr">
                        <a:lnSpc>
                          <a:spcPts val="2000"/>
                        </a:lnSpc>
                        <a:spcAft>
                          <a:spcPts val="0"/>
                        </a:spcAft>
                      </a:pPr>
                      <a:r>
                        <a:rPr lang="en-US" sz="1800" kern="1200" dirty="0" err="1">
                          <a:solidFill>
                            <a:sysClr val="windowText" lastClr="000000"/>
                          </a:solidFill>
                          <a:latin typeface="Arial" panose="020B0604020202020204" pitchFamily="34" charset="0"/>
                          <a:ea typeface="微软雅黑" panose="020B0503020204020204" pitchFamily="34" charset="-122"/>
                          <a:cs typeface="+mn-cs"/>
                        </a:rPr>
                        <a:t>爱建证券有限责任公司</a:t>
                      </a:r>
                      <a:endParaRPr lang="zh-CN" sz="1800" kern="1200" dirty="0">
                        <a:solidFill>
                          <a:sysClr val="windowText" lastClr="000000"/>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304800" algn="ctr">
                        <a:lnSpc>
                          <a:spcPts val="2000"/>
                        </a:lnSpc>
                        <a:spcAft>
                          <a:spcPts val="0"/>
                        </a:spcAft>
                      </a:pPr>
                      <a:r>
                        <a:rPr lang="en-US" sz="1800" kern="1200" dirty="0">
                          <a:solidFill>
                            <a:sysClr val="windowText" lastClr="000000"/>
                          </a:solidFill>
                          <a:latin typeface="Arial" panose="020B0604020202020204" pitchFamily="34" charset="0"/>
                          <a:ea typeface="微软雅黑" panose="020B0503020204020204" pitchFamily="34" charset="-122"/>
                          <a:cs typeface="+mn-cs"/>
                        </a:rPr>
                        <a:t>544</a:t>
                      </a:r>
                      <a:endParaRPr lang="zh-CN" sz="1800" kern="1200" dirty="0">
                        <a:solidFill>
                          <a:sysClr val="windowText" lastClr="000000"/>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304800" algn="ctr">
                        <a:lnSpc>
                          <a:spcPts val="2000"/>
                        </a:lnSpc>
                        <a:spcAft>
                          <a:spcPts val="0"/>
                        </a:spcAft>
                      </a:pPr>
                      <a:r>
                        <a:rPr lang="en-US" sz="1800" kern="1200" dirty="0">
                          <a:solidFill>
                            <a:sysClr val="windowText" lastClr="000000"/>
                          </a:solidFill>
                          <a:latin typeface="Arial" panose="020B0604020202020204" pitchFamily="34" charset="0"/>
                          <a:ea typeface="微软雅黑" panose="020B0503020204020204" pitchFamily="34" charset="-122"/>
                          <a:cs typeface="+mn-cs"/>
                        </a:rPr>
                        <a:t>250</a:t>
                      </a:r>
                      <a:endParaRPr lang="zh-CN" sz="1800" kern="1200" dirty="0">
                        <a:solidFill>
                          <a:sysClr val="windowText" lastClr="000000"/>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304800" algn="ctr">
                        <a:lnSpc>
                          <a:spcPts val="2000"/>
                        </a:lnSpc>
                        <a:spcAft>
                          <a:spcPts val="0"/>
                        </a:spcAft>
                      </a:pPr>
                      <a:r>
                        <a:rPr lang="en-US" sz="1800" kern="1200" dirty="0">
                          <a:solidFill>
                            <a:sysClr val="windowText" lastClr="000000"/>
                          </a:solidFill>
                          <a:latin typeface="Arial" panose="020B0604020202020204" pitchFamily="34" charset="0"/>
                          <a:ea typeface="微软雅黑" panose="020B0503020204020204" pitchFamily="34" charset="-122"/>
                          <a:cs typeface="+mn-cs"/>
                        </a:rPr>
                        <a:t>9</a:t>
                      </a:r>
                      <a:endParaRPr lang="zh-CN" sz="1800" kern="1200" dirty="0">
                        <a:solidFill>
                          <a:sysClr val="windowText" lastClr="000000"/>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304800" algn="ctr">
                        <a:lnSpc>
                          <a:spcPts val="2000"/>
                        </a:lnSpc>
                        <a:spcAft>
                          <a:spcPts val="0"/>
                        </a:spcAft>
                      </a:pPr>
                      <a:r>
                        <a:rPr lang="en-US" sz="1800" kern="1200" dirty="0">
                          <a:solidFill>
                            <a:sysClr val="windowText" lastClr="000000"/>
                          </a:solidFill>
                          <a:latin typeface="Arial" panose="020B0604020202020204" pitchFamily="34" charset="0"/>
                          <a:ea typeface="微软雅黑" panose="020B0503020204020204" pitchFamily="34" charset="-122"/>
                          <a:cs typeface="+mn-cs"/>
                        </a:rPr>
                        <a:t>45</a:t>
                      </a:r>
                      <a:endParaRPr lang="zh-CN" sz="1800" kern="1200" dirty="0">
                        <a:solidFill>
                          <a:sysClr val="windowText" lastClr="000000"/>
                        </a:solidFill>
                        <a:latin typeface="Arial" panose="020B0604020202020204" pitchFamily="34" charset="0"/>
                        <a:ea typeface="微软雅黑" panose="020B0503020204020204" pitchFamily="34" charset="-122"/>
                        <a:cs typeface="+mn-cs"/>
                      </a:endParaRPr>
                    </a:p>
                  </a:txBody>
                  <a:tcPr marL="68580" marR="68580" marT="0" marB="0" anchor="ctr"/>
                </a:tc>
              </a:tr>
            </a:tbl>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2521854"/>
              </p:ext>
            </p:extLst>
          </p:nvPr>
        </p:nvGraphicFramePr>
        <p:xfrm>
          <a:off x="1037021" y="5205000"/>
          <a:ext cx="3916190" cy="1271044"/>
        </p:xfrm>
        <a:graphic>
          <a:graphicData uri="http://schemas.openxmlformats.org/presentationml/2006/ole">
            <mc:AlternateContent xmlns:mc="http://schemas.openxmlformats.org/markup-compatibility/2006">
              <mc:Choice xmlns:v="urn:schemas-microsoft-com:vml" Requires="v">
                <p:oleObj spid="_x0000_s23218" name="Equation" r:id="rId4" imgW="1447560" imgH="469800" progId="Equation.DSMT4">
                  <p:embed/>
                </p:oleObj>
              </mc:Choice>
              <mc:Fallback>
                <p:oleObj name="Equation" r:id="rId4" imgW="1447560" imgH="469800" progId="Equation.DSMT4">
                  <p:embed/>
                  <p:pic>
                    <p:nvPicPr>
                      <p:cNvPr id="0" name=""/>
                      <p:cNvPicPr/>
                      <p:nvPr/>
                    </p:nvPicPr>
                    <p:blipFill>
                      <a:blip r:embed="rId5"/>
                      <a:stretch>
                        <a:fillRect/>
                      </a:stretch>
                    </p:blipFill>
                    <p:spPr>
                      <a:xfrm>
                        <a:off x="1037021" y="5205000"/>
                        <a:ext cx="3916190" cy="1271044"/>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392678530"/>
              </p:ext>
            </p:extLst>
          </p:nvPr>
        </p:nvGraphicFramePr>
        <p:xfrm>
          <a:off x="6004230" y="5344370"/>
          <a:ext cx="1336800" cy="1017131"/>
        </p:xfrm>
        <a:graphic>
          <a:graphicData uri="http://schemas.openxmlformats.org/presentationml/2006/ole">
            <mc:AlternateContent xmlns:mc="http://schemas.openxmlformats.org/markup-compatibility/2006">
              <mc:Choice xmlns:v="urn:schemas-microsoft-com:vml" Requires="v">
                <p:oleObj spid="_x0000_s23219" name="Equation" r:id="rId6" imgW="583920" imgH="444240" progId="Equation.DSMT4">
                  <p:embed/>
                </p:oleObj>
              </mc:Choice>
              <mc:Fallback>
                <p:oleObj name="Equation" r:id="rId6" imgW="583920" imgH="444240" progId="Equation.DSMT4">
                  <p:embed/>
                  <p:pic>
                    <p:nvPicPr>
                      <p:cNvPr id="0" name=""/>
                      <p:cNvPicPr/>
                      <p:nvPr/>
                    </p:nvPicPr>
                    <p:blipFill>
                      <a:blip r:embed="rId7"/>
                      <a:stretch>
                        <a:fillRect/>
                      </a:stretch>
                    </p:blipFill>
                    <p:spPr>
                      <a:xfrm>
                        <a:off x="6004230" y="5344370"/>
                        <a:ext cx="1336800" cy="1017131"/>
                      </a:xfrm>
                      <a:prstGeom prst="rect">
                        <a:avLst/>
                      </a:prstGeom>
                    </p:spPr>
                  </p:pic>
                </p:oleObj>
              </mc:Fallback>
            </mc:AlternateContent>
          </a:graphicData>
        </a:graphic>
      </p:graphicFrame>
      <p:sp>
        <p:nvSpPr>
          <p:cNvPr id="17" name="TextBox 16"/>
          <p:cNvSpPr txBox="1"/>
          <p:nvPr/>
        </p:nvSpPr>
        <p:spPr>
          <a:xfrm>
            <a:off x="1037021" y="1254566"/>
            <a:ext cx="3259208"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不均衡分类算法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96844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549195"/>
            <a:ext cx="12192000" cy="2215991"/>
            <a:chOff x="1" y="-549195"/>
            <a:chExt cx="12192000" cy="2215991"/>
          </a:xfrm>
        </p:grpSpPr>
        <p:sp>
          <p:nvSpPr>
            <p:cNvPr id="5" name="任意多边形 4"/>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4"/>
            <p:cNvSpPr txBox="1"/>
            <p:nvPr/>
          </p:nvSpPr>
          <p:spPr>
            <a:xfrm>
              <a:off x="1973942" y="143301"/>
              <a:ext cx="10005762" cy="830997"/>
            </a:xfrm>
            <a:prstGeom prst="rect">
              <a:avLst/>
            </a:prstGeom>
            <a:noFill/>
          </p:spPr>
          <p:txBody>
            <a:bodyPr wrap="square" rtlCol="0">
              <a:spAutoFit/>
            </a:bodyPr>
            <a:lstStyle/>
            <a:p>
              <a:pPr algn="ct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主要工作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Main Work</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 name="文本框 40"/>
          <p:cNvSpPr txBox="1"/>
          <p:nvPr/>
        </p:nvSpPr>
        <p:spPr>
          <a:xfrm>
            <a:off x="4763744" y="1254566"/>
            <a:ext cx="2605371" cy="523220"/>
          </a:xfrm>
          <a:prstGeom prst="rect">
            <a:avLst/>
          </a:prstGeom>
          <a:noFill/>
        </p:spPr>
        <p:txBody>
          <a:bodyPr wrap="square" rtlCol="0">
            <a:spAutoFit/>
          </a:bodyPr>
          <a:lstStyle/>
          <a:p>
            <a:pPr algn="ctr"/>
            <a:r>
              <a:rPr lang="en-US" altLang="zh-CN" sz="2800" dirty="0" smtClean="0">
                <a:latin typeface="Arial" panose="020B0604020202020204" pitchFamily="34" charset="0"/>
                <a:ea typeface="微软雅黑" panose="020B0503020204020204" pitchFamily="34" charset="-122"/>
                <a:sym typeface="Arial" panose="020B0604020202020204" pitchFamily="34" charset="0"/>
              </a:rPr>
              <a:t>Weight-SVM</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212578663"/>
              </p:ext>
            </p:extLst>
          </p:nvPr>
        </p:nvGraphicFramePr>
        <p:xfrm>
          <a:off x="7299704" y="1867635"/>
          <a:ext cx="4680000" cy="3918795"/>
        </p:xfrm>
        <a:graphic>
          <a:graphicData uri="http://schemas.openxmlformats.org/presentationml/2006/ole">
            <mc:AlternateContent xmlns:mc="http://schemas.openxmlformats.org/markup-compatibility/2006">
              <mc:Choice xmlns:v="urn:schemas-microsoft-com:vml" Requires="v">
                <p:oleObj spid="_x0000_s28964" name="Visio" r:id="rId4" imgW="4702474" imgH="3933090" progId="Visio.Drawing.11">
                  <p:embed/>
                </p:oleObj>
              </mc:Choice>
              <mc:Fallback>
                <p:oleObj name="Visio" r:id="rId4" imgW="4702474" imgH="393309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704" y="1867635"/>
                        <a:ext cx="4680000" cy="3918795"/>
                      </a:xfrm>
                      <a:prstGeom prst="rect">
                        <a:avLst/>
                      </a:prstGeom>
                      <a:noFill/>
                    </p:spPr>
                  </p:pic>
                </p:oleObj>
              </mc:Fallback>
            </mc:AlternateContent>
          </a:graphicData>
        </a:graphic>
      </p:graphicFrame>
      <p:sp>
        <p:nvSpPr>
          <p:cNvPr id="11" name="文本框 40"/>
          <p:cNvSpPr txBox="1"/>
          <p:nvPr/>
        </p:nvSpPr>
        <p:spPr>
          <a:xfrm>
            <a:off x="7369115" y="6008914"/>
            <a:ext cx="4180114" cy="400110"/>
          </a:xfrm>
          <a:prstGeom prst="rect">
            <a:avLst/>
          </a:prstGeom>
          <a:noFill/>
        </p:spPr>
        <p:txBody>
          <a:bodyPr wrap="square" rtlCol="0">
            <a:spAutoFit/>
          </a:bodyPr>
          <a:lstStyle/>
          <a:p>
            <a:pPr algn="ctr"/>
            <a:r>
              <a:rPr lang="zh-CN" altLang="en-US" sz="2000" dirty="0" smtClean="0">
                <a:latin typeface="Arial" panose="020B0604020202020204" pitchFamily="34" charset="0"/>
                <a:ea typeface="微软雅黑" panose="020B0503020204020204" pitchFamily="34" charset="-122"/>
                <a:sym typeface="Arial" panose="020B0604020202020204" pitchFamily="34" charset="0"/>
              </a:rPr>
              <a:t>数据不均衡造成分类超平面的偏移</a:t>
            </a:r>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p:txBody>
      </p:sp>
      <p:sp>
        <p:nvSpPr>
          <p:cNvPr id="2" name="Rectangle 39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423394137"/>
              </p:ext>
            </p:extLst>
          </p:nvPr>
        </p:nvGraphicFramePr>
        <p:xfrm>
          <a:off x="498811" y="2046514"/>
          <a:ext cx="4680000" cy="3665454"/>
        </p:xfrm>
        <a:graphic>
          <a:graphicData uri="http://schemas.openxmlformats.org/presentationml/2006/ole">
            <mc:AlternateContent xmlns:mc="http://schemas.openxmlformats.org/markup-compatibility/2006">
              <mc:Choice xmlns:v="urn:schemas-microsoft-com:vml" Requires="v">
                <p:oleObj spid="_x0000_s28965" name="Visio" r:id="rId6" imgW="3796989" imgH="2968920" progId="Visio.Drawing.11">
                  <p:embed/>
                </p:oleObj>
              </mc:Choice>
              <mc:Fallback>
                <p:oleObj name="Visio" r:id="rId6" imgW="3796989" imgH="2968920" progId="Visio.Drawing.11">
                  <p:embed/>
                  <p:pic>
                    <p:nvPicPr>
                      <p:cNvPr id="0" name="Object 3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811" y="2046514"/>
                        <a:ext cx="4680000" cy="3665454"/>
                      </a:xfrm>
                      <a:prstGeom prst="rect">
                        <a:avLst/>
                      </a:prstGeom>
                      <a:noFill/>
                    </p:spPr>
                  </p:pic>
                </p:oleObj>
              </mc:Fallback>
            </mc:AlternateContent>
          </a:graphicData>
        </a:graphic>
      </p:graphicFrame>
      <p:sp>
        <p:nvSpPr>
          <p:cNvPr id="12" name="TextBox 11"/>
          <p:cNvSpPr txBox="1"/>
          <p:nvPr/>
        </p:nvSpPr>
        <p:spPr>
          <a:xfrm>
            <a:off x="1676423" y="6008914"/>
            <a:ext cx="2206172" cy="400110"/>
          </a:xfrm>
          <a:prstGeom prst="rect">
            <a:avLst/>
          </a:prstGeom>
          <a:noFill/>
        </p:spPr>
        <p:txBody>
          <a:bodyPr wrap="square" rtlCol="0">
            <a:spAutoFit/>
          </a:bodyPr>
          <a:lstStyle/>
          <a:p>
            <a:r>
              <a:rPr lang="zh-CN" altLang="en-US" sz="2000" dirty="0">
                <a:latin typeface="Arial" panose="020B0604020202020204" pitchFamily="34" charset="0"/>
                <a:ea typeface="微软雅黑" panose="020B0503020204020204" pitchFamily="34" charset="-122"/>
              </a:rPr>
              <a:t>常规数据集</a:t>
            </a:r>
          </a:p>
        </p:txBody>
      </p:sp>
      <p:sp>
        <p:nvSpPr>
          <p:cNvPr id="13" name="TextBox 12"/>
          <p:cNvSpPr txBox="1"/>
          <p:nvPr/>
        </p:nvSpPr>
        <p:spPr>
          <a:xfrm>
            <a:off x="1037020" y="1254566"/>
            <a:ext cx="3346293"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不均衡分类算法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10339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1973942" y="143301"/>
              <a:ext cx="10005762"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主要</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工作</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Main Work</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 name="文本框 40"/>
          <p:cNvSpPr txBox="1"/>
          <p:nvPr/>
        </p:nvSpPr>
        <p:spPr>
          <a:xfrm>
            <a:off x="4763744" y="1278252"/>
            <a:ext cx="2605371" cy="523220"/>
          </a:xfrm>
          <a:prstGeom prst="rect">
            <a:avLst/>
          </a:prstGeom>
          <a:noFill/>
        </p:spPr>
        <p:txBody>
          <a:bodyPr wrap="square" rtlCol="0">
            <a:spAutoFit/>
          </a:bodyPr>
          <a:lstStyle/>
          <a:p>
            <a:pPr algn="ctr"/>
            <a:r>
              <a:rPr lang="en-US" altLang="zh-CN" sz="2800" dirty="0" smtClean="0">
                <a:latin typeface="Arial" panose="020B0604020202020204" pitchFamily="34" charset="0"/>
                <a:ea typeface="微软雅黑" panose="020B0503020204020204" pitchFamily="34" charset="-122"/>
                <a:sym typeface="Arial" panose="020B0604020202020204" pitchFamily="34" charset="0"/>
              </a:rPr>
              <a:t>Weight-SVM</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a:off x="1265132" y="2010351"/>
            <a:ext cx="9357190" cy="1537038"/>
            <a:chOff x="1642502" y="4782579"/>
            <a:chExt cx="9357190" cy="1537038"/>
          </a:xfrm>
        </p:grpSpPr>
        <p:sp>
          <p:nvSpPr>
            <p:cNvPr id="8" name="平行四边形 7"/>
            <p:cNvSpPr/>
            <p:nvPr/>
          </p:nvSpPr>
          <p:spPr>
            <a:xfrm>
              <a:off x="2471741" y="4938954"/>
              <a:ext cx="8527951" cy="13082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642502" y="4782579"/>
              <a:ext cx="1658479" cy="1537038"/>
              <a:chOff x="1643820" y="1922568"/>
              <a:chExt cx="1717319" cy="1591569"/>
            </a:xfrm>
          </p:grpSpPr>
          <p:sp>
            <p:nvSpPr>
              <p:cNvPr id="10" name="任意多边形 9"/>
              <p:cNvSpPr/>
              <p:nvPr/>
            </p:nvSpPr>
            <p:spPr>
              <a:xfrm rot="9000000">
                <a:off x="1643820" y="1994318"/>
                <a:ext cx="1717319" cy="151981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1920133" y="1922568"/>
                <a:ext cx="376007" cy="376007"/>
              </a:xfrm>
              <a:prstGeom prst="ellipse">
                <a:avLst/>
              </a:prstGeom>
              <a:solidFill>
                <a:srgbClr val="63C9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p:txBody>
          </p:sp>
          <p:sp>
            <p:nvSpPr>
              <p:cNvPr id="12" name="文本框 31"/>
              <p:cNvSpPr txBox="1"/>
              <p:nvPr/>
            </p:nvSpPr>
            <p:spPr>
              <a:xfrm>
                <a:off x="1803953" y="2460218"/>
                <a:ext cx="1428164" cy="541783"/>
              </a:xfrm>
              <a:prstGeom prst="rect">
                <a:avLst/>
              </a:prstGeom>
              <a:noFill/>
            </p:spPr>
            <p:txBody>
              <a:bodyPr wrap="square" rtlCol="0">
                <a:spAutoFit/>
              </a:bodyPr>
              <a:lstStyle/>
              <a:p>
                <a:pPr algn="ct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sp>
        <p:nvSpPr>
          <p:cNvPr id="13" name="矩形 12"/>
          <p:cNvSpPr/>
          <p:nvPr/>
        </p:nvSpPr>
        <p:spPr>
          <a:xfrm>
            <a:off x="3591255" y="2373475"/>
            <a:ext cx="6452632" cy="1015663"/>
          </a:xfrm>
          <a:prstGeom prst="rect">
            <a:avLst/>
          </a:prstGeom>
        </p:spPr>
        <p:txBody>
          <a:bodyPr wrap="square">
            <a:spAutoFit/>
          </a:bodyPr>
          <a:lstStyle/>
          <a:p>
            <a:r>
              <a:rPr lang="zh-CN" altLang="en-US" sz="20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为了提高少数类分类效果，本文对不同的类别给定不同的惩罚因子</a:t>
            </a:r>
            <a:r>
              <a:rPr lang="en-US" altLang="zh-CN" sz="20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C</a:t>
            </a:r>
            <a:r>
              <a:rPr lang="zh-CN" altLang="en-US" sz="20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，使</a:t>
            </a:r>
            <a:r>
              <a:rPr lang="en-US" altLang="zh-CN" sz="20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SVM</a:t>
            </a:r>
            <a:r>
              <a:rPr lang="zh-CN" altLang="en-US" sz="20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分界面在不同类别之间能够区分对待</a:t>
            </a:r>
            <a:endParaRPr lang="en-US" altLang="zh-CN" sz="2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343665503"/>
              </p:ext>
            </p:extLst>
          </p:nvPr>
        </p:nvGraphicFramePr>
        <p:xfrm>
          <a:off x="1369211" y="4454431"/>
          <a:ext cx="4377002" cy="1627053"/>
        </p:xfrm>
        <a:graphic>
          <a:graphicData uri="http://schemas.openxmlformats.org/presentationml/2006/ole">
            <mc:AlternateContent xmlns:mc="http://schemas.openxmlformats.org/markup-compatibility/2006">
              <mc:Choice xmlns:v="urn:schemas-microsoft-com:vml" Requires="v">
                <p:oleObj spid="_x0000_s25203" name="Equation" r:id="rId4" imgW="2425680" imgH="901440" progId="Equation.DSMT4">
                  <p:embed/>
                </p:oleObj>
              </mc:Choice>
              <mc:Fallback>
                <p:oleObj name="Equation" r:id="rId4" imgW="2425680" imgH="901440" progId="Equation.DSMT4">
                  <p:embed/>
                  <p:pic>
                    <p:nvPicPr>
                      <p:cNvPr id="0" name=""/>
                      <p:cNvPicPr/>
                      <p:nvPr/>
                    </p:nvPicPr>
                    <p:blipFill>
                      <a:blip r:embed="rId5"/>
                      <a:stretch>
                        <a:fillRect/>
                      </a:stretch>
                    </p:blipFill>
                    <p:spPr>
                      <a:xfrm>
                        <a:off x="1369211" y="4454431"/>
                        <a:ext cx="4377002" cy="1627053"/>
                      </a:xfrm>
                      <a:prstGeom prst="rect">
                        <a:avLst/>
                      </a:prstGeom>
                    </p:spPr>
                  </p:pic>
                </p:oleObj>
              </mc:Fallback>
            </mc:AlternateContent>
          </a:graphicData>
        </a:graphic>
      </p:graphicFrame>
      <p:sp>
        <p:nvSpPr>
          <p:cNvPr id="1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225528200"/>
              </p:ext>
            </p:extLst>
          </p:nvPr>
        </p:nvGraphicFramePr>
        <p:xfrm>
          <a:off x="7155542" y="3628572"/>
          <a:ext cx="3730171" cy="3112361"/>
        </p:xfrm>
        <a:graphic>
          <a:graphicData uri="http://schemas.openxmlformats.org/presentationml/2006/ole">
            <mc:AlternateContent xmlns:mc="http://schemas.openxmlformats.org/markup-compatibility/2006">
              <mc:Choice xmlns:v="urn:schemas-microsoft-com:vml" Requires="v">
                <p:oleObj spid="_x0000_s25204" name="Visio" r:id="rId6" imgW="4702474" imgH="3933090" progId="Visio.Drawing.11">
                  <p:embed/>
                </p:oleObj>
              </mc:Choice>
              <mc:Fallback>
                <p:oleObj name="Visio" r:id="rId6" imgW="4702474" imgH="3933090"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5542" y="3628572"/>
                        <a:ext cx="3730171" cy="3112361"/>
                      </a:xfrm>
                      <a:prstGeom prst="rect">
                        <a:avLst/>
                      </a:prstGeom>
                      <a:noFill/>
                    </p:spPr>
                  </p:pic>
                </p:oleObj>
              </mc:Fallback>
            </mc:AlternateContent>
          </a:graphicData>
        </a:graphic>
      </p:graphicFrame>
      <p:sp>
        <p:nvSpPr>
          <p:cNvPr id="17" name="TextBox 16"/>
          <p:cNvSpPr txBox="1"/>
          <p:nvPr/>
        </p:nvSpPr>
        <p:spPr>
          <a:xfrm>
            <a:off x="1037020" y="1254566"/>
            <a:ext cx="3346293"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不均衡分类算法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40466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07819" y="143302"/>
            <a:ext cx="7576362" cy="830997"/>
          </a:xfrm>
          <a:prstGeom prst="rect">
            <a:avLst/>
          </a:prstGeom>
          <a:noFill/>
        </p:spPr>
        <p:txBody>
          <a:bodyPr wrap="square" rtlCol="0">
            <a:spAutoFit/>
          </a:bodyPr>
          <a:lstStyle/>
          <a:p>
            <a:pPr algn="ct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nvGrpSpPr>
        <p:grpSpPr>
          <a:xfrm>
            <a:off x="1773004" y="2429382"/>
            <a:ext cx="3467199" cy="679270"/>
            <a:chOff x="1351544" y="2143210"/>
            <a:chExt cx="3467199" cy="679270"/>
          </a:xfrm>
        </p:grpSpPr>
        <p:grpSp>
          <p:nvGrpSpPr>
            <p:cNvPr id="7" name="组合 6"/>
            <p:cNvGrpSpPr/>
            <p:nvPr/>
          </p:nvGrpSpPr>
          <p:grpSpPr>
            <a:xfrm>
              <a:off x="1351544" y="2143210"/>
              <a:ext cx="767541" cy="679270"/>
              <a:chOff x="1507179" y="2186753"/>
              <a:chExt cx="941760" cy="833453"/>
            </a:xfrm>
          </p:grpSpPr>
          <p:sp>
            <p:nvSpPr>
              <p:cNvPr id="5" name="任意多边形 4"/>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1765729" y="2270634"/>
                <a:ext cx="424659"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2237487" y="2252012"/>
              <a:ext cx="258125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选题背景及意义</a:t>
              </a:r>
              <a:endParaRPr lang="zh-CN" altLang="en-US" sz="2400"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7331382" y="2429382"/>
            <a:ext cx="3467199" cy="679270"/>
            <a:chOff x="6416982" y="2143210"/>
            <a:chExt cx="3467199" cy="679270"/>
          </a:xfrm>
        </p:grpSpPr>
        <p:grpSp>
          <p:nvGrpSpPr>
            <p:cNvPr id="10" name="组合 9"/>
            <p:cNvGrpSpPr/>
            <p:nvPr/>
          </p:nvGrpSpPr>
          <p:grpSpPr>
            <a:xfrm>
              <a:off x="6416982" y="2143210"/>
              <a:ext cx="767541" cy="679270"/>
              <a:chOff x="1507179" y="2186753"/>
              <a:chExt cx="941760" cy="833453"/>
            </a:xfrm>
          </p:grpSpPr>
          <p:sp>
            <p:nvSpPr>
              <p:cNvPr id="11" name="任意多边形 10"/>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1765729" y="2270634"/>
                <a:ext cx="424659" cy="641982"/>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302925" y="2252012"/>
              <a:ext cx="258125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工作</a:t>
              </a:r>
              <a:r>
                <a:rPr lang="zh-CN" altLang="en-US" sz="2400" dirty="0">
                  <a:latin typeface="微软雅黑" panose="020B0503020204020204" pitchFamily="34" charset="-122"/>
                  <a:ea typeface="微软雅黑" panose="020B0503020204020204" pitchFamily="34" charset="-122"/>
                </a:rPr>
                <a:t>概述</a:t>
              </a:r>
            </a:p>
          </p:txBody>
        </p:sp>
      </p:grpSp>
      <p:grpSp>
        <p:nvGrpSpPr>
          <p:cNvPr id="16" name="组合 15"/>
          <p:cNvGrpSpPr/>
          <p:nvPr/>
        </p:nvGrpSpPr>
        <p:grpSpPr>
          <a:xfrm>
            <a:off x="1774825" y="3532469"/>
            <a:ext cx="3467199" cy="679270"/>
            <a:chOff x="1351544" y="2143210"/>
            <a:chExt cx="3467199" cy="679270"/>
          </a:xfrm>
        </p:grpSpPr>
        <p:grpSp>
          <p:nvGrpSpPr>
            <p:cNvPr id="17" name="组合 16"/>
            <p:cNvGrpSpPr/>
            <p:nvPr/>
          </p:nvGrpSpPr>
          <p:grpSpPr>
            <a:xfrm>
              <a:off x="1351544" y="2143210"/>
              <a:ext cx="767541" cy="679270"/>
              <a:chOff x="1507179" y="2186753"/>
              <a:chExt cx="941760" cy="833453"/>
            </a:xfrm>
          </p:grpSpPr>
          <p:sp>
            <p:nvSpPr>
              <p:cNvPr id="19" name="任意多边形 18"/>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1765729" y="2270634"/>
                <a:ext cx="424659" cy="641982"/>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2237487" y="2252012"/>
              <a:ext cx="258125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国内外研究现状</a:t>
              </a:r>
              <a:endParaRPr lang="zh-CN" altLang="en-US" sz="2400"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7333203" y="3532468"/>
            <a:ext cx="3467199" cy="679270"/>
            <a:chOff x="6416982" y="2143210"/>
            <a:chExt cx="3467199" cy="679270"/>
          </a:xfrm>
        </p:grpSpPr>
        <p:grpSp>
          <p:nvGrpSpPr>
            <p:cNvPr id="22" name="组合 21"/>
            <p:cNvGrpSpPr/>
            <p:nvPr/>
          </p:nvGrpSpPr>
          <p:grpSpPr>
            <a:xfrm>
              <a:off x="6416982" y="2143210"/>
              <a:ext cx="767541" cy="679270"/>
              <a:chOff x="1507179" y="2186753"/>
              <a:chExt cx="941760" cy="833453"/>
            </a:xfrm>
          </p:grpSpPr>
          <p:sp>
            <p:nvSpPr>
              <p:cNvPr id="24" name="任意多边形 23"/>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1765729" y="2270634"/>
                <a:ext cx="424659" cy="641982"/>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7302925" y="2252012"/>
              <a:ext cx="258125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主要工作</a:t>
              </a:r>
              <a:endParaRPr lang="zh-CN" altLang="en-US" sz="240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1773004" y="4635555"/>
            <a:ext cx="3467199" cy="679270"/>
            <a:chOff x="1351544" y="2143210"/>
            <a:chExt cx="3467199" cy="679270"/>
          </a:xfrm>
        </p:grpSpPr>
        <p:grpSp>
          <p:nvGrpSpPr>
            <p:cNvPr id="27" name="组合 26"/>
            <p:cNvGrpSpPr/>
            <p:nvPr/>
          </p:nvGrpSpPr>
          <p:grpSpPr>
            <a:xfrm>
              <a:off x="1351544" y="2143210"/>
              <a:ext cx="767541" cy="679270"/>
              <a:chOff x="1507179" y="2186753"/>
              <a:chExt cx="941760" cy="833453"/>
            </a:xfrm>
          </p:grpSpPr>
          <p:sp>
            <p:nvSpPr>
              <p:cNvPr id="29" name="任意多边形 28"/>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p:cNvSpPr txBox="1"/>
              <p:nvPr/>
            </p:nvSpPr>
            <p:spPr>
              <a:xfrm>
                <a:off x="1765729" y="2270634"/>
                <a:ext cx="424659" cy="641982"/>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8" name="文本框 27"/>
            <p:cNvSpPr txBox="1"/>
            <p:nvPr/>
          </p:nvSpPr>
          <p:spPr>
            <a:xfrm>
              <a:off x="2237487" y="2252012"/>
              <a:ext cx="258125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实验分析</a:t>
              </a:r>
              <a:endParaRPr lang="zh-CN" altLang="en-US" sz="240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331382" y="4635554"/>
            <a:ext cx="3467199" cy="679270"/>
            <a:chOff x="6416982" y="2143210"/>
            <a:chExt cx="3467199" cy="679270"/>
          </a:xfrm>
        </p:grpSpPr>
        <p:grpSp>
          <p:nvGrpSpPr>
            <p:cNvPr id="32" name="组合 31"/>
            <p:cNvGrpSpPr/>
            <p:nvPr/>
          </p:nvGrpSpPr>
          <p:grpSpPr>
            <a:xfrm>
              <a:off x="6416982" y="2143210"/>
              <a:ext cx="767541" cy="679270"/>
              <a:chOff x="1507179" y="2186753"/>
              <a:chExt cx="941760" cy="833453"/>
            </a:xfrm>
          </p:grpSpPr>
          <p:sp>
            <p:nvSpPr>
              <p:cNvPr id="34" name="任意多边形 33"/>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nvSpPr>
            <p:spPr>
              <a:xfrm>
                <a:off x="1765729" y="2270634"/>
                <a:ext cx="424659" cy="641982"/>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33" name="文本框 32"/>
            <p:cNvSpPr txBox="1"/>
            <p:nvPr/>
          </p:nvSpPr>
          <p:spPr>
            <a:xfrm>
              <a:off x="7302925" y="2252012"/>
              <a:ext cx="258125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总结与展望</a:t>
              </a:r>
              <a:endParaRPr lang="zh-CN" altLang="en-US" sz="2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14023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1973942" y="143301"/>
              <a:ext cx="10005762"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主要</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工作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Main Work</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 name="文本框 40"/>
          <p:cNvSpPr txBox="1"/>
          <p:nvPr/>
        </p:nvSpPr>
        <p:spPr>
          <a:xfrm>
            <a:off x="4763744" y="1254566"/>
            <a:ext cx="2605371" cy="523220"/>
          </a:xfrm>
          <a:prstGeom prst="rect">
            <a:avLst/>
          </a:prstGeom>
          <a:noFill/>
        </p:spPr>
        <p:txBody>
          <a:bodyPr wrap="square" rtlCol="0">
            <a:spAutoFit/>
          </a:bodyPr>
          <a:lstStyle/>
          <a:p>
            <a:pPr algn="ctr"/>
            <a:r>
              <a:rPr lang="en-US" altLang="zh-CN" sz="2800" dirty="0" smtClean="0">
                <a:latin typeface="Arial" panose="020B0604020202020204" pitchFamily="34" charset="0"/>
                <a:ea typeface="微软雅黑" panose="020B0503020204020204" pitchFamily="34" charset="-122"/>
                <a:sym typeface="Arial" panose="020B0604020202020204" pitchFamily="34" charset="0"/>
              </a:rPr>
              <a:t>Weight-SVM</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733685088"/>
              </p:ext>
            </p:extLst>
          </p:nvPr>
        </p:nvGraphicFramePr>
        <p:xfrm>
          <a:off x="825045" y="1891956"/>
          <a:ext cx="9061451" cy="898220"/>
        </p:xfrm>
        <a:graphic>
          <a:graphicData uri="http://schemas.openxmlformats.org/presentationml/2006/ole">
            <mc:AlternateContent xmlns:mc="http://schemas.openxmlformats.org/markup-compatibility/2006">
              <mc:Choice xmlns:v="urn:schemas-microsoft-com:vml" Requires="v">
                <p:oleObj spid="_x0000_s30094" name="Equation" r:id="rId4" imgW="4356000" imgH="431640" progId="Equation.DSMT4">
                  <p:embed/>
                </p:oleObj>
              </mc:Choice>
              <mc:Fallback>
                <p:oleObj name="Equation" r:id="rId4" imgW="4356000" imgH="431640" progId="Equation.DSMT4">
                  <p:embed/>
                  <p:pic>
                    <p:nvPicPr>
                      <p:cNvPr id="0" name=""/>
                      <p:cNvPicPr/>
                      <p:nvPr/>
                    </p:nvPicPr>
                    <p:blipFill>
                      <a:blip r:embed="rId5"/>
                      <a:stretch>
                        <a:fillRect/>
                      </a:stretch>
                    </p:blipFill>
                    <p:spPr>
                      <a:xfrm>
                        <a:off x="825045" y="1891956"/>
                        <a:ext cx="9061451" cy="89822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48385783"/>
              </p:ext>
            </p:extLst>
          </p:nvPr>
        </p:nvGraphicFramePr>
        <p:xfrm>
          <a:off x="602330" y="3410177"/>
          <a:ext cx="6374493" cy="2018968"/>
        </p:xfrm>
        <a:graphic>
          <a:graphicData uri="http://schemas.openxmlformats.org/presentationml/2006/ole">
            <mc:AlternateContent xmlns:mc="http://schemas.openxmlformats.org/markup-compatibility/2006">
              <mc:Choice xmlns:v="urn:schemas-microsoft-com:vml" Requires="v">
                <p:oleObj spid="_x0000_s30095" name="Equation" r:id="rId6" imgW="3568680" imgH="1130040" progId="Equation.DSMT4">
                  <p:embed/>
                </p:oleObj>
              </mc:Choice>
              <mc:Fallback>
                <p:oleObj name="Equation" r:id="rId6" imgW="3568680" imgH="1130040" progId="Equation.DSMT4">
                  <p:embed/>
                  <p:pic>
                    <p:nvPicPr>
                      <p:cNvPr id="0" name=""/>
                      <p:cNvPicPr/>
                      <p:nvPr/>
                    </p:nvPicPr>
                    <p:blipFill>
                      <a:blip r:embed="rId7"/>
                      <a:stretch>
                        <a:fillRect/>
                      </a:stretch>
                    </p:blipFill>
                    <p:spPr>
                      <a:xfrm>
                        <a:off x="602330" y="3410177"/>
                        <a:ext cx="6374493" cy="2018968"/>
                      </a:xfrm>
                      <a:prstGeom prst="rect">
                        <a:avLst/>
                      </a:prstGeom>
                    </p:spPr>
                  </p:pic>
                </p:oleObj>
              </mc:Fallback>
            </mc:AlternateContent>
          </a:graphicData>
        </a:graphic>
      </p:graphicFrame>
      <p:sp>
        <p:nvSpPr>
          <p:cNvPr id="9" name="下箭头 8"/>
          <p:cNvSpPr/>
          <p:nvPr/>
        </p:nvSpPr>
        <p:spPr>
          <a:xfrm>
            <a:off x="4429916" y="2848820"/>
            <a:ext cx="406400" cy="609600"/>
          </a:xfrm>
          <a:prstGeom prst="downArrow">
            <a:avLst/>
          </a:prstGeom>
          <a:gradFill>
            <a:gsLst>
              <a:gs pos="41538">
                <a:srgbClr val="909294">
                  <a:alpha val="84000"/>
                </a:srgbClr>
              </a:gs>
              <a:gs pos="64400">
                <a:srgbClr val="58595A"/>
              </a:gs>
              <a:gs pos="0">
                <a:schemeClr val="bg1">
                  <a:lumMod val="85000"/>
                </a:schemeClr>
              </a:gs>
              <a:gs pos="100000">
                <a:schemeClr val="tx1"/>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4847365" y="2867354"/>
                <a:ext cx="212945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对</a:t>
                </a:r>
                <a:r>
                  <a:rPr lang="en-US" altLang="zh-CN" dirty="0" err="1" smtClean="0">
                    <a:latin typeface="微软雅黑" pitchFamily="34" charset="-122"/>
                    <a:ea typeface="微软雅黑" pitchFamily="34" charset="-122"/>
                  </a:rPr>
                  <a:t>w,b</a:t>
                </a:r>
                <a:r>
                  <a:rPr lang="en-US" altLang="zh-CN" dirty="0" smtClean="0">
                    <a:latin typeface="微软雅黑" pitchFamily="34" charset="-122"/>
                    <a:ea typeface="微软雅黑" pitchFamily="34" charset="-122"/>
                  </a:rPr>
                  <a:t>,</a:t>
                </a:r>
                <a14:m>
                  <m:oMath xmlns:m="http://schemas.openxmlformats.org/officeDocument/2006/math">
                    <m:r>
                      <a:rPr lang="el-GR" altLang="zh-CN" i="1" smtClean="0">
                        <a:latin typeface="Cambria Math"/>
                      </a:rPr>
                      <m:t>𝜉</m:t>
                    </m:r>
                  </m:oMath>
                </a14:m>
                <a:r>
                  <a:rPr lang="zh-CN" altLang="en-US" dirty="0" smtClean="0">
                    <a:latin typeface="微软雅黑" pitchFamily="34" charset="-122"/>
                    <a:ea typeface="微软雅黑" pitchFamily="34" charset="-122"/>
                  </a:rPr>
                  <a:t>求偏导</a:t>
                </a:r>
                <a:endParaRPr lang="zh-CN" altLang="en-US" dirty="0">
                  <a:latin typeface="微软雅黑" pitchFamily="34" charset="-122"/>
                  <a:ea typeface="微软雅黑" pitchFamily="34" charset="-122"/>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47365" y="2867354"/>
                <a:ext cx="2129458" cy="369332"/>
              </a:xfrm>
              <a:prstGeom prst="rect">
                <a:avLst/>
              </a:prstGeom>
              <a:blipFill rotWithShape="1">
                <a:blip r:embed="rId8"/>
                <a:stretch>
                  <a:fillRect l="-2292" t="-8197" b="-24590"/>
                </a:stretch>
              </a:blipFill>
            </p:spPr>
            <p:txBody>
              <a:bodyPr/>
              <a:lstStyle/>
              <a:p>
                <a:r>
                  <a:rPr lang="zh-CN" altLang="en-US">
                    <a:noFill/>
                  </a:rPr>
                  <a:t> </a:t>
                </a:r>
              </a:p>
            </p:txBody>
          </p:sp>
        </mc:Fallback>
      </mc:AlternateContent>
      <p:graphicFrame>
        <p:nvGraphicFramePr>
          <p:cNvPr id="11" name="对象 10"/>
          <p:cNvGraphicFramePr>
            <a:graphicFrameLocks noChangeAspect="1"/>
          </p:cNvGraphicFramePr>
          <p:nvPr>
            <p:extLst>
              <p:ext uri="{D42A27DB-BD31-4B8C-83A1-F6EECF244321}">
                <p14:modId xmlns:p14="http://schemas.microsoft.com/office/powerpoint/2010/main" val="2727261011"/>
              </p:ext>
            </p:extLst>
          </p:nvPr>
        </p:nvGraphicFramePr>
        <p:xfrm>
          <a:off x="7977971" y="3534309"/>
          <a:ext cx="4001733" cy="1915724"/>
        </p:xfrm>
        <a:graphic>
          <a:graphicData uri="http://schemas.openxmlformats.org/presentationml/2006/ole">
            <mc:AlternateContent xmlns:mc="http://schemas.openxmlformats.org/markup-compatibility/2006">
              <mc:Choice xmlns:v="urn:schemas-microsoft-com:vml" Requires="v">
                <p:oleObj spid="_x0000_s30096" name="Equation" r:id="rId9" imgW="2387520" imgH="1143000" progId="Equation.DSMT4">
                  <p:embed/>
                </p:oleObj>
              </mc:Choice>
              <mc:Fallback>
                <p:oleObj name="Equation" r:id="rId9" imgW="2387520" imgH="1143000" progId="Equation.DSMT4">
                  <p:embed/>
                  <p:pic>
                    <p:nvPicPr>
                      <p:cNvPr id="0" name=""/>
                      <p:cNvPicPr/>
                      <p:nvPr/>
                    </p:nvPicPr>
                    <p:blipFill>
                      <a:blip r:embed="rId10"/>
                      <a:stretch>
                        <a:fillRect/>
                      </a:stretch>
                    </p:blipFill>
                    <p:spPr>
                      <a:xfrm>
                        <a:off x="7977971" y="3534309"/>
                        <a:ext cx="4001733" cy="1915724"/>
                      </a:xfrm>
                      <a:prstGeom prst="rect">
                        <a:avLst/>
                      </a:prstGeom>
                    </p:spPr>
                  </p:pic>
                </p:oleObj>
              </mc:Fallback>
            </mc:AlternateContent>
          </a:graphicData>
        </a:graphic>
      </p:graphicFrame>
      <p:sp>
        <p:nvSpPr>
          <p:cNvPr id="12" name="右箭头 11"/>
          <p:cNvSpPr/>
          <p:nvPr/>
        </p:nvSpPr>
        <p:spPr>
          <a:xfrm>
            <a:off x="7076148" y="4339771"/>
            <a:ext cx="759291" cy="304800"/>
          </a:xfrm>
          <a:prstGeom prst="rightArrow">
            <a:avLst/>
          </a:prstGeom>
          <a:gradFill>
            <a:gsLst>
              <a:gs pos="41538">
                <a:srgbClr val="909294">
                  <a:alpha val="84000"/>
                </a:srgbClr>
              </a:gs>
              <a:gs pos="64400">
                <a:srgbClr val="58595A"/>
              </a:gs>
              <a:gs pos="0">
                <a:schemeClr val="bg1">
                  <a:lumMod val="85000"/>
                </a:schemeClr>
              </a:gs>
              <a:gs pos="100000">
                <a:schemeClr val="tx1"/>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12"/>
              <p:cNvSpPr txBox="1"/>
              <p:nvPr/>
            </p:nvSpPr>
            <p:spPr>
              <a:xfrm>
                <a:off x="6864552" y="4020457"/>
                <a:ext cx="1182481"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替换</a:t>
                </a:r>
                <a14:m>
                  <m:oMath xmlns:m="http://schemas.openxmlformats.org/officeDocument/2006/math">
                    <m:sSub>
                      <m:sSubPr>
                        <m:ctrlPr>
                          <a:rPr lang="en-US" altLang="zh-CN" i="1" smtClean="0">
                            <a:latin typeface="Cambria Math"/>
                          </a:rPr>
                        </m:ctrlPr>
                      </m:sSubPr>
                      <m:e>
                        <m:r>
                          <a:rPr lang="en-US" altLang="zh-CN" b="0" i="1" smtClean="0">
                            <a:latin typeface="Cambria Math"/>
                          </a:rPr>
                          <m:t>𝑢</m:t>
                        </m:r>
                      </m:e>
                      <m:sub>
                        <m:r>
                          <a:rPr lang="en-US" altLang="zh-CN" b="0" i="1" smtClean="0">
                            <a:latin typeface="Cambria Math"/>
                          </a:rPr>
                          <m:t>𝑖</m:t>
                        </m:r>
                      </m:sub>
                    </m:sSub>
                  </m:oMath>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864552" y="4020457"/>
                <a:ext cx="1182481" cy="369332"/>
              </a:xfrm>
              <a:prstGeom prst="rect">
                <a:avLst/>
              </a:prstGeom>
              <a:blipFill rotWithShape="1">
                <a:blip r:embed="rId11"/>
                <a:stretch>
                  <a:fillRect l="-4124" t="-10000" b="-25000"/>
                </a:stretch>
              </a:blipFill>
            </p:spPr>
            <p:txBody>
              <a:bodyPr/>
              <a:lstStyle/>
              <a:p>
                <a:r>
                  <a:rPr lang="zh-CN" altLang="en-US">
                    <a:noFill/>
                  </a:rPr>
                  <a:t> </a:t>
                </a:r>
              </a:p>
            </p:txBody>
          </p:sp>
        </mc:Fallback>
      </mc:AlternateContent>
      <p:sp>
        <p:nvSpPr>
          <p:cNvPr id="14" name="TextBox 13"/>
          <p:cNvSpPr txBox="1"/>
          <p:nvPr/>
        </p:nvSpPr>
        <p:spPr>
          <a:xfrm>
            <a:off x="1037021" y="1254566"/>
            <a:ext cx="3273722"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不均衡分类算法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50161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1973942" y="143301"/>
              <a:ext cx="10005762"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主要</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工作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Main Work</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 name="文本框 40"/>
          <p:cNvSpPr txBox="1"/>
          <p:nvPr/>
        </p:nvSpPr>
        <p:spPr>
          <a:xfrm>
            <a:off x="4763744" y="1344415"/>
            <a:ext cx="2605371" cy="523220"/>
          </a:xfrm>
          <a:prstGeom prst="rect">
            <a:avLst/>
          </a:prstGeom>
          <a:noFill/>
        </p:spPr>
        <p:txBody>
          <a:bodyPr wrap="square" rtlCol="0">
            <a:spAutoFit/>
          </a:bodyPr>
          <a:lstStyle/>
          <a:p>
            <a:pPr algn="ctr"/>
            <a:r>
              <a:rPr lang="en-US" altLang="zh-CN" sz="2800" dirty="0" smtClean="0">
                <a:latin typeface="Arial" panose="020B0604020202020204" pitchFamily="34" charset="0"/>
                <a:ea typeface="微软雅黑" panose="020B0503020204020204" pitchFamily="34" charset="-122"/>
                <a:sym typeface="Arial" panose="020B0604020202020204" pitchFamily="34" charset="0"/>
              </a:rPr>
              <a:t>Weight-SVM</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498268532"/>
              </p:ext>
            </p:extLst>
          </p:nvPr>
        </p:nvGraphicFramePr>
        <p:xfrm>
          <a:off x="4763744" y="5153284"/>
          <a:ext cx="1380672" cy="1506188"/>
        </p:xfrm>
        <a:graphic>
          <a:graphicData uri="http://schemas.openxmlformats.org/presentationml/2006/ole">
            <mc:AlternateContent xmlns:mc="http://schemas.openxmlformats.org/markup-compatibility/2006">
              <mc:Choice xmlns:v="urn:schemas-microsoft-com:vml" Requires="v">
                <p:oleObj spid="_x0000_s26355" name="Equation" r:id="rId4" imgW="698400" imgH="761760" progId="Equation.DSMT4">
                  <p:embed/>
                </p:oleObj>
              </mc:Choice>
              <mc:Fallback>
                <p:oleObj name="Equation" r:id="rId4" imgW="698400" imgH="761760" progId="Equation.DSMT4">
                  <p:embed/>
                  <p:pic>
                    <p:nvPicPr>
                      <p:cNvPr id="0" name=""/>
                      <p:cNvPicPr/>
                      <p:nvPr/>
                    </p:nvPicPr>
                    <p:blipFill>
                      <a:blip r:embed="rId5"/>
                      <a:stretch>
                        <a:fillRect/>
                      </a:stretch>
                    </p:blipFill>
                    <p:spPr>
                      <a:xfrm>
                        <a:off x="4763744" y="5153284"/>
                        <a:ext cx="1380672" cy="1506188"/>
                      </a:xfrm>
                      <a:prstGeom prst="rect">
                        <a:avLst/>
                      </a:prstGeom>
                    </p:spPr>
                  </p:pic>
                </p:oleObj>
              </mc:Fallback>
            </mc:AlternateContent>
          </a:graphicData>
        </a:graphic>
      </p:graphicFrame>
      <p:sp>
        <p:nvSpPr>
          <p:cNvPr id="21" name="矩形 20"/>
          <p:cNvSpPr/>
          <p:nvPr/>
        </p:nvSpPr>
        <p:spPr>
          <a:xfrm>
            <a:off x="1378904" y="4537922"/>
            <a:ext cx="2040763" cy="400110"/>
          </a:xfrm>
          <a:prstGeom prst="rect">
            <a:avLst/>
          </a:prstGeom>
        </p:spPr>
        <p:txBody>
          <a:bodyPr wrap="square">
            <a:spAutoFit/>
          </a:bodyPr>
          <a:lstStyle/>
          <a:p>
            <a:r>
              <a:rPr lang="zh-CN" altLang="en-US" sz="20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分类决策函数：</a:t>
            </a:r>
            <a:endParaRPr lang="en-US" altLang="zh-CN" sz="2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491413806"/>
              </p:ext>
            </p:extLst>
          </p:nvPr>
        </p:nvGraphicFramePr>
        <p:xfrm>
          <a:off x="4763744" y="4301689"/>
          <a:ext cx="3875267" cy="872576"/>
        </p:xfrm>
        <a:graphic>
          <a:graphicData uri="http://schemas.openxmlformats.org/presentationml/2006/ole">
            <mc:AlternateContent xmlns:mc="http://schemas.openxmlformats.org/markup-compatibility/2006">
              <mc:Choice xmlns:v="urn:schemas-microsoft-com:vml" Requires="v">
                <p:oleObj spid="_x0000_s26356" name="Equation" r:id="rId6" imgW="1917360" imgH="431640" progId="Equation.DSMT4">
                  <p:embed/>
                </p:oleObj>
              </mc:Choice>
              <mc:Fallback>
                <p:oleObj name="Equation" r:id="rId6" imgW="1917360" imgH="431640" progId="Equation.DSMT4">
                  <p:embed/>
                  <p:pic>
                    <p:nvPicPr>
                      <p:cNvPr id="0" name=""/>
                      <p:cNvPicPr/>
                      <p:nvPr/>
                    </p:nvPicPr>
                    <p:blipFill>
                      <a:blip r:embed="rId7"/>
                      <a:stretch>
                        <a:fillRect/>
                      </a:stretch>
                    </p:blipFill>
                    <p:spPr>
                      <a:xfrm>
                        <a:off x="4763744" y="4301689"/>
                        <a:ext cx="3875267" cy="872576"/>
                      </a:xfrm>
                      <a:prstGeom prst="rect">
                        <a:avLst/>
                      </a:prstGeom>
                    </p:spPr>
                  </p:pic>
                </p:oleObj>
              </mc:Fallback>
            </mc:AlternateContent>
          </a:graphicData>
        </a:graphic>
      </p:graphicFrame>
      <p:sp>
        <p:nvSpPr>
          <p:cNvPr id="23" name="矩形 22"/>
          <p:cNvSpPr/>
          <p:nvPr/>
        </p:nvSpPr>
        <p:spPr>
          <a:xfrm>
            <a:off x="1403929" y="5906378"/>
            <a:ext cx="1262696" cy="400110"/>
          </a:xfrm>
          <a:prstGeom prst="rect">
            <a:avLst/>
          </a:prstGeom>
        </p:spPr>
        <p:txBody>
          <a:bodyPr wrap="square">
            <a:spAutoFit/>
          </a:bodyPr>
          <a:lstStyle/>
          <a:p>
            <a:r>
              <a:rPr lang="zh-CN" altLang="en-US" sz="200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限定条件：</a:t>
            </a:r>
            <a:endParaRPr lang="en-US" altLang="zh-CN" sz="2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0"/>
          <p:cNvSpPr txBox="1"/>
          <p:nvPr/>
        </p:nvSpPr>
        <p:spPr>
          <a:xfrm>
            <a:off x="1037021" y="1254566"/>
            <a:ext cx="3259208"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不均衡分类算法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105594712"/>
              </p:ext>
            </p:extLst>
          </p:nvPr>
        </p:nvGraphicFramePr>
        <p:xfrm>
          <a:off x="4763744" y="2123066"/>
          <a:ext cx="3141054" cy="1857319"/>
        </p:xfrm>
        <a:graphic>
          <a:graphicData uri="http://schemas.openxmlformats.org/presentationml/2006/ole">
            <mc:AlternateContent xmlns:mc="http://schemas.openxmlformats.org/markup-compatibility/2006">
              <mc:Choice xmlns:v="urn:schemas-microsoft-com:vml" Requires="v">
                <p:oleObj spid="_x0000_s26357" name="Equation" r:id="rId8" imgW="1460160" imgH="863280" progId="Equation.DSMT4">
                  <p:embed/>
                </p:oleObj>
              </mc:Choice>
              <mc:Fallback>
                <p:oleObj name="Equation" r:id="rId8" imgW="1460160" imgH="863280" progId="Equation.DSMT4">
                  <p:embed/>
                  <p:pic>
                    <p:nvPicPr>
                      <p:cNvPr id="0" name=""/>
                      <p:cNvPicPr/>
                      <p:nvPr/>
                    </p:nvPicPr>
                    <p:blipFill>
                      <a:blip r:embed="rId9"/>
                      <a:stretch>
                        <a:fillRect/>
                      </a:stretch>
                    </p:blipFill>
                    <p:spPr>
                      <a:xfrm>
                        <a:off x="4763744" y="2123066"/>
                        <a:ext cx="3141054" cy="1857319"/>
                      </a:xfrm>
                      <a:prstGeom prst="rect">
                        <a:avLst/>
                      </a:prstGeom>
                    </p:spPr>
                  </p:pic>
                </p:oleObj>
              </mc:Fallback>
            </mc:AlternateContent>
          </a:graphicData>
        </a:graphic>
      </p:graphicFrame>
      <p:sp>
        <p:nvSpPr>
          <p:cNvPr id="13" name="矩形 12"/>
          <p:cNvSpPr/>
          <p:nvPr/>
        </p:nvSpPr>
        <p:spPr>
          <a:xfrm>
            <a:off x="1289838" y="2343840"/>
            <a:ext cx="2645557" cy="707886"/>
          </a:xfrm>
          <a:prstGeom prst="rect">
            <a:avLst/>
          </a:prstGeom>
        </p:spPr>
        <p:txBody>
          <a:bodyPr wrap="square">
            <a:spAutoFit/>
          </a:bodyPr>
          <a:lstStyle/>
          <a:p>
            <a:r>
              <a:rPr lang="zh-CN" altLang="en-US" sz="2000" dirty="0">
                <a:solidFill>
                  <a:sysClr val="windowText" lastClr="000000"/>
                </a:solidFill>
                <a:latin typeface="Arial" panose="020B0604020202020204" pitchFamily="34" charset="0"/>
                <a:ea typeface="微软雅黑" panose="020B0503020204020204" pitchFamily="34" charset="-122"/>
              </a:rPr>
              <a:t>假设存在</a:t>
            </a:r>
            <a:r>
              <a:rPr lang="el-GR" altLang="zh-CN" sz="2000" dirty="0" smtClean="0">
                <a:solidFill>
                  <a:sysClr val="windowText" lastClr="000000"/>
                </a:solidFill>
                <a:latin typeface="Arial" panose="020B0604020202020204" pitchFamily="34" charset="0"/>
                <a:ea typeface="微软雅黑" panose="020B0503020204020204" pitchFamily="34" charset="-122"/>
              </a:rPr>
              <a:t>δ</a:t>
            </a:r>
            <a:r>
              <a:rPr lang="en-US" altLang="zh-CN" sz="2000" dirty="0" smtClean="0">
                <a:solidFill>
                  <a:sysClr val="windowText" lastClr="000000"/>
                </a:solidFill>
                <a:latin typeface="Arial" panose="020B0604020202020204" pitchFamily="34" charset="0"/>
                <a:ea typeface="微软雅黑" panose="020B0503020204020204" pitchFamily="34" charset="-122"/>
              </a:rPr>
              <a:t>*</a:t>
            </a:r>
            <a:r>
              <a:rPr lang="zh-CN" altLang="en-US" sz="2000" dirty="0" smtClean="0">
                <a:solidFill>
                  <a:sysClr val="windowText" lastClr="000000"/>
                </a:solidFill>
                <a:latin typeface="Arial" panose="020B0604020202020204" pitchFamily="34" charset="0"/>
                <a:ea typeface="微软雅黑" panose="020B0503020204020204" pitchFamily="34" charset="-122"/>
              </a:rPr>
              <a:t>是</a:t>
            </a:r>
            <a:r>
              <a:rPr lang="zh-CN" altLang="en-US" sz="2000" dirty="0">
                <a:solidFill>
                  <a:sysClr val="windowText" lastClr="000000"/>
                </a:solidFill>
                <a:latin typeface="Arial" panose="020B0604020202020204" pitchFamily="34" charset="0"/>
                <a:ea typeface="微软雅黑" panose="020B0503020204020204" pitchFamily="34" charset="-122"/>
              </a:rPr>
              <a:t>对偶优化问题的</a:t>
            </a:r>
            <a:r>
              <a:rPr lang="zh-CN" altLang="en-US" sz="2000" dirty="0" smtClean="0">
                <a:solidFill>
                  <a:sysClr val="windowText" lastClr="000000"/>
                </a:solidFill>
                <a:latin typeface="Arial" panose="020B0604020202020204" pitchFamily="34" charset="0"/>
                <a:ea typeface="微软雅黑" panose="020B0503020204020204" pitchFamily="34" charset="-122"/>
              </a:rPr>
              <a:t>解，那么：</a:t>
            </a:r>
            <a:endParaRPr lang="en-US" altLang="zh-CN" sz="2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8962571" y="2697783"/>
            <a:ext cx="653143" cy="400110"/>
          </a:xfrm>
          <a:prstGeom prst="rect">
            <a:avLst/>
          </a:prstGeom>
          <a:noFill/>
        </p:spPr>
        <p:txBody>
          <a:bodyPr wrap="square" rtlCol="0">
            <a:spAutoFit/>
          </a:bodyPr>
          <a:lstStyle/>
          <a:p>
            <a:r>
              <a:rPr lang="zh-CN" altLang="en-US" sz="2000" dirty="0">
                <a:solidFill>
                  <a:sysClr val="windowText" lastClr="000000"/>
                </a:solidFill>
                <a:latin typeface="Arial" panose="020B0604020202020204" pitchFamily="34" charset="0"/>
                <a:ea typeface="微软雅黑" panose="020B0503020204020204" pitchFamily="34" charset="-122"/>
              </a:rPr>
              <a:t>（</a:t>
            </a:r>
            <a:r>
              <a:rPr lang="en-US" altLang="zh-CN" sz="2000" dirty="0">
                <a:solidFill>
                  <a:sysClr val="windowText" lastClr="000000"/>
                </a:solidFill>
                <a:latin typeface="Arial" panose="020B0604020202020204" pitchFamily="34" charset="0"/>
                <a:ea typeface="微软雅黑" panose="020B0503020204020204" pitchFamily="34" charset="-122"/>
              </a:rPr>
              <a:t>1</a:t>
            </a:r>
            <a:r>
              <a:rPr lang="zh-CN" altLang="en-US" sz="2000" dirty="0">
                <a:solidFill>
                  <a:sysClr val="windowText" lastClr="000000"/>
                </a:solidFill>
                <a:latin typeface="Arial" panose="020B0604020202020204" pitchFamily="34" charset="0"/>
                <a:ea typeface="微软雅黑" panose="020B0503020204020204" pitchFamily="34" charset="-122"/>
              </a:rPr>
              <a:t>）</a:t>
            </a:r>
          </a:p>
        </p:txBody>
      </p:sp>
      <p:sp>
        <p:nvSpPr>
          <p:cNvPr id="15" name="TextBox 14"/>
          <p:cNvSpPr txBox="1"/>
          <p:nvPr/>
        </p:nvSpPr>
        <p:spPr>
          <a:xfrm>
            <a:off x="9042399" y="4537922"/>
            <a:ext cx="653143" cy="400110"/>
          </a:xfrm>
          <a:prstGeom prst="rect">
            <a:avLst/>
          </a:prstGeom>
          <a:noFill/>
        </p:spPr>
        <p:txBody>
          <a:bodyPr wrap="square" rtlCol="0">
            <a:spAutoFit/>
          </a:bodyPr>
          <a:lstStyle/>
          <a:p>
            <a:r>
              <a:rPr lang="zh-CN" altLang="en-US" sz="2000" dirty="0" smtClean="0">
                <a:solidFill>
                  <a:sysClr val="windowText" lastClr="000000"/>
                </a:solidFill>
                <a:latin typeface="Arial" panose="020B0604020202020204" pitchFamily="34" charset="0"/>
                <a:ea typeface="微软雅黑" panose="020B0503020204020204" pitchFamily="34" charset="-122"/>
              </a:rPr>
              <a:t>（</a:t>
            </a:r>
            <a:r>
              <a:rPr lang="en-US" altLang="zh-CN" sz="2000" dirty="0" smtClean="0">
                <a:solidFill>
                  <a:sysClr val="windowText" lastClr="000000"/>
                </a:solidFill>
                <a:latin typeface="Arial" panose="020B0604020202020204" pitchFamily="34" charset="0"/>
                <a:ea typeface="微软雅黑" panose="020B0503020204020204" pitchFamily="34" charset="-122"/>
              </a:rPr>
              <a:t>2</a:t>
            </a:r>
            <a:r>
              <a:rPr lang="zh-CN" altLang="en-US" sz="2000" dirty="0" smtClean="0">
                <a:solidFill>
                  <a:sysClr val="windowText" lastClr="000000"/>
                </a:solidFill>
                <a:latin typeface="Arial" panose="020B0604020202020204" pitchFamily="34" charset="0"/>
                <a:ea typeface="微软雅黑" panose="020B0503020204020204" pitchFamily="34" charset="-122"/>
              </a:rPr>
              <a:t>）</a:t>
            </a:r>
            <a:endParaRPr lang="zh-CN" altLang="en-US" sz="2000" dirty="0">
              <a:solidFill>
                <a:sysClr val="windowText" lastClr="000000"/>
              </a:solidFill>
              <a:latin typeface="Arial" panose="020B0604020202020204" pitchFamily="34" charset="0"/>
              <a:ea typeface="微软雅黑" panose="020B0503020204020204" pitchFamily="34" charset="-122"/>
            </a:endParaRPr>
          </a:p>
        </p:txBody>
      </p:sp>
      <p:sp>
        <p:nvSpPr>
          <p:cNvPr id="16" name="TextBox 15"/>
          <p:cNvSpPr txBox="1"/>
          <p:nvPr/>
        </p:nvSpPr>
        <p:spPr>
          <a:xfrm>
            <a:off x="9114971" y="5726220"/>
            <a:ext cx="653143" cy="400110"/>
          </a:xfrm>
          <a:prstGeom prst="rect">
            <a:avLst/>
          </a:prstGeom>
          <a:noFill/>
        </p:spPr>
        <p:txBody>
          <a:bodyPr wrap="square" rtlCol="0">
            <a:spAutoFit/>
          </a:bodyPr>
          <a:lstStyle/>
          <a:p>
            <a:r>
              <a:rPr lang="zh-CN" altLang="en-US" sz="2000" dirty="0" smtClean="0">
                <a:solidFill>
                  <a:sysClr val="windowText" lastClr="000000"/>
                </a:solidFill>
                <a:latin typeface="Arial" panose="020B0604020202020204" pitchFamily="34" charset="0"/>
                <a:ea typeface="微软雅黑" panose="020B0503020204020204" pitchFamily="34" charset="-122"/>
              </a:rPr>
              <a:t>（</a:t>
            </a:r>
            <a:r>
              <a:rPr lang="en-US" altLang="zh-CN" sz="2000" dirty="0" smtClean="0">
                <a:solidFill>
                  <a:sysClr val="windowText" lastClr="000000"/>
                </a:solidFill>
                <a:latin typeface="Arial" panose="020B0604020202020204" pitchFamily="34" charset="0"/>
                <a:ea typeface="微软雅黑" panose="020B0503020204020204" pitchFamily="34" charset="-122"/>
              </a:rPr>
              <a:t>3</a:t>
            </a:r>
            <a:r>
              <a:rPr lang="zh-CN" altLang="en-US" sz="2000" dirty="0" smtClean="0">
                <a:solidFill>
                  <a:sysClr val="windowText" lastClr="000000"/>
                </a:solidFill>
                <a:latin typeface="Arial" panose="020B0604020202020204" pitchFamily="34" charset="0"/>
                <a:ea typeface="微软雅黑" panose="020B0503020204020204" pitchFamily="34" charset="-122"/>
              </a:rPr>
              <a:t>）</a:t>
            </a:r>
            <a:endParaRPr lang="zh-CN" altLang="en-US" sz="2000" dirty="0">
              <a:solidFill>
                <a:sysClr val="windowText" lastClr="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540996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8" y="2473346"/>
            <a:ext cx="2462358" cy="646331"/>
          </a:xfrm>
          <a:prstGeom prst="rect">
            <a:avLst/>
          </a:prstGeom>
          <a:solidFill>
            <a:schemeClr val="accent5">
              <a:lumMod val="75000"/>
            </a:schemeClr>
          </a:solidFill>
          <a:ln w="12700">
            <a:noFill/>
            <a:prstDash val="dash"/>
          </a:ln>
        </p:spPr>
        <p:txBody>
          <a:bodyPr wrap="square" rtlCol="0">
            <a:spAutoFit/>
          </a:bodyPr>
          <a:lstStyle/>
          <a:p>
            <a:pPr algn="ctr"/>
            <a:r>
              <a:rPr lang="zh-CN" altLang="en-US" sz="3600" dirty="0" smtClean="0">
                <a:solidFill>
                  <a:prstClr val="white"/>
                </a:solidFill>
                <a:latin typeface="微软雅黑" pitchFamily="34" charset="-122"/>
                <a:ea typeface="微软雅黑" pitchFamily="34" charset="-122"/>
                <a:cs typeface="Times New Roman" panose="02020603050405020304" pitchFamily="18" charset="0"/>
              </a:rPr>
              <a:t>实验分析</a:t>
            </a:r>
            <a:endParaRPr lang="zh-CN" altLang="en-US" sz="3600" dirty="0">
              <a:solidFill>
                <a:prstClr val="white"/>
              </a:solidFill>
              <a:latin typeface="微软雅黑" pitchFamily="34" charset="-122"/>
              <a:ea typeface="微软雅黑" pitchFamily="34" charset="-122"/>
              <a:cs typeface="Times New Roman" panose="02020603050405020304" pitchFamily="18" charset="0"/>
            </a:endParaRPr>
          </a:p>
        </p:txBody>
      </p:sp>
      <p:cxnSp>
        <p:nvCxnSpPr>
          <p:cNvPr id="3" name="直接连接符 2"/>
          <p:cNvCxnSpPr/>
          <p:nvPr/>
        </p:nvCxnSpPr>
        <p:spPr>
          <a:xfrm>
            <a:off x="1863038" y="2635246"/>
            <a:ext cx="0" cy="2150723"/>
          </a:xfrm>
          <a:prstGeom prst="line">
            <a:avLst/>
          </a:prstGeom>
          <a:ln w="3175">
            <a:solidFill>
              <a:srgbClr val="DDDDD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15616" y="3532116"/>
            <a:ext cx="23826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15616" y="1355176"/>
            <a:ext cx="749108" cy="2215991"/>
          </a:xfrm>
          <a:prstGeom prst="rect">
            <a:avLst/>
          </a:prstGeom>
          <a:noFill/>
        </p:spPr>
        <p:txBody>
          <a:bodyPr wrap="square" rtlCol="0">
            <a:spAutoFit/>
          </a:bodyPr>
          <a:lstStyle/>
          <a:p>
            <a:r>
              <a:rPr lang="en-US" altLang="zh-CN" sz="13800" dirty="0" smtClean="0">
                <a:solidFill>
                  <a:srgbClr val="969696"/>
                </a:solidFill>
                <a:latin typeface="Serif Black" pitchFamily="2" charset="0"/>
                <a:ea typeface="DFKai-SB" pitchFamily="65" charset="-120"/>
              </a:rPr>
              <a:t>5</a:t>
            </a:r>
            <a:endParaRPr lang="zh-CN" altLang="en-US" sz="13800" dirty="0">
              <a:solidFill>
                <a:srgbClr val="969696"/>
              </a:solidFill>
              <a:latin typeface="Serif Black" pitchFamily="2" charset="0"/>
              <a:ea typeface="DFKai-SB" pitchFamily="65" charset="-120"/>
            </a:endParaRPr>
          </a:p>
        </p:txBody>
      </p:sp>
    </p:spTree>
    <p:extLst>
      <p:ext uri="{BB962C8B-B14F-4D97-AF65-F5344CB8AC3E}">
        <p14:creationId xmlns:p14="http://schemas.microsoft.com/office/powerpoint/2010/main" val="89852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2224338" y="143301"/>
              <a:ext cx="8810124" cy="830997"/>
            </a:xfrm>
            <a:prstGeom prst="rect">
              <a:avLst/>
            </a:prstGeom>
            <a:noFill/>
          </p:spPr>
          <p:txBody>
            <a:bodyPr wrap="square" rtlCol="0">
              <a:spAutoFit/>
            </a:bodyPr>
            <a:lstStyle/>
            <a:p>
              <a:pPr algn="ct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实验分析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The Experimental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Analysis</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695574773"/>
              </p:ext>
            </p:extLst>
          </p:nvPr>
        </p:nvGraphicFramePr>
        <p:xfrm>
          <a:off x="2224339" y="3045652"/>
          <a:ext cx="8356576" cy="2745547"/>
        </p:xfrm>
        <a:graphic>
          <a:graphicData uri="http://schemas.openxmlformats.org/drawingml/2006/table">
            <a:tbl>
              <a:tblPr firstRow="1" firstCol="1" bandRow="1">
                <a:tableStyleId>{5C22544A-7EE6-4342-B048-85BDC9FD1C3A}</a:tableStyleId>
              </a:tblPr>
              <a:tblGrid>
                <a:gridCol w="2077866"/>
                <a:gridCol w="2176907"/>
                <a:gridCol w="2093556"/>
                <a:gridCol w="2008247"/>
              </a:tblGrid>
              <a:tr h="392221">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网站名称</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err="1">
                          <a:effectLst/>
                          <a:latin typeface="微软雅黑" pitchFamily="34" charset="-122"/>
                          <a:ea typeface="微软雅黑" pitchFamily="34" charset="-122"/>
                        </a:rPr>
                        <a:t>Alexa</a:t>
                      </a:r>
                      <a:r>
                        <a:rPr lang="zh-CN" sz="1800" kern="100" dirty="0">
                          <a:effectLst/>
                          <a:latin typeface="微软雅黑" pitchFamily="34" charset="-122"/>
                          <a:ea typeface="微软雅黑" pitchFamily="34" charset="-122"/>
                        </a:rPr>
                        <a:t>排名</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a:effectLst/>
                          <a:latin typeface="微软雅黑" pitchFamily="34" charset="-122"/>
                          <a:ea typeface="微软雅黑" pitchFamily="34" charset="-122"/>
                        </a:rPr>
                        <a:t>PR</a:t>
                      </a:r>
                      <a:r>
                        <a:rPr lang="zh-CN" sz="1800" kern="100">
                          <a:effectLst/>
                          <a:latin typeface="微软雅黑" pitchFamily="34" charset="-122"/>
                          <a:ea typeface="微软雅黑" pitchFamily="34" charset="-122"/>
                        </a:rPr>
                        <a:t>值</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a:effectLst/>
                          <a:latin typeface="微软雅黑" pitchFamily="34" charset="-122"/>
                          <a:ea typeface="微软雅黑" pitchFamily="34" charset="-122"/>
                        </a:rPr>
                        <a:t>PV</a:t>
                      </a:r>
                      <a:endParaRPr lang="zh-CN" sz="1800" kern="100">
                        <a:effectLst/>
                        <a:latin typeface="微软雅黑" pitchFamily="34" charset="-122"/>
                        <a:ea typeface="微软雅黑" pitchFamily="34" charset="-122"/>
                        <a:cs typeface="Times New Roman"/>
                      </a:endParaRPr>
                    </a:p>
                  </a:txBody>
                  <a:tcPr marL="68580" marR="68580" marT="0" marB="0"/>
                </a:tc>
              </a:tr>
              <a:tr h="392221">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雪球网</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2210</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a:effectLst/>
                          <a:latin typeface="微软雅黑" pitchFamily="34" charset="-122"/>
                          <a:ea typeface="微软雅黑" pitchFamily="34" charset="-122"/>
                        </a:rPr>
                        <a:t>6</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a:effectLst/>
                          <a:latin typeface="微软雅黑" pitchFamily="34" charset="-122"/>
                          <a:ea typeface="微软雅黑" pitchFamily="34" charset="-122"/>
                        </a:rPr>
                        <a:t>4680</a:t>
                      </a:r>
                      <a:r>
                        <a:rPr lang="zh-CN" sz="1800" kern="100">
                          <a:effectLst/>
                          <a:latin typeface="微软雅黑" pitchFamily="34" charset="-122"/>
                          <a:ea typeface="微软雅黑" pitchFamily="34" charset="-122"/>
                        </a:rPr>
                        <a:t>万</a:t>
                      </a:r>
                      <a:endParaRPr lang="zh-CN" sz="1800" kern="100">
                        <a:effectLst/>
                        <a:latin typeface="微软雅黑" pitchFamily="34" charset="-122"/>
                        <a:ea typeface="微软雅黑" pitchFamily="34" charset="-122"/>
                        <a:cs typeface="Times New Roman"/>
                      </a:endParaRPr>
                    </a:p>
                  </a:txBody>
                  <a:tcPr marL="68580" marR="68580" marT="0" marB="0"/>
                </a:tc>
              </a:tr>
              <a:tr h="392221">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网易财经</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104</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7</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a:effectLst/>
                          <a:latin typeface="微软雅黑" pitchFamily="34" charset="-122"/>
                          <a:ea typeface="微软雅黑" pitchFamily="34" charset="-122"/>
                        </a:rPr>
                        <a:t>10785</a:t>
                      </a:r>
                      <a:r>
                        <a:rPr lang="zh-CN" sz="1800" kern="100">
                          <a:effectLst/>
                          <a:latin typeface="微软雅黑" pitchFamily="34" charset="-122"/>
                          <a:ea typeface="微软雅黑" pitchFamily="34" charset="-122"/>
                        </a:rPr>
                        <a:t>万</a:t>
                      </a:r>
                      <a:endParaRPr lang="zh-CN" sz="1800" kern="100">
                        <a:effectLst/>
                        <a:latin typeface="微软雅黑" pitchFamily="34" charset="-122"/>
                        <a:ea typeface="微软雅黑" pitchFamily="34" charset="-122"/>
                        <a:cs typeface="Times New Roman"/>
                      </a:endParaRPr>
                    </a:p>
                  </a:txBody>
                  <a:tcPr marL="68580" marR="68580" marT="0" marB="0"/>
                </a:tc>
              </a:tr>
              <a:tr h="392221">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东方财富</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752</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7</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a:effectLst/>
                          <a:latin typeface="微软雅黑" pitchFamily="34" charset="-122"/>
                          <a:ea typeface="微软雅黑" pitchFamily="34" charset="-122"/>
                        </a:rPr>
                        <a:t>1782</a:t>
                      </a:r>
                      <a:r>
                        <a:rPr lang="zh-CN" sz="1800" kern="100">
                          <a:effectLst/>
                          <a:latin typeface="微软雅黑" pitchFamily="34" charset="-122"/>
                          <a:ea typeface="微软雅黑" pitchFamily="34" charset="-122"/>
                        </a:rPr>
                        <a:t>万</a:t>
                      </a:r>
                      <a:endParaRPr lang="zh-CN" sz="1800" kern="100">
                        <a:effectLst/>
                        <a:latin typeface="微软雅黑" pitchFamily="34" charset="-122"/>
                        <a:ea typeface="微软雅黑" pitchFamily="34" charset="-122"/>
                        <a:cs typeface="Times New Roman"/>
                      </a:endParaRPr>
                    </a:p>
                  </a:txBody>
                  <a:tcPr marL="68580" marR="68580" marT="0" marB="0"/>
                </a:tc>
              </a:tr>
              <a:tr h="392221">
                <a:tc>
                  <a:txBody>
                    <a:bodyPr/>
                    <a:lstStyle/>
                    <a:p>
                      <a:pPr indent="304800" algn="ctr">
                        <a:lnSpc>
                          <a:spcPts val="2000"/>
                        </a:lnSpc>
                        <a:spcAft>
                          <a:spcPts val="0"/>
                        </a:spcAft>
                      </a:pPr>
                      <a:r>
                        <a:rPr lang="zh-CN" sz="1800" kern="100">
                          <a:effectLst/>
                          <a:latin typeface="微软雅黑" pitchFamily="34" charset="-122"/>
                          <a:ea typeface="微软雅黑" pitchFamily="34" charset="-122"/>
                        </a:rPr>
                        <a:t>同花顺网</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3093</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6</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a:effectLst/>
                          <a:latin typeface="微软雅黑" pitchFamily="34" charset="-122"/>
                          <a:ea typeface="微软雅黑" pitchFamily="34" charset="-122"/>
                        </a:rPr>
                        <a:t>288</a:t>
                      </a:r>
                      <a:r>
                        <a:rPr lang="zh-CN" sz="1800" kern="100">
                          <a:effectLst/>
                          <a:latin typeface="微软雅黑" pitchFamily="34" charset="-122"/>
                          <a:ea typeface="微软雅黑" pitchFamily="34" charset="-122"/>
                        </a:rPr>
                        <a:t>万</a:t>
                      </a:r>
                      <a:endParaRPr lang="zh-CN" sz="1800" kern="100">
                        <a:effectLst/>
                        <a:latin typeface="微软雅黑" pitchFamily="34" charset="-122"/>
                        <a:ea typeface="微软雅黑" pitchFamily="34" charset="-122"/>
                        <a:cs typeface="Times New Roman"/>
                      </a:endParaRPr>
                    </a:p>
                  </a:txBody>
                  <a:tcPr marL="68580" marR="68580" marT="0" marB="0"/>
                </a:tc>
              </a:tr>
              <a:tr h="392221">
                <a:tc>
                  <a:txBody>
                    <a:bodyPr/>
                    <a:lstStyle/>
                    <a:p>
                      <a:pPr indent="304800" algn="ctr">
                        <a:lnSpc>
                          <a:spcPts val="2000"/>
                        </a:lnSpc>
                        <a:spcAft>
                          <a:spcPts val="0"/>
                        </a:spcAft>
                      </a:pPr>
                      <a:r>
                        <a:rPr lang="zh-CN" sz="1800" kern="100">
                          <a:effectLst/>
                          <a:latin typeface="微软雅黑" pitchFamily="34" charset="-122"/>
                          <a:ea typeface="微软雅黑" pitchFamily="34" charset="-122"/>
                        </a:rPr>
                        <a:t>中国经济网</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6660</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8</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a:effectLst/>
                          <a:latin typeface="微软雅黑" pitchFamily="34" charset="-122"/>
                          <a:ea typeface="微软雅黑" pitchFamily="34" charset="-122"/>
                        </a:rPr>
                        <a:t>135</a:t>
                      </a:r>
                      <a:r>
                        <a:rPr lang="zh-CN" sz="1800" kern="100">
                          <a:effectLst/>
                          <a:latin typeface="微软雅黑" pitchFamily="34" charset="-122"/>
                          <a:ea typeface="微软雅黑" pitchFamily="34" charset="-122"/>
                        </a:rPr>
                        <a:t>万</a:t>
                      </a:r>
                      <a:endParaRPr lang="zh-CN" sz="1800" kern="100">
                        <a:effectLst/>
                        <a:latin typeface="微软雅黑" pitchFamily="34" charset="-122"/>
                        <a:ea typeface="微软雅黑" pitchFamily="34" charset="-122"/>
                        <a:cs typeface="Times New Roman"/>
                      </a:endParaRPr>
                    </a:p>
                  </a:txBody>
                  <a:tcPr marL="68580" marR="68580" marT="0" marB="0"/>
                </a:tc>
              </a:tr>
              <a:tr h="392221">
                <a:tc>
                  <a:txBody>
                    <a:bodyPr/>
                    <a:lstStyle/>
                    <a:p>
                      <a:pPr indent="304800" algn="ctr">
                        <a:lnSpc>
                          <a:spcPts val="2000"/>
                        </a:lnSpc>
                        <a:spcAft>
                          <a:spcPts val="0"/>
                        </a:spcAft>
                      </a:pPr>
                      <a:r>
                        <a:rPr lang="zh-CN" sz="1800" kern="100">
                          <a:effectLst/>
                          <a:latin typeface="微软雅黑" pitchFamily="34" charset="-122"/>
                          <a:ea typeface="微软雅黑" pitchFamily="34" charset="-122"/>
                        </a:rPr>
                        <a:t>凤凰财经</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207</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7</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5280</a:t>
                      </a:r>
                      <a:r>
                        <a:rPr lang="zh-CN" sz="1800" kern="100" dirty="0">
                          <a:effectLst/>
                          <a:latin typeface="微软雅黑" pitchFamily="34" charset="-122"/>
                          <a:ea typeface="微软雅黑" pitchFamily="34" charset="-122"/>
                        </a:rPr>
                        <a:t>万</a:t>
                      </a:r>
                      <a:endParaRPr lang="zh-CN" sz="1800" kern="100" dirty="0">
                        <a:effectLst/>
                        <a:latin typeface="微软雅黑" pitchFamily="34" charset="-122"/>
                        <a:ea typeface="微软雅黑" pitchFamily="34" charset="-122"/>
                        <a:cs typeface="Times New Roman"/>
                      </a:endParaRPr>
                    </a:p>
                  </a:txBody>
                  <a:tcPr marL="68580" marR="68580" marT="0" marB="0"/>
                </a:tc>
              </a:tr>
            </a:tbl>
          </a:graphicData>
        </a:graphic>
      </p:graphicFrame>
      <p:sp>
        <p:nvSpPr>
          <p:cNvPr id="19" name="TextBox 18"/>
          <p:cNvSpPr txBox="1"/>
          <p:nvPr/>
        </p:nvSpPr>
        <p:spPr>
          <a:xfrm>
            <a:off x="3621314" y="2526378"/>
            <a:ext cx="5537199" cy="400110"/>
          </a:xfrm>
          <a:prstGeom prst="rect">
            <a:avLst/>
          </a:prstGeom>
          <a:noFill/>
        </p:spPr>
        <p:txBody>
          <a:bodyPr wrap="square" rtlCol="0">
            <a:spAutoFit/>
          </a:bodyPr>
          <a:lstStyle/>
          <a:p>
            <a:r>
              <a:rPr lang="zh-CN" altLang="zh-CN" sz="2000" dirty="0">
                <a:latin typeface="Arial" panose="020B0604020202020204" pitchFamily="34" charset="0"/>
                <a:ea typeface="微软雅黑" panose="020B0503020204020204" pitchFamily="34" charset="-122"/>
              </a:rPr>
              <a:t>各大财经网站</a:t>
            </a:r>
            <a:r>
              <a:rPr lang="en-US" altLang="zh-CN" sz="2000" dirty="0" err="1">
                <a:latin typeface="Arial" panose="020B0604020202020204" pitchFamily="34" charset="0"/>
                <a:ea typeface="微软雅黑" panose="020B0503020204020204" pitchFamily="34" charset="-122"/>
              </a:rPr>
              <a:t>Alexa</a:t>
            </a:r>
            <a:r>
              <a:rPr lang="zh-CN" altLang="zh-CN" sz="2000" dirty="0">
                <a:latin typeface="Arial" panose="020B0604020202020204" pitchFamily="34" charset="0"/>
                <a:ea typeface="微软雅黑" panose="020B0503020204020204" pitchFamily="34" charset="-122"/>
              </a:rPr>
              <a:t>排名、</a:t>
            </a:r>
            <a:r>
              <a:rPr lang="en-US" altLang="zh-CN" sz="2000" dirty="0">
                <a:latin typeface="Arial" panose="020B0604020202020204" pitchFamily="34" charset="0"/>
                <a:ea typeface="微软雅黑" panose="020B0503020204020204" pitchFamily="34" charset="-122"/>
              </a:rPr>
              <a:t>PR</a:t>
            </a:r>
            <a:r>
              <a:rPr lang="zh-CN" altLang="zh-CN" sz="2000" dirty="0">
                <a:latin typeface="Arial" panose="020B0604020202020204" pitchFamily="34" charset="0"/>
                <a:ea typeface="微软雅黑" panose="020B0503020204020204" pitchFamily="34" charset="-122"/>
              </a:rPr>
              <a:t>值及日均访问量</a:t>
            </a:r>
            <a:endParaRPr lang="zh-CN" altLang="en-US" sz="2000" dirty="0">
              <a:latin typeface="Arial" panose="020B0604020202020204" pitchFamily="34" charset="0"/>
              <a:ea typeface="微软雅黑" panose="020B0503020204020204" pitchFamily="34" charset="-122"/>
            </a:endParaRPr>
          </a:p>
        </p:txBody>
      </p:sp>
      <p:sp>
        <p:nvSpPr>
          <p:cNvPr id="23" name="TextBox 22"/>
          <p:cNvSpPr txBox="1"/>
          <p:nvPr/>
        </p:nvSpPr>
        <p:spPr>
          <a:xfrm>
            <a:off x="986971" y="1483803"/>
            <a:ext cx="2510972"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rPr>
              <a:t>数据的收集</a:t>
            </a:r>
          </a:p>
        </p:txBody>
      </p:sp>
    </p:spTree>
    <p:extLst>
      <p:ext uri="{BB962C8B-B14F-4D97-AF65-F5344CB8AC3E}">
        <p14:creationId xmlns:p14="http://schemas.microsoft.com/office/powerpoint/2010/main" val="469311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549195"/>
            <a:ext cx="12192000" cy="2215991"/>
            <a:chOff x="1" y="-549195"/>
            <a:chExt cx="12192000" cy="2215991"/>
          </a:xfrm>
        </p:grpSpPr>
        <p:sp>
          <p:nvSpPr>
            <p:cNvPr id="6" name="任意多边形 5"/>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4"/>
            <p:cNvSpPr txBox="1"/>
            <p:nvPr/>
          </p:nvSpPr>
          <p:spPr>
            <a:xfrm>
              <a:off x="2224338" y="143301"/>
              <a:ext cx="8810124"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实验</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分析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The Experimental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Analysis </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aphicFrame>
        <p:nvGraphicFramePr>
          <p:cNvPr id="13" name="表格 12"/>
          <p:cNvGraphicFramePr>
            <a:graphicFrameLocks noGrp="1"/>
          </p:cNvGraphicFramePr>
          <p:nvPr>
            <p:extLst>
              <p:ext uri="{D42A27DB-BD31-4B8C-83A1-F6EECF244321}">
                <p14:modId xmlns:p14="http://schemas.microsoft.com/office/powerpoint/2010/main" val="670000732"/>
              </p:ext>
            </p:extLst>
          </p:nvPr>
        </p:nvGraphicFramePr>
        <p:xfrm>
          <a:off x="1865107" y="2322285"/>
          <a:ext cx="8681324" cy="2300252"/>
        </p:xfrm>
        <a:graphic>
          <a:graphicData uri="http://schemas.openxmlformats.org/drawingml/2006/table">
            <a:tbl>
              <a:tblPr firstRow="1" firstCol="1" bandRow="1">
                <a:tableStyleId>{5C22544A-7EE6-4342-B048-85BDC9FD1C3A}</a:tableStyleId>
              </a:tblPr>
              <a:tblGrid>
                <a:gridCol w="4340662"/>
                <a:gridCol w="4340662"/>
              </a:tblGrid>
              <a:tr h="362857">
                <a:tc>
                  <a:txBody>
                    <a:bodyPr/>
                    <a:lstStyle/>
                    <a:p>
                      <a:pPr indent="304800" algn="ctr">
                        <a:lnSpc>
                          <a:spcPts val="2000"/>
                        </a:lnSpc>
                        <a:spcAft>
                          <a:spcPts val="0"/>
                        </a:spcAft>
                      </a:pPr>
                      <a:r>
                        <a:rPr lang="zh-CN" sz="1800" kern="100" dirty="0" smtClean="0">
                          <a:effectLst/>
                          <a:latin typeface="微软雅黑" pitchFamily="34" charset="-122"/>
                          <a:ea typeface="微软雅黑" pitchFamily="34" charset="-122"/>
                        </a:rPr>
                        <a:t>研报标题</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基建订单快速增长，地产销售意外回落</a:t>
                      </a:r>
                      <a:endParaRPr lang="zh-CN" sz="1800" kern="100" dirty="0">
                        <a:effectLst/>
                        <a:latin typeface="微软雅黑" pitchFamily="34" charset="-122"/>
                        <a:ea typeface="微软雅黑" pitchFamily="34" charset="-122"/>
                        <a:cs typeface="Times New Roman"/>
                      </a:endParaRPr>
                    </a:p>
                  </a:txBody>
                  <a:tcPr marL="68580" marR="68580" marT="0" marB="0" anchor="ctr"/>
                </a:tc>
              </a:tr>
              <a:tr h="355426">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股票代码</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zh-CN" sz="1800" kern="100">
                          <a:effectLst/>
                          <a:latin typeface="微软雅黑" pitchFamily="34" charset="-122"/>
                          <a:ea typeface="微软雅黑" pitchFamily="34" charset="-122"/>
                        </a:rPr>
                        <a:t>可以确定股票发行公司</a:t>
                      </a:r>
                      <a:endParaRPr lang="zh-CN" sz="1800" kern="100">
                        <a:effectLst/>
                        <a:latin typeface="微软雅黑" pitchFamily="34" charset="-122"/>
                        <a:ea typeface="微软雅黑" pitchFamily="34" charset="-122"/>
                        <a:cs typeface="Times New Roman"/>
                      </a:endParaRPr>
                    </a:p>
                  </a:txBody>
                  <a:tcPr marL="68580" marR="68580" marT="0" marB="0" anchor="ctr"/>
                </a:tc>
              </a:tr>
              <a:tr h="355426">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分析机构</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信达证券</a:t>
                      </a:r>
                      <a:endParaRPr lang="zh-CN" sz="1800" kern="100" dirty="0">
                        <a:effectLst/>
                        <a:latin typeface="微软雅黑" pitchFamily="34" charset="-122"/>
                        <a:ea typeface="微软雅黑" pitchFamily="34" charset="-122"/>
                        <a:cs typeface="Times New Roman"/>
                      </a:endParaRPr>
                    </a:p>
                  </a:txBody>
                  <a:tcPr marL="68580" marR="68580" marT="0" marB="0" anchor="ctr"/>
                </a:tc>
              </a:tr>
              <a:tr h="355426">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研报新闻的具体内容</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主要包括新闻内容以及新闻内容的分析</a:t>
                      </a:r>
                      <a:endParaRPr lang="zh-CN" sz="1800" kern="100" dirty="0">
                        <a:effectLst/>
                        <a:latin typeface="微软雅黑" pitchFamily="34" charset="-122"/>
                        <a:ea typeface="微软雅黑" pitchFamily="34" charset="-122"/>
                        <a:cs typeface="Times New Roman"/>
                      </a:endParaRPr>
                    </a:p>
                  </a:txBody>
                  <a:tcPr marL="68580" marR="68580" marT="0" marB="0" anchor="ctr"/>
                </a:tc>
              </a:tr>
              <a:tr h="356656">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投资风险建议</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主要有：强力买入、买入、推荐、维持、观望、卖出、减持等</a:t>
                      </a:r>
                      <a:endParaRPr lang="zh-CN" sz="1800" kern="100" dirty="0">
                        <a:effectLst/>
                        <a:latin typeface="微软雅黑" pitchFamily="34" charset="-122"/>
                        <a:ea typeface="微软雅黑" pitchFamily="34" charset="-122"/>
                        <a:cs typeface="Times New Roman"/>
                      </a:endParaRPr>
                    </a:p>
                  </a:txBody>
                  <a:tcPr marL="68580" marR="68580" marT="0" marB="0" anchor="ctr"/>
                </a:tc>
              </a:tr>
              <a:tr h="363117">
                <a:tc>
                  <a:txBody>
                    <a:bodyPr/>
                    <a:lstStyle/>
                    <a:p>
                      <a:pPr indent="304800" algn="ctr">
                        <a:lnSpc>
                          <a:spcPts val="2000"/>
                        </a:lnSpc>
                        <a:spcAft>
                          <a:spcPts val="0"/>
                        </a:spcAft>
                      </a:pPr>
                      <a:r>
                        <a:rPr lang="zh-CN" sz="1800" kern="100" dirty="0">
                          <a:effectLst/>
                          <a:latin typeface="微软雅黑" pitchFamily="34" charset="-122"/>
                          <a:ea typeface="微软雅黑" pitchFamily="34" charset="-122"/>
                        </a:rPr>
                        <a:t>评论时间</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indent="304800" algn="ctr">
                        <a:lnSpc>
                          <a:spcPts val="2000"/>
                        </a:lnSpc>
                        <a:spcAft>
                          <a:spcPts val="0"/>
                        </a:spcAft>
                      </a:pPr>
                      <a:r>
                        <a:rPr lang="en-US" sz="1800" kern="100" dirty="0">
                          <a:effectLst/>
                          <a:latin typeface="微软雅黑" pitchFamily="34" charset="-122"/>
                          <a:ea typeface="微软雅黑" pitchFamily="34" charset="-122"/>
                        </a:rPr>
                        <a:t>2015-06-07</a:t>
                      </a:r>
                      <a:endParaRPr lang="zh-CN" sz="1800" kern="100" dirty="0">
                        <a:effectLst/>
                        <a:latin typeface="微软雅黑" pitchFamily="34" charset="-122"/>
                        <a:ea typeface="微软雅黑" pitchFamily="34" charset="-122"/>
                        <a:cs typeface="Times New Roman"/>
                      </a:endParaRPr>
                    </a:p>
                  </a:txBody>
                  <a:tcPr marL="68580" marR="68580" marT="0" marB="0" anchor="ctr"/>
                </a:tc>
              </a:tr>
            </a:tbl>
          </a:graphicData>
        </a:graphic>
      </p:graphicFrame>
      <p:sp>
        <p:nvSpPr>
          <p:cNvPr id="15" name="TextBox 14"/>
          <p:cNvSpPr txBox="1"/>
          <p:nvPr/>
        </p:nvSpPr>
        <p:spPr>
          <a:xfrm>
            <a:off x="1135790" y="1344415"/>
            <a:ext cx="2177096"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rPr>
              <a:t>数据结构</a:t>
            </a:r>
          </a:p>
        </p:txBody>
      </p:sp>
      <p:sp>
        <p:nvSpPr>
          <p:cNvPr id="16" name="TextBox 15"/>
          <p:cNvSpPr txBox="1"/>
          <p:nvPr/>
        </p:nvSpPr>
        <p:spPr>
          <a:xfrm>
            <a:off x="1923144" y="5210628"/>
            <a:ext cx="5435600" cy="923330"/>
          </a:xfrm>
          <a:prstGeom prst="rect">
            <a:avLst/>
          </a:prstGeom>
          <a:noFill/>
        </p:spPr>
        <p:txBody>
          <a:bodyPr wrap="square" rtlCol="0">
            <a:spAutoFit/>
          </a:bodyPr>
          <a:lstStyle/>
          <a:p>
            <a:r>
              <a:rPr lang="zh-CN" altLang="zh-CN" dirty="0">
                <a:latin typeface="微软雅黑" pitchFamily="34" charset="-122"/>
                <a:ea typeface="微软雅黑" pitchFamily="34" charset="-122"/>
              </a:rPr>
              <a:t>正类主要包括强力买入、买入、</a:t>
            </a:r>
            <a:r>
              <a:rPr lang="zh-CN" altLang="zh-CN" dirty="0" smtClean="0">
                <a:latin typeface="微软雅黑" pitchFamily="34" charset="-122"/>
                <a:ea typeface="微软雅黑" pitchFamily="34" charset="-122"/>
              </a:rPr>
              <a:t>推荐</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36112</a:t>
            </a:r>
            <a:r>
              <a:rPr lang="zh-CN" altLang="en-US" dirty="0" smtClean="0">
                <a:latin typeface="微软雅黑" pitchFamily="34" charset="-122"/>
                <a:ea typeface="微软雅黑" pitchFamily="34" charset="-122"/>
              </a:rPr>
              <a:t>篇）</a:t>
            </a:r>
            <a:endParaRPr lang="en-US" altLang="zh-CN" dirty="0" smtClean="0">
              <a:latin typeface="微软雅黑" pitchFamily="34" charset="-122"/>
              <a:ea typeface="微软雅黑" pitchFamily="34" charset="-122"/>
            </a:endParaRPr>
          </a:p>
          <a:p>
            <a:r>
              <a:rPr lang="zh-CN" altLang="zh-CN" dirty="0" smtClean="0">
                <a:latin typeface="微软雅黑" pitchFamily="34" charset="-122"/>
                <a:ea typeface="微软雅黑" pitchFamily="34" charset="-122"/>
              </a:rPr>
              <a:t>中性</a:t>
            </a:r>
            <a:r>
              <a:rPr lang="zh-CN" altLang="zh-CN" dirty="0">
                <a:latin typeface="微软雅黑" pitchFamily="34" charset="-122"/>
                <a:ea typeface="微软雅黑" pitchFamily="34" charset="-122"/>
              </a:rPr>
              <a:t>类别主要包括维持、</a:t>
            </a:r>
            <a:r>
              <a:rPr lang="zh-CN" altLang="zh-CN" dirty="0" smtClean="0">
                <a:latin typeface="微软雅黑" pitchFamily="34" charset="-122"/>
                <a:ea typeface="微软雅黑" pitchFamily="34" charset="-122"/>
              </a:rPr>
              <a:t>观望</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1433</a:t>
            </a:r>
            <a:r>
              <a:rPr lang="zh-CN" altLang="en-US" dirty="0" smtClean="0">
                <a:latin typeface="微软雅黑" pitchFamily="34" charset="-122"/>
                <a:ea typeface="微软雅黑" pitchFamily="34" charset="-122"/>
              </a:rPr>
              <a:t>篇）</a:t>
            </a:r>
            <a:endParaRPr lang="en-US" altLang="zh-CN" dirty="0" smtClean="0">
              <a:latin typeface="微软雅黑" pitchFamily="34" charset="-122"/>
              <a:ea typeface="微软雅黑" pitchFamily="34" charset="-122"/>
            </a:endParaRPr>
          </a:p>
          <a:p>
            <a:r>
              <a:rPr lang="zh-CN" altLang="zh-CN" dirty="0" smtClean="0">
                <a:latin typeface="微软雅黑" pitchFamily="34" charset="-122"/>
                <a:ea typeface="微软雅黑" pitchFamily="34" charset="-122"/>
              </a:rPr>
              <a:t>负</a:t>
            </a:r>
            <a:r>
              <a:rPr lang="zh-CN" altLang="zh-CN" dirty="0">
                <a:latin typeface="微软雅黑" pitchFamily="34" charset="-122"/>
                <a:ea typeface="微软雅黑" pitchFamily="34" charset="-122"/>
              </a:rPr>
              <a:t>类包括减持、卖出</a:t>
            </a:r>
            <a:r>
              <a:rPr lang="zh-CN" altLang="zh-CN" dirty="0" smtClean="0">
                <a:latin typeface="微软雅黑" pitchFamily="34" charset="-122"/>
                <a:ea typeface="微软雅黑" pitchFamily="34" charset="-122"/>
              </a:rPr>
              <a:t>等</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1126</a:t>
            </a:r>
            <a:r>
              <a:rPr lang="zh-CN" altLang="en-US" dirty="0" smtClean="0">
                <a:latin typeface="微软雅黑" pitchFamily="34" charset="-122"/>
                <a:ea typeface="微软雅黑" pitchFamily="34" charset="-122"/>
              </a:rPr>
              <a:t>篇）</a:t>
            </a:r>
            <a:endParaRPr lang="zh-CN" altLang="en-US" dirty="0">
              <a:latin typeface="微软雅黑" pitchFamily="34" charset="-122"/>
              <a:ea typeface="微软雅黑"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03628939"/>
              </p:ext>
            </p:extLst>
          </p:nvPr>
        </p:nvGraphicFramePr>
        <p:xfrm>
          <a:off x="4648200" y="3048000"/>
          <a:ext cx="914400" cy="198438"/>
        </p:xfrm>
        <a:graphic>
          <a:graphicData uri="http://schemas.openxmlformats.org/presentationml/2006/ole">
            <mc:AlternateContent xmlns:mc="http://schemas.openxmlformats.org/markup-compatibility/2006">
              <mc:Choice xmlns:v="urn:schemas-microsoft-com:vml" Requires="v">
                <p:oleObj spid="_x0000_s23898"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4648200" y="30480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8708572" y="5487627"/>
                <a:ext cx="2133600" cy="369332"/>
              </a:xfrm>
              <a:prstGeom prst="rect">
                <a:avLst/>
              </a:prstGeom>
              <a:noFill/>
            </p:spPr>
            <p:txBody>
              <a:bodyPr wrap="square" rtlCol="0">
                <a:spAutoFit/>
              </a:bodyPr>
              <a:lstStyle/>
              <a:p>
                <a:r>
                  <a:rPr lang="zh-CN" altLang="en-US" dirty="0">
                    <a:latin typeface="微软雅黑" pitchFamily="34" charset="-122"/>
                    <a:ea typeface="微软雅黑" pitchFamily="34" charset="-122"/>
                  </a:rPr>
                  <a:t>不平衡因子</a:t>
                </a:r>
                <a14:m>
                  <m:oMath xmlns:m="http://schemas.openxmlformats.org/officeDocument/2006/math">
                    <m:r>
                      <a:rPr lang="el-GR" altLang="zh-CN" i="1">
                        <a:latin typeface="Cambria Math"/>
                      </a:rPr>
                      <m:t>𝜂</m:t>
                    </m:r>
                  </m:oMath>
                </a14:m>
                <a:r>
                  <a:rPr lang="en-US" altLang="zh-CN" dirty="0" smtClean="0"/>
                  <a:t>=1/30</a:t>
                </a:r>
                <a:r>
                  <a:rPr lang="en-US" altLang="zh-CN" dirty="0"/>
                  <a:t>;</a:t>
                </a:r>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708572" y="5487627"/>
                <a:ext cx="2133600" cy="369332"/>
              </a:xfrm>
              <a:prstGeom prst="rect">
                <a:avLst/>
              </a:prstGeom>
              <a:blipFill rotWithShape="1">
                <a:blip r:embed="rId6"/>
                <a:stretch>
                  <a:fillRect l="-2571" t="-9836" b="-24590"/>
                </a:stretch>
              </a:blipFill>
            </p:spPr>
            <p:txBody>
              <a:bodyPr/>
              <a:lstStyle/>
              <a:p>
                <a:r>
                  <a:rPr lang="zh-CN" altLang="en-US">
                    <a:noFill/>
                  </a:rPr>
                  <a:t> </a:t>
                </a:r>
              </a:p>
            </p:txBody>
          </p:sp>
        </mc:Fallback>
      </mc:AlternateContent>
      <p:sp>
        <p:nvSpPr>
          <p:cNvPr id="4" name="右箭头 3"/>
          <p:cNvSpPr/>
          <p:nvPr/>
        </p:nvSpPr>
        <p:spPr>
          <a:xfrm>
            <a:off x="7605486" y="5480815"/>
            <a:ext cx="478972" cy="351136"/>
          </a:xfrm>
          <a:prstGeom prst="rightArrow">
            <a:avLst/>
          </a:prstGeom>
          <a:gradFill>
            <a:gsLst>
              <a:gs pos="41538">
                <a:srgbClr val="909294">
                  <a:alpha val="84000"/>
                </a:srgbClr>
              </a:gs>
              <a:gs pos="64400">
                <a:srgbClr val="58595A"/>
              </a:gs>
              <a:gs pos="0">
                <a:schemeClr val="bg1">
                  <a:lumMod val="85000"/>
                </a:schemeClr>
              </a:gs>
              <a:gs pos="100000">
                <a:schemeClr val="tx1"/>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4205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2224338" y="143301"/>
              <a:ext cx="8810124"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实验</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分析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The Experimental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Analysis </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mc:AlternateContent xmlns:mc="http://schemas.openxmlformats.org/markup-compatibility/2006" xmlns:a14="http://schemas.microsoft.com/office/drawing/2010/main">
        <mc:Choice Requires="a14">
          <p:sp>
            <p:nvSpPr>
              <p:cNvPr id="11" name="文本框 40"/>
              <p:cNvSpPr txBox="1"/>
              <p:nvPr/>
            </p:nvSpPr>
            <p:spPr>
              <a:xfrm>
                <a:off x="2159011" y="1893900"/>
                <a:ext cx="7873977" cy="523220"/>
              </a:xfrm>
              <a:prstGeom prst="rect">
                <a:avLst/>
              </a:prstGeom>
              <a:noFill/>
            </p:spPr>
            <p:txBody>
              <a:bodyPr wrap="square" rtlCol="0">
                <a:spAutoFit/>
              </a:bodyPr>
              <a:lstStyle/>
              <a:p>
                <a:pPr algn="ctr"/>
                <a:r>
                  <a:rPr lang="en-US" altLang="zh-CN" sz="2800" dirty="0">
                    <a:latin typeface="Arial" panose="020B0604020202020204" pitchFamily="34" charset="0"/>
                    <a:ea typeface="微软雅黑" panose="020B0503020204020204" pitchFamily="34" charset="-122"/>
                    <a:sym typeface="Arial" panose="020B0604020202020204" pitchFamily="34" charset="0"/>
                  </a:rPr>
                  <a:t>IDF-</a:t>
                </a:r>
                <a:r>
                  <a:rPr lang="en-US" altLang="zh-CN" sz="1400" dirty="0">
                    <a:ea typeface="微软雅黑" panose="020B0503020204020204" pitchFamily="34" charset="-122"/>
                    <a:sym typeface="Arial" panose="020B0604020202020204" pitchFamily="34" charset="0"/>
                  </a:rPr>
                  <a:t> </a:t>
                </a:r>
                <a14:m>
                  <m:oMath xmlns:m="http://schemas.openxmlformats.org/officeDocument/2006/math">
                    <m:sSup>
                      <m:sSupPr>
                        <m:ctrlPr>
                          <a:rPr lang="en-US" altLang="zh-CN" sz="2800" i="1">
                            <a:latin typeface="Cambria Math"/>
                            <a:ea typeface="微软雅黑" panose="020B0503020204020204" pitchFamily="34" charset="-122"/>
                            <a:sym typeface="Arial" panose="020B0604020202020204" pitchFamily="34" charset="0"/>
                          </a:rPr>
                        </m:ctrlPr>
                      </m:sSupPr>
                      <m:e>
                        <m:r>
                          <a:rPr lang="el-GR" altLang="zh-CN" sz="2800">
                            <a:latin typeface="Cambria Math"/>
                            <a:ea typeface="微软雅黑" panose="020B0503020204020204" pitchFamily="34" charset="-122"/>
                            <a:sym typeface="Arial" panose="020B0604020202020204" pitchFamily="34" charset="0"/>
                          </a:rPr>
                          <m:t>𝜒</m:t>
                        </m:r>
                      </m:e>
                      <m:sup>
                        <m:r>
                          <a:rPr lang="en-US" altLang="zh-CN" sz="2800">
                            <a:latin typeface="Cambria Math"/>
                            <a:ea typeface="微软雅黑" panose="020B0503020204020204" pitchFamily="34" charset="-122"/>
                            <a:sym typeface="Arial" panose="020B0604020202020204" pitchFamily="34" charset="0"/>
                          </a:rPr>
                          <m:t>2</m:t>
                        </m:r>
                      </m:sup>
                    </m:sSup>
                  </m:oMath>
                </a14:m>
                <a:r>
                  <a:rPr lang="zh-CN" altLang="en-US" sz="2800" dirty="0" smtClean="0">
                    <a:latin typeface="Arial" panose="020B0604020202020204" pitchFamily="34" charset="0"/>
                    <a:ea typeface="微软雅黑" panose="020B0503020204020204" pitchFamily="34" charset="-122"/>
                    <a:sym typeface="Arial" panose="020B0604020202020204" pitchFamily="34" charset="0"/>
                  </a:rPr>
                  <a:t>统计特征选择算法实验效果对比</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1" name="文本框 40"/>
              <p:cNvSpPr txBox="1">
                <a:spLocks noRot="1" noChangeAspect="1" noMove="1" noResize="1" noEditPoints="1" noAdjustHandles="1" noChangeArrowheads="1" noChangeShapeType="1" noTextEdit="1"/>
              </p:cNvSpPr>
              <p:nvPr/>
            </p:nvSpPr>
            <p:spPr>
              <a:xfrm>
                <a:off x="2159011" y="1893900"/>
                <a:ext cx="7873977" cy="523220"/>
              </a:xfrm>
              <a:prstGeom prst="rect">
                <a:avLst/>
              </a:prstGeom>
              <a:blipFill rotWithShape="1">
                <a:blip r:embed="rId5"/>
                <a:stretch>
                  <a:fillRect t="-12791" b="-31395"/>
                </a:stretch>
              </a:blipFill>
            </p:spPr>
            <p:txBody>
              <a:bodyPr/>
              <a:lstStyle/>
              <a:p>
                <a:r>
                  <a:rPr lang="zh-CN" altLang="en-US">
                    <a:noFill/>
                  </a:rPr>
                  <a:t> </a:t>
                </a:r>
              </a:p>
            </p:txBody>
          </p:sp>
        </mc:Fallback>
      </mc:AlternateContent>
      <p:sp>
        <p:nvSpPr>
          <p:cNvPr id="12" name="TextBox 11"/>
          <p:cNvSpPr txBox="1"/>
          <p:nvPr/>
        </p:nvSpPr>
        <p:spPr>
          <a:xfrm>
            <a:off x="1676423" y="5986361"/>
            <a:ext cx="285203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负类特征选择算法</a:t>
            </a:r>
            <a:r>
              <a:rPr lang="en-US" altLang="zh-CN" sz="2000" dirty="0" smtClean="0">
                <a:latin typeface="微软雅黑" pitchFamily="34" charset="-122"/>
                <a:ea typeface="微软雅黑" pitchFamily="34" charset="-122"/>
              </a:rPr>
              <a:t>p</a:t>
            </a:r>
            <a:r>
              <a:rPr lang="zh-CN" altLang="en-US" sz="2000" dirty="0" smtClean="0">
                <a:latin typeface="微软雅黑" pitchFamily="34" charset="-122"/>
                <a:ea typeface="微软雅黑" pitchFamily="34" charset="-122"/>
              </a:rPr>
              <a:t>值</a:t>
            </a:r>
            <a:endParaRPr lang="zh-CN" altLang="en-US" sz="2000" dirty="0">
              <a:latin typeface="微软雅黑" pitchFamily="34" charset="-122"/>
              <a:ea typeface="微软雅黑" pitchFamily="34" charset="-122"/>
            </a:endParaRPr>
          </a:p>
        </p:txBody>
      </p:sp>
      <p:sp>
        <p:nvSpPr>
          <p:cNvPr id="13" name="TextBox 12"/>
          <p:cNvSpPr txBox="1"/>
          <p:nvPr/>
        </p:nvSpPr>
        <p:spPr>
          <a:xfrm>
            <a:off x="7400487" y="5957333"/>
            <a:ext cx="287562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中性类</a:t>
            </a:r>
            <a:r>
              <a:rPr lang="zh-CN" altLang="en-US" dirty="0">
                <a:latin typeface="微软雅黑" pitchFamily="34" charset="-122"/>
                <a:ea typeface="微软雅黑" pitchFamily="34" charset="-122"/>
              </a:rPr>
              <a:t>特征选择算法</a:t>
            </a:r>
            <a:r>
              <a:rPr lang="en-US" altLang="zh-CN" dirty="0">
                <a:latin typeface="微软雅黑" pitchFamily="34" charset="-122"/>
                <a:ea typeface="微软雅黑" pitchFamily="34" charset="-122"/>
              </a:rPr>
              <a:t>p</a:t>
            </a:r>
            <a:r>
              <a:rPr lang="zh-CN" altLang="en-US" dirty="0" smtClean="0">
                <a:latin typeface="微软雅黑" pitchFamily="34" charset="-122"/>
                <a:ea typeface="微软雅黑" pitchFamily="34" charset="-122"/>
              </a:rPr>
              <a:t>值</a:t>
            </a:r>
            <a:endParaRPr lang="zh-CN" altLang="en-US" dirty="0">
              <a:latin typeface="微软雅黑" pitchFamily="34" charset="-122"/>
              <a:ea typeface="微软雅黑" pitchFamily="34" charset="-122"/>
            </a:endParaRPr>
          </a:p>
        </p:txBody>
      </p:sp>
      <p:sp>
        <p:nvSpPr>
          <p:cNvPr id="14" name="TextBox 13"/>
          <p:cNvSpPr txBox="1"/>
          <p:nvPr/>
        </p:nvSpPr>
        <p:spPr>
          <a:xfrm>
            <a:off x="1037020" y="1254566"/>
            <a:ext cx="3331779"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sym typeface="Arial" panose="020B0604020202020204" pitchFamily="34" charset="0"/>
              </a:rPr>
              <a:t>特征词选择</a:t>
            </a: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5" name="图表 14"/>
          <p:cNvGraphicFramePr>
            <a:graphicFrameLocks/>
          </p:cNvGraphicFramePr>
          <p:nvPr>
            <p:extLst>
              <p:ext uri="{D42A27DB-BD31-4B8C-83A1-F6EECF244321}">
                <p14:modId xmlns:p14="http://schemas.microsoft.com/office/powerpoint/2010/main" val="659135918"/>
              </p:ext>
            </p:extLst>
          </p:nvPr>
        </p:nvGraphicFramePr>
        <p:xfrm>
          <a:off x="1190219" y="2519681"/>
          <a:ext cx="4680000" cy="32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图表 16"/>
          <p:cNvGraphicFramePr>
            <a:graphicFrameLocks/>
          </p:cNvGraphicFramePr>
          <p:nvPr>
            <p:extLst>
              <p:ext uri="{D42A27DB-BD31-4B8C-83A1-F6EECF244321}">
                <p14:modId xmlns:p14="http://schemas.microsoft.com/office/powerpoint/2010/main" val="1568023135"/>
              </p:ext>
            </p:extLst>
          </p:nvPr>
        </p:nvGraphicFramePr>
        <p:xfrm>
          <a:off x="6498301" y="2548442"/>
          <a:ext cx="4680000" cy="3240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47995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2224338" y="143301"/>
              <a:ext cx="8810124"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实验</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分析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The Experimental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Analysis </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mc:AlternateContent xmlns:mc="http://schemas.openxmlformats.org/markup-compatibility/2006" xmlns:a14="http://schemas.microsoft.com/office/drawing/2010/main">
        <mc:Choice Requires="a14">
          <p:sp>
            <p:nvSpPr>
              <p:cNvPr id="6" name="文本框 40"/>
              <p:cNvSpPr txBox="1"/>
              <p:nvPr/>
            </p:nvSpPr>
            <p:spPr>
              <a:xfrm>
                <a:off x="3004458" y="2102843"/>
                <a:ext cx="6183086" cy="523220"/>
              </a:xfrm>
              <a:prstGeom prst="rect">
                <a:avLst/>
              </a:prstGeom>
              <a:noFill/>
            </p:spPr>
            <p:txBody>
              <a:bodyPr wrap="square" rtlCol="0">
                <a:spAutoFit/>
              </a:bodyPr>
              <a:lstStyle/>
              <a:p>
                <a:pPr algn="ctr"/>
                <a:r>
                  <a:rPr lang="en-US" altLang="zh-CN" sz="2800" dirty="0">
                    <a:latin typeface="Arial" panose="020B0604020202020204" pitchFamily="34" charset="0"/>
                    <a:ea typeface="微软雅黑" panose="020B0503020204020204" pitchFamily="34" charset="-122"/>
                    <a:sym typeface="Arial" panose="020B0604020202020204" pitchFamily="34" charset="0"/>
                  </a:rPr>
                  <a:t>IDF-</a:t>
                </a:r>
                <a:r>
                  <a:rPr lang="en-US" altLang="zh-CN" sz="1400" dirty="0">
                    <a:ea typeface="微软雅黑" panose="020B0503020204020204" pitchFamily="34" charset="-122"/>
                    <a:sym typeface="Arial" panose="020B0604020202020204" pitchFamily="34" charset="0"/>
                  </a:rPr>
                  <a:t> </a:t>
                </a:r>
                <a14:m>
                  <m:oMath xmlns:m="http://schemas.openxmlformats.org/officeDocument/2006/math">
                    <m:sSup>
                      <m:sSupPr>
                        <m:ctrlPr>
                          <a:rPr lang="en-US" altLang="zh-CN" sz="2800" i="1">
                            <a:latin typeface="Cambria Math"/>
                            <a:ea typeface="微软雅黑" panose="020B0503020204020204" pitchFamily="34" charset="-122"/>
                            <a:sym typeface="Arial" panose="020B0604020202020204" pitchFamily="34" charset="0"/>
                          </a:rPr>
                        </m:ctrlPr>
                      </m:sSupPr>
                      <m:e>
                        <m:r>
                          <a:rPr lang="el-GR" altLang="zh-CN" sz="2800">
                            <a:latin typeface="Cambria Math"/>
                            <a:ea typeface="微软雅黑" panose="020B0503020204020204" pitchFamily="34" charset="-122"/>
                            <a:sym typeface="Arial" panose="020B0604020202020204" pitchFamily="34" charset="0"/>
                          </a:rPr>
                          <m:t>𝜒</m:t>
                        </m:r>
                      </m:e>
                      <m:sup>
                        <m:r>
                          <a:rPr lang="en-US" altLang="zh-CN" sz="2800">
                            <a:latin typeface="Cambria Math"/>
                            <a:ea typeface="微软雅黑" panose="020B0503020204020204" pitchFamily="34" charset="-122"/>
                            <a:sym typeface="Arial" panose="020B0604020202020204" pitchFamily="34" charset="0"/>
                          </a:rPr>
                          <m:t>2</m:t>
                        </m:r>
                      </m:sup>
                    </m:sSup>
                  </m:oMath>
                </a14:m>
                <a:r>
                  <a:rPr lang="zh-CN" altLang="en-US" sz="2800" dirty="0" smtClean="0">
                    <a:latin typeface="Arial" panose="020B0604020202020204" pitchFamily="34" charset="0"/>
                    <a:ea typeface="微软雅黑" panose="020B0503020204020204" pitchFamily="34" charset="-122"/>
                    <a:sym typeface="Arial" panose="020B0604020202020204" pitchFamily="34" charset="0"/>
                  </a:rPr>
                  <a:t>统计征选择算法整体效果对比</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6" name="文本框 40"/>
              <p:cNvSpPr txBox="1">
                <a:spLocks noRot="1" noChangeAspect="1" noMove="1" noResize="1" noEditPoints="1" noAdjustHandles="1" noChangeArrowheads="1" noChangeShapeType="1" noTextEdit="1"/>
              </p:cNvSpPr>
              <p:nvPr/>
            </p:nvSpPr>
            <p:spPr>
              <a:xfrm>
                <a:off x="3004458" y="2102843"/>
                <a:ext cx="6183086" cy="523220"/>
              </a:xfrm>
              <a:prstGeom prst="rect">
                <a:avLst/>
              </a:prstGeom>
              <a:blipFill rotWithShape="1">
                <a:blip r:embed="rId3"/>
                <a:stretch>
                  <a:fillRect t="-12791" b="-31395"/>
                </a:stretch>
              </a:blipFill>
            </p:spPr>
            <p:txBody>
              <a:bodyPr/>
              <a:lstStyle/>
              <a:p>
                <a:r>
                  <a:rPr lang="zh-CN" altLang="en-US">
                    <a:noFill/>
                  </a:rPr>
                  <a:t> </a:t>
                </a:r>
              </a:p>
            </p:txBody>
          </p:sp>
        </mc:Fallback>
      </mc:AlternateContent>
      <p:sp>
        <p:nvSpPr>
          <p:cNvPr id="9" name="矩形 8"/>
          <p:cNvSpPr/>
          <p:nvPr/>
        </p:nvSpPr>
        <p:spPr>
          <a:xfrm>
            <a:off x="4716726" y="6070600"/>
            <a:ext cx="2616357" cy="369332"/>
          </a:xfrm>
          <a:prstGeom prst="rect">
            <a:avLst/>
          </a:prstGeom>
        </p:spPr>
        <p:txBody>
          <a:bodyPr wrap="none">
            <a:spAutoFit/>
          </a:bodyPr>
          <a:lstStyle/>
          <a:p>
            <a:r>
              <a:rPr lang="zh-CN" altLang="zh-CN" dirty="0">
                <a:latin typeface="微软雅黑" pitchFamily="34" charset="-122"/>
                <a:ea typeface="微软雅黑" pitchFamily="34" charset="-122"/>
              </a:rPr>
              <a:t>特征选择</a:t>
            </a:r>
            <a:r>
              <a:rPr lang="en-US" altLang="zh-CN" dirty="0" err="1">
                <a:latin typeface="微软雅黑" pitchFamily="34" charset="-122"/>
                <a:ea typeface="微软雅黑" pitchFamily="34" charset="-122"/>
              </a:rPr>
              <a:t>macroF</a:t>
            </a:r>
            <a:r>
              <a:rPr lang="zh-CN" altLang="zh-CN" dirty="0">
                <a:latin typeface="微软雅黑" pitchFamily="34" charset="-122"/>
                <a:ea typeface="微软雅黑" pitchFamily="34" charset="-122"/>
              </a:rPr>
              <a:t>值对比</a:t>
            </a:r>
            <a:endParaRPr lang="zh-CN" altLang="en-US" dirty="0">
              <a:latin typeface="微软雅黑" pitchFamily="34" charset="-122"/>
              <a:ea typeface="微软雅黑" pitchFamily="34" charset="-122"/>
            </a:endParaRPr>
          </a:p>
        </p:txBody>
      </p:sp>
      <p:sp>
        <p:nvSpPr>
          <p:cNvPr id="10" name="TextBox 9"/>
          <p:cNvSpPr txBox="1"/>
          <p:nvPr/>
        </p:nvSpPr>
        <p:spPr>
          <a:xfrm>
            <a:off x="1037020" y="1254566"/>
            <a:ext cx="3331779"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sym typeface="Arial" panose="020B0604020202020204" pitchFamily="34" charset="0"/>
              </a:rPr>
              <a:t>特征词选择</a:t>
            </a: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1" name="图表 10"/>
          <p:cNvGraphicFramePr>
            <a:graphicFrameLocks/>
          </p:cNvGraphicFramePr>
          <p:nvPr>
            <p:extLst>
              <p:ext uri="{D42A27DB-BD31-4B8C-83A1-F6EECF244321}">
                <p14:modId xmlns:p14="http://schemas.microsoft.com/office/powerpoint/2010/main" val="141228623"/>
              </p:ext>
            </p:extLst>
          </p:nvPr>
        </p:nvGraphicFramePr>
        <p:xfrm>
          <a:off x="3756001" y="2830600"/>
          <a:ext cx="4680000" cy="324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7235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2224338" y="143301"/>
              <a:ext cx="8810124"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实验</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分析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The Experimental Analysis </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mc:AlternateContent xmlns:mc="http://schemas.openxmlformats.org/markup-compatibility/2006" xmlns:a14="http://schemas.microsoft.com/office/drawing/2010/main">
        <mc:Choice Requires="a14">
          <p:sp>
            <p:nvSpPr>
              <p:cNvPr id="6" name="文本框 40"/>
              <p:cNvSpPr txBox="1"/>
              <p:nvPr/>
            </p:nvSpPr>
            <p:spPr>
              <a:xfrm>
                <a:off x="3193144" y="1825015"/>
                <a:ext cx="5805714" cy="523220"/>
              </a:xfrm>
              <a:prstGeom prst="rect">
                <a:avLst/>
              </a:prstGeom>
              <a:noFill/>
            </p:spPr>
            <p:txBody>
              <a:bodyPr wrap="square" rtlCol="0">
                <a:spAutoFit/>
              </a:bodyPr>
              <a:lstStyle/>
              <a:p>
                <a:pPr algn="ctr"/>
                <a:r>
                  <a:rPr lang="en-US" altLang="zh-CN" sz="2800" dirty="0" smtClean="0">
                    <a:latin typeface="Arial" panose="020B0604020202020204" pitchFamily="34" charset="0"/>
                    <a:ea typeface="微软雅黑" panose="020B0503020204020204" pitchFamily="34" charset="-122"/>
                    <a:sym typeface="Arial" panose="020B0604020202020204" pitchFamily="34" charset="0"/>
                  </a:rPr>
                  <a:t>LDA-</a:t>
                </a:r>
                <a:r>
                  <a:rPr lang="en-US" altLang="zh-CN" sz="1400" dirty="0" smtClean="0">
                    <a:ea typeface="微软雅黑" panose="020B0503020204020204" pitchFamily="34" charset="-122"/>
                    <a:sym typeface="Arial" panose="020B0604020202020204" pitchFamily="34" charset="0"/>
                  </a:rPr>
                  <a:t> </a:t>
                </a:r>
                <a14:m>
                  <m:oMath xmlns:m="http://schemas.openxmlformats.org/officeDocument/2006/math">
                    <m:sSup>
                      <m:sSupPr>
                        <m:ctrlPr>
                          <a:rPr lang="en-US" altLang="zh-CN" sz="2800" i="1">
                            <a:latin typeface="Cambria Math"/>
                            <a:ea typeface="微软雅黑" panose="020B0503020204020204" pitchFamily="34" charset="-122"/>
                            <a:sym typeface="Arial" panose="020B0604020202020204" pitchFamily="34" charset="0"/>
                          </a:rPr>
                        </m:ctrlPr>
                      </m:sSupPr>
                      <m:e>
                        <m:r>
                          <a:rPr lang="el-GR" altLang="zh-CN" sz="2800">
                            <a:latin typeface="Cambria Math"/>
                            <a:ea typeface="微软雅黑" panose="020B0503020204020204" pitchFamily="34" charset="-122"/>
                            <a:sym typeface="Arial" panose="020B0604020202020204" pitchFamily="34" charset="0"/>
                          </a:rPr>
                          <m:t>𝜒</m:t>
                        </m:r>
                      </m:e>
                      <m:sup>
                        <m:r>
                          <a:rPr lang="en-US" altLang="zh-CN" sz="2800">
                            <a:latin typeface="Cambria Math"/>
                            <a:ea typeface="微软雅黑" panose="020B0503020204020204" pitchFamily="34" charset="-122"/>
                            <a:sym typeface="Arial" panose="020B0604020202020204" pitchFamily="34" charset="0"/>
                          </a:rPr>
                          <m:t>2</m:t>
                        </m:r>
                      </m:sup>
                    </m:sSup>
                  </m:oMath>
                </a14:m>
                <a:r>
                  <a:rPr lang="zh-CN" altLang="en-US" sz="2800" dirty="0" smtClean="0">
                    <a:latin typeface="Arial" panose="020B0604020202020204" pitchFamily="34" charset="0"/>
                    <a:ea typeface="微软雅黑" panose="020B0503020204020204" pitchFamily="34" charset="-122"/>
                    <a:sym typeface="Arial" panose="020B0604020202020204" pitchFamily="34" charset="0"/>
                  </a:rPr>
                  <a:t>统计特征选择算法效果对比</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6" name="文本框 40"/>
              <p:cNvSpPr txBox="1">
                <a:spLocks noRot="1" noChangeAspect="1" noMove="1" noResize="1" noEditPoints="1" noAdjustHandles="1" noChangeArrowheads="1" noChangeShapeType="1" noTextEdit="1"/>
              </p:cNvSpPr>
              <p:nvPr/>
            </p:nvSpPr>
            <p:spPr>
              <a:xfrm>
                <a:off x="3193144" y="1825015"/>
                <a:ext cx="5805714" cy="523220"/>
              </a:xfrm>
              <a:prstGeom prst="rect">
                <a:avLst/>
              </a:prstGeom>
              <a:blipFill rotWithShape="1">
                <a:blip r:embed="rId3"/>
                <a:stretch>
                  <a:fillRect l="-1050" t="-12791" r="-840" b="-31395"/>
                </a:stretch>
              </a:blipFill>
            </p:spPr>
            <p:txBody>
              <a:bodyPr/>
              <a:lstStyle/>
              <a:p>
                <a:r>
                  <a:rPr lang="zh-CN" altLang="en-US">
                    <a:noFill/>
                  </a:rPr>
                  <a:t> </a:t>
                </a:r>
              </a:p>
            </p:txBody>
          </p:sp>
        </mc:Fallback>
      </mc:AlternateContent>
      <p:sp>
        <p:nvSpPr>
          <p:cNvPr id="10" name="TextBox 9"/>
          <p:cNvSpPr txBox="1"/>
          <p:nvPr/>
        </p:nvSpPr>
        <p:spPr>
          <a:xfrm>
            <a:off x="1973942" y="6046167"/>
            <a:ext cx="2917372"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负类特征选择算法</a:t>
            </a:r>
            <a:r>
              <a:rPr lang="en-US" altLang="zh-CN" sz="2000" dirty="0" smtClean="0">
                <a:latin typeface="微软雅黑" pitchFamily="34" charset="-122"/>
                <a:ea typeface="微软雅黑" pitchFamily="34" charset="-122"/>
              </a:rPr>
              <a:t>p</a:t>
            </a:r>
            <a:r>
              <a:rPr lang="zh-CN" altLang="en-US" sz="2000" dirty="0" smtClean="0">
                <a:latin typeface="微软雅黑" pitchFamily="34" charset="-122"/>
                <a:ea typeface="微软雅黑" pitchFamily="34" charset="-122"/>
              </a:rPr>
              <a:t>值</a:t>
            </a:r>
            <a:endParaRPr lang="zh-CN" altLang="en-US" sz="2000" dirty="0">
              <a:latin typeface="微软雅黑" pitchFamily="34" charset="-122"/>
              <a:ea typeface="微软雅黑" pitchFamily="34" charset="-122"/>
            </a:endParaRPr>
          </a:p>
        </p:txBody>
      </p:sp>
      <p:sp>
        <p:nvSpPr>
          <p:cNvPr id="11" name="TextBox 10"/>
          <p:cNvSpPr txBox="1"/>
          <p:nvPr/>
        </p:nvSpPr>
        <p:spPr>
          <a:xfrm>
            <a:off x="7182773" y="6031653"/>
            <a:ext cx="3238484"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中性类特征选择算法</a:t>
            </a:r>
            <a:r>
              <a:rPr lang="en-US" altLang="zh-CN" sz="2000" dirty="0">
                <a:latin typeface="微软雅黑" pitchFamily="34" charset="-122"/>
                <a:ea typeface="微软雅黑" pitchFamily="34" charset="-122"/>
              </a:rPr>
              <a:t>p</a:t>
            </a:r>
            <a:r>
              <a:rPr lang="zh-CN" altLang="en-US" sz="2000" dirty="0">
                <a:latin typeface="微软雅黑" pitchFamily="34" charset="-122"/>
                <a:ea typeface="微软雅黑" pitchFamily="34" charset="-122"/>
              </a:rPr>
              <a:t>值</a:t>
            </a:r>
          </a:p>
        </p:txBody>
      </p:sp>
      <p:sp>
        <p:nvSpPr>
          <p:cNvPr id="12" name="TextBox 11"/>
          <p:cNvSpPr txBox="1"/>
          <p:nvPr/>
        </p:nvSpPr>
        <p:spPr>
          <a:xfrm>
            <a:off x="1037020" y="1254566"/>
            <a:ext cx="3447893"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sym typeface="Arial" panose="020B0604020202020204" pitchFamily="34" charset="0"/>
              </a:rPr>
              <a:t>特征词选择</a:t>
            </a: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3" name="图表 12"/>
          <p:cNvGraphicFramePr>
            <a:graphicFrameLocks/>
          </p:cNvGraphicFramePr>
          <p:nvPr>
            <p:extLst>
              <p:ext uri="{D42A27DB-BD31-4B8C-83A1-F6EECF244321}">
                <p14:modId xmlns:p14="http://schemas.microsoft.com/office/powerpoint/2010/main" val="3191165999"/>
              </p:ext>
            </p:extLst>
          </p:nvPr>
        </p:nvGraphicFramePr>
        <p:xfrm>
          <a:off x="1416001" y="2555406"/>
          <a:ext cx="4680000" cy="324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p:cNvGraphicFramePr>
            <a:graphicFrameLocks/>
          </p:cNvGraphicFramePr>
          <p:nvPr>
            <p:extLst>
              <p:ext uri="{D42A27DB-BD31-4B8C-83A1-F6EECF244321}">
                <p14:modId xmlns:p14="http://schemas.microsoft.com/office/powerpoint/2010/main" val="3851678289"/>
              </p:ext>
            </p:extLst>
          </p:nvPr>
        </p:nvGraphicFramePr>
        <p:xfrm>
          <a:off x="6658858" y="2531519"/>
          <a:ext cx="4680000" cy="3240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48834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2224338" y="143301"/>
              <a:ext cx="8810124"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实验</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分析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The Experimental Analysis </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 name="文本框 40"/>
          <p:cNvSpPr txBox="1"/>
          <p:nvPr/>
        </p:nvSpPr>
        <p:spPr>
          <a:xfrm>
            <a:off x="4429588" y="1522866"/>
            <a:ext cx="5181601" cy="523220"/>
          </a:xfrm>
          <a:prstGeom prst="rect">
            <a:avLst/>
          </a:prstGeom>
          <a:noFill/>
        </p:spPr>
        <p:txBody>
          <a:bodyPr wrap="square" rtlCol="0">
            <a:spAutoFit/>
          </a:bodyPr>
          <a:lstStyle/>
          <a:p>
            <a:pPr algn="ctr"/>
            <a:r>
              <a:rPr lang="en-US" altLang="zh-CN" sz="2800" dirty="0" smtClean="0">
                <a:latin typeface="Arial" panose="020B0604020202020204" pitchFamily="34" charset="0"/>
                <a:ea typeface="微软雅黑" panose="020B0503020204020204" pitchFamily="34" charset="-122"/>
                <a:sym typeface="Arial" panose="020B0604020202020204" pitchFamily="34" charset="0"/>
              </a:rPr>
              <a:t>Weight-SVM</a:t>
            </a:r>
            <a:r>
              <a:rPr lang="zh-CN" altLang="en-US" sz="2800" dirty="0" smtClean="0">
                <a:latin typeface="Arial" panose="020B0604020202020204" pitchFamily="34" charset="0"/>
                <a:ea typeface="微软雅黑" panose="020B0503020204020204" pitchFamily="34" charset="-122"/>
                <a:sym typeface="Arial" panose="020B0604020202020204" pitchFamily="34" charset="0"/>
              </a:rPr>
              <a:t>不同惩罚因子对比</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38084880"/>
              </p:ext>
            </p:extLst>
          </p:nvPr>
        </p:nvGraphicFramePr>
        <p:xfrm>
          <a:off x="6096001" y="2147823"/>
          <a:ext cx="2658796" cy="987553"/>
        </p:xfrm>
        <a:graphic>
          <a:graphicData uri="http://schemas.openxmlformats.org/presentationml/2006/ole">
            <mc:AlternateContent xmlns:mc="http://schemas.openxmlformats.org/markup-compatibility/2006">
              <mc:Choice xmlns:v="urn:schemas-microsoft-com:vml" Requires="v">
                <p:oleObj spid="_x0000_s12985" name="Equation" r:id="rId4" imgW="1777680" imgH="660240" progId="Equation.DSMT4">
                  <p:embed/>
                </p:oleObj>
              </mc:Choice>
              <mc:Fallback>
                <p:oleObj name="Equation" r:id="rId4" imgW="1777680" imgH="660240" progId="Equation.DSMT4">
                  <p:embed/>
                  <p:pic>
                    <p:nvPicPr>
                      <p:cNvPr id="0" name=""/>
                      <p:cNvPicPr/>
                      <p:nvPr/>
                    </p:nvPicPr>
                    <p:blipFill>
                      <a:blip r:embed="rId5"/>
                      <a:stretch>
                        <a:fillRect/>
                      </a:stretch>
                    </p:blipFill>
                    <p:spPr>
                      <a:xfrm>
                        <a:off x="6096001" y="2147823"/>
                        <a:ext cx="2658796" cy="987553"/>
                      </a:xfrm>
                      <a:prstGeom prst="rect">
                        <a:avLst/>
                      </a:prstGeom>
                    </p:spPr>
                  </p:pic>
                </p:oleObj>
              </mc:Fallback>
            </mc:AlternateContent>
          </a:graphicData>
        </a:graphic>
      </p:graphicFrame>
      <p:sp>
        <p:nvSpPr>
          <p:cNvPr id="9" name="TextBox 8"/>
          <p:cNvSpPr txBox="1"/>
          <p:nvPr/>
        </p:nvSpPr>
        <p:spPr>
          <a:xfrm>
            <a:off x="3497943" y="2272268"/>
            <a:ext cx="1436915" cy="369332"/>
          </a:xfrm>
          <a:prstGeom prst="rect">
            <a:avLst/>
          </a:prstGeom>
          <a:noFill/>
        </p:spPr>
        <p:txBody>
          <a:bodyPr wrap="square" rtlCol="0">
            <a:spAutoFit/>
          </a:bodyPr>
          <a:lstStyle/>
          <a:p>
            <a:r>
              <a:rPr lang="zh-CN" altLang="en-US" dirty="0" smtClean="0"/>
              <a:t>惩罚因子：</a:t>
            </a:r>
            <a:endParaRPr lang="zh-CN" altLang="en-US" dirty="0"/>
          </a:p>
        </p:txBody>
      </p:sp>
      <p:sp>
        <p:nvSpPr>
          <p:cNvPr id="11" name="矩形 10"/>
          <p:cNvSpPr/>
          <p:nvPr/>
        </p:nvSpPr>
        <p:spPr>
          <a:xfrm>
            <a:off x="4216400" y="6412076"/>
            <a:ext cx="3522118" cy="369332"/>
          </a:xfrm>
          <a:prstGeom prst="rect">
            <a:avLst/>
          </a:prstGeom>
        </p:spPr>
        <p:txBody>
          <a:bodyPr wrap="none">
            <a:spAutoFit/>
          </a:bodyPr>
          <a:lstStyle/>
          <a:p>
            <a:r>
              <a:rPr lang="zh-CN" altLang="zh-CN" dirty="0"/>
              <a:t>惩罚因子不同比例各类别</a:t>
            </a:r>
            <a:r>
              <a:rPr lang="en-US" altLang="zh-CN" dirty="0"/>
              <a:t>F</a:t>
            </a:r>
            <a:r>
              <a:rPr lang="zh-CN" altLang="zh-CN" dirty="0"/>
              <a:t>值比较</a:t>
            </a:r>
            <a:endParaRPr lang="zh-CN" altLang="en-US" dirty="0"/>
          </a:p>
        </p:txBody>
      </p:sp>
      <p:sp>
        <p:nvSpPr>
          <p:cNvPr id="12" name="TextBox 11"/>
          <p:cNvSpPr txBox="1"/>
          <p:nvPr/>
        </p:nvSpPr>
        <p:spPr>
          <a:xfrm>
            <a:off x="1037020" y="1254566"/>
            <a:ext cx="3392567"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不均衡分类算法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3" name="图表 12"/>
          <p:cNvGraphicFramePr>
            <a:graphicFrameLocks/>
          </p:cNvGraphicFramePr>
          <p:nvPr>
            <p:extLst>
              <p:ext uri="{D42A27DB-BD31-4B8C-83A1-F6EECF244321}">
                <p14:modId xmlns:p14="http://schemas.microsoft.com/office/powerpoint/2010/main" val="3588191065"/>
              </p:ext>
            </p:extLst>
          </p:nvPr>
        </p:nvGraphicFramePr>
        <p:xfrm>
          <a:off x="3950616" y="3055962"/>
          <a:ext cx="4680000" cy="3240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08931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2224338" y="143301"/>
              <a:ext cx="8810124"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实验</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分析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Experimental Analysis </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aphicFrame>
        <p:nvGraphicFramePr>
          <p:cNvPr id="19" name="表格 18"/>
          <p:cNvGraphicFramePr>
            <a:graphicFrameLocks noGrp="1"/>
          </p:cNvGraphicFramePr>
          <p:nvPr>
            <p:extLst>
              <p:ext uri="{D42A27DB-BD31-4B8C-83A1-F6EECF244321}">
                <p14:modId xmlns:p14="http://schemas.microsoft.com/office/powerpoint/2010/main" val="2096119342"/>
              </p:ext>
            </p:extLst>
          </p:nvPr>
        </p:nvGraphicFramePr>
        <p:xfrm>
          <a:off x="1973942" y="2119086"/>
          <a:ext cx="7532913" cy="2946399"/>
        </p:xfrm>
        <a:graphic>
          <a:graphicData uri="http://schemas.openxmlformats.org/drawingml/2006/table">
            <a:tbl>
              <a:tblPr firstRow="1" firstCol="1" bandRow="1">
                <a:tableStyleId>{5C22544A-7EE6-4342-B048-85BDC9FD1C3A}</a:tableStyleId>
              </a:tblPr>
              <a:tblGrid>
                <a:gridCol w="1729781"/>
                <a:gridCol w="1450357"/>
                <a:gridCol w="1450357"/>
                <a:gridCol w="1451209"/>
                <a:gridCol w="1451209"/>
              </a:tblGrid>
              <a:tr h="315241">
                <a:tc>
                  <a:txBody>
                    <a:bodyPr/>
                    <a:lstStyle/>
                    <a:p>
                      <a:pPr indent="304800" algn="ctr">
                        <a:lnSpc>
                          <a:spcPts val="2000"/>
                        </a:lnSpc>
                        <a:spcAft>
                          <a:spcPts val="0"/>
                        </a:spcAft>
                      </a:pPr>
                      <a:r>
                        <a:rPr lang="en-US" sz="1050" kern="100" dirty="0">
                          <a:effectLst/>
                        </a:rPr>
                        <a:t> </a:t>
                      </a:r>
                      <a:endParaRPr lang="zh-CN" sz="12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zh-CN" sz="1800" kern="100" dirty="0">
                          <a:effectLst/>
                        </a:rPr>
                        <a:t>正类</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zh-CN" sz="1800" kern="100">
                          <a:effectLst/>
                        </a:rPr>
                        <a:t>负类</a:t>
                      </a:r>
                      <a:endParaRPr lang="zh-CN" sz="1800" kern="10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zh-CN" sz="1800" kern="100">
                          <a:effectLst/>
                        </a:rPr>
                        <a:t>中性</a:t>
                      </a:r>
                      <a:endParaRPr lang="zh-CN" sz="1800" kern="10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a:effectLst/>
                        </a:rPr>
                        <a:t>macroF</a:t>
                      </a:r>
                      <a:endParaRPr lang="zh-CN" sz="1800" kern="100">
                        <a:effectLst/>
                        <a:latin typeface="Times New Roman"/>
                        <a:ea typeface="宋体"/>
                        <a:cs typeface="Times New Roman"/>
                      </a:endParaRPr>
                    </a:p>
                  </a:txBody>
                  <a:tcPr marL="68580" marR="68580" marT="0" marB="0" anchor="ctr"/>
                </a:tc>
              </a:tr>
              <a:tr h="664666">
                <a:tc>
                  <a:txBody>
                    <a:bodyPr/>
                    <a:lstStyle/>
                    <a:p>
                      <a:pPr indent="304800" algn="ctr">
                        <a:lnSpc>
                          <a:spcPts val="2000"/>
                        </a:lnSpc>
                        <a:spcAft>
                          <a:spcPts val="0"/>
                        </a:spcAft>
                      </a:pPr>
                      <a:r>
                        <a:rPr lang="zh-CN" sz="1800" kern="100" dirty="0">
                          <a:effectLst/>
                        </a:rPr>
                        <a:t>随机欠采样</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dirty="0">
                          <a:effectLst/>
                        </a:rPr>
                        <a:t>0.472</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b="1" kern="100" dirty="0">
                          <a:effectLst/>
                        </a:rPr>
                        <a:t>0.918</a:t>
                      </a:r>
                      <a:endParaRPr lang="zh-CN" sz="1800" b="1"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b="1" kern="100" dirty="0">
                          <a:effectLst/>
                        </a:rPr>
                        <a:t>0.797</a:t>
                      </a:r>
                      <a:endParaRPr lang="zh-CN" sz="1800" b="1"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a:effectLst/>
                        </a:rPr>
                        <a:t>0.729</a:t>
                      </a:r>
                      <a:endParaRPr lang="zh-CN" sz="1800" kern="100">
                        <a:effectLst/>
                        <a:latin typeface="Times New Roman"/>
                        <a:ea typeface="宋体"/>
                        <a:cs typeface="Times New Roman"/>
                      </a:endParaRPr>
                    </a:p>
                  </a:txBody>
                  <a:tcPr marL="68580" marR="68580" marT="0" marB="0" anchor="ctr"/>
                </a:tc>
              </a:tr>
              <a:tr h="315241">
                <a:tc>
                  <a:txBody>
                    <a:bodyPr/>
                    <a:lstStyle/>
                    <a:p>
                      <a:pPr indent="304800" algn="ctr">
                        <a:lnSpc>
                          <a:spcPts val="2000"/>
                        </a:lnSpc>
                        <a:spcAft>
                          <a:spcPts val="0"/>
                        </a:spcAft>
                      </a:pPr>
                      <a:r>
                        <a:rPr lang="en-US" sz="1800" kern="100" dirty="0" smtClean="0">
                          <a:effectLst/>
                        </a:rPr>
                        <a:t>NCR</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dirty="0">
                          <a:effectLst/>
                        </a:rPr>
                        <a:t>0.592</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dirty="0">
                          <a:effectLst/>
                        </a:rPr>
                        <a:t>0.873</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dirty="0">
                          <a:effectLst/>
                        </a:rPr>
                        <a:t>0.665</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dirty="0">
                          <a:effectLst/>
                        </a:rPr>
                        <a:t>0.710</a:t>
                      </a:r>
                      <a:endParaRPr lang="zh-CN" sz="1800" kern="100" dirty="0">
                        <a:effectLst/>
                        <a:latin typeface="Times New Roman"/>
                        <a:ea typeface="宋体"/>
                        <a:cs typeface="Times New Roman"/>
                      </a:endParaRPr>
                    </a:p>
                  </a:txBody>
                  <a:tcPr marL="68580" marR="68580" marT="0" marB="0" anchor="ctr"/>
                </a:tc>
              </a:tr>
              <a:tr h="315241">
                <a:tc>
                  <a:txBody>
                    <a:bodyPr/>
                    <a:lstStyle/>
                    <a:p>
                      <a:pPr indent="304800" algn="ctr">
                        <a:lnSpc>
                          <a:spcPts val="2000"/>
                        </a:lnSpc>
                        <a:spcAft>
                          <a:spcPts val="0"/>
                        </a:spcAft>
                      </a:pPr>
                      <a:r>
                        <a:rPr lang="en-US" sz="1800" kern="100" dirty="0">
                          <a:effectLst/>
                        </a:rPr>
                        <a:t>NearMiss-2</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b="1" kern="100" dirty="0">
                          <a:effectLst/>
                        </a:rPr>
                        <a:t>0.924</a:t>
                      </a:r>
                      <a:endParaRPr lang="zh-CN" sz="1800" b="1"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dirty="0">
                          <a:effectLst/>
                        </a:rPr>
                        <a:t>0.554</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a:effectLst/>
                        </a:rPr>
                        <a:t>0.491</a:t>
                      </a:r>
                      <a:endParaRPr lang="zh-CN" sz="1800" kern="10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a:effectLst/>
                        </a:rPr>
                        <a:t>0.656</a:t>
                      </a:r>
                      <a:endParaRPr lang="zh-CN" sz="1800" kern="100">
                        <a:effectLst/>
                        <a:latin typeface="Times New Roman"/>
                        <a:ea typeface="宋体"/>
                        <a:cs typeface="Times New Roman"/>
                      </a:endParaRPr>
                    </a:p>
                  </a:txBody>
                  <a:tcPr marL="68580" marR="68580" marT="0" marB="0" anchor="ctr"/>
                </a:tc>
              </a:tr>
              <a:tr h="664666">
                <a:tc>
                  <a:txBody>
                    <a:bodyPr/>
                    <a:lstStyle/>
                    <a:p>
                      <a:pPr indent="304800" algn="ctr">
                        <a:lnSpc>
                          <a:spcPts val="2000"/>
                        </a:lnSpc>
                        <a:spcAft>
                          <a:spcPts val="0"/>
                        </a:spcAft>
                      </a:pPr>
                      <a:r>
                        <a:rPr lang="zh-CN" sz="1800" kern="100" dirty="0">
                          <a:effectLst/>
                        </a:rPr>
                        <a:t>聚类欠采样</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a:effectLst/>
                        </a:rPr>
                        <a:t>0.900</a:t>
                      </a:r>
                      <a:endParaRPr lang="zh-CN" sz="1800" kern="10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dirty="0">
                          <a:effectLst/>
                        </a:rPr>
                        <a:t>0.584</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dirty="0">
                          <a:effectLst/>
                        </a:rPr>
                        <a:t>0.530</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a:effectLst/>
                        </a:rPr>
                        <a:t>0.671</a:t>
                      </a:r>
                      <a:endParaRPr lang="zh-CN" sz="1800" kern="100">
                        <a:effectLst/>
                        <a:latin typeface="Times New Roman"/>
                        <a:ea typeface="宋体"/>
                        <a:cs typeface="Times New Roman"/>
                      </a:endParaRPr>
                    </a:p>
                  </a:txBody>
                  <a:tcPr marL="68580" marR="68580" marT="0" marB="0" anchor="ctr"/>
                </a:tc>
              </a:tr>
              <a:tr h="671344">
                <a:tc>
                  <a:txBody>
                    <a:bodyPr/>
                    <a:lstStyle/>
                    <a:p>
                      <a:pPr indent="304800" algn="ctr">
                        <a:lnSpc>
                          <a:spcPts val="2000"/>
                        </a:lnSpc>
                        <a:spcAft>
                          <a:spcPts val="0"/>
                        </a:spcAft>
                      </a:pPr>
                      <a:r>
                        <a:rPr lang="en-US" sz="1800" kern="100" dirty="0">
                          <a:effectLst/>
                        </a:rPr>
                        <a:t>Weight-SVM</a:t>
                      </a:r>
                      <a:endParaRPr lang="zh-CN" sz="180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kern="100">
                          <a:effectLst/>
                        </a:rPr>
                        <a:t>0.897</a:t>
                      </a:r>
                      <a:endParaRPr lang="zh-CN" sz="1800" kern="10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b="0" kern="100" dirty="0">
                          <a:effectLst/>
                        </a:rPr>
                        <a:t>0.770</a:t>
                      </a:r>
                      <a:endParaRPr lang="zh-CN" sz="1800" b="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b="0" kern="100" dirty="0">
                          <a:effectLst/>
                        </a:rPr>
                        <a:t>0.656</a:t>
                      </a:r>
                      <a:endParaRPr lang="zh-CN" sz="1800" b="0" kern="100" dirty="0">
                        <a:effectLst/>
                        <a:latin typeface="Times New Roman"/>
                        <a:ea typeface="宋体"/>
                        <a:cs typeface="Times New Roman"/>
                      </a:endParaRPr>
                    </a:p>
                  </a:txBody>
                  <a:tcPr marL="68580" marR="68580" marT="0" marB="0" anchor="ctr"/>
                </a:tc>
                <a:tc>
                  <a:txBody>
                    <a:bodyPr/>
                    <a:lstStyle/>
                    <a:p>
                      <a:pPr indent="304800" algn="ctr">
                        <a:lnSpc>
                          <a:spcPts val="2000"/>
                        </a:lnSpc>
                        <a:spcAft>
                          <a:spcPts val="0"/>
                        </a:spcAft>
                      </a:pPr>
                      <a:r>
                        <a:rPr lang="en-US" sz="1800" b="1" kern="100" dirty="0">
                          <a:effectLst/>
                        </a:rPr>
                        <a:t>0.774</a:t>
                      </a:r>
                      <a:endParaRPr lang="zh-CN" sz="1800" b="1" kern="100" dirty="0">
                        <a:effectLst/>
                        <a:latin typeface="Times New Roman"/>
                        <a:ea typeface="宋体"/>
                        <a:cs typeface="Times New Roman"/>
                      </a:endParaRPr>
                    </a:p>
                  </a:txBody>
                  <a:tcPr marL="68580" marR="68580" marT="0" marB="0" anchor="ctr"/>
                </a:tc>
              </a:tr>
            </a:tbl>
          </a:graphicData>
        </a:graphic>
      </p:graphicFrame>
      <p:sp>
        <p:nvSpPr>
          <p:cNvPr id="20" name="矩形 19"/>
          <p:cNvSpPr/>
          <p:nvPr/>
        </p:nvSpPr>
        <p:spPr>
          <a:xfrm>
            <a:off x="3925696" y="5233963"/>
            <a:ext cx="3432286" cy="369332"/>
          </a:xfrm>
          <a:prstGeom prst="rect">
            <a:avLst/>
          </a:prstGeom>
        </p:spPr>
        <p:txBody>
          <a:bodyPr wrap="none">
            <a:spAutoFit/>
          </a:bodyPr>
          <a:lstStyle/>
          <a:p>
            <a:r>
              <a:rPr lang="zh-CN" altLang="zh-CN" dirty="0">
                <a:latin typeface="微软雅黑" pitchFamily="34" charset="-122"/>
                <a:ea typeface="微软雅黑" pitchFamily="34" charset="-122"/>
              </a:rPr>
              <a:t>不同分类方法</a:t>
            </a:r>
            <a:r>
              <a:rPr lang="en-US" altLang="zh-CN" dirty="0">
                <a:latin typeface="微软雅黑" pitchFamily="34" charset="-122"/>
                <a:ea typeface="微软雅黑" pitchFamily="34" charset="-122"/>
              </a:rPr>
              <a:t>F</a:t>
            </a:r>
            <a:r>
              <a:rPr lang="zh-CN" altLang="zh-CN" dirty="0">
                <a:latin typeface="微软雅黑" pitchFamily="34" charset="-122"/>
                <a:ea typeface="微软雅黑" pitchFamily="34" charset="-122"/>
              </a:rPr>
              <a:t>值以及</a:t>
            </a:r>
            <a:r>
              <a:rPr lang="en-US" altLang="zh-CN" dirty="0" err="1">
                <a:latin typeface="微软雅黑" pitchFamily="34" charset="-122"/>
                <a:ea typeface="微软雅黑" pitchFamily="34" charset="-122"/>
              </a:rPr>
              <a:t>macroF</a:t>
            </a:r>
            <a:r>
              <a:rPr lang="zh-CN" altLang="zh-CN" dirty="0">
                <a:latin typeface="微软雅黑" pitchFamily="34" charset="-122"/>
                <a:ea typeface="微软雅黑" pitchFamily="34" charset="-122"/>
              </a:rPr>
              <a:t>值</a:t>
            </a:r>
          </a:p>
        </p:txBody>
      </p:sp>
      <p:sp>
        <p:nvSpPr>
          <p:cNvPr id="8" name="TextBox 7"/>
          <p:cNvSpPr txBox="1"/>
          <p:nvPr/>
        </p:nvSpPr>
        <p:spPr>
          <a:xfrm>
            <a:off x="1037021" y="1254566"/>
            <a:ext cx="3288236"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smtClean="0">
                <a:latin typeface="Arial" panose="020B0604020202020204" pitchFamily="34" charset="0"/>
                <a:ea typeface="微软雅黑" panose="020B0503020204020204" pitchFamily="34" charset="-122"/>
                <a:sym typeface="Arial" panose="020B0604020202020204" pitchFamily="34" charset="0"/>
              </a:rPr>
              <a:t>不均衡分类算法</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6616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7" y="2473346"/>
            <a:ext cx="4015387" cy="646331"/>
          </a:xfrm>
          <a:prstGeom prst="rect">
            <a:avLst/>
          </a:prstGeom>
          <a:solidFill>
            <a:schemeClr val="accent5">
              <a:lumMod val="75000"/>
            </a:schemeClr>
          </a:solidFill>
          <a:ln w="12700">
            <a:noFill/>
            <a:prstDash val="dash"/>
          </a:ln>
        </p:spPr>
        <p:txBody>
          <a:bodyPr wrap="square" rtlCol="0">
            <a:spAutoFit/>
          </a:bodyPr>
          <a:lstStyle/>
          <a:p>
            <a:pPr algn="ctr"/>
            <a:r>
              <a:rPr lang="zh-CN" altLang="en-US" sz="3600" dirty="0">
                <a:solidFill>
                  <a:prstClr val="white"/>
                </a:solidFill>
                <a:latin typeface="微软雅黑" pitchFamily="34" charset="-122"/>
                <a:ea typeface="微软雅黑" pitchFamily="34" charset="-122"/>
                <a:cs typeface="Times New Roman" panose="02020603050405020304" pitchFamily="18" charset="0"/>
              </a:rPr>
              <a:t>选题</a:t>
            </a:r>
            <a:r>
              <a:rPr lang="zh-CN" altLang="en-US" sz="3600" dirty="0" smtClean="0">
                <a:solidFill>
                  <a:prstClr val="white"/>
                </a:solidFill>
                <a:latin typeface="微软雅黑" pitchFamily="34" charset="-122"/>
                <a:ea typeface="微软雅黑" pitchFamily="34" charset="-122"/>
                <a:cs typeface="Times New Roman" panose="02020603050405020304" pitchFamily="18" charset="0"/>
              </a:rPr>
              <a:t>背景及意义</a:t>
            </a:r>
            <a:endParaRPr lang="zh-CN" altLang="en-US" sz="3600" dirty="0">
              <a:solidFill>
                <a:prstClr val="white"/>
              </a:solidFill>
              <a:latin typeface="微软雅黑" pitchFamily="34" charset="-122"/>
              <a:ea typeface="微软雅黑" pitchFamily="34" charset="-122"/>
              <a:cs typeface="Times New Roman" panose="02020603050405020304" pitchFamily="18" charset="0"/>
            </a:endParaRPr>
          </a:p>
        </p:txBody>
      </p:sp>
      <p:cxnSp>
        <p:nvCxnSpPr>
          <p:cNvPr id="3" name="直接连接符 2"/>
          <p:cNvCxnSpPr/>
          <p:nvPr/>
        </p:nvCxnSpPr>
        <p:spPr>
          <a:xfrm>
            <a:off x="1863038" y="2635246"/>
            <a:ext cx="0" cy="2150723"/>
          </a:xfrm>
          <a:prstGeom prst="line">
            <a:avLst/>
          </a:prstGeom>
          <a:ln w="3175">
            <a:solidFill>
              <a:srgbClr val="DDDDD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15616" y="3532116"/>
            <a:ext cx="23826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15616" y="1355176"/>
            <a:ext cx="749108" cy="2215991"/>
          </a:xfrm>
          <a:prstGeom prst="rect">
            <a:avLst/>
          </a:prstGeom>
          <a:noFill/>
        </p:spPr>
        <p:txBody>
          <a:bodyPr wrap="square" rtlCol="0">
            <a:spAutoFit/>
          </a:bodyPr>
          <a:lstStyle/>
          <a:p>
            <a:r>
              <a:rPr lang="en-US" altLang="zh-CN" sz="13800" dirty="0" smtClean="0">
                <a:solidFill>
                  <a:srgbClr val="969696"/>
                </a:solidFill>
                <a:latin typeface="Serif Black" pitchFamily="2" charset="0"/>
                <a:ea typeface="DFKai-SB" pitchFamily="65" charset="-120"/>
              </a:rPr>
              <a:t>1</a:t>
            </a:r>
            <a:endParaRPr lang="zh-CN" altLang="en-US" sz="13800" dirty="0">
              <a:solidFill>
                <a:srgbClr val="969696"/>
              </a:solidFill>
              <a:latin typeface="Serif Black" pitchFamily="2" charset="0"/>
              <a:ea typeface="DFKai-SB" pitchFamily="65" charset="-120"/>
            </a:endParaRPr>
          </a:p>
        </p:txBody>
      </p:sp>
    </p:spTree>
    <p:extLst>
      <p:ext uri="{BB962C8B-B14F-4D97-AF65-F5344CB8AC3E}">
        <p14:creationId xmlns:p14="http://schemas.microsoft.com/office/powerpoint/2010/main" val="110230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7" y="2473346"/>
            <a:ext cx="2883273" cy="646331"/>
          </a:xfrm>
          <a:prstGeom prst="rect">
            <a:avLst/>
          </a:prstGeom>
          <a:solidFill>
            <a:schemeClr val="accent5">
              <a:lumMod val="75000"/>
            </a:schemeClr>
          </a:solidFill>
          <a:ln w="12700">
            <a:noFill/>
            <a:prstDash val="dash"/>
          </a:ln>
        </p:spPr>
        <p:txBody>
          <a:bodyPr wrap="square" rtlCol="0">
            <a:spAutoFit/>
          </a:bodyPr>
          <a:lstStyle/>
          <a:p>
            <a:pPr algn="ctr"/>
            <a:r>
              <a:rPr lang="zh-CN" altLang="en-US" sz="3600" dirty="0" smtClean="0">
                <a:solidFill>
                  <a:prstClr val="white"/>
                </a:solidFill>
                <a:latin typeface="微软雅黑" pitchFamily="34" charset="-122"/>
                <a:ea typeface="微软雅黑" pitchFamily="34" charset="-122"/>
                <a:cs typeface="Times New Roman" panose="02020603050405020304" pitchFamily="18" charset="0"/>
              </a:rPr>
              <a:t>总结与展望</a:t>
            </a:r>
            <a:endParaRPr lang="zh-CN" altLang="en-US" sz="3600" dirty="0">
              <a:solidFill>
                <a:prstClr val="white"/>
              </a:solidFill>
              <a:latin typeface="微软雅黑" pitchFamily="34" charset="-122"/>
              <a:ea typeface="微软雅黑" pitchFamily="34" charset="-122"/>
              <a:cs typeface="Times New Roman" panose="02020603050405020304" pitchFamily="18" charset="0"/>
            </a:endParaRPr>
          </a:p>
        </p:txBody>
      </p:sp>
      <p:cxnSp>
        <p:nvCxnSpPr>
          <p:cNvPr id="3" name="直接连接符 2"/>
          <p:cNvCxnSpPr/>
          <p:nvPr/>
        </p:nvCxnSpPr>
        <p:spPr>
          <a:xfrm>
            <a:off x="1863038" y="2635246"/>
            <a:ext cx="0" cy="2150723"/>
          </a:xfrm>
          <a:prstGeom prst="line">
            <a:avLst/>
          </a:prstGeom>
          <a:ln w="3175">
            <a:solidFill>
              <a:srgbClr val="DDDDD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15616" y="3532116"/>
            <a:ext cx="23826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15616" y="1355176"/>
            <a:ext cx="749108" cy="2215991"/>
          </a:xfrm>
          <a:prstGeom prst="rect">
            <a:avLst/>
          </a:prstGeom>
          <a:noFill/>
        </p:spPr>
        <p:txBody>
          <a:bodyPr wrap="square" rtlCol="0">
            <a:spAutoFit/>
          </a:bodyPr>
          <a:lstStyle/>
          <a:p>
            <a:r>
              <a:rPr lang="en-US" altLang="zh-CN" sz="13800" dirty="0">
                <a:solidFill>
                  <a:srgbClr val="969696"/>
                </a:solidFill>
                <a:latin typeface="Serif Black" pitchFamily="2" charset="0"/>
                <a:ea typeface="DFKai-SB" pitchFamily="65" charset="-120"/>
              </a:rPr>
              <a:t>6</a:t>
            </a:r>
            <a:endParaRPr lang="zh-CN" altLang="en-US" sz="13800" dirty="0">
              <a:solidFill>
                <a:srgbClr val="969696"/>
              </a:solidFill>
              <a:latin typeface="Serif Black" pitchFamily="2" charset="0"/>
              <a:ea typeface="DFKai-SB" pitchFamily="65" charset="-120"/>
            </a:endParaRPr>
          </a:p>
        </p:txBody>
      </p:sp>
    </p:spTree>
    <p:extLst>
      <p:ext uri="{BB962C8B-B14F-4D97-AF65-F5344CB8AC3E}">
        <p14:creationId xmlns:p14="http://schemas.microsoft.com/office/powerpoint/2010/main" val="316780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549195"/>
            <a:ext cx="12192000" cy="2215991"/>
            <a:chOff x="1" y="-549195"/>
            <a:chExt cx="12192000" cy="2215991"/>
          </a:xfrm>
        </p:grpSpPr>
        <p:sp>
          <p:nvSpPr>
            <p:cNvPr id="4" name="任意多边形 3"/>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txBox="1"/>
            <p:nvPr/>
          </p:nvSpPr>
          <p:spPr>
            <a:xfrm>
              <a:off x="2224338" y="143301"/>
              <a:ext cx="9605712" cy="830997"/>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结论</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与</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展望</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Conclusion and E</a:t>
              </a:r>
              <a:r>
                <a:rPr lang="en-US" altLang="zh-CN" sz="2800" dirty="0" smtClean="0">
                  <a:solidFill>
                    <a:schemeClr val="bg1"/>
                  </a:solidFill>
                  <a:latin typeface="微软雅黑" panose="020B0503020204020204" pitchFamily="34" charset="-122"/>
                  <a:ea typeface="微软雅黑" panose="020B0503020204020204" pitchFamily="34" charset="-122"/>
                </a:rPr>
                <a:t>xpectation</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813038" y="2475310"/>
            <a:ext cx="3718114" cy="3290513"/>
            <a:chOff x="1873143" y="2990803"/>
            <a:chExt cx="2346276" cy="2076443"/>
          </a:xfrm>
        </p:grpSpPr>
        <p:sp>
          <p:nvSpPr>
            <p:cNvPr id="9" name="任意多边形 8"/>
            <p:cNvSpPr/>
            <p:nvPr/>
          </p:nvSpPr>
          <p:spPr>
            <a:xfrm rot="9000000">
              <a:off x="2023024" y="3123446"/>
              <a:ext cx="2046515" cy="1811156"/>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2090912" y="3805672"/>
              <a:ext cx="1910739" cy="446704"/>
            </a:xfrm>
            <a:prstGeom prst="rect">
              <a:avLst/>
            </a:prstGeom>
            <a:noFill/>
          </p:spPr>
          <p:txBody>
            <a:bodyPr wrap="square" rtlCol="0">
              <a:spAutoFit/>
            </a:bodyPr>
            <a:lstStyle/>
            <a:p>
              <a:pPr algn="ct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10"/>
            <p:cNvSpPr/>
            <p:nvPr/>
          </p:nvSpPr>
          <p:spPr>
            <a:xfrm rot="9000000">
              <a:off x="1873143" y="2990803"/>
              <a:ext cx="2346276" cy="207644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noFill/>
            <a:ln>
              <a:solidFill>
                <a:srgbClr val="63C9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椭圆 11"/>
          <p:cNvSpPr/>
          <p:nvPr/>
        </p:nvSpPr>
        <p:spPr>
          <a:xfrm>
            <a:off x="3281593" y="2457241"/>
            <a:ext cx="376007" cy="376007"/>
          </a:xfrm>
          <a:prstGeom prst="ellipse">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15" name="椭圆 14"/>
          <p:cNvSpPr/>
          <p:nvPr/>
        </p:nvSpPr>
        <p:spPr>
          <a:xfrm>
            <a:off x="4153450" y="3932562"/>
            <a:ext cx="376007" cy="376007"/>
          </a:xfrm>
          <a:prstGeom prst="ellipse">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16" name="椭圆 15"/>
          <p:cNvSpPr/>
          <p:nvPr/>
        </p:nvSpPr>
        <p:spPr>
          <a:xfrm>
            <a:off x="3281592" y="5413649"/>
            <a:ext cx="376007" cy="376007"/>
          </a:xfrm>
          <a:prstGeom prst="ellipse">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771794" y="2647496"/>
            <a:ext cx="2897947"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85241" y="5619296"/>
            <a:ext cx="2897947"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47026" y="4126672"/>
            <a:ext cx="2036162"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687670" y="2360825"/>
            <a:ext cx="0" cy="540000"/>
          </a:xfrm>
          <a:prstGeom prst="line">
            <a:avLst/>
          </a:prstGeom>
          <a:ln w="28575">
            <a:solidFill>
              <a:srgbClr val="18579A"/>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674223" y="3833858"/>
            <a:ext cx="0" cy="540000"/>
          </a:xfrm>
          <a:prstGeom prst="line">
            <a:avLst/>
          </a:prstGeom>
          <a:ln w="28575">
            <a:solidFill>
              <a:srgbClr val="18579A"/>
            </a:solidFill>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672263" y="5332625"/>
            <a:ext cx="0" cy="540000"/>
          </a:xfrm>
          <a:prstGeom prst="line">
            <a:avLst/>
          </a:prstGeom>
          <a:ln w="28575">
            <a:solidFill>
              <a:srgbClr val="18579A"/>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p:cNvSpPr txBox="1"/>
              <p:nvPr/>
            </p:nvSpPr>
            <p:spPr>
              <a:xfrm>
                <a:off x="6778668" y="2233083"/>
                <a:ext cx="5016235" cy="1200329"/>
              </a:xfrm>
              <a:prstGeom prst="rect">
                <a:avLst/>
              </a:prstGeom>
              <a:noFill/>
            </p:spPr>
            <p:txBody>
              <a:bodyPr wrap="square" rtlCol="0">
                <a:spAutoFit/>
              </a:bodyPr>
              <a:lstStyle/>
              <a:p>
                <a:r>
                  <a:rPr lang="zh-CN" altLang="en-US" dirty="0" smtClean="0">
                    <a:ea typeface="微软雅黑" panose="020B0503020204020204" pitchFamily="34" charset="-122"/>
                    <a:sym typeface="Arial" panose="020B0604020202020204" pitchFamily="34" charset="0"/>
                  </a:rPr>
                  <a:t>为了解决不均衡数据集少数类特征向量稀疏性问题，本文基于</a:t>
                </a:r>
                <a14:m>
                  <m:oMath xmlns:m="http://schemas.openxmlformats.org/officeDocument/2006/math">
                    <m:sSup>
                      <m:sSupPr>
                        <m:ctrlPr>
                          <a:rPr lang="en-US" altLang="zh-CN" i="1">
                            <a:latin typeface="Cambria Math"/>
                            <a:ea typeface="微软雅黑" panose="020B0503020204020204" pitchFamily="34" charset="-122"/>
                            <a:sym typeface="Arial" panose="020B0604020202020204" pitchFamily="34" charset="0"/>
                          </a:rPr>
                        </m:ctrlPr>
                      </m:sSupPr>
                      <m:e>
                        <m:r>
                          <a:rPr lang="el-GR" altLang="zh-CN">
                            <a:latin typeface="Cambria Math"/>
                            <a:ea typeface="微软雅黑" panose="020B0503020204020204" pitchFamily="34" charset="-122"/>
                            <a:sym typeface="Arial" panose="020B0604020202020204" pitchFamily="34" charset="0"/>
                          </a:rPr>
                          <m:t>𝜒</m:t>
                        </m:r>
                      </m:e>
                      <m:sup>
                        <m:r>
                          <a:rPr lang="en-US" altLang="zh-CN">
                            <a:latin typeface="Cambria Math"/>
                            <a:ea typeface="微软雅黑" panose="020B0503020204020204" pitchFamily="34" charset="-122"/>
                            <a:sym typeface="Arial" panose="020B0604020202020204" pitchFamily="34" charset="0"/>
                          </a:rPr>
                          <m:t>2</m:t>
                        </m:r>
                      </m:sup>
                    </m:sSup>
                  </m:oMath>
                </a14:m>
                <a:r>
                  <a:rPr lang="zh-CN" altLang="en-US" dirty="0" smtClean="0">
                    <a:latin typeface="Arial" panose="020B0604020202020204" pitchFamily="34" charset="0"/>
                    <a:ea typeface="微软雅黑" panose="020B0503020204020204" pitchFamily="34" charset="-122"/>
                    <a:sym typeface="Arial" panose="020B0604020202020204" pitchFamily="34" charset="0"/>
                  </a:rPr>
                  <a:t>统计</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特征选择算法提出了</a:t>
                </a:r>
                <a:r>
                  <a:rPr lang="en-US" altLang="zh-CN" dirty="0" smtClean="0">
                    <a:ea typeface="微软雅黑" panose="020B0503020204020204" pitchFamily="34" charset="-122"/>
                    <a:sym typeface="Arial" panose="020B0604020202020204" pitchFamily="34" charset="0"/>
                  </a:rPr>
                  <a:t>IDF-</a:t>
                </a:r>
                <a14:m>
                  <m:oMath xmlns:m="http://schemas.openxmlformats.org/officeDocument/2006/math">
                    <m:sSup>
                      <m:sSupPr>
                        <m:ctrlPr>
                          <a:rPr lang="en-US" altLang="zh-CN" i="1" smtClean="0">
                            <a:latin typeface="Cambria Math"/>
                            <a:ea typeface="微软雅黑" panose="020B0503020204020204" pitchFamily="34" charset="-122"/>
                            <a:sym typeface="Arial" panose="020B0604020202020204" pitchFamily="34" charset="0"/>
                          </a:rPr>
                        </m:ctrlPr>
                      </m:sSupPr>
                      <m:e>
                        <m:r>
                          <a:rPr lang="el-GR" altLang="zh-CN">
                            <a:latin typeface="Cambria Math"/>
                            <a:ea typeface="微软雅黑" panose="020B0503020204020204" pitchFamily="34" charset="-122"/>
                            <a:sym typeface="Arial" panose="020B0604020202020204" pitchFamily="34" charset="0"/>
                          </a:rPr>
                          <m:t>𝜒</m:t>
                        </m:r>
                      </m:e>
                      <m:sup>
                        <m:r>
                          <a:rPr lang="en-US" altLang="zh-CN">
                            <a:latin typeface="Cambria Math"/>
                            <a:ea typeface="微软雅黑" panose="020B0503020204020204" pitchFamily="34" charset="-122"/>
                            <a:sym typeface="Arial" panose="020B0604020202020204" pitchFamily="34" charset="0"/>
                          </a:rPr>
                          <m:t>2</m:t>
                        </m:r>
                      </m:sup>
                    </m:sSup>
                  </m:oMath>
                </a14:m>
                <a:r>
                  <a:rPr lang="zh-CN" altLang="en-US" dirty="0" smtClean="0">
                    <a:latin typeface="Arial" panose="020B0604020202020204" pitchFamily="34" charset="0"/>
                    <a:ea typeface="微软雅黑" panose="020B0503020204020204" pitchFamily="34" charset="-122"/>
                    <a:sym typeface="Arial" panose="020B0604020202020204" pitchFamily="34" charset="0"/>
                  </a:rPr>
                  <a:t>统计特征选择算法，</a:t>
                </a:r>
                <a:r>
                  <a:rPr lang="zh-CN" altLang="en-US" dirty="0">
                    <a:latin typeface="Arial" panose="020B0604020202020204" pitchFamily="34" charset="0"/>
                    <a:ea typeface="微软雅黑" panose="020B0503020204020204" pitchFamily="34" charset="-122"/>
                    <a:sym typeface="Arial" panose="020B0604020202020204" pitchFamily="34" charset="0"/>
                  </a:rPr>
                  <a:t>增加</a:t>
                </a:r>
                <a:r>
                  <a:rPr lang="zh-CN" altLang="en-US" dirty="0" smtClean="0">
                    <a:latin typeface="Arial" panose="020B0604020202020204" pitchFamily="34" charset="0"/>
                    <a:ea typeface="微软雅黑" panose="020B0503020204020204" pitchFamily="34" charset="-122"/>
                    <a:sym typeface="Arial" panose="020B0604020202020204" pitchFamily="34" charset="0"/>
                  </a:rPr>
                  <a:t>少数类样本特征词的选择</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6778668" y="2233083"/>
                <a:ext cx="5016235" cy="1200329"/>
              </a:xfrm>
              <a:prstGeom prst="rect">
                <a:avLst/>
              </a:prstGeom>
              <a:blipFill rotWithShape="1">
                <a:blip r:embed="rId3"/>
                <a:stretch>
                  <a:fillRect l="-1094" t="-2538" r="-608" b="-7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13815" y="3774681"/>
                <a:ext cx="5016235" cy="1200329"/>
              </a:xfrm>
              <a:prstGeom prst="rect">
                <a:avLst/>
              </a:prstGeom>
              <a:noFill/>
            </p:spPr>
            <p:txBody>
              <a:bodyPr wrap="square" rtlCol="0">
                <a:spAutoFit/>
              </a:bodyPr>
              <a:lstStyle/>
              <a:p>
                <a:r>
                  <a:rPr lang="zh-CN" altLang="en-US" dirty="0">
                    <a:latin typeface="Arial" panose="020B0604020202020204" pitchFamily="34" charset="0"/>
                    <a:ea typeface="微软雅黑" panose="020B0503020204020204" pitchFamily="34" charset="-122"/>
                    <a:sym typeface="Arial" panose="020B0604020202020204" pitchFamily="34" charset="0"/>
                  </a:rPr>
                  <a:t>在</a:t>
                </a:r>
                <a:r>
                  <a:rPr lang="en-US" altLang="zh-CN" dirty="0">
                    <a:latin typeface="Arial" panose="020B0604020202020204" pitchFamily="34" charset="0"/>
                    <a:ea typeface="微软雅黑" panose="020B0503020204020204" pitchFamily="34" charset="-122"/>
                    <a:sym typeface="Arial" panose="020B0604020202020204" pitchFamily="34" charset="0"/>
                  </a:rPr>
                  <a:t>IDF-</a:t>
                </a:r>
                <a14:m>
                  <m:oMath xmlns:m="http://schemas.openxmlformats.org/officeDocument/2006/math">
                    <m:sSup>
                      <m:sSupPr>
                        <m:ctrlPr>
                          <a:rPr lang="en-US" altLang="zh-CN" i="1">
                            <a:latin typeface="Cambria Math"/>
                            <a:ea typeface="微软雅黑" panose="020B0503020204020204" pitchFamily="34" charset="-122"/>
                            <a:sym typeface="Arial" panose="020B0604020202020204" pitchFamily="34" charset="0"/>
                          </a:rPr>
                        </m:ctrlPr>
                      </m:sSupPr>
                      <m:e>
                        <m:r>
                          <a:rPr lang="el-GR" altLang="zh-CN">
                            <a:latin typeface="Cambria Math"/>
                            <a:ea typeface="微软雅黑" panose="020B0503020204020204" pitchFamily="34" charset="-122"/>
                            <a:sym typeface="Arial" panose="020B0604020202020204" pitchFamily="34" charset="0"/>
                          </a:rPr>
                          <m:t>𝜒</m:t>
                        </m:r>
                      </m:e>
                      <m:sup>
                        <m:r>
                          <a:rPr lang="en-US" altLang="zh-CN">
                            <a:latin typeface="Cambria Math"/>
                            <a:ea typeface="微软雅黑" panose="020B0503020204020204" pitchFamily="34" charset="-122"/>
                            <a:sym typeface="Arial" panose="020B0604020202020204" pitchFamily="34" charset="0"/>
                          </a:rPr>
                          <m:t>2</m:t>
                        </m:r>
                      </m:sup>
                    </m:sSup>
                  </m:oMath>
                </a14:m>
                <a:r>
                  <a:rPr lang="zh-CN" altLang="en-US" dirty="0" smtClean="0">
                    <a:latin typeface="Arial" panose="020B0604020202020204" pitchFamily="34" charset="0"/>
                    <a:ea typeface="微软雅黑" panose="020B0503020204020204" pitchFamily="34" charset="-122"/>
                    <a:sym typeface="Arial" panose="020B0604020202020204" pitchFamily="34" charset="0"/>
                  </a:rPr>
                  <a:t>统计特征选择算法的基础上，本文进一步探讨了在少数类样本抽取高质量的低频特征词，从文本主题</a:t>
                </a:r>
                <a:r>
                  <a:rPr lang="zh-CN" altLang="en-US" dirty="0">
                    <a:latin typeface="Arial" panose="020B0604020202020204" pitchFamily="34" charset="0"/>
                    <a:ea typeface="微软雅黑" panose="020B0503020204020204" pitchFamily="34" charset="-122"/>
                    <a:sym typeface="Arial" panose="020B0604020202020204" pitchFamily="34" charset="0"/>
                  </a:rPr>
                  <a:t>内容</a:t>
                </a:r>
                <a:r>
                  <a:rPr lang="zh-CN" altLang="en-US" dirty="0" smtClean="0">
                    <a:latin typeface="Arial" panose="020B0604020202020204" pitchFamily="34" charset="0"/>
                    <a:ea typeface="微软雅黑" panose="020B0503020204020204" pitchFamily="34" charset="-122"/>
                    <a:sym typeface="Arial" panose="020B0604020202020204" pitchFamily="34" charset="0"/>
                  </a:rPr>
                  <a:t>的角度，提出</a:t>
                </a:r>
                <a:r>
                  <a:rPr lang="en-US" altLang="zh-CN" dirty="0" smtClean="0">
                    <a:latin typeface="Arial" panose="020B0604020202020204" pitchFamily="34" charset="0"/>
                    <a:ea typeface="微软雅黑" panose="020B0503020204020204" pitchFamily="34" charset="-122"/>
                    <a:sym typeface="Arial" panose="020B0604020202020204" pitchFamily="34" charset="0"/>
                  </a:rPr>
                  <a:t>LDA-</a:t>
                </a:r>
                <a14:m>
                  <m:oMath xmlns:m="http://schemas.openxmlformats.org/officeDocument/2006/math">
                    <m:sSup>
                      <m:sSupPr>
                        <m:ctrlPr>
                          <a:rPr lang="en-US" altLang="zh-CN" i="1">
                            <a:latin typeface="Cambria Math"/>
                            <a:ea typeface="微软雅黑" panose="020B0503020204020204" pitchFamily="34" charset="-122"/>
                            <a:sym typeface="Arial" panose="020B0604020202020204" pitchFamily="34" charset="0"/>
                          </a:rPr>
                        </m:ctrlPr>
                      </m:sSupPr>
                      <m:e>
                        <m:r>
                          <a:rPr lang="el-GR" altLang="zh-CN">
                            <a:latin typeface="Cambria Math"/>
                            <a:ea typeface="微软雅黑" panose="020B0503020204020204" pitchFamily="34" charset="-122"/>
                            <a:sym typeface="Arial" panose="020B0604020202020204" pitchFamily="34" charset="0"/>
                          </a:rPr>
                          <m:t>𝜒</m:t>
                        </m:r>
                      </m:e>
                      <m:sup>
                        <m:r>
                          <a:rPr lang="en-US" altLang="zh-CN">
                            <a:latin typeface="Cambria Math"/>
                            <a:ea typeface="微软雅黑" panose="020B0503020204020204" pitchFamily="34" charset="-122"/>
                            <a:sym typeface="Arial" panose="020B0604020202020204" pitchFamily="34" charset="0"/>
                          </a:rPr>
                          <m:t>2</m:t>
                        </m:r>
                      </m:sup>
                    </m:sSup>
                  </m:oMath>
                </a14:m>
                <a:r>
                  <a:rPr lang="zh-CN" altLang="en-US" dirty="0" smtClean="0">
                    <a:latin typeface="Arial" panose="020B0604020202020204" pitchFamily="34" charset="0"/>
                    <a:ea typeface="微软雅黑" panose="020B0503020204020204" pitchFamily="34" charset="-122"/>
                    <a:sym typeface="Arial" panose="020B0604020202020204" pitchFamily="34" charset="0"/>
                  </a:rPr>
                  <a:t>统计特征选择算法</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13815" y="3774681"/>
                <a:ext cx="5016235" cy="1200329"/>
              </a:xfrm>
              <a:prstGeom prst="rect">
                <a:avLst/>
              </a:prstGeom>
              <a:blipFill rotWithShape="1">
                <a:blip r:embed="rId4"/>
                <a:stretch>
                  <a:fillRect l="-1094" t="-2538" r="-4860" b="-7107"/>
                </a:stretch>
              </a:blipFill>
            </p:spPr>
            <p:txBody>
              <a:bodyPr/>
              <a:lstStyle/>
              <a:p>
                <a:r>
                  <a:rPr lang="zh-CN" altLang="en-US">
                    <a:noFill/>
                  </a:rPr>
                  <a:t> </a:t>
                </a:r>
              </a:p>
            </p:txBody>
          </p:sp>
        </mc:Fallback>
      </mc:AlternateContent>
      <p:sp>
        <p:nvSpPr>
          <p:cNvPr id="31" name="文本框 30"/>
          <p:cNvSpPr txBox="1"/>
          <p:nvPr/>
        </p:nvSpPr>
        <p:spPr>
          <a:xfrm>
            <a:off x="6743523" y="5226294"/>
            <a:ext cx="5086527" cy="1292662"/>
          </a:xfrm>
          <a:prstGeom prst="rect">
            <a:avLst/>
          </a:prstGeom>
          <a:noFill/>
        </p:spPr>
        <p:txBody>
          <a:bodyPr wrap="square" rtlCol="0">
            <a:spAutoFit/>
          </a:bodyPr>
          <a:lstStyle/>
          <a:p>
            <a:r>
              <a:rPr lang="en-US" altLang="zh-CN" sz="2400" dirty="0" smtClean="0">
                <a:latin typeface="Arial" panose="020B0604020202020204" pitchFamily="34" charset="0"/>
                <a:ea typeface="微软雅黑" panose="020B0503020204020204" pitchFamily="34" charset="-122"/>
                <a:sym typeface="Arial" panose="020B0604020202020204" pitchFamily="34" charset="0"/>
              </a:rPr>
              <a:t> </a:t>
            </a:r>
            <a:r>
              <a:rPr lang="zh-CN" altLang="en-US" dirty="0" smtClean="0">
                <a:latin typeface="Arial" panose="020B0604020202020204" pitchFamily="34" charset="0"/>
                <a:ea typeface="微软雅黑" panose="020B0503020204020204" pitchFamily="34" charset="-122"/>
                <a:sym typeface="Arial" panose="020B0604020202020204" pitchFamily="34" charset="0"/>
              </a:rPr>
              <a:t>在不均衡数据集分类算法方面，本文提出适用于股票研报分类的</a:t>
            </a:r>
            <a:r>
              <a:rPr lang="en-US" altLang="zh-CN" dirty="0" smtClean="0">
                <a:latin typeface="Arial" panose="020B0604020202020204" pitchFamily="34" charset="0"/>
                <a:ea typeface="微软雅黑" panose="020B0503020204020204" pitchFamily="34" charset="-122"/>
                <a:sym typeface="Arial" panose="020B0604020202020204" pitchFamily="34" charset="0"/>
              </a:rPr>
              <a:t>Weight-SVM</a:t>
            </a:r>
            <a:r>
              <a:rPr lang="zh-CN" altLang="en-US" dirty="0" smtClean="0">
                <a:latin typeface="Arial" panose="020B0604020202020204" pitchFamily="34" charset="0"/>
                <a:ea typeface="微软雅黑" panose="020B0503020204020204" pitchFamily="34" charset="-122"/>
                <a:sym typeface="Arial" panose="020B0604020202020204" pitchFamily="34" charset="0"/>
              </a:rPr>
              <a:t>，在不均衡数据集之间给予不同的惩罚因子，在不影响多数类样本分类情况下，提高少数类样本分类效果</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TextBox 21"/>
          <p:cNvSpPr txBox="1"/>
          <p:nvPr/>
        </p:nvSpPr>
        <p:spPr>
          <a:xfrm>
            <a:off x="1037021" y="1254566"/>
            <a:ext cx="1473950"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sym typeface="Arial" panose="020B0604020202020204" pitchFamily="34" charset="0"/>
              </a:rPr>
              <a:t>总结</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47592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337254" y="3305509"/>
            <a:ext cx="9430212" cy="1537038"/>
            <a:chOff x="1569481" y="3305510"/>
            <a:chExt cx="9430212" cy="1537038"/>
          </a:xfrm>
        </p:grpSpPr>
        <p:sp>
          <p:nvSpPr>
            <p:cNvPr id="37" name="平行四边形 36"/>
            <p:cNvSpPr/>
            <p:nvPr/>
          </p:nvSpPr>
          <p:spPr>
            <a:xfrm>
              <a:off x="1569481" y="3461394"/>
              <a:ext cx="8527951" cy="13082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341214" y="3305510"/>
              <a:ext cx="1658479" cy="1537038"/>
              <a:chOff x="1643820" y="1922568"/>
              <a:chExt cx="1717319" cy="1591569"/>
            </a:xfrm>
          </p:grpSpPr>
          <p:sp>
            <p:nvSpPr>
              <p:cNvPr id="26" name="任意多边形 25"/>
              <p:cNvSpPr/>
              <p:nvPr/>
            </p:nvSpPr>
            <p:spPr>
              <a:xfrm rot="9000000">
                <a:off x="1643820" y="1994318"/>
                <a:ext cx="1717319" cy="151981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1920133" y="1922568"/>
                <a:ext cx="376007" cy="376007"/>
              </a:xfrm>
              <a:prstGeom prst="ellipse">
                <a:avLst/>
              </a:prstGeom>
              <a:solidFill>
                <a:srgbClr val="1857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1803953" y="2460218"/>
                <a:ext cx="1428164" cy="551788"/>
              </a:xfrm>
              <a:prstGeom prst="rect">
                <a:avLst/>
              </a:prstGeom>
              <a:noFill/>
            </p:spPr>
            <p:txBody>
              <a:bodyPr wrap="square" rtlCol="0">
                <a:spAutoFit/>
              </a:bodyPr>
              <a:lstStyle/>
              <a:p>
                <a:pPr algn="ctr"/>
                <a:r>
                  <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 name="文本框 5"/>
          <p:cNvSpPr txBox="1"/>
          <p:nvPr/>
        </p:nvSpPr>
        <p:spPr>
          <a:xfrm>
            <a:off x="2224338" y="143301"/>
            <a:ext cx="9605712" cy="1261884"/>
          </a:xfrm>
          <a:prstGeom prst="rect">
            <a:avLst/>
          </a:prstGeom>
          <a:noFill/>
        </p:spPr>
        <p:txBody>
          <a:bodyPr wrap="square" rtlCol="0">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结论</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与</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展望</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Conclusion and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E</a:t>
            </a:r>
            <a:r>
              <a:rPr lang="en-US" altLang="zh-CN" sz="2800" dirty="0" smtClean="0">
                <a:solidFill>
                  <a:schemeClr val="bg1"/>
                </a:solidFill>
                <a:latin typeface="微软雅黑" panose="020B0503020204020204" pitchFamily="34" charset="-122"/>
                <a:ea typeface="微软雅黑" panose="020B0503020204020204" pitchFamily="34" charset="-122"/>
              </a:rPr>
              <a:t>xpectation</a:t>
            </a:r>
            <a:endParaRPr lang="en-US" altLang="zh-CN" sz="2800" dirty="0">
              <a:solidFill>
                <a:schemeClr val="bg1"/>
              </a:solidFill>
              <a:latin typeface="微软雅黑" panose="020B0503020204020204" pitchFamily="34" charset="-122"/>
              <a:ea typeface="微软雅黑" panose="020B0503020204020204" pitchFamily="34" charset="-122"/>
            </a:endParaRPr>
          </a:p>
          <a:p>
            <a:pPr algn="ct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5" name="组合 34"/>
          <p:cNvGrpSpPr/>
          <p:nvPr/>
        </p:nvGrpSpPr>
        <p:grpSpPr>
          <a:xfrm>
            <a:off x="1411593" y="1828440"/>
            <a:ext cx="9355873" cy="1537038"/>
            <a:chOff x="1643820" y="1828440"/>
            <a:chExt cx="9355873" cy="1537038"/>
          </a:xfrm>
        </p:grpSpPr>
        <p:sp>
          <p:nvSpPr>
            <p:cNvPr id="11" name="平行四边形 10"/>
            <p:cNvSpPr/>
            <p:nvPr/>
          </p:nvSpPr>
          <p:spPr>
            <a:xfrm>
              <a:off x="2471742" y="1984616"/>
              <a:ext cx="8527951" cy="13082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643820" y="1828440"/>
              <a:ext cx="1658479" cy="1537038"/>
              <a:chOff x="1643820" y="1922568"/>
              <a:chExt cx="1717319" cy="1591569"/>
            </a:xfrm>
          </p:grpSpPr>
          <p:sp>
            <p:nvSpPr>
              <p:cNvPr id="7" name="任意多边形 6"/>
              <p:cNvSpPr/>
              <p:nvPr/>
            </p:nvSpPr>
            <p:spPr>
              <a:xfrm rot="9000000">
                <a:off x="1643820" y="1994318"/>
                <a:ext cx="1717319" cy="151981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920133" y="1922568"/>
                <a:ext cx="376007" cy="376007"/>
              </a:xfrm>
              <a:prstGeom prst="ellipse">
                <a:avLst/>
              </a:prstGeom>
              <a:solidFill>
                <a:srgbClr val="63C9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803953" y="2460218"/>
                <a:ext cx="1428164" cy="541783"/>
              </a:xfrm>
              <a:prstGeom prst="rect">
                <a:avLst/>
              </a:prstGeom>
              <a:noFill/>
            </p:spPr>
            <p:txBody>
              <a:bodyPr wrap="square" rtlCol="0">
                <a:spAutoFit/>
              </a:bodyPr>
              <a:lstStyle/>
              <a:p>
                <a:pPr algn="ctr"/>
                <a:r>
                  <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nvGrpSpPr>
          <p:cNvPr id="39" name="组合 38"/>
          <p:cNvGrpSpPr/>
          <p:nvPr/>
        </p:nvGrpSpPr>
        <p:grpSpPr>
          <a:xfrm>
            <a:off x="1410275" y="4782579"/>
            <a:ext cx="9357190" cy="1537038"/>
            <a:chOff x="1642502" y="4782579"/>
            <a:chExt cx="9357190" cy="1537038"/>
          </a:xfrm>
        </p:grpSpPr>
        <p:sp>
          <p:nvSpPr>
            <p:cNvPr id="36" name="平行四边形 35"/>
            <p:cNvSpPr/>
            <p:nvPr/>
          </p:nvSpPr>
          <p:spPr>
            <a:xfrm>
              <a:off x="2471741" y="4938954"/>
              <a:ext cx="8527951" cy="13082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642502" y="4782579"/>
              <a:ext cx="1658479" cy="1537038"/>
              <a:chOff x="1643820" y="1922568"/>
              <a:chExt cx="1717319" cy="1591569"/>
            </a:xfrm>
          </p:grpSpPr>
          <p:sp>
            <p:nvSpPr>
              <p:cNvPr id="30" name="任意多边形 29"/>
              <p:cNvSpPr/>
              <p:nvPr/>
            </p:nvSpPr>
            <p:spPr>
              <a:xfrm rot="9000000">
                <a:off x="1643820" y="1994318"/>
                <a:ext cx="1717319" cy="151981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1920133" y="1922568"/>
                <a:ext cx="376007" cy="376007"/>
              </a:xfrm>
              <a:prstGeom prst="ellipse">
                <a:avLst/>
              </a:prstGeom>
              <a:solidFill>
                <a:srgbClr val="63C9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803953" y="2460218"/>
                <a:ext cx="1428164" cy="551788"/>
              </a:xfrm>
              <a:prstGeom prst="rect">
                <a:avLst/>
              </a:prstGeom>
              <a:noFill/>
            </p:spPr>
            <p:txBody>
              <a:bodyPr wrap="square" rtlCol="0">
                <a:spAutoFit/>
              </a:bodyPr>
              <a:lstStyle/>
              <a:p>
                <a:pPr algn="ctr"/>
                <a:r>
                  <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sp>
        <p:nvSpPr>
          <p:cNvPr id="40" name="矩形 39"/>
          <p:cNvSpPr/>
          <p:nvPr/>
        </p:nvSpPr>
        <p:spPr>
          <a:xfrm>
            <a:off x="3736398" y="2277076"/>
            <a:ext cx="6128807" cy="707886"/>
          </a:xfrm>
          <a:prstGeom prst="rect">
            <a:avLst/>
          </a:prstGeom>
        </p:spPr>
        <p:txBody>
          <a:bodyPr wrap="square">
            <a:spAutoFit/>
          </a:bodyPr>
          <a:lstStyle/>
          <a:p>
            <a:r>
              <a:rPr lang="zh-CN" altLang="zh-CN" sz="2000" dirty="0">
                <a:solidFill>
                  <a:sysClr val="windowText" lastClr="000000"/>
                </a:solidFill>
                <a:latin typeface="Arial" panose="020B0604020202020204" pitchFamily="34" charset="0"/>
                <a:ea typeface="微软雅黑" panose="020B0503020204020204" pitchFamily="34" charset="-122"/>
              </a:rPr>
              <a:t>收集更多与股票相关的新闻信息，结合股票价格的真实交易数据，全面综合考虑影响股票价格的因素</a:t>
            </a:r>
            <a:endParaRPr lang="en-US" altLang="zh-CN" sz="2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40"/>
          <p:cNvSpPr/>
          <p:nvPr/>
        </p:nvSpPr>
        <p:spPr>
          <a:xfrm>
            <a:off x="2134868" y="3730699"/>
            <a:ext cx="6573705" cy="1015663"/>
          </a:xfrm>
          <a:prstGeom prst="rect">
            <a:avLst/>
          </a:prstGeom>
        </p:spPr>
        <p:txBody>
          <a:bodyPr wrap="square">
            <a:spAutoFit/>
          </a:bodyPr>
          <a:lstStyle/>
          <a:p>
            <a:r>
              <a:rPr lang="zh-CN" altLang="zh-CN" sz="2000" dirty="0">
                <a:solidFill>
                  <a:sysClr val="windowText" lastClr="000000"/>
                </a:solidFill>
                <a:latin typeface="Arial" panose="020B0604020202020204" pitchFamily="34" charset="0"/>
                <a:ea typeface="微软雅黑" panose="020B0503020204020204" pitchFamily="34" charset="-122"/>
              </a:rPr>
              <a:t>在特征选择方面，本文提出</a:t>
            </a:r>
            <a:r>
              <a:rPr lang="en-US" altLang="zh-CN" sz="2000" dirty="0">
                <a:solidFill>
                  <a:sysClr val="windowText" lastClr="000000"/>
                </a:solidFill>
                <a:latin typeface="Arial" panose="020B0604020202020204" pitchFamily="34" charset="0"/>
                <a:ea typeface="微软雅黑" panose="020B0503020204020204" pitchFamily="34" charset="-122"/>
              </a:rPr>
              <a:t>LDA- </a:t>
            </a:r>
            <a:r>
              <a:rPr lang="zh-CN" altLang="zh-CN" sz="2000" dirty="0">
                <a:solidFill>
                  <a:sysClr val="windowText" lastClr="000000"/>
                </a:solidFill>
                <a:latin typeface="Arial" panose="020B0604020202020204" pitchFamily="34" charset="0"/>
                <a:ea typeface="微软雅黑" panose="020B0503020204020204" pitchFamily="34" charset="-122"/>
              </a:rPr>
              <a:t>统计对特征维度的选择有一定的依赖性，特征选择过于复杂，在今后的研究中需要进一步优化</a:t>
            </a:r>
            <a:endParaRPr lang="en-US" altLang="zh-CN" sz="2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1"/>
          <p:cNvSpPr/>
          <p:nvPr/>
        </p:nvSpPr>
        <p:spPr>
          <a:xfrm>
            <a:off x="3736398" y="5231463"/>
            <a:ext cx="6452632" cy="707886"/>
          </a:xfrm>
          <a:prstGeom prst="rect">
            <a:avLst/>
          </a:prstGeom>
        </p:spPr>
        <p:txBody>
          <a:bodyPr wrap="square">
            <a:spAutoFit/>
          </a:bodyPr>
          <a:lstStyle/>
          <a:p>
            <a:r>
              <a:rPr lang="zh-CN" altLang="zh-CN" sz="2000" dirty="0">
                <a:solidFill>
                  <a:sysClr val="windowText" lastClr="000000"/>
                </a:solidFill>
                <a:latin typeface="Arial" panose="020B0604020202020204" pitchFamily="34" charset="0"/>
                <a:ea typeface="微软雅黑" panose="020B0503020204020204" pitchFamily="34" charset="-122"/>
              </a:rPr>
              <a:t>改进的</a:t>
            </a:r>
            <a:r>
              <a:rPr lang="en-US" altLang="zh-CN" sz="2000" dirty="0">
                <a:solidFill>
                  <a:sysClr val="windowText" lastClr="000000"/>
                </a:solidFill>
                <a:latin typeface="Arial" panose="020B0604020202020204" pitchFamily="34" charset="0"/>
                <a:ea typeface="微软雅黑" panose="020B0503020204020204" pitchFamily="34" charset="-122"/>
              </a:rPr>
              <a:t>Weight-SVM</a:t>
            </a:r>
            <a:r>
              <a:rPr lang="zh-CN" altLang="zh-CN" sz="2000" dirty="0">
                <a:solidFill>
                  <a:sysClr val="windowText" lastClr="000000"/>
                </a:solidFill>
                <a:latin typeface="Arial" panose="020B0604020202020204" pitchFamily="34" charset="0"/>
                <a:ea typeface="微软雅黑" panose="020B0503020204020204" pitchFamily="34" charset="-122"/>
              </a:rPr>
              <a:t>算法</a:t>
            </a:r>
            <a:r>
              <a:rPr lang="zh-CN" altLang="zh-CN" sz="2000" dirty="0" smtClean="0">
                <a:solidFill>
                  <a:sysClr val="windowText" lastClr="000000"/>
                </a:solidFill>
                <a:latin typeface="Arial" panose="020B0604020202020204" pitchFamily="34" charset="0"/>
                <a:ea typeface="微软雅黑" panose="020B0503020204020204" pitchFamily="34" charset="-122"/>
              </a:rPr>
              <a:t>通过</a:t>
            </a:r>
            <a:r>
              <a:rPr lang="zh-CN" altLang="en-US" sz="2000" dirty="0">
                <a:solidFill>
                  <a:sysClr val="windowText" lastClr="000000"/>
                </a:solidFill>
                <a:latin typeface="Arial" panose="020B0604020202020204" pitchFamily="34" charset="0"/>
                <a:ea typeface="微软雅黑" panose="020B0503020204020204" pitchFamily="34" charset="-122"/>
              </a:rPr>
              <a:t>改变</a:t>
            </a:r>
            <a:r>
              <a:rPr lang="zh-CN" altLang="zh-CN" sz="2000" dirty="0" smtClean="0">
                <a:solidFill>
                  <a:sysClr val="windowText" lastClr="000000"/>
                </a:solidFill>
                <a:latin typeface="Arial" panose="020B0604020202020204" pitchFamily="34" charset="0"/>
                <a:ea typeface="微软雅黑" panose="020B0503020204020204" pitchFamily="34" charset="-122"/>
              </a:rPr>
              <a:t>惩罚因子</a:t>
            </a:r>
            <a:r>
              <a:rPr lang="zh-CN" altLang="en-US" sz="2000" dirty="0" smtClean="0">
                <a:solidFill>
                  <a:sysClr val="windowText" lastClr="000000"/>
                </a:solidFill>
                <a:latin typeface="Arial" panose="020B0604020202020204" pitchFamily="34" charset="0"/>
                <a:ea typeface="微软雅黑" panose="020B0503020204020204" pitchFamily="34" charset="-122"/>
              </a:rPr>
              <a:t>增大分界面</a:t>
            </a:r>
            <a:r>
              <a:rPr lang="zh-CN" altLang="zh-CN" sz="2000" dirty="0" smtClean="0">
                <a:solidFill>
                  <a:sysClr val="windowText" lastClr="000000"/>
                </a:solidFill>
                <a:latin typeface="Arial" panose="020B0604020202020204" pitchFamily="34" charset="0"/>
                <a:ea typeface="微软雅黑" panose="020B0503020204020204" pitchFamily="34" charset="-122"/>
              </a:rPr>
              <a:t>间隔</a:t>
            </a:r>
            <a:r>
              <a:rPr lang="zh-CN" altLang="en-US" sz="2000" dirty="0" smtClean="0">
                <a:solidFill>
                  <a:sysClr val="windowText" lastClr="000000"/>
                </a:solidFill>
                <a:latin typeface="Arial" panose="020B0604020202020204" pitchFamily="34" charset="0"/>
                <a:ea typeface="微软雅黑" panose="020B0503020204020204" pitchFamily="34" charset="-122"/>
              </a:rPr>
              <a:t>过于</a:t>
            </a:r>
            <a:r>
              <a:rPr lang="zh-CN" altLang="en-US" sz="2000" dirty="0">
                <a:solidFill>
                  <a:sysClr val="windowText" lastClr="000000"/>
                </a:solidFill>
                <a:latin typeface="Arial" panose="020B0604020202020204" pitchFamily="34" charset="0"/>
                <a:ea typeface="微软雅黑" panose="020B0503020204020204" pitchFamily="34" charset="-122"/>
              </a:rPr>
              <a:t>粗糙</a:t>
            </a:r>
            <a:r>
              <a:rPr lang="zh-CN" altLang="zh-CN" sz="2000" dirty="0" smtClean="0">
                <a:solidFill>
                  <a:sysClr val="windowText" lastClr="000000"/>
                </a:solidFill>
                <a:latin typeface="Arial" panose="020B0604020202020204" pitchFamily="34" charset="0"/>
                <a:ea typeface="微软雅黑" panose="020B0503020204020204" pitchFamily="34" charset="-122"/>
              </a:rPr>
              <a:t>，</a:t>
            </a:r>
            <a:r>
              <a:rPr lang="zh-CN" altLang="zh-CN" sz="2000" dirty="0">
                <a:solidFill>
                  <a:sysClr val="windowText" lastClr="000000"/>
                </a:solidFill>
                <a:latin typeface="Arial" panose="020B0604020202020204" pitchFamily="34" charset="0"/>
                <a:ea typeface="微软雅黑" panose="020B0503020204020204" pitchFamily="34" charset="-122"/>
              </a:rPr>
              <a:t>在今后的工作中需要</a:t>
            </a:r>
            <a:r>
              <a:rPr lang="zh-CN" altLang="zh-CN" sz="2000" dirty="0" smtClean="0">
                <a:solidFill>
                  <a:sysClr val="windowText" lastClr="000000"/>
                </a:solidFill>
                <a:latin typeface="Arial" panose="020B0604020202020204" pitchFamily="34" charset="0"/>
                <a:ea typeface="微软雅黑" panose="020B0503020204020204" pitchFamily="34" charset="-122"/>
              </a:rPr>
              <a:t>进一步</a:t>
            </a:r>
            <a:r>
              <a:rPr lang="zh-CN" altLang="en-US" sz="2000" dirty="0">
                <a:solidFill>
                  <a:sysClr val="windowText" lastClr="000000"/>
                </a:solidFill>
                <a:latin typeface="Arial" panose="020B0604020202020204" pitchFamily="34" charset="0"/>
                <a:ea typeface="微软雅黑" panose="020B0503020204020204" pitchFamily="34" charset="-122"/>
              </a:rPr>
              <a:t>细化</a:t>
            </a:r>
            <a:endParaRPr lang="en-US" altLang="zh-CN" sz="2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1337254" y="1297043"/>
            <a:ext cx="1512109"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sym typeface="Arial" panose="020B0604020202020204" pitchFamily="34" charset="0"/>
              </a:rPr>
              <a:t>展望</a:t>
            </a:r>
            <a:endParaRPr lang="zh-CN" altLang="en-US" sz="1400"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98919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7</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5" name="文本框 5"/>
          <p:cNvSpPr txBox="1"/>
          <p:nvPr/>
        </p:nvSpPr>
        <p:spPr>
          <a:xfrm>
            <a:off x="2224338" y="143301"/>
            <a:ext cx="9605712" cy="1261884"/>
          </a:xfrm>
          <a:prstGeom prst="rect">
            <a:avLst/>
          </a:prstGeom>
          <a:noFill/>
        </p:spPr>
        <p:txBody>
          <a:bodyPr wrap="square" rtlCol="0">
            <a:spAutoFit/>
          </a:bodyPr>
          <a:lstStyle/>
          <a:p>
            <a:r>
              <a:rPr lang="zh-CN" altLang="zh-CN" sz="4800" dirty="0" smtClean="0">
                <a:solidFill>
                  <a:schemeClr val="bg1"/>
                </a:solidFill>
                <a:latin typeface="Arial" panose="020B0604020202020204" pitchFamily="34" charset="0"/>
                <a:ea typeface="微软雅黑" panose="020B0503020204020204" pitchFamily="34" charset="-122"/>
              </a:rPr>
              <a:t>硕士</a:t>
            </a:r>
            <a:r>
              <a:rPr lang="zh-CN" altLang="zh-CN" sz="4800" dirty="0">
                <a:solidFill>
                  <a:schemeClr val="bg1"/>
                </a:solidFill>
                <a:latin typeface="Arial" panose="020B0604020202020204" pitchFamily="34" charset="0"/>
                <a:ea typeface="微软雅黑" panose="020B0503020204020204" pitchFamily="34" charset="-122"/>
              </a:rPr>
              <a:t>期间</a:t>
            </a:r>
            <a:r>
              <a:rPr lang="zh-CN" altLang="zh-CN" sz="4800" dirty="0" smtClean="0">
                <a:solidFill>
                  <a:schemeClr val="bg1"/>
                </a:solidFill>
                <a:latin typeface="Arial" panose="020B0604020202020204" pitchFamily="34" charset="0"/>
                <a:ea typeface="微软雅黑" panose="020B0503020204020204" pitchFamily="34" charset="-122"/>
              </a:rPr>
              <a:t>发表的论文</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1378903" y="2075321"/>
            <a:ext cx="8911725" cy="954107"/>
          </a:xfrm>
          <a:prstGeom prst="rect">
            <a:avLst/>
          </a:prstGeom>
        </p:spPr>
        <p:txBody>
          <a:bodyPr wrap="square">
            <a:spAutoFit/>
          </a:bodyPr>
          <a:lstStyle/>
          <a:p>
            <a:r>
              <a:rPr lang="zh-CN" altLang="zh-CN" sz="2800" dirty="0"/>
              <a:t>彭敏，张凯，朱佳辉</a:t>
            </a:r>
            <a:r>
              <a:rPr lang="en-US" altLang="zh-CN" sz="2800" dirty="0"/>
              <a:t>. </a:t>
            </a:r>
            <a:r>
              <a:rPr lang="zh-CN" altLang="zh-CN" sz="2800" dirty="0"/>
              <a:t>不均衡数据在股票研报分类中的应用</a:t>
            </a:r>
            <a:r>
              <a:rPr lang="en-US" altLang="zh-CN" sz="2800" dirty="0"/>
              <a:t>[J]. </a:t>
            </a:r>
            <a:r>
              <a:rPr lang="zh-CN" altLang="zh-CN" sz="2800" dirty="0"/>
              <a:t>计算机应用研究</a:t>
            </a:r>
            <a:r>
              <a:rPr lang="en-US" altLang="zh-CN" dirty="0"/>
              <a:t>.</a:t>
            </a:r>
            <a:endParaRPr lang="zh-CN" altLang="zh-CN" dirty="0"/>
          </a:p>
        </p:txBody>
      </p:sp>
    </p:spTree>
    <p:extLst>
      <p:ext uri="{BB962C8B-B14F-4D97-AF65-F5344CB8AC3E}">
        <p14:creationId xmlns:p14="http://schemas.microsoft.com/office/powerpoint/2010/main" val="2523187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1" y="1973940"/>
            <a:ext cx="12192000" cy="2249716"/>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1"/>
          <p:cNvSpPr txBox="1"/>
          <p:nvPr/>
        </p:nvSpPr>
        <p:spPr>
          <a:xfrm>
            <a:off x="0" y="2036969"/>
            <a:ext cx="12192000" cy="2123658"/>
          </a:xfrm>
          <a:prstGeom prst="rect">
            <a:avLst/>
          </a:prstGeom>
          <a:noFill/>
        </p:spPr>
        <p:txBody>
          <a:bodyPr wrap="square" rtlCol="0">
            <a:spAutoFit/>
          </a:bodyPr>
          <a:lstStyle/>
          <a:p>
            <a:pPr algn="ctr"/>
            <a:r>
              <a:rPr lang="zh-CN" altLang="en-US" sz="66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感谢各位评委老师，请各位老师指正</a:t>
            </a:r>
            <a:endParaRPr lang="zh-CN" altLang="en-US" sz="6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43352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flipV="1">
            <a:off x="1" y="1973940"/>
            <a:ext cx="12192000" cy="2249716"/>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4514" y="2418011"/>
            <a:ext cx="12192000"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THANKS</a:t>
            </a:r>
            <a:endParaRPr lang="zh-CN" altLang="en-US" sz="6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任意多边形 8"/>
          <p:cNvSpPr/>
          <p:nvPr/>
        </p:nvSpPr>
        <p:spPr>
          <a:xfrm rot="9000000">
            <a:off x="3700865" y="4534433"/>
            <a:ext cx="389976" cy="345127"/>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108765" y="4531734"/>
            <a:ext cx="2020653" cy="369332"/>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答辩人</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张凯</a:t>
            </a:r>
          </a:p>
        </p:txBody>
      </p:sp>
      <p:sp>
        <p:nvSpPr>
          <p:cNvPr id="11" name="任意多边形 10"/>
          <p:cNvSpPr/>
          <p:nvPr/>
        </p:nvSpPr>
        <p:spPr>
          <a:xfrm rot="9000000">
            <a:off x="6363744" y="4514283"/>
            <a:ext cx="389976" cy="345127"/>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771644" y="4511584"/>
            <a:ext cx="2020653" cy="369332"/>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指导老师</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彭敏</a:t>
            </a:r>
          </a:p>
        </p:txBody>
      </p:sp>
      <p:cxnSp>
        <p:nvCxnSpPr>
          <p:cNvPr id="16" name="直接连接符 15"/>
          <p:cNvCxnSpPr/>
          <p:nvPr/>
        </p:nvCxnSpPr>
        <p:spPr>
          <a:xfrm>
            <a:off x="6096000" y="4468936"/>
            <a:ext cx="0" cy="44100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089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 y="-549195"/>
            <a:ext cx="12192000" cy="2215991"/>
            <a:chOff x="1" y="-549195"/>
            <a:chExt cx="12192000" cy="2215991"/>
          </a:xfrm>
        </p:grpSpPr>
        <p:sp>
          <p:nvSpPr>
            <p:cNvPr id="7" name="任意多边形 6"/>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1690938" y="145703"/>
              <a:ext cx="8810124" cy="830997"/>
            </a:xfrm>
            <a:prstGeom prst="rect">
              <a:avLst/>
            </a:prstGeom>
            <a:noFill/>
          </p:spPr>
          <p:txBody>
            <a:bodyPr wrap="square" rtlCol="0">
              <a:spAutoFit/>
            </a:bodyPr>
            <a:lstStyle/>
            <a:p>
              <a:pPr algn="ct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选题背景及意义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The Background</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5" name="组合 14"/>
          <p:cNvGrpSpPr/>
          <p:nvPr/>
        </p:nvGrpSpPr>
        <p:grpSpPr>
          <a:xfrm>
            <a:off x="1025525" y="1666796"/>
            <a:ext cx="2765425" cy="2765425"/>
            <a:chOff x="739775" y="948195"/>
            <a:chExt cx="3442823" cy="3442823"/>
          </a:xfrm>
        </p:grpSpPr>
        <p:sp>
          <p:nvSpPr>
            <p:cNvPr id="8" name="椭圆 7"/>
            <p:cNvSpPr/>
            <p:nvPr/>
          </p:nvSpPr>
          <p:spPr>
            <a:xfrm>
              <a:off x="1126014" y="1245516"/>
              <a:ext cx="2848183" cy="2848183"/>
            </a:xfrm>
            <a:prstGeom prst="ellipse">
              <a:avLst/>
            </a:prstGeom>
            <a:blipFill dpi="0" rotWithShape="1">
              <a:blip r:embed="rId3"/>
              <a:srcRect/>
              <a:stretch>
                <a:fillRect l="-10000" r="-4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空心弧 8"/>
            <p:cNvSpPr/>
            <p:nvPr/>
          </p:nvSpPr>
          <p:spPr>
            <a:xfrm rot="4275378">
              <a:off x="739775" y="948195"/>
              <a:ext cx="3442823" cy="3442823"/>
            </a:xfrm>
            <a:prstGeom prst="blockArc">
              <a:avLst>
                <a:gd name="adj1" fmla="val 14981109"/>
                <a:gd name="adj2" fmla="val 295190"/>
                <a:gd name="adj3" fmla="val 4123"/>
              </a:avLst>
            </a:pr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16" name="组合 15"/>
          <p:cNvGrpSpPr/>
          <p:nvPr/>
        </p:nvGrpSpPr>
        <p:grpSpPr>
          <a:xfrm>
            <a:off x="8362237" y="3416166"/>
            <a:ext cx="2774076" cy="2774076"/>
            <a:chOff x="7968891" y="3238313"/>
            <a:chExt cx="3442823" cy="3442823"/>
          </a:xfrm>
        </p:grpSpPr>
        <p:sp>
          <p:nvSpPr>
            <p:cNvPr id="11" name="空心弧 10"/>
            <p:cNvSpPr/>
            <p:nvPr/>
          </p:nvSpPr>
          <p:spPr>
            <a:xfrm rot="17477901" flipH="1">
              <a:off x="7968891" y="3238313"/>
              <a:ext cx="3442823" cy="3442823"/>
            </a:xfrm>
            <a:prstGeom prst="blockArc">
              <a:avLst>
                <a:gd name="adj1" fmla="val 14981109"/>
                <a:gd name="adj2" fmla="val 295190"/>
                <a:gd name="adj3" fmla="val 4123"/>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4" name="椭圆 13"/>
            <p:cNvSpPr/>
            <p:nvPr/>
          </p:nvSpPr>
          <p:spPr>
            <a:xfrm>
              <a:off x="8190010" y="3554682"/>
              <a:ext cx="2848183" cy="2848183"/>
            </a:xfrm>
            <a:prstGeom prst="ellipse">
              <a:avLst/>
            </a:prstGeom>
            <a:blipFill dpi="0" rotWithShape="1">
              <a:blip r:embed="rId3"/>
              <a:srcRect/>
              <a:stretch>
                <a:fillRect l="-10000" r="-4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矩形 16"/>
          <p:cNvSpPr/>
          <p:nvPr/>
        </p:nvSpPr>
        <p:spPr>
          <a:xfrm>
            <a:off x="4210795" y="2171700"/>
            <a:ext cx="6624551" cy="1123950"/>
          </a:xfrm>
          <a:prstGeom prst="rect">
            <a:avLst/>
          </a:pr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1283654" y="4731981"/>
            <a:ext cx="6624551" cy="1133430"/>
          </a:xfrm>
          <a:prstGeom prst="rect">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文本框 19"/>
          <p:cNvSpPr txBox="1"/>
          <p:nvPr/>
        </p:nvSpPr>
        <p:spPr>
          <a:xfrm>
            <a:off x="4304781" y="2423705"/>
            <a:ext cx="6530565" cy="707886"/>
          </a:xfrm>
          <a:prstGeom prst="rect">
            <a:avLst/>
          </a:prstGeom>
          <a:noFill/>
        </p:spPr>
        <p:txBody>
          <a:bodyPr wrap="square" rtlCol="0">
            <a:spAutoFit/>
          </a:bodyPr>
          <a:lstStyle/>
          <a:p>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随着国家经济实力的提升，投资方式不断完善，越来越多的人参与到国家经济建设中。</a:t>
            </a:r>
          </a:p>
        </p:txBody>
      </p:sp>
      <p:sp>
        <p:nvSpPr>
          <p:cNvPr id="22" name="文本框 21"/>
          <p:cNvSpPr txBox="1"/>
          <p:nvPr/>
        </p:nvSpPr>
        <p:spPr>
          <a:xfrm>
            <a:off x="1283654" y="4818552"/>
            <a:ext cx="6530565" cy="1015663"/>
          </a:xfrm>
          <a:prstGeom prst="rect">
            <a:avLst/>
          </a:prstGeom>
          <a:noFill/>
        </p:spPr>
        <p:txBody>
          <a:bodyPr wrap="square" rtlCol="0">
            <a:spAutoFit/>
          </a:bodyPr>
          <a:lstStyle/>
          <a:p>
            <a:pPr algn="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股票作为现代化经济的重要产物，是国家经济形势的重</a:t>
            </a:r>
            <a:endPar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要体现，更是经济走势的“晴雨表”，直接反应经济的走势，发挥着重要作用。</a:t>
            </a:r>
          </a:p>
        </p:txBody>
      </p:sp>
      <p:sp>
        <p:nvSpPr>
          <p:cNvPr id="19" name="TextBox 18"/>
          <p:cNvSpPr txBox="1"/>
          <p:nvPr/>
        </p:nvSpPr>
        <p:spPr>
          <a:xfrm>
            <a:off x="1074056" y="1333441"/>
            <a:ext cx="1770743"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rPr>
              <a:t>背景</a:t>
            </a:r>
          </a:p>
        </p:txBody>
      </p:sp>
    </p:spTree>
    <p:extLst>
      <p:ext uri="{BB962C8B-B14F-4D97-AF65-F5344CB8AC3E}">
        <p14:creationId xmlns:p14="http://schemas.microsoft.com/office/powerpoint/2010/main" val="4106644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1690938" y="145703"/>
              <a:ext cx="8810124" cy="830997"/>
            </a:xfrm>
            <a:prstGeom prst="rect">
              <a:avLst/>
            </a:prstGeom>
            <a:noFill/>
          </p:spPr>
          <p:txBody>
            <a:bodyPr wrap="square" rtlCol="0">
              <a:spAutoFit/>
            </a:bodyPr>
            <a:lstStyle/>
            <a:p>
              <a:pPr algn="ct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选题背景及意义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The Background</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45" name="组合 44"/>
          <p:cNvGrpSpPr/>
          <p:nvPr/>
        </p:nvGrpSpPr>
        <p:grpSpPr>
          <a:xfrm>
            <a:off x="2031916" y="1405186"/>
            <a:ext cx="8602413" cy="2043982"/>
            <a:chOff x="2031916" y="1405186"/>
            <a:chExt cx="8602413" cy="2043982"/>
          </a:xfrm>
        </p:grpSpPr>
        <p:sp>
          <p:nvSpPr>
            <p:cNvPr id="8" name="任意多边形 7"/>
            <p:cNvSpPr/>
            <p:nvPr/>
          </p:nvSpPr>
          <p:spPr>
            <a:xfrm>
              <a:off x="2031916" y="2021569"/>
              <a:ext cx="1069092" cy="1099614"/>
            </a:xfrm>
            <a:custGeom>
              <a:avLst/>
              <a:gdLst>
                <a:gd name="connsiteX0" fmla="*/ 0 w 1931458"/>
                <a:gd name="connsiteY0" fmla="*/ 0 h 1352020"/>
                <a:gd name="connsiteX1" fmla="*/ 1255448 w 1931458"/>
                <a:gd name="connsiteY1" fmla="*/ 0 h 1352020"/>
                <a:gd name="connsiteX2" fmla="*/ 1931458 w 1931458"/>
                <a:gd name="connsiteY2" fmla="*/ 676010 h 1352020"/>
                <a:gd name="connsiteX3" fmla="*/ 1255448 w 1931458"/>
                <a:gd name="connsiteY3" fmla="*/ 1352020 h 1352020"/>
                <a:gd name="connsiteX4" fmla="*/ 0 w 1931458"/>
                <a:gd name="connsiteY4" fmla="*/ 1352020 h 1352020"/>
                <a:gd name="connsiteX5" fmla="*/ 676010 w 1931458"/>
                <a:gd name="connsiteY5" fmla="*/ 676010 h 1352020"/>
                <a:gd name="connsiteX6" fmla="*/ 0 w 1931458"/>
                <a:gd name="connsiteY6" fmla="*/ 0 h 13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458" h="1352020">
                  <a:moveTo>
                    <a:pt x="1931457" y="0"/>
                  </a:moveTo>
                  <a:lnTo>
                    <a:pt x="1931457" y="878813"/>
                  </a:lnTo>
                  <a:lnTo>
                    <a:pt x="965729" y="1352020"/>
                  </a:lnTo>
                  <a:lnTo>
                    <a:pt x="1" y="878813"/>
                  </a:lnTo>
                  <a:lnTo>
                    <a:pt x="1" y="0"/>
                  </a:lnTo>
                  <a:lnTo>
                    <a:pt x="965729" y="473207"/>
                  </a:lnTo>
                  <a:lnTo>
                    <a:pt x="1931457" y="0"/>
                  </a:lnTo>
                  <a:close/>
                </a:path>
              </a:pathLst>
            </a:custGeom>
            <a:solidFill>
              <a:srgbClr val="63C9B6"/>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25" tIns="698236" rIns="22225" bIns="698235" numCol="1" spcCol="1270" anchor="ctr" anchorCtr="0">
              <a:noAutofit/>
            </a:bodyPr>
            <a:lstStyle/>
            <a:p>
              <a:pPr lvl="0" algn="ctr" defTabSz="1555750">
                <a:lnSpc>
                  <a:spcPct val="90000"/>
                </a:lnSpc>
                <a:spcBef>
                  <a:spcPct val="0"/>
                </a:spcBef>
                <a:spcAft>
                  <a:spcPct val="35000"/>
                </a:spcAft>
              </a:pPr>
              <a:endParaRPr lang="zh-CN" altLang="en-US" sz="3500" kern="1200"/>
            </a:p>
          </p:txBody>
        </p:sp>
        <p:grpSp>
          <p:nvGrpSpPr>
            <p:cNvPr id="13" name="组合 12"/>
            <p:cNvGrpSpPr/>
            <p:nvPr/>
          </p:nvGrpSpPr>
          <p:grpSpPr>
            <a:xfrm flipV="1">
              <a:off x="2553396" y="3081597"/>
              <a:ext cx="7940690" cy="45719"/>
              <a:chOff x="1444077" y="2458108"/>
              <a:chExt cx="5546768" cy="0"/>
            </a:xfrm>
          </p:grpSpPr>
          <p:cxnSp>
            <p:nvCxnSpPr>
              <p:cNvPr id="14" name="直接连接符 13"/>
              <p:cNvCxnSpPr/>
              <p:nvPr/>
            </p:nvCxnSpPr>
            <p:spPr>
              <a:xfrm>
                <a:off x="1444077" y="2458108"/>
                <a:ext cx="1117600" cy="0"/>
              </a:xfrm>
              <a:prstGeom prst="line">
                <a:avLst/>
              </a:prstGeom>
              <a:ln w="28575">
                <a:solidFill>
                  <a:srgbClr val="18579A">
                    <a:alpha val="30000"/>
                  </a:srgbClr>
                </a:solidFill>
                <a:prstDash val="dashDot"/>
              </a:ln>
              <a:effectLst>
                <a:reflection stA="20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51369" y="2458108"/>
                <a:ext cx="1117600" cy="0"/>
              </a:xfrm>
              <a:prstGeom prst="line">
                <a:avLst/>
              </a:prstGeom>
              <a:ln w="28575">
                <a:solidFill>
                  <a:srgbClr val="63C9B6"/>
                </a:solidFill>
                <a:prstDash val="dash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58661" y="2458108"/>
                <a:ext cx="1117600" cy="0"/>
              </a:xfrm>
              <a:prstGeom prst="line">
                <a:avLst/>
              </a:prstGeom>
              <a:ln w="28575">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765953" y="2458108"/>
                <a:ext cx="1117600" cy="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73245" y="2458108"/>
                <a:ext cx="1117600" cy="0"/>
              </a:xfrm>
              <a:prstGeom prst="line">
                <a:avLst/>
              </a:prstGeom>
              <a:ln w="285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10494085" y="3063330"/>
              <a:ext cx="140244" cy="140244"/>
            </a:xfrm>
            <a:prstGeom prst="ellipse">
              <a:avLst/>
            </a:prstGeom>
            <a:solidFill>
              <a:srgbClr val="63C9B6"/>
            </a:solidFill>
            <a:ln>
              <a:solidFill>
                <a:srgbClr val="63C9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306572" y="1405186"/>
              <a:ext cx="4294378" cy="523220"/>
            </a:xfrm>
            <a:prstGeom prst="rect">
              <a:avLst/>
            </a:prstGeom>
            <a:noFill/>
          </p:spPr>
          <p:txBody>
            <a:bodyPr wrap="square" rtlCol="0">
              <a:spAutoFit/>
            </a:bodyPr>
            <a:lstStyle/>
            <a:p>
              <a:r>
                <a:rPr lang="en-US" altLang="zh-CN" sz="2800" dirty="0" smtClean="0">
                  <a:latin typeface="Arial" panose="020B0604020202020204" pitchFamily="34" charset="0"/>
                  <a:ea typeface="微软雅黑" panose="020B0503020204020204" pitchFamily="34" charset="-122"/>
                  <a:sym typeface="Arial" panose="020B0604020202020204" pitchFamily="34" charset="0"/>
                </a:rPr>
                <a:t> </a:t>
              </a: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2" name="文本框 41"/>
            <p:cNvSpPr txBox="1"/>
            <p:nvPr/>
          </p:nvSpPr>
          <p:spPr>
            <a:xfrm>
              <a:off x="3284032" y="2125729"/>
              <a:ext cx="7248695" cy="1323439"/>
            </a:xfrm>
            <a:prstGeom prst="rect">
              <a:avLst/>
            </a:prstGeom>
            <a:noFill/>
          </p:spPr>
          <p:txBody>
            <a:bodyPr wrap="square" rtlCol="0">
              <a:spAutoFit/>
            </a:bodyPr>
            <a:lstStyle/>
            <a:p>
              <a:r>
                <a:rPr lang="en-US" altLang="zh-CN"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2335</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家上市企业，股票市值突破</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10</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万亿</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美金；</a:t>
              </a:r>
              <a:endParaRPr lang="en-US" altLang="zh-CN"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股票市场较</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2013</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年也大幅改善，</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波动性处于合理区间；</a:t>
              </a:r>
              <a:endParaRPr lang="en-US" altLang="zh-CN"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散户与机构投资者持有市场值占</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40</a:t>
              </a:r>
              <a:r>
                <a:rPr lang="en-US" altLang="zh-CN"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2021798" y="3654542"/>
            <a:ext cx="8617406" cy="1169736"/>
            <a:chOff x="2021798" y="3660295"/>
            <a:chExt cx="8617406" cy="1169736"/>
          </a:xfrm>
        </p:grpSpPr>
        <p:sp>
          <p:nvSpPr>
            <p:cNvPr id="10" name="任意多边形 9"/>
            <p:cNvSpPr/>
            <p:nvPr/>
          </p:nvSpPr>
          <p:spPr>
            <a:xfrm>
              <a:off x="2021798" y="3660295"/>
              <a:ext cx="1069092" cy="1099614"/>
            </a:xfrm>
            <a:custGeom>
              <a:avLst/>
              <a:gdLst>
                <a:gd name="connsiteX0" fmla="*/ 0 w 1931458"/>
                <a:gd name="connsiteY0" fmla="*/ 0 h 1352020"/>
                <a:gd name="connsiteX1" fmla="*/ 1255448 w 1931458"/>
                <a:gd name="connsiteY1" fmla="*/ 0 h 1352020"/>
                <a:gd name="connsiteX2" fmla="*/ 1931458 w 1931458"/>
                <a:gd name="connsiteY2" fmla="*/ 676010 h 1352020"/>
                <a:gd name="connsiteX3" fmla="*/ 1255448 w 1931458"/>
                <a:gd name="connsiteY3" fmla="*/ 1352020 h 1352020"/>
                <a:gd name="connsiteX4" fmla="*/ 0 w 1931458"/>
                <a:gd name="connsiteY4" fmla="*/ 1352020 h 1352020"/>
                <a:gd name="connsiteX5" fmla="*/ 676010 w 1931458"/>
                <a:gd name="connsiteY5" fmla="*/ 676010 h 1352020"/>
                <a:gd name="connsiteX6" fmla="*/ 0 w 1931458"/>
                <a:gd name="connsiteY6" fmla="*/ 0 h 13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458" h="1352020">
                  <a:moveTo>
                    <a:pt x="1931457" y="0"/>
                  </a:moveTo>
                  <a:lnTo>
                    <a:pt x="1931457" y="878813"/>
                  </a:lnTo>
                  <a:lnTo>
                    <a:pt x="965729" y="1352020"/>
                  </a:lnTo>
                  <a:lnTo>
                    <a:pt x="1" y="878813"/>
                  </a:lnTo>
                  <a:lnTo>
                    <a:pt x="1" y="0"/>
                  </a:lnTo>
                  <a:lnTo>
                    <a:pt x="965729" y="473207"/>
                  </a:lnTo>
                  <a:lnTo>
                    <a:pt x="1931457" y="0"/>
                  </a:lnTo>
                  <a:close/>
                </a:path>
              </a:pathLst>
            </a:custGeom>
            <a:solidFill>
              <a:srgbClr val="18579A"/>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25" tIns="698235" rIns="22225" bIns="698235" numCol="1" spcCol="1270" anchor="ctr" anchorCtr="0">
              <a:noAutofit/>
            </a:bodyPr>
            <a:lstStyle/>
            <a:p>
              <a:pPr lvl="0" algn="ctr" defTabSz="1555750">
                <a:lnSpc>
                  <a:spcPct val="90000"/>
                </a:lnSpc>
                <a:spcBef>
                  <a:spcPct val="0"/>
                </a:spcBef>
                <a:spcAft>
                  <a:spcPct val="35000"/>
                </a:spcAft>
              </a:pPr>
              <a:endParaRPr lang="zh-CN" altLang="en-US" sz="3500" kern="1200"/>
            </a:p>
          </p:txBody>
        </p:sp>
        <p:grpSp>
          <p:nvGrpSpPr>
            <p:cNvPr id="24" name="组合 23"/>
            <p:cNvGrpSpPr/>
            <p:nvPr/>
          </p:nvGrpSpPr>
          <p:grpSpPr>
            <a:xfrm flipV="1">
              <a:off x="2553397" y="4708054"/>
              <a:ext cx="7945564" cy="76513"/>
              <a:chOff x="1444077" y="2458108"/>
              <a:chExt cx="5546768" cy="0"/>
            </a:xfrm>
          </p:grpSpPr>
          <p:cxnSp>
            <p:nvCxnSpPr>
              <p:cNvPr id="26" name="直接连接符 25"/>
              <p:cNvCxnSpPr/>
              <p:nvPr/>
            </p:nvCxnSpPr>
            <p:spPr>
              <a:xfrm>
                <a:off x="1444077" y="2458108"/>
                <a:ext cx="1117600" cy="0"/>
              </a:xfrm>
              <a:prstGeom prst="line">
                <a:avLst/>
              </a:prstGeom>
              <a:ln w="28575">
                <a:solidFill>
                  <a:srgbClr val="18579A">
                    <a:alpha val="30000"/>
                  </a:srgbClr>
                </a:solidFill>
                <a:prstDash val="dashDot"/>
              </a:ln>
              <a:effectLst>
                <a:reflection stA="20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551369" y="2458108"/>
                <a:ext cx="1117600" cy="0"/>
              </a:xfrm>
              <a:prstGeom prst="line">
                <a:avLst/>
              </a:prstGeom>
              <a:ln w="28575">
                <a:solidFill>
                  <a:srgbClr val="18579A"/>
                </a:solidFill>
                <a:prstDash val="dash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658661" y="2458108"/>
                <a:ext cx="1117600" cy="0"/>
              </a:xfrm>
              <a:prstGeom prst="line">
                <a:avLst/>
              </a:prstGeom>
              <a:ln w="28575">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765953" y="2458108"/>
                <a:ext cx="1117600" cy="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873245" y="2458108"/>
                <a:ext cx="1117600" cy="0"/>
              </a:xfrm>
              <a:prstGeom prst="line">
                <a:avLst/>
              </a:prstGeom>
              <a:ln w="285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25" name="椭圆 24"/>
            <p:cNvSpPr/>
            <p:nvPr/>
          </p:nvSpPr>
          <p:spPr>
            <a:xfrm>
              <a:off x="10498960" y="4689787"/>
              <a:ext cx="140244" cy="140244"/>
            </a:xfrm>
            <a:prstGeom prst="ellipse">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353367" y="4010047"/>
              <a:ext cx="7248695" cy="400110"/>
            </a:xfrm>
            <a:prstGeom prst="rect">
              <a:avLst/>
            </a:prstGeom>
            <a:noFill/>
          </p:spPr>
          <p:txBody>
            <a:bodyPr wrap="square" rtlCol="0">
              <a:spAutoFit/>
            </a:bodyPr>
            <a:lstStyle/>
            <a:p>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论坛、贴吧、博客，分析人士专业水平</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参差不齐；</a:t>
              </a:r>
              <a:endParaRPr lang="zh-CN" altLang="en-US" sz="2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2021796" y="5313647"/>
            <a:ext cx="8612533" cy="1169736"/>
            <a:chOff x="2021796" y="5313647"/>
            <a:chExt cx="8612533" cy="1169736"/>
          </a:xfrm>
        </p:grpSpPr>
        <p:sp>
          <p:nvSpPr>
            <p:cNvPr id="12" name="任意多边形 11"/>
            <p:cNvSpPr/>
            <p:nvPr/>
          </p:nvSpPr>
          <p:spPr>
            <a:xfrm>
              <a:off x="2021796" y="5313647"/>
              <a:ext cx="1069092" cy="1099614"/>
            </a:xfrm>
            <a:custGeom>
              <a:avLst/>
              <a:gdLst>
                <a:gd name="connsiteX0" fmla="*/ 0 w 1931458"/>
                <a:gd name="connsiteY0" fmla="*/ 0 h 1352020"/>
                <a:gd name="connsiteX1" fmla="*/ 1255448 w 1931458"/>
                <a:gd name="connsiteY1" fmla="*/ 0 h 1352020"/>
                <a:gd name="connsiteX2" fmla="*/ 1931458 w 1931458"/>
                <a:gd name="connsiteY2" fmla="*/ 676010 h 1352020"/>
                <a:gd name="connsiteX3" fmla="*/ 1255448 w 1931458"/>
                <a:gd name="connsiteY3" fmla="*/ 1352020 h 1352020"/>
                <a:gd name="connsiteX4" fmla="*/ 0 w 1931458"/>
                <a:gd name="connsiteY4" fmla="*/ 1352020 h 1352020"/>
                <a:gd name="connsiteX5" fmla="*/ 676010 w 1931458"/>
                <a:gd name="connsiteY5" fmla="*/ 676010 h 1352020"/>
                <a:gd name="connsiteX6" fmla="*/ 0 w 1931458"/>
                <a:gd name="connsiteY6" fmla="*/ 0 h 13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458" h="1352020">
                  <a:moveTo>
                    <a:pt x="1931457" y="0"/>
                  </a:moveTo>
                  <a:lnTo>
                    <a:pt x="1931457" y="878813"/>
                  </a:lnTo>
                  <a:lnTo>
                    <a:pt x="965729" y="1352020"/>
                  </a:lnTo>
                  <a:lnTo>
                    <a:pt x="1" y="878813"/>
                  </a:lnTo>
                  <a:lnTo>
                    <a:pt x="1" y="0"/>
                  </a:lnTo>
                  <a:lnTo>
                    <a:pt x="965729" y="473207"/>
                  </a:lnTo>
                  <a:lnTo>
                    <a:pt x="1931457" y="0"/>
                  </a:lnTo>
                  <a:close/>
                </a:path>
              </a:pathLst>
            </a:custGeom>
            <a:solidFill>
              <a:srgbClr val="18579A"/>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25" tIns="698235" rIns="22225" bIns="698235" numCol="1" spcCol="1270" anchor="ctr" anchorCtr="0">
              <a:noAutofit/>
            </a:bodyPr>
            <a:lstStyle/>
            <a:p>
              <a:pPr lvl="0" algn="ctr" defTabSz="1555750">
                <a:lnSpc>
                  <a:spcPct val="90000"/>
                </a:lnSpc>
                <a:spcBef>
                  <a:spcPct val="0"/>
                </a:spcBef>
                <a:spcAft>
                  <a:spcPct val="35000"/>
                </a:spcAft>
              </a:pPr>
              <a:endParaRPr lang="zh-CN" altLang="en-US" sz="3500" kern="1200"/>
            </a:p>
          </p:txBody>
        </p:sp>
        <p:grpSp>
          <p:nvGrpSpPr>
            <p:cNvPr id="32" name="组合 31"/>
            <p:cNvGrpSpPr/>
            <p:nvPr/>
          </p:nvGrpSpPr>
          <p:grpSpPr>
            <a:xfrm flipV="1">
              <a:off x="2553396" y="6361405"/>
              <a:ext cx="7940689" cy="51855"/>
              <a:chOff x="1444077" y="2458108"/>
              <a:chExt cx="5546768" cy="0"/>
            </a:xfrm>
          </p:grpSpPr>
          <p:cxnSp>
            <p:nvCxnSpPr>
              <p:cNvPr id="34" name="直接连接符 33"/>
              <p:cNvCxnSpPr/>
              <p:nvPr/>
            </p:nvCxnSpPr>
            <p:spPr>
              <a:xfrm>
                <a:off x="1444077" y="2458108"/>
                <a:ext cx="1117600" cy="0"/>
              </a:xfrm>
              <a:prstGeom prst="line">
                <a:avLst/>
              </a:prstGeom>
              <a:ln w="28575">
                <a:solidFill>
                  <a:srgbClr val="18579A">
                    <a:alpha val="30000"/>
                  </a:srgbClr>
                </a:solidFill>
                <a:prstDash val="dashDot"/>
              </a:ln>
              <a:effectLst>
                <a:reflection stA="20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551369" y="2458108"/>
                <a:ext cx="1117600" cy="0"/>
              </a:xfrm>
              <a:prstGeom prst="line">
                <a:avLst/>
              </a:prstGeom>
              <a:ln w="28575">
                <a:solidFill>
                  <a:srgbClr val="18579A"/>
                </a:solidFill>
                <a:prstDash val="dash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658661" y="2458108"/>
                <a:ext cx="1117600" cy="0"/>
              </a:xfrm>
              <a:prstGeom prst="line">
                <a:avLst/>
              </a:prstGeom>
              <a:ln w="28575">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765953" y="2458108"/>
                <a:ext cx="1117600" cy="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873245" y="2458108"/>
                <a:ext cx="1117600" cy="0"/>
              </a:xfrm>
              <a:prstGeom prst="line">
                <a:avLst/>
              </a:prstGeom>
              <a:ln w="285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33" name="椭圆 32"/>
            <p:cNvSpPr/>
            <p:nvPr/>
          </p:nvSpPr>
          <p:spPr>
            <a:xfrm>
              <a:off x="10494085" y="6343139"/>
              <a:ext cx="140244" cy="140244"/>
            </a:xfrm>
            <a:prstGeom prst="ellipse">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328865" y="5509511"/>
              <a:ext cx="7248695" cy="707886"/>
            </a:xfrm>
            <a:prstGeom prst="rect">
              <a:avLst/>
            </a:prstGeom>
            <a:noFill/>
          </p:spPr>
          <p:txBody>
            <a:bodyPr wrap="square" rtlCol="0">
              <a:spAutoFit/>
            </a:bodyPr>
            <a:lstStyle/>
            <a:p>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股票研</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报：金融</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行业内具有专业知识的分析师对金融</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新闻文本做出</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的评价，并给出相关的投资</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建议</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p>
          </p:txBody>
        </p:sp>
      </p:grpSp>
      <p:sp>
        <p:nvSpPr>
          <p:cNvPr id="39" name="TextBox 38"/>
          <p:cNvSpPr txBox="1"/>
          <p:nvPr/>
        </p:nvSpPr>
        <p:spPr>
          <a:xfrm>
            <a:off x="1074057" y="1333441"/>
            <a:ext cx="1654630"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rPr>
              <a:t>背景</a:t>
            </a:r>
          </a:p>
        </p:txBody>
      </p:sp>
    </p:spTree>
    <p:extLst>
      <p:ext uri="{BB962C8B-B14F-4D97-AF65-F5344CB8AC3E}">
        <p14:creationId xmlns:p14="http://schemas.microsoft.com/office/powerpoint/2010/main" val="330623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549195"/>
            <a:ext cx="12192000" cy="2215991"/>
            <a:chOff x="1" y="-549195"/>
            <a:chExt cx="12192000" cy="2215991"/>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78904" y="-549195"/>
              <a:ext cx="595038" cy="2215991"/>
            </a:xfrm>
            <a:prstGeom prst="rect">
              <a:avLst/>
            </a:prstGeom>
            <a:noFill/>
          </p:spPr>
          <p:txBody>
            <a:bodyPr wrap="square" rtlCol="0">
              <a:spAutoFit/>
            </a:bodyPr>
            <a:lstStyle/>
            <a:p>
              <a:pPr algn="ctr"/>
              <a:r>
                <a:rPr lang="en-US" altLang="zh-CN" sz="138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1690938" y="145703"/>
              <a:ext cx="8810124" cy="1261884"/>
            </a:xfrm>
            <a:prstGeom prst="rect">
              <a:avLst/>
            </a:prstGeom>
            <a:noFill/>
          </p:spPr>
          <p:txBody>
            <a:bodyPr wrap="square" rtlCol="0">
              <a:spAutoFit/>
            </a:bodyPr>
            <a:lstStyle/>
            <a:p>
              <a:pPr algn="ct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选题背景及意义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The Background</a:t>
              </a: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a:endParaRPr lang="zh-CN" altLang="en-US" sz="2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6" name="组合 5"/>
          <p:cNvGrpSpPr/>
          <p:nvPr/>
        </p:nvGrpSpPr>
        <p:grpSpPr>
          <a:xfrm>
            <a:off x="2031916" y="2021569"/>
            <a:ext cx="8602413" cy="1211527"/>
            <a:chOff x="2031916" y="2021569"/>
            <a:chExt cx="8602413" cy="1211527"/>
          </a:xfrm>
        </p:grpSpPr>
        <p:sp>
          <p:nvSpPr>
            <p:cNvPr id="7" name="任意多边形 6"/>
            <p:cNvSpPr/>
            <p:nvPr/>
          </p:nvSpPr>
          <p:spPr>
            <a:xfrm>
              <a:off x="2031916" y="2021569"/>
              <a:ext cx="1069092" cy="1099614"/>
            </a:xfrm>
            <a:custGeom>
              <a:avLst/>
              <a:gdLst>
                <a:gd name="connsiteX0" fmla="*/ 0 w 1931458"/>
                <a:gd name="connsiteY0" fmla="*/ 0 h 1352020"/>
                <a:gd name="connsiteX1" fmla="*/ 1255448 w 1931458"/>
                <a:gd name="connsiteY1" fmla="*/ 0 h 1352020"/>
                <a:gd name="connsiteX2" fmla="*/ 1931458 w 1931458"/>
                <a:gd name="connsiteY2" fmla="*/ 676010 h 1352020"/>
                <a:gd name="connsiteX3" fmla="*/ 1255448 w 1931458"/>
                <a:gd name="connsiteY3" fmla="*/ 1352020 h 1352020"/>
                <a:gd name="connsiteX4" fmla="*/ 0 w 1931458"/>
                <a:gd name="connsiteY4" fmla="*/ 1352020 h 1352020"/>
                <a:gd name="connsiteX5" fmla="*/ 676010 w 1931458"/>
                <a:gd name="connsiteY5" fmla="*/ 676010 h 1352020"/>
                <a:gd name="connsiteX6" fmla="*/ 0 w 1931458"/>
                <a:gd name="connsiteY6" fmla="*/ 0 h 13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458" h="1352020">
                  <a:moveTo>
                    <a:pt x="1931457" y="0"/>
                  </a:moveTo>
                  <a:lnTo>
                    <a:pt x="1931457" y="878813"/>
                  </a:lnTo>
                  <a:lnTo>
                    <a:pt x="965729" y="1352020"/>
                  </a:lnTo>
                  <a:lnTo>
                    <a:pt x="1" y="878813"/>
                  </a:lnTo>
                  <a:lnTo>
                    <a:pt x="1" y="0"/>
                  </a:lnTo>
                  <a:lnTo>
                    <a:pt x="965729" y="473207"/>
                  </a:lnTo>
                  <a:lnTo>
                    <a:pt x="1931457" y="0"/>
                  </a:lnTo>
                  <a:close/>
                </a:path>
              </a:pathLst>
            </a:custGeom>
            <a:solidFill>
              <a:srgbClr val="63C9B6"/>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25" tIns="698236" rIns="22225" bIns="698235" numCol="1" spcCol="1270" anchor="ctr" anchorCtr="0">
              <a:noAutofit/>
            </a:bodyPr>
            <a:lstStyle/>
            <a:p>
              <a:pPr lvl="0" algn="ctr" defTabSz="1555750">
                <a:lnSpc>
                  <a:spcPct val="90000"/>
                </a:lnSpc>
                <a:spcBef>
                  <a:spcPct val="0"/>
                </a:spcBef>
                <a:spcAft>
                  <a:spcPct val="35000"/>
                </a:spcAft>
              </a:pPr>
              <a:endParaRPr lang="zh-CN" altLang="en-US" sz="3500" kern="1200"/>
            </a:p>
          </p:txBody>
        </p:sp>
        <p:grpSp>
          <p:nvGrpSpPr>
            <p:cNvPr id="8" name="组合 7"/>
            <p:cNvGrpSpPr/>
            <p:nvPr/>
          </p:nvGrpSpPr>
          <p:grpSpPr>
            <a:xfrm flipV="1">
              <a:off x="2553396" y="3081597"/>
              <a:ext cx="7940690" cy="45719"/>
              <a:chOff x="1444077" y="2458108"/>
              <a:chExt cx="5546768" cy="0"/>
            </a:xfrm>
          </p:grpSpPr>
          <p:cxnSp>
            <p:nvCxnSpPr>
              <p:cNvPr id="12" name="直接连接符 11"/>
              <p:cNvCxnSpPr/>
              <p:nvPr/>
            </p:nvCxnSpPr>
            <p:spPr>
              <a:xfrm>
                <a:off x="1444077" y="2458108"/>
                <a:ext cx="1117600" cy="0"/>
              </a:xfrm>
              <a:prstGeom prst="line">
                <a:avLst/>
              </a:prstGeom>
              <a:ln w="28575">
                <a:solidFill>
                  <a:srgbClr val="18579A">
                    <a:alpha val="30000"/>
                  </a:srgbClr>
                </a:solidFill>
                <a:prstDash val="dashDot"/>
              </a:ln>
              <a:effectLst>
                <a:reflection stA="20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51369" y="2458108"/>
                <a:ext cx="1117600" cy="0"/>
              </a:xfrm>
              <a:prstGeom prst="line">
                <a:avLst/>
              </a:prstGeom>
              <a:ln w="28575">
                <a:solidFill>
                  <a:srgbClr val="63C9B6"/>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658661" y="2458108"/>
                <a:ext cx="1117600" cy="0"/>
              </a:xfrm>
              <a:prstGeom prst="line">
                <a:avLst/>
              </a:prstGeom>
              <a:ln w="28575">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65953" y="2458108"/>
                <a:ext cx="1117600" cy="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73245" y="2458108"/>
                <a:ext cx="1117600" cy="0"/>
              </a:xfrm>
              <a:prstGeom prst="line">
                <a:avLst/>
              </a:prstGeom>
              <a:ln w="285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9" name="椭圆 8"/>
            <p:cNvSpPr/>
            <p:nvPr/>
          </p:nvSpPr>
          <p:spPr>
            <a:xfrm>
              <a:off x="10494085" y="3063330"/>
              <a:ext cx="140244" cy="140244"/>
            </a:xfrm>
            <a:prstGeom prst="ellipse">
              <a:avLst/>
            </a:prstGeom>
            <a:solidFill>
              <a:srgbClr val="63C9B6"/>
            </a:solidFill>
            <a:ln>
              <a:solidFill>
                <a:srgbClr val="63C9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41"/>
            <p:cNvSpPr txBox="1"/>
            <p:nvPr/>
          </p:nvSpPr>
          <p:spPr>
            <a:xfrm>
              <a:off x="3245388" y="2217433"/>
              <a:ext cx="7248695" cy="1015663"/>
            </a:xfrm>
            <a:prstGeom prst="rect">
              <a:avLst/>
            </a:prstGeom>
            <a:noFill/>
          </p:spPr>
          <p:txBody>
            <a:bodyPr wrap="square" rtlCol="0">
              <a:spAutoFit/>
            </a:bodyPr>
            <a:lstStyle/>
            <a:p>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挖掘股票研报信息，快速判定新闻</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对股票价格</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走势影响，</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正确的指导投资者，使其能够规避风险，获得最大利益是当前需要解决的问题</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nvGrpSpPr>
        <p:grpSpPr>
          <a:xfrm>
            <a:off x="2021798" y="3654542"/>
            <a:ext cx="8617406" cy="1169736"/>
            <a:chOff x="2021798" y="3660295"/>
            <a:chExt cx="8617406" cy="1169736"/>
          </a:xfrm>
        </p:grpSpPr>
        <p:sp>
          <p:nvSpPr>
            <p:cNvPr id="18" name="任意多边形 17"/>
            <p:cNvSpPr/>
            <p:nvPr/>
          </p:nvSpPr>
          <p:spPr>
            <a:xfrm>
              <a:off x="2021798" y="3660295"/>
              <a:ext cx="1069092" cy="1099614"/>
            </a:xfrm>
            <a:custGeom>
              <a:avLst/>
              <a:gdLst>
                <a:gd name="connsiteX0" fmla="*/ 0 w 1931458"/>
                <a:gd name="connsiteY0" fmla="*/ 0 h 1352020"/>
                <a:gd name="connsiteX1" fmla="*/ 1255448 w 1931458"/>
                <a:gd name="connsiteY1" fmla="*/ 0 h 1352020"/>
                <a:gd name="connsiteX2" fmla="*/ 1931458 w 1931458"/>
                <a:gd name="connsiteY2" fmla="*/ 676010 h 1352020"/>
                <a:gd name="connsiteX3" fmla="*/ 1255448 w 1931458"/>
                <a:gd name="connsiteY3" fmla="*/ 1352020 h 1352020"/>
                <a:gd name="connsiteX4" fmla="*/ 0 w 1931458"/>
                <a:gd name="connsiteY4" fmla="*/ 1352020 h 1352020"/>
                <a:gd name="connsiteX5" fmla="*/ 676010 w 1931458"/>
                <a:gd name="connsiteY5" fmla="*/ 676010 h 1352020"/>
                <a:gd name="connsiteX6" fmla="*/ 0 w 1931458"/>
                <a:gd name="connsiteY6" fmla="*/ 0 h 13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458" h="1352020">
                  <a:moveTo>
                    <a:pt x="1931457" y="0"/>
                  </a:moveTo>
                  <a:lnTo>
                    <a:pt x="1931457" y="878813"/>
                  </a:lnTo>
                  <a:lnTo>
                    <a:pt x="965729" y="1352020"/>
                  </a:lnTo>
                  <a:lnTo>
                    <a:pt x="1" y="878813"/>
                  </a:lnTo>
                  <a:lnTo>
                    <a:pt x="1" y="0"/>
                  </a:lnTo>
                  <a:lnTo>
                    <a:pt x="965729" y="473207"/>
                  </a:lnTo>
                  <a:lnTo>
                    <a:pt x="1931457" y="0"/>
                  </a:lnTo>
                  <a:close/>
                </a:path>
              </a:pathLst>
            </a:custGeom>
            <a:solidFill>
              <a:srgbClr val="18579A"/>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25" tIns="698235" rIns="22225" bIns="698235" numCol="1" spcCol="1270" anchor="ctr" anchorCtr="0">
              <a:noAutofit/>
            </a:bodyPr>
            <a:lstStyle/>
            <a:p>
              <a:pPr lvl="0" algn="ctr" defTabSz="1555750">
                <a:lnSpc>
                  <a:spcPct val="90000"/>
                </a:lnSpc>
                <a:spcBef>
                  <a:spcPct val="0"/>
                </a:spcBef>
                <a:spcAft>
                  <a:spcPct val="35000"/>
                </a:spcAft>
              </a:pPr>
              <a:endParaRPr lang="zh-CN" altLang="en-US" sz="3500" kern="1200"/>
            </a:p>
          </p:txBody>
        </p:sp>
        <p:grpSp>
          <p:nvGrpSpPr>
            <p:cNvPr id="19" name="组合 18"/>
            <p:cNvGrpSpPr/>
            <p:nvPr/>
          </p:nvGrpSpPr>
          <p:grpSpPr>
            <a:xfrm flipV="1">
              <a:off x="2553397" y="4708054"/>
              <a:ext cx="7945564" cy="76513"/>
              <a:chOff x="1444077" y="2458108"/>
              <a:chExt cx="5546768" cy="0"/>
            </a:xfrm>
          </p:grpSpPr>
          <p:cxnSp>
            <p:nvCxnSpPr>
              <p:cNvPr id="23" name="直接连接符 22"/>
              <p:cNvCxnSpPr/>
              <p:nvPr/>
            </p:nvCxnSpPr>
            <p:spPr>
              <a:xfrm>
                <a:off x="1444077" y="2458108"/>
                <a:ext cx="1117600" cy="0"/>
              </a:xfrm>
              <a:prstGeom prst="line">
                <a:avLst/>
              </a:prstGeom>
              <a:ln w="28575">
                <a:solidFill>
                  <a:srgbClr val="18579A">
                    <a:alpha val="30000"/>
                  </a:srgbClr>
                </a:solidFill>
                <a:prstDash val="dashDot"/>
              </a:ln>
              <a:effectLst>
                <a:reflection stA="20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51369" y="2458108"/>
                <a:ext cx="1117600" cy="0"/>
              </a:xfrm>
              <a:prstGeom prst="line">
                <a:avLst/>
              </a:prstGeom>
              <a:ln w="28575">
                <a:solidFill>
                  <a:srgbClr val="18579A"/>
                </a:solidFill>
                <a:prstDash val="dash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58661" y="2458108"/>
                <a:ext cx="1117600" cy="0"/>
              </a:xfrm>
              <a:prstGeom prst="line">
                <a:avLst/>
              </a:prstGeom>
              <a:ln w="28575">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765953" y="2458108"/>
                <a:ext cx="1117600" cy="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873245" y="2458108"/>
                <a:ext cx="1117600" cy="0"/>
              </a:xfrm>
              <a:prstGeom prst="line">
                <a:avLst/>
              </a:prstGeom>
              <a:ln w="285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20" name="椭圆 19"/>
            <p:cNvSpPr/>
            <p:nvPr/>
          </p:nvSpPr>
          <p:spPr>
            <a:xfrm>
              <a:off x="10498960" y="4689787"/>
              <a:ext cx="140244" cy="140244"/>
            </a:xfrm>
            <a:prstGeom prst="ellipse">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43"/>
            <p:cNvSpPr txBox="1"/>
            <p:nvPr/>
          </p:nvSpPr>
          <p:spPr>
            <a:xfrm>
              <a:off x="3245387" y="3956096"/>
              <a:ext cx="7248695" cy="400110"/>
            </a:xfrm>
            <a:prstGeom prst="rect">
              <a:avLst/>
            </a:prstGeom>
            <a:noFill/>
          </p:spPr>
          <p:txBody>
            <a:bodyPr wrap="square" rtlCol="0">
              <a:spAutoFit/>
            </a:bodyPr>
            <a:lstStyle/>
            <a:p>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股票研</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报数量不均衡</a:t>
              </a:r>
              <a:endParaRPr lang="zh-CN" altLang="en-US" sz="2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合 27"/>
          <p:cNvGrpSpPr/>
          <p:nvPr/>
        </p:nvGrpSpPr>
        <p:grpSpPr>
          <a:xfrm>
            <a:off x="2021796" y="5313647"/>
            <a:ext cx="8612533" cy="1169736"/>
            <a:chOff x="2021796" y="5313647"/>
            <a:chExt cx="8612533" cy="1169736"/>
          </a:xfrm>
        </p:grpSpPr>
        <p:sp>
          <p:nvSpPr>
            <p:cNvPr id="29" name="任意多边形 28"/>
            <p:cNvSpPr/>
            <p:nvPr/>
          </p:nvSpPr>
          <p:spPr>
            <a:xfrm>
              <a:off x="2021796" y="5313647"/>
              <a:ext cx="1069092" cy="1099614"/>
            </a:xfrm>
            <a:custGeom>
              <a:avLst/>
              <a:gdLst>
                <a:gd name="connsiteX0" fmla="*/ 0 w 1931458"/>
                <a:gd name="connsiteY0" fmla="*/ 0 h 1352020"/>
                <a:gd name="connsiteX1" fmla="*/ 1255448 w 1931458"/>
                <a:gd name="connsiteY1" fmla="*/ 0 h 1352020"/>
                <a:gd name="connsiteX2" fmla="*/ 1931458 w 1931458"/>
                <a:gd name="connsiteY2" fmla="*/ 676010 h 1352020"/>
                <a:gd name="connsiteX3" fmla="*/ 1255448 w 1931458"/>
                <a:gd name="connsiteY3" fmla="*/ 1352020 h 1352020"/>
                <a:gd name="connsiteX4" fmla="*/ 0 w 1931458"/>
                <a:gd name="connsiteY4" fmla="*/ 1352020 h 1352020"/>
                <a:gd name="connsiteX5" fmla="*/ 676010 w 1931458"/>
                <a:gd name="connsiteY5" fmla="*/ 676010 h 1352020"/>
                <a:gd name="connsiteX6" fmla="*/ 0 w 1931458"/>
                <a:gd name="connsiteY6" fmla="*/ 0 h 13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458" h="1352020">
                  <a:moveTo>
                    <a:pt x="1931457" y="0"/>
                  </a:moveTo>
                  <a:lnTo>
                    <a:pt x="1931457" y="878813"/>
                  </a:lnTo>
                  <a:lnTo>
                    <a:pt x="965729" y="1352020"/>
                  </a:lnTo>
                  <a:lnTo>
                    <a:pt x="1" y="878813"/>
                  </a:lnTo>
                  <a:lnTo>
                    <a:pt x="1" y="0"/>
                  </a:lnTo>
                  <a:lnTo>
                    <a:pt x="965729" y="473207"/>
                  </a:lnTo>
                  <a:lnTo>
                    <a:pt x="1931457" y="0"/>
                  </a:lnTo>
                  <a:close/>
                </a:path>
              </a:pathLst>
            </a:custGeom>
            <a:solidFill>
              <a:srgbClr val="18579A"/>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25" tIns="698235" rIns="22225" bIns="698235" numCol="1" spcCol="1270" anchor="ctr" anchorCtr="0">
              <a:noAutofit/>
            </a:bodyPr>
            <a:lstStyle/>
            <a:p>
              <a:pPr lvl="0" algn="ctr" defTabSz="1555750">
                <a:lnSpc>
                  <a:spcPct val="90000"/>
                </a:lnSpc>
                <a:spcBef>
                  <a:spcPct val="0"/>
                </a:spcBef>
                <a:spcAft>
                  <a:spcPct val="35000"/>
                </a:spcAft>
              </a:pPr>
              <a:endParaRPr lang="zh-CN" altLang="en-US" sz="3500" kern="1200"/>
            </a:p>
          </p:txBody>
        </p:sp>
        <p:grpSp>
          <p:nvGrpSpPr>
            <p:cNvPr id="30" name="组合 29"/>
            <p:cNvGrpSpPr/>
            <p:nvPr/>
          </p:nvGrpSpPr>
          <p:grpSpPr>
            <a:xfrm flipV="1">
              <a:off x="2553396" y="6361405"/>
              <a:ext cx="7940689" cy="51855"/>
              <a:chOff x="1444077" y="2458108"/>
              <a:chExt cx="5546768" cy="0"/>
            </a:xfrm>
          </p:grpSpPr>
          <p:cxnSp>
            <p:nvCxnSpPr>
              <p:cNvPr id="34" name="直接连接符 33"/>
              <p:cNvCxnSpPr/>
              <p:nvPr/>
            </p:nvCxnSpPr>
            <p:spPr>
              <a:xfrm>
                <a:off x="1444077" y="2458108"/>
                <a:ext cx="1117600" cy="0"/>
              </a:xfrm>
              <a:prstGeom prst="line">
                <a:avLst/>
              </a:prstGeom>
              <a:ln w="28575">
                <a:solidFill>
                  <a:srgbClr val="18579A">
                    <a:alpha val="30000"/>
                  </a:srgbClr>
                </a:solidFill>
                <a:prstDash val="dashDot"/>
              </a:ln>
              <a:effectLst>
                <a:reflection stA="20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551369" y="2458108"/>
                <a:ext cx="1117600" cy="0"/>
              </a:xfrm>
              <a:prstGeom prst="line">
                <a:avLst/>
              </a:prstGeom>
              <a:ln w="28575">
                <a:solidFill>
                  <a:srgbClr val="18579A"/>
                </a:solidFill>
                <a:prstDash val="dash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658661" y="2458108"/>
                <a:ext cx="1117600" cy="0"/>
              </a:xfrm>
              <a:prstGeom prst="line">
                <a:avLst/>
              </a:prstGeom>
              <a:ln w="28575">
                <a:solidFill>
                  <a:schemeClr val="tx1">
                    <a:lumMod val="75000"/>
                    <a:lumOff val="2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765953" y="2458108"/>
                <a:ext cx="1117600" cy="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873245" y="2458108"/>
                <a:ext cx="1117600" cy="0"/>
              </a:xfrm>
              <a:prstGeom prst="line">
                <a:avLst/>
              </a:prstGeom>
              <a:ln w="285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31" name="椭圆 30"/>
            <p:cNvSpPr/>
            <p:nvPr/>
          </p:nvSpPr>
          <p:spPr>
            <a:xfrm>
              <a:off x="10494085" y="6343139"/>
              <a:ext cx="140244" cy="140244"/>
            </a:xfrm>
            <a:prstGeom prst="ellipse">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46"/>
            <p:cNvSpPr txBox="1"/>
            <p:nvPr/>
          </p:nvSpPr>
          <p:spPr>
            <a:xfrm>
              <a:off x="3353859" y="5509511"/>
              <a:ext cx="7248695" cy="707886"/>
            </a:xfrm>
            <a:prstGeom prst="rect">
              <a:avLst/>
            </a:prstGeom>
            <a:noFill/>
          </p:spPr>
          <p:txBody>
            <a:bodyPr wrap="square" rtlCol="0">
              <a:spAutoFit/>
            </a:bodyPr>
            <a:lstStyle/>
            <a:p>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对</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不均衡数据集股票研报进行分类，挖掘</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出有用信息判定股票走势，</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提高研报分类的可靠性正确指导</a:t>
              </a:r>
              <a:r>
                <a:rPr lang="zh-CN" altLang="en-US" sz="20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投资者。</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TextBox 38"/>
          <p:cNvSpPr txBox="1"/>
          <p:nvPr/>
        </p:nvSpPr>
        <p:spPr>
          <a:xfrm>
            <a:off x="1074057" y="1333441"/>
            <a:ext cx="1492405"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rPr>
              <a:t>意义</a:t>
            </a:r>
          </a:p>
        </p:txBody>
      </p:sp>
    </p:spTree>
    <p:extLst>
      <p:ext uri="{BB962C8B-B14F-4D97-AF65-F5344CB8AC3E}">
        <p14:creationId xmlns:p14="http://schemas.microsoft.com/office/powerpoint/2010/main" val="661953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23928" y="2473346"/>
            <a:ext cx="2331729" cy="646331"/>
          </a:xfrm>
          <a:prstGeom prst="rect">
            <a:avLst/>
          </a:prstGeom>
          <a:solidFill>
            <a:schemeClr val="accent5">
              <a:lumMod val="75000"/>
            </a:schemeClr>
          </a:solidFill>
          <a:ln w="12700">
            <a:noFill/>
            <a:prstDash val="dash"/>
          </a:ln>
        </p:spPr>
        <p:txBody>
          <a:bodyPr wrap="square" rtlCol="0">
            <a:spAutoFit/>
          </a:bodyPr>
          <a:lstStyle/>
          <a:p>
            <a:pPr algn="ctr"/>
            <a:r>
              <a:rPr lang="zh-CN" altLang="en-US" sz="3600" dirty="0" smtClean="0">
                <a:solidFill>
                  <a:prstClr val="white"/>
                </a:solidFill>
                <a:latin typeface="微软雅黑" pitchFamily="34" charset="-122"/>
                <a:ea typeface="微软雅黑" pitchFamily="34" charset="-122"/>
                <a:cs typeface="Times New Roman" panose="02020603050405020304" pitchFamily="18" charset="0"/>
              </a:rPr>
              <a:t>工作概述</a:t>
            </a:r>
            <a:endParaRPr lang="zh-CN" altLang="en-US" sz="3600" dirty="0">
              <a:solidFill>
                <a:prstClr val="white"/>
              </a:solidFill>
              <a:latin typeface="微软雅黑" pitchFamily="34" charset="-122"/>
              <a:ea typeface="微软雅黑" pitchFamily="34" charset="-122"/>
              <a:cs typeface="Times New Roman" panose="02020603050405020304" pitchFamily="18" charset="0"/>
            </a:endParaRPr>
          </a:p>
        </p:txBody>
      </p:sp>
      <p:cxnSp>
        <p:nvCxnSpPr>
          <p:cNvPr id="7" name="直接连接符 6"/>
          <p:cNvCxnSpPr/>
          <p:nvPr/>
        </p:nvCxnSpPr>
        <p:spPr>
          <a:xfrm>
            <a:off x="1863038" y="2635246"/>
            <a:ext cx="0" cy="2150723"/>
          </a:xfrm>
          <a:prstGeom prst="line">
            <a:avLst/>
          </a:prstGeom>
          <a:ln w="3175">
            <a:solidFill>
              <a:srgbClr val="DDDDDD"/>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15616" y="3532116"/>
            <a:ext cx="23826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1355176"/>
            <a:ext cx="749108" cy="2215991"/>
          </a:xfrm>
          <a:prstGeom prst="rect">
            <a:avLst/>
          </a:prstGeom>
          <a:noFill/>
        </p:spPr>
        <p:txBody>
          <a:bodyPr wrap="square" rtlCol="0">
            <a:spAutoFit/>
          </a:bodyPr>
          <a:lstStyle/>
          <a:p>
            <a:r>
              <a:rPr lang="en-US" altLang="zh-CN" sz="13800" dirty="0" smtClean="0">
                <a:solidFill>
                  <a:srgbClr val="969696"/>
                </a:solidFill>
                <a:latin typeface="Serif Black" pitchFamily="2" charset="0"/>
                <a:ea typeface="DFKai-SB" pitchFamily="65" charset="-120"/>
              </a:rPr>
              <a:t>2</a:t>
            </a:r>
            <a:endParaRPr lang="zh-CN" altLang="en-US" sz="13800" dirty="0">
              <a:solidFill>
                <a:srgbClr val="969696"/>
              </a:solidFill>
              <a:latin typeface="Serif Black" pitchFamily="2" charset="0"/>
              <a:ea typeface="DFKai-SB" pitchFamily="65" charset="-120"/>
            </a:endParaRPr>
          </a:p>
        </p:txBody>
      </p:sp>
    </p:spTree>
    <p:extLst>
      <p:ext uri="{BB962C8B-B14F-4D97-AF65-F5344CB8AC3E}">
        <p14:creationId xmlns:p14="http://schemas.microsoft.com/office/powerpoint/2010/main" val="189385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
          <p:cNvSpPr txBox="1"/>
          <p:nvPr/>
        </p:nvSpPr>
        <p:spPr>
          <a:xfrm>
            <a:off x="2307819" y="143302"/>
            <a:ext cx="7576362" cy="830997"/>
          </a:xfrm>
          <a:prstGeom prst="rect">
            <a:avLst/>
          </a:prstGeom>
          <a:noFill/>
        </p:spPr>
        <p:txBody>
          <a:bodyPr wrap="square" rtlCol="0">
            <a:spAutoFit/>
          </a:bodyPr>
          <a:lstStyle/>
          <a:p>
            <a:pPr algn="ct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工作</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概述</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smtClean="0"/>
              <a:t> </a:t>
            </a:r>
            <a:r>
              <a:rPr lang="en-US" altLang="zh-CN" sz="2800" dirty="0" smtClean="0">
                <a:solidFill>
                  <a:schemeClr val="bg1"/>
                </a:solidFill>
                <a:latin typeface="Arial" panose="020B0604020202020204" pitchFamily="34" charset="0"/>
                <a:ea typeface="微软雅黑" panose="020B0503020204020204" pitchFamily="34" charset="-122"/>
              </a:rPr>
              <a:t>The </a:t>
            </a:r>
            <a:r>
              <a:rPr lang="en-US" altLang="zh-CN" sz="2800" dirty="0">
                <a:solidFill>
                  <a:schemeClr val="bg1"/>
                </a:solidFill>
                <a:latin typeface="Arial" panose="020B0604020202020204" pitchFamily="34" charset="0"/>
                <a:ea typeface="微软雅黑" panose="020B0503020204020204" pitchFamily="34" charset="-122"/>
              </a:rPr>
              <a:t>Work  Abstract</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p:cNvGrpSpPr/>
          <p:nvPr/>
        </p:nvGrpSpPr>
        <p:grpSpPr>
          <a:xfrm>
            <a:off x="1218001" y="4821218"/>
            <a:ext cx="767541" cy="679270"/>
            <a:chOff x="1507179" y="2186753"/>
            <a:chExt cx="941760" cy="833453"/>
          </a:xfrm>
        </p:grpSpPr>
        <p:sp>
          <p:nvSpPr>
            <p:cNvPr id="7" name="任意多边形 6"/>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5"/>
            <p:cNvSpPr txBox="1"/>
            <p:nvPr/>
          </p:nvSpPr>
          <p:spPr>
            <a:xfrm>
              <a:off x="1765729" y="2270634"/>
              <a:ext cx="424659" cy="641982"/>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38" name="矩形 37"/>
          <p:cNvSpPr/>
          <p:nvPr/>
        </p:nvSpPr>
        <p:spPr>
          <a:xfrm>
            <a:off x="2960718" y="2101916"/>
            <a:ext cx="8273339" cy="979183"/>
          </a:xfrm>
          <a:prstGeom prst="rect">
            <a:avLst/>
          </a:pr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文本框 19"/>
          <p:cNvSpPr txBox="1"/>
          <p:nvPr/>
        </p:nvSpPr>
        <p:spPr>
          <a:xfrm>
            <a:off x="3249432" y="2378793"/>
            <a:ext cx="5299483" cy="400110"/>
          </a:xfrm>
          <a:prstGeom prst="rect">
            <a:avLst/>
          </a:prstGeom>
          <a:noFill/>
        </p:spPr>
        <p:txBody>
          <a:bodyPr wrap="square" rtlCol="0">
            <a:spAutoFit/>
          </a:bodyPr>
          <a:lstStyle/>
          <a:p>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数据不均衡，少数类特征向量较为稀疏。</a:t>
            </a:r>
          </a:p>
        </p:txBody>
      </p:sp>
      <p:grpSp>
        <p:nvGrpSpPr>
          <p:cNvPr id="40" name="组合 39"/>
          <p:cNvGrpSpPr/>
          <p:nvPr/>
        </p:nvGrpSpPr>
        <p:grpSpPr>
          <a:xfrm>
            <a:off x="1218001" y="2261534"/>
            <a:ext cx="767541" cy="679270"/>
            <a:chOff x="1507179" y="2186753"/>
            <a:chExt cx="941760" cy="833453"/>
          </a:xfrm>
        </p:grpSpPr>
        <p:sp>
          <p:nvSpPr>
            <p:cNvPr id="41" name="任意多边形 40"/>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19"/>
            <p:cNvSpPr txBox="1"/>
            <p:nvPr/>
          </p:nvSpPr>
          <p:spPr>
            <a:xfrm>
              <a:off x="1765729" y="2270634"/>
              <a:ext cx="424659" cy="641982"/>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43" name="矩形 42"/>
          <p:cNvSpPr/>
          <p:nvPr/>
        </p:nvSpPr>
        <p:spPr>
          <a:xfrm>
            <a:off x="2960718" y="4683316"/>
            <a:ext cx="8439846" cy="955073"/>
          </a:xfrm>
          <a:prstGeom prst="rect">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文本框 21"/>
          <p:cNvSpPr txBox="1"/>
          <p:nvPr/>
        </p:nvSpPr>
        <p:spPr>
          <a:xfrm>
            <a:off x="3101698" y="4797249"/>
            <a:ext cx="8345860" cy="707886"/>
          </a:xfrm>
          <a:prstGeom prst="rect">
            <a:avLst/>
          </a:prstGeom>
          <a:noFill/>
        </p:spPr>
        <p:txBody>
          <a:bodyPr wrap="square" rtlCol="0">
            <a:spAutoFit/>
          </a:bodyPr>
          <a:lstStyle/>
          <a:p>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支持</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向量</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机（</a:t>
            </a:r>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SVM</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）分类算法对不均衡数据集分类，多数类在边界面处对少数类分类干扰较大</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，使分类超平面往少数类方向</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偏移。</a:t>
            </a:r>
          </a:p>
        </p:txBody>
      </p:sp>
      <p:sp>
        <p:nvSpPr>
          <p:cNvPr id="16" name="TextBox 15"/>
          <p:cNvSpPr txBox="1"/>
          <p:nvPr/>
        </p:nvSpPr>
        <p:spPr>
          <a:xfrm>
            <a:off x="1074057" y="1333441"/>
            <a:ext cx="1553029"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rPr>
              <a:t>问题</a:t>
            </a:r>
          </a:p>
        </p:txBody>
      </p:sp>
      <p:sp>
        <p:nvSpPr>
          <p:cNvPr id="17" name="文本框 3"/>
          <p:cNvSpPr txBox="1"/>
          <p:nvPr/>
        </p:nvSpPr>
        <p:spPr>
          <a:xfrm>
            <a:off x="1367579" y="-549196"/>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1470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flipV="1">
            <a:off x="1" y="1"/>
            <a:ext cx="12192000" cy="1344414"/>
          </a:xfrm>
          <a:custGeom>
            <a:avLst/>
            <a:gdLst>
              <a:gd name="connsiteX0" fmla="*/ 0 w 12192000"/>
              <a:gd name="connsiteY0" fmla="*/ 1344414 h 1344414"/>
              <a:gd name="connsiteX1" fmla="*/ 12192000 w 12192000"/>
              <a:gd name="connsiteY1" fmla="*/ 1344414 h 1344414"/>
              <a:gd name="connsiteX2" fmla="*/ 12192000 w 12192000"/>
              <a:gd name="connsiteY2" fmla="*/ 226814 h 1344414"/>
              <a:gd name="connsiteX3" fmla="*/ 6227552 w 12192000"/>
              <a:gd name="connsiteY3" fmla="*/ 226814 h 1344414"/>
              <a:gd name="connsiteX4" fmla="*/ 6095999 w 12192000"/>
              <a:gd name="connsiteY4" fmla="*/ 0 h 1344414"/>
              <a:gd name="connsiteX5" fmla="*/ 5964447 w 12192000"/>
              <a:gd name="connsiteY5" fmla="*/ 226814 h 1344414"/>
              <a:gd name="connsiteX6" fmla="*/ 0 w 12192000"/>
              <a:gd name="connsiteY6" fmla="*/ 226814 h 13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344414">
                <a:moveTo>
                  <a:pt x="0" y="1344414"/>
                </a:moveTo>
                <a:lnTo>
                  <a:pt x="12192000" y="1344414"/>
                </a:lnTo>
                <a:lnTo>
                  <a:pt x="12192000" y="226814"/>
                </a:lnTo>
                <a:lnTo>
                  <a:pt x="6227552" y="226814"/>
                </a:lnTo>
                <a:lnTo>
                  <a:pt x="6095999" y="0"/>
                </a:lnTo>
                <a:lnTo>
                  <a:pt x="5964447" y="226814"/>
                </a:lnTo>
                <a:lnTo>
                  <a:pt x="0" y="226814"/>
                </a:ln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07819" y="143302"/>
            <a:ext cx="7576362" cy="830997"/>
          </a:xfrm>
          <a:prstGeom prst="rect">
            <a:avLst/>
          </a:prstGeom>
          <a:noFill/>
        </p:spPr>
        <p:txBody>
          <a:bodyPr wrap="square" rtlCol="0">
            <a:spAutoFit/>
          </a:bodyPr>
          <a:lstStyle/>
          <a:p>
            <a:pPr algn="ct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工作</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概述</a:t>
            </a: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dirty="0" smtClean="0">
                <a:solidFill>
                  <a:schemeClr val="bg1"/>
                </a:solidFill>
                <a:latin typeface="Arial" panose="020B0604020202020204" pitchFamily="34" charset="0"/>
                <a:ea typeface="微软雅黑" panose="020B0503020204020204" pitchFamily="34" charset="-122"/>
              </a:rPr>
              <a:t> </a:t>
            </a:r>
            <a:r>
              <a:rPr lang="en-US" altLang="zh-CN" sz="2800" dirty="0" err="1" smtClean="0">
                <a:solidFill>
                  <a:schemeClr val="bg1"/>
                </a:solidFill>
                <a:latin typeface="Arial" panose="020B0604020202020204" pitchFamily="34" charset="0"/>
                <a:ea typeface="微软雅黑" panose="020B0503020204020204" pitchFamily="34" charset="-122"/>
              </a:rPr>
              <a:t>Thre</a:t>
            </a:r>
            <a:r>
              <a:rPr lang="en-US" altLang="zh-CN" sz="2800" dirty="0" smtClean="0">
                <a:solidFill>
                  <a:schemeClr val="bg1"/>
                </a:solidFill>
                <a:latin typeface="Arial" panose="020B0604020202020204" pitchFamily="34" charset="0"/>
                <a:ea typeface="微软雅黑" panose="020B0503020204020204" pitchFamily="34" charset="-122"/>
              </a:rPr>
              <a:t> Work  Abstract</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p:cNvGrpSpPr/>
          <p:nvPr/>
        </p:nvGrpSpPr>
        <p:grpSpPr>
          <a:xfrm>
            <a:off x="1218001" y="3597233"/>
            <a:ext cx="767541" cy="679270"/>
            <a:chOff x="1507179" y="2186753"/>
            <a:chExt cx="941760" cy="833453"/>
          </a:xfrm>
        </p:grpSpPr>
        <p:sp>
          <p:nvSpPr>
            <p:cNvPr id="6" name="任意多边形 5"/>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5"/>
            <p:cNvSpPr txBox="1"/>
            <p:nvPr/>
          </p:nvSpPr>
          <p:spPr>
            <a:xfrm>
              <a:off x="1765729" y="2270634"/>
              <a:ext cx="424659" cy="641982"/>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3031717" y="1726522"/>
            <a:ext cx="8486840" cy="1091122"/>
          </a:xfrm>
          <a:prstGeom prst="rect">
            <a:avLst/>
          </a:pr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9" name="文本框 19"/>
              <p:cNvSpPr txBox="1"/>
              <p:nvPr/>
            </p:nvSpPr>
            <p:spPr>
              <a:xfrm>
                <a:off x="3103224" y="1777786"/>
                <a:ext cx="8344843" cy="1323439"/>
              </a:xfrm>
              <a:prstGeom prst="rect">
                <a:avLst/>
              </a:prstGeom>
              <a:noFill/>
            </p:spPr>
            <p:txBody>
              <a:bodyPr wrap="square" rtlCol="0">
                <a:spAutoFit/>
              </a:bodyPr>
              <a:lstStyle/>
              <a:p>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为了提高少数类特征词的选择，降低其稀疏性，本文提出了</a:t>
                </a:r>
                <a:r>
                  <a:rPr lang="en-US" altLang="zh-CN" sz="2000" dirty="0">
                    <a:solidFill>
                      <a:schemeClr val="bg1"/>
                    </a:solidFill>
                    <a:latin typeface="Arial" panose="020B0604020202020204" pitchFamily="34" charset="0"/>
                    <a:ea typeface="微软雅黑" panose="020B0503020204020204" pitchFamily="34" charset="-122"/>
                  </a:rPr>
                  <a:t>IDF-</a:t>
                </a:r>
                <a14:m>
                  <m:oMath xmlns:m="http://schemas.openxmlformats.org/officeDocument/2006/math">
                    <m:sSup>
                      <m:sSupPr>
                        <m:ctrlPr>
                          <a:rPr lang="en-US" altLang="zh-CN" sz="2000" i="1">
                            <a:solidFill>
                              <a:schemeClr val="bg1"/>
                            </a:solidFill>
                            <a:latin typeface="Cambria Math"/>
                            <a:ea typeface="微软雅黑" panose="020B0503020204020204" pitchFamily="34" charset="-122"/>
                          </a:rPr>
                        </m:ctrlPr>
                      </m:sSupPr>
                      <m:e>
                        <m:r>
                          <a:rPr lang="el-GR" altLang="zh-CN" sz="2000">
                            <a:solidFill>
                              <a:schemeClr val="bg1"/>
                            </a:solidFill>
                            <a:latin typeface="Cambria Math"/>
                            <a:ea typeface="微软雅黑" panose="020B0503020204020204" pitchFamily="34" charset="-122"/>
                          </a:rPr>
                          <m:t>𝜒</m:t>
                        </m:r>
                      </m:e>
                      <m:sup>
                        <m:r>
                          <a:rPr lang="en-US" altLang="zh-CN" sz="2000">
                            <a:solidFill>
                              <a:schemeClr val="bg1"/>
                            </a:solidFill>
                            <a:latin typeface="Cambria Math"/>
                            <a:ea typeface="微软雅黑" panose="020B0503020204020204" pitchFamily="34" charset="-122"/>
                          </a:rPr>
                          <m:t>2</m:t>
                        </m:r>
                      </m:sup>
                    </m:sSup>
                  </m:oMath>
                </a14:m>
                <a:r>
                  <a:rPr lang="zh-CN" altLang="en-US" sz="2000" dirty="0">
                    <a:solidFill>
                      <a:schemeClr val="bg1"/>
                    </a:solidFill>
                    <a:latin typeface="Arial" panose="020B0604020202020204" pitchFamily="34" charset="0"/>
                    <a:ea typeface="微软雅黑" panose="020B0503020204020204" pitchFamily="34" charset="-122"/>
                  </a:rPr>
                  <a:t>特征选择</a:t>
                </a:r>
                <a:r>
                  <a:rPr lang="zh-CN" altLang="en-US" sz="2000" dirty="0" smtClean="0">
                    <a:solidFill>
                      <a:schemeClr val="bg1"/>
                    </a:solidFill>
                    <a:latin typeface="Arial" panose="020B0604020202020204" pitchFamily="34" charset="0"/>
                    <a:ea typeface="微软雅黑" panose="020B0503020204020204" pitchFamily="34" charset="-122"/>
                  </a:rPr>
                  <a:t>算法，并在此基础上进一步探讨了在少数类样本中抽取高质量低频词，提出</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了</a:t>
                </a:r>
                <a:r>
                  <a:rPr lang="en-US" altLang="zh-CN" sz="2000" dirty="0" smtClean="0">
                    <a:solidFill>
                      <a:schemeClr val="bg1"/>
                    </a:solidFill>
                    <a:latin typeface="Arial" panose="020B0604020202020204" pitchFamily="34" charset="0"/>
                    <a:ea typeface="微软雅黑" panose="020B0503020204020204" pitchFamily="34" charset="-122"/>
                  </a:rPr>
                  <a:t>ILDA-</a:t>
                </a:r>
                <a14:m>
                  <m:oMath xmlns:m="http://schemas.openxmlformats.org/officeDocument/2006/math">
                    <m:sSup>
                      <m:sSupPr>
                        <m:ctrlPr>
                          <a:rPr lang="en-US" altLang="zh-CN" sz="2000" i="1">
                            <a:solidFill>
                              <a:schemeClr val="bg1"/>
                            </a:solidFill>
                            <a:latin typeface="Cambria Math"/>
                            <a:ea typeface="微软雅黑" panose="020B0503020204020204" pitchFamily="34" charset="-122"/>
                          </a:rPr>
                        </m:ctrlPr>
                      </m:sSupPr>
                      <m:e>
                        <m:r>
                          <a:rPr lang="el-GR" altLang="zh-CN" sz="2000">
                            <a:solidFill>
                              <a:schemeClr val="bg1"/>
                            </a:solidFill>
                            <a:latin typeface="Cambria Math"/>
                            <a:ea typeface="微软雅黑" panose="020B0503020204020204" pitchFamily="34" charset="-122"/>
                          </a:rPr>
                          <m:t>𝜒</m:t>
                        </m:r>
                      </m:e>
                      <m:sup>
                        <m:r>
                          <a:rPr lang="en-US" altLang="zh-CN" sz="2000">
                            <a:solidFill>
                              <a:schemeClr val="bg1"/>
                            </a:solidFill>
                            <a:latin typeface="Cambria Math"/>
                            <a:ea typeface="微软雅黑" panose="020B0503020204020204" pitchFamily="34" charset="-122"/>
                          </a:rPr>
                          <m:t>2</m:t>
                        </m:r>
                      </m:sup>
                    </m:sSup>
                  </m:oMath>
                </a14:m>
                <a:r>
                  <a:rPr lang="zh-CN" altLang="en-US" sz="2000" dirty="0">
                    <a:solidFill>
                      <a:schemeClr val="bg1"/>
                    </a:solidFill>
                    <a:latin typeface="Arial" panose="020B0604020202020204" pitchFamily="34" charset="0"/>
                    <a:ea typeface="微软雅黑" panose="020B0503020204020204" pitchFamily="34" charset="-122"/>
                  </a:rPr>
                  <a:t>特征选择算法</a:t>
                </a:r>
              </a:p>
              <a:p>
                <a:endPar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9" name="文本框 19"/>
              <p:cNvSpPr txBox="1">
                <a:spLocks noRot="1" noChangeAspect="1" noMove="1" noResize="1" noEditPoints="1" noAdjustHandles="1" noChangeArrowheads="1" noChangeShapeType="1" noTextEdit="1"/>
              </p:cNvSpPr>
              <p:nvPr/>
            </p:nvSpPr>
            <p:spPr>
              <a:xfrm>
                <a:off x="3103224" y="1777786"/>
                <a:ext cx="8344843" cy="1323439"/>
              </a:xfrm>
              <a:prstGeom prst="rect">
                <a:avLst/>
              </a:prstGeom>
              <a:blipFill rotWithShape="1">
                <a:blip r:embed="rId3"/>
                <a:stretch>
                  <a:fillRect l="-730" t="-2304" r="-657"/>
                </a:stretch>
              </a:blipFill>
            </p:spPr>
            <p:txBody>
              <a:bodyPr/>
              <a:lstStyle/>
              <a:p>
                <a:r>
                  <a:rPr lang="zh-CN" altLang="en-US">
                    <a:noFill/>
                  </a:rPr>
                  <a:t> </a:t>
                </a:r>
              </a:p>
            </p:txBody>
          </p:sp>
        </mc:Fallback>
      </mc:AlternateContent>
      <p:grpSp>
        <p:nvGrpSpPr>
          <p:cNvPr id="10" name="组合 9"/>
          <p:cNvGrpSpPr/>
          <p:nvPr/>
        </p:nvGrpSpPr>
        <p:grpSpPr>
          <a:xfrm>
            <a:off x="1218002" y="1845016"/>
            <a:ext cx="767541" cy="679270"/>
            <a:chOff x="1507179" y="2186753"/>
            <a:chExt cx="941760" cy="833453"/>
          </a:xfrm>
        </p:grpSpPr>
        <p:sp>
          <p:nvSpPr>
            <p:cNvPr id="11" name="任意多边形 10"/>
            <p:cNvSpPr/>
            <p:nvPr/>
          </p:nvSpPr>
          <p:spPr>
            <a:xfrm rot="9000000">
              <a:off x="1507179" y="2186753"/>
              <a:ext cx="941760" cy="83345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63C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9"/>
            <p:cNvSpPr txBox="1"/>
            <p:nvPr/>
          </p:nvSpPr>
          <p:spPr>
            <a:xfrm>
              <a:off x="1765729" y="2270634"/>
              <a:ext cx="424659" cy="641982"/>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3" name="矩形 12"/>
          <p:cNvSpPr/>
          <p:nvPr/>
        </p:nvSpPr>
        <p:spPr>
          <a:xfrm>
            <a:off x="3008221" y="3473443"/>
            <a:ext cx="8439846" cy="937193"/>
          </a:xfrm>
          <a:prstGeom prst="rect">
            <a:avLst/>
          </a:pr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文本框 21"/>
          <p:cNvSpPr txBox="1"/>
          <p:nvPr/>
        </p:nvSpPr>
        <p:spPr>
          <a:xfrm>
            <a:off x="3172697" y="3586635"/>
            <a:ext cx="8345860" cy="707886"/>
          </a:xfrm>
          <a:prstGeom prst="rect">
            <a:avLst/>
          </a:prstGeom>
          <a:noFill/>
        </p:spPr>
        <p:txBody>
          <a:bodyPr wrap="square" rtlCol="0">
            <a:spAutoFit/>
          </a:bodyPr>
          <a:lstStyle/>
          <a:p>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为了改善少数类样本分类效果，本文提出了适用于不均衡数据集股票研报的分类算法</a:t>
            </a:r>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Weight-SVM</a:t>
            </a:r>
            <a:endPar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40"/>
          <p:cNvSpPr txBox="1"/>
          <p:nvPr/>
        </p:nvSpPr>
        <p:spPr>
          <a:xfrm>
            <a:off x="425795" y="2556034"/>
            <a:ext cx="2336455" cy="523220"/>
          </a:xfrm>
          <a:prstGeom prst="rect">
            <a:avLst/>
          </a:prstGeom>
          <a:noFill/>
        </p:spPr>
        <p:txBody>
          <a:bodyPr wrap="square" rtlCol="0">
            <a:spAutoFit/>
          </a:bodyPr>
          <a:lstStyle/>
          <a:p>
            <a:r>
              <a:rPr lang="zh-CN" altLang="en-US" sz="2800" dirty="0" smtClean="0">
                <a:latin typeface="Arial" panose="020B0604020202020204" pitchFamily="34" charset="0"/>
                <a:ea typeface="微软雅黑" panose="020B0503020204020204" pitchFamily="34" charset="-122"/>
                <a:sym typeface="Arial" panose="020B0604020202020204" pitchFamily="34" charset="0"/>
              </a:rPr>
              <a:t>特征选择算法</a:t>
            </a: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文本框 40"/>
          <p:cNvSpPr txBox="1"/>
          <p:nvPr/>
        </p:nvSpPr>
        <p:spPr>
          <a:xfrm>
            <a:off x="762696" y="4320015"/>
            <a:ext cx="1678151" cy="523220"/>
          </a:xfrm>
          <a:prstGeom prst="rect">
            <a:avLst/>
          </a:prstGeom>
          <a:noFill/>
        </p:spPr>
        <p:txBody>
          <a:bodyPr wrap="square" rtlCol="0">
            <a:spAutoFit/>
          </a:bodyPr>
          <a:lstStyle/>
          <a:p>
            <a:r>
              <a:rPr lang="zh-CN" altLang="en-US" sz="2800" dirty="0">
                <a:latin typeface="Arial" panose="020B0604020202020204" pitchFamily="34" charset="0"/>
                <a:ea typeface="微软雅黑" panose="020B0503020204020204" pitchFamily="34" charset="-122"/>
                <a:sym typeface="Arial" panose="020B0604020202020204" pitchFamily="34" charset="0"/>
              </a:rPr>
              <a:t>分类</a:t>
            </a:r>
            <a:r>
              <a:rPr lang="zh-CN" altLang="en-US" sz="2800" dirty="0" smtClean="0">
                <a:latin typeface="Arial" panose="020B0604020202020204" pitchFamily="34" charset="0"/>
                <a:ea typeface="微软雅黑" panose="020B0503020204020204" pitchFamily="34" charset="-122"/>
                <a:sym typeface="Arial" panose="020B0604020202020204" pitchFamily="34" charset="0"/>
              </a:rPr>
              <a:t>算法</a:t>
            </a: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TextBox 16"/>
          <p:cNvSpPr txBox="1"/>
          <p:nvPr/>
        </p:nvSpPr>
        <p:spPr>
          <a:xfrm>
            <a:off x="762696" y="1254566"/>
            <a:ext cx="1545124" cy="523220"/>
          </a:xfrm>
          <a:prstGeom prst="rect">
            <a:avLst/>
          </a:prstGeom>
          <a:solidFill>
            <a:schemeClr val="accent1">
              <a:lumMod val="60000"/>
              <a:lumOff val="40000"/>
            </a:schemeClr>
          </a:solidFill>
        </p:spPr>
        <p:txBody>
          <a:bodyPr wrap="square" rtlCol="0">
            <a:spAutoFit/>
          </a:bodyPr>
          <a:lstStyle/>
          <a:p>
            <a:pPr marL="457200" indent="-457200" algn="ctr">
              <a:buClr>
                <a:schemeClr val="accent5">
                  <a:lumMod val="75000"/>
                </a:schemeClr>
              </a:buClr>
              <a:buSzPct val="150000"/>
              <a:buFont typeface="Wingdings" pitchFamily="2" charset="2"/>
              <a:buChar char="u"/>
            </a:pPr>
            <a:r>
              <a:rPr lang="zh-CN" altLang="en-US" sz="2800" b="1" dirty="0">
                <a:latin typeface="Arial" panose="020B0604020202020204" pitchFamily="34" charset="0"/>
                <a:ea typeface="微软雅黑" panose="020B0503020204020204" pitchFamily="34" charset="-122"/>
              </a:rPr>
              <a:t>工作</a:t>
            </a:r>
          </a:p>
        </p:txBody>
      </p:sp>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221" y="5338309"/>
            <a:ext cx="8169798" cy="132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任意多边形 19"/>
          <p:cNvSpPr/>
          <p:nvPr/>
        </p:nvSpPr>
        <p:spPr>
          <a:xfrm rot="9000000">
            <a:off x="1218003" y="5475030"/>
            <a:ext cx="767541" cy="679270"/>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rgbClr val="18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5"/>
          <p:cNvSpPr txBox="1"/>
          <p:nvPr/>
        </p:nvSpPr>
        <p:spPr>
          <a:xfrm>
            <a:off x="1391502" y="5553055"/>
            <a:ext cx="346100"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2" name="文本框 40"/>
          <p:cNvSpPr txBox="1"/>
          <p:nvPr/>
        </p:nvSpPr>
        <p:spPr>
          <a:xfrm>
            <a:off x="1054600" y="6138837"/>
            <a:ext cx="1012126" cy="523220"/>
          </a:xfrm>
          <a:prstGeom prst="rect">
            <a:avLst/>
          </a:prstGeom>
          <a:noFill/>
        </p:spPr>
        <p:txBody>
          <a:bodyPr wrap="square" rtlCol="0">
            <a:spAutoFit/>
          </a:bodyPr>
          <a:lstStyle/>
          <a:p>
            <a:r>
              <a:rPr lang="zh-CN" altLang="en-US" sz="2800" dirty="0">
                <a:latin typeface="Arial" panose="020B0604020202020204" pitchFamily="34" charset="0"/>
                <a:ea typeface="微软雅黑" panose="020B0503020204020204" pitchFamily="34" charset="-122"/>
                <a:sym typeface="Arial" panose="020B0604020202020204" pitchFamily="34" charset="0"/>
              </a:rPr>
              <a:t>流程</a:t>
            </a: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文本框 3"/>
          <p:cNvSpPr txBox="1"/>
          <p:nvPr/>
        </p:nvSpPr>
        <p:spPr>
          <a:xfrm>
            <a:off x="1367579" y="-549196"/>
            <a:ext cx="595038" cy="2215991"/>
          </a:xfrm>
          <a:prstGeom prst="rect">
            <a:avLst/>
          </a:prstGeom>
          <a:noFill/>
        </p:spPr>
        <p:txBody>
          <a:bodyPr wrap="square" rtlCol="0">
            <a:spAutoFit/>
          </a:bodyPr>
          <a:lstStyle/>
          <a:p>
            <a:pPr algn="ctr"/>
            <a:r>
              <a:rPr lang="en-US" altLang="zh-CN"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endParaRPr lang="zh-CN" altLang="en-US" sz="13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59871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41538">
              <a:srgbClr val="909294">
                <a:alpha val="84000"/>
              </a:srgbClr>
            </a:gs>
            <a:gs pos="64400">
              <a:srgbClr val="58595A"/>
            </a:gs>
            <a:gs pos="0">
              <a:schemeClr val="bg1">
                <a:lumMod val="85000"/>
              </a:schemeClr>
            </a:gs>
            <a:gs pos="100000">
              <a:schemeClr val="tx1"/>
            </a:gs>
          </a:gsLst>
          <a:path path="circle">
            <a:fillToRect l="50000" t="50000" r="50000" b="50000"/>
          </a:path>
        </a:gra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2839</TotalTime>
  <Words>4428</Words>
  <Application>Microsoft Office PowerPoint</Application>
  <PresentationFormat>自定义</PresentationFormat>
  <Paragraphs>390</Paragraphs>
  <Slides>35</Slides>
  <Notes>26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38" baseType="lpstr">
      <vt:lpstr>Office 主题</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Daniel Wei</dc:creator>
  <cp:lastModifiedBy>UQi.me</cp:lastModifiedBy>
  <cp:revision>1213</cp:revision>
  <dcterms:created xsi:type="dcterms:W3CDTF">2016-04-19T06:13:34Z</dcterms:created>
  <dcterms:modified xsi:type="dcterms:W3CDTF">2016-05-28T23:59:38Z</dcterms:modified>
</cp:coreProperties>
</file>