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9" r:id="rId4"/>
    <p:sldId id="257" r:id="rId5"/>
    <p:sldId id="260" r:id="rId6"/>
    <p:sldId id="261" r:id="rId7"/>
    <p:sldId id="293" r:id="rId8"/>
    <p:sldId id="262" r:id="rId9"/>
    <p:sldId id="286" r:id="rId10"/>
    <p:sldId id="264" r:id="rId11"/>
    <p:sldId id="294" r:id="rId12"/>
    <p:sldId id="287" r:id="rId13"/>
    <p:sldId id="271" r:id="rId14"/>
    <p:sldId id="295" r:id="rId15"/>
    <p:sldId id="296" r:id="rId16"/>
    <p:sldId id="288" r:id="rId17"/>
    <p:sldId id="275" r:id="rId18"/>
    <p:sldId id="297" r:id="rId19"/>
    <p:sldId id="298" r:id="rId20"/>
    <p:sldId id="289" r:id="rId21"/>
    <p:sldId id="276" r:id="rId22"/>
    <p:sldId id="300" r:id="rId23"/>
    <p:sldId id="301" r:id="rId24"/>
    <p:sldId id="302" r:id="rId25"/>
    <p:sldId id="290" r:id="rId26"/>
    <p:sldId id="279" r:id="rId27"/>
    <p:sldId id="283" r:id="rId28"/>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autoAdjust="0"/>
    <p:restoredTop sz="72521" autoAdjust="0"/>
  </p:normalViewPr>
  <p:slideViewPr>
    <p:cSldViewPr snapToGrid="0">
      <p:cViewPr varScale="1">
        <p:scale>
          <a:sx n="86" d="100"/>
          <a:sy n="86" d="100"/>
        </p:scale>
        <p:origin x="11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ngliang\Desktop\STC\Classfication%20accuracy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baseline="0" dirty="0">
                <a:latin typeface="Arial Unicode MS" panose="020B0604020202020204" pitchFamily="34" charset="-122"/>
                <a:ea typeface="Arial Unicode MS" panose="020B0604020202020204" pitchFamily="34" charset="-122"/>
                <a:cs typeface="Arial Unicode MS" panose="020B0604020202020204" pitchFamily="34" charset="-122"/>
              </a:rPr>
              <a:t>Monthly Active Users (units : a hundred million ) </a:t>
            </a:r>
            <a:endParaRPr lang="zh-CN" altLang="en-US" baseline="0" dirty="0">
              <a:latin typeface="Arial Unicode MS" panose="020B0604020202020204" pitchFamily="34" charset="-122"/>
              <a:ea typeface="Arial Unicode MS" panose="020B0604020202020204" pitchFamily="34" charset="-122"/>
              <a:cs typeface="Arial Unicode MS" panose="020B0604020202020204" pitchFamily="34" charset="-122"/>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Weibo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31750" cap="rnd">
                <a:solidFill>
                  <a:schemeClr val="accent1"/>
                </a:solidFill>
                <a:round/>
              </a:ln>
              <a:effectLst/>
            </c:spPr>
            <c:extLst>
              <c:ext xmlns:c16="http://schemas.microsoft.com/office/drawing/2014/chart" uri="{C3380CC4-5D6E-409C-BE32-E72D297353CC}">
                <c16:uniqueId val="{00000001-9752-45FC-9334-D28F36826B96}"/>
              </c:ext>
            </c:extLst>
          </c:dPt>
          <c:dPt>
            <c:idx val="2"/>
            <c:marker>
              <c:symbol val="circle"/>
              <c:size val="5"/>
              <c:spPr>
                <a:solidFill>
                  <a:schemeClr val="accent1"/>
                </a:solidFill>
                <a:ln w="9525">
                  <a:solidFill>
                    <a:schemeClr val="accent1"/>
                  </a:solidFill>
                </a:ln>
                <a:effectLst/>
              </c:spPr>
            </c:marker>
            <c:bubble3D val="0"/>
            <c:spPr>
              <a:ln w="34925" cap="rnd">
                <a:solidFill>
                  <a:schemeClr val="accent1"/>
                </a:solidFill>
                <a:round/>
              </a:ln>
              <a:effectLst/>
            </c:spPr>
            <c:extLst>
              <c:ext xmlns:c16="http://schemas.microsoft.com/office/drawing/2014/chart" uri="{C3380CC4-5D6E-409C-BE32-E72D297353CC}">
                <c16:uniqueId val="{00000003-9752-45FC-9334-D28F36826B96}"/>
              </c:ext>
            </c:extLst>
          </c:dPt>
          <c:dPt>
            <c:idx val="3"/>
            <c:marker>
              <c:symbol val="circle"/>
              <c:size val="5"/>
              <c:spPr>
                <a:solidFill>
                  <a:schemeClr val="accent1"/>
                </a:solidFill>
                <a:ln w="9525">
                  <a:solidFill>
                    <a:schemeClr val="accent1"/>
                  </a:solidFill>
                </a:ln>
                <a:effectLst/>
              </c:spPr>
            </c:marker>
            <c:bubble3D val="0"/>
            <c:spPr>
              <a:ln w="31750" cap="rnd">
                <a:solidFill>
                  <a:schemeClr val="accent1"/>
                </a:solidFill>
                <a:round/>
              </a:ln>
              <a:effectLst/>
            </c:spPr>
            <c:extLst>
              <c:ext xmlns:c16="http://schemas.microsoft.com/office/drawing/2014/chart" uri="{C3380CC4-5D6E-409C-BE32-E72D297353CC}">
                <c16:uniqueId val="{00000005-9752-45FC-9334-D28F36826B96}"/>
              </c:ext>
            </c:extLst>
          </c:dPt>
          <c:cat>
            <c:strRef>
              <c:f>Sheet1!$A$2:$A$5</c:f>
              <c:strCache>
                <c:ptCount val="4"/>
                <c:pt idx="0">
                  <c:v>15Q2</c:v>
                </c:pt>
                <c:pt idx="1">
                  <c:v>15Q3</c:v>
                </c:pt>
                <c:pt idx="2">
                  <c:v>15Q4</c:v>
                </c:pt>
                <c:pt idx="3">
                  <c:v>16Q1</c:v>
                </c:pt>
              </c:strCache>
            </c:strRef>
          </c:cat>
          <c:val>
            <c:numRef>
              <c:f>Sheet1!$B$2:$B$5</c:f>
              <c:numCache>
                <c:formatCode>General</c:formatCode>
                <c:ptCount val="4"/>
                <c:pt idx="0">
                  <c:v>3.04</c:v>
                </c:pt>
                <c:pt idx="1">
                  <c:v>3.07</c:v>
                </c:pt>
                <c:pt idx="2">
                  <c:v>3.05</c:v>
                </c:pt>
                <c:pt idx="3">
                  <c:v>3.1</c:v>
                </c:pt>
              </c:numCache>
            </c:numRef>
          </c:val>
          <c:smooth val="0"/>
          <c:extLst>
            <c:ext xmlns:c16="http://schemas.microsoft.com/office/drawing/2014/chart" uri="{C3380CC4-5D6E-409C-BE32-E72D297353CC}">
              <c16:uniqueId val="{00000006-9752-45FC-9334-D28F36826B96}"/>
            </c:ext>
          </c:extLst>
        </c:ser>
        <c:ser>
          <c:idx val="1"/>
          <c:order val="1"/>
          <c:tx>
            <c:strRef>
              <c:f>Sheet1!$C$1</c:f>
              <c:strCache>
                <c:ptCount val="1"/>
                <c:pt idx="0">
                  <c:v>Twitter</c:v>
                </c:pt>
              </c:strCache>
            </c:strRef>
          </c:tx>
          <c:spPr>
            <a:ln w="3492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15Q2</c:v>
                </c:pt>
                <c:pt idx="1">
                  <c:v>15Q3</c:v>
                </c:pt>
                <c:pt idx="2">
                  <c:v>15Q4</c:v>
                </c:pt>
                <c:pt idx="3">
                  <c:v>16Q1</c:v>
                </c:pt>
              </c:strCache>
            </c:strRef>
          </c:cat>
          <c:val>
            <c:numRef>
              <c:f>Sheet1!$C$2:$C$5</c:f>
              <c:numCache>
                <c:formatCode>General</c:formatCode>
                <c:ptCount val="4"/>
                <c:pt idx="0">
                  <c:v>2.1</c:v>
                </c:pt>
                <c:pt idx="1">
                  <c:v>2.2200000000000002</c:v>
                </c:pt>
                <c:pt idx="2">
                  <c:v>2.36</c:v>
                </c:pt>
                <c:pt idx="3">
                  <c:v>2.8</c:v>
                </c:pt>
              </c:numCache>
            </c:numRef>
          </c:val>
          <c:smooth val="0"/>
          <c:extLst>
            <c:ext xmlns:c16="http://schemas.microsoft.com/office/drawing/2014/chart" uri="{C3380CC4-5D6E-409C-BE32-E72D297353CC}">
              <c16:uniqueId val="{00000007-9752-45FC-9334-D28F36826B96}"/>
            </c:ext>
          </c:extLst>
        </c:ser>
        <c:dLbls>
          <c:showLegendKey val="0"/>
          <c:showVal val="0"/>
          <c:showCatName val="0"/>
          <c:showSerName val="0"/>
          <c:showPercent val="0"/>
          <c:showBubbleSize val="0"/>
        </c:dLbls>
        <c:marker val="1"/>
        <c:smooth val="0"/>
        <c:axId val="21578880"/>
        <c:axId val="21580800"/>
      </c:lineChart>
      <c:catAx>
        <c:axId val="21578880"/>
        <c:scaling>
          <c:orientation val="minMax"/>
        </c:scaling>
        <c:delete val="1"/>
        <c:axPos val="b"/>
        <c:numFmt formatCode="General" sourceLinked="1"/>
        <c:majorTickMark val="none"/>
        <c:minorTickMark val="none"/>
        <c:tickLblPos val="nextTo"/>
        <c:crossAx val="21580800"/>
        <c:crosses val="autoZero"/>
        <c:auto val="1"/>
        <c:lblAlgn val="ctr"/>
        <c:lblOffset val="100"/>
        <c:noMultiLvlLbl val="0"/>
      </c:catAx>
      <c:valAx>
        <c:axId val="2158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578880"/>
        <c:crosses val="autoZero"/>
        <c:crossBetween val="between"/>
      </c:valAx>
      <c:spPr>
        <a:noFill/>
        <a:ln w="19050">
          <a:solidFill>
            <a:schemeClr val="accent1"/>
          </a:solidFill>
        </a:ln>
        <a:effectLst/>
      </c:spPr>
    </c:plotArea>
    <c:legend>
      <c:legendPos val="b"/>
      <c:legendEntry>
        <c:idx val="0"/>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legendEntry>
      <c:overlay val="0"/>
      <c:spPr>
        <a:noFill/>
        <a:ln w="44450">
          <a:solidFill>
            <a:schemeClr val="accent1"/>
          </a:solid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38100">
      <a:solidFill>
        <a:schemeClr val="bg1"/>
      </a:solid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98686364699462"/>
          <c:y val="1.6673897596035752E-2"/>
          <c:w val="0.75758141766555565"/>
          <c:h val="0.83654309106405578"/>
        </c:manualLayout>
      </c:layout>
      <c:lineChart>
        <c:grouping val="standard"/>
        <c:varyColors val="0"/>
        <c:ser>
          <c:idx val="0"/>
          <c:order val="0"/>
          <c:tx>
            <c:strRef>
              <c:f>wordcodeSTC!$B$1</c:f>
              <c:strCache>
                <c:ptCount val="1"/>
                <c:pt idx="0">
                  <c:v>STC</c:v>
                </c:pt>
              </c:strCache>
            </c:strRef>
          </c:tx>
          <c:spPr>
            <a:ln w="15875" cap="flat">
              <a:solidFill>
                <a:schemeClr val="accent1"/>
              </a:solidFill>
              <a:bevel/>
              <a:tailEnd type="none"/>
            </a:ln>
            <a:effectLst/>
          </c:spPr>
          <c:marker>
            <c:symbol val="square"/>
            <c:size val="5"/>
            <c:spPr>
              <a:solidFill>
                <a:schemeClr val="accent1"/>
              </a:solidFill>
              <a:ln w="9525">
                <a:solidFill>
                  <a:schemeClr val="accent1"/>
                </a:solidFill>
              </a:ln>
              <a:effectLst/>
            </c:spPr>
          </c:marker>
          <c:cat>
            <c:numRef>
              <c:f>wordcodeSTC!$A$2:$A$11</c:f>
              <c:numCache>
                <c:formatCode>General</c:formatCode>
                <c:ptCount val="10"/>
                <c:pt idx="0">
                  <c:v>20</c:v>
                </c:pt>
                <c:pt idx="1">
                  <c:v>30</c:v>
                </c:pt>
                <c:pt idx="2">
                  <c:v>40</c:v>
                </c:pt>
                <c:pt idx="3">
                  <c:v>50</c:v>
                </c:pt>
                <c:pt idx="4">
                  <c:v>60</c:v>
                </c:pt>
                <c:pt idx="5">
                  <c:v>70</c:v>
                </c:pt>
                <c:pt idx="6">
                  <c:v>80</c:v>
                </c:pt>
                <c:pt idx="7">
                  <c:v>90</c:v>
                </c:pt>
                <c:pt idx="8">
                  <c:v>100</c:v>
                </c:pt>
                <c:pt idx="9">
                  <c:v>110</c:v>
                </c:pt>
              </c:numCache>
            </c:numRef>
          </c:cat>
          <c:val>
            <c:numRef>
              <c:f>wordcodeSTC!$B$2:$B$11</c:f>
              <c:numCache>
                <c:formatCode>General</c:formatCode>
                <c:ptCount val="10"/>
                <c:pt idx="0">
                  <c:v>0.87452655889145503</c:v>
                </c:pt>
                <c:pt idx="1">
                  <c:v>0.902240184757505</c:v>
                </c:pt>
                <c:pt idx="2">
                  <c:v>0.92071593533487295</c:v>
                </c:pt>
                <c:pt idx="3">
                  <c:v>0.94150115473441098</c:v>
                </c:pt>
                <c:pt idx="4">
                  <c:v>0.94842956120092303</c:v>
                </c:pt>
                <c:pt idx="5">
                  <c:v>0.96459584295612</c:v>
                </c:pt>
                <c:pt idx="6">
                  <c:v>0.97459584295612001</c:v>
                </c:pt>
                <c:pt idx="7">
                  <c:v>0.96152424942263204</c:v>
                </c:pt>
                <c:pt idx="8">
                  <c:v>0.96921478060046196</c:v>
                </c:pt>
                <c:pt idx="9">
                  <c:v>0.97383371824480303</c:v>
                </c:pt>
              </c:numCache>
            </c:numRef>
          </c:val>
          <c:smooth val="0"/>
          <c:extLst>
            <c:ext xmlns:c16="http://schemas.microsoft.com/office/drawing/2014/chart" uri="{C3380CC4-5D6E-409C-BE32-E72D297353CC}">
              <c16:uniqueId val="{00000000-1DB7-44B6-83F8-7F5F16E7776E}"/>
            </c:ext>
          </c:extLst>
        </c:ser>
        <c:ser>
          <c:idx val="1"/>
          <c:order val="1"/>
          <c:tx>
            <c:strRef>
              <c:f>wordcodeSTC!$C$1</c:f>
              <c:strCache>
                <c:ptCount val="1"/>
                <c:pt idx="0">
                  <c:v>LDA</c:v>
                </c:pt>
              </c:strCache>
            </c:strRef>
          </c:tx>
          <c:spPr>
            <a:ln w="15875" cap="rnd">
              <a:solidFill>
                <a:schemeClr val="accent2"/>
              </a:solidFill>
              <a:round/>
            </a:ln>
            <a:effectLst/>
          </c:spPr>
          <c:marker>
            <c:symbol val="diamond"/>
            <c:size val="5"/>
            <c:spPr>
              <a:solidFill>
                <a:schemeClr val="accent2"/>
              </a:solidFill>
              <a:ln w="9525">
                <a:solidFill>
                  <a:schemeClr val="accent2"/>
                </a:solidFill>
              </a:ln>
              <a:effectLst/>
            </c:spPr>
          </c:marker>
          <c:cat>
            <c:numRef>
              <c:f>wordcodeSTC!$A$2:$A$11</c:f>
              <c:numCache>
                <c:formatCode>General</c:formatCode>
                <c:ptCount val="10"/>
                <c:pt idx="0">
                  <c:v>20</c:v>
                </c:pt>
                <c:pt idx="1">
                  <c:v>30</c:v>
                </c:pt>
                <c:pt idx="2">
                  <c:v>40</c:v>
                </c:pt>
                <c:pt idx="3">
                  <c:v>50</c:v>
                </c:pt>
                <c:pt idx="4">
                  <c:v>60</c:v>
                </c:pt>
                <c:pt idx="5">
                  <c:v>70</c:v>
                </c:pt>
                <c:pt idx="6">
                  <c:v>80</c:v>
                </c:pt>
                <c:pt idx="7">
                  <c:v>90</c:v>
                </c:pt>
                <c:pt idx="8">
                  <c:v>100</c:v>
                </c:pt>
                <c:pt idx="9">
                  <c:v>110</c:v>
                </c:pt>
              </c:numCache>
            </c:numRef>
          </c:cat>
          <c:val>
            <c:numRef>
              <c:f>wordcodeSTC!$C$2:$C$11</c:f>
              <c:numCache>
                <c:formatCode>General</c:formatCode>
                <c:ptCount val="10"/>
                <c:pt idx="0">
                  <c:v>2.30946882217097E-3</c:v>
                </c:pt>
                <c:pt idx="1">
                  <c:v>9.2378752886836894E-3</c:v>
                </c:pt>
                <c:pt idx="2">
                  <c:v>9.2378752886836894E-3</c:v>
                </c:pt>
                <c:pt idx="3">
                  <c:v>3.4642032332563501E-2</c:v>
                </c:pt>
                <c:pt idx="4">
                  <c:v>3.4642032332563501E-2</c:v>
                </c:pt>
                <c:pt idx="5">
                  <c:v>2.0785219399538101E-2</c:v>
                </c:pt>
                <c:pt idx="6">
                  <c:v>5.7736720554272397E-2</c:v>
                </c:pt>
                <c:pt idx="7">
                  <c:v>1.8475750577367101E-2</c:v>
                </c:pt>
                <c:pt idx="8">
                  <c:v>2.0785219399538101E-2</c:v>
                </c:pt>
                <c:pt idx="9">
                  <c:v>7.1593533487297897E-2</c:v>
                </c:pt>
              </c:numCache>
            </c:numRef>
          </c:val>
          <c:smooth val="0"/>
          <c:extLst>
            <c:ext xmlns:c16="http://schemas.microsoft.com/office/drawing/2014/chart" uri="{C3380CC4-5D6E-409C-BE32-E72D297353CC}">
              <c16:uniqueId val="{00000001-1DB7-44B6-83F8-7F5F16E7776E}"/>
            </c:ext>
          </c:extLst>
        </c:ser>
        <c:ser>
          <c:idx val="2"/>
          <c:order val="2"/>
          <c:tx>
            <c:strRef>
              <c:f>wordcodeSTC!$D$1</c:f>
              <c:strCache>
                <c:ptCount val="1"/>
                <c:pt idx="0">
                  <c:v>Block-BSTC</c:v>
                </c:pt>
              </c:strCache>
            </c:strRef>
          </c:tx>
          <c:spPr>
            <a:ln w="15875" cap="rnd">
              <a:solidFill>
                <a:schemeClr val="accent3"/>
              </a:solidFill>
              <a:round/>
            </a:ln>
            <a:effectLst/>
          </c:spPr>
          <c:marker>
            <c:symbol val="circle"/>
            <c:size val="5"/>
            <c:spPr>
              <a:solidFill>
                <a:schemeClr val="accent3"/>
              </a:solidFill>
              <a:ln w="9525">
                <a:solidFill>
                  <a:schemeClr val="accent3"/>
                </a:solidFill>
              </a:ln>
              <a:effectLst/>
            </c:spPr>
          </c:marker>
          <c:cat>
            <c:numRef>
              <c:f>wordcodeSTC!$A$2:$A$11</c:f>
              <c:numCache>
                <c:formatCode>General</c:formatCode>
                <c:ptCount val="10"/>
                <c:pt idx="0">
                  <c:v>20</c:v>
                </c:pt>
                <c:pt idx="1">
                  <c:v>30</c:v>
                </c:pt>
                <c:pt idx="2">
                  <c:v>40</c:v>
                </c:pt>
                <c:pt idx="3">
                  <c:v>50</c:v>
                </c:pt>
                <c:pt idx="4">
                  <c:v>60</c:v>
                </c:pt>
                <c:pt idx="5">
                  <c:v>70</c:v>
                </c:pt>
                <c:pt idx="6">
                  <c:v>80</c:v>
                </c:pt>
                <c:pt idx="7">
                  <c:v>90</c:v>
                </c:pt>
                <c:pt idx="8">
                  <c:v>100</c:v>
                </c:pt>
                <c:pt idx="9">
                  <c:v>110</c:v>
                </c:pt>
              </c:numCache>
            </c:numRef>
          </c:cat>
          <c:val>
            <c:numRef>
              <c:f>wordcodeSTC!$D$2:$D$11</c:f>
              <c:numCache>
                <c:formatCode>General</c:formatCode>
                <c:ptCount val="10"/>
                <c:pt idx="0">
                  <c:v>0.89349999999999996</c:v>
                </c:pt>
                <c:pt idx="1">
                  <c:v>0.92110000000000003</c:v>
                </c:pt>
                <c:pt idx="2">
                  <c:v>0.94310000000000005</c:v>
                </c:pt>
                <c:pt idx="3">
                  <c:v>0.96130000000000004</c:v>
                </c:pt>
                <c:pt idx="4">
                  <c:v>0.97030000000000005</c:v>
                </c:pt>
                <c:pt idx="5">
                  <c:v>0.97950000000000004</c:v>
                </c:pt>
                <c:pt idx="6">
                  <c:v>0.9879</c:v>
                </c:pt>
                <c:pt idx="7">
                  <c:v>0.98570000000000002</c:v>
                </c:pt>
                <c:pt idx="8">
                  <c:v>0.98329999999999995</c:v>
                </c:pt>
                <c:pt idx="9">
                  <c:v>0.98350000000000004</c:v>
                </c:pt>
              </c:numCache>
            </c:numRef>
          </c:val>
          <c:smooth val="0"/>
          <c:extLst>
            <c:ext xmlns:c16="http://schemas.microsoft.com/office/drawing/2014/chart" uri="{C3380CC4-5D6E-409C-BE32-E72D297353CC}">
              <c16:uniqueId val="{00000002-1DB7-44B6-83F8-7F5F16E7776E}"/>
            </c:ext>
          </c:extLst>
        </c:ser>
        <c:dLbls>
          <c:showLegendKey val="0"/>
          <c:showVal val="0"/>
          <c:showCatName val="0"/>
          <c:showSerName val="0"/>
          <c:showPercent val="0"/>
          <c:showBubbleSize val="0"/>
        </c:dLbls>
        <c:marker val="1"/>
        <c:smooth val="0"/>
        <c:axId val="182916224"/>
        <c:axId val="182918528"/>
      </c:lineChart>
      <c:catAx>
        <c:axId val="182916224"/>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word codes number</a:t>
                </a:r>
                <a:endParaRPr lang="zh-CN" altLang="en-US" sz="1000" dirty="0">
                  <a:latin typeface="Arial Unicode MS" panose="020B0604020202020204" pitchFamily="34" charset="-122"/>
                  <a:ea typeface="Arial Unicode MS" panose="020B0604020202020204" pitchFamily="34" charset="-122"/>
                  <a:cs typeface="Arial Unicode MS" panose="020B0604020202020204" pitchFamily="34" charset="-122"/>
                </a:endParaRP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182918528"/>
        <c:crosses val="autoZero"/>
        <c:auto val="1"/>
        <c:lblAlgn val="ctr"/>
        <c:lblOffset val="100"/>
        <c:noMultiLvlLbl val="0"/>
      </c:catAx>
      <c:valAx>
        <c:axId val="182918528"/>
        <c:scaling>
          <c:orientation val="minMax"/>
          <c:max val="1"/>
        </c:scaling>
        <c:delete val="0"/>
        <c:axPos val="l"/>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altLang="zh-CN" sz="1000" dirty="0">
                    <a:latin typeface="Arial Unicode MS" panose="020B0604020202020204" pitchFamily="34" charset="-122"/>
                    <a:ea typeface="Arial Unicode MS" panose="020B0604020202020204" pitchFamily="34" charset="-122"/>
                    <a:cs typeface="Arial Unicode MS" panose="020B0604020202020204" pitchFamily="34" charset="-122"/>
                  </a:rPr>
                  <a:t>sparsity ratio</a:t>
                </a:r>
                <a:endParaRPr lang="zh-CN" altLang="en-US" sz="1000" dirty="0">
                  <a:latin typeface="Arial Unicode MS" panose="020B0604020202020204" pitchFamily="34" charset="-122"/>
                  <a:ea typeface="Arial Unicode MS" panose="020B0604020202020204" pitchFamily="34" charset="-122"/>
                  <a:cs typeface="Arial Unicode MS" panose="020B0604020202020204" pitchFamily="34" charset="-122"/>
                </a:endParaRPr>
              </a:p>
            </c:rich>
          </c:tx>
          <c:layout>
            <c:manualLayout>
              <c:xMode val="edge"/>
              <c:yMode val="edge"/>
              <c:x val="0"/>
              <c:y val="0.28564354109878648"/>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182916224"/>
        <c:crosses val="autoZero"/>
        <c:crossBetween val="midCat"/>
      </c:valAx>
      <c:spPr>
        <a:noFill/>
        <a:ln>
          <a:solidFill>
            <a:schemeClr val="tx1"/>
          </a:solidFill>
        </a:ln>
        <a:effectLst/>
      </c:spPr>
    </c:plotArea>
    <c:legend>
      <c:legendPos val="b"/>
      <c:layout>
        <c:manualLayout>
          <c:xMode val="edge"/>
          <c:yMode val="edge"/>
          <c:x val="0.215333378810322"/>
          <c:y val="0.4090948940660768"/>
          <c:w val="0.42781106718506667"/>
          <c:h val="0.281445022804694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43938514438649"/>
          <c:y val="3.1073783990458268E-2"/>
          <c:w val="0.79049631002898124"/>
          <c:h val="0.80904011128539322"/>
        </c:manualLayout>
      </c:layout>
      <c:lineChart>
        <c:grouping val="standard"/>
        <c:varyColors val="0"/>
        <c:ser>
          <c:idx val="0"/>
          <c:order val="0"/>
          <c:tx>
            <c:strRef>
              <c:f>'Classfication accuracy'!$B$1</c:f>
              <c:strCache>
                <c:ptCount val="1"/>
                <c:pt idx="0">
                  <c:v>LDA</c:v>
                </c:pt>
              </c:strCache>
            </c:strRef>
          </c:tx>
          <c:spPr>
            <a:ln w="15875" cap="rnd">
              <a:solidFill>
                <a:schemeClr val="accent1"/>
              </a:solidFill>
              <a:round/>
            </a:ln>
            <a:effectLst/>
          </c:spPr>
          <c:marker>
            <c:symbol val="square"/>
            <c:size val="5"/>
            <c:spPr>
              <a:solidFill>
                <a:schemeClr val="accent1"/>
              </a:solidFill>
              <a:ln w="9525">
                <a:solidFill>
                  <a:schemeClr val="accent1"/>
                </a:solidFill>
              </a:ln>
              <a:effectLst/>
            </c:spPr>
          </c:marker>
          <c:cat>
            <c:numRef>
              <c:f>'Classfication accuracy'!$A$2:$A$7</c:f>
              <c:numCache>
                <c:formatCode>General</c:formatCode>
                <c:ptCount val="6"/>
                <c:pt idx="0">
                  <c:v>200</c:v>
                </c:pt>
                <c:pt idx="1">
                  <c:v>250</c:v>
                </c:pt>
                <c:pt idx="2">
                  <c:v>300</c:v>
                </c:pt>
                <c:pt idx="3">
                  <c:v>350</c:v>
                </c:pt>
                <c:pt idx="4">
                  <c:v>400</c:v>
                </c:pt>
                <c:pt idx="5">
                  <c:v>450</c:v>
                </c:pt>
              </c:numCache>
            </c:numRef>
          </c:cat>
          <c:val>
            <c:numRef>
              <c:f>'Classfication accuracy'!$B$2:$B$7</c:f>
              <c:numCache>
                <c:formatCode>General</c:formatCode>
                <c:ptCount val="6"/>
                <c:pt idx="0">
                  <c:v>73.248175182481702</c:v>
                </c:pt>
                <c:pt idx="1">
                  <c:v>72.591240875912405</c:v>
                </c:pt>
                <c:pt idx="2">
                  <c:v>70.437956204379503</c:v>
                </c:pt>
                <c:pt idx="3">
                  <c:v>69.890510948905103</c:v>
                </c:pt>
                <c:pt idx="4">
                  <c:v>68.649635036496306</c:v>
                </c:pt>
                <c:pt idx="5">
                  <c:v>69.379562043795602</c:v>
                </c:pt>
              </c:numCache>
            </c:numRef>
          </c:val>
          <c:smooth val="0"/>
          <c:extLst>
            <c:ext xmlns:c16="http://schemas.microsoft.com/office/drawing/2014/chart" uri="{C3380CC4-5D6E-409C-BE32-E72D297353CC}">
              <c16:uniqueId val="{00000000-E3D6-4312-A3A9-916131FDA84E}"/>
            </c:ext>
          </c:extLst>
        </c:ser>
        <c:ser>
          <c:idx val="1"/>
          <c:order val="1"/>
          <c:tx>
            <c:strRef>
              <c:f>'Classfication accuracy'!$C$1</c:f>
              <c:strCache>
                <c:ptCount val="1"/>
                <c:pt idx="0">
                  <c:v>STC</c:v>
                </c:pt>
              </c:strCache>
            </c:strRef>
          </c:tx>
          <c:spPr>
            <a:ln w="15875" cap="rnd">
              <a:solidFill>
                <a:schemeClr val="accent2"/>
              </a:solidFill>
              <a:round/>
            </a:ln>
            <a:effectLst/>
          </c:spPr>
          <c:marker>
            <c:symbol val="diamond"/>
            <c:size val="5"/>
            <c:spPr>
              <a:solidFill>
                <a:schemeClr val="accent2"/>
              </a:solidFill>
              <a:ln w="9525">
                <a:solidFill>
                  <a:schemeClr val="accent2"/>
                </a:solidFill>
              </a:ln>
              <a:effectLst/>
            </c:spPr>
          </c:marker>
          <c:cat>
            <c:numRef>
              <c:f>'Classfication accuracy'!$A$2:$A$7</c:f>
              <c:numCache>
                <c:formatCode>General</c:formatCode>
                <c:ptCount val="6"/>
                <c:pt idx="0">
                  <c:v>200</c:v>
                </c:pt>
                <c:pt idx="1">
                  <c:v>250</c:v>
                </c:pt>
                <c:pt idx="2">
                  <c:v>300</c:v>
                </c:pt>
                <c:pt idx="3">
                  <c:v>350</c:v>
                </c:pt>
                <c:pt idx="4">
                  <c:v>400</c:v>
                </c:pt>
                <c:pt idx="5">
                  <c:v>450</c:v>
                </c:pt>
              </c:numCache>
            </c:numRef>
          </c:cat>
          <c:val>
            <c:numRef>
              <c:f>'Classfication accuracy'!$C$2:$C$7</c:f>
              <c:numCache>
                <c:formatCode>General</c:formatCode>
                <c:ptCount val="6"/>
                <c:pt idx="0">
                  <c:v>71.605839416058302</c:v>
                </c:pt>
                <c:pt idx="1">
                  <c:v>70.620437956204299</c:v>
                </c:pt>
                <c:pt idx="2">
                  <c:v>70.875912408759106</c:v>
                </c:pt>
                <c:pt idx="3">
                  <c:v>71.021897810218903</c:v>
                </c:pt>
                <c:pt idx="4">
                  <c:v>69.963503649635001</c:v>
                </c:pt>
                <c:pt idx="5">
                  <c:v>69.817518248175105</c:v>
                </c:pt>
              </c:numCache>
            </c:numRef>
          </c:val>
          <c:smooth val="0"/>
          <c:extLst>
            <c:ext xmlns:c16="http://schemas.microsoft.com/office/drawing/2014/chart" uri="{C3380CC4-5D6E-409C-BE32-E72D297353CC}">
              <c16:uniqueId val="{00000001-E3D6-4312-A3A9-916131FDA84E}"/>
            </c:ext>
          </c:extLst>
        </c:ser>
        <c:ser>
          <c:idx val="2"/>
          <c:order val="2"/>
          <c:tx>
            <c:strRef>
              <c:f>'Classfication accuracy'!$D$1</c:f>
              <c:strCache>
                <c:ptCount val="1"/>
                <c:pt idx="0">
                  <c:v>GSTC</c:v>
                </c:pt>
              </c:strCache>
            </c:strRef>
          </c:tx>
          <c:spPr>
            <a:ln w="15875" cap="rnd">
              <a:solidFill>
                <a:schemeClr val="accent3"/>
              </a:solidFill>
              <a:round/>
            </a:ln>
            <a:effectLst/>
          </c:spPr>
          <c:marker>
            <c:symbol val="triangle"/>
            <c:size val="5"/>
            <c:spPr>
              <a:solidFill>
                <a:schemeClr val="accent3"/>
              </a:solidFill>
              <a:ln w="9525">
                <a:solidFill>
                  <a:schemeClr val="accent3"/>
                </a:solidFill>
              </a:ln>
              <a:effectLst/>
            </c:spPr>
          </c:marker>
          <c:cat>
            <c:numRef>
              <c:f>'Classfication accuracy'!$A$2:$A$7</c:f>
              <c:numCache>
                <c:formatCode>General</c:formatCode>
                <c:ptCount val="6"/>
                <c:pt idx="0">
                  <c:v>200</c:v>
                </c:pt>
                <c:pt idx="1">
                  <c:v>250</c:v>
                </c:pt>
                <c:pt idx="2">
                  <c:v>300</c:v>
                </c:pt>
                <c:pt idx="3">
                  <c:v>350</c:v>
                </c:pt>
                <c:pt idx="4">
                  <c:v>400</c:v>
                </c:pt>
                <c:pt idx="5">
                  <c:v>450</c:v>
                </c:pt>
              </c:numCache>
            </c:numRef>
          </c:cat>
          <c:val>
            <c:numRef>
              <c:f>'Classfication accuracy'!$D$2:$D$7</c:f>
              <c:numCache>
                <c:formatCode>General</c:formatCode>
                <c:ptCount val="6"/>
                <c:pt idx="0">
                  <c:v>70.5474452554744</c:v>
                </c:pt>
                <c:pt idx="1">
                  <c:v>71.751824817518198</c:v>
                </c:pt>
                <c:pt idx="2">
                  <c:v>72.554744525547406</c:v>
                </c:pt>
                <c:pt idx="3">
                  <c:v>73.759124087591204</c:v>
                </c:pt>
                <c:pt idx="4">
                  <c:v>74.598540145985396</c:v>
                </c:pt>
                <c:pt idx="5">
                  <c:v>75.583941605839399</c:v>
                </c:pt>
              </c:numCache>
            </c:numRef>
          </c:val>
          <c:smooth val="0"/>
          <c:extLst>
            <c:ext xmlns:c16="http://schemas.microsoft.com/office/drawing/2014/chart" uri="{C3380CC4-5D6E-409C-BE32-E72D297353CC}">
              <c16:uniqueId val="{00000002-E3D6-4312-A3A9-916131FDA84E}"/>
            </c:ext>
          </c:extLst>
        </c:ser>
        <c:ser>
          <c:idx val="3"/>
          <c:order val="3"/>
          <c:tx>
            <c:strRef>
              <c:f>'Classfication accuracy'!$E$1</c:f>
              <c:strCache>
                <c:ptCount val="1"/>
                <c:pt idx="0">
                  <c:v>Block-BSTC</c:v>
                </c:pt>
              </c:strCache>
            </c:strRef>
          </c:tx>
          <c:spPr>
            <a:ln w="15875" cap="rnd">
              <a:solidFill>
                <a:schemeClr val="accent4"/>
              </a:solidFill>
              <a:round/>
            </a:ln>
            <a:effectLst/>
          </c:spPr>
          <c:marker>
            <c:symbol val="circle"/>
            <c:size val="5"/>
            <c:spPr>
              <a:solidFill>
                <a:schemeClr val="accent4"/>
              </a:solidFill>
              <a:ln w="9525">
                <a:solidFill>
                  <a:schemeClr val="accent4"/>
                </a:solidFill>
              </a:ln>
              <a:effectLst/>
            </c:spPr>
          </c:marker>
          <c:cat>
            <c:numRef>
              <c:f>'Classfication accuracy'!$A$2:$A$7</c:f>
              <c:numCache>
                <c:formatCode>General</c:formatCode>
                <c:ptCount val="6"/>
                <c:pt idx="0">
                  <c:v>200</c:v>
                </c:pt>
                <c:pt idx="1">
                  <c:v>250</c:v>
                </c:pt>
                <c:pt idx="2">
                  <c:v>300</c:v>
                </c:pt>
                <c:pt idx="3">
                  <c:v>350</c:v>
                </c:pt>
                <c:pt idx="4">
                  <c:v>400</c:v>
                </c:pt>
                <c:pt idx="5">
                  <c:v>450</c:v>
                </c:pt>
              </c:numCache>
            </c:numRef>
          </c:cat>
          <c:val>
            <c:numRef>
              <c:f>'Classfication accuracy'!$E$2:$E$7</c:f>
              <c:numCache>
                <c:formatCode>General</c:formatCode>
                <c:ptCount val="6"/>
                <c:pt idx="0">
                  <c:v>72.150000000000006</c:v>
                </c:pt>
                <c:pt idx="1">
                  <c:v>72.56</c:v>
                </c:pt>
                <c:pt idx="2">
                  <c:v>73.19</c:v>
                </c:pt>
                <c:pt idx="3">
                  <c:v>74.63</c:v>
                </c:pt>
                <c:pt idx="4">
                  <c:v>75.33</c:v>
                </c:pt>
                <c:pt idx="5">
                  <c:v>76.010000000000005</c:v>
                </c:pt>
              </c:numCache>
            </c:numRef>
          </c:val>
          <c:smooth val="0"/>
          <c:extLst>
            <c:ext xmlns:c16="http://schemas.microsoft.com/office/drawing/2014/chart" uri="{C3380CC4-5D6E-409C-BE32-E72D297353CC}">
              <c16:uniqueId val="{00000003-E3D6-4312-A3A9-916131FDA84E}"/>
            </c:ext>
          </c:extLst>
        </c:ser>
        <c:dLbls>
          <c:showLegendKey val="0"/>
          <c:showVal val="0"/>
          <c:showCatName val="0"/>
          <c:showSerName val="0"/>
          <c:showPercent val="0"/>
          <c:showBubbleSize val="0"/>
        </c:dLbls>
        <c:marker val="1"/>
        <c:smooth val="0"/>
        <c:axId val="122015744"/>
        <c:axId val="122018048"/>
      </c:lineChart>
      <c:catAx>
        <c:axId val="122015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800" b="1" dirty="0">
                    <a:latin typeface="Arial Unicode MS" panose="020B0604020202020204" pitchFamily="34" charset="-122"/>
                    <a:ea typeface="Arial Unicode MS" panose="020B0604020202020204" pitchFamily="34" charset="-122"/>
                    <a:cs typeface="Arial Unicode MS" panose="020B0604020202020204" pitchFamily="34" charset="-122"/>
                  </a:rPr>
                  <a:t>Topic Number</a:t>
                </a:r>
                <a:endParaRPr lang="zh-CN" altLang="en-US" sz="800" b="1" dirty="0">
                  <a:latin typeface="Arial Unicode MS" panose="020B0604020202020204" pitchFamily="34" charset="-122"/>
                  <a:ea typeface="Arial Unicode MS" panose="020B0604020202020204" pitchFamily="34" charset="-122"/>
                  <a:cs typeface="Arial Unicode MS" panose="020B0604020202020204" pitchFamily="34" charset="-122"/>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122018048"/>
        <c:crosses val="autoZero"/>
        <c:auto val="1"/>
        <c:lblAlgn val="ctr"/>
        <c:lblOffset val="100"/>
        <c:noMultiLvlLbl val="0"/>
      </c:catAx>
      <c:valAx>
        <c:axId val="1220180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800" dirty="0">
                    <a:latin typeface="Arial Unicode MS" panose="020B0604020202020204" pitchFamily="34" charset="-122"/>
                    <a:ea typeface="Arial Unicode MS" panose="020B0604020202020204" pitchFamily="34" charset="-122"/>
                    <a:cs typeface="Arial Unicode MS" panose="020B0604020202020204" pitchFamily="34" charset="-122"/>
                  </a:rPr>
                  <a:t>Classification Accuracy(%)</a:t>
                </a:r>
                <a:endParaRPr lang="zh-CN" altLang="en-US" sz="800" dirty="0">
                  <a:latin typeface="Arial Unicode MS" panose="020B0604020202020204" pitchFamily="34" charset="-122"/>
                  <a:ea typeface="Arial Unicode MS" panose="020B0604020202020204" pitchFamily="34" charset="-122"/>
                  <a:cs typeface="Arial Unicode MS" panose="020B0604020202020204" pitchFamily="34" charset="-122"/>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crossAx val="122015744"/>
        <c:crosses val="autoZero"/>
        <c:crossBetween val="midCat"/>
      </c:valAx>
      <c:spPr>
        <a:noFill/>
        <a:ln>
          <a:solidFill>
            <a:schemeClr val="tx1"/>
          </a:solidFill>
        </a:ln>
        <a:effectLst/>
      </c:spPr>
    </c:plotArea>
    <c:legend>
      <c:legendPos val="b"/>
      <c:layout>
        <c:manualLayout>
          <c:xMode val="edge"/>
          <c:yMode val="edge"/>
          <c:x val="0.18162244137328318"/>
          <c:y val="0.43663510131158684"/>
          <c:w val="0.46017044125672413"/>
          <c:h val="0.3865811618908461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根据</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年的微博用户发展报告，微博每月的</a:t>
            </a:r>
            <a:r>
              <a:rPr lang="zh-CN" altLang="en-US" sz="1200" kern="1200" dirty="0">
                <a:solidFill>
                  <a:schemeClr val="tx1"/>
                </a:solidFill>
                <a:effectLst/>
                <a:latin typeface="+mn-lt"/>
                <a:ea typeface="+mn-ea"/>
                <a:cs typeface="+mn-cs"/>
              </a:rPr>
              <a:t>月</a:t>
            </a:r>
            <a:r>
              <a:rPr lang="zh-CN" altLang="zh-CN" sz="1200" kern="1200" dirty="0">
                <a:solidFill>
                  <a:schemeClr val="tx1"/>
                </a:solidFill>
                <a:effectLst/>
                <a:latin typeface="+mn-lt"/>
                <a:ea typeface="+mn-ea"/>
                <a:cs typeface="+mn-cs"/>
              </a:rPr>
              <a:t>活</a:t>
            </a:r>
            <a:r>
              <a:rPr lang="zh-CN" altLang="en-US" sz="1200" kern="1200" dirty="0">
                <a:solidFill>
                  <a:schemeClr val="tx1"/>
                </a:solidFill>
                <a:effectLst/>
                <a:latin typeface="+mn-lt"/>
                <a:ea typeface="+mn-ea"/>
                <a:cs typeface="+mn-cs"/>
              </a:rPr>
              <a:t>量</a:t>
            </a:r>
            <a:r>
              <a:rPr lang="zh-CN" altLang="zh-CN" sz="1200" kern="1200" dirty="0">
                <a:solidFill>
                  <a:schemeClr val="tx1"/>
                </a:solidFill>
                <a:effectLst/>
                <a:latin typeface="+mn-lt"/>
                <a:ea typeface="+mn-ea"/>
                <a:cs typeface="+mn-cs"/>
              </a:rPr>
              <a:t>已经达到</a:t>
            </a:r>
            <a:r>
              <a:rPr lang="en-US" altLang="zh-CN" sz="1200" kern="1200" dirty="0">
                <a:solidFill>
                  <a:schemeClr val="tx1"/>
                </a:solidFill>
                <a:effectLst/>
                <a:latin typeface="+mn-lt"/>
                <a:ea typeface="+mn-ea"/>
                <a:cs typeface="+mn-cs"/>
              </a:rPr>
              <a:t>3.76</a:t>
            </a:r>
            <a:r>
              <a:rPr lang="zh-CN" altLang="zh-CN" sz="1200" kern="1200" dirty="0">
                <a:solidFill>
                  <a:schemeClr val="tx1"/>
                </a:solidFill>
                <a:effectLst/>
                <a:latin typeface="+mn-lt"/>
                <a:ea typeface="+mn-ea"/>
                <a:cs typeface="+mn-cs"/>
              </a:rPr>
              <a:t>亿</a:t>
            </a:r>
            <a:r>
              <a:rPr lang="zh-CN" altLang="en-US" sz="1200" kern="1200" dirty="0">
                <a:solidFill>
                  <a:schemeClr val="tx1"/>
                </a:solidFill>
                <a:effectLst/>
                <a:latin typeface="+mn-lt"/>
                <a:ea typeface="+mn-ea"/>
                <a:cs typeface="+mn-cs"/>
              </a:rPr>
              <a:t>。</a:t>
            </a:r>
            <a:r>
              <a:rPr lang="zh-CN" altLang="en-US" dirty="0"/>
              <a:t>用户产生的短文本内容反映了公众关注的话题，因而</a:t>
            </a:r>
            <a:r>
              <a:rPr lang="zh-CN" altLang="zh-CN" sz="1200" kern="1200" dirty="0">
                <a:solidFill>
                  <a:schemeClr val="tx1"/>
                </a:solidFill>
                <a:effectLst/>
                <a:latin typeface="+mn-lt"/>
                <a:ea typeface="+mn-ea"/>
                <a:cs typeface="+mn-cs"/>
              </a:rPr>
              <a:t>从短文本语料中学习文本的稀疏性低维表达来挖掘潜在主题具有深远的现实意义和很高的价值。</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910556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en-US" altLang="zh-CN" sz="1200" b="0" i="1" kern="1200" smtClean="0">
                            <a:solidFill>
                              <a:schemeClr val="tx1"/>
                            </a:solidFill>
                            <a:latin typeface="Cambria Math" panose="02040503050406030204" pitchFamily="18" charset="0"/>
                            <a:ea typeface="+mn-ea"/>
                            <a:cs typeface="+mn-cs"/>
                          </a:rPr>
                          <m:t> </m:t>
                        </m:r>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𝑖𝑗</m:t>
                        </m:r>
                      </m:sub>
                    </m:sSub>
                  </m:oMath>
                </a14:m>
                <a:r>
                  <a:rPr lang="en-US" altLang="zh-CN" sz="1200" kern="1200" dirty="0" err="1">
                    <a:solidFill>
                      <a:schemeClr val="tx1"/>
                    </a:solidFill>
                    <a:effectLst/>
                    <a:latin typeface="+mn-lt"/>
                    <a:ea typeface="+mn-ea"/>
                    <a:cs typeface="+mn-cs"/>
                  </a:rPr>
                  <a:t>表示向量</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的第</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𝑗</m:t>
                    </m:r>
                  </m:oMath>
                </a14:m>
                <a:r>
                  <a:rPr lang="en-US" altLang="zh-CN" sz="1200" kern="1200" dirty="0" err="1">
                    <a:solidFill>
                      <a:schemeClr val="tx1"/>
                    </a:solidFill>
                    <a:effectLst/>
                    <a:latin typeface="+mn-lt"/>
                    <a:ea typeface="+mn-ea"/>
                    <a:cs typeface="+mn-cs"/>
                  </a:rPr>
                  <a:t>个特征，而</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𝑧</m:t>
                        </m:r>
                      </m:e>
                      <m:sub>
                        <m:r>
                          <a:rPr lang="zh-CN" altLang="en-US" sz="1200" i="1" kern="1200">
                            <a:solidFill>
                              <a:schemeClr val="tx1"/>
                            </a:solidFill>
                            <a:latin typeface="Cambria Math" panose="02040503050406030204" pitchFamily="18" charset="0"/>
                            <a:ea typeface="+mn-ea"/>
                            <a:cs typeface="+mn-cs"/>
                          </a:rPr>
                          <m:t>𝑝</m:t>
                        </m:r>
                      </m:sub>
                    </m:sSub>
                  </m:oMath>
                </a14:m>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表示簇的中心，并且</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𝑖𝑝</m:t>
                        </m:r>
                      </m:sub>
                    </m:sSub>
                    <m:r>
                      <a:rPr lang="zh-CN" altLang="en-US" sz="1200" i="0" kern="1200">
                        <a:solidFill>
                          <a:schemeClr val="tx1"/>
                        </a:solidFill>
                        <a:latin typeface="Cambria Math" panose="02040503050406030204" pitchFamily="18" charset="0"/>
                        <a:ea typeface="+mn-ea"/>
                        <a:cs typeface="+mn-cs"/>
                      </a:rPr>
                      <m:t>=1</m:t>
                    </m:r>
                  </m:oMath>
                </a14:m>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表示</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𝑥</m:t>
                        </m:r>
                      </m:e>
                      <m:sub>
                        <m:r>
                          <a:rPr lang="zh-CN" altLang="en-US" sz="1200" i="1" kern="1200">
                            <a:solidFill>
                              <a:schemeClr val="tx1"/>
                            </a:solidFill>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是第</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𝑝</m:t>
                    </m:r>
                  </m:oMath>
                </a14:m>
                <a:r>
                  <a:rPr lang="en-US" altLang="zh-CN" sz="1200" kern="1200" dirty="0" err="1">
                    <a:solidFill>
                      <a:schemeClr val="tx1"/>
                    </a:solidFill>
                    <a:effectLst/>
                    <a:latin typeface="+mn-lt"/>
                    <a:ea typeface="+mn-ea"/>
                    <a:cs typeface="+mn-cs"/>
                  </a:rPr>
                  <a:t>个簇中的向量</a:t>
                </a:r>
                <a:r>
                  <a:rPr lang="en-US" altLang="zh-CN" sz="1200" kern="1200" dirty="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en-US" sz="1200" i="0" kern="1200">
                    <a:solidFill>
                      <a:schemeClr val="tx1"/>
                    </a:solidFill>
                    <a:latin typeface="+mn-lt"/>
                    <a:ea typeface="+mn-ea"/>
                    <a:cs typeface="+mn-cs"/>
                  </a:rPr>
                  <a:t>𝑥</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𝑖𝑗</a:t>
                </a:r>
                <a:r>
                  <a:rPr lang="en-US" altLang="zh-CN" sz="1200" kern="1200" dirty="0" err="1" smtClean="0">
                    <a:solidFill>
                      <a:schemeClr val="tx1"/>
                    </a:solidFill>
                    <a:effectLst/>
                    <a:latin typeface="+mn-lt"/>
                    <a:ea typeface="+mn-ea"/>
                    <a:cs typeface="+mn-cs"/>
                  </a:rPr>
                  <a:t>表示向量</a:t>
                </a:r>
                <a:r>
                  <a:rPr lang="zh-CN" altLang="en-US" sz="1200" i="0" kern="1200">
                    <a:solidFill>
                      <a:schemeClr val="tx1"/>
                    </a:solidFill>
                    <a:latin typeface="+mn-lt"/>
                    <a:ea typeface="+mn-ea"/>
                    <a:cs typeface="+mn-cs"/>
                  </a:rPr>
                  <a:t>𝑥</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的第</a:t>
                </a:r>
                <a:r>
                  <a:rPr lang="zh-CN" altLang="en-US" sz="1200" i="0" kern="1200" smtClean="0">
                    <a:solidFill>
                      <a:schemeClr val="tx1"/>
                    </a:solidFill>
                    <a:latin typeface="+mn-lt"/>
                    <a:ea typeface="+mn-ea"/>
                    <a:cs typeface="+mn-cs"/>
                  </a:rPr>
                  <a:t>𝑗</a:t>
                </a:r>
                <a:r>
                  <a:rPr lang="en-US" altLang="zh-CN" sz="1200" kern="1200" dirty="0" err="1" smtClean="0">
                    <a:solidFill>
                      <a:schemeClr val="tx1"/>
                    </a:solidFill>
                    <a:effectLst/>
                    <a:latin typeface="+mn-lt"/>
                    <a:ea typeface="+mn-ea"/>
                    <a:cs typeface="+mn-cs"/>
                  </a:rPr>
                  <a:t>个特征，而</a:t>
                </a:r>
                <a:r>
                  <a:rPr lang="zh-CN" altLang="en-US" sz="1200" i="0" kern="1200">
                    <a:solidFill>
                      <a:schemeClr val="tx1"/>
                    </a:solidFill>
                    <a:latin typeface="+mn-lt"/>
                    <a:ea typeface="+mn-ea"/>
                    <a:cs typeface="+mn-cs"/>
                  </a:rPr>
                  <a:t>𝑧</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𝑝</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表示簇的中心，并且</a:t>
                </a:r>
                <a:r>
                  <a:rPr lang="zh-CN" altLang="en-US" sz="1200" i="0" kern="1200">
                    <a:solidFill>
                      <a:schemeClr val="tx1"/>
                    </a:solidFill>
                    <a:latin typeface="+mn-lt"/>
                    <a:ea typeface="+mn-ea"/>
                    <a:cs typeface="+mn-cs"/>
                  </a:rPr>
                  <a:t>𝑠</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𝑖𝑝=1</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表示</a:t>
                </a:r>
                <a:r>
                  <a:rPr lang="zh-CN" altLang="en-US" sz="1200" i="0" kern="1200">
                    <a:solidFill>
                      <a:schemeClr val="tx1"/>
                    </a:solidFill>
                    <a:latin typeface="+mn-lt"/>
                    <a:ea typeface="+mn-ea"/>
                    <a:cs typeface="+mn-cs"/>
                  </a:rPr>
                  <a:t>𝑥</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是第</a:t>
                </a:r>
                <a:r>
                  <a:rPr lang="zh-CN" altLang="en-US" sz="1200" i="0" kern="1200" smtClean="0">
                    <a:solidFill>
                      <a:schemeClr val="tx1"/>
                    </a:solidFill>
                    <a:latin typeface="+mn-lt"/>
                    <a:ea typeface="+mn-ea"/>
                    <a:cs typeface="+mn-cs"/>
                  </a:rPr>
                  <a:t>𝑝</a:t>
                </a:r>
                <a:r>
                  <a:rPr lang="en-US" altLang="zh-CN" sz="1200" kern="1200" dirty="0" err="1" smtClean="0">
                    <a:solidFill>
                      <a:schemeClr val="tx1"/>
                    </a:solidFill>
                    <a:effectLst/>
                    <a:latin typeface="+mn-lt"/>
                    <a:ea typeface="+mn-ea"/>
                    <a:cs typeface="+mn-cs"/>
                  </a:rPr>
                  <a:t>个簇中的向量</a:t>
                </a:r>
                <a:r>
                  <a:rPr lang="en-US" altLang="zh-CN" sz="1200" kern="1200" dirty="0" smtClean="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CB530F0D-1A5A-4EA2-B28F-0EC912CB6BA5}" type="slidenum">
              <a:rPr lang="zh-CN" altLang="en-US" smtClean="0"/>
              <a:t>13</a:t>
            </a:fld>
            <a:endParaRPr lang="zh-CN" altLang="en-US"/>
          </a:p>
        </p:txBody>
      </p:sp>
    </p:spTree>
    <p:extLst>
      <p:ext uri="{BB962C8B-B14F-4D97-AF65-F5344CB8AC3E}">
        <p14:creationId xmlns:p14="http://schemas.microsoft.com/office/powerpoint/2010/main" val="365538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228600" indent="-228600">
                  <a:buAutoNum type="arabicPeriod"/>
                </a:pPr>
                <a14:m>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𝑚</m:t>
                            </m:r>
                          </m:e>
                          <m:sub>
                            <m:r>
                              <a:rPr lang="zh-CN" altLang="en-US" sz="1200" i="1" kern="1200">
                                <a:solidFill>
                                  <a:schemeClr val="tx1"/>
                                </a:solidFill>
                                <a:latin typeface="Cambria Math" panose="02040503050406030204" pitchFamily="18" charset="0"/>
                                <a:ea typeface="+mn-ea"/>
                                <a:cs typeface="+mn-cs"/>
                              </a:rPr>
                              <m:t>𝑖</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𝑖</m:t>
                        </m:r>
                      </m:e>
                    </m:d>
                  </m:oMath>
                </a14:m>
                <a:r>
                  <a:rPr lang="zh-CN" altLang="zh-CN" sz="1200" kern="1200" dirty="0">
                    <a:solidFill>
                      <a:schemeClr val="tx1"/>
                    </a:solidFill>
                    <a:effectLst/>
                    <a:latin typeface="+mn-lt"/>
                    <a:ea typeface="+mn-ea"/>
                    <a:cs typeface="+mn-cs"/>
                  </a:rPr>
                  <a:t>是互相独立的，不一定完全相同。解向量</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𝑘</m:t>
                        </m:r>
                      </m:sub>
                    </m:sSub>
                  </m:oMath>
                </a14:m>
                <a:r>
                  <a:rPr lang="zh-CN" altLang="zh-CN" sz="1200" kern="1200" dirty="0">
                    <a:solidFill>
                      <a:schemeClr val="tx1"/>
                    </a:solidFill>
                    <a:effectLst/>
                    <a:latin typeface="+mn-lt"/>
                    <a:ea typeface="+mn-ea"/>
                    <a:cs typeface="+mn-cs"/>
                  </a:rPr>
                  <a:t>在这里划分为</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𝑔</m:t>
                    </m:r>
                  </m:oMath>
                </a14:m>
                <a:r>
                  <a:rPr lang="zh-CN" altLang="zh-CN" sz="1200" kern="1200" dirty="0">
                    <a:solidFill>
                      <a:schemeClr val="tx1"/>
                    </a:solidFill>
                    <a:effectLst/>
                    <a:latin typeface="+mn-lt"/>
                    <a:ea typeface="+mn-ea"/>
                    <a:cs typeface="+mn-cs"/>
                  </a:rPr>
                  <a:t>块</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在这个</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𝑔</m:t>
                    </m:r>
                  </m:oMath>
                </a14:m>
                <a:r>
                  <a:rPr lang="zh-CN" altLang="zh-CN" sz="1200" kern="1200" dirty="0">
                    <a:solidFill>
                      <a:schemeClr val="tx1"/>
                    </a:solidFill>
                    <a:effectLst/>
                    <a:latin typeface="+mn-lt"/>
                    <a:ea typeface="+mn-ea"/>
                    <a:cs typeface="+mn-cs"/>
                  </a:rPr>
                  <a:t>块中，存在</a:t>
                </a:r>
                <a14:m>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𝑗</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𝑔</m:t>
                        </m:r>
                      </m:e>
                    </m:d>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块是非</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矩阵且各自的位置是未知的。从这</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𝑔</m:t>
                    </m:r>
                  </m:oMath>
                </a14:m>
                <a:r>
                  <a:rPr lang="zh-CN" altLang="zh-CN" sz="1200" kern="1200" dirty="0">
                    <a:solidFill>
                      <a:schemeClr val="tx1"/>
                    </a:solidFill>
                    <a:effectLst/>
                    <a:latin typeface="+mn-lt"/>
                    <a:ea typeface="+mn-ea"/>
                    <a:cs typeface="+mn-cs"/>
                  </a:rPr>
                  <a:t>块中可知可以利用这样的块分区结构来提高矩阵稀疏性的表达效果</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228600" indent="-228600">
                  <a:buAutoNum type="arabicPeriod"/>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𝛾</m:t>
                        </m:r>
                      </m:e>
                      <m:sub>
                        <m:r>
                          <a:rPr lang="zh-CN" altLang="en-US" sz="1200" i="1" kern="1200">
                            <a:solidFill>
                              <a:schemeClr val="tx1"/>
                            </a:solidFill>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是表示控制</a:t>
                </a:r>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𝑖𝑘</m:t>
                        </m:r>
                      </m:sub>
                    </m:sSub>
                  </m:oMath>
                </a14:m>
                <a:r>
                  <a:rPr lang="zh-CN" altLang="zh-CN" sz="1200" kern="1200" dirty="0">
                    <a:solidFill>
                      <a:schemeClr val="tx1"/>
                    </a:solidFill>
                    <a:effectLst/>
                    <a:latin typeface="+mn-lt"/>
                    <a:ea typeface="+mn-ea"/>
                    <a:cs typeface="+mn-cs"/>
                  </a:rPr>
                  <a:t>块稀疏性的非负参数，当</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𝛾</m:t>
                        </m:r>
                      </m:e>
                      <m:sub>
                        <m:r>
                          <a:rPr lang="zh-CN" altLang="en-US" sz="1200" i="1" kern="1200">
                            <a:solidFill>
                              <a:schemeClr val="tx1"/>
                            </a:solidFill>
                            <a:latin typeface="Cambria Math" panose="02040503050406030204" pitchFamily="18" charset="0"/>
                            <a:ea typeface="+mn-ea"/>
                            <a:cs typeface="+mn-cs"/>
                          </a:rPr>
                          <m:t>𝑖</m:t>
                        </m:r>
                      </m:sub>
                    </m:sSub>
                    <m:r>
                      <a:rPr lang="zh-CN" altLang="en-US" sz="1200" i="0" kern="1200">
                        <a:solidFill>
                          <a:schemeClr val="tx1"/>
                        </a:solidFill>
                        <a:latin typeface="Cambria Math" panose="02040503050406030204" pitchFamily="18" charset="0"/>
                        <a:ea typeface="+mn-ea"/>
                        <a:cs typeface="+mn-cs"/>
                      </a:rPr>
                      <m:t>=0</m:t>
                    </m:r>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时，表示第</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𝑖</m:t>
                    </m:r>
                  </m:oMath>
                </a14:m>
                <a:r>
                  <a:rPr lang="zh-CN" altLang="zh-CN" sz="1200" kern="1200" dirty="0">
                    <a:solidFill>
                      <a:schemeClr val="tx1"/>
                    </a:solidFill>
                    <a:effectLst/>
                    <a:latin typeface="+mn-lt"/>
                    <a:ea typeface="+mn-ea"/>
                    <a:cs typeface="+mn-cs"/>
                  </a:rPr>
                  <a:t>块矩阵为一个零矩阵。根据自动相关性确定的机制，在学习过程中大部分</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𝛾</m:t>
                        </m:r>
                      </m:e>
                      <m:sub>
                        <m:r>
                          <a:rPr lang="zh-CN" altLang="en-US" sz="1200" i="1" kern="1200">
                            <a:solidFill>
                              <a:schemeClr val="tx1"/>
                            </a:solidFill>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取得了很好的稀疏性表达</a:t>
                </a:r>
                <a:r>
                  <a:rPr lang="en-US" altLang="zh-CN" sz="1200" kern="1200" baseline="300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，即存在很多</a:t>
                </a:r>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𝛾</m:t>
                        </m:r>
                      </m:e>
                      <m:sub>
                        <m:r>
                          <a:rPr lang="zh-CN" altLang="en-US" sz="1200" i="1" kern="1200">
                            <a:solidFill>
                              <a:schemeClr val="tx1"/>
                            </a:solidFill>
                            <a:latin typeface="Cambria Math" panose="02040503050406030204" pitchFamily="18" charset="0"/>
                            <a:ea typeface="+mn-ea"/>
                            <a:cs typeface="+mn-cs"/>
                          </a:rPr>
                          <m:t>𝑖</m:t>
                        </m:r>
                      </m:sub>
                    </m:sSub>
                  </m:oMath>
                </a14:m>
                <a:r>
                  <a:rPr lang="zh-CN" altLang="zh-CN" sz="1200" kern="1200" dirty="0">
                    <a:solidFill>
                      <a:schemeClr val="tx1"/>
                    </a:solidFill>
                    <a:effectLst/>
                    <a:latin typeface="+mn-lt"/>
                    <a:ea typeface="+mn-ea"/>
                    <a:cs typeface="+mn-cs"/>
                  </a:rPr>
                  <a:t>通过学习后最后变为一个零矩阵。因而，主题模型的低纬度表达上构建块结构能够提高词编码的稀疏性。</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3. </a:t>
                </a:r>
                <a:r>
                  <a:rPr lang="zh-CN" altLang="en-US" sz="1200" kern="1200" dirty="0">
                    <a:solidFill>
                      <a:schemeClr val="tx1"/>
                    </a:solidFill>
                    <a:effectLst/>
                    <a:latin typeface="+mn-lt"/>
                    <a:ea typeface="+mn-ea"/>
                    <a:cs typeface="+mn-cs"/>
                  </a:rPr>
                  <a:t>同时</a:t>
                </a:r>
                <a14:m>
                  <m:oMath xmlns:m="http://schemas.openxmlformats.org/officeDocument/2006/math">
                    <m:r>
                      <a:rPr lang="zh-CN" altLang="en-US" sz="1200" i="1" kern="1200" dirty="0" smtClean="0">
                        <a:solidFill>
                          <a:schemeClr val="tx1"/>
                        </a:solidFill>
                        <a:effectLst/>
                        <a:latin typeface="Cambria Math" panose="02040503050406030204" pitchFamily="18" charset="0"/>
                        <a:ea typeface="+mn-ea"/>
                        <a:cs typeface="+mn-cs"/>
                      </a:rPr>
                      <m:t>，</m:t>
                    </m:r>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𝐵</m:t>
                        </m:r>
                      </m:e>
                      <m:sub>
                        <m:r>
                          <a:rPr lang="zh-CN" altLang="en-US" sz="1200" i="1" kern="1200">
                            <a:solidFill>
                              <a:schemeClr val="tx1"/>
                            </a:solidFill>
                            <a:latin typeface="Cambria Math" panose="02040503050406030204" pitchFamily="18" charset="0"/>
                            <a:ea typeface="+mn-ea"/>
                            <a:cs typeface="+mn-cs"/>
                          </a:rPr>
                          <m:t>𝑖</m:t>
                        </m:r>
                      </m:sub>
                    </m:sSub>
                    <m:r>
                      <a:rPr lang="zh-CN" altLang="en-US" sz="1200" i="0" kern="1200">
                        <a:solidFill>
                          <a:schemeClr val="tx1"/>
                        </a:solidFill>
                        <a:latin typeface="Cambria Math" panose="02040503050406030204" pitchFamily="18" charset="0"/>
                        <a:ea typeface="+mn-ea"/>
                        <a:cs typeface="+mn-cs"/>
                      </a:rPr>
                      <m:t>∈</m:t>
                    </m:r>
                    <m:sSup>
                      <m:sSupPr>
                        <m:ctrlPr>
                          <a:rPr lang="zh-CN" altLang="en-US" sz="1200" i="1" kern="1200">
                            <a:solidFill>
                              <a:schemeClr val="tx1"/>
                            </a:solidFill>
                            <a:latin typeface="Cambria Math" panose="02040503050406030204" pitchFamily="18" charset="0"/>
                            <a:ea typeface="+mn-ea"/>
                            <a:cs typeface="+mn-cs"/>
                          </a:rPr>
                        </m:ctrlPr>
                      </m:sSupPr>
                      <m:e>
                        <m:r>
                          <a:rPr lang="zh-CN" altLang="en-US" sz="1200" i="1" kern="1200">
                            <a:solidFill>
                              <a:schemeClr val="tx1"/>
                            </a:solidFill>
                            <a:latin typeface="Cambria Math" panose="02040503050406030204" pitchFamily="18" charset="0"/>
                            <a:ea typeface="+mn-ea"/>
                            <a:cs typeface="+mn-cs"/>
                          </a:rPr>
                          <m:t>𝑅</m:t>
                        </m:r>
                      </m:e>
                      <m:sup>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𝑑</m:t>
                            </m:r>
                          </m:e>
                          <m:sub>
                            <m:r>
                              <a:rPr lang="zh-CN" altLang="en-US" sz="1200" i="1" kern="1200">
                                <a:solidFill>
                                  <a:schemeClr val="tx1"/>
                                </a:solidFill>
                                <a:latin typeface="Cambria Math" panose="02040503050406030204" pitchFamily="18" charset="0"/>
                                <a:ea typeface="+mn-ea"/>
                                <a:cs typeface="+mn-cs"/>
                              </a:rPr>
                              <m:t>𝑖</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𝑑</m:t>
                            </m:r>
                          </m:e>
                          <m:sub>
                            <m:r>
                              <a:rPr lang="zh-CN" altLang="en-US" sz="1200" i="1" kern="1200">
                                <a:solidFill>
                                  <a:schemeClr val="tx1"/>
                                </a:solidFill>
                                <a:latin typeface="Cambria Math" panose="02040503050406030204" pitchFamily="18" charset="0"/>
                                <a:ea typeface="+mn-ea"/>
                                <a:cs typeface="+mn-cs"/>
                              </a:rPr>
                              <m:t>𝑖</m:t>
                            </m:r>
                          </m:sub>
                        </m:sSub>
                      </m:sup>
                    </m:sSup>
                    <m:r>
                      <a:rPr lang="zh-CN" altLang="en-US" sz="1200" i="1" kern="1200">
                        <a:solidFill>
                          <a:schemeClr val="tx1"/>
                        </a:solidFill>
                        <a:latin typeface="Cambria Math" panose="02040503050406030204" pitchFamily="18" charset="0"/>
                        <a:ea typeface="+mn-ea"/>
                        <a:cs typeface="+mn-cs"/>
                      </a:rPr>
                      <m:t>表示</m:t>
                    </m:r>
                  </m:oMath>
                </a14:m>
                <a:r>
                  <a:rPr lang="zh-CN" altLang="zh-CN" sz="1200" kern="1200" dirty="0">
                    <a:solidFill>
                      <a:schemeClr val="tx1"/>
                    </a:solidFill>
                    <a:effectLst/>
                    <a:latin typeface="+mn-lt"/>
                    <a:ea typeface="+mn-ea"/>
                    <a:cs typeface="+mn-cs"/>
                  </a:rPr>
                  <a:t>块内元素之间相关性的正定矩阵</a:t>
                </a:r>
                <a:r>
                  <a:rPr lang="zh-CN" altLang="en-US" sz="1200" kern="1200" dirty="0">
                    <a:solidFill>
                      <a:schemeClr val="tx1"/>
                    </a:solidFill>
                    <a:effectLst/>
                    <a:latin typeface="+mn-lt"/>
                    <a:ea typeface="+mn-ea"/>
                    <a:cs typeface="+mn-cs"/>
                  </a:rPr>
                  <a:t>，它是跟</a:t>
                </a:r>
                <a:r>
                  <a:rPr lang="zh-CN" altLang="zh-CN" sz="1200" kern="1200" dirty="0">
                    <a:solidFill>
                      <a:schemeClr val="tx1"/>
                    </a:solidFill>
                    <a:effectLst/>
                    <a:latin typeface="+mn-lt"/>
                    <a:ea typeface="+mn-ea"/>
                    <a:cs typeface="+mn-cs"/>
                  </a:rPr>
                  <a:t>据上一节提供的聚类结果来定义的，它能够获得第</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块的块结构</a:t>
                </a:r>
                <a:endParaRPr lang="zh-CN" altLang="en-US" dirty="0"/>
              </a:p>
              <a:p>
                <a:pPr marL="0" indent="0">
                  <a:buNone/>
                </a:pPr>
                <a:endParaRPr lang="zh-CN" altLang="en-US" dirty="0"/>
              </a:p>
            </p:txBody>
          </p:sp>
        </mc:Choice>
        <mc:Fallback xmlns="">
          <p:sp>
            <p:nvSpPr>
              <p:cNvPr id="3" name="备注占位符 2"/>
              <p:cNvSpPr>
                <a:spLocks noGrp="1"/>
              </p:cNvSpPr>
              <p:nvPr>
                <p:ph type="body" idx="1"/>
              </p:nvPr>
            </p:nvSpPr>
            <p:spPr/>
            <p:txBody>
              <a:bodyPr/>
              <a:lstStyle/>
              <a:p>
                <a:pPr marL="228600" indent="-228600">
                  <a:buAutoNum type="arabicPeriod"/>
                </a:pPr>
                <a:r>
                  <a:rPr lang="zh-CN" altLang="en-US" sz="1200" i="0" kern="1200" smtClean="0">
                    <a:solidFill>
                      <a:schemeClr val="tx1"/>
                    </a:solidFill>
                    <a:latin typeface="+mn-lt"/>
                    <a:ea typeface="+mn-ea"/>
                    <a:cs typeface="+mn-cs"/>
                  </a:rPr>
                  <a:t>├ </a:t>
                </a:r>
                <a:r>
                  <a:rPr lang="zh-CN" altLang="en-US" sz="1200" i="0" kern="1200">
                    <a:solidFill>
                      <a:schemeClr val="tx1"/>
                    </a:solidFill>
                    <a:latin typeface="+mn-lt"/>
                    <a:ea typeface="+mn-ea"/>
                    <a:cs typeface="+mn-cs"/>
                  </a:rPr>
                  <a:t>𝑚_𝑖 (∀𝑖)</a:t>
                </a:r>
                <a:r>
                  <a:rPr lang="zh-CN" altLang="zh-CN" sz="1200" kern="1200" dirty="0" smtClean="0">
                    <a:solidFill>
                      <a:schemeClr val="tx1"/>
                    </a:solidFill>
                    <a:effectLst/>
                    <a:latin typeface="+mn-lt"/>
                    <a:ea typeface="+mn-ea"/>
                    <a:cs typeface="+mn-cs"/>
                  </a:rPr>
                  <a:t>是互相独立的，不一定完全相同。解向量</a:t>
                </a:r>
                <a:r>
                  <a:rPr lang="zh-CN" altLang="en-US" sz="1200" i="0" kern="1200">
                    <a:solidFill>
                      <a:schemeClr val="tx1"/>
                    </a:solidFill>
                    <a:latin typeface="+mn-lt"/>
                    <a:ea typeface="+mn-ea"/>
                    <a:cs typeface="+mn-cs"/>
                  </a:rPr>
                  <a:t>𝑠</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𝑘</a:t>
                </a:r>
                <a:r>
                  <a:rPr lang="zh-CN" altLang="zh-CN" sz="1200" kern="1200" dirty="0" smtClean="0">
                    <a:solidFill>
                      <a:schemeClr val="tx1"/>
                    </a:solidFill>
                    <a:effectLst/>
                    <a:latin typeface="+mn-lt"/>
                    <a:ea typeface="+mn-ea"/>
                    <a:cs typeface="+mn-cs"/>
                  </a:rPr>
                  <a:t>在这里划分为</a:t>
                </a:r>
                <a:r>
                  <a:rPr lang="zh-CN" altLang="en-US" sz="1200" i="0" kern="1200" smtClean="0">
                    <a:solidFill>
                      <a:schemeClr val="tx1"/>
                    </a:solidFill>
                    <a:latin typeface="+mn-lt"/>
                    <a:ea typeface="+mn-ea"/>
                    <a:cs typeface="+mn-cs"/>
                  </a:rPr>
                  <a:t>𝑔</a:t>
                </a:r>
                <a:r>
                  <a:rPr lang="zh-CN" altLang="zh-CN" sz="1200" kern="1200" dirty="0" smtClean="0">
                    <a:solidFill>
                      <a:schemeClr val="tx1"/>
                    </a:solidFill>
                    <a:effectLst/>
                    <a:latin typeface="+mn-lt"/>
                    <a:ea typeface="+mn-ea"/>
                    <a:cs typeface="+mn-cs"/>
                  </a:rPr>
                  <a:t>块</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在这个</a:t>
                </a:r>
                <a:r>
                  <a:rPr lang="zh-CN" altLang="en-US" sz="1200" i="0" kern="1200" smtClean="0">
                    <a:solidFill>
                      <a:schemeClr val="tx1"/>
                    </a:solidFill>
                    <a:latin typeface="Cambria Math" panose="02040503050406030204" pitchFamily="18" charset="0"/>
                    <a:ea typeface="+mn-ea"/>
                    <a:cs typeface="+mn-cs"/>
                  </a:rPr>
                  <a:t>𝑔</a:t>
                </a:r>
                <a:r>
                  <a:rPr lang="zh-CN" altLang="zh-CN" sz="1200" kern="1200" dirty="0" smtClean="0">
                    <a:solidFill>
                      <a:schemeClr val="tx1"/>
                    </a:solidFill>
                    <a:effectLst/>
                    <a:latin typeface="+mn-lt"/>
                    <a:ea typeface="+mn-ea"/>
                    <a:cs typeface="+mn-cs"/>
                  </a:rPr>
                  <a:t>块中，存在</a:t>
                </a:r>
                <a:r>
                  <a:rPr lang="zh-CN" altLang="en-US" sz="1200" i="0" kern="1200" smtClean="0">
                    <a:solidFill>
                      <a:schemeClr val="tx1"/>
                    </a:solidFill>
                    <a:latin typeface="+mn-lt"/>
                    <a:ea typeface="+mn-ea"/>
                    <a:cs typeface="+mn-cs"/>
                  </a:rPr>
                  <a:t>├ </a:t>
                </a:r>
                <a:r>
                  <a:rPr lang="zh-CN" altLang="en-US" sz="1200" i="0" kern="1200">
                    <a:solidFill>
                      <a:schemeClr val="tx1"/>
                    </a:solidFill>
                    <a:latin typeface="+mn-lt"/>
                    <a:ea typeface="+mn-ea"/>
                    <a:cs typeface="+mn-cs"/>
                  </a:rPr>
                  <a:t>𝑗(𝑗≪𝑔)</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块是非</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矩阵且各自的位置是未知的。从这</a:t>
                </a:r>
                <a:r>
                  <a:rPr lang="zh-CN" altLang="en-US" sz="1200" i="0" kern="1200" smtClean="0">
                    <a:solidFill>
                      <a:schemeClr val="tx1"/>
                    </a:solidFill>
                    <a:latin typeface="+mn-lt"/>
                    <a:ea typeface="+mn-ea"/>
                    <a:cs typeface="+mn-cs"/>
                  </a:rPr>
                  <a:t>𝑔</a:t>
                </a:r>
                <a:r>
                  <a:rPr lang="zh-CN" altLang="zh-CN" sz="1200" kern="1200" dirty="0" smtClean="0">
                    <a:solidFill>
                      <a:schemeClr val="tx1"/>
                    </a:solidFill>
                    <a:effectLst/>
                    <a:latin typeface="+mn-lt"/>
                    <a:ea typeface="+mn-ea"/>
                    <a:cs typeface="+mn-cs"/>
                  </a:rPr>
                  <a:t>块中可知可以利用这样的块分区结构来提高矩阵稀疏性的表达效果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indent="-228600">
                  <a:buAutoNum type="arabicPeriod"/>
                </a:pPr>
                <a:endParaRPr lang="en-US" altLang="zh-CN" sz="1200" kern="1200" dirty="0" smtClean="0">
                  <a:solidFill>
                    <a:schemeClr val="tx1"/>
                  </a:solidFill>
                  <a:effectLst/>
                  <a:latin typeface="+mn-lt"/>
                  <a:ea typeface="+mn-ea"/>
                  <a:cs typeface="+mn-cs"/>
                </a:endParaRPr>
              </a:p>
              <a:p>
                <a:pPr marL="0" indent="0">
                  <a:buNone/>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其中，</a:t>
                </a:r>
                <a:r>
                  <a:rPr lang="zh-CN" altLang="en-US" sz="1200" i="0" kern="1200">
                    <a:solidFill>
                      <a:schemeClr val="tx1"/>
                    </a:solidFill>
                    <a:latin typeface="+mn-lt"/>
                    <a:ea typeface="+mn-ea"/>
                    <a:cs typeface="+mn-cs"/>
                  </a:rPr>
                  <a:t>𝛾</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是表示控制</a:t>
                </a:r>
                <a:r>
                  <a:rPr lang="en-US" altLang="zh-CN" sz="1200" kern="1200" dirty="0" smtClean="0">
                    <a:solidFill>
                      <a:schemeClr val="tx1"/>
                    </a:solidFill>
                    <a:effectLst/>
                    <a:latin typeface="+mn-lt"/>
                    <a:ea typeface="+mn-ea"/>
                    <a:cs typeface="+mn-cs"/>
                  </a:rPr>
                  <a:t> </a:t>
                </a:r>
                <a:r>
                  <a:rPr lang="zh-CN" altLang="en-US" sz="1200" i="0" kern="1200">
                    <a:solidFill>
                      <a:schemeClr val="tx1"/>
                    </a:solidFill>
                    <a:latin typeface="+mn-lt"/>
                    <a:ea typeface="+mn-ea"/>
                    <a:cs typeface="+mn-cs"/>
                  </a:rPr>
                  <a:t>𝑠</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𝑖𝑘</a:t>
                </a:r>
                <a:r>
                  <a:rPr lang="zh-CN" altLang="zh-CN" sz="1200" kern="1200" dirty="0" smtClean="0">
                    <a:solidFill>
                      <a:schemeClr val="tx1"/>
                    </a:solidFill>
                    <a:effectLst/>
                    <a:latin typeface="+mn-lt"/>
                    <a:ea typeface="+mn-ea"/>
                    <a:cs typeface="+mn-cs"/>
                  </a:rPr>
                  <a:t>块稀疏性的非负参数，当</a:t>
                </a:r>
                <a:r>
                  <a:rPr lang="zh-CN" altLang="en-US" sz="1200" i="0" kern="1200">
                    <a:solidFill>
                      <a:schemeClr val="tx1"/>
                    </a:solidFill>
                    <a:latin typeface="+mn-lt"/>
                    <a:ea typeface="+mn-ea"/>
                    <a:cs typeface="+mn-cs"/>
                  </a:rPr>
                  <a:t>𝛾</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𝑖=0</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时，表示第</a:t>
                </a:r>
                <a:r>
                  <a:rPr lang="zh-CN" altLang="en-US" sz="1200" i="0" kern="1200" smtClean="0">
                    <a:solidFill>
                      <a:schemeClr val="tx1"/>
                    </a:solidFill>
                    <a:latin typeface="+mn-lt"/>
                    <a:ea typeface="+mn-ea"/>
                    <a:cs typeface="+mn-cs"/>
                  </a:rPr>
                  <a:t>𝑖</a:t>
                </a:r>
                <a:r>
                  <a:rPr lang="zh-CN" altLang="zh-CN" sz="1200" kern="1200" dirty="0" smtClean="0">
                    <a:solidFill>
                      <a:schemeClr val="tx1"/>
                    </a:solidFill>
                    <a:effectLst/>
                    <a:latin typeface="+mn-lt"/>
                    <a:ea typeface="+mn-ea"/>
                    <a:cs typeface="+mn-cs"/>
                  </a:rPr>
                  <a:t>块矩阵为一个零矩阵。根据自动相关性确定的机制，在学习过程中大部分</a:t>
                </a:r>
                <a:r>
                  <a:rPr lang="zh-CN" altLang="en-US" sz="1200" i="0" kern="1200">
                    <a:solidFill>
                      <a:schemeClr val="tx1"/>
                    </a:solidFill>
                    <a:latin typeface="+mn-lt"/>
                    <a:ea typeface="+mn-ea"/>
                    <a:cs typeface="+mn-cs"/>
                  </a:rPr>
                  <a:t>𝛾</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取得了很好的稀疏性表达</a:t>
                </a:r>
                <a:r>
                  <a:rPr lang="en-US" altLang="zh-CN" sz="1200" kern="1200" baseline="300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，即存在很多</a:t>
                </a:r>
                <a:r>
                  <a:rPr lang="en-US" altLang="zh-CN" sz="1200" kern="1200" dirty="0" smtClean="0">
                    <a:solidFill>
                      <a:schemeClr val="tx1"/>
                    </a:solidFill>
                    <a:effectLst/>
                    <a:latin typeface="+mn-lt"/>
                    <a:ea typeface="+mn-ea"/>
                    <a:cs typeface="+mn-cs"/>
                  </a:rPr>
                  <a:t> </a:t>
                </a:r>
                <a:r>
                  <a:rPr lang="zh-CN" altLang="en-US" sz="1200" i="0" kern="1200">
                    <a:solidFill>
                      <a:schemeClr val="tx1"/>
                    </a:solidFill>
                    <a:latin typeface="+mn-lt"/>
                    <a:ea typeface="+mn-ea"/>
                    <a:cs typeface="+mn-cs"/>
                  </a:rPr>
                  <a:t>𝛾</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a:t>
                </a:r>
                <a:r>
                  <a:rPr lang="zh-CN" altLang="zh-CN" sz="1200" kern="1200" dirty="0" smtClean="0">
                    <a:solidFill>
                      <a:schemeClr val="tx1"/>
                    </a:solidFill>
                    <a:effectLst/>
                    <a:latin typeface="+mn-lt"/>
                    <a:ea typeface="+mn-ea"/>
                    <a:cs typeface="+mn-cs"/>
                  </a:rPr>
                  <a:t>通过学习后最后变为一个零矩阵。因而，主题模型的低纬度表达上构建块结构能够提高词编码的稀疏性。</a:t>
                </a:r>
                <a:endParaRPr lang="en-US" altLang="zh-CN" sz="1200" kern="1200" dirty="0" smtClean="0">
                  <a:solidFill>
                    <a:schemeClr val="tx1"/>
                  </a:solidFill>
                  <a:effectLst/>
                  <a:latin typeface="+mn-lt"/>
                  <a:ea typeface="+mn-ea"/>
                  <a:cs typeface="+mn-cs"/>
                </a:endParaRPr>
              </a:p>
              <a:p>
                <a:pPr marL="0" indent="0">
                  <a:buNone/>
                </a:pPr>
                <a:endParaRPr lang="en-US" altLang="zh-CN" sz="1200" kern="1200" dirty="0" smtClean="0">
                  <a:solidFill>
                    <a:schemeClr val="tx1"/>
                  </a:solidFill>
                  <a:effectLst/>
                  <a:latin typeface="+mn-lt"/>
                  <a:ea typeface="+mn-ea"/>
                  <a:cs typeface="+mn-cs"/>
                </a:endParaRPr>
              </a:p>
              <a:p>
                <a:pPr marL="0" indent="0">
                  <a:buNone/>
                </a:pP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同时</a:t>
                </a:r>
                <a:r>
                  <a:rPr lang="zh-CN" altLang="en-US" sz="1200" i="0" kern="1200" dirty="0" smtClean="0">
                    <a:solidFill>
                      <a:schemeClr val="tx1"/>
                    </a:solidFill>
                    <a:effectLst/>
                    <a:latin typeface="Cambria Math" panose="02040503050406030204" pitchFamily="18" charset="0"/>
                    <a:ea typeface="+mn-ea"/>
                    <a:cs typeface="+mn-cs"/>
                  </a:rPr>
                  <a:t>，</a:t>
                </a:r>
                <a:r>
                  <a:rPr lang="zh-CN" altLang="en-US" sz="1200" i="0" kern="1200">
                    <a:solidFill>
                      <a:schemeClr val="tx1"/>
                    </a:solidFill>
                    <a:latin typeface="+mn-lt"/>
                    <a:ea typeface="+mn-ea"/>
                    <a:cs typeface="+mn-cs"/>
                  </a:rPr>
                  <a:t>𝐵</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𝑖∈𝑅^(𝑑_𝑖×𝑑_𝑖 )</a:t>
                </a:r>
                <a:r>
                  <a:rPr lang="zh-CN" altLang="en-US" sz="1200" i="0" kern="1200">
                    <a:solidFill>
                      <a:schemeClr val="tx1"/>
                    </a:solidFill>
                    <a:latin typeface="Cambria Math" panose="02040503050406030204" pitchFamily="18" charset="0"/>
                    <a:ea typeface="+mn-ea"/>
                    <a:cs typeface="+mn-cs"/>
                  </a:rPr>
                  <a:t> 表示</a:t>
                </a:r>
                <a:r>
                  <a:rPr lang="zh-CN" altLang="zh-CN" sz="1200" kern="1200" dirty="0" smtClean="0">
                    <a:solidFill>
                      <a:schemeClr val="tx1"/>
                    </a:solidFill>
                    <a:effectLst/>
                    <a:latin typeface="+mn-lt"/>
                    <a:ea typeface="+mn-ea"/>
                    <a:cs typeface="+mn-cs"/>
                  </a:rPr>
                  <a:t>块内元素之间相关性的正定矩阵</a:t>
                </a:r>
                <a:r>
                  <a:rPr lang="zh-CN" altLang="en-US" sz="1200" kern="1200" dirty="0" smtClean="0">
                    <a:solidFill>
                      <a:schemeClr val="tx1"/>
                    </a:solidFill>
                    <a:effectLst/>
                    <a:latin typeface="+mn-lt"/>
                    <a:ea typeface="+mn-ea"/>
                    <a:cs typeface="+mn-cs"/>
                  </a:rPr>
                  <a:t>，它是跟</a:t>
                </a:r>
                <a:r>
                  <a:rPr lang="zh-CN" altLang="zh-CN" sz="1200" kern="1200" dirty="0" smtClean="0">
                    <a:solidFill>
                      <a:schemeClr val="tx1"/>
                    </a:solidFill>
                    <a:effectLst/>
                    <a:latin typeface="+mn-lt"/>
                    <a:ea typeface="+mn-ea"/>
                    <a:cs typeface="+mn-cs"/>
                  </a:rPr>
                  <a:t>据上一节提供的聚类结果来定义的，它能够获得第</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块的块结构</a:t>
                </a:r>
                <a:endParaRPr lang="zh-CN" altLang="en-US" dirty="0"/>
              </a:p>
            </p:txBody>
          </p:sp>
        </mc:Fallback>
      </mc:AlternateContent>
      <p:sp>
        <p:nvSpPr>
          <p:cNvPr id="4" name="灯片编号占位符 3"/>
          <p:cNvSpPr>
            <a:spLocks noGrp="1"/>
          </p:cNvSpPr>
          <p:nvPr>
            <p:ph type="sldNum" sz="quarter" idx="10"/>
          </p:nvPr>
        </p:nvSpPr>
        <p:spPr/>
        <p:txBody>
          <a:bodyPr/>
          <a:lstStyle/>
          <a:p>
            <a:fld id="{CB530F0D-1A5A-4EA2-B28F-0EC912CB6BA5}" type="slidenum">
              <a:rPr lang="zh-CN" altLang="en-US" smtClean="0"/>
              <a:t>14</a:t>
            </a:fld>
            <a:endParaRPr lang="zh-CN" altLang="en-US"/>
          </a:p>
        </p:txBody>
      </p:sp>
    </p:spTree>
    <p:extLst>
      <p:ext uri="{BB962C8B-B14F-4D97-AF65-F5344CB8AC3E}">
        <p14:creationId xmlns:p14="http://schemas.microsoft.com/office/powerpoint/2010/main" val="3852280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本文假设：</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）每个词出现在文档的次数</a:t>
                </a:r>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𝑤</m:t>
                        </m:r>
                      </m:e>
                      <m:sub>
                        <m:r>
                          <a:rPr lang="zh-CN" altLang="en-US" sz="1200" i="1" kern="1200">
                            <a:solidFill>
                              <a:schemeClr val="tx1"/>
                            </a:solidFill>
                            <a:latin typeface="Cambria Math" panose="02040503050406030204" pitchFamily="18" charset="0"/>
                            <a:ea typeface="+mn-ea"/>
                            <a:cs typeface="+mn-cs"/>
                          </a:rPr>
                          <m:t>𝑛</m:t>
                        </m:r>
                      </m:sub>
                    </m:sSub>
                  </m:oMath>
                </a14:m>
                <a:r>
                  <a:rPr lang="zh-CN" altLang="zh-CN" sz="1200" kern="1200" dirty="0">
                    <a:solidFill>
                      <a:schemeClr val="tx1"/>
                    </a:solidFill>
                    <a:effectLst/>
                    <a:latin typeface="+mn-lt"/>
                    <a:ea typeface="+mn-ea"/>
                    <a:cs typeface="+mn-cs"/>
                  </a:rPr>
                  <a:t>可以从高斯分布产生的词编码和主题字典来求解得出</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）词编码</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𝑘</m:t>
                        </m:r>
                      </m:sub>
                    </m:sSub>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是由</a:t>
                </a:r>
                <a14:m>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𝐵𝑆𝐵𝐿</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𝜆</m:t>
                        </m:r>
                      </m:e>
                    </m:d>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构造块结构信息提高稀疏性表达求解过程中求解得出。</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Block-BSTC</a:t>
                </a:r>
                <a:r>
                  <a:rPr lang="zh-CN" altLang="zh-CN" sz="1200" kern="1200" dirty="0">
                    <a:solidFill>
                      <a:schemeClr val="tx1"/>
                    </a:solidFill>
                    <a:effectLst/>
                    <a:latin typeface="+mn-lt"/>
                    <a:ea typeface="+mn-ea"/>
                    <a:cs typeface="+mn-cs"/>
                  </a:rPr>
                  <a:t>采用</a:t>
                </a:r>
                <a:r>
                  <a:rPr lang="en-US" altLang="zh-CN" sz="1200" kern="1200" dirty="0">
                    <a:solidFill>
                      <a:schemeClr val="tx1"/>
                    </a:solidFill>
                    <a:effectLst/>
                    <a:latin typeface="+mn-lt"/>
                    <a:ea typeface="+mn-ea"/>
                    <a:cs typeface="+mn-cs"/>
                  </a:rPr>
                  <a:t>BSBL</a:t>
                </a:r>
                <a:r>
                  <a:rPr lang="zh-CN" altLang="zh-CN" sz="1200" kern="1200" dirty="0">
                    <a:solidFill>
                      <a:schemeClr val="tx1"/>
                    </a:solidFill>
                    <a:effectLst/>
                    <a:latin typeface="+mn-lt"/>
                    <a:ea typeface="+mn-ea"/>
                    <a:cs typeface="+mn-cs"/>
                  </a:rPr>
                  <a:t>算法来学习</a:t>
                </a:r>
                <a:r>
                  <a:rPr lang="zh-CN" altLang="en-US" sz="1200" kern="1200" dirty="0">
                    <a:solidFill>
                      <a:schemeClr val="tx1"/>
                    </a:solidFill>
                    <a:effectLst/>
                    <a:latin typeface="+mn-lt"/>
                    <a:ea typeface="+mn-ea"/>
                    <a:cs typeface="+mn-cs"/>
                  </a:rPr>
                  <a:t>主题字典</a:t>
                </a:r>
                <a:r>
                  <a:rPr lang="zh-CN" altLang="zh-CN" sz="1200" kern="1200" dirty="0">
                    <a:solidFill>
                      <a:schemeClr val="tx1"/>
                    </a:solidFill>
                    <a:effectLst/>
                    <a:latin typeface="+mn-lt"/>
                    <a:ea typeface="+mn-ea"/>
                    <a:cs typeface="+mn-cs"/>
                  </a:rPr>
                  <a:t>和词编码，参数</a:t>
                </a:r>
                <a14:m>
                  <m:oMath xmlns:m="http://schemas.openxmlformats.org/officeDocument/2006/math">
                    <m:r>
                      <a:rPr lang="zh-CN" altLang="en-US" sz="1200" i="1" kern="1200" smtClean="0">
                        <a:solidFill>
                          <a:schemeClr val="tx1"/>
                        </a:solidFill>
                        <a:latin typeface="Cambria Math" panose="02040503050406030204" pitchFamily="18" charset="0"/>
                        <a:ea typeface="+mn-ea"/>
                        <a:cs typeface="+mn-cs"/>
                      </a:rPr>
                      <m:t>𝜆</m:t>
                    </m:r>
                  </m:oMath>
                </a14:m>
                <a:r>
                  <a:rPr lang="zh-CN" altLang="zh-CN" sz="1200" kern="1200" dirty="0">
                    <a:solidFill>
                      <a:schemeClr val="tx1"/>
                    </a:solidFill>
                    <a:effectLst/>
                    <a:latin typeface="+mn-lt"/>
                    <a:ea typeface="+mn-ea"/>
                    <a:cs typeface="+mn-cs"/>
                  </a:rPr>
                  <a:t>具有跟拉格朗日参数相同的作用并且能够处理概率值趋向于</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的事件。</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BSBL</a:t>
                </a:r>
                <a:r>
                  <a:rPr lang="zh-CN" altLang="zh-CN" sz="1200" kern="1200" dirty="0">
                    <a:solidFill>
                      <a:schemeClr val="tx1"/>
                    </a:solidFill>
                    <a:effectLst/>
                    <a:latin typeface="+mn-lt"/>
                    <a:ea typeface="+mn-ea"/>
                    <a:cs typeface="+mn-cs"/>
                  </a:rPr>
                  <a:t>算法分块学习能够挖掘组内元素之间的关系从而达到块稀疏性效果，这种块稀疏表达能够充分的挖掘向量矩阵中向量的分布信息，从而通过学习可以显著的改善词向量矩阵的稀疏主题学习性能，同时，经过分块矩阵对计算机的内存消耗减小，特别是在整个向量矩阵的学习过程中能够有效地提高文档编码、词编码和向量矩阵的学习效率。</a:t>
                </a:r>
                <a:endParaRPr lang="zh-CN" altLang="en-US" dirty="0"/>
              </a:p>
            </p:txBody>
          </p:sp>
        </mc:Choice>
        <mc:Fallback xmlns="">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本文假设：</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）每个词出现在文档的次数</a:t>
                </a:r>
                <a:r>
                  <a:rPr lang="en-US" altLang="zh-CN" sz="1200" kern="1200" dirty="0" smtClean="0">
                    <a:solidFill>
                      <a:schemeClr val="tx1"/>
                    </a:solidFill>
                    <a:effectLst/>
                    <a:latin typeface="+mn-lt"/>
                    <a:ea typeface="+mn-ea"/>
                    <a:cs typeface="+mn-cs"/>
                  </a:rPr>
                  <a:t> </a:t>
                </a:r>
                <a:r>
                  <a:rPr lang="zh-CN" altLang="en-US" sz="1200" i="0" kern="1200">
                    <a:solidFill>
                      <a:schemeClr val="tx1"/>
                    </a:solidFill>
                    <a:latin typeface="Cambria Math" panose="02040503050406030204" pitchFamily="18" charset="0"/>
                    <a:ea typeface="+mn-ea"/>
                    <a:cs typeface="+mn-cs"/>
                  </a:rPr>
                  <a:t>𝑤</a:t>
                </a:r>
                <a:r>
                  <a:rPr lang="zh-CN" altLang="en-US" sz="1200" i="0" kern="1200" smtClean="0">
                    <a:solidFill>
                      <a:schemeClr val="tx1"/>
                    </a:solidFill>
                    <a:latin typeface="Cambria Math" panose="02040503050406030204" pitchFamily="18" charset="0"/>
                    <a:ea typeface="+mn-ea"/>
                    <a:cs typeface="+mn-cs"/>
                  </a:rPr>
                  <a:t>_</a:t>
                </a:r>
                <a:r>
                  <a:rPr lang="zh-CN" altLang="en-US" sz="1200" i="0" kern="1200">
                    <a:solidFill>
                      <a:schemeClr val="tx1"/>
                    </a:solidFill>
                    <a:latin typeface="Cambria Math" panose="02040503050406030204" pitchFamily="18" charset="0"/>
                    <a:ea typeface="+mn-ea"/>
                    <a:cs typeface="+mn-cs"/>
                  </a:rPr>
                  <a:t>𝑛</a:t>
                </a:r>
                <a:r>
                  <a:rPr lang="zh-CN" altLang="zh-CN" sz="1200" kern="1200" dirty="0" smtClean="0">
                    <a:solidFill>
                      <a:schemeClr val="tx1"/>
                    </a:solidFill>
                    <a:effectLst/>
                    <a:latin typeface="+mn-lt"/>
                    <a:ea typeface="+mn-ea"/>
                    <a:cs typeface="+mn-cs"/>
                  </a:rPr>
                  <a:t>可以从高斯分布产生的词编码和主题字典来求解得出</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）词编码</a:t>
                </a:r>
                <a:r>
                  <a:rPr lang="zh-CN" altLang="en-US" sz="1200" i="0" kern="1200">
                    <a:solidFill>
                      <a:schemeClr val="tx1"/>
                    </a:solidFill>
                    <a:latin typeface="+mn-lt"/>
                    <a:ea typeface="+mn-ea"/>
                    <a:cs typeface="+mn-cs"/>
                  </a:rPr>
                  <a:t>𝑠</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𝑘</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是由</a:t>
                </a:r>
                <a:r>
                  <a:rPr lang="zh-CN" altLang="en-US" sz="1200" i="0" kern="1200" smtClean="0">
                    <a:solidFill>
                      <a:schemeClr val="tx1"/>
                    </a:solidFill>
                    <a:latin typeface="+mn-lt"/>
                    <a:ea typeface="+mn-ea"/>
                    <a:cs typeface="+mn-cs"/>
                  </a:rPr>
                  <a:t>├ </a:t>
                </a:r>
                <a:r>
                  <a:rPr lang="zh-CN" altLang="en-US" sz="1200" i="0" kern="1200">
                    <a:solidFill>
                      <a:schemeClr val="tx1"/>
                    </a:solidFill>
                    <a:latin typeface="+mn-lt"/>
                    <a:ea typeface="+mn-ea"/>
                    <a:cs typeface="+mn-cs"/>
                  </a:rPr>
                  <a:t>𝐵𝑆𝐵𝐿(𝜆)</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构造块结构信息提高稀疏性表达求解过程中求解得出。</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Block-BSTC</a:t>
                </a:r>
                <a:r>
                  <a:rPr lang="zh-CN" altLang="zh-CN"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BSBL</a:t>
                </a:r>
                <a:r>
                  <a:rPr lang="zh-CN" altLang="zh-CN" sz="1200" kern="1200" dirty="0" smtClean="0">
                    <a:solidFill>
                      <a:schemeClr val="tx1"/>
                    </a:solidFill>
                    <a:effectLst/>
                    <a:latin typeface="+mn-lt"/>
                    <a:ea typeface="+mn-ea"/>
                    <a:cs typeface="+mn-cs"/>
                  </a:rPr>
                  <a:t>算法来学习文档编码和词编码，参数</a:t>
                </a:r>
                <a:r>
                  <a:rPr lang="zh-CN" altLang="en-US" sz="1200" i="0" kern="1200" smtClean="0">
                    <a:solidFill>
                      <a:schemeClr val="tx1"/>
                    </a:solidFill>
                    <a:latin typeface="+mn-lt"/>
                    <a:ea typeface="+mn-ea"/>
                    <a:cs typeface="+mn-cs"/>
                  </a:rPr>
                  <a:t>𝜆</a:t>
                </a:r>
                <a:r>
                  <a:rPr lang="zh-CN" altLang="zh-CN" sz="1200" kern="1200" dirty="0" smtClean="0">
                    <a:solidFill>
                      <a:schemeClr val="tx1"/>
                    </a:solidFill>
                    <a:effectLst/>
                    <a:latin typeface="+mn-lt"/>
                    <a:ea typeface="+mn-ea"/>
                    <a:cs typeface="+mn-cs"/>
                  </a:rPr>
                  <a:t>具有跟拉格朗日参数相同的作用并且能够处理概率值趋向于</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的事件。</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通过</a:t>
                </a:r>
                <a:r>
                  <a:rPr lang="en-US" altLang="zh-CN" sz="1200" kern="1200" dirty="0" smtClean="0">
                    <a:solidFill>
                      <a:schemeClr val="tx1"/>
                    </a:solidFill>
                    <a:effectLst/>
                    <a:latin typeface="+mn-lt"/>
                    <a:ea typeface="+mn-ea"/>
                    <a:cs typeface="+mn-cs"/>
                  </a:rPr>
                  <a:t>BSBL</a:t>
                </a:r>
                <a:r>
                  <a:rPr lang="zh-CN" altLang="zh-CN" sz="1200" kern="1200" dirty="0" smtClean="0">
                    <a:solidFill>
                      <a:schemeClr val="tx1"/>
                    </a:solidFill>
                    <a:effectLst/>
                    <a:latin typeface="+mn-lt"/>
                    <a:ea typeface="+mn-ea"/>
                    <a:cs typeface="+mn-cs"/>
                  </a:rPr>
                  <a:t>算法分块学习能够挖掘组内元素之间的关系从而达到块稀疏性效果，这种块稀疏表达能够充分的挖掘向量矩阵中向量的分布信息，从而通过学习可以显著的改善词向量矩阵的稀疏主题学习性能，同时，经过分块矩阵对计算机的内存消耗减小，特别是在整个向量矩阵的学习过程中能够有效地提高文档编码、词编码和向量矩阵的学习效率。</a:t>
                </a:r>
                <a:endParaRPr lang="zh-CN" altLang="en-US" dirty="0"/>
              </a:p>
            </p:txBody>
          </p:sp>
        </mc:Fallback>
      </mc:AlternateContent>
      <p:sp>
        <p:nvSpPr>
          <p:cNvPr id="4" name="灯片编号占位符 3"/>
          <p:cNvSpPr>
            <a:spLocks noGrp="1"/>
          </p:cNvSpPr>
          <p:nvPr>
            <p:ph type="sldNum" sz="quarter" idx="10"/>
          </p:nvPr>
        </p:nvSpPr>
        <p:spPr/>
        <p:txBody>
          <a:bodyPr/>
          <a:lstStyle/>
          <a:p>
            <a:fld id="{CB530F0D-1A5A-4EA2-B28F-0EC912CB6BA5}" type="slidenum">
              <a:rPr lang="zh-CN" altLang="en-US" smtClean="0"/>
              <a:t>15</a:t>
            </a:fld>
            <a:endParaRPr lang="zh-CN" altLang="en-US"/>
          </a:p>
        </p:txBody>
      </p:sp>
    </p:spTree>
    <p:extLst>
      <p:ext uri="{BB962C8B-B14F-4D97-AF65-F5344CB8AC3E}">
        <p14:creationId xmlns:p14="http://schemas.microsoft.com/office/powerpoint/2010/main" val="1342747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17</a:t>
            </a:fld>
            <a:endParaRPr lang="zh-CN" altLang="en-US"/>
          </a:p>
        </p:txBody>
      </p:sp>
    </p:spTree>
    <p:extLst>
      <p:ext uri="{BB962C8B-B14F-4D97-AF65-F5344CB8AC3E}">
        <p14:creationId xmlns:p14="http://schemas.microsoft.com/office/powerpoint/2010/main" val="267986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本文就可以根据这个来进行推理</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词编码</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主题字典</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这个参数可以通过</a:t>
            </a:r>
            <a:r>
              <a:rPr lang="en-US" altLang="zh-CN" sz="1200" kern="1200" dirty="0" err="1">
                <a:solidFill>
                  <a:schemeClr val="tx1"/>
                </a:solidFill>
                <a:effectLst/>
                <a:latin typeface="+mn-lt"/>
                <a:ea typeface="+mn-ea"/>
                <a:cs typeface="+mn-cs"/>
              </a:rPr>
              <a:t>TypeII</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最大似然来估计</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18</a:t>
            </a:fld>
            <a:endParaRPr lang="zh-CN" altLang="en-US"/>
          </a:p>
        </p:txBody>
      </p:sp>
    </p:spTree>
    <p:extLst>
      <p:ext uri="{BB962C8B-B14F-4D97-AF65-F5344CB8AC3E}">
        <p14:creationId xmlns:p14="http://schemas.microsoft.com/office/powerpoint/2010/main" val="696194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整理后具体表示如下</a:t>
                </a:r>
                <a:r>
                  <a:rPr lang="zh-CN" altLang="en-US" sz="1200" kern="1200" dirty="0">
                    <a:solidFill>
                      <a:schemeClr val="tx1"/>
                    </a:solidFill>
                    <a:effectLst/>
                    <a:latin typeface="+mn-lt"/>
                    <a:ea typeface="+mn-ea"/>
                    <a:cs typeface="+mn-cs"/>
                  </a:rPr>
                  <a:t>，</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其中</m:t>
                    </m:r>
                    <m:sSubSup>
                      <m:sSubSupPr>
                        <m:ctrlPr>
                          <a:rPr lang="zh-CN" altLang="en-US" i="1" smtClean="0">
                            <a:latin typeface="Cambria Math" panose="02040503050406030204" pitchFamily="18" charset="0"/>
                          </a:rPr>
                        </m:ctrlPr>
                      </m:sSubSupPr>
                      <m:e>
                        <m:r>
                          <a:rPr lang="zh-CN" altLang="en-US" i="1" smtClean="0">
                            <a:latin typeface="Cambria Math" panose="02040503050406030204" pitchFamily="18" charset="0"/>
                          </a:rPr>
                          <m:t>其中</m:t>
                        </m:r>
                        <m:r>
                          <a:rPr lang="en-US" altLang="zh-CN" b="0" i="1" smtClean="0">
                            <a:latin typeface="Cambria Math" panose="02040503050406030204" pitchFamily="18" charset="0"/>
                          </a:rPr>
                          <m:t> </m:t>
                        </m:r>
                        <m:r>
                          <a:rPr lang="zh-CN" altLang="en-US" i="1">
                            <a:latin typeface="Cambria Math" panose="02040503050406030204" pitchFamily="18" charset="0"/>
                          </a:rPr>
                          <m:t>𝜇</m:t>
                        </m:r>
                      </m:e>
                      <m:sub>
                        <m:r>
                          <a:rPr lang="zh-CN" altLang="en-US" i="1">
                            <a:latin typeface="Cambria Math" panose="02040503050406030204" pitchFamily="18" charset="0"/>
                          </a:rPr>
                          <m:t>𝑘</m:t>
                        </m:r>
                      </m:sub>
                      <m:sup>
                        <m:r>
                          <a:rPr lang="zh-CN" altLang="en-US" i="1">
                            <a:latin typeface="Cambria Math" panose="02040503050406030204" pitchFamily="18" charset="0"/>
                          </a:rPr>
                          <m:t>𝑖</m:t>
                        </m:r>
                      </m:sup>
                    </m:sSub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zh-CN" altLang="en-US" i="0">
                            <a:latin typeface="Cambria Math" panose="02040503050406030204" pitchFamily="18" charset="0"/>
                          </a:rPr>
                          <m:t>×1</m:t>
                        </m:r>
                      </m:sup>
                    </m:sSup>
                  </m:oMath>
                </a14:m>
                <a:r>
                  <a:rPr lang="zh-CN" altLang="en-US" dirty="0"/>
                  <a:t>表示</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𝑘</m:t>
                        </m:r>
                      </m:sub>
                    </m:sSub>
                  </m:oMath>
                </a14:m>
                <a:r>
                  <a:rPr lang="zh-CN" altLang="en-US" dirty="0"/>
                  <a:t> 中第</a:t>
                </a:r>
                <a:r>
                  <a:rPr lang="en-US" altLang="zh-CN" dirty="0"/>
                  <a:t> </a:t>
                </a:r>
                <a:r>
                  <a:rPr lang="en-US" altLang="zh-CN" dirty="0" err="1"/>
                  <a:t>i</a:t>
                </a:r>
                <a:r>
                  <a:rPr lang="en-US" altLang="zh-CN" dirty="0"/>
                  <a:t> </a:t>
                </a:r>
                <a:r>
                  <a:rPr lang="zh-CN" altLang="en-US" dirty="0"/>
                  <a:t>块，</a:t>
                </a:r>
                <a14:m>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𝛴</m:t>
                        </m:r>
                      </m:e>
                      <m:sub>
                        <m:r>
                          <a:rPr lang="zh-CN" altLang="en-US" i="1">
                            <a:latin typeface="Cambria Math" panose="02040503050406030204" pitchFamily="18" charset="0"/>
                          </a:rPr>
                          <m:t>𝑘</m:t>
                        </m:r>
                      </m:sub>
                      <m:sup>
                        <m:r>
                          <a:rPr lang="zh-CN" altLang="en-US" i="1">
                            <a:latin typeface="Cambria Math" panose="02040503050406030204" pitchFamily="18" charset="0"/>
                          </a:rPr>
                          <m:t>𝑖</m:t>
                        </m:r>
                      </m:sup>
                    </m:sSub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m:t>
                            </m:r>
                          </m:sub>
                        </m:sSub>
                      </m:sup>
                    </m:sSup>
                  </m:oMath>
                </a14:m>
                <a:r>
                  <a:rPr lang="zh-CN" altLang="en-US" dirty="0"/>
                  <a:t> 表示</a:t>
                </a: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𝛴</m:t>
                        </m:r>
                      </m:e>
                      <m:sub>
                        <m:r>
                          <a:rPr lang="zh-CN" altLang="en-US" i="1">
                            <a:latin typeface="Cambria Math" panose="02040503050406030204" pitchFamily="18" charset="0"/>
                          </a:rPr>
                          <m:t>𝑘</m:t>
                        </m:r>
                      </m:sub>
                    </m:sSub>
                  </m:oMath>
                </a14:m>
                <a:r>
                  <a:rPr lang="zh-CN" altLang="en-US" dirty="0"/>
                  <a:t> 中第 </a:t>
                </a:r>
                <a:r>
                  <a:rPr lang="en-US" altLang="zh-CN" dirty="0" err="1"/>
                  <a:t>i</a:t>
                </a:r>
                <a:r>
                  <a:rPr lang="en-US" altLang="zh-CN" dirty="0"/>
                  <a:t> </a:t>
                </a:r>
                <a:r>
                  <a:rPr lang="zh-CN" altLang="en-US" dirty="0"/>
                  <a:t>个主对角线块</a:t>
                </a:r>
                <a:endParaRPr lang="en-US" altLang="zh-CN" dirty="0"/>
              </a:p>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zh-CN" altLang="zh-CN" sz="1200" kern="1200" dirty="0">
                    <a:solidFill>
                      <a:schemeClr val="tx1"/>
                    </a:solidFill>
                    <a:effectLst/>
                    <a:latin typeface="+mn-lt"/>
                    <a:ea typeface="+mn-ea"/>
                    <a:cs typeface="+mn-cs"/>
                  </a:rPr>
                  <a:t>根据前文推导出所有文档潜在表达</a:t>
                </a:r>
                <a14:m>
                  <m:oMath xmlns:m="http://schemas.openxmlformats.org/officeDocument/2006/math">
                    <m:sSub>
                      <m:sSubPr>
                        <m:ctrlPr>
                          <a:rPr lang="zh-CN" altLang="en-US" sz="1200" i="1" kern="1200" smtClean="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𝑘</m:t>
                        </m:r>
                      </m:sub>
                    </m:sSub>
                  </m:oMath>
                </a14:m>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之后</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本文通过最小化高斯分布方法来更新优化字典</a:t>
                </a:r>
                <a:r>
                  <a:rPr lang="en-US" altLang="zh-CN" sz="1200" kern="1200" dirty="0">
                    <a:solidFill>
                      <a:schemeClr val="tx1"/>
                    </a:solidFill>
                    <a:effectLst/>
                    <a:latin typeface="+mn-lt"/>
                    <a:ea typeface="+mn-ea"/>
                    <a:cs typeface="+mn-cs"/>
                  </a:rPr>
                  <a:t> </a:t>
                </a:r>
                <a14:m>
                  <m:oMath xmlns:m="http://schemas.openxmlformats.org/officeDocument/2006/math">
                    <m:sSub>
                      <m:sSubPr>
                        <m:ctrlPr>
                          <a:rPr lang="zh-CN" altLang="en-US" sz="1200" i="1" smtClean="0">
                            <a:latin typeface="Cambria Math" panose="02040503050406030204" pitchFamily="18" charset="0"/>
                          </a:rPr>
                        </m:ctrlPr>
                      </m:sSubPr>
                      <m:e>
                        <m:r>
                          <a:rPr lang="zh-CN" altLang="en-US" sz="1200" i="1">
                            <a:latin typeface="Cambria Math" panose="02040503050406030204" pitchFamily="18" charset="0"/>
                          </a:rPr>
                          <m:t>𝛽</m:t>
                        </m:r>
                      </m:e>
                      <m:sub>
                        <m:r>
                          <a:rPr lang="zh-CN" altLang="en-US" sz="1200" i="1">
                            <a:latin typeface="Cambria Math" panose="02040503050406030204" pitchFamily="18" charset="0"/>
                          </a:rPr>
                          <m:t>𝑘</m:t>
                        </m:r>
                      </m:sub>
                    </m:sSub>
                  </m:oMath>
                </a14:m>
                <a:r>
                  <a:rPr lang="zh-CN" altLang="en-US" dirty="0"/>
                  <a:t>。</a:t>
                </a:r>
                <a:r>
                  <a:rPr lang="zh-CN" altLang="zh-CN" sz="1200" kern="1200" dirty="0">
                    <a:solidFill>
                      <a:schemeClr val="tx1"/>
                    </a:solidFill>
                    <a:effectLst/>
                    <a:latin typeface="+mn-lt"/>
                    <a:ea typeface="+mn-ea"/>
                    <a:cs typeface="+mn-cs"/>
                  </a:rPr>
                  <a:t>即可以用线性算法对单纯形</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进行投影梯度下降计算从而更新获取函数的最优解，可以理解为从线性函数中的一个定点到另一个顶点不断移动，从而获得线性的最优解，实现手段就是投影梯度下降法。在计算迭代过程中，越靠近最优解的过程，会发现收敛的速度越慢。</a:t>
                </a:r>
              </a:p>
              <a:p>
                <a:pPr marL="0" marR="0" lvl="0" indent="0" algn="l" defTabSz="914354"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i="0" smtClean="0">
                    <a:latin typeface="Cambria Math" panose="02040503050406030204" pitchFamily="18" charset="0"/>
                  </a:rPr>
                  <a:t>其中〖</a:t>
                </a:r>
                <a:r>
                  <a:rPr lang="zh-CN" altLang="en-US" i="0" smtClean="0">
                    <a:latin typeface="Cambria Math" panose="02040503050406030204" pitchFamily="18" charset="0"/>
                  </a:rPr>
                  <a:t>其中</a:t>
                </a:r>
                <a:r>
                  <a:rPr lang="en-US" altLang="zh-CN" b="0" i="0" smtClean="0">
                    <a:latin typeface="Cambria Math" panose="02040503050406030204" pitchFamily="18" charset="0"/>
                  </a:rPr>
                  <a:t> </a:t>
                </a:r>
                <a:r>
                  <a:rPr lang="zh-CN" altLang="en-US" i="0">
                    <a:latin typeface="Cambria Math" panose="02040503050406030204" pitchFamily="18" charset="0"/>
                  </a:rPr>
                  <a:t>𝜇</a:t>
                </a:r>
                <a:r>
                  <a:rPr lang="zh-CN" altLang="en-US" i="0" smtClean="0">
                    <a:latin typeface="Cambria Math" panose="02040503050406030204" pitchFamily="18" charset="0"/>
                  </a:rPr>
                  <a:t>〗_</a:t>
                </a:r>
                <a:r>
                  <a:rPr lang="zh-CN" altLang="en-US" i="0">
                    <a:latin typeface="Cambria Math" panose="02040503050406030204" pitchFamily="18" charset="0"/>
                  </a:rPr>
                  <a:t>𝑘^𝑖∈𝑅^(𝑑_𝑖×1)</a:t>
                </a:r>
                <a:r>
                  <a:rPr lang="zh-CN" altLang="en-US" dirty="0" smtClean="0"/>
                  <a:t>表示</a:t>
                </a:r>
                <a:r>
                  <a:rPr lang="zh-CN" altLang="en-US" i="0">
                    <a:latin typeface="Cambria Math" panose="02040503050406030204" pitchFamily="18" charset="0"/>
                  </a:rPr>
                  <a:t>𝜇</a:t>
                </a:r>
                <a:r>
                  <a:rPr lang="zh-CN" altLang="en-US" i="0" smtClean="0">
                    <a:latin typeface="Cambria Math" panose="02040503050406030204" pitchFamily="18" charset="0"/>
                  </a:rPr>
                  <a:t>_</a:t>
                </a:r>
                <a:r>
                  <a:rPr lang="zh-CN" altLang="en-US" i="0">
                    <a:latin typeface="Cambria Math" panose="02040503050406030204" pitchFamily="18" charset="0"/>
                  </a:rPr>
                  <a:t>𝑘</a:t>
                </a:r>
                <a:r>
                  <a:rPr lang="zh-CN" altLang="en-US" dirty="0" smtClean="0"/>
                  <a:t> 中第</a:t>
                </a:r>
                <a:r>
                  <a:rPr lang="en-US" altLang="zh-CN" dirty="0"/>
                  <a:t> </a:t>
                </a:r>
                <a:r>
                  <a:rPr lang="en-US" altLang="zh-CN" dirty="0" err="1" smtClean="0"/>
                  <a:t>i</a:t>
                </a:r>
                <a:r>
                  <a:rPr lang="en-US" altLang="zh-CN" dirty="0" smtClean="0"/>
                  <a:t> </a:t>
                </a:r>
                <a:r>
                  <a:rPr lang="zh-CN" altLang="en-US" dirty="0" smtClean="0"/>
                  <a:t>块，</a:t>
                </a:r>
                <a:r>
                  <a:rPr lang="zh-CN" altLang="en-US" i="0">
                    <a:latin typeface="Cambria Math" panose="02040503050406030204" pitchFamily="18" charset="0"/>
                  </a:rPr>
                  <a:t>𝛴</a:t>
                </a:r>
                <a:r>
                  <a:rPr lang="zh-CN" altLang="en-US" i="0" smtClean="0">
                    <a:latin typeface="Cambria Math" panose="02040503050406030204" pitchFamily="18" charset="0"/>
                  </a:rPr>
                  <a:t>_</a:t>
                </a:r>
                <a:r>
                  <a:rPr lang="zh-CN" altLang="en-US" i="0">
                    <a:latin typeface="Cambria Math" panose="02040503050406030204" pitchFamily="18" charset="0"/>
                  </a:rPr>
                  <a:t>𝑘^𝑖∈𝑅^(𝑑_𝑖×𝑑_𝑖 )</a:t>
                </a:r>
                <a:r>
                  <a:rPr lang="zh-CN" altLang="en-US" dirty="0" smtClean="0"/>
                  <a:t> </a:t>
                </a:r>
                <a:r>
                  <a:rPr lang="zh-CN" altLang="en-US" dirty="0" smtClean="0"/>
                  <a:t>表示</a:t>
                </a:r>
                <a:r>
                  <a:rPr lang="zh-CN" altLang="en-US" i="0">
                    <a:latin typeface="Cambria Math" panose="02040503050406030204" pitchFamily="18" charset="0"/>
                  </a:rPr>
                  <a:t>𝛴</a:t>
                </a:r>
                <a:r>
                  <a:rPr lang="zh-CN" altLang="en-US" i="0" smtClean="0">
                    <a:latin typeface="Cambria Math" panose="02040503050406030204" pitchFamily="18" charset="0"/>
                  </a:rPr>
                  <a:t>_</a:t>
                </a:r>
                <a:r>
                  <a:rPr lang="zh-CN" altLang="en-US" i="0">
                    <a:latin typeface="Cambria Math" panose="02040503050406030204" pitchFamily="18" charset="0"/>
                  </a:rPr>
                  <a:t>𝑘</a:t>
                </a:r>
                <a:r>
                  <a:rPr lang="zh-CN" altLang="en-US" dirty="0" smtClean="0"/>
                  <a:t> 中第 </a:t>
                </a:r>
                <a:r>
                  <a:rPr lang="en-US" altLang="zh-CN" dirty="0" err="1"/>
                  <a:t>i</a:t>
                </a:r>
                <a:r>
                  <a:rPr lang="en-US" altLang="zh-CN" dirty="0" smtClean="0"/>
                  <a:t> </a:t>
                </a:r>
                <a:r>
                  <a:rPr lang="zh-CN" altLang="en-US" dirty="0" smtClean="0"/>
                  <a:t>个主对角线</a:t>
                </a:r>
                <a:r>
                  <a:rPr lang="zh-CN" altLang="en-US" dirty="0" smtClean="0"/>
                  <a:t>块</a:t>
                </a:r>
                <a:endParaRPr lang="en-US" altLang="zh-CN" dirty="0" smtClean="0"/>
              </a:p>
              <a:p>
                <a:pPr marL="0" marR="0" lvl="0" indent="0" algn="l" defTabSz="914354"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a:t>
                </a:r>
                <a:r>
                  <a:rPr lang="zh-CN" altLang="zh-CN" sz="1200" kern="1200" dirty="0" smtClean="0">
                    <a:solidFill>
                      <a:schemeClr val="tx1"/>
                    </a:solidFill>
                    <a:effectLst/>
                    <a:latin typeface="+mn-lt"/>
                    <a:ea typeface="+mn-ea"/>
                    <a:cs typeface="+mn-cs"/>
                  </a:rPr>
                  <a:t>根据前文推导出所有文档潜在表达</a:t>
                </a:r>
                <a:r>
                  <a:rPr lang="zh-CN" altLang="en-US" sz="1200" i="0" kern="1200">
                    <a:solidFill>
                      <a:schemeClr val="tx1"/>
                    </a:solidFill>
                    <a:latin typeface="+mn-lt"/>
                    <a:ea typeface="+mn-ea"/>
                    <a:cs typeface="+mn-cs"/>
                  </a:rPr>
                  <a:t>𝑠</a:t>
                </a:r>
                <a:r>
                  <a:rPr lang="zh-CN" altLang="en-US" sz="1200" i="0" kern="1200" smtClean="0">
                    <a:solidFill>
                      <a:schemeClr val="tx1"/>
                    </a:solidFill>
                    <a:latin typeface="+mn-lt"/>
                    <a:ea typeface="+mn-ea"/>
                    <a:cs typeface="+mn-cs"/>
                  </a:rPr>
                  <a:t>_</a:t>
                </a:r>
                <a:r>
                  <a:rPr lang="zh-CN" altLang="en-US" sz="1200" i="0" kern="1200">
                    <a:solidFill>
                      <a:schemeClr val="tx1"/>
                    </a:solidFill>
                    <a:latin typeface="+mn-lt"/>
                    <a:ea typeface="+mn-ea"/>
                    <a:cs typeface="+mn-cs"/>
                  </a:rPr>
                  <a:t>𝑘</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之后</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本文通过最小化高斯分布方法来更新优化字典</a:t>
                </a:r>
                <a:r>
                  <a:rPr lang="en-US" altLang="zh-CN" sz="1200" kern="1200" dirty="0" smtClean="0">
                    <a:solidFill>
                      <a:schemeClr val="tx1"/>
                    </a:solidFill>
                    <a:effectLst/>
                    <a:latin typeface="+mn-lt"/>
                    <a:ea typeface="+mn-ea"/>
                    <a:cs typeface="+mn-cs"/>
                  </a:rPr>
                  <a:t> </a:t>
                </a:r>
                <a:r>
                  <a:rPr lang="zh-CN" altLang="en-US" sz="1200" i="0">
                    <a:latin typeface="Cambria Math" panose="02040503050406030204" pitchFamily="18" charset="0"/>
                  </a:rPr>
                  <a:t>𝛽</a:t>
                </a:r>
                <a:r>
                  <a:rPr lang="zh-CN" altLang="en-US" sz="1200" i="0" smtClean="0">
                    <a:latin typeface="Cambria Math" panose="02040503050406030204" pitchFamily="18" charset="0"/>
                  </a:rPr>
                  <a:t>_</a:t>
                </a:r>
                <a:r>
                  <a:rPr lang="zh-CN" altLang="en-US" sz="1200" i="0">
                    <a:latin typeface="Cambria Math" panose="02040503050406030204" pitchFamily="18" charset="0"/>
                  </a:rPr>
                  <a:t>𝑘</a:t>
                </a:r>
                <a:r>
                  <a:rPr lang="zh-CN" altLang="en-US" dirty="0" smtClean="0"/>
                  <a:t>。</a:t>
                </a:r>
                <a:r>
                  <a:rPr lang="zh-CN" altLang="zh-CN" sz="1200" kern="1200" dirty="0" smtClean="0">
                    <a:solidFill>
                      <a:schemeClr val="tx1"/>
                    </a:solidFill>
                    <a:effectLst/>
                    <a:latin typeface="+mn-lt"/>
                    <a:ea typeface="+mn-ea"/>
                    <a:cs typeface="+mn-cs"/>
                  </a:rPr>
                  <a:t>投影梯度下降法认为对于线性约束的问题，其边界点上的任何一个方向在边界上的投影都是允许的，对于负梯度下降方向则可以表现成一个下降方向。简而言之，即可以用线性算法对单纯形</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进行投影梯度下降计算从而更新获取函数的最优解，可以理解为从线性函数中的一个定点到另一个顶点不断移动，从而获得线性的最优解，实现手段就是投影梯度下降法。在计算迭代过程中，越靠近最优解的过程，会发现收敛的速度越慢。</a:t>
                </a:r>
              </a:p>
              <a:p>
                <a:pPr marL="0" marR="0" lvl="0" indent="0" algn="l" defTabSz="914354"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10"/>
          </p:nvPr>
        </p:nvSpPr>
        <p:spPr/>
        <p:txBody>
          <a:bodyPr/>
          <a:lstStyle/>
          <a:p>
            <a:fld id="{CB530F0D-1A5A-4EA2-B28F-0EC912CB6BA5}" type="slidenum">
              <a:rPr lang="zh-CN" altLang="en-US" smtClean="0"/>
              <a:t>19</a:t>
            </a:fld>
            <a:endParaRPr lang="zh-CN" altLang="en-US"/>
          </a:p>
        </p:txBody>
      </p:sp>
    </p:spTree>
    <p:extLst>
      <p:ext uri="{BB962C8B-B14F-4D97-AF65-F5344CB8AC3E}">
        <p14:creationId xmlns:p14="http://schemas.microsoft.com/office/powerpoint/2010/main" val="548790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LDA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LDA</a:t>
            </a:r>
            <a:r>
              <a:rPr lang="zh-CN" altLang="zh-CN" sz="1200" kern="1200" dirty="0">
                <a:solidFill>
                  <a:schemeClr val="tx1"/>
                </a:solidFill>
                <a:effectLst/>
                <a:latin typeface="+mn-lt"/>
                <a:ea typeface="+mn-ea"/>
                <a:cs typeface="+mn-cs"/>
              </a:rPr>
              <a:t>是一个经典的概率主题模型，当</a:t>
            </a:r>
            <a:r>
              <a:rPr lang="en-US" altLang="zh-CN" sz="1200" kern="1200" dirty="0" err="1">
                <a:solidFill>
                  <a:schemeClr val="tx1"/>
                </a:solidFill>
                <a:effectLst/>
                <a:latin typeface="+mn-lt"/>
                <a:ea typeface="+mn-ea"/>
                <a:cs typeface="+mn-cs"/>
              </a:rPr>
              <a:t>Dirichlet</a:t>
            </a:r>
            <a:r>
              <a:rPr lang="zh-CN" altLang="zh-CN" sz="1200" kern="1200" dirty="0">
                <a:solidFill>
                  <a:schemeClr val="tx1"/>
                </a:solidFill>
                <a:effectLst/>
                <a:latin typeface="+mn-lt"/>
                <a:ea typeface="+mn-ea"/>
                <a:cs typeface="+mn-cs"/>
              </a:rPr>
              <a:t>先验参数趋近零时，可以使文档稀疏性表达，但不能解耦平滑性。</a:t>
            </a:r>
          </a:p>
          <a:p>
            <a:pPr lvl="0"/>
            <a:r>
              <a:rPr lang="en-US" altLang="zh-CN" sz="1200" kern="1200" dirty="0">
                <a:solidFill>
                  <a:schemeClr val="tx1"/>
                </a:solidFill>
                <a:effectLst/>
                <a:latin typeface="+mn-lt"/>
                <a:ea typeface="+mn-ea"/>
                <a:cs typeface="+mn-cs"/>
              </a:rPr>
              <a:t>Sparse Topical Coding</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STC</a:t>
            </a:r>
            <a:r>
              <a:rPr lang="zh-CN" altLang="zh-CN" sz="1200" kern="1200" dirty="0">
                <a:solidFill>
                  <a:schemeClr val="tx1"/>
                </a:solidFill>
                <a:effectLst/>
                <a:latin typeface="+mn-lt"/>
                <a:ea typeface="+mn-ea"/>
                <a:cs typeface="+mn-cs"/>
              </a:rPr>
              <a:t>）：通常通过规则或约束来控制词编码和文档编码的稀疏度。已经被证明可以实现单词和文档稀疏表示，并且性能比现有的一些模型更好。</a:t>
            </a:r>
          </a:p>
          <a:p>
            <a:pPr lvl="0"/>
            <a:r>
              <a:rPr lang="en-US" altLang="zh-CN" sz="1200" kern="1200" dirty="0">
                <a:solidFill>
                  <a:schemeClr val="tx1"/>
                </a:solidFill>
                <a:effectLst/>
                <a:latin typeface="+mn-lt"/>
                <a:ea typeface="+mn-ea"/>
                <a:cs typeface="+mn-cs"/>
              </a:rPr>
              <a:t>Group Sparse Topical Coding</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GSTC</a:t>
            </a:r>
            <a:r>
              <a:rPr lang="zh-CN" altLang="zh-CN" sz="1200" kern="1200" dirty="0">
                <a:solidFill>
                  <a:schemeClr val="tx1"/>
                </a:solidFill>
                <a:effectLst/>
                <a:latin typeface="+mn-lt"/>
                <a:ea typeface="+mn-ea"/>
                <a:cs typeface="+mn-cs"/>
              </a:rPr>
              <a:t>）：一种能够在单一主题中自然地获得文档级别的非概率主题模型，同时通过减小归一化约束和添加</a:t>
            </a:r>
            <a:r>
              <a:rPr lang="en-US" altLang="zh-CN" sz="1200" kern="1200" dirty="0">
                <a:solidFill>
                  <a:schemeClr val="tx1"/>
                </a:solidFill>
                <a:effectLst/>
                <a:latin typeface="+mn-lt"/>
                <a:ea typeface="+mn-ea"/>
                <a:cs typeface="+mn-cs"/>
              </a:rPr>
              <a:t>group lasso</a:t>
            </a:r>
            <a:r>
              <a:rPr lang="zh-CN" altLang="zh-CN" sz="1200" kern="1200" dirty="0">
                <a:solidFill>
                  <a:schemeClr val="tx1"/>
                </a:solidFill>
                <a:effectLst/>
                <a:latin typeface="+mn-lt"/>
                <a:ea typeface="+mn-ea"/>
                <a:cs typeface="+mn-cs"/>
              </a:rPr>
              <a:t>来控制词的稀疏性表达。</a:t>
            </a:r>
            <a:r>
              <a:rPr lang="en-US" altLang="zh-CN" sz="1200" kern="1200" dirty="0">
                <a:solidFill>
                  <a:schemeClr val="tx1"/>
                </a:solidFill>
                <a:effectLst/>
                <a:latin typeface="+mn-lt"/>
                <a:ea typeface="+mn-ea"/>
                <a:cs typeface="+mn-cs"/>
              </a:rPr>
              <a:t>GSTC</a:t>
            </a:r>
            <a:r>
              <a:rPr lang="zh-CN" altLang="zh-CN" sz="1200" kern="1200" dirty="0">
                <a:solidFill>
                  <a:schemeClr val="tx1"/>
                </a:solidFill>
                <a:effectLst/>
                <a:latin typeface="+mn-lt"/>
                <a:ea typeface="+mn-ea"/>
                <a:cs typeface="+mn-cs"/>
              </a:rPr>
              <a:t>可以挖掘有价值的文档紧凑的潜在表达，并提高文件分类准确性和时间效率。</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21</a:t>
            </a:fld>
            <a:endParaRPr lang="zh-CN" altLang="en-US"/>
          </a:p>
        </p:txBody>
      </p:sp>
    </p:spTree>
    <p:extLst>
      <p:ext uri="{BB962C8B-B14F-4D97-AF65-F5344CB8AC3E}">
        <p14:creationId xmlns:p14="http://schemas.microsoft.com/office/powerpoint/2010/main" val="317207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medicine</a:t>
            </a:r>
            <a:r>
              <a:rPr lang="zh-CN" altLang="zh-CN"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health</a:t>
            </a:r>
            <a:r>
              <a:rPr lang="zh-CN" altLang="zh-CN"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disease</a:t>
            </a:r>
            <a:r>
              <a:rPr lang="zh-CN" altLang="zh-CN"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patient</a:t>
            </a:r>
            <a:r>
              <a:rPr lang="zh-CN" altLang="zh-CN"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effected</a:t>
            </a:r>
            <a:r>
              <a:rPr lang="zh-CN" altLang="zh-CN"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maintained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在主题列表中表示是有关</a:t>
            </a:r>
            <a:r>
              <a:rPr lang="en-US" altLang="zh-CN" sz="1200" kern="1200" dirty="0">
                <a:solidFill>
                  <a:schemeClr val="tx1"/>
                </a:solidFill>
                <a:effectLst/>
                <a:latin typeface="+mn-lt"/>
                <a:ea typeface="+mn-ea"/>
                <a:cs typeface="+mn-cs"/>
              </a:rPr>
              <a:t>medicine</a:t>
            </a:r>
            <a:r>
              <a:rPr lang="zh-CN" altLang="zh-CN" sz="1200" kern="1200" dirty="0">
                <a:solidFill>
                  <a:schemeClr val="tx1"/>
                </a:solidFill>
                <a:effectLst/>
                <a:latin typeface="+mn-lt"/>
                <a:ea typeface="+mn-ea"/>
                <a:cs typeface="+mn-cs"/>
              </a:rPr>
              <a:t>的主题</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22</a:t>
            </a:fld>
            <a:endParaRPr lang="zh-CN" altLang="en-US"/>
          </a:p>
        </p:txBody>
      </p:sp>
    </p:spTree>
    <p:extLst>
      <p:ext uri="{BB962C8B-B14F-4D97-AF65-F5344CB8AC3E}">
        <p14:creationId xmlns:p14="http://schemas.microsoft.com/office/powerpoint/2010/main" val="286323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dirty="0">
                <a:solidFill>
                  <a:srgbClr val="C00000"/>
                </a:solidFill>
              </a:rPr>
              <a:t>由于</a:t>
            </a:r>
            <a:r>
              <a:rPr lang="en-US" altLang="zh-CN" sz="1200" dirty="0">
                <a:solidFill>
                  <a:srgbClr val="C00000"/>
                </a:solidFill>
              </a:rPr>
              <a:t>baseline</a:t>
            </a:r>
            <a:r>
              <a:rPr lang="zh-CN" altLang="en-US" sz="1200" dirty="0">
                <a:solidFill>
                  <a:srgbClr val="C00000"/>
                </a:solidFill>
              </a:rPr>
              <a:t>的</a:t>
            </a:r>
            <a:r>
              <a:rPr lang="en-US" altLang="zh-CN" sz="1200" dirty="0">
                <a:solidFill>
                  <a:srgbClr val="C00000"/>
                </a:solidFill>
              </a:rPr>
              <a:t>GSTC</a:t>
            </a:r>
            <a:r>
              <a:rPr lang="zh-CN" altLang="en-US" sz="1200" dirty="0">
                <a:solidFill>
                  <a:srgbClr val="C00000"/>
                </a:solidFill>
              </a:rPr>
              <a:t>没有词</a:t>
            </a:r>
            <a:r>
              <a:rPr lang="en-US" altLang="zh-CN" sz="1200" dirty="0">
                <a:solidFill>
                  <a:srgbClr val="C00000"/>
                </a:solidFill>
              </a:rPr>
              <a:t>-</a:t>
            </a:r>
            <a:r>
              <a:rPr lang="zh-CN" altLang="en-US" sz="1200" dirty="0">
                <a:solidFill>
                  <a:srgbClr val="C00000"/>
                </a:solidFill>
              </a:rPr>
              <a:t>级别的稀疏度，所以本文该实验就没有考虑进去， 从图中可以看出，</a:t>
            </a:r>
            <a:r>
              <a:rPr lang="en-US" altLang="zh-CN" sz="1200" dirty="0">
                <a:solidFill>
                  <a:srgbClr val="C00000"/>
                </a:solidFill>
              </a:rPr>
              <a:t>LDA</a:t>
            </a:r>
            <a:r>
              <a:rPr lang="zh-CN" altLang="en-US" sz="1200" dirty="0">
                <a:solidFill>
                  <a:srgbClr val="C00000"/>
                </a:solidFill>
              </a:rPr>
              <a:t>的词编码是非常稠密的，稀疏度比较差，同时，对于添加了</a:t>
            </a:r>
            <a:r>
              <a:rPr lang="en-US" altLang="zh-CN" sz="1200" dirty="0">
                <a:solidFill>
                  <a:srgbClr val="C00000"/>
                </a:solidFill>
              </a:rPr>
              <a:t>l1-</a:t>
            </a:r>
            <a:r>
              <a:rPr lang="zh-CN" altLang="en-US" sz="1200" dirty="0">
                <a:solidFill>
                  <a:srgbClr val="C00000"/>
                </a:solidFill>
              </a:rPr>
              <a:t>范式规则的</a:t>
            </a:r>
            <a:r>
              <a:rPr lang="en-US" altLang="zh-CN" sz="1200" dirty="0">
                <a:solidFill>
                  <a:srgbClr val="C00000"/>
                </a:solidFill>
              </a:rPr>
              <a:t>STC</a:t>
            </a:r>
            <a:r>
              <a:rPr lang="zh-CN" altLang="en-US" sz="1200" dirty="0">
                <a:solidFill>
                  <a:srgbClr val="C00000"/>
                </a:solidFill>
              </a:rPr>
              <a:t>取得了非常好的结果，但是综合来看本文的</a:t>
            </a:r>
            <a:r>
              <a:rPr lang="en-US" altLang="zh-CN" sz="1200" dirty="0">
                <a:solidFill>
                  <a:srgbClr val="C00000"/>
                </a:solidFill>
              </a:rPr>
              <a:t>BLOCK-BSTC</a:t>
            </a:r>
            <a:r>
              <a:rPr lang="zh-CN" altLang="en-US" sz="1200" dirty="0">
                <a:solidFill>
                  <a:srgbClr val="C00000"/>
                </a:solidFill>
              </a:rPr>
              <a:t>取得了最好的结果，这是因为引入了</a:t>
            </a:r>
            <a:r>
              <a:rPr lang="en-US" altLang="zh-CN" sz="1200" dirty="0">
                <a:solidFill>
                  <a:srgbClr val="C00000"/>
                </a:solidFill>
              </a:rPr>
              <a:t>BSBL</a:t>
            </a:r>
            <a:r>
              <a:rPr lang="zh-CN" altLang="en-US" sz="1200" dirty="0">
                <a:solidFill>
                  <a:srgbClr val="C00000"/>
                </a:solidFill>
              </a:rPr>
              <a:t>算法和</a:t>
            </a:r>
            <a:r>
              <a:rPr lang="en-US" altLang="zh-CN" sz="1200">
                <a:solidFill>
                  <a:srgbClr val="C00000"/>
                </a:solidFill>
              </a:rPr>
              <a:t>word embeddings</a:t>
            </a:r>
            <a:r>
              <a:rPr lang="zh-CN" altLang="en-US" sz="1200" dirty="0">
                <a:solidFill>
                  <a:srgbClr val="C00000"/>
                </a:solidFill>
              </a:rPr>
              <a:t>词向量能够利用内在的块的关系来提高稀疏度，这种效果的提升往往会比添加传统</a:t>
            </a:r>
            <a:r>
              <a:rPr lang="en-US" altLang="zh-CN" sz="1200" dirty="0">
                <a:solidFill>
                  <a:srgbClr val="C00000"/>
                </a:solidFill>
              </a:rPr>
              <a:t>lasso</a:t>
            </a:r>
            <a:r>
              <a:rPr lang="zh-CN" altLang="en-US" sz="1200" dirty="0">
                <a:solidFill>
                  <a:srgbClr val="C00000"/>
                </a:solidFill>
              </a:rPr>
              <a:t>的</a:t>
            </a:r>
            <a:r>
              <a:rPr lang="en-US" altLang="zh-CN" sz="1200" dirty="0">
                <a:solidFill>
                  <a:srgbClr val="C00000"/>
                </a:solidFill>
              </a:rPr>
              <a:t>STC</a:t>
            </a:r>
            <a:r>
              <a:rPr lang="zh-CN" altLang="en-US" sz="1200" dirty="0">
                <a:solidFill>
                  <a:srgbClr val="C00000"/>
                </a:solidFill>
              </a:rPr>
              <a:t>效果好</a:t>
            </a:r>
            <a:endParaRPr lang="en-US" altLang="zh-CN" sz="1200" dirty="0">
              <a:solidFill>
                <a:srgbClr val="C00000"/>
              </a:solidFill>
            </a:endParaRPr>
          </a:p>
        </p:txBody>
      </p:sp>
      <p:sp>
        <p:nvSpPr>
          <p:cNvPr id="4" name="灯片编号占位符 3"/>
          <p:cNvSpPr>
            <a:spLocks noGrp="1"/>
          </p:cNvSpPr>
          <p:nvPr>
            <p:ph type="sldNum" sz="quarter" idx="10"/>
          </p:nvPr>
        </p:nvSpPr>
        <p:spPr/>
        <p:txBody>
          <a:bodyPr/>
          <a:lstStyle/>
          <a:p>
            <a:fld id="{CB530F0D-1A5A-4EA2-B28F-0EC912CB6BA5}" type="slidenum">
              <a:rPr lang="zh-CN" altLang="en-US" smtClean="0"/>
              <a:t>23</a:t>
            </a:fld>
            <a:endParaRPr lang="zh-CN" altLang="en-US"/>
          </a:p>
        </p:txBody>
      </p:sp>
    </p:spTree>
    <p:extLst>
      <p:ext uri="{BB962C8B-B14F-4D97-AF65-F5344CB8AC3E}">
        <p14:creationId xmlns:p14="http://schemas.microsoft.com/office/powerpoint/2010/main" val="368513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a:solidFill>
                  <a:srgbClr val="C00000"/>
                </a:solidFill>
              </a:rPr>
              <a:t>2.</a:t>
            </a:r>
            <a:r>
              <a:rPr lang="zh-CN" altLang="en-US" sz="1200" dirty="0">
                <a:solidFill>
                  <a:srgbClr val="C00000"/>
                </a:solidFill>
              </a:rPr>
              <a:t>分类准确性：</a:t>
            </a:r>
            <a:r>
              <a:rPr lang="zh-CN" altLang="zh-CN" sz="1200" kern="1200" dirty="0">
                <a:solidFill>
                  <a:schemeClr val="tx1"/>
                </a:solidFill>
                <a:effectLst/>
                <a:latin typeface="+mn-lt"/>
                <a:ea typeface="+mn-ea"/>
                <a:cs typeface="+mn-cs"/>
              </a:rPr>
              <a:t>使用训练数据集和所学习得到的稀疏性表达作为特征来构建</a:t>
            </a:r>
            <a:r>
              <a:rPr lang="en-US" altLang="zh-CN" sz="1200" kern="1200" dirty="0">
                <a:solidFill>
                  <a:schemeClr val="tx1"/>
                </a:solidFill>
                <a:effectLst/>
                <a:latin typeface="+mn-lt"/>
                <a:ea typeface="+mn-ea"/>
                <a:cs typeface="+mn-cs"/>
              </a:rPr>
              <a:t>multi-class SVM</a:t>
            </a:r>
            <a:r>
              <a:rPr lang="zh-CN" altLang="zh-CN" sz="1200" kern="1200" dirty="0">
                <a:solidFill>
                  <a:schemeClr val="tx1"/>
                </a:solidFill>
                <a:effectLst/>
                <a:latin typeface="+mn-lt"/>
                <a:ea typeface="+mn-ea"/>
                <a:cs typeface="+mn-cs"/>
              </a:rPr>
              <a:t>分类器</a:t>
            </a:r>
            <a:r>
              <a:rPr lang="zh-CN" altLang="en-US" sz="1800" b="0" i="0" kern="1200" dirty="0">
                <a:solidFill>
                  <a:schemeClr val="tx1"/>
                </a:solidFill>
                <a:effectLst/>
                <a:latin typeface="+mn-lt"/>
                <a:ea typeface="+mn-ea"/>
                <a:cs typeface="+mn-cs"/>
              </a:rPr>
              <a:t>，从图中我们可以看出</a:t>
            </a:r>
            <a:r>
              <a:rPr lang="en-US" altLang="zh-CN" sz="1800" b="0" i="0" kern="1200" dirty="0">
                <a:solidFill>
                  <a:schemeClr val="tx1"/>
                </a:solidFill>
                <a:effectLst/>
                <a:latin typeface="+mn-lt"/>
                <a:ea typeface="+mn-ea"/>
                <a:cs typeface="+mn-cs"/>
              </a:rPr>
              <a:t>1</a:t>
            </a:r>
            <a:r>
              <a:rPr lang="zh-CN" altLang="en-US" sz="1800" b="0" i="0" kern="1200" dirty="0">
                <a:solidFill>
                  <a:schemeClr val="tx1"/>
                </a:solidFill>
                <a:effectLst/>
                <a:latin typeface="+mn-lt"/>
                <a:ea typeface="+mn-ea"/>
                <a:cs typeface="+mn-cs"/>
              </a:rPr>
              <a:t>）</a:t>
            </a:r>
            <a:r>
              <a:rPr lang="en-US" altLang="zh-CN" sz="1800" b="0" i="0" kern="1200" dirty="0">
                <a:solidFill>
                  <a:schemeClr val="tx1"/>
                </a:solidFill>
                <a:effectLst/>
                <a:latin typeface="+mn-lt"/>
                <a:ea typeface="+mn-ea"/>
                <a:cs typeface="+mn-cs"/>
              </a:rPr>
              <a:t>Block-BSTC</a:t>
            </a:r>
            <a:r>
              <a:rPr lang="zh-CN" altLang="en-US" sz="1800" b="0" i="0" kern="1200" dirty="0">
                <a:solidFill>
                  <a:schemeClr val="tx1"/>
                </a:solidFill>
                <a:effectLst/>
                <a:latin typeface="+mn-lt"/>
                <a:ea typeface="+mn-ea"/>
                <a:cs typeface="+mn-cs"/>
              </a:rPr>
              <a:t>取得了非常好的结果，当主题数不断变大时，这种效果越来越显著， </a:t>
            </a:r>
            <a:r>
              <a:rPr lang="en-US" altLang="zh-CN" sz="1800" b="0" i="0" kern="1200" dirty="0">
                <a:solidFill>
                  <a:schemeClr val="tx1"/>
                </a:solidFill>
                <a:effectLst/>
                <a:latin typeface="+mn-lt"/>
                <a:ea typeface="+mn-ea"/>
                <a:cs typeface="+mn-cs"/>
              </a:rPr>
              <a:t>2)LDA</a:t>
            </a:r>
            <a:r>
              <a:rPr lang="zh-CN" altLang="en-US" sz="1800" b="0" i="0" kern="1200" dirty="0">
                <a:solidFill>
                  <a:schemeClr val="tx1"/>
                </a:solidFill>
                <a:effectLst/>
                <a:latin typeface="+mn-lt"/>
                <a:ea typeface="+mn-ea"/>
                <a:cs typeface="+mn-cs"/>
              </a:rPr>
              <a:t>在主题数小于</a:t>
            </a:r>
            <a:r>
              <a:rPr lang="en-US" altLang="zh-CN" sz="1800" b="0" i="0" kern="1200" dirty="0">
                <a:solidFill>
                  <a:schemeClr val="tx1"/>
                </a:solidFill>
                <a:effectLst/>
                <a:latin typeface="+mn-lt"/>
                <a:ea typeface="+mn-ea"/>
                <a:cs typeface="+mn-cs"/>
              </a:rPr>
              <a:t>250</a:t>
            </a:r>
            <a:r>
              <a:rPr lang="zh-CN" altLang="en-US" sz="1800" b="0" i="0" kern="1200" dirty="0">
                <a:solidFill>
                  <a:schemeClr val="tx1"/>
                </a:solidFill>
                <a:effectLst/>
                <a:latin typeface="+mn-lt"/>
                <a:ea typeface="+mn-ea"/>
                <a:cs typeface="+mn-cs"/>
              </a:rPr>
              <a:t>时候，效果非常明显，然而随着主题数的增加准确性不断下降。 </a:t>
            </a:r>
            <a:r>
              <a:rPr lang="en-US" altLang="zh-CN" sz="1800" b="0" i="0" kern="1200" dirty="0">
                <a:solidFill>
                  <a:schemeClr val="tx1"/>
                </a:solidFill>
                <a:effectLst/>
                <a:latin typeface="+mn-lt"/>
                <a:ea typeface="+mn-ea"/>
                <a:cs typeface="+mn-cs"/>
              </a:rPr>
              <a:t>3</a:t>
            </a:r>
            <a:r>
              <a:rPr lang="zh-CN" altLang="en-US" sz="1800" b="0" i="0" kern="1200" dirty="0">
                <a:solidFill>
                  <a:schemeClr val="tx1"/>
                </a:solidFill>
                <a:effectLst/>
                <a:latin typeface="+mn-lt"/>
                <a:ea typeface="+mn-ea"/>
                <a:cs typeface="+mn-cs"/>
              </a:rPr>
              <a:t>）当主题数大于</a:t>
            </a:r>
            <a:r>
              <a:rPr lang="en-US" altLang="zh-CN" sz="1800" b="0" i="0" kern="1200" dirty="0">
                <a:solidFill>
                  <a:schemeClr val="tx1"/>
                </a:solidFill>
                <a:effectLst/>
                <a:latin typeface="+mn-lt"/>
                <a:ea typeface="+mn-ea"/>
                <a:cs typeface="+mn-cs"/>
              </a:rPr>
              <a:t>350</a:t>
            </a:r>
            <a:r>
              <a:rPr lang="zh-CN" altLang="en-US" sz="1800" b="0" i="0" kern="1200" dirty="0">
                <a:solidFill>
                  <a:schemeClr val="tx1"/>
                </a:solidFill>
                <a:effectLst/>
                <a:latin typeface="+mn-lt"/>
                <a:ea typeface="+mn-ea"/>
                <a:cs typeface="+mn-cs"/>
              </a:rPr>
              <a:t>时候，</a:t>
            </a:r>
            <a:r>
              <a:rPr lang="en-US" altLang="zh-CN" sz="1800" b="0" i="0" kern="1200" dirty="0">
                <a:solidFill>
                  <a:schemeClr val="tx1"/>
                </a:solidFill>
                <a:effectLst/>
                <a:latin typeface="+mn-lt"/>
                <a:ea typeface="+mn-ea"/>
                <a:cs typeface="+mn-cs"/>
              </a:rPr>
              <a:t>STC</a:t>
            </a:r>
            <a:r>
              <a:rPr lang="zh-CN" altLang="en-US" sz="1800" b="0" i="0" kern="1200" dirty="0">
                <a:solidFill>
                  <a:schemeClr val="tx1"/>
                </a:solidFill>
                <a:effectLst/>
                <a:latin typeface="+mn-lt"/>
                <a:ea typeface="+mn-ea"/>
                <a:cs typeface="+mn-cs"/>
              </a:rPr>
              <a:t>的分类准确性在下降，其中有可能是因为通过在添加规则控制稀疏度时候，当主题数增大时，</a:t>
            </a:r>
            <a:r>
              <a:rPr lang="en-US" altLang="zh-CN" sz="1800" b="0" i="0" kern="1200" dirty="0">
                <a:solidFill>
                  <a:schemeClr val="tx1"/>
                </a:solidFill>
                <a:effectLst/>
                <a:latin typeface="+mn-lt"/>
                <a:ea typeface="+mn-ea"/>
                <a:cs typeface="+mn-cs"/>
              </a:rPr>
              <a:t>STC</a:t>
            </a:r>
            <a:r>
              <a:rPr lang="zh-CN" altLang="en-US" sz="1800" b="0" i="0" kern="1200" dirty="0">
                <a:solidFill>
                  <a:schemeClr val="tx1"/>
                </a:solidFill>
                <a:effectLst/>
                <a:latin typeface="+mn-lt"/>
                <a:ea typeface="+mn-ea"/>
                <a:cs typeface="+mn-cs"/>
              </a:rPr>
              <a:t>的适应性可能会受到伤害导致效果变差。</a:t>
            </a:r>
            <a:r>
              <a:rPr lang="en-US" altLang="zh-CN" sz="1800" b="0" i="0" kern="1200" dirty="0">
                <a:solidFill>
                  <a:schemeClr val="tx1"/>
                </a:solidFill>
                <a:effectLst/>
                <a:latin typeface="+mn-lt"/>
                <a:ea typeface="+mn-ea"/>
                <a:cs typeface="+mn-cs"/>
              </a:rPr>
              <a:t>4</a:t>
            </a:r>
            <a:r>
              <a:rPr lang="zh-CN" altLang="en-US" sz="1800" b="0" i="0" kern="1200" dirty="0">
                <a:solidFill>
                  <a:schemeClr val="tx1"/>
                </a:solidFill>
                <a:effectLst/>
                <a:latin typeface="+mn-lt"/>
                <a:ea typeface="+mn-ea"/>
                <a:cs typeface="+mn-cs"/>
              </a:rPr>
              <a:t>）最终，会发现我们算法会越来越好，特别是主题数变大时候，因为本文算法引入了</a:t>
            </a:r>
            <a:r>
              <a:rPr lang="en-US" altLang="zh-CN" sz="1800" b="0" i="0" kern="1200" dirty="0">
                <a:solidFill>
                  <a:schemeClr val="tx1"/>
                </a:solidFill>
                <a:effectLst/>
                <a:latin typeface="+mn-lt"/>
                <a:ea typeface="+mn-ea"/>
                <a:cs typeface="+mn-cs"/>
              </a:rPr>
              <a:t>word </a:t>
            </a:r>
            <a:r>
              <a:rPr lang="en-US" altLang="zh-CN" sz="1800" b="0" i="0" kern="1200" dirty="0" err="1">
                <a:solidFill>
                  <a:schemeClr val="tx1"/>
                </a:solidFill>
                <a:effectLst/>
                <a:latin typeface="+mn-lt"/>
                <a:ea typeface="+mn-ea"/>
                <a:cs typeface="+mn-cs"/>
              </a:rPr>
              <a:t>embeddings</a:t>
            </a:r>
            <a:r>
              <a:rPr lang="zh-CN" altLang="en-US" sz="1800" b="0" i="0" kern="1200" dirty="0">
                <a:solidFill>
                  <a:schemeClr val="tx1"/>
                </a:solidFill>
                <a:effectLst/>
                <a:latin typeface="+mn-lt"/>
                <a:ea typeface="+mn-ea"/>
                <a:cs typeface="+mn-cs"/>
              </a:rPr>
              <a:t>词向量话后进行聚类和利用了文本中潜在的语义结构能够得到更好地低维表达</a:t>
            </a:r>
            <a:endParaRPr lang="en-US" altLang="zh-CN" sz="1200" dirty="0">
              <a:solidFill>
                <a:srgbClr val="C00000"/>
              </a:solidFill>
            </a:endParaRP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24</a:t>
            </a:fld>
            <a:endParaRPr lang="zh-CN" altLang="en-US"/>
          </a:p>
        </p:txBody>
      </p:sp>
    </p:spTree>
    <p:extLst>
      <p:ext uri="{BB962C8B-B14F-4D97-AF65-F5344CB8AC3E}">
        <p14:creationId xmlns:p14="http://schemas.microsoft.com/office/powerpoint/2010/main" val="9193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目前关于主题挖掘主要这两种方法。</a:t>
            </a:r>
            <a:endParaRPr lang="en-US" altLang="zh-CN" dirty="0"/>
          </a:p>
          <a:p>
            <a:r>
              <a:rPr lang="zh-CN" altLang="en-US" dirty="0"/>
              <a:t>以</a:t>
            </a:r>
            <a:r>
              <a:rPr lang="en-US" altLang="zh-CN" dirty="0"/>
              <a:t>LDA</a:t>
            </a:r>
            <a:r>
              <a:rPr lang="zh-CN" altLang="en-US" dirty="0"/>
              <a:t>为基础的传统的概率主题模型</a:t>
            </a:r>
            <a:r>
              <a:rPr lang="zh-CN" altLang="en-US" sz="1200" b="1" i="0" kern="1200" dirty="0">
                <a:solidFill>
                  <a:schemeClr val="tx1"/>
                </a:solidFill>
                <a:effectLst/>
                <a:latin typeface="+mn-lt"/>
                <a:ea typeface="+mn-ea"/>
                <a:cs typeface="+mn-cs"/>
              </a:rPr>
              <a:t>： 认为一篇文章的每个词是通过以“一定的概率选择了某个主题，并从这个主题中以一定概率选择某个词语”这样一个过程得到的。 </a:t>
            </a:r>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STC</a:t>
            </a:r>
            <a:r>
              <a:rPr lang="zh-CN" altLang="en-US" sz="1200" b="0" i="0" kern="1200" dirty="0">
                <a:solidFill>
                  <a:schemeClr val="tx1"/>
                </a:solidFill>
                <a:effectLst/>
                <a:latin typeface="+mn-lt"/>
                <a:ea typeface="+mn-ea"/>
                <a:cs typeface="+mn-cs"/>
              </a:rPr>
              <a:t>为主的非概率稀疏主题模型主要基于稀疏编码的思想，将文章和词看作在主题空间的低维向量表示。</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2594501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25</a:t>
            </a:fld>
            <a:endParaRPr lang="zh-CN" altLang="en-US"/>
          </a:p>
        </p:txBody>
      </p:sp>
    </p:spTree>
    <p:extLst>
      <p:ext uri="{BB962C8B-B14F-4D97-AF65-F5344CB8AC3E}">
        <p14:creationId xmlns:p14="http://schemas.microsoft.com/office/powerpoint/2010/main" val="730847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26</a:t>
            </a:fld>
            <a:endParaRPr lang="zh-CN" altLang="en-US"/>
          </a:p>
        </p:txBody>
      </p:sp>
    </p:spTree>
    <p:extLst>
      <p:ext uri="{BB962C8B-B14F-4D97-AF65-F5344CB8AC3E}">
        <p14:creationId xmlns:p14="http://schemas.microsoft.com/office/powerpoint/2010/main" val="2073180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27</a:t>
            </a:fld>
            <a:endParaRPr lang="zh-CN" altLang="en-US"/>
          </a:p>
        </p:txBody>
      </p:sp>
    </p:spTree>
    <p:extLst>
      <p:ext uri="{BB962C8B-B14F-4D97-AF65-F5344CB8AC3E}">
        <p14:creationId xmlns:p14="http://schemas.microsoft.com/office/powerpoint/2010/main" val="276879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这使得传统概率主题模型在短文本主题挖掘的效果上往往很难取到令人满意的效果。</a:t>
            </a:r>
            <a:endParaRPr lang="en-US" altLang="zh-CN" sz="1200" kern="120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NPMs</a:t>
            </a:r>
            <a:r>
              <a:rPr lang="zh-CN" altLang="zh-CN" sz="1200" kern="1200" dirty="0">
                <a:solidFill>
                  <a:schemeClr val="tx1"/>
                </a:solidFill>
                <a:effectLst/>
                <a:latin typeface="+mn-lt"/>
                <a:ea typeface="+mn-ea"/>
                <a:cs typeface="+mn-cs"/>
              </a:rPr>
              <a:t>虽然能够直接控制短文本的稀疏性来挖掘潜在有价值的信息，但存在计算效率慢、挖掘潜在语义信息时稀疏性不够等问题。</a:t>
            </a:r>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408361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这种概率主题模型在改进主题建模的过程中还是缺少稀疏性表达的直接控制能力</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添加</a:t>
            </a:r>
            <a:r>
              <a:rPr lang="en-US" altLang="zh-CN" sz="1200" kern="1200" dirty="0">
                <a:solidFill>
                  <a:schemeClr val="tx1"/>
                </a:solidFill>
                <a:effectLst/>
                <a:latin typeface="+mn-lt"/>
                <a:ea typeface="+mn-ea"/>
                <a:cs typeface="+mn-cs"/>
              </a:rPr>
              <a:t> l1</a:t>
            </a:r>
            <a:r>
              <a:rPr lang="zh-CN" altLang="zh-CN" sz="1200" kern="1200" dirty="0">
                <a:solidFill>
                  <a:schemeClr val="tx1"/>
                </a:solidFill>
                <a:effectLst/>
                <a:latin typeface="+mn-lt"/>
                <a:ea typeface="+mn-ea"/>
                <a:cs typeface="+mn-cs"/>
              </a:rPr>
              <a:t>范数、</a:t>
            </a:r>
            <a:r>
              <a:rPr lang="en-US" altLang="zh-CN" sz="1200" kern="1200" dirty="0">
                <a:solidFill>
                  <a:schemeClr val="tx1"/>
                </a:solidFill>
                <a:effectLst/>
                <a:latin typeface="+mn-lt"/>
                <a:ea typeface="+mn-ea"/>
                <a:cs typeface="+mn-cs"/>
              </a:rPr>
              <a:t>lasso</a:t>
            </a:r>
            <a:r>
              <a:rPr lang="zh-CN" altLang="en-US" sz="1200" kern="1200" dirty="0">
                <a:solidFill>
                  <a:schemeClr val="tx1"/>
                </a:solidFill>
                <a:effectLst/>
                <a:latin typeface="+mn-lt"/>
                <a:ea typeface="+mn-ea"/>
                <a:cs typeface="+mn-cs"/>
              </a:rPr>
              <a:t>约束。但是</a:t>
            </a:r>
            <a:r>
              <a:rPr lang="zh-CN" altLang="zh-CN" sz="1200" kern="1200" dirty="0">
                <a:solidFill>
                  <a:schemeClr val="tx1"/>
                </a:solidFill>
                <a:effectLst/>
                <a:latin typeface="+mn-lt"/>
                <a:ea typeface="+mn-ea"/>
                <a:cs typeface="+mn-cs"/>
              </a:rPr>
              <a:t>没有充分地实现每篇文章的主题、每个主题的词和每个词上主题的稀疏性</a:t>
            </a:r>
            <a:endParaRPr lang="en-US"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4073478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。帮助</a:t>
            </a:r>
            <a:r>
              <a:rPr lang="en-US" altLang="zh-CN" dirty="0"/>
              <a:t>BSBL</a:t>
            </a:r>
            <a:r>
              <a:rPr lang="zh-CN" altLang="en-US" dirty="0"/>
              <a:t>的块分区。</a:t>
            </a:r>
            <a:endParaRPr lang="en-US" altLang="zh-CN"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文档和文字级稀疏都可以直接像</a:t>
            </a:r>
            <a:r>
              <a:rPr lang="en-US" altLang="zh-CN" dirty="0"/>
              <a:t>NPMs</a:t>
            </a:r>
            <a:r>
              <a:rPr lang="zh-CN" altLang="en-US" dirty="0"/>
              <a:t>一样得到控制。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296842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因为快稀疏贝叶斯的主题模型的思想是借鉴于稀疏主题模型，我们首先介绍一下稀疏主题编码，</a:t>
            </a:r>
          </a:p>
        </p:txBody>
      </p:sp>
      <p:sp>
        <p:nvSpPr>
          <p:cNvPr id="4" name="灯片编号占位符 3"/>
          <p:cNvSpPr>
            <a:spLocks noGrp="1"/>
          </p:cNvSpPr>
          <p:nvPr>
            <p:ph type="sldNum" sz="quarter" idx="10"/>
          </p:nvPr>
        </p:nvSpPr>
        <p:spPr/>
        <p:txBody>
          <a:bodyPr/>
          <a:lstStyle/>
          <a:p>
            <a:fld id="{CB530F0D-1A5A-4EA2-B28F-0EC912CB6BA5}" type="slidenum">
              <a:rPr lang="zh-CN" altLang="en-US" smtClean="0"/>
              <a:t>9</a:t>
            </a:fld>
            <a:endParaRPr lang="zh-CN" altLang="en-US"/>
          </a:p>
        </p:txBody>
      </p:sp>
    </p:spTree>
    <p:extLst>
      <p:ext uri="{BB962C8B-B14F-4D97-AF65-F5344CB8AC3E}">
        <p14:creationId xmlns:p14="http://schemas.microsoft.com/office/powerpoint/2010/main" val="105477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在这里我们先讲一下他问题的形成，先讲一下公式化内容</a:t>
            </a: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10</a:t>
            </a:fld>
            <a:endParaRPr lang="zh-CN" altLang="en-US"/>
          </a:p>
        </p:txBody>
      </p:sp>
    </p:spTree>
    <p:extLst>
      <p:ext uri="{BB962C8B-B14F-4D97-AF65-F5344CB8AC3E}">
        <p14:creationId xmlns:p14="http://schemas.microsoft.com/office/powerpoint/2010/main" val="420312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STC</a:t>
            </a:r>
            <a:r>
              <a:rPr lang="zh-CN" altLang="en-US" sz="1200" b="0" i="0" u="none" strike="noStrike" kern="1200" baseline="0" dirty="0">
                <a:solidFill>
                  <a:schemeClr val="tx1"/>
                </a:solidFill>
                <a:latin typeface="+mn-lt"/>
                <a:ea typeface="+mn-ea"/>
                <a:cs typeface="+mn-cs"/>
              </a:rPr>
              <a:t>模型遵循这样一个假设：每一篇文章的每个词出现的次数可以被词编码和主题字典近似（或重构），同时还遵循这样一个约束：每一篇文档的词编码要近似于它的文档编码。因此得到了这样一个要优化的目标函数。第一项表示的就是重构误差，也就是词编码和字典近似词频之间的误差，这里误差函数选择的是负对数泊松分布，第二项是对文档编码加稀疏约束，第三项是约束每一篇文档的词编码近似于它的文档编码，最后一项是对词编码加稀疏约束。</a:t>
            </a: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优化</a:t>
            </a:r>
            <a:r>
              <a:rPr lang="en-US" altLang="zh-CN" sz="1200" b="0" i="0" u="none" strike="noStrike" kern="1200" baseline="0" dirty="0">
                <a:solidFill>
                  <a:schemeClr val="tx1"/>
                </a:solidFill>
                <a:latin typeface="+mn-lt"/>
                <a:ea typeface="+mn-ea"/>
                <a:cs typeface="+mn-cs"/>
              </a:rPr>
              <a:t>s</a:t>
            </a:r>
            <a:r>
              <a:rPr lang="zh-CN" altLang="en-US" sz="1200" b="0" i="0" u="none" strike="noStrike" kern="1200" baseline="0" dirty="0">
                <a:solidFill>
                  <a:schemeClr val="tx1"/>
                </a:solidFill>
                <a:latin typeface="+mn-lt"/>
                <a:ea typeface="+mn-ea"/>
                <a:cs typeface="+mn-cs"/>
              </a:rPr>
              <a:t>：固定 </a:t>
            </a:r>
            <a:r>
              <a:rPr lang="el-GR" altLang="zh-CN" sz="1200" b="0" i="0" u="none" strike="noStrike" kern="1200" baseline="0" dirty="0">
                <a:solidFill>
                  <a:schemeClr val="tx1"/>
                </a:solidFill>
                <a:latin typeface="+mn-lt"/>
                <a:ea typeface="+mn-ea"/>
                <a:cs typeface="+mn-cs"/>
              </a:rPr>
              <a:t>θ</a:t>
            </a:r>
            <a:r>
              <a:rPr lang="en-US" altLang="zh-CN" sz="1200" b="0" i="0" u="none" strike="noStrike" kern="1200" baseline="0" dirty="0">
                <a:solidFill>
                  <a:schemeClr val="tx1"/>
                </a:solidFill>
                <a:latin typeface="+mn-lt"/>
                <a:ea typeface="+mn-ea"/>
                <a:cs typeface="+mn-cs"/>
              </a:rPr>
              <a:t>,</a:t>
            </a:r>
            <a:r>
              <a:rPr lang="el-GR" altLang="zh-CN" sz="1200" b="0" i="0" u="none" strike="noStrike" kern="1200" baseline="0" dirty="0">
                <a:solidFill>
                  <a:schemeClr val="tx1"/>
                </a:solidFill>
                <a:latin typeface="+mn-lt"/>
                <a:ea typeface="+mn-ea"/>
                <a:cs typeface="+mn-cs"/>
              </a:rPr>
              <a:t>β</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剩下</a:t>
            </a:r>
            <a:r>
              <a:rPr lang="en-US" altLang="zh-CN" sz="1200" b="0" i="0" u="none" strike="noStrike" kern="1200" baseline="0" dirty="0">
                <a:solidFill>
                  <a:schemeClr val="tx1"/>
                </a:solidFill>
                <a:latin typeface="+mn-lt"/>
                <a:ea typeface="+mn-ea"/>
                <a:cs typeface="+mn-cs"/>
              </a:rPr>
              <a:t>s</a:t>
            </a:r>
            <a:r>
              <a:rPr lang="zh-CN" altLang="en-US" sz="1200" b="0" i="0" u="none" strike="noStrike" kern="1200" baseline="0" dirty="0">
                <a:solidFill>
                  <a:schemeClr val="tx1"/>
                </a:solidFill>
                <a:latin typeface="+mn-lt"/>
                <a:ea typeface="+mn-ea"/>
                <a:cs typeface="+mn-cs"/>
              </a:rPr>
              <a:t>这个未知量</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用的是坐标梯度下降法求解</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优化</a:t>
            </a:r>
            <a:r>
              <a:rPr lang="el-GR" altLang="zh-CN" sz="1200" b="0" i="0" u="none" strike="noStrike" kern="1200" baseline="0" dirty="0">
                <a:solidFill>
                  <a:schemeClr val="tx1"/>
                </a:solidFill>
                <a:latin typeface="+mn-lt"/>
                <a:ea typeface="+mn-ea"/>
                <a:cs typeface="+mn-cs"/>
              </a:rPr>
              <a:t>β</a:t>
            </a:r>
            <a:r>
              <a:rPr lang="zh-CN" altLang="en-US" sz="1200" b="0" i="0" u="none" strike="noStrike" kern="1200" baseline="0" dirty="0">
                <a:solidFill>
                  <a:schemeClr val="tx1"/>
                </a:solidFill>
                <a:latin typeface="+mn-lt"/>
                <a:ea typeface="+mn-ea"/>
                <a:cs typeface="+mn-cs"/>
              </a:rPr>
              <a:t>，固定</a:t>
            </a:r>
            <a:r>
              <a:rPr lang="en-US" altLang="zh-CN" sz="1200" b="0" i="0" u="none" strike="noStrike" kern="1200" baseline="0" dirty="0">
                <a:solidFill>
                  <a:schemeClr val="tx1"/>
                </a:solidFill>
                <a:latin typeface="+mn-lt"/>
                <a:ea typeface="+mn-ea"/>
                <a:cs typeface="+mn-cs"/>
              </a:rPr>
              <a:t>s</a:t>
            </a:r>
            <a:r>
              <a:rPr lang="zh-CN" altLang="en-US" sz="1200" b="0" i="0" u="none" strike="noStrike" kern="1200" baseline="0" dirty="0">
                <a:solidFill>
                  <a:schemeClr val="tx1"/>
                </a:solidFill>
                <a:latin typeface="+mn-lt"/>
                <a:ea typeface="+mn-ea"/>
                <a:cs typeface="+mn-cs"/>
              </a:rPr>
              <a:t>，</a:t>
            </a:r>
            <a:r>
              <a:rPr lang="el-GR" altLang="zh-CN" sz="1200" b="0" i="0" u="none" strike="noStrike" kern="1200" baseline="0" dirty="0">
                <a:solidFill>
                  <a:schemeClr val="tx1"/>
                </a:solidFill>
                <a:latin typeface="+mn-lt"/>
                <a:ea typeface="+mn-ea"/>
                <a:cs typeface="+mn-cs"/>
              </a:rPr>
              <a:t>θ</a:t>
            </a:r>
            <a:r>
              <a:rPr lang="zh-CN" altLang="en-US" sz="1200" b="0" i="0" u="none" strike="noStrike" kern="1200" baseline="0" dirty="0">
                <a:solidFill>
                  <a:schemeClr val="tx1"/>
                </a:solidFill>
                <a:latin typeface="+mn-lt"/>
                <a:ea typeface="+mn-ea"/>
                <a:cs typeface="+mn-cs"/>
              </a:rPr>
              <a:t>，直接调用投影梯度下降法优化</a:t>
            </a:r>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B530F0D-1A5A-4EA2-B28F-0EC912CB6BA5}" type="slidenum">
              <a:rPr lang="zh-CN" altLang="en-US" smtClean="0"/>
              <a:t>11</a:t>
            </a:fld>
            <a:endParaRPr lang="zh-CN" altLang="en-US"/>
          </a:p>
        </p:txBody>
      </p:sp>
    </p:spTree>
    <p:extLst>
      <p:ext uri="{BB962C8B-B14F-4D97-AF65-F5344CB8AC3E}">
        <p14:creationId xmlns:p14="http://schemas.microsoft.com/office/powerpoint/2010/main" val="414328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虽然稀疏的局部编码学习了分层的局部表示，但它绕过了隐含表示的结构相关信息。因此，我们提出了一种新的贝叶斯层次主题模型</a:t>
            </a:r>
            <a:r>
              <a:rPr lang="en-US" altLang="zh-CN" dirty="0"/>
              <a:t>Block-BSTC</a:t>
            </a:r>
            <a:r>
              <a:rPr lang="zh-CN" altLang="en-US" dirty="0"/>
              <a:t>，从大量的短文本中学习更准确有效的潜在稀疏语义表示。</a:t>
            </a:r>
          </a:p>
        </p:txBody>
      </p:sp>
      <p:sp>
        <p:nvSpPr>
          <p:cNvPr id="4" name="灯片编号占位符 3"/>
          <p:cNvSpPr>
            <a:spLocks noGrp="1"/>
          </p:cNvSpPr>
          <p:nvPr>
            <p:ph type="sldNum" sz="quarter" idx="10"/>
          </p:nvPr>
        </p:nvSpPr>
        <p:spPr/>
        <p:txBody>
          <a:bodyPr/>
          <a:lstStyle/>
          <a:p>
            <a:fld id="{CB530F0D-1A5A-4EA2-B28F-0EC912CB6BA5}" type="slidenum">
              <a:rPr lang="zh-CN" altLang="en-US" smtClean="0"/>
              <a:t>12</a:t>
            </a:fld>
            <a:endParaRPr lang="zh-CN" altLang="en-US"/>
          </a:p>
        </p:txBody>
      </p:sp>
    </p:spTree>
    <p:extLst>
      <p:ext uri="{BB962C8B-B14F-4D97-AF65-F5344CB8AC3E}">
        <p14:creationId xmlns:p14="http://schemas.microsoft.com/office/powerpoint/2010/main" val="213182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062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3276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323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12015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332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409684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6619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7550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21732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345254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1418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extLst>
      <p:ext uri="{BB962C8B-B14F-4D97-AF65-F5344CB8AC3E}">
        <p14:creationId xmlns:p14="http://schemas.microsoft.com/office/powerpoint/2010/main" val="253813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package" Target="../embeddings/Microsoft_Visio_Drawing.vsdx"/><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22.png"/><Relationship Id="rId10" Type="http://schemas.openxmlformats.org/officeDocument/2006/relationships/oleObject" Target="../embeddings/oleObject8.bin"/><Relationship Id="rId4" Type="http://schemas.openxmlformats.org/officeDocument/2006/relationships/image" Target="../media/image21.png"/><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4.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24.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15.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11" Type="http://schemas.openxmlformats.org/officeDocument/2006/relationships/image" Target="../media/image33.png"/><Relationship Id="rId5" Type="http://schemas.openxmlformats.org/officeDocument/2006/relationships/oleObject" Target="../embeddings/oleObject10.bin"/><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479040"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41" name="组合 40"/>
          <p:cNvGrpSpPr/>
          <p:nvPr/>
        </p:nvGrpSpPr>
        <p:grpSpPr>
          <a:xfrm>
            <a:off x="3068355" y="6130007"/>
            <a:ext cx="4487771" cy="415536"/>
            <a:chOff x="7414276" y="5791368"/>
            <a:chExt cx="4487772" cy="418937"/>
          </a:xfrm>
        </p:grpSpPr>
        <p:sp>
          <p:nvSpPr>
            <p:cNvPr id="42" name="文本框 41"/>
            <p:cNvSpPr txBox="1"/>
            <p:nvPr/>
          </p:nvSpPr>
          <p:spPr>
            <a:xfrm>
              <a:off x="7414276" y="5806920"/>
              <a:ext cx="1980031" cy="403385"/>
            </a:xfrm>
            <a:prstGeom prst="rect">
              <a:avLst/>
            </a:prstGeom>
            <a:noFill/>
          </p:spPr>
          <p:txBody>
            <a:bodyPr wrap="none" rtlCol="0">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答辩人：施洪亮</a:t>
              </a:r>
              <a:endParaRPr lang="en-US" altLang="zh-CN" sz="2000" dirty="0">
                <a:solidFill>
                  <a:srgbClr val="A2A2A2"/>
                </a:solidFill>
                <a:latin typeface="微软雅黑" panose="020B0503020204020204" pitchFamily="34" charset="-122"/>
                <a:ea typeface="微软雅黑" panose="020B0503020204020204" pitchFamily="34" charset="-122"/>
              </a:endParaRPr>
            </a:p>
          </p:txBody>
        </p:sp>
        <p:sp>
          <p:nvSpPr>
            <p:cNvPr id="43" name="矩形 42"/>
            <p:cNvSpPr/>
            <p:nvPr/>
          </p:nvSpPr>
          <p:spPr>
            <a:xfrm>
              <a:off x="9922018" y="5791368"/>
              <a:ext cx="1980030" cy="403385"/>
            </a:xfrm>
            <a:prstGeom prst="rect">
              <a:avLst/>
            </a:prstGeom>
          </p:spPr>
          <p:txBody>
            <a:bodyPr wrap="none">
              <a:spAutoFit/>
            </a:bodyPr>
            <a:lstStyle/>
            <a:p>
              <a:pPr algn="r"/>
              <a:r>
                <a:rPr lang="zh-CN" altLang="en-US" sz="2000" dirty="0">
                  <a:solidFill>
                    <a:srgbClr val="A2A2A2"/>
                  </a:solidFill>
                  <a:latin typeface="微软雅黑" panose="020B0503020204020204" pitchFamily="34" charset="-122"/>
                  <a:ea typeface="微软雅黑" panose="020B0503020204020204" pitchFamily="34" charset="-122"/>
                </a:rPr>
                <a:t>指导教授：彭敏</a:t>
              </a: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48" name="文本框 47"/>
          <p:cNvSpPr txBox="1"/>
          <p:nvPr/>
        </p:nvSpPr>
        <p:spPr>
          <a:xfrm>
            <a:off x="345937" y="2372241"/>
            <a:ext cx="11726283" cy="1015661"/>
          </a:xfrm>
          <a:prstGeom prst="rect">
            <a:avLst/>
          </a:prstGeom>
          <a:noFill/>
        </p:spPr>
        <p:txBody>
          <a:bodyPr wrap="none" lIns="91438" tIns="45719" rIns="91438" bIns="45719" rtlCol="0">
            <a:spAutoFit/>
          </a:bodyPr>
          <a:lstStyle/>
          <a:p>
            <a:r>
              <a:rPr lang="zh-CN" altLang="en-US" sz="6000" dirty="0">
                <a:ln w="0"/>
                <a:solidFill>
                  <a:schemeClr val="tx2"/>
                </a:solidFill>
                <a:latin typeface="微软雅黑" panose="020B0503020204020204" pitchFamily="34" charset="-122"/>
                <a:ea typeface="微软雅黑" panose="020B0503020204020204" pitchFamily="34" charset="-122"/>
              </a:rPr>
              <a:t>基于块稀疏贝叶斯学习的主题模型</a:t>
            </a:r>
          </a:p>
        </p:txBody>
      </p:sp>
      <p:grpSp>
        <p:nvGrpSpPr>
          <p:cNvPr id="49" name="组合 48"/>
          <p:cNvGrpSpPr/>
          <p:nvPr/>
        </p:nvGrpSpPr>
        <p:grpSpPr>
          <a:xfrm>
            <a:off x="5275467" y="1877818"/>
            <a:ext cx="484560" cy="382547"/>
            <a:chOff x="4625150" y="6808104"/>
            <a:chExt cx="540316" cy="426565"/>
          </a:xfrm>
          <a:solidFill>
            <a:srgbClr val="4C98CF"/>
          </a:solidFill>
        </p:grpSpPr>
        <p:sp>
          <p:nvSpPr>
            <p:cNvPr id="50"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51"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
        <p:nvSpPr>
          <p:cNvPr id="46" name="文本框 45"/>
          <p:cNvSpPr txBox="1"/>
          <p:nvPr/>
        </p:nvSpPr>
        <p:spPr>
          <a:xfrm>
            <a:off x="1848256" y="5145365"/>
            <a:ext cx="7684849" cy="400105"/>
          </a:xfrm>
          <a:prstGeom prst="rect">
            <a:avLst/>
          </a:prstGeom>
          <a:noFill/>
        </p:spPr>
        <p:txBody>
          <a:bodyPr wrap="square" lIns="91436" tIns="45718" rIns="91436" bIns="45718"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武汉大学 计算机学院       </a:t>
            </a:r>
            <a:r>
              <a:rPr lang="en-US" altLang="zh-CN" sz="2000" dirty="0">
                <a:solidFill>
                  <a:schemeClr val="bg1"/>
                </a:solidFill>
                <a:latin typeface="微软雅黑" panose="020B0503020204020204" pitchFamily="34" charset="-122"/>
                <a:ea typeface="微软雅黑" panose="020B0503020204020204" pitchFamily="34" charset="-122"/>
              </a:rPr>
              <a:t>Computer School of Wuhan</a:t>
            </a:r>
            <a:r>
              <a:rPr lang="en-US" altLang="zh-CN"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rPr>
              <a:t> University</a:t>
            </a:r>
            <a:endParaRPr lang="zh-CN" altLang="en-US" sz="2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a:spLocks/>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3058547" y="252859"/>
            <a:ext cx="91334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8" y="267581"/>
            <a:ext cx="2492982"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稀疏主题编码</a:t>
            </a:r>
          </a:p>
        </p:txBody>
      </p:sp>
      <p:sp>
        <p:nvSpPr>
          <p:cNvPr id="61" name="矩形 60"/>
          <p:cNvSpPr/>
          <p:nvPr/>
        </p:nvSpPr>
        <p:spPr>
          <a:xfrm>
            <a:off x="3168000" y="302639"/>
            <a:ext cx="1402940"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问题公式化</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3" name="组 62"/>
          <p:cNvGrpSpPr/>
          <p:nvPr/>
        </p:nvGrpSpPr>
        <p:grpSpPr>
          <a:xfrm>
            <a:off x="11454106" y="252857"/>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mc:AlternateContent xmlns:mc="http://schemas.openxmlformats.org/markup-compatibility/2006" xmlns:a14="http://schemas.microsoft.com/office/drawing/2010/main">
        <mc:Choice Requires="a14">
          <p:graphicFrame>
            <p:nvGraphicFramePr>
              <p:cNvPr id="46" name="表格 45"/>
              <p:cNvGraphicFramePr>
                <a:graphicFrameLocks noGrp="1"/>
              </p:cNvGraphicFramePr>
              <p:nvPr>
                <p:extLst>
                  <p:ext uri="{D42A27DB-BD31-4B8C-83A1-F6EECF244321}">
                    <p14:modId xmlns:p14="http://schemas.microsoft.com/office/powerpoint/2010/main" val="3932930335"/>
                  </p:ext>
                </p:extLst>
              </p:nvPr>
            </p:nvGraphicFramePr>
            <p:xfrm>
              <a:off x="1141226" y="1636139"/>
              <a:ext cx="8028144" cy="4294240"/>
            </p:xfrm>
            <a:graphic>
              <a:graphicData uri="http://schemas.openxmlformats.org/drawingml/2006/table">
                <a:tbl>
                  <a:tblPr firstRow="1" firstCol="1" bandRow="1" bandCol="1">
                    <a:tableStyleId>{69012ECD-51FC-41F1-AA8D-1B2483CD663E}</a:tableStyleId>
                  </a:tblPr>
                  <a:tblGrid>
                    <a:gridCol w="2396098">
                      <a:extLst>
                        <a:ext uri="{9D8B030D-6E8A-4147-A177-3AD203B41FA5}">
                          <a16:colId xmlns:a16="http://schemas.microsoft.com/office/drawing/2014/main" val="20000"/>
                        </a:ext>
                      </a:extLst>
                    </a:gridCol>
                    <a:gridCol w="5632046">
                      <a:extLst>
                        <a:ext uri="{9D8B030D-6E8A-4147-A177-3AD203B41FA5}">
                          <a16:colId xmlns:a16="http://schemas.microsoft.com/office/drawing/2014/main" val="20001"/>
                        </a:ext>
                      </a:extLst>
                    </a:gridCol>
                  </a:tblGrid>
                  <a:tr h="607183">
                    <a:tc>
                      <a:txBody>
                        <a:bodyPr/>
                        <a:lstStyle/>
                        <a:p>
                          <a:pPr algn="ctr"/>
                          <a:r>
                            <a:rPr lang="en-US" altLang="zh-CN" dirty="0"/>
                            <a:t>Notation</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tc>
                      <a:txBody>
                        <a:bodyPr/>
                        <a:lstStyle/>
                        <a:p>
                          <a:pPr algn="ctr"/>
                          <a:r>
                            <a:rPr lang="en-US" altLang="zh-CN" dirty="0"/>
                            <a:t>Meaning</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0"/>
                      </a:ext>
                    </a:extLst>
                  </a:tr>
                  <a:tr h="540225">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800" i="1" kern="1200" smtClean="0">
                                        <a:latin typeface="Cambria Math" panose="02040503050406030204" pitchFamily="18" charset="0"/>
                                      </a:rPr>
                                    </m:ctrlPr>
                                  </m:dPr>
                                  <m:e>
                                    <m:r>
                                      <a:rPr lang="zh-CN" altLang="en-US" sz="1800" kern="1200">
                                        <a:latin typeface="Cambria Math" panose="02040503050406030204" pitchFamily="18" charset="0"/>
                                      </a:rPr>
                                      <m:t>𝑉</m:t>
                                    </m:r>
                                    <m:r>
                                      <a:rPr lang="zh-CN" altLang="en-US" sz="1800" kern="1200">
                                        <a:latin typeface="Cambria Math" panose="02040503050406030204" pitchFamily="18" charset="0"/>
                                      </a:rPr>
                                      <m:t>={1,...,</m:t>
                                    </m:r>
                                    <m:r>
                                      <a:rPr lang="zh-CN" altLang="en-US" sz="1800" kern="1200">
                                        <a:latin typeface="Cambria Math" panose="02040503050406030204" pitchFamily="18" charset="0"/>
                                      </a:rPr>
                                      <m:t>𝑁</m:t>
                                    </m:r>
                                  </m:e>
                                </m:d>
                              </m:oMath>
                            </m:oMathPara>
                          </a14:m>
                          <a:endParaRPr lang="zh-CN" altLang="en-US" dirty="0"/>
                        </a:p>
                      </a:txBody>
                      <a:tcPr anchor="ctr"/>
                    </a:tc>
                    <a:tc>
                      <a:txBody>
                        <a:bodyPr/>
                        <a:lstStyle/>
                        <a:p>
                          <a:pPr algn="ctr"/>
                          <a:r>
                            <a:rPr lang="en-US" altLang="zh-CN" sz="1800" kern="1200" dirty="0">
                              <a:effectLst/>
                            </a:rPr>
                            <a:t>vocabulary with </a:t>
                          </a:r>
                          <a14:m>
                            <m:oMath xmlns:m="http://schemas.openxmlformats.org/officeDocument/2006/math">
                              <m:r>
                                <a:rPr lang="en-US" altLang="zh-CN" sz="1800" kern="1200">
                                  <a:effectLst/>
                                  <a:latin typeface="Cambria Math" panose="02040503050406030204" pitchFamily="18" charset="0"/>
                                </a:rPr>
                                <m:t>𝑁</m:t>
                              </m:r>
                              <m:r>
                                <a:rPr lang="en-US" altLang="zh-CN" sz="1800" kern="1200">
                                  <a:effectLst/>
                                  <a:latin typeface="Cambria Math" panose="02040503050406030204" pitchFamily="18" charset="0"/>
                                </a:rPr>
                                <m:t> </m:t>
                              </m:r>
                            </m:oMath>
                          </a14:m>
                          <a:r>
                            <a:rPr lang="en-US" altLang="zh-CN" sz="1800" kern="1200" dirty="0">
                              <a:effectLst/>
                            </a:rPr>
                            <a:t>words</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1"/>
                      </a:ext>
                    </a:extLst>
                  </a:tr>
                  <a:tr h="546686">
                    <a:tc>
                      <a:txBody>
                        <a:bodyPr/>
                        <a:lstStyle/>
                        <a:p>
                          <a:pPr algn="ctr"/>
                          <a14:m>
                            <m:oMathPara xmlns:m="http://schemas.openxmlformats.org/officeDocument/2006/math">
                              <m:oMathParaPr>
                                <m:jc m:val="centerGroup"/>
                              </m:oMathParaPr>
                              <m:oMath xmlns:m="http://schemas.openxmlformats.org/officeDocument/2006/math">
                                <m:r>
                                  <a:rPr lang="zh-CN" altLang="en-US" sz="1800" kern="1200" smtClean="0">
                                    <a:latin typeface="Cambria Math" panose="02040503050406030204" pitchFamily="18" charset="0"/>
                                  </a:rPr>
                                  <m:t>𝐷</m:t>
                                </m:r>
                                <m:r>
                                  <a:rPr lang="zh-CN" altLang="en-US" sz="1800" kern="1200">
                                    <a:latin typeface="Cambria Math" panose="02040503050406030204" pitchFamily="18" charset="0"/>
                                  </a:rPr>
                                  <m:t>=</m:t>
                                </m:r>
                                <m:d>
                                  <m:dPr>
                                    <m:begChr m:val="{"/>
                                    <m:endChr m:val="}"/>
                                    <m:ctrlPr>
                                      <a:rPr lang="zh-CN" altLang="en-US" sz="1800" i="1" kern="1200">
                                        <a:latin typeface="Cambria Math" panose="02040503050406030204" pitchFamily="18" charset="0"/>
                                      </a:rPr>
                                    </m:ctrlPr>
                                  </m:dPr>
                                  <m:e>
                                    <m:sSub>
                                      <m:sSubPr>
                                        <m:ctrlPr>
                                          <a:rPr lang="zh-CN" altLang="en-US" sz="1800" i="1" kern="1200">
                                            <a:latin typeface="Cambria Math" panose="02040503050406030204" pitchFamily="18" charset="0"/>
                                          </a:rPr>
                                        </m:ctrlPr>
                                      </m:sSubPr>
                                      <m:e>
                                        <m:r>
                                          <a:rPr lang="zh-CN" altLang="en-US" sz="1800" kern="1200">
                                            <a:latin typeface="Cambria Math" panose="02040503050406030204" pitchFamily="18" charset="0"/>
                                          </a:rPr>
                                          <m:t>𝑑</m:t>
                                        </m:r>
                                      </m:e>
                                      <m:sub>
                                        <m:r>
                                          <a:rPr lang="zh-CN" altLang="en-US" sz="1800" kern="1200">
                                            <a:latin typeface="Cambria Math" panose="02040503050406030204" pitchFamily="18" charset="0"/>
                                          </a:rPr>
                                          <m:t>1</m:t>
                                        </m:r>
                                      </m:sub>
                                    </m:sSub>
                                    <m:r>
                                      <a:rPr lang="zh-CN" altLang="en-US" sz="1800" kern="1200">
                                        <a:latin typeface="Cambria Math" panose="02040503050406030204" pitchFamily="18" charset="0"/>
                                      </a:rPr>
                                      <m:t>,…,</m:t>
                                    </m:r>
                                    <m:sSub>
                                      <m:sSubPr>
                                        <m:ctrlPr>
                                          <a:rPr lang="zh-CN" altLang="en-US" sz="1800" i="1" kern="1200">
                                            <a:latin typeface="Cambria Math" panose="02040503050406030204" pitchFamily="18" charset="0"/>
                                          </a:rPr>
                                        </m:ctrlPr>
                                      </m:sSubPr>
                                      <m:e>
                                        <m:r>
                                          <a:rPr lang="zh-CN" altLang="en-US" sz="1800" kern="1200">
                                            <a:latin typeface="Cambria Math" panose="02040503050406030204" pitchFamily="18" charset="0"/>
                                          </a:rPr>
                                          <m:t>𝑑</m:t>
                                        </m:r>
                                      </m:e>
                                      <m:sub>
                                        <m:r>
                                          <a:rPr lang="zh-CN" altLang="en-US" sz="1800" kern="1200">
                                            <a:latin typeface="Cambria Math" panose="02040503050406030204" pitchFamily="18" charset="0"/>
                                          </a:rPr>
                                          <m:t>𝑚</m:t>
                                        </m:r>
                                      </m:sub>
                                    </m:sSub>
                                  </m:e>
                                </m:d>
                              </m:oMath>
                            </m:oMathPara>
                          </a14:m>
                          <a:endParaRPr lang="zh-CN" altLang="en-US" dirty="0"/>
                        </a:p>
                      </a:txBody>
                      <a:tcPr anchor="ctr"/>
                    </a:tc>
                    <a:tc>
                      <a:txBody>
                        <a:bodyPr/>
                        <a:lstStyle/>
                        <a:p>
                          <a:pPr algn="ctr"/>
                          <a:r>
                            <a:rPr lang="en-US" altLang="zh-CN" sz="1800" kern="1200" dirty="0">
                              <a:effectLst/>
                            </a:rPr>
                            <a:t>document collection with size </a:t>
                          </a:r>
                          <a14:m>
                            <m:oMath xmlns:m="http://schemas.openxmlformats.org/officeDocument/2006/math">
                              <m:r>
                                <a:rPr lang="en-US" altLang="zh-CN" sz="1800" kern="1200" smtClean="0">
                                  <a:effectLst/>
                                  <a:latin typeface="Cambria Math" panose="02040503050406030204" pitchFamily="18" charset="0"/>
                                </a:rPr>
                                <m:t>𝑀</m:t>
                              </m:r>
                            </m:oMath>
                          </a14:m>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2"/>
                      </a:ext>
                    </a:extLst>
                  </a:tr>
                  <a:tr h="607387">
                    <a:tc>
                      <a:txBody>
                        <a:bodyPr/>
                        <a:lstStyle/>
                        <a:p>
                          <a:pPr algn="ctr"/>
                          <a14:m>
                            <m:oMathPara xmlns:m="http://schemas.openxmlformats.org/officeDocument/2006/math">
                              <m:oMathParaPr>
                                <m:jc m:val="centerGroup"/>
                              </m:oMathParaPr>
                              <m:oMath xmlns:m="http://schemas.openxmlformats.org/officeDocument/2006/math">
                                <m:r>
                                  <a:rPr lang="zh-CN" altLang="en-US" sz="1800" kern="1200" smtClean="0">
                                    <a:latin typeface="Cambria Math" panose="02040503050406030204" pitchFamily="18" charset="0"/>
                                  </a:rPr>
                                  <m:t>𝑇</m:t>
                                </m:r>
                                <m:r>
                                  <a:rPr lang="zh-CN" altLang="en-US" sz="1800" kern="1200">
                                    <a:latin typeface="Cambria Math" panose="02040503050406030204" pitchFamily="18" charset="0"/>
                                  </a:rPr>
                                  <m:t>=</m:t>
                                </m:r>
                                <m:d>
                                  <m:dPr>
                                    <m:begChr m:val="{"/>
                                    <m:endChr m:val="}"/>
                                    <m:ctrlPr>
                                      <a:rPr lang="zh-CN" altLang="en-US" sz="1800" i="1" kern="1200">
                                        <a:latin typeface="Cambria Math" panose="02040503050406030204" pitchFamily="18" charset="0"/>
                                      </a:rPr>
                                    </m:ctrlPr>
                                  </m:dPr>
                                  <m:e>
                                    <m:r>
                                      <a:rPr lang="zh-CN" altLang="en-US" sz="1800" kern="1200">
                                        <a:latin typeface="Cambria Math" panose="02040503050406030204" pitchFamily="18" charset="0"/>
                                      </a:rPr>
                                      <m:t>1,…,</m:t>
                                    </m:r>
                                    <m:r>
                                      <a:rPr lang="zh-CN" altLang="en-US" sz="1800" kern="1200">
                                        <a:latin typeface="Cambria Math" panose="02040503050406030204" pitchFamily="18" charset="0"/>
                                      </a:rPr>
                                      <m:t>𝐾</m:t>
                                    </m:r>
                                  </m:e>
                                </m:d>
                              </m:oMath>
                            </m:oMathPara>
                          </a14:m>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rPr>
                            <a:t>topic set with size </a:t>
                          </a:r>
                          <a14:m>
                            <m:oMath xmlns:m="http://schemas.openxmlformats.org/officeDocument/2006/math">
                              <m:r>
                                <a:rPr lang="en-US" altLang="zh-CN" sz="1800" kern="1200" smtClean="0">
                                  <a:effectLst/>
                                  <a:latin typeface="Cambria Math" panose="02040503050406030204" pitchFamily="18" charset="0"/>
                                </a:rPr>
                                <m:t>𝐾</m:t>
                              </m:r>
                            </m:oMath>
                          </a14:m>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3"/>
                      </a:ext>
                    </a:extLst>
                  </a:tr>
                  <a:tr h="780522">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latin typeface="Cambria Math" panose="02040503050406030204" pitchFamily="18" charset="0"/>
                                      </a:rPr>
                                    </m:ctrlPr>
                                  </m:sSubPr>
                                  <m:e>
                                    <m:r>
                                      <a:rPr lang="zh-CN" altLang="en-US" sz="1800" kern="1200">
                                        <a:latin typeface="Cambria Math" panose="02040503050406030204" pitchFamily="18" charset="0"/>
                                      </a:rPr>
                                      <m:t>𝑤</m:t>
                                    </m:r>
                                  </m:e>
                                  <m:sub>
                                    <m:r>
                                      <a:rPr lang="zh-CN" altLang="en-US" sz="1800" kern="1200">
                                        <a:latin typeface="Cambria Math" panose="02040503050406030204" pitchFamily="18" charset="0"/>
                                      </a:rPr>
                                      <m:t>𝑑</m:t>
                                    </m:r>
                                  </m:sub>
                                </m:sSub>
                                <m:r>
                                  <a:rPr lang="zh-CN" altLang="en-US" sz="1800" kern="1200">
                                    <a:latin typeface="Cambria Math" panose="02040503050406030204" pitchFamily="18" charset="0"/>
                                  </a:rPr>
                                  <m:t>=</m:t>
                                </m:r>
                                <m:d>
                                  <m:dPr>
                                    <m:begChr m:val="{"/>
                                    <m:endChr m:val="}"/>
                                    <m:ctrlPr>
                                      <a:rPr lang="zh-CN" altLang="en-US" sz="1800" i="1" kern="1200">
                                        <a:latin typeface="Cambria Math" panose="02040503050406030204" pitchFamily="18" charset="0"/>
                                      </a:rPr>
                                    </m:ctrlPr>
                                  </m:dPr>
                                  <m:e>
                                    <m:sSub>
                                      <m:sSubPr>
                                        <m:ctrlPr>
                                          <a:rPr lang="zh-CN" altLang="en-US" sz="1800" i="1" kern="1200" smtClean="0">
                                            <a:latin typeface="Cambria Math" panose="02040503050406030204" pitchFamily="18" charset="0"/>
                                          </a:rPr>
                                        </m:ctrlPr>
                                      </m:sSubPr>
                                      <m:e>
                                        <m:r>
                                          <a:rPr lang="zh-CN" altLang="en-US" sz="1800" kern="1200">
                                            <a:latin typeface="Cambria Math" panose="02040503050406030204" pitchFamily="18" charset="0"/>
                                          </a:rPr>
                                          <m:t>𝑤</m:t>
                                        </m:r>
                                      </m:e>
                                      <m:sub>
                                        <m:r>
                                          <a:rPr lang="en-US" altLang="zh-CN" sz="1800" kern="1200" smtClean="0">
                                            <a:latin typeface="Cambria Math" panose="02040503050406030204" pitchFamily="18" charset="0"/>
                                          </a:rPr>
                                          <m:t>𝟏</m:t>
                                        </m:r>
                                      </m:sub>
                                    </m:sSub>
                                    <m:r>
                                      <a:rPr lang="zh-CN" altLang="en-US" sz="1800" kern="1200">
                                        <a:latin typeface="Cambria Math" panose="02040503050406030204" pitchFamily="18" charset="0"/>
                                      </a:rPr>
                                      <m:t>,…,</m:t>
                                    </m:r>
                                    <m:sSub>
                                      <m:sSubPr>
                                        <m:ctrlPr>
                                          <a:rPr lang="zh-CN" altLang="en-US" sz="1800" i="1" kern="1200" smtClean="0">
                                            <a:latin typeface="Cambria Math" panose="02040503050406030204" pitchFamily="18" charset="0"/>
                                          </a:rPr>
                                        </m:ctrlPr>
                                      </m:sSubPr>
                                      <m:e>
                                        <m:r>
                                          <a:rPr lang="zh-CN" altLang="en-US" sz="1800" kern="1200">
                                            <a:latin typeface="Cambria Math" panose="02040503050406030204" pitchFamily="18" charset="0"/>
                                          </a:rPr>
                                          <m:t>𝑤</m:t>
                                        </m:r>
                                      </m:e>
                                      <m:sub>
                                        <m:r>
                                          <a:rPr lang="en-US" altLang="zh-CN" sz="1800" kern="1200" smtClean="0">
                                            <a:latin typeface="Cambria Math" panose="02040503050406030204" pitchFamily="18" charset="0"/>
                                          </a:rPr>
                                          <m:t>|</m:t>
                                        </m:r>
                                        <m:r>
                                          <a:rPr lang="en-US" altLang="zh-CN" sz="1800" kern="1200" smtClean="0">
                                            <a:latin typeface="Cambria Math" panose="02040503050406030204" pitchFamily="18" charset="0"/>
                                          </a:rPr>
                                          <m:t>𝑰</m:t>
                                        </m:r>
                                        <m:r>
                                          <a:rPr lang="en-US" altLang="zh-CN" sz="1800" kern="1200" smtClean="0">
                                            <a:latin typeface="Cambria Math" panose="02040503050406030204" pitchFamily="18" charset="0"/>
                                          </a:rPr>
                                          <m:t>|</m:t>
                                        </m:r>
                                      </m:sub>
                                    </m:sSub>
                                  </m:e>
                                </m:d>
                              </m:oMath>
                            </m:oMathPara>
                          </a14:m>
                          <a:endParaRPr lang="zh-CN" altLang="en-US" dirty="0"/>
                        </a:p>
                      </a:txBody>
                      <a:tcPr anchor="ctr"/>
                    </a:tc>
                    <a:tc>
                      <a:txBody>
                        <a:bodyPr/>
                        <a:lstStyle/>
                        <a:p>
                          <a:pPr algn="ctr"/>
                          <a:r>
                            <a:rPr lang="en-US" altLang="zh-CN" sz="1800" kern="1200" dirty="0">
                              <a:effectLst/>
                            </a:rPr>
                            <a:t>vector of terms to represent a document </a:t>
                          </a:r>
                          <a14:m>
                            <m:oMath xmlns:m="http://schemas.openxmlformats.org/officeDocument/2006/math">
                              <m:r>
                                <a:rPr lang="en-US" altLang="zh-CN" sz="1800" kern="1200" smtClean="0">
                                  <a:effectLst/>
                                  <a:latin typeface="Cambria Math" panose="02040503050406030204" pitchFamily="18" charset="0"/>
                                </a:rPr>
                                <m:t>𝑑</m:t>
                              </m:r>
                            </m:oMath>
                          </a14:m>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4"/>
                      </a:ext>
                    </a:extLst>
                  </a:tr>
                  <a:tr h="595489">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𝑆</m:t>
                                    </m:r>
                                  </m:e>
                                  <m:sub>
                                    <m:r>
                                      <a:rPr lang="en-US" altLang="zh-CN" smtClean="0">
                                        <a:latin typeface="Cambria Math" panose="02040503050406030204" pitchFamily="18" charset="0"/>
                                      </a:rPr>
                                      <m:t>𝑛</m:t>
                                    </m:r>
                                    <m:r>
                                      <a:rPr lang="en-US" altLang="zh-CN" smtClean="0">
                                        <a:latin typeface="Cambria Math" panose="02040503050406030204" pitchFamily="18" charset="0"/>
                                      </a:rPr>
                                      <m:t>.</m:t>
                                    </m:r>
                                  </m:sub>
                                </m:sSub>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ℝ</m:t>
                                    </m:r>
                                  </m:e>
                                  <m:sup>
                                    <m:r>
                                      <a:rPr lang="en-US" altLang="zh-CN" smtClean="0">
                                        <a:latin typeface="Cambria Math" panose="02040503050406030204" pitchFamily="18" charset="0"/>
                                      </a:rPr>
                                      <m:t>𝐾</m:t>
                                    </m:r>
                                  </m:sup>
                                </m:sSup>
                              </m:oMath>
                            </m:oMathPara>
                          </a14:m>
                          <a:endParaRPr lang="zh-CN" altLang="en-US" b="0" dirty="0"/>
                        </a:p>
                      </a:txBody>
                      <a:tcPr anchor="ctr"/>
                    </a:tc>
                    <a:tc>
                      <a:txBody>
                        <a:bodyPr/>
                        <a:lstStyle/>
                        <a:p>
                          <a:pPr algn="ctr"/>
                          <a:r>
                            <a:rPr lang="en-US" altLang="zh-CN" sz="1800" kern="1200" dirty="0">
                              <a:effectLst/>
                            </a:rPr>
                            <a:t>word code of word </a:t>
                          </a:r>
                          <a14:m>
                            <m:oMath xmlns:m="http://schemas.openxmlformats.org/officeDocument/2006/math">
                              <m:r>
                                <a:rPr lang="en-US" altLang="zh-CN" sz="1800" kern="1200" smtClean="0">
                                  <a:effectLst/>
                                  <a:latin typeface="Cambria Math" panose="02040503050406030204" pitchFamily="18" charset="0"/>
                                </a:rPr>
                                <m:t>𝑛</m:t>
                              </m:r>
                            </m:oMath>
                          </a14:m>
                          <a:r>
                            <a:rPr lang="en-US" altLang="zh-CN" sz="1800" kern="1200" dirty="0">
                              <a:effectLst/>
                            </a:rPr>
                            <a:t> in document </a:t>
                          </a:r>
                          <a14:m>
                            <m:oMath xmlns:m="http://schemas.openxmlformats.org/officeDocument/2006/math">
                              <m:r>
                                <a:rPr lang="en-US" altLang="zh-CN" sz="1800" kern="1200" smtClean="0">
                                  <a:effectLst/>
                                  <a:latin typeface="Cambria Math" panose="02040503050406030204" pitchFamily="18" charset="0"/>
                                </a:rPr>
                                <m:t>𝑑</m:t>
                              </m:r>
                            </m:oMath>
                          </a14:m>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5"/>
                      </a:ext>
                    </a:extLst>
                  </a:tr>
                  <a:tr h="6167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𝛽</m:t>
                                </m:r>
                                <m:r>
                                  <a:rPr lang="en-US" altLang="zh-CN"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ℝ</m:t>
                                    </m:r>
                                  </m:e>
                                  <m:sup>
                                    <m:r>
                                      <a:rPr lang="en-US" altLang="zh-CN" smtClean="0">
                                        <a:latin typeface="Cambria Math" panose="02040503050406030204" pitchFamily="18" charset="0"/>
                                      </a:rPr>
                                      <m:t>𝐾</m:t>
                                    </m:r>
                                    <m:r>
                                      <a:rPr lang="en-US" altLang="zh-CN" smtClean="0">
                                        <a:latin typeface="Cambria Math" panose="02040503050406030204" pitchFamily="18" charset="0"/>
                                      </a:rPr>
                                      <m:t>×</m:t>
                                    </m:r>
                                    <m:r>
                                      <a:rPr lang="en-US" altLang="zh-CN" smtClean="0">
                                        <a:latin typeface="Cambria Math" panose="02040503050406030204" pitchFamily="18" charset="0"/>
                                      </a:rPr>
                                      <m:t>𝑁</m:t>
                                    </m:r>
                                  </m:sup>
                                </m:sSup>
                              </m:oMath>
                            </m:oMathPara>
                          </a14:m>
                          <a:endParaRPr lang="zh-CN" altLang="en-US" b="0" i="1" dirty="0"/>
                        </a:p>
                      </a:txBody>
                      <a:tcPr anchor="ctr"/>
                    </a:tc>
                    <a:tc>
                      <a:txBody>
                        <a:bodyPr/>
                        <a:lstStyle/>
                        <a:p>
                          <a:pPr algn="ctr"/>
                          <a:r>
                            <a:rPr lang="en-US" altLang="zh-CN" sz="1800" kern="1200" dirty="0">
                              <a:effectLst/>
                            </a:rPr>
                            <a:t> dictionary with </a:t>
                          </a:r>
                          <a14:m>
                            <m:oMath xmlns:m="http://schemas.openxmlformats.org/officeDocument/2006/math">
                              <m:r>
                                <a:rPr lang="en-US" altLang="zh-CN" sz="1800" kern="1200" smtClean="0">
                                  <a:effectLst/>
                                  <a:latin typeface="Cambria Math" panose="02040503050406030204" pitchFamily="18" charset="0"/>
                                </a:rPr>
                                <m:t>𝐾</m:t>
                              </m:r>
                            </m:oMath>
                          </a14:m>
                          <a:r>
                            <a:rPr lang="en-US" altLang="zh-CN" sz="1800" kern="1200" dirty="0">
                              <a:effectLst/>
                            </a:rPr>
                            <a:t> bases</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extLst>
                      <a:ext uri="{0D108BD9-81ED-4DB2-BD59-A6C34878D82A}">
                        <a16:rowId xmlns:a16="http://schemas.microsoft.com/office/drawing/2014/main" val="10006"/>
                      </a:ext>
                    </a:extLst>
                  </a:tr>
                </a:tbl>
              </a:graphicData>
            </a:graphic>
          </p:graphicFrame>
        </mc:Choice>
        <mc:Fallback xmlns="">
          <p:graphicFrame>
            <p:nvGraphicFramePr>
              <p:cNvPr id="46" name="表格 45"/>
              <p:cNvGraphicFramePr>
                <a:graphicFrameLocks noGrp="1"/>
              </p:cNvGraphicFramePr>
              <p:nvPr>
                <p:extLst>
                  <p:ext uri="{D42A27DB-BD31-4B8C-83A1-F6EECF244321}">
                    <p14:modId xmlns:p14="http://schemas.microsoft.com/office/powerpoint/2010/main" val="3932930335"/>
                  </p:ext>
                </p:extLst>
              </p:nvPr>
            </p:nvGraphicFramePr>
            <p:xfrm>
              <a:off x="1141226" y="1636139"/>
              <a:ext cx="8028144" cy="4294240"/>
            </p:xfrm>
            <a:graphic>
              <a:graphicData uri="http://schemas.openxmlformats.org/drawingml/2006/table">
                <a:tbl>
                  <a:tblPr firstRow="1" firstCol="1" bandRow="1" bandCol="1">
                    <a:tableStyleId>{69012ECD-51FC-41F1-AA8D-1B2483CD663E}</a:tableStyleId>
                  </a:tblPr>
                  <a:tblGrid>
                    <a:gridCol w="2396098"/>
                    <a:gridCol w="5632046"/>
                  </a:tblGrid>
                  <a:tr h="607183">
                    <a:tc>
                      <a:txBody>
                        <a:bodyPr/>
                        <a:lstStyle/>
                        <a:p>
                          <a:pPr algn="ctr"/>
                          <a:r>
                            <a:rPr lang="en-US" altLang="zh-CN" dirty="0" smtClean="0"/>
                            <a:t>Notation</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tc>
                      <a:txBody>
                        <a:bodyPr/>
                        <a:lstStyle/>
                        <a:p>
                          <a:pPr algn="ctr"/>
                          <a:r>
                            <a:rPr lang="en-US" altLang="zh-CN" dirty="0" smtClean="0"/>
                            <a:t>Meaning</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tr>
                  <a:tr h="540225">
                    <a:tc>
                      <a:txBody>
                        <a:bodyPr/>
                        <a:lstStyle/>
                        <a:p>
                          <a:endParaRPr lang="zh-CN"/>
                        </a:p>
                      </a:txBody>
                      <a:tcPr anchor="ctr">
                        <a:blipFill rotWithShape="0">
                          <a:blip r:embed="rId3"/>
                          <a:stretch>
                            <a:fillRect l="-254" t="-114773" r="-235623" b="-588636"/>
                          </a:stretch>
                        </a:blipFill>
                      </a:tcPr>
                    </a:tc>
                    <a:tc>
                      <a:txBody>
                        <a:bodyPr/>
                        <a:lstStyle/>
                        <a:p>
                          <a:endParaRPr lang="zh-CN"/>
                        </a:p>
                      </a:txBody>
                      <a:tcPr anchor="ctr">
                        <a:blipFill rotWithShape="0">
                          <a:blip r:embed="rId3"/>
                          <a:stretch>
                            <a:fillRect l="-42595" t="-114773" r="-108" b="-588636"/>
                          </a:stretch>
                        </a:blipFill>
                      </a:tcPr>
                    </a:tc>
                  </a:tr>
                  <a:tr h="546686">
                    <a:tc>
                      <a:txBody>
                        <a:bodyPr/>
                        <a:lstStyle/>
                        <a:p>
                          <a:endParaRPr lang="zh-CN"/>
                        </a:p>
                      </a:txBody>
                      <a:tcPr anchor="ctr">
                        <a:blipFill rotWithShape="0">
                          <a:blip r:embed="rId3"/>
                          <a:stretch>
                            <a:fillRect l="-254" t="-210000" r="-235623" b="-475556"/>
                          </a:stretch>
                        </a:blipFill>
                      </a:tcPr>
                    </a:tc>
                    <a:tc>
                      <a:txBody>
                        <a:bodyPr/>
                        <a:lstStyle/>
                        <a:p>
                          <a:endParaRPr lang="zh-CN"/>
                        </a:p>
                      </a:txBody>
                      <a:tcPr anchor="ctr">
                        <a:blipFill rotWithShape="0">
                          <a:blip r:embed="rId3"/>
                          <a:stretch>
                            <a:fillRect l="-42595" t="-210000" r="-108" b="-475556"/>
                          </a:stretch>
                        </a:blipFill>
                      </a:tcPr>
                    </a:tc>
                  </a:tr>
                  <a:tr h="607387">
                    <a:tc>
                      <a:txBody>
                        <a:bodyPr/>
                        <a:lstStyle/>
                        <a:p>
                          <a:endParaRPr lang="zh-CN"/>
                        </a:p>
                      </a:txBody>
                      <a:tcPr anchor="ctr">
                        <a:blipFill rotWithShape="0">
                          <a:blip r:embed="rId3"/>
                          <a:stretch>
                            <a:fillRect l="-254" t="-279000" r="-235623" b="-328000"/>
                          </a:stretch>
                        </a:blipFill>
                      </a:tcPr>
                    </a:tc>
                    <a:tc>
                      <a:txBody>
                        <a:bodyPr/>
                        <a:lstStyle/>
                        <a:p>
                          <a:endParaRPr lang="zh-CN"/>
                        </a:p>
                      </a:txBody>
                      <a:tcPr anchor="ctr">
                        <a:blipFill rotWithShape="0">
                          <a:blip r:embed="rId3"/>
                          <a:stretch>
                            <a:fillRect l="-42595" t="-279000" r="-108" b="-328000"/>
                          </a:stretch>
                        </a:blipFill>
                      </a:tcPr>
                    </a:tc>
                  </a:tr>
                  <a:tr h="780522">
                    <a:tc>
                      <a:txBody>
                        <a:bodyPr/>
                        <a:lstStyle/>
                        <a:p>
                          <a:endParaRPr lang="zh-CN"/>
                        </a:p>
                      </a:txBody>
                      <a:tcPr anchor="ctr">
                        <a:blipFill rotWithShape="0">
                          <a:blip r:embed="rId3"/>
                          <a:stretch>
                            <a:fillRect l="-254" t="-296094" r="-235623" b="-156250"/>
                          </a:stretch>
                        </a:blipFill>
                      </a:tcPr>
                    </a:tc>
                    <a:tc>
                      <a:txBody>
                        <a:bodyPr/>
                        <a:lstStyle/>
                        <a:p>
                          <a:endParaRPr lang="zh-CN"/>
                        </a:p>
                      </a:txBody>
                      <a:tcPr anchor="ctr">
                        <a:blipFill rotWithShape="0">
                          <a:blip r:embed="rId3"/>
                          <a:stretch>
                            <a:fillRect l="-42595" t="-296094" r="-108" b="-156250"/>
                          </a:stretch>
                        </a:blipFill>
                      </a:tcPr>
                    </a:tc>
                  </a:tr>
                  <a:tr h="595489">
                    <a:tc>
                      <a:txBody>
                        <a:bodyPr/>
                        <a:lstStyle/>
                        <a:p>
                          <a:endParaRPr lang="zh-CN"/>
                        </a:p>
                      </a:txBody>
                      <a:tcPr anchor="ctr">
                        <a:blipFill rotWithShape="0">
                          <a:blip r:embed="rId3"/>
                          <a:stretch>
                            <a:fillRect l="-254" t="-517347" r="-235623" b="-104082"/>
                          </a:stretch>
                        </a:blipFill>
                      </a:tcPr>
                    </a:tc>
                    <a:tc>
                      <a:txBody>
                        <a:bodyPr/>
                        <a:lstStyle/>
                        <a:p>
                          <a:endParaRPr lang="zh-CN"/>
                        </a:p>
                      </a:txBody>
                      <a:tcPr anchor="ctr">
                        <a:blipFill rotWithShape="0">
                          <a:blip r:embed="rId3"/>
                          <a:stretch>
                            <a:fillRect l="-42595" t="-517347" r="-108" b="-104082"/>
                          </a:stretch>
                        </a:blipFill>
                      </a:tcPr>
                    </a:tc>
                  </a:tr>
                  <a:tr h="616748">
                    <a:tc>
                      <a:txBody>
                        <a:bodyPr/>
                        <a:lstStyle/>
                        <a:p>
                          <a:endParaRPr lang="zh-CN"/>
                        </a:p>
                      </a:txBody>
                      <a:tcPr anchor="ctr">
                        <a:blipFill rotWithShape="0">
                          <a:blip r:embed="rId3"/>
                          <a:stretch>
                            <a:fillRect l="-254" t="-599010" r="-235623" b="-990"/>
                          </a:stretch>
                        </a:blipFill>
                      </a:tcPr>
                    </a:tc>
                    <a:tc>
                      <a:txBody>
                        <a:bodyPr/>
                        <a:lstStyle/>
                        <a:p>
                          <a:endParaRPr lang="zh-CN"/>
                        </a:p>
                      </a:txBody>
                      <a:tcPr anchor="ctr">
                        <a:blipFill rotWithShape="0">
                          <a:blip r:embed="rId3"/>
                          <a:stretch>
                            <a:fillRect l="-42595" t="-599010" r="-108" b="-990"/>
                          </a:stretch>
                        </a:blipFill>
                      </a:tcPr>
                    </a:tc>
                  </a:tr>
                </a:tbl>
              </a:graphicData>
            </a:graphic>
          </p:graphicFrame>
        </mc:Fallback>
      </mc:AlternateContent>
    </p:spTree>
    <p:extLst>
      <p:ext uri="{BB962C8B-B14F-4D97-AF65-F5344CB8AC3E}">
        <p14:creationId xmlns:p14="http://schemas.microsoft.com/office/powerpoint/2010/main" val="1163129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3058547" y="252859"/>
            <a:ext cx="9133455"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60" name="文本框 59"/>
          <p:cNvSpPr txBox="1"/>
          <p:nvPr/>
        </p:nvSpPr>
        <p:spPr>
          <a:xfrm>
            <a:off x="647718" y="267581"/>
            <a:ext cx="2492982"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稀疏主题编码</a:t>
            </a:r>
          </a:p>
        </p:txBody>
      </p:sp>
      <p:sp>
        <p:nvSpPr>
          <p:cNvPr id="61" name="矩形 60"/>
          <p:cNvSpPr/>
          <p:nvPr/>
        </p:nvSpPr>
        <p:spPr>
          <a:xfrm>
            <a:off x="3168000" y="302639"/>
            <a:ext cx="1402940"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问题公式化</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3" name="组 62"/>
          <p:cNvGrpSpPr/>
          <p:nvPr/>
        </p:nvGrpSpPr>
        <p:grpSpPr>
          <a:xfrm>
            <a:off x="11454106" y="252857"/>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cxnSp>
        <p:nvCxnSpPr>
          <p:cNvPr id="19" name="直接连接符 18"/>
          <p:cNvCxnSpPr/>
          <p:nvPr/>
        </p:nvCxnSpPr>
        <p:spPr>
          <a:xfrm>
            <a:off x="730845" y="185640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7718" y="1276043"/>
            <a:ext cx="5416859"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层次稀疏主题编码解决稀疏问题如下：</a:t>
            </a:r>
          </a:p>
        </p:txBody>
      </p:sp>
      <p:graphicFrame>
        <p:nvGraphicFramePr>
          <p:cNvPr id="21" name="对象 20"/>
          <p:cNvGraphicFramePr>
            <a:graphicFrameLocks noChangeAspect="1"/>
          </p:cNvGraphicFramePr>
          <p:nvPr>
            <p:extLst>
              <p:ext uri="{D42A27DB-BD31-4B8C-83A1-F6EECF244321}">
                <p14:modId xmlns:p14="http://schemas.microsoft.com/office/powerpoint/2010/main" val="3883335342"/>
              </p:ext>
            </p:extLst>
          </p:nvPr>
        </p:nvGraphicFramePr>
        <p:xfrm>
          <a:off x="903329" y="2395304"/>
          <a:ext cx="5499100" cy="965200"/>
        </p:xfrm>
        <a:graphic>
          <a:graphicData uri="http://schemas.openxmlformats.org/presentationml/2006/ole">
            <mc:AlternateContent xmlns:mc="http://schemas.openxmlformats.org/markup-compatibility/2006">
              <mc:Choice xmlns:v="urn:schemas-microsoft-com:vml" Requires="v">
                <p:oleObj spid="_x0000_s2195" name="Equation" r:id="rId4" imgW="5499000" imgH="965160" progId="Equation.DSMT4">
                  <p:embed/>
                </p:oleObj>
              </mc:Choice>
              <mc:Fallback>
                <p:oleObj name="Equation" r:id="rId4" imgW="5499000" imgH="965160" progId="Equation.DSMT4">
                  <p:embed/>
                  <p:pic>
                    <p:nvPicPr>
                      <p:cNvPr id="0" name=""/>
                      <p:cNvPicPr/>
                      <p:nvPr/>
                    </p:nvPicPr>
                    <p:blipFill>
                      <a:blip r:embed="rId5"/>
                      <a:stretch>
                        <a:fillRect/>
                      </a:stretch>
                    </p:blipFill>
                    <p:spPr>
                      <a:xfrm>
                        <a:off x="903329" y="2395304"/>
                        <a:ext cx="5499100" cy="965200"/>
                      </a:xfrm>
                      <a:prstGeom prst="rect">
                        <a:avLst/>
                      </a:prstGeom>
                    </p:spPr>
                  </p:pic>
                </p:oleObj>
              </mc:Fallback>
            </mc:AlternateContent>
          </a:graphicData>
        </a:graphic>
      </p:graphicFrame>
      <p:sp>
        <p:nvSpPr>
          <p:cNvPr id="25" name="圆角矩形 24"/>
          <p:cNvSpPr/>
          <p:nvPr/>
        </p:nvSpPr>
        <p:spPr>
          <a:xfrm rot="10800000" flipV="1">
            <a:off x="903329" y="417039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7" name="直接连接符 26"/>
          <p:cNvCxnSpPr/>
          <p:nvPr/>
        </p:nvCxnSpPr>
        <p:spPr>
          <a:xfrm>
            <a:off x="1416063" y="450742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1412141" y="4137327"/>
                <a:ext cx="5484253" cy="384721"/>
              </a:xfrm>
              <a:prstGeom prst="rect">
                <a:avLst/>
              </a:prstGeom>
            </p:spPr>
            <p:txBody>
              <a:bodyPr wrap="square">
                <a:spAutoFit/>
              </a:bodyPr>
              <a:lstStyle/>
              <a:p>
                <a14:m>
                  <m:oMath xmlns:m="http://schemas.openxmlformats.org/officeDocument/2006/math">
                    <m:r>
                      <a:rPr lang="zh-CN" altLang="en-US" i="1" smtClean="0">
                        <a:latin typeface="Cambria Math" panose="02040503050406030204" pitchFamily="18" charset="0"/>
                      </a:rPr>
                      <m:t>𝑙</m:t>
                    </m:r>
                  </m:oMath>
                </a14:m>
                <a:r>
                  <a:rPr lang="zh-CN" altLang="en-US" dirty="0">
                    <a:solidFill>
                      <a:prstClr val="black">
                        <a:lumMod val="65000"/>
                        <a:lumOff val="35000"/>
                      </a:prstClr>
                    </a:solidFill>
                    <a:latin typeface="+mn-ea"/>
                    <a:cs typeface="Arial" panose="020B0604020202020204" pitchFamily="34" charset="0"/>
                  </a:rPr>
                  <a:t>是一个损失函数</a:t>
                </a:r>
                <a:r>
                  <a:rPr lang="en-US" altLang="zh-CN" dirty="0">
                    <a:solidFill>
                      <a:prstClr val="black">
                        <a:lumMod val="65000"/>
                        <a:lumOff val="35000"/>
                      </a:prstClr>
                    </a:solidFill>
                    <a:latin typeface="+mn-ea"/>
                    <a:cs typeface="Arial" panose="020B0604020202020204" pitchFamily="34" charset="0"/>
                  </a:rPr>
                  <a:t>,</a:t>
                </a:r>
                <a:r>
                  <a:rPr lang="zh-CN" altLang="en-US" dirty="0"/>
                  <a:t> </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𝑙</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𝑛</m:t>
                            </m:r>
                          </m:sub>
                        </m:sSub>
                        <m:r>
                          <a:rPr lang="zh-CN" altLang="en-US">
                            <a:latin typeface="Cambria Math" panose="02040503050406030204" pitchFamily="18" charset="0"/>
                          </a:rPr>
                          <m:t>,</m:t>
                        </m:r>
                        <m:r>
                          <a:rPr lang="zh-CN" altLang="en-US" i="1">
                            <a:latin typeface="Cambria Math" panose="02040503050406030204" pitchFamily="18" charset="0"/>
                          </a:rPr>
                          <m:t>𝛽</m:t>
                        </m:r>
                        <m:r>
                          <a:rPr lang="zh-CN" altLang="en-US">
                            <a:latin typeface="Cambria Math" panose="02040503050406030204" pitchFamily="18" charset="0"/>
                          </a:rPr>
                          <m:t>)=−</m:t>
                        </m:r>
                        <m:r>
                          <m:rPr>
                            <m:sty m:val="p"/>
                          </m:rPr>
                          <a:rPr lang="zh-CN" altLang="en-US">
                            <a:latin typeface="Cambria Math" panose="02040503050406030204" pitchFamily="18" charset="0"/>
                          </a:rPr>
                          <m:t>log</m:t>
                        </m:r>
                        <m:r>
                          <a:rPr lang="zh-CN" altLang="en-US" i="1">
                            <a:latin typeface="Cambria Math" panose="02040503050406030204" pitchFamily="18" charset="0"/>
                          </a:rPr>
                          <m:t>𝑃𝑜𝑖𝑠𝑠</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𝑠</m:t>
                            </m:r>
                          </m:e>
                          <m:sub>
                            <m:r>
                              <a:rPr lang="zh-CN" altLang="en-US" i="1">
                                <a:latin typeface="Cambria Math" panose="02040503050406030204" pitchFamily="18" charset="0"/>
                              </a:rPr>
                              <m:t>𝑛</m:t>
                            </m:r>
                          </m:sub>
                          <m:sup>
                            <m:r>
                              <a:rPr lang="zh-CN" altLang="en-US" i="1">
                                <a:latin typeface="Cambria Math" panose="02040503050406030204" pitchFamily="18" charset="0"/>
                              </a:rPr>
                              <m:t>𝑇</m:t>
                            </m:r>
                          </m:sup>
                        </m:sSubSup>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a:latin typeface="Cambria Math" panose="02040503050406030204" pitchFamily="18" charset="0"/>
                              </a:rPr>
                              <m:t>.</m:t>
                            </m:r>
                            <m:r>
                              <a:rPr lang="zh-CN" altLang="en-US" i="1">
                                <a:latin typeface="Cambria Math" panose="02040503050406030204" pitchFamily="18" charset="0"/>
                              </a:rPr>
                              <m:t>𝑛</m:t>
                            </m:r>
                          </m:sub>
                        </m:sSub>
                      </m:e>
                    </m:d>
                  </m:oMath>
                </a14:m>
                <a:r>
                  <a:rPr lang="en-US" altLang="zh-CN" dirty="0">
                    <a:solidFill>
                      <a:prstClr val="black">
                        <a:lumMod val="65000"/>
                        <a:lumOff val="35000"/>
                      </a:prstClr>
                    </a:solidFill>
                    <a:latin typeface="+mn-ea"/>
                    <a:cs typeface="Arial" panose="020B0604020202020204" pitchFamily="34" charset="0"/>
                  </a:rPr>
                  <a:t> </a:t>
                </a:r>
                <a:endParaRPr lang="zh-CN" altLang="en-US" dirty="0">
                  <a:solidFill>
                    <a:schemeClr val="tx2"/>
                  </a:solidFill>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1412141" y="4137327"/>
                <a:ext cx="5484253" cy="384721"/>
              </a:xfrm>
              <a:prstGeom prst="rect">
                <a:avLst/>
              </a:prstGeom>
              <a:blipFill rotWithShape="0">
                <a:blip r:embed="rId6"/>
                <a:stretch>
                  <a:fillRect t="-120635" r="-7898" b="-192063"/>
                </a:stretch>
              </a:blipFill>
            </p:spPr>
            <p:txBody>
              <a:bodyPr/>
              <a:lstStyle/>
              <a:p>
                <a:r>
                  <a:rPr lang="zh-CN" altLang="en-US">
                    <a:noFill/>
                  </a:rPr>
                  <a:t> </a:t>
                </a:r>
              </a:p>
            </p:txBody>
          </p:sp>
        </mc:Fallback>
      </mc:AlternateContent>
      <p:sp>
        <p:nvSpPr>
          <p:cNvPr id="31" name="圆角矩形 30"/>
          <p:cNvSpPr/>
          <p:nvPr/>
        </p:nvSpPr>
        <p:spPr>
          <a:xfrm rot="10800000" flipV="1">
            <a:off x="903329" y="511064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32" name="直接连接符 31"/>
          <p:cNvCxnSpPr/>
          <p:nvPr/>
        </p:nvCxnSpPr>
        <p:spPr>
          <a:xfrm>
            <a:off x="1416063" y="544767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矩形 32"/>
              <p:cNvSpPr/>
              <p:nvPr/>
            </p:nvSpPr>
            <p:spPr>
              <a:xfrm>
                <a:off x="1412141" y="5077578"/>
                <a:ext cx="8664956" cy="1150123"/>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STC</a:t>
                </a:r>
                <a:r>
                  <a:rPr lang="zh-CN" altLang="en-US" dirty="0">
                    <a:solidFill>
                      <a:schemeClr val="tx1">
                        <a:lumMod val="75000"/>
                        <a:lumOff val="25000"/>
                      </a:schemeClr>
                    </a:solidFill>
                    <a:latin typeface="+mn-ea"/>
                  </a:rPr>
                  <a:t>会选择</a:t>
                </a:r>
                <a:r>
                  <a:rPr lang="en-US" altLang="zh-CN" dirty="0">
                    <a:solidFill>
                      <a:schemeClr val="tx1">
                        <a:lumMod val="75000"/>
                        <a:lumOff val="25000"/>
                      </a:schemeClr>
                    </a:solidFill>
                    <a:latin typeface="+mn-ea"/>
                  </a:rPr>
                  <a:t>Laplace</a:t>
                </a:r>
                <a:r>
                  <a:rPr lang="zh-CN" altLang="zh-CN" dirty="0">
                    <a:solidFill>
                      <a:schemeClr val="tx1">
                        <a:lumMod val="75000"/>
                        <a:lumOff val="25000"/>
                      </a:schemeClr>
                    </a:solidFill>
                  </a:rPr>
                  <a:t>先验参数</a:t>
                </a:r>
                <a14:m>
                  <m:oMath xmlns:m="http://schemas.openxmlformats.org/officeDocument/2006/math">
                    <m:d>
                      <m:dPr>
                        <m:begChr m:val=""/>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𝑃</m:t>
                        </m:r>
                        <m:r>
                          <a:rPr lang="zh-CN" altLang="en-US">
                            <a:solidFill>
                              <a:schemeClr val="tx1">
                                <a:lumMod val="75000"/>
                                <a:lumOff val="25000"/>
                              </a:schemeClr>
                            </a:solidFill>
                            <a:latin typeface="Cambria Math" panose="02040503050406030204" pitchFamily="18" charset="0"/>
                          </a:rPr>
                          <m:t>(</m:t>
                        </m:r>
                        <m:r>
                          <a:rPr lang="zh-CN" altLang="en-US" i="1">
                            <a:solidFill>
                              <a:schemeClr val="tx1">
                                <a:lumMod val="75000"/>
                                <a:lumOff val="25000"/>
                              </a:schemeClr>
                            </a:solidFill>
                            <a:latin typeface="Cambria Math" panose="02040503050406030204" pitchFamily="18" charset="0"/>
                          </a:rPr>
                          <m:t>𝜃</m:t>
                        </m:r>
                      </m:e>
                    </m:d>
                    <m:r>
                      <a:rPr lang="zh-CN" altLang="en-US" i="1">
                        <a:solidFill>
                          <a:schemeClr val="tx1">
                            <a:lumMod val="75000"/>
                            <a:lumOff val="25000"/>
                          </a:schemeClr>
                        </a:solidFill>
                        <a:latin typeface="Cambria Math" panose="02040503050406030204" pitchFamily="18" charset="0"/>
                      </a:rPr>
                      <m:t>和</m:t>
                    </m:r>
                    <m:d>
                      <m:dPr>
                        <m:begChr m:val=""/>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𝑃</m:t>
                        </m:r>
                        <m:r>
                          <a:rPr lang="zh-CN" altLang="en-US">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𝑠</m:t>
                            </m:r>
                          </m:e>
                          <m:sub>
                            <m:r>
                              <a:rPr lang="zh-CN" altLang="en-US" i="1">
                                <a:solidFill>
                                  <a:schemeClr val="tx1">
                                    <a:lumMod val="75000"/>
                                    <a:lumOff val="25000"/>
                                  </a:schemeClr>
                                </a:solidFill>
                                <a:latin typeface="Cambria Math" panose="02040503050406030204" pitchFamily="18" charset="0"/>
                              </a:rPr>
                              <m:t>𝑛</m:t>
                            </m:r>
                          </m:sub>
                        </m:sSub>
                        <m:r>
                          <a:rPr lang="zh-CN" altLang="en-US">
                            <a:solidFill>
                              <a:schemeClr val="tx1">
                                <a:lumMod val="75000"/>
                                <a:lumOff val="25000"/>
                              </a:schemeClr>
                            </a:solidFill>
                            <a:latin typeface="Cambria Math" panose="02040503050406030204" pitchFamily="18" charset="0"/>
                          </a:rPr>
                          <m:t>|</m:t>
                        </m:r>
                        <m:r>
                          <a:rPr lang="zh-CN" altLang="en-US" i="1">
                            <a:solidFill>
                              <a:schemeClr val="tx1">
                                <a:lumMod val="75000"/>
                                <a:lumOff val="25000"/>
                              </a:schemeClr>
                            </a:solidFill>
                            <a:latin typeface="Cambria Math" panose="02040503050406030204" pitchFamily="18" charset="0"/>
                          </a:rPr>
                          <m:t>𝜃</m:t>
                        </m:r>
                        <m:r>
                          <a:rPr lang="zh-CN" altLang="en-US">
                            <a:solidFill>
                              <a:schemeClr val="tx1">
                                <a:lumMod val="75000"/>
                                <a:lumOff val="25000"/>
                              </a:schemeClr>
                            </a:solidFill>
                            <a:latin typeface="Cambria Math" panose="02040503050406030204" pitchFamily="18" charset="0"/>
                          </a:rPr>
                          <m:t>)∝</m:t>
                        </m:r>
                        <m:r>
                          <m:rPr>
                            <m:sty m:val="p"/>
                          </m:rPr>
                          <a:rPr lang="zh-CN" altLang="en-US">
                            <a:solidFill>
                              <a:schemeClr val="tx1">
                                <a:lumMod val="75000"/>
                                <a:lumOff val="25000"/>
                              </a:schemeClr>
                            </a:solidFill>
                            <a:latin typeface="Cambria Math" panose="02040503050406030204" pitchFamily="18" charset="0"/>
                          </a:rPr>
                          <m:t>exp</m:t>
                        </m:r>
                        <m:r>
                          <a:rPr lang="zh-CN" altLang="en-US">
                            <a:solidFill>
                              <a:schemeClr val="tx1">
                                <a:lumMod val="75000"/>
                                <a:lumOff val="25000"/>
                              </a:schemeClr>
                            </a:solidFill>
                            <a:latin typeface="Cambria Math" panose="02040503050406030204" pitchFamily="18" charset="0"/>
                          </a:rPr>
                          <m:t>(−</m:t>
                        </m:r>
                        <m:r>
                          <a:rPr lang="zh-CN" altLang="en-US" i="1">
                            <a:solidFill>
                              <a:schemeClr val="tx1">
                                <a:lumMod val="75000"/>
                                <a:lumOff val="25000"/>
                              </a:schemeClr>
                            </a:solidFill>
                            <a:latin typeface="Cambria Math" panose="02040503050406030204" pitchFamily="18" charset="0"/>
                          </a:rPr>
                          <m:t>𝛾</m:t>
                        </m:r>
                        <m:r>
                          <a:rPr lang="zh-CN" altLang="en-US">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𝑠</m:t>
                            </m:r>
                          </m:e>
                          <m:sub>
                            <m:r>
                              <a:rPr lang="zh-CN" altLang="en-US" i="1">
                                <a:solidFill>
                                  <a:schemeClr val="tx1">
                                    <a:lumMod val="75000"/>
                                    <a:lumOff val="25000"/>
                                  </a:schemeClr>
                                </a:solidFill>
                                <a:latin typeface="Cambria Math" panose="02040503050406030204" pitchFamily="18" charset="0"/>
                              </a:rPr>
                              <m:t>𝑛</m:t>
                            </m:r>
                          </m:sub>
                        </m:sSub>
                        <m:r>
                          <a:rPr lang="zh-CN" altLang="en-US">
                            <a:solidFill>
                              <a:schemeClr val="tx1">
                                <a:lumMod val="75000"/>
                                <a:lumOff val="25000"/>
                              </a:schemeClr>
                            </a:solidFill>
                            <a:latin typeface="Cambria Math" panose="02040503050406030204" pitchFamily="18" charset="0"/>
                          </a:rPr>
                          <m:t>−</m:t>
                        </m:r>
                        <m:r>
                          <a:rPr lang="zh-CN" altLang="en-US" i="1">
                            <a:solidFill>
                              <a:schemeClr val="tx1">
                                <a:lumMod val="75000"/>
                                <a:lumOff val="25000"/>
                              </a:schemeClr>
                            </a:solidFill>
                            <a:latin typeface="Cambria Math" panose="02040503050406030204" pitchFamily="18" charset="0"/>
                          </a:rPr>
                          <m:t>𝜃</m:t>
                        </m:r>
                        <m:r>
                          <a:rPr lang="zh-CN" altLang="en-US">
                            <a:solidFill>
                              <a:schemeClr val="tx1">
                                <a:lumMod val="75000"/>
                                <a:lumOff val="25000"/>
                              </a:schemeClr>
                            </a:solidFill>
                            <a:latin typeface="Cambria Math" panose="02040503050406030204" pitchFamily="18" charset="0"/>
                          </a:rPr>
                          <m:t>|</m:t>
                        </m:r>
                        <m:sSubSup>
                          <m:sSubSupPr>
                            <m:ctrlPr>
                              <a:rPr lang="zh-CN" altLang="en-US" i="1">
                                <a:solidFill>
                                  <a:schemeClr val="tx1">
                                    <a:lumMod val="75000"/>
                                    <a:lumOff val="25000"/>
                                  </a:schemeClr>
                                </a:solidFill>
                                <a:latin typeface="Cambria Math" panose="02040503050406030204" pitchFamily="18" charset="0"/>
                              </a:rPr>
                            </m:ctrlPr>
                          </m:sSubSupPr>
                          <m:e>
                            <m:r>
                              <a:rPr lang="zh-CN" altLang="en-US">
                                <a:solidFill>
                                  <a:schemeClr val="tx1">
                                    <a:lumMod val="75000"/>
                                    <a:lumOff val="25000"/>
                                  </a:schemeClr>
                                </a:solidFill>
                                <a:latin typeface="Cambria Math" panose="02040503050406030204" pitchFamily="18" charset="0"/>
                              </a:rPr>
                              <m:t>|</m:t>
                            </m:r>
                          </m:e>
                          <m:sub>
                            <m:r>
                              <a:rPr lang="zh-CN" altLang="en-US">
                                <a:solidFill>
                                  <a:schemeClr val="tx1">
                                    <a:lumMod val="75000"/>
                                    <a:lumOff val="25000"/>
                                  </a:schemeClr>
                                </a:solidFill>
                                <a:latin typeface="Cambria Math" panose="02040503050406030204" pitchFamily="18" charset="0"/>
                              </a:rPr>
                              <m:t>2</m:t>
                            </m:r>
                          </m:sub>
                          <m:sup>
                            <m:r>
                              <a:rPr lang="zh-CN" altLang="en-US">
                                <a:solidFill>
                                  <a:schemeClr val="tx1">
                                    <a:lumMod val="75000"/>
                                    <a:lumOff val="25000"/>
                                  </a:schemeClr>
                                </a:solidFill>
                                <a:latin typeface="Cambria Math" panose="02040503050406030204" pitchFamily="18" charset="0"/>
                              </a:rPr>
                              <m:t>2</m:t>
                            </m:r>
                          </m:sup>
                        </m:sSubSup>
                        <m:r>
                          <a:rPr lang="zh-CN" altLang="en-US">
                            <a:solidFill>
                              <a:schemeClr val="tx1">
                                <a:lumMod val="75000"/>
                                <a:lumOff val="25000"/>
                              </a:schemeClr>
                            </a:solidFill>
                            <a:latin typeface="Cambria Math" panose="02040503050406030204" pitchFamily="18" charset="0"/>
                          </a:rPr>
                          <m:t>−</m:t>
                        </m:r>
                        <m:r>
                          <a:rPr lang="zh-CN" altLang="en-US" i="1">
                            <a:solidFill>
                              <a:schemeClr val="tx1">
                                <a:lumMod val="75000"/>
                                <a:lumOff val="25000"/>
                              </a:schemeClr>
                            </a:solidFill>
                            <a:latin typeface="Cambria Math" panose="02040503050406030204" pitchFamily="18" charset="0"/>
                          </a:rPr>
                          <m:t>𝜌</m:t>
                        </m:r>
                        <m:r>
                          <a:rPr lang="zh-CN" altLang="en-US">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𝑠</m:t>
                            </m:r>
                          </m:e>
                          <m:sub>
                            <m:r>
                              <a:rPr lang="zh-CN" altLang="en-US" i="1">
                                <a:solidFill>
                                  <a:schemeClr val="tx1">
                                    <a:lumMod val="75000"/>
                                    <a:lumOff val="25000"/>
                                  </a:schemeClr>
                                </a:solidFill>
                                <a:latin typeface="Cambria Math" panose="02040503050406030204" pitchFamily="18" charset="0"/>
                              </a:rPr>
                              <m:t>𝑛</m:t>
                            </m:r>
                          </m:sub>
                        </m:sSub>
                        <m:r>
                          <a:rPr lang="zh-CN" altLang="en-US">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m:t>
                            </m:r>
                          </m:e>
                          <m:sub>
                            <m:r>
                              <a:rPr lang="zh-CN" altLang="en-US">
                                <a:solidFill>
                                  <a:schemeClr val="tx1">
                                    <a:lumMod val="75000"/>
                                    <a:lumOff val="25000"/>
                                  </a:schemeClr>
                                </a:solidFill>
                                <a:latin typeface="Cambria Math" panose="02040503050406030204" pitchFamily="18" charset="0"/>
                              </a:rPr>
                              <m:t>1</m:t>
                            </m:r>
                          </m:sub>
                        </m:sSub>
                      </m:e>
                    </m:d>
                  </m:oMath>
                </a14:m>
                <a:r>
                  <a:rPr lang="zh-CN" altLang="en-US" dirty="0">
                    <a:solidFill>
                      <a:schemeClr val="tx1">
                        <a:lumMod val="75000"/>
                        <a:lumOff val="25000"/>
                      </a:schemeClr>
                    </a:solidFill>
                  </a:rPr>
                  <a:t>来求解词编码和文档编码</a:t>
                </a:r>
              </a:p>
              <a:p>
                <a:endParaRPr lang="zh-CN" altLang="en-US" dirty="0">
                  <a:solidFill>
                    <a:schemeClr val="tx2"/>
                  </a:solidFill>
                  <a:latin typeface="+mn-ea"/>
                </a:endParaRPr>
              </a:p>
            </p:txBody>
          </p:sp>
        </mc:Choice>
        <mc:Fallback xmlns="">
          <p:sp>
            <p:nvSpPr>
              <p:cNvPr id="33" name="矩形 32"/>
              <p:cNvSpPr>
                <a:spLocks noRot="1" noChangeAspect="1" noMove="1" noResize="1" noEditPoints="1" noAdjustHandles="1" noChangeArrowheads="1" noChangeShapeType="1" noTextEdit="1"/>
              </p:cNvSpPr>
              <p:nvPr/>
            </p:nvSpPr>
            <p:spPr>
              <a:xfrm>
                <a:off x="1412141" y="5077578"/>
                <a:ext cx="8664956" cy="1150123"/>
              </a:xfrm>
              <a:prstGeom prst="rect">
                <a:avLst/>
              </a:prstGeom>
              <a:blipFill rotWithShape="0">
                <a:blip r:embed="rId7"/>
                <a:stretch>
                  <a:fillRect l="-704" t="-35450" b="-2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537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34205" cy="1296345"/>
            <a:chOff x="-21102" y="2847433"/>
            <a:chExt cx="12234204"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7975536" y="3068719"/>
              <a:ext cx="4237566" cy="830995"/>
            </a:xfrm>
            <a:prstGeom prst="rect">
              <a:avLst/>
            </a:prstGeom>
            <a:noFill/>
          </p:spPr>
          <p:txBody>
            <a:bodyPr wrap="none" lIns="91438" tIns="45719" rIns="91438" bIns="45719" rtlCol="0">
              <a:spAutoFit/>
            </a:bodyPr>
            <a:lstStyle/>
            <a:p>
              <a:r>
                <a:rPr lang="en-US" altLang="zh-CN" sz="4800" spc="600" dirty="0">
                  <a:solidFill>
                    <a:schemeClr val="bg1"/>
                  </a:solidFill>
                  <a:latin typeface="微软雅黑" panose="020B0503020204020204" pitchFamily="34" charset="-122"/>
                  <a:ea typeface="微软雅黑" panose="020B0503020204020204" pitchFamily="34" charset="-122"/>
                </a:rPr>
                <a:t>Block-BSTC</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3460849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20638227">
            <a:off x="4752897" y="2516905"/>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矩形 77"/>
          <p:cNvSpPr/>
          <p:nvPr/>
        </p:nvSpPr>
        <p:spPr>
          <a:xfrm>
            <a:off x="2556000" y="324999"/>
            <a:ext cx="2214894"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Block-BSTC</a:t>
            </a:r>
            <a:r>
              <a:rPr lang="zh-CN" altLang="en-US" dirty="0">
                <a:solidFill>
                  <a:schemeClr val="bg1"/>
                </a:solidFill>
                <a:latin typeface="微软雅黑" panose="020B0503020204020204" pitchFamily="34" charset="-122"/>
                <a:ea typeface="微软雅黑" panose="020B0503020204020204" pitchFamily="34" charset="-122"/>
              </a:rPr>
              <a:t>公式化</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06" y="252857"/>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 name="文本框 1"/>
          <p:cNvSpPr txBox="1"/>
          <p:nvPr/>
        </p:nvSpPr>
        <p:spPr>
          <a:xfrm>
            <a:off x="478623" y="324999"/>
            <a:ext cx="1959775" cy="461665"/>
          </a:xfrm>
          <a:prstGeom prst="rect">
            <a:avLst/>
          </a:prstGeom>
          <a:noFill/>
        </p:spPr>
        <p:txBody>
          <a:bodyPr wrap="square" rtlCol="0">
            <a:spAutoFit/>
          </a:bodyPr>
          <a:lstStyle/>
          <a:p>
            <a:r>
              <a:rPr lang="en-US" altLang="zh-CN" sz="2400" dirty="0">
                <a:latin typeface="+mn-ea"/>
              </a:rPr>
              <a:t>Block-BSTC</a:t>
            </a:r>
            <a:endParaRPr lang="zh-CN" altLang="en-US" sz="2400" dirty="0">
              <a:latin typeface="+mn-ea"/>
            </a:endParaRPr>
          </a:p>
        </p:txBody>
      </p:sp>
      <p:cxnSp>
        <p:nvCxnSpPr>
          <p:cNvPr id="44" name="直接连接符 43"/>
          <p:cNvCxnSpPr/>
          <p:nvPr/>
        </p:nvCxnSpPr>
        <p:spPr>
          <a:xfrm>
            <a:off x="1358537" y="202265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275410" y="1442298"/>
            <a:ext cx="4185753"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词嵌入模型上块结构的划分：</a:t>
            </a:r>
          </a:p>
        </p:txBody>
      </p:sp>
      <p:sp>
        <p:nvSpPr>
          <p:cNvPr id="46" name="圆角矩形 45"/>
          <p:cNvSpPr/>
          <p:nvPr/>
        </p:nvSpPr>
        <p:spPr>
          <a:xfrm rot="10800000" flipV="1">
            <a:off x="1358537" y="253235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47" name="直接连接符 46"/>
          <p:cNvCxnSpPr/>
          <p:nvPr/>
        </p:nvCxnSpPr>
        <p:spPr>
          <a:xfrm>
            <a:off x="1871271" y="286937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矩形 47"/>
              <p:cNvSpPr/>
              <p:nvPr/>
            </p:nvSpPr>
            <p:spPr>
              <a:xfrm>
                <a:off x="1867349" y="2499284"/>
                <a:ext cx="5744734" cy="384721"/>
              </a:xfrm>
              <a:prstGeom prst="rect">
                <a:avLst/>
              </a:prstGeom>
            </p:spPr>
            <p:txBody>
              <a:bodyPr wrap="square">
                <a:spAutoFit/>
              </a:bodyPr>
              <a:lstStyle/>
              <a:p>
                <a14:m>
                  <m:oMath xmlns:m="http://schemas.openxmlformats.org/officeDocument/2006/math">
                    <m:r>
                      <a:rPr lang="zh-CN" altLang="en-US" i="1" smtClean="0">
                        <a:solidFill>
                          <a:schemeClr val="tx2"/>
                        </a:solidFill>
                        <a:latin typeface="Cambria Math" panose="02040503050406030204" pitchFamily="18" charset="0"/>
                      </a:rPr>
                      <m:t>词嵌入</m:t>
                    </m:r>
                  </m:oMath>
                </a14:m>
                <a:r>
                  <a:rPr lang="zh-CN" altLang="en-US" dirty="0">
                    <a:solidFill>
                      <a:schemeClr val="tx2"/>
                    </a:solidFill>
                    <a:latin typeface="+mn-ea"/>
                  </a:rPr>
                  <a:t>模型能够将词表示成稠密、低维的实值向量</a:t>
                </a:r>
              </a:p>
            </p:txBody>
          </p:sp>
        </mc:Choice>
        <mc:Fallback xmlns="">
          <p:sp>
            <p:nvSpPr>
              <p:cNvPr id="48" name="矩形 47"/>
              <p:cNvSpPr>
                <a:spLocks noRot="1" noChangeAspect="1" noMove="1" noResize="1" noEditPoints="1" noAdjustHandles="1" noChangeArrowheads="1" noChangeShapeType="1" noTextEdit="1"/>
              </p:cNvSpPr>
              <p:nvPr/>
            </p:nvSpPr>
            <p:spPr>
              <a:xfrm>
                <a:off x="1867349" y="2499284"/>
                <a:ext cx="5744734" cy="384721"/>
              </a:xfrm>
              <a:prstGeom prst="rect">
                <a:avLst/>
              </a:prstGeom>
              <a:blipFill rotWithShape="0">
                <a:blip r:embed="rId4"/>
                <a:stretch>
                  <a:fillRect l="-530" t="-9524" b="-25397"/>
                </a:stretch>
              </a:blipFill>
            </p:spPr>
            <p:txBody>
              <a:bodyPr/>
              <a:lstStyle/>
              <a:p>
                <a:r>
                  <a:rPr lang="zh-CN" altLang="en-US">
                    <a:noFill/>
                  </a:rPr>
                  <a:t> </a:t>
                </a:r>
              </a:p>
            </p:txBody>
          </p:sp>
        </mc:Fallback>
      </mc:AlternateContent>
      <p:sp>
        <p:nvSpPr>
          <p:cNvPr id="49" name="圆角矩形 48"/>
          <p:cNvSpPr/>
          <p:nvPr/>
        </p:nvSpPr>
        <p:spPr>
          <a:xfrm rot="10800000" flipV="1">
            <a:off x="1358537" y="347260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50" name="直接连接符 49"/>
          <p:cNvCxnSpPr/>
          <p:nvPr/>
        </p:nvCxnSpPr>
        <p:spPr>
          <a:xfrm>
            <a:off x="1871271" y="380962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867349" y="3439535"/>
            <a:ext cx="8664956" cy="472437"/>
          </a:xfrm>
          <a:prstGeom prst="rect">
            <a:avLst/>
          </a:prstGeom>
        </p:spPr>
        <p:txBody>
          <a:bodyPr wrap="square">
            <a:spAutoFit/>
          </a:bodyPr>
          <a:lstStyle/>
          <a:p>
            <a:pPr>
              <a:lnSpc>
                <a:spcPct val="130000"/>
              </a:lnSpc>
            </a:pPr>
            <a:r>
              <a:rPr lang="en-US" altLang="zh-CN" dirty="0">
                <a:solidFill>
                  <a:schemeClr val="tx2"/>
                </a:solidFill>
                <a:latin typeface="+mn-ea"/>
              </a:rPr>
              <a:t>k-means</a:t>
            </a:r>
            <a:r>
              <a:rPr lang="zh-CN" altLang="en-US" dirty="0">
                <a:solidFill>
                  <a:schemeClr val="tx2"/>
                </a:solidFill>
                <a:latin typeface="+mn-ea"/>
              </a:rPr>
              <a:t>聚类算法对词向量聚类，最终目的是将其划分为</a:t>
            </a:r>
            <a:r>
              <a:rPr lang="en-US" altLang="zh-CN" dirty="0">
                <a:solidFill>
                  <a:schemeClr val="tx2"/>
                </a:solidFill>
                <a:latin typeface="+mn-ea"/>
              </a:rPr>
              <a:t>g</a:t>
            </a:r>
            <a:r>
              <a:rPr lang="zh-CN" altLang="en-US" dirty="0">
                <a:solidFill>
                  <a:schemeClr val="tx2"/>
                </a:solidFill>
                <a:latin typeface="+mn-ea"/>
              </a:rPr>
              <a:t>块</a:t>
            </a:r>
          </a:p>
        </p:txBody>
      </p:sp>
      <p:graphicFrame>
        <p:nvGraphicFramePr>
          <p:cNvPr id="54" name="对象 53"/>
          <p:cNvGraphicFramePr>
            <a:graphicFrameLocks noChangeAspect="1"/>
          </p:cNvGraphicFramePr>
          <p:nvPr>
            <p:extLst>
              <p:ext uri="{D42A27DB-BD31-4B8C-83A1-F6EECF244321}">
                <p14:modId xmlns:p14="http://schemas.microsoft.com/office/powerpoint/2010/main" val="3262289393"/>
              </p:ext>
            </p:extLst>
          </p:nvPr>
        </p:nvGraphicFramePr>
        <p:xfrm>
          <a:off x="2277726" y="4329229"/>
          <a:ext cx="3622675" cy="1550988"/>
        </p:xfrm>
        <a:graphic>
          <a:graphicData uri="http://schemas.openxmlformats.org/presentationml/2006/ole">
            <mc:AlternateContent xmlns:mc="http://schemas.openxmlformats.org/markup-compatibility/2006">
              <mc:Choice xmlns:v="urn:schemas-microsoft-com:vml" Requires="v">
                <p:oleObj spid="_x0000_s5246" name="Equation" r:id="rId5" imgW="2120760" imgH="1054080" progId="Equation.DSMT4">
                  <p:embed/>
                </p:oleObj>
              </mc:Choice>
              <mc:Fallback>
                <p:oleObj name="Equation" r:id="rId5" imgW="2120760" imgH="1054080" progId="Equation.DSMT4">
                  <p:embed/>
                  <p:pic>
                    <p:nvPicPr>
                      <p:cNvPr id="0" name=""/>
                      <p:cNvPicPr/>
                      <p:nvPr/>
                    </p:nvPicPr>
                    <p:blipFill>
                      <a:blip r:embed="rId6"/>
                      <a:stretch>
                        <a:fillRect/>
                      </a:stretch>
                    </p:blipFill>
                    <p:spPr>
                      <a:xfrm>
                        <a:off x="2277726" y="4329229"/>
                        <a:ext cx="3622675" cy="1550988"/>
                      </a:xfrm>
                      <a:prstGeom prst="rect">
                        <a:avLst/>
                      </a:prstGeom>
                    </p:spPr>
                  </p:pic>
                </p:oleObj>
              </mc:Fallback>
            </mc:AlternateContent>
          </a:graphicData>
        </a:graphic>
      </p:graphicFrame>
    </p:spTree>
    <p:extLst>
      <p:ext uri="{BB962C8B-B14F-4D97-AF65-F5344CB8AC3E}">
        <p14:creationId xmlns:p14="http://schemas.microsoft.com/office/powerpoint/2010/main" val="1081525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矩形 77"/>
          <p:cNvSpPr/>
          <p:nvPr/>
        </p:nvSpPr>
        <p:spPr>
          <a:xfrm>
            <a:off x="2556000" y="324999"/>
            <a:ext cx="2458549"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Block-BSTC</a:t>
            </a:r>
            <a:r>
              <a:rPr lang="zh-CN" altLang="en-US" dirty="0">
                <a:solidFill>
                  <a:schemeClr val="bg1"/>
                </a:solidFill>
                <a:latin typeface="微软雅黑" panose="020B0503020204020204" pitchFamily="34" charset="-122"/>
                <a:ea typeface="微软雅黑" panose="020B0503020204020204" pitchFamily="34" charset="-122"/>
              </a:rPr>
              <a:t>学习规则</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06" y="252857"/>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 name="文本框 1"/>
          <p:cNvSpPr txBox="1"/>
          <p:nvPr/>
        </p:nvSpPr>
        <p:spPr>
          <a:xfrm>
            <a:off x="478623" y="324999"/>
            <a:ext cx="1959775" cy="461665"/>
          </a:xfrm>
          <a:prstGeom prst="rect">
            <a:avLst/>
          </a:prstGeom>
          <a:noFill/>
        </p:spPr>
        <p:txBody>
          <a:bodyPr wrap="square" rtlCol="0">
            <a:spAutoFit/>
          </a:bodyPr>
          <a:lstStyle/>
          <a:p>
            <a:r>
              <a:rPr lang="en-US" altLang="zh-CN" sz="2400" dirty="0">
                <a:latin typeface="+mn-ea"/>
              </a:rPr>
              <a:t>Block-BSTC</a:t>
            </a:r>
            <a:endParaRPr lang="zh-CN" altLang="en-US" sz="2400" dirty="0">
              <a:latin typeface="+mn-ea"/>
            </a:endParaRPr>
          </a:p>
        </p:txBody>
      </p:sp>
      <p:cxnSp>
        <p:nvCxnSpPr>
          <p:cNvPr id="44" name="直接连接符 43"/>
          <p:cNvCxnSpPr/>
          <p:nvPr/>
        </p:nvCxnSpPr>
        <p:spPr>
          <a:xfrm>
            <a:off x="1358537" y="202265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275410" y="1442298"/>
            <a:ext cx="2954647"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块稀疏贝叶斯学习：</a:t>
            </a:r>
          </a:p>
        </p:txBody>
      </p:sp>
      <p:sp>
        <p:nvSpPr>
          <p:cNvPr id="46" name="圆角矩形 45"/>
          <p:cNvSpPr/>
          <p:nvPr/>
        </p:nvSpPr>
        <p:spPr>
          <a:xfrm rot="10800000" flipV="1">
            <a:off x="1358537" y="253235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47" name="直接连接符 46"/>
          <p:cNvCxnSpPr/>
          <p:nvPr/>
        </p:nvCxnSpPr>
        <p:spPr>
          <a:xfrm>
            <a:off x="1871271" y="286937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矩形 47"/>
              <p:cNvSpPr/>
              <p:nvPr/>
            </p:nvSpPr>
            <p:spPr>
              <a:xfrm>
                <a:off x="1867348" y="2499284"/>
                <a:ext cx="5899113" cy="384721"/>
              </a:xfrm>
              <a:prstGeom prst="rect">
                <a:avLst/>
              </a:prstGeom>
            </p:spPr>
            <p:txBody>
              <a:bodyPr wrap="square">
                <a:spAutoFit/>
              </a:bodyPr>
              <a:lstStyle/>
              <a:p>
                <a14:m>
                  <m:oMath xmlns:m="http://schemas.openxmlformats.org/officeDocument/2006/math">
                    <m:r>
                      <a:rPr lang="zh-CN" altLang="en-US" i="1" smtClean="0">
                        <a:solidFill>
                          <a:schemeClr val="tx2"/>
                        </a:solidFill>
                        <a:latin typeface="Cambria Math" panose="02040503050406030204" pitchFamily="18" charset="0"/>
                      </a:rPr>
                      <m:t>根据</m:t>
                    </m:r>
                  </m:oMath>
                </a14:m>
                <a:r>
                  <a:rPr lang="zh-CN" altLang="en-US" dirty="0">
                    <a:solidFill>
                      <a:schemeClr val="tx2"/>
                    </a:solidFill>
                    <a:latin typeface="+mn-ea"/>
                  </a:rPr>
                  <a:t>之前聚类的结果，我们可以将</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a:solidFill>
                      <a:schemeClr val="tx2"/>
                    </a:solidFill>
                    <a:latin typeface="+mn-ea"/>
                  </a:rPr>
                  <a:t>定义为</a:t>
                </a:r>
                <a:r>
                  <a:rPr lang="en-US" altLang="zh-CN" dirty="0">
                    <a:solidFill>
                      <a:schemeClr val="tx2"/>
                    </a:solidFill>
                    <a:latin typeface="+mn-ea"/>
                  </a:rPr>
                  <a:t>g</a:t>
                </a:r>
                <a:r>
                  <a:rPr lang="zh-CN" altLang="en-US" dirty="0">
                    <a:solidFill>
                      <a:schemeClr val="tx2"/>
                    </a:solidFill>
                    <a:latin typeface="+mn-ea"/>
                  </a:rPr>
                  <a:t>块的集合</a:t>
                </a:r>
              </a:p>
            </p:txBody>
          </p:sp>
        </mc:Choice>
        <mc:Fallback xmlns="">
          <p:sp>
            <p:nvSpPr>
              <p:cNvPr id="48" name="矩形 47"/>
              <p:cNvSpPr>
                <a:spLocks noRot="1" noChangeAspect="1" noMove="1" noResize="1" noEditPoints="1" noAdjustHandles="1" noChangeArrowheads="1" noChangeShapeType="1" noTextEdit="1"/>
              </p:cNvSpPr>
              <p:nvPr/>
            </p:nvSpPr>
            <p:spPr>
              <a:xfrm>
                <a:off x="1867348" y="2499284"/>
                <a:ext cx="5899113" cy="384721"/>
              </a:xfrm>
              <a:prstGeom prst="rect">
                <a:avLst/>
              </a:prstGeom>
              <a:blipFill rotWithShape="0">
                <a:blip r:embed="rId4"/>
                <a:stretch>
                  <a:fillRect l="-413" t="-9524" r="-826" b="-25397"/>
                </a:stretch>
              </a:blipFill>
            </p:spPr>
            <p:txBody>
              <a:bodyPr/>
              <a:lstStyle/>
              <a:p>
                <a:r>
                  <a:rPr lang="zh-CN" altLang="en-US">
                    <a:noFill/>
                  </a:rPr>
                  <a:t> </a:t>
                </a:r>
              </a:p>
            </p:txBody>
          </p:sp>
        </mc:Fallback>
      </mc:AlternateContent>
      <p:sp>
        <p:nvSpPr>
          <p:cNvPr id="49" name="圆角矩形 48"/>
          <p:cNvSpPr/>
          <p:nvPr/>
        </p:nvSpPr>
        <p:spPr>
          <a:xfrm rot="10800000" flipV="1">
            <a:off x="1392007" y="460218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50" name="直接连接符 49"/>
          <p:cNvCxnSpPr/>
          <p:nvPr/>
        </p:nvCxnSpPr>
        <p:spPr>
          <a:xfrm>
            <a:off x="1904741" y="493920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1904741" y="4530765"/>
                <a:ext cx="8664956" cy="479298"/>
              </a:xfrm>
              <a:prstGeom prst="rect">
                <a:avLst/>
              </a:prstGeom>
            </p:spPr>
            <p:txBody>
              <a:bodyPr wrap="square">
                <a:spAutoFit/>
              </a:bodyPr>
              <a:lstStyle/>
              <a:p>
                <a:pPr>
                  <a:lnSpc>
                    <a:spcPct val="130000"/>
                  </a:lnSpc>
                </a:pPr>
                <a:r>
                  <a:rPr lang="zh-CN" altLang="en-US" dirty="0">
                    <a:solidFill>
                      <a:schemeClr val="tx2"/>
                    </a:solidFill>
                    <a:latin typeface="+mn-ea"/>
                  </a:rPr>
                  <a:t>每一块</a:t>
                </a:r>
                <a14:m>
                  <m:oMath xmlns:m="http://schemas.openxmlformats.org/officeDocument/2006/math">
                    <m:sSub>
                      <m:sSubPr>
                        <m:ctrlPr>
                          <a:rPr lang="zh-CN" altLang="en-US" i="1">
                            <a:solidFill>
                              <a:schemeClr val="tx2"/>
                            </a:solidFill>
                            <a:latin typeface="Cambria Math" panose="02040503050406030204" pitchFamily="18" charset="0"/>
                          </a:rPr>
                        </m:ctrlPr>
                      </m:sSubPr>
                      <m:e>
                        <m:r>
                          <a:rPr lang="zh-CN" altLang="en-US" i="1">
                            <a:solidFill>
                              <a:schemeClr val="tx2"/>
                            </a:solidFill>
                            <a:latin typeface="Cambria Math" panose="02040503050406030204" pitchFamily="18" charset="0"/>
                          </a:rPr>
                          <m:t>𝑠</m:t>
                        </m:r>
                      </m:e>
                      <m:sub>
                        <m:r>
                          <a:rPr lang="zh-CN" altLang="en-US" i="1">
                            <a:solidFill>
                              <a:schemeClr val="tx2"/>
                            </a:solidFill>
                            <a:latin typeface="Cambria Math" panose="02040503050406030204" pitchFamily="18" charset="0"/>
                          </a:rPr>
                          <m:t>𝑖𝑘</m:t>
                        </m:r>
                      </m:sub>
                    </m:sSub>
                    <m:r>
                      <a:rPr lang="zh-CN" altLang="en-US">
                        <a:solidFill>
                          <a:schemeClr val="tx2"/>
                        </a:solidFill>
                        <a:latin typeface="Cambria Math" panose="02040503050406030204" pitchFamily="18" charset="0"/>
                      </a:rPr>
                      <m:t>∈</m:t>
                    </m:r>
                    <m:sSup>
                      <m:sSupPr>
                        <m:ctrlPr>
                          <a:rPr lang="zh-CN" altLang="en-US" i="1">
                            <a:solidFill>
                              <a:schemeClr val="tx2"/>
                            </a:solidFill>
                            <a:latin typeface="Cambria Math" panose="02040503050406030204" pitchFamily="18" charset="0"/>
                          </a:rPr>
                        </m:ctrlPr>
                      </m:sSupPr>
                      <m:e>
                        <m:r>
                          <a:rPr lang="zh-CN" altLang="en-US" i="1">
                            <a:solidFill>
                              <a:schemeClr val="tx2"/>
                            </a:solidFill>
                            <a:latin typeface="Cambria Math" panose="02040503050406030204" pitchFamily="18" charset="0"/>
                          </a:rPr>
                          <m:t>𝑅</m:t>
                        </m:r>
                      </m:e>
                      <m:sup>
                        <m:sSub>
                          <m:sSubPr>
                            <m:ctrlPr>
                              <a:rPr lang="zh-CN" altLang="en-US" i="1">
                                <a:solidFill>
                                  <a:schemeClr val="tx2"/>
                                </a:solidFill>
                                <a:latin typeface="Cambria Math" panose="02040503050406030204" pitchFamily="18" charset="0"/>
                              </a:rPr>
                            </m:ctrlPr>
                          </m:sSubPr>
                          <m:e>
                            <m:r>
                              <a:rPr lang="zh-CN" altLang="en-US" i="1">
                                <a:solidFill>
                                  <a:schemeClr val="tx2"/>
                                </a:solidFill>
                                <a:latin typeface="Cambria Math" panose="02040503050406030204" pitchFamily="18" charset="0"/>
                              </a:rPr>
                              <m:t>𝑑</m:t>
                            </m:r>
                          </m:e>
                          <m:sub>
                            <m:r>
                              <a:rPr lang="zh-CN" altLang="en-US" i="1">
                                <a:solidFill>
                                  <a:schemeClr val="tx2"/>
                                </a:solidFill>
                                <a:latin typeface="Cambria Math" panose="02040503050406030204" pitchFamily="18" charset="0"/>
                              </a:rPr>
                              <m:t>𝑖</m:t>
                            </m:r>
                          </m:sub>
                        </m:sSub>
                        <m:r>
                          <a:rPr lang="zh-CN" altLang="en-US">
                            <a:solidFill>
                              <a:schemeClr val="tx2"/>
                            </a:solidFill>
                            <a:latin typeface="Cambria Math" panose="02040503050406030204" pitchFamily="18" charset="0"/>
                          </a:rPr>
                          <m:t>×1</m:t>
                        </m:r>
                      </m:sup>
                    </m:sSup>
                    <m:r>
                      <a:rPr lang="zh-CN" altLang="en-US" i="1">
                        <a:solidFill>
                          <a:schemeClr val="tx2"/>
                        </a:solidFill>
                        <a:latin typeface="Cambria Math" panose="02040503050406030204" pitchFamily="18" charset="0"/>
                      </a:rPr>
                      <m:t>满足</m:t>
                    </m:r>
                  </m:oMath>
                </a14:m>
                <a:r>
                  <a:rPr lang="zh-CN" altLang="en-US" dirty="0">
                    <a:solidFill>
                      <a:schemeClr val="tx2"/>
                    </a:solidFill>
                    <a:latin typeface="+mn-ea"/>
                  </a:rPr>
                  <a:t>参数化的多变量高斯分布：</a:t>
                </a:r>
              </a:p>
            </p:txBody>
          </p:sp>
        </mc:Choice>
        <mc:Fallback xmlns="">
          <p:sp>
            <p:nvSpPr>
              <p:cNvPr id="53" name="矩形 52"/>
              <p:cNvSpPr>
                <a:spLocks noRot="1" noChangeAspect="1" noMove="1" noResize="1" noEditPoints="1" noAdjustHandles="1" noChangeArrowheads="1" noChangeShapeType="1" noTextEdit="1"/>
              </p:cNvSpPr>
              <p:nvPr/>
            </p:nvSpPr>
            <p:spPr>
              <a:xfrm>
                <a:off x="1904741" y="4530765"/>
                <a:ext cx="8664956" cy="479298"/>
              </a:xfrm>
              <a:prstGeom prst="rect">
                <a:avLst/>
              </a:prstGeom>
              <a:blipFill rotWithShape="0">
                <a:blip r:embed="rId5"/>
                <a:stretch>
                  <a:fillRect l="-633" b="-11392"/>
                </a:stretch>
              </a:blipFill>
            </p:spPr>
            <p:txBody>
              <a:bodyPr/>
              <a:lstStyle/>
              <a:p>
                <a:r>
                  <a:rPr lang="zh-CN" altLang="en-US">
                    <a:noFill/>
                  </a:rPr>
                  <a:t> </a:t>
                </a:r>
              </a:p>
            </p:txBody>
          </p:sp>
        </mc:Fallback>
      </mc:AlternateContent>
      <p:graphicFrame>
        <p:nvGraphicFramePr>
          <p:cNvPr id="30" name="对象 29"/>
          <p:cNvGraphicFramePr>
            <a:graphicFrameLocks noChangeAspect="1"/>
          </p:cNvGraphicFramePr>
          <p:nvPr>
            <p:extLst>
              <p:ext uri="{D42A27DB-BD31-4B8C-83A1-F6EECF244321}">
                <p14:modId xmlns:p14="http://schemas.microsoft.com/office/powerpoint/2010/main" val="3599181803"/>
              </p:ext>
            </p:extLst>
          </p:nvPr>
        </p:nvGraphicFramePr>
        <p:xfrm>
          <a:off x="2145698" y="3297469"/>
          <a:ext cx="3543300" cy="790575"/>
        </p:xfrm>
        <a:graphic>
          <a:graphicData uri="http://schemas.openxmlformats.org/presentationml/2006/ole">
            <mc:AlternateContent xmlns:mc="http://schemas.openxmlformats.org/markup-compatibility/2006">
              <mc:Choice xmlns:v="urn:schemas-microsoft-com:vml" Requires="v">
                <p:oleObj spid="_x0000_s6389" name="Equation" r:id="rId6" imgW="3124080" imgH="698400" progId="Equation.DSMT4">
                  <p:embed/>
                </p:oleObj>
              </mc:Choice>
              <mc:Fallback>
                <p:oleObj name="Equation" r:id="rId6" imgW="3124080" imgH="698400" progId="Equation.DSMT4">
                  <p:embed/>
                  <p:pic>
                    <p:nvPicPr>
                      <p:cNvPr id="0" name=""/>
                      <p:cNvPicPr/>
                      <p:nvPr/>
                    </p:nvPicPr>
                    <p:blipFill>
                      <a:blip r:embed="rId7"/>
                      <a:stretch>
                        <a:fillRect/>
                      </a:stretch>
                    </p:blipFill>
                    <p:spPr>
                      <a:xfrm>
                        <a:off x="2145698" y="3297469"/>
                        <a:ext cx="3543300" cy="790575"/>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155530402"/>
              </p:ext>
            </p:extLst>
          </p:nvPr>
        </p:nvGraphicFramePr>
        <p:xfrm>
          <a:off x="2145698" y="5448267"/>
          <a:ext cx="3187700" cy="292100"/>
        </p:xfrm>
        <a:graphic>
          <a:graphicData uri="http://schemas.openxmlformats.org/presentationml/2006/ole">
            <mc:AlternateContent xmlns:mc="http://schemas.openxmlformats.org/markup-compatibility/2006">
              <mc:Choice xmlns:v="urn:schemas-microsoft-com:vml" Requires="v">
                <p:oleObj spid="_x0000_s6390" name="Equation" r:id="rId8" imgW="3187440" imgH="291960" progId="Equation.DSMT4">
                  <p:embed/>
                </p:oleObj>
              </mc:Choice>
              <mc:Fallback>
                <p:oleObj name="Equation" r:id="rId8" imgW="3187440" imgH="291960" progId="Equation.DSMT4">
                  <p:embed/>
                  <p:pic>
                    <p:nvPicPr>
                      <p:cNvPr id="0" name=""/>
                      <p:cNvPicPr/>
                      <p:nvPr/>
                    </p:nvPicPr>
                    <p:blipFill>
                      <a:blip r:embed="rId9"/>
                      <a:stretch>
                        <a:fillRect/>
                      </a:stretch>
                    </p:blipFill>
                    <p:spPr>
                      <a:xfrm>
                        <a:off x="2145698" y="5448267"/>
                        <a:ext cx="3187700" cy="292100"/>
                      </a:xfrm>
                      <a:prstGeom prst="rect">
                        <a:avLst/>
                      </a:prstGeom>
                    </p:spPr>
                  </p:pic>
                </p:oleObj>
              </mc:Fallback>
            </mc:AlternateContent>
          </a:graphicData>
        </a:graphic>
      </p:graphicFrame>
    </p:spTree>
    <p:extLst>
      <p:ext uri="{BB962C8B-B14F-4D97-AF65-F5344CB8AC3E}">
        <p14:creationId xmlns:p14="http://schemas.microsoft.com/office/powerpoint/2010/main" val="52549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20638227">
            <a:off x="4752897" y="2516905"/>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矩形 77"/>
          <p:cNvSpPr/>
          <p:nvPr/>
        </p:nvSpPr>
        <p:spPr>
          <a:xfrm>
            <a:off x="2556000" y="324999"/>
            <a:ext cx="294586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Block-BSTC</a:t>
            </a:r>
            <a:r>
              <a:rPr lang="zh-CN" altLang="en-US" dirty="0">
                <a:solidFill>
                  <a:schemeClr val="bg1"/>
                </a:solidFill>
                <a:latin typeface="微软雅黑" panose="020B0503020204020204" pitchFamily="34" charset="-122"/>
                <a:ea typeface="微软雅黑" panose="020B0503020204020204" pitchFamily="34" charset="-122"/>
              </a:rPr>
              <a:t>概率生成过程</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06" y="252857"/>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 name="文本框 1"/>
          <p:cNvSpPr txBox="1"/>
          <p:nvPr/>
        </p:nvSpPr>
        <p:spPr>
          <a:xfrm>
            <a:off x="478623" y="324999"/>
            <a:ext cx="1959775" cy="461665"/>
          </a:xfrm>
          <a:prstGeom prst="rect">
            <a:avLst/>
          </a:prstGeom>
          <a:noFill/>
        </p:spPr>
        <p:txBody>
          <a:bodyPr wrap="square" rtlCol="0">
            <a:spAutoFit/>
          </a:bodyPr>
          <a:lstStyle/>
          <a:p>
            <a:r>
              <a:rPr lang="en-US" altLang="zh-CN" sz="2400" dirty="0">
                <a:latin typeface="+mn-ea"/>
              </a:rPr>
              <a:t>Block-BSTC</a:t>
            </a:r>
            <a:endParaRPr lang="zh-CN" altLang="en-US" sz="2400" dirty="0">
              <a:latin typeface="+mn-ea"/>
            </a:endParaRPr>
          </a:p>
        </p:txBody>
      </p:sp>
      <p:cxnSp>
        <p:nvCxnSpPr>
          <p:cNvPr id="44" name="直接连接符 43"/>
          <p:cNvCxnSpPr/>
          <p:nvPr/>
        </p:nvCxnSpPr>
        <p:spPr>
          <a:xfrm>
            <a:off x="1351978" y="184834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268851" y="1267985"/>
            <a:ext cx="233909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概率生成过程：</a:t>
            </a:r>
          </a:p>
        </p:txBody>
      </p:sp>
      <p:sp>
        <p:nvSpPr>
          <p:cNvPr id="46" name="圆角矩形 45"/>
          <p:cNvSpPr/>
          <p:nvPr/>
        </p:nvSpPr>
        <p:spPr>
          <a:xfrm rot="10800000" flipV="1">
            <a:off x="1459030" y="206454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47" name="直接连接符 46"/>
          <p:cNvCxnSpPr/>
          <p:nvPr/>
        </p:nvCxnSpPr>
        <p:spPr>
          <a:xfrm>
            <a:off x="1971764" y="24015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矩形 47"/>
              <p:cNvSpPr/>
              <p:nvPr/>
            </p:nvSpPr>
            <p:spPr>
              <a:xfrm>
                <a:off x="1967841" y="2031472"/>
                <a:ext cx="5899113" cy="384721"/>
              </a:xfrm>
              <a:prstGeom prst="rect">
                <a:avLst/>
              </a:prstGeom>
            </p:spPr>
            <p:txBody>
              <a:bodyPr wrap="square">
                <a:spAutoFit/>
              </a:bodyPr>
              <a:lstStyle/>
              <a:p>
                <a14:m>
                  <m:oMath xmlns:m="http://schemas.openxmlformats.org/officeDocument/2006/math">
                    <m:r>
                      <a:rPr lang="zh-CN" altLang="en-US" i="1" smtClean="0">
                        <a:solidFill>
                          <a:schemeClr val="tx2"/>
                        </a:solidFill>
                        <a:latin typeface="Cambria Math" panose="02040503050406030204" pitchFamily="18" charset="0"/>
                      </a:rPr>
                      <m:t>根据</m:t>
                    </m:r>
                  </m:oMath>
                </a14:m>
                <a:r>
                  <a:rPr lang="zh-CN" altLang="en-US" dirty="0">
                    <a:solidFill>
                      <a:schemeClr val="tx2"/>
                    </a:solidFill>
                    <a:latin typeface="+mn-ea"/>
                  </a:rPr>
                  <a:t>之前聚类的结果，我们可以将</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a:solidFill>
                      <a:schemeClr val="tx2"/>
                    </a:solidFill>
                    <a:latin typeface="+mn-ea"/>
                  </a:rPr>
                  <a:t>定义为</a:t>
                </a:r>
                <a:r>
                  <a:rPr lang="en-US" altLang="zh-CN" dirty="0">
                    <a:solidFill>
                      <a:schemeClr val="tx2"/>
                    </a:solidFill>
                    <a:latin typeface="+mn-ea"/>
                  </a:rPr>
                  <a:t>g</a:t>
                </a:r>
                <a:r>
                  <a:rPr lang="zh-CN" altLang="en-US" dirty="0">
                    <a:solidFill>
                      <a:schemeClr val="tx2"/>
                    </a:solidFill>
                    <a:latin typeface="+mn-ea"/>
                  </a:rPr>
                  <a:t>块的集合</a:t>
                </a:r>
              </a:p>
            </p:txBody>
          </p:sp>
        </mc:Choice>
        <mc:Fallback xmlns="">
          <p:sp>
            <p:nvSpPr>
              <p:cNvPr id="48" name="矩形 47"/>
              <p:cNvSpPr>
                <a:spLocks noRot="1" noChangeAspect="1" noMove="1" noResize="1" noEditPoints="1" noAdjustHandles="1" noChangeArrowheads="1" noChangeShapeType="1" noTextEdit="1"/>
              </p:cNvSpPr>
              <p:nvPr/>
            </p:nvSpPr>
            <p:spPr>
              <a:xfrm>
                <a:off x="1967841" y="2031472"/>
                <a:ext cx="5899113" cy="384721"/>
              </a:xfrm>
              <a:prstGeom prst="rect">
                <a:avLst/>
              </a:prstGeom>
              <a:blipFill rotWithShape="0">
                <a:blip r:embed="rId4"/>
                <a:stretch>
                  <a:fillRect l="-517" t="-9524" r="-723" b="-25397"/>
                </a:stretch>
              </a:blipFill>
            </p:spPr>
            <p:txBody>
              <a:bodyPr/>
              <a:lstStyle/>
              <a:p>
                <a:r>
                  <a:rPr lang="zh-CN" altLang="en-US">
                    <a:noFill/>
                  </a:rPr>
                  <a:t> </a:t>
                </a:r>
              </a:p>
            </p:txBody>
          </p:sp>
        </mc:Fallback>
      </mc:AlternateContent>
      <p:sp>
        <p:nvSpPr>
          <p:cNvPr id="49" name="圆角矩形 48"/>
          <p:cNvSpPr/>
          <p:nvPr/>
        </p:nvSpPr>
        <p:spPr>
          <a:xfrm rot="10800000" flipV="1">
            <a:off x="1459029" y="49700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50" name="直接连接符 49"/>
          <p:cNvCxnSpPr/>
          <p:nvPr/>
        </p:nvCxnSpPr>
        <p:spPr>
          <a:xfrm>
            <a:off x="1971763" y="530709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967840" y="4812661"/>
            <a:ext cx="2027759" cy="435440"/>
          </a:xfrm>
          <a:prstGeom prst="rect">
            <a:avLst/>
          </a:prstGeom>
        </p:spPr>
        <p:txBody>
          <a:bodyPr wrap="square">
            <a:spAutoFit/>
          </a:bodyPr>
          <a:lstStyle/>
          <a:p>
            <a:pPr>
              <a:lnSpc>
                <a:spcPct val="130000"/>
              </a:lnSpc>
            </a:pPr>
            <a:r>
              <a:rPr lang="zh-CN" altLang="en-US" dirty="0">
                <a:solidFill>
                  <a:schemeClr val="tx2"/>
                </a:solidFill>
                <a:latin typeface="+mn-ea"/>
              </a:rPr>
              <a:t>生成模型图：</a:t>
            </a:r>
          </a:p>
        </p:txBody>
      </p:sp>
      <p:graphicFrame>
        <p:nvGraphicFramePr>
          <p:cNvPr id="31" name="对象 30"/>
          <p:cNvGraphicFramePr>
            <a:graphicFrameLocks noChangeAspect="1"/>
          </p:cNvGraphicFramePr>
          <p:nvPr>
            <p:extLst>
              <p:ext uri="{D42A27DB-BD31-4B8C-83A1-F6EECF244321}">
                <p14:modId xmlns:p14="http://schemas.microsoft.com/office/powerpoint/2010/main" val="1562799289"/>
              </p:ext>
            </p:extLst>
          </p:nvPr>
        </p:nvGraphicFramePr>
        <p:xfrm>
          <a:off x="2153687" y="5499861"/>
          <a:ext cx="4104456" cy="1069471"/>
        </p:xfrm>
        <a:graphic>
          <a:graphicData uri="http://schemas.openxmlformats.org/presentationml/2006/ole">
            <mc:AlternateContent xmlns:mc="http://schemas.openxmlformats.org/markup-compatibility/2006">
              <mc:Choice xmlns:v="urn:schemas-microsoft-com:vml" Requires="v">
                <p:oleObj spid="_x0000_s7287" name="Visio" r:id="rId5" imgW="4887207" imgH="1259951" progId="Visio.Drawing.15">
                  <p:embed/>
                </p:oleObj>
              </mc:Choice>
              <mc:Fallback>
                <p:oleObj name="Visio" r:id="rId5" imgW="4887207" imgH="1259951"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3687" y="5499861"/>
                        <a:ext cx="4104456" cy="1069471"/>
                      </a:xfrm>
                      <a:prstGeom prst="rect">
                        <a:avLst/>
                      </a:prstGeom>
                      <a:noFill/>
                    </p:spPr>
                  </p:pic>
                </p:oleObj>
              </mc:Fallback>
            </mc:AlternateContent>
          </a:graphicData>
        </a:graphic>
      </p:graphicFrame>
      <p:pic>
        <p:nvPicPr>
          <p:cNvPr id="3" name="图片 2"/>
          <p:cNvPicPr>
            <a:picLocks noChangeAspect="1"/>
          </p:cNvPicPr>
          <p:nvPr/>
        </p:nvPicPr>
        <p:blipFill>
          <a:blip r:embed="rId7"/>
          <a:stretch>
            <a:fillRect/>
          </a:stretch>
        </p:blipFill>
        <p:spPr>
          <a:xfrm>
            <a:off x="2400935" y="2492200"/>
            <a:ext cx="4456495" cy="2320462"/>
          </a:xfrm>
          <a:prstGeom prst="rect">
            <a:avLst/>
          </a:prstGeom>
        </p:spPr>
      </p:pic>
    </p:spTree>
    <p:extLst>
      <p:ext uri="{BB962C8B-B14F-4D97-AF65-F5344CB8AC3E}">
        <p14:creationId xmlns:p14="http://schemas.microsoft.com/office/powerpoint/2010/main" val="1189280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74149" cy="1296345"/>
            <a:chOff x="-21102" y="2847433"/>
            <a:chExt cx="12274148"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zh-CN" altLang="en-US" sz="6000" dirty="0"/>
            </a:p>
          </p:txBody>
        </p:sp>
        <p:sp>
          <p:nvSpPr>
            <p:cNvPr id="42" name="文本框 41"/>
            <p:cNvSpPr txBox="1"/>
            <p:nvPr/>
          </p:nvSpPr>
          <p:spPr>
            <a:xfrm>
              <a:off x="3168000" y="3158944"/>
              <a:ext cx="9085046" cy="830995"/>
            </a:xfrm>
            <a:prstGeom prst="rect">
              <a:avLst/>
            </a:prstGeom>
            <a:noFill/>
          </p:spPr>
          <p:txBody>
            <a:bodyPr wrap="none" lIns="91438" tIns="45719" rIns="91438" bIns="45719" rtlCol="0">
              <a:spAutoFit/>
            </a:bodyPr>
            <a:lstStyle/>
            <a:p>
              <a:r>
                <a:rPr lang="en-US" altLang="zh-CN" sz="4800" spc="600" dirty="0">
                  <a:solidFill>
                    <a:schemeClr val="bg1"/>
                  </a:solidFill>
                  <a:latin typeface="微软雅黑" panose="020B0503020204020204" pitchFamily="34" charset="-122"/>
                  <a:ea typeface="微软雅黑" panose="020B0503020204020204" pitchFamily="34" charset="-122"/>
                </a:rPr>
                <a:t>Block-BSTC</a:t>
              </a:r>
              <a:r>
                <a:rPr lang="zh-CN" altLang="en-US" sz="4800" spc="600" dirty="0">
                  <a:solidFill>
                    <a:schemeClr val="bg1"/>
                  </a:solidFill>
                  <a:latin typeface="微软雅黑" panose="020B0503020204020204" pitchFamily="34" charset="-122"/>
                  <a:ea typeface="微软雅黑" panose="020B0503020204020204" pitchFamily="34" charset="-122"/>
                </a:rPr>
                <a:t>的优化求解过程</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2007907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rot="10800000" flipV="1">
            <a:off x="1132906" y="2227902"/>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mc:AlternateContent xmlns:mc="http://schemas.openxmlformats.org/markup-compatibility/2006" xmlns:a14="http://schemas.microsoft.com/office/drawing/2010/main">
        <mc:Choice Requires="a14">
          <p:sp>
            <p:nvSpPr>
              <p:cNvPr id="30" name="文本框 29"/>
              <p:cNvSpPr txBox="1"/>
              <p:nvPr/>
            </p:nvSpPr>
            <p:spPr>
              <a:xfrm>
                <a:off x="1578375" y="2144320"/>
                <a:ext cx="2850200" cy="472435"/>
              </a:xfrm>
              <a:prstGeom prst="rect">
                <a:avLst/>
              </a:prstGeom>
              <a:noFill/>
            </p:spPr>
            <p:txBody>
              <a:bodyPr wrap="none" lIns="91438" tIns="45719" rIns="91438" bIns="45719" rtlCol="0">
                <a:spAutoFit/>
              </a:bodyPr>
              <a:lstStyle/>
              <a:p>
                <a:pPr>
                  <a:lnSpc>
                    <a:spcPct val="130000"/>
                  </a:lnSpc>
                </a:pP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的后验分布表示如下：</a:t>
                </a:r>
              </a:p>
            </p:txBody>
          </p:sp>
        </mc:Choice>
        <mc:Fallback xmlns="">
          <p:sp>
            <p:nvSpPr>
              <p:cNvPr id="30" name="文本框 29"/>
              <p:cNvSpPr txBox="1">
                <a:spLocks noRot="1" noChangeAspect="1" noMove="1" noResize="1" noEditPoints="1" noAdjustHandles="1" noChangeArrowheads="1" noChangeShapeType="1" noTextEdit="1"/>
              </p:cNvSpPr>
              <p:nvPr/>
            </p:nvSpPr>
            <p:spPr>
              <a:xfrm>
                <a:off x="1578375" y="2144320"/>
                <a:ext cx="2850200" cy="472435"/>
              </a:xfrm>
              <a:prstGeom prst="rect">
                <a:avLst/>
              </a:prstGeom>
              <a:blipFill rotWithShape="0">
                <a:blip r:embed="rId4"/>
                <a:stretch>
                  <a:fillRect r="-1713" b="-12987"/>
                </a:stretch>
              </a:blipFill>
            </p:spPr>
            <p:txBody>
              <a:bodyPr/>
              <a:lstStyle/>
              <a:p>
                <a:r>
                  <a:rPr lang="zh-CN" altLang="en-US">
                    <a:noFill/>
                  </a:rPr>
                  <a:t> </a:t>
                </a:r>
              </a:p>
            </p:txBody>
          </p:sp>
        </mc:Fallback>
      </mc:AlternateContent>
      <p:cxnSp>
        <p:nvCxnSpPr>
          <p:cNvPr id="31" name="直接连接符 30"/>
          <p:cNvCxnSpPr/>
          <p:nvPr/>
        </p:nvCxnSpPr>
        <p:spPr>
          <a:xfrm>
            <a:off x="1615725" y="258751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78375" y="3530814"/>
            <a:ext cx="893497" cy="452430"/>
          </a:xfrm>
          <a:prstGeom prst="rect">
            <a:avLst/>
          </a:prstGeom>
        </p:spPr>
        <p:txBody>
          <a:bodyPr wrap="square" lIns="91438" tIns="45719" rIns="91438" bIns="45719">
            <a:spAutoFit/>
          </a:bodyPr>
          <a:lstStyle/>
          <a:p>
            <a:pPr>
              <a:lnSpc>
                <a:spcPct val="130000"/>
              </a:lnSpc>
            </a:pPr>
            <a:r>
              <a:rPr lang="zh-CN" altLang="en-US" sz="1800" dirty="0">
                <a:solidFill>
                  <a:schemeClr val="bg2">
                    <a:lumMod val="50000"/>
                  </a:schemeClr>
                </a:solidFill>
                <a:latin typeface="微软雅黑" panose="020B0503020204020204" pitchFamily="34" charset="-122"/>
                <a:ea typeface="微软雅黑" panose="020B0503020204020204" pitchFamily="34" charset="-122"/>
              </a:rPr>
              <a:t>其中：</a:t>
            </a:r>
            <a:endParaRPr lang="en-US" altLang="zh-CN" sz="1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4465122" y="252859"/>
            <a:ext cx="772687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grpSp>
        <p:nvGrpSpPr>
          <p:cNvPr id="67" name="组 66"/>
          <p:cNvGrpSpPr/>
          <p:nvPr/>
        </p:nvGrpSpPr>
        <p:grpSpPr>
          <a:xfrm>
            <a:off x="11454106" y="252857"/>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 name="文本框 3"/>
          <p:cNvSpPr txBox="1"/>
          <p:nvPr/>
        </p:nvSpPr>
        <p:spPr>
          <a:xfrm>
            <a:off x="478623" y="249441"/>
            <a:ext cx="3986499" cy="461665"/>
          </a:xfrm>
          <a:prstGeom prst="rect">
            <a:avLst/>
          </a:prstGeom>
          <a:noFill/>
        </p:spPr>
        <p:txBody>
          <a:bodyPr wrap="square" rtlCol="0">
            <a:spAutoFit/>
          </a:bodyPr>
          <a:lstStyle/>
          <a:p>
            <a:r>
              <a:rPr lang="en-US" altLang="zh-CN" sz="2400" dirty="0">
                <a:latin typeface="+mn-ea"/>
              </a:rPr>
              <a:t>Block-BSTC</a:t>
            </a:r>
            <a:r>
              <a:rPr lang="zh-CN" altLang="en-US" sz="2400" dirty="0">
                <a:latin typeface="+mn-ea"/>
              </a:rPr>
              <a:t>的优化求解过程</a:t>
            </a:r>
          </a:p>
        </p:txBody>
      </p:sp>
      <p:sp>
        <p:nvSpPr>
          <p:cNvPr id="5" name="文本框 4"/>
          <p:cNvSpPr txBox="1"/>
          <p:nvPr/>
        </p:nvSpPr>
        <p:spPr>
          <a:xfrm>
            <a:off x="4536000" y="309610"/>
            <a:ext cx="1319255" cy="384721"/>
          </a:xfrm>
          <a:prstGeom prst="rect">
            <a:avLst/>
          </a:prstGeom>
          <a:noFill/>
        </p:spPr>
        <p:txBody>
          <a:bodyPr wrap="square" rtlCol="0">
            <a:spAutoFit/>
          </a:bodyPr>
          <a:lstStyle/>
          <a:p>
            <a:r>
              <a:rPr lang="zh-CN" altLang="en-US" dirty="0">
                <a:solidFill>
                  <a:schemeClr val="bg1"/>
                </a:solidFill>
              </a:rPr>
              <a:t>优化过程</a:t>
            </a:r>
          </a:p>
        </p:txBody>
      </p:sp>
      <p:cxnSp>
        <p:nvCxnSpPr>
          <p:cNvPr id="49" name="直接连接符 48"/>
          <p:cNvCxnSpPr/>
          <p:nvPr/>
        </p:nvCxnSpPr>
        <p:spPr>
          <a:xfrm>
            <a:off x="1132906" y="183265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p:cNvSpPr txBox="1"/>
              <p:nvPr/>
            </p:nvSpPr>
            <p:spPr>
              <a:xfrm>
                <a:off x="1049779" y="1252293"/>
                <a:ext cx="4024492"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通过</a:t>
                </a:r>
                <a:r>
                  <a:rPr lang="en-US" altLang="zh-CN" sz="2400" dirty="0">
                    <a:solidFill>
                      <a:schemeClr val="tx2"/>
                    </a:solidFill>
                    <a:latin typeface="微软雅黑" panose="020B0503020204020204" pitchFamily="34" charset="-122"/>
                    <a:ea typeface="微软雅黑" panose="020B0503020204020204" pitchFamily="34" charset="-122"/>
                  </a:rPr>
                  <a:t>EM</a:t>
                </a:r>
                <a:r>
                  <a:rPr lang="zh-CN" altLang="en-US" sz="2400" dirty="0">
                    <a:solidFill>
                      <a:schemeClr val="tx2"/>
                    </a:solidFill>
                    <a:latin typeface="微软雅黑" panose="020B0503020204020204" pitchFamily="34" charset="-122"/>
                    <a:ea typeface="微软雅黑" panose="020B0503020204020204" pitchFamily="34" charset="-122"/>
                  </a:rPr>
                  <a:t>算法来求解词编码</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𝑠</m:t>
                        </m:r>
                      </m:e>
                      <m:sub>
                        <m:r>
                          <a:rPr lang="zh-CN" altLang="en-US" sz="2400" i="1">
                            <a:latin typeface="Cambria Math" panose="02040503050406030204" pitchFamily="18" charset="0"/>
                          </a:rPr>
                          <m:t>𝑘</m:t>
                        </m:r>
                      </m:sub>
                    </m:sSub>
                  </m:oMath>
                </a14:m>
                <a:endParaRPr lang="zh-CN" altLang="en-US" sz="2400" dirty="0">
                  <a:solidFill>
                    <a:schemeClr val="tx2"/>
                  </a:solidFill>
                  <a:latin typeface="微软雅黑" panose="020B0503020204020204" pitchFamily="34" charset="-122"/>
                  <a:ea typeface="微软雅黑" panose="020B0503020204020204" pitchFamily="34" charset="-122"/>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1049779" y="1252293"/>
                <a:ext cx="4024492" cy="572460"/>
              </a:xfrm>
              <a:prstGeom prst="rect">
                <a:avLst/>
              </a:prstGeom>
              <a:blipFill rotWithShape="0">
                <a:blip r:embed="rId5"/>
                <a:stretch>
                  <a:fillRect l="-2273" b="-15957"/>
                </a:stretch>
              </a:blipFill>
            </p:spPr>
            <p:txBody>
              <a:bodyPr/>
              <a:lstStyle/>
              <a:p>
                <a:r>
                  <a:rPr lang="zh-CN" altLang="en-US">
                    <a:noFill/>
                  </a:rPr>
                  <a:t> </a:t>
                </a:r>
              </a:p>
            </p:txBody>
          </p:sp>
        </mc:Fallback>
      </mc:AlternateContent>
      <p:graphicFrame>
        <p:nvGraphicFramePr>
          <p:cNvPr id="51" name="对象 50"/>
          <p:cNvGraphicFramePr>
            <a:graphicFrameLocks noChangeAspect="1"/>
          </p:cNvGraphicFramePr>
          <p:nvPr>
            <p:extLst>
              <p:ext uri="{D42A27DB-BD31-4B8C-83A1-F6EECF244321}">
                <p14:modId xmlns:p14="http://schemas.microsoft.com/office/powerpoint/2010/main" val="4277396298"/>
              </p:ext>
            </p:extLst>
          </p:nvPr>
        </p:nvGraphicFramePr>
        <p:xfrm>
          <a:off x="1999949" y="2936322"/>
          <a:ext cx="3035300" cy="330200"/>
        </p:xfrm>
        <a:graphic>
          <a:graphicData uri="http://schemas.openxmlformats.org/presentationml/2006/ole">
            <mc:AlternateContent xmlns:mc="http://schemas.openxmlformats.org/markup-compatibility/2006">
              <mc:Choice xmlns:v="urn:schemas-microsoft-com:vml" Requires="v">
                <p:oleObj spid="_x0000_s8519" name="Equation" r:id="rId6" imgW="3035160" imgH="330120" progId="Equation.DSMT4">
                  <p:embed/>
                </p:oleObj>
              </mc:Choice>
              <mc:Fallback>
                <p:oleObj name="Equation" r:id="rId6" imgW="3035160" imgH="330120" progId="Equation.DSMT4">
                  <p:embed/>
                  <p:pic>
                    <p:nvPicPr>
                      <p:cNvPr id="0" name=""/>
                      <p:cNvPicPr/>
                      <p:nvPr/>
                    </p:nvPicPr>
                    <p:blipFill>
                      <a:blip r:embed="rId7"/>
                      <a:stretch>
                        <a:fillRect/>
                      </a:stretch>
                    </p:blipFill>
                    <p:spPr>
                      <a:xfrm>
                        <a:off x="1999949" y="2936322"/>
                        <a:ext cx="3035300" cy="330200"/>
                      </a:xfrm>
                      <a:prstGeom prst="rect">
                        <a:avLst/>
                      </a:prstGeom>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383270223"/>
              </p:ext>
            </p:extLst>
          </p:nvPr>
        </p:nvGraphicFramePr>
        <p:xfrm>
          <a:off x="2035223" y="4247538"/>
          <a:ext cx="2654300" cy="330200"/>
        </p:xfrm>
        <a:graphic>
          <a:graphicData uri="http://schemas.openxmlformats.org/presentationml/2006/ole">
            <mc:AlternateContent xmlns:mc="http://schemas.openxmlformats.org/markup-compatibility/2006">
              <mc:Choice xmlns:v="urn:schemas-microsoft-com:vml" Requires="v">
                <p:oleObj spid="_x0000_s8520" name="Equation" r:id="rId8" imgW="2654280" imgH="330120" progId="Equation.DSMT4">
                  <p:embed/>
                </p:oleObj>
              </mc:Choice>
              <mc:Fallback>
                <p:oleObj name="Equation" r:id="rId8" imgW="2654280" imgH="330120" progId="Equation.DSMT4">
                  <p:embed/>
                  <p:pic>
                    <p:nvPicPr>
                      <p:cNvPr id="0" name=""/>
                      <p:cNvPicPr/>
                      <p:nvPr/>
                    </p:nvPicPr>
                    <p:blipFill>
                      <a:blip r:embed="rId9"/>
                      <a:stretch>
                        <a:fillRect/>
                      </a:stretch>
                    </p:blipFill>
                    <p:spPr>
                      <a:xfrm>
                        <a:off x="2035223" y="4247538"/>
                        <a:ext cx="2654300" cy="330200"/>
                      </a:xfrm>
                      <a:prstGeom prst="rect">
                        <a:avLst/>
                      </a:prstGeom>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1313192980"/>
              </p:ext>
            </p:extLst>
          </p:nvPr>
        </p:nvGraphicFramePr>
        <p:xfrm>
          <a:off x="2035223" y="4964261"/>
          <a:ext cx="1917700" cy="571500"/>
        </p:xfrm>
        <a:graphic>
          <a:graphicData uri="http://schemas.openxmlformats.org/presentationml/2006/ole">
            <mc:AlternateContent xmlns:mc="http://schemas.openxmlformats.org/markup-compatibility/2006">
              <mc:Choice xmlns:v="urn:schemas-microsoft-com:vml" Requires="v">
                <p:oleObj spid="_x0000_s8521" name="Equation" r:id="rId10" imgW="1917360" imgH="571320" progId="Equation.DSMT4">
                  <p:embed/>
                </p:oleObj>
              </mc:Choice>
              <mc:Fallback>
                <p:oleObj name="Equation" r:id="rId10" imgW="1917360" imgH="571320" progId="Equation.DSMT4">
                  <p:embed/>
                  <p:pic>
                    <p:nvPicPr>
                      <p:cNvPr id="0" name=""/>
                      <p:cNvPicPr/>
                      <p:nvPr/>
                    </p:nvPicPr>
                    <p:blipFill>
                      <a:blip r:embed="rId11"/>
                      <a:stretch>
                        <a:fillRect/>
                      </a:stretch>
                    </p:blipFill>
                    <p:spPr>
                      <a:xfrm>
                        <a:off x="2035223" y="4964261"/>
                        <a:ext cx="1917700" cy="571500"/>
                      </a:xfrm>
                      <a:prstGeom prst="rect">
                        <a:avLst/>
                      </a:prstGeom>
                    </p:spPr>
                  </p:pic>
                </p:oleObj>
              </mc:Fallback>
            </mc:AlternateContent>
          </a:graphicData>
        </a:graphic>
      </p:graphicFrame>
    </p:spTree>
    <p:extLst>
      <p:ext uri="{BB962C8B-B14F-4D97-AF65-F5344CB8AC3E}">
        <p14:creationId xmlns:p14="http://schemas.microsoft.com/office/powerpoint/2010/main" val="913622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rot="10800000" flipV="1">
            <a:off x="1097280" y="163413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mc:AlternateContent xmlns:mc="http://schemas.openxmlformats.org/markup-compatibility/2006" xmlns:a14="http://schemas.microsoft.com/office/drawing/2010/main">
        <mc:Choice Requires="a14">
          <p:sp>
            <p:nvSpPr>
              <p:cNvPr id="30" name="文本框 29"/>
              <p:cNvSpPr txBox="1"/>
              <p:nvPr/>
            </p:nvSpPr>
            <p:spPr>
              <a:xfrm>
                <a:off x="1580098" y="1550554"/>
                <a:ext cx="7932037" cy="899860"/>
              </a:xfrm>
              <a:prstGeom prst="rect">
                <a:avLst/>
              </a:prstGeom>
              <a:noFill/>
            </p:spPr>
            <p:txBody>
              <a:bodyPr wrap="square" lIns="91438" tIns="45719" rIns="91438" bIns="45719" rtlCol="0">
                <a:spAutoFit/>
              </a:bodyPr>
              <a:lstStyle/>
              <a:p>
                <a:pPr>
                  <a:lnSpc>
                    <a:spcPct val="130000"/>
                  </a:lnSpc>
                </a:pPr>
                <a14:m>
                  <m:oMath xmlns:m="http://schemas.openxmlformats.org/officeDocument/2006/math">
                    <m:r>
                      <a:rPr lang="zh-CN" altLang="en-US" i="1">
                        <a:latin typeface="Cambria Math" panose="02040503050406030204" pitchFamily="18" charset="0"/>
                      </a:rPr>
                      <m:t>𝜆</m:t>
                    </m:r>
                  </m:oMath>
                </a14:m>
                <a:r>
                  <a:rPr lang="zh-CN" altLang="en-US" dirty="0"/>
                  <a:t>和</a:t>
                </a:r>
                <a14:m>
                  <m:oMath xmlns:m="http://schemas.openxmlformats.org/officeDocument/2006/math">
                    <m:sSubSup>
                      <m:sSubSupPr>
                        <m:ctrlPr>
                          <a:rPr lang="zh-CN" altLang="en-US" i="1">
                            <a:latin typeface="Cambria Math" panose="02040503050406030204" pitchFamily="18" charset="0"/>
                          </a:rPr>
                        </m:ctrlPr>
                      </m:sSubSup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𝐵</m:t>
                                </m:r>
                              </m:e>
                              <m:sub>
                                <m:r>
                                  <a:rPr lang="zh-CN" altLang="en-US" i="1">
                                    <a:latin typeface="Cambria Math" panose="02040503050406030204" pitchFamily="18" charset="0"/>
                                  </a:rPr>
                                  <m:t>𝑖</m:t>
                                </m:r>
                              </m:sub>
                            </m:sSub>
                          </m:e>
                        </m:d>
                      </m:e>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𝑔</m:t>
                        </m:r>
                      </m:sup>
                    </m:sSubSup>
                  </m:oMath>
                </a14:m>
                <a:r>
                  <a:rPr lang="zh-CN" altLang="en-US" dirty="0"/>
                  <a:t>可以估计得到，就可以等价于最小化如下损失函数：</a:t>
                </a:r>
              </a:p>
              <a:p>
                <a:pPr>
                  <a:lnSpc>
                    <a:spcPct val="130000"/>
                  </a:lnSpc>
                </a:pPr>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580098" y="1550554"/>
                <a:ext cx="7932037" cy="899860"/>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31" name="直接连接符 30"/>
          <p:cNvCxnSpPr/>
          <p:nvPr/>
        </p:nvCxnSpPr>
        <p:spPr>
          <a:xfrm>
            <a:off x="1580099" y="199374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465122" y="252859"/>
            <a:ext cx="772687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grpSp>
        <p:nvGrpSpPr>
          <p:cNvPr id="67" name="组 66"/>
          <p:cNvGrpSpPr/>
          <p:nvPr/>
        </p:nvGrpSpPr>
        <p:grpSpPr>
          <a:xfrm>
            <a:off x="11454106" y="252857"/>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 name="文本框 3"/>
          <p:cNvSpPr txBox="1"/>
          <p:nvPr/>
        </p:nvSpPr>
        <p:spPr>
          <a:xfrm>
            <a:off x="478623" y="249441"/>
            <a:ext cx="3986499" cy="461665"/>
          </a:xfrm>
          <a:prstGeom prst="rect">
            <a:avLst/>
          </a:prstGeom>
          <a:noFill/>
        </p:spPr>
        <p:txBody>
          <a:bodyPr wrap="square" rtlCol="0">
            <a:spAutoFit/>
          </a:bodyPr>
          <a:lstStyle/>
          <a:p>
            <a:r>
              <a:rPr lang="en-US" altLang="zh-CN" sz="2400" dirty="0">
                <a:latin typeface="+mn-ea"/>
              </a:rPr>
              <a:t>Block-BSTC</a:t>
            </a:r>
            <a:r>
              <a:rPr lang="zh-CN" altLang="en-US" sz="2400" dirty="0">
                <a:latin typeface="+mn-ea"/>
              </a:rPr>
              <a:t>的优化求解过程</a:t>
            </a:r>
          </a:p>
        </p:txBody>
      </p:sp>
      <p:sp>
        <p:nvSpPr>
          <p:cNvPr id="5" name="文本框 4"/>
          <p:cNvSpPr txBox="1"/>
          <p:nvPr/>
        </p:nvSpPr>
        <p:spPr>
          <a:xfrm>
            <a:off x="4536000" y="309610"/>
            <a:ext cx="1319255" cy="384721"/>
          </a:xfrm>
          <a:prstGeom prst="rect">
            <a:avLst/>
          </a:prstGeom>
          <a:noFill/>
        </p:spPr>
        <p:txBody>
          <a:bodyPr wrap="square" rtlCol="0">
            <a:spAutoFit/>
          </a:bodyPr>
          <a:lstStyle/>
          <a:p>
            <a:r>
              <a:rPr lang="zh-CN" altLang="en-US" dirty="0">
                <a:solidFill>
                  <a:schemeClr val="bg1"/>
                </a:solidFill>
              </a:rPr>
              <a:t>优化过程</a:t>
            </a:r>
          </a:p>
        </p:txBody>
      </p:sp>
      <p:graphicFrame>
        <p:nvGraphicFramePr>
          <p:cNvPr id="27" name="对象 26"/>
          <p:cNvGraphicFramePr>
            <a:graphicFrameLocks noChangeAspect="1"/>
          </p:cNvGraphicFramePr>
          <p:nvPr>
            <p:extLst>
              <p:ext uri="{D42A27DB-BD31-4B8C-83A1-F6EECF244321}">
                <p14:modId xmlns:p14="http://schemas.microsoft.com/office/powerpoint/2010/main" val="124143321"/>
              </p:ext>
            </p:extLst>
          </p:nvPr>
        </p:nvGraphicFramePr>
        <p:xfrm>
          <a:off x="2153970" y="2407186"/>
          <a:ext cx="3924300" cy="698500"/>
        </p:xfrm>
        <a:graphic>
          <a:graphicData uri="http://schemas.openxmlformats.org/presentationml/2006/ole">
            <mc:AlternateContent xmlns:mc="http://schemas.openxmlformats.org/markup-compatibility/2006">
              <mc:Choice xmlns:v="urn:schemas-microsoft-com:vml" Requires="v">
                <p:oleObj spid="_x0000_s9332" name="Equation" r:id="rId5" imgW="3924000" imgH="698400" progId="Equation.DSMT4">
                  <p:embed/>
                </p:oleObj>
              </mc:Choice>
              <mc:Fallback>
                <p:oleObj name="Equation" r:id="rId5" imgW="3924000" imgH="698400" progId="Equation.DSMT4">
                  <p:embed/>
                  <p:pic>
                    <p:nvPicPr>
                      <p:cNvPr id="0" name=""/>
                      <p:cNvPicPr/>
                      <p:nvPr/>
                    </p:nvPicPr>
                    <p:blipFill>
                      <a:blip r:embed="rId6"/>
                      <a:stretch>
                        <a:fillRect/>
                      </a:stretch>
                    </p:blipFill>
                    <p:spPr>
                      <a:xfrm>
                        <a:off x="2153970" y="2407186"/>
                        <a:ext cx="3924300" cy="6985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文本框 9"/>
              <p:cNvSpPr txBox="1"/>
              <p:nvPr/>
            </p:nvSpPr>
            <p:spPr>
              <a:xfrm>
                <a:off x="2150114" y="3394303"/>
                <a:ext cx="4986957" cy="369204"/>
              </a:xfrm>
              <a:prstGeom prst="rect">
                <a:avLst/>
              </a:prstGeom>
              <a:noFill/>
            </p:spPr>
            <p:txBody>
              <a:bodyPr wrap="square" rtlCol="0">
                <a:spAutoFit/>
              </a:bodyPr>
              <a:lstStyle/>
              <a:p>
                <a14:m>
                  <m:oMath xmlns:m="http://schemas.openxmlformats.org/officeDocument/2006/math">
                    <m:r>
                      <a:rPr lang="zh-CN" altLang="en-US" sz="1600" i="1">
                        <a:latin typeface="Cambria Math" panose="02040503050406030204" pitchFamily="18" charset="0"/>
                      </a:rPr>
                      <m:t>𝜃</m:t>
                    </m:r>
                  </m:oMath>
                </a14:m>
                <a:r>
                  <a:rPr lang="zh-CN" altLang="en-US" sz="1600" dirty="0"/>
                  <a:t>表示所有的参数，即</a:t>
                </a:r>
                <a14:m>
                  <m:oMath xmlns:m="http://schemas.openxmlformats.org/officeDocument/2006/math">
                    <m:r>
                      <a:rPr lang="zh-CN" altLang="en-US" sz="1600" i="1">
                        <a:latin typeface="Cambria Math" panose="02040503050406030204" pitchFamily="18" charset="0"/>
                      </a:rPr>
                      <m:t>𝜃</m:t>
                    </m:r>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𝑠</m:t>
                        </m:r>
                      </m:e>
                      <m:sub>
                        <m:r>
                          <a:rPr lang="zh-CN" altLang="en-US" sz="1600" i="1">
                            <a:latin typeface="Cambria Math" panose="02040503050406030204" pitchFamily="18" charset="0"/>
                          </a:rPr>
                          <m:t>𝑘</m:t>
                        </m:r>
                      </m:sub>
                    </m:sSub>
                    <m:r>
                      <a:rPr lang="zh-CN" altLang="en-US" sz="1600">
                        <a:latin typeface="Cambria Math" panose="02040503050406030204" pitchFamily="18" charset="0"/>
                      </a:rPr>
                      <m:t>;</m:t>
                    </m:r>
                    <m:sSubSup>
                      <m:sSubSupPr>
                        <m:ctrlPr>
                          <a:rPr lang="zh-CN" altLang="en-US" sz="1600" i="1">
                            <a:latin typeface="Cambria Math" panose="02040503050406030204" pitchFamily="18" charset="0"/>
                          </a:rPr>
                        </m:ctrlPr>
                      </m:sSubSupPr>
                      <m:e>
                        <m:d>
                          <m:dPr>
                            <m:begChr m:val="{"/>
                            <m:endChr m:val="}"/>
                            <m:ctrlPr>
                              <a:rPr lang="zh-CN" altLang="en-US" sz="1600" i="1">
                                <a:latin typeface="Cambria Math" panose="02040503050406030204" pitchFamily="18" charset="0"/>
                              </a:rPr>
                            </m:ctrlPr>
                          </m:dP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𝛾</m:t>
                                </m:r>
                              </m:e>
                              <m:sub>
                                <m:r>
                                  <a:rPr lang="zh-CN" altLang="en-US" sz="1600" i="1">
                                    <a:latin typeface="Cambria Math" panose="02040503050406030204" pitchFamily="18" charset="0"/>
                                  </a:rPr>
                                  <m:t>𝑖</m:t>
                                </m:r>
                              </m:sub>
                            </m:sSub>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𝐵</m:t>
                                </m:r>
                              </m:e>
                              <m:sub>
                                <m:r>
                                  <a:rPr lang="zh-CN" altLang="en-US" sz="1600" i="1">
                                    <a:latin typeface="Cambria Math" panose="02040503050406030204" pitchFamily="18" charset="0"/>
                                  </a:rPr>
                                  <m:t>𝑖</m:t>
                                </m:r>
                              </m:sub>
                            </m:sSub>
                          </m:e>
                        </m:d>
                      </m:e>
                      <m:sub>
                        <m:r>
                          <a:rPr lang="zh-CN" altLang="en-US" sz="1600" i="1">
                            <a:latin typeface="Cambria Math" panose="02040503050406030204" pitchFamily="18" charset="0"/>
                          </a:rPr>
                          <m:t>𝑖</m:t>
                        </m:r>
                        <m:r>
                          <a:rPr lang="zh-CN" altLang="en-US" sz="1600">
                            <a:latin typeface="Cambria Math" panose="02040503050406030204" pitchFamily="18" charset="0"/>
                          </a:rPr>
                          <m:t>=1</m:t>
                        </m:r>
                      </m:sub>
                      <m:sup>
                        <m:r>
                          <a:rPr lang="zh-CN" altLang="en-US" sz="1600" i="1">
                            <a:latin typeface="Cambria Math" panose="02040503050406030204" pitchFamily="18" charset="0"/>
                          </a:rPr>
                          <m:t>𝑔</m:t>
                        </m:r>
                      </m:sup>
                    </m:sSubSup>
                  </m:oMath>
                </a14:m>
                <a:endParaRPr lang="zh-CN" altLang="en-US" sz="16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150114" y="3394303"/>
                <a:ext cx="4986957" cy="369204"/>
              </a:xfrm>
              <a:prstGeom prst="rect">
                <a:avLst/>
              </a:prstGeom>
              <a:blipFill rotWithShape="0">
                <a:blip r:embed="rId7"/>
                <a:stretch>
                  <a:fillRect t="-1667" b="-16667"/>
                </a:stretch>
              </a:blipFill>
            </p:spPr>
            <p:txBody>
              <a:bodyPr/>
              <a:lstStyle/>
              <a:p>
                <a:r>
                  <a:rPr lang="zh-CN" altLang="en-US">
                    <a:noFill/>
                  </a:rPr>
                  <a:t> </a:t>
                </a:r>
              </a:p>
            </p:txBody>
          </p:sp>
        </mc:Fallback>
      </mc:AlternateContent>
      <p:sp>
        <p:nvSpPr>
          <p:cNvPr id="47" name="圆角矩形 46"/>
          <p:cNvSpPr/>
          <p:nvPr/>
        </p:nvSpPr>
        <p:spPr>
          <a:xfrm rot="10800000" flipV="1">
            <a:off x="1097280" y="429674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48" name="直接连接符 47"/>
          <p:cNvCxnSpPr/>
          <p:nvPr/>
        </p:nvCxnSpPr>
        <p:spPr>
          <a:xfrm>
            <a:off x="1580099" y="465635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1674422" y="4296743"/>
                <a:ext cx="6329548" cy="384721"/>
              </a:xfrm>
              <a:prstGeom prst="rect">
                <a:avLst/>
              </a:prstGeom>
              <a:noFill/>
            </p:spPr>
            <p:txBody>
              <a:bodyPr wrap="square" rtlCol="0">
                <a:spAutoFit/>
              </a:bodyPr>
              <a:lstStyle/>
              <a:p>
                <a:r>
                  <a:rPr lang="zh-CN" altLang="en-US" dirty="0"/>
                  <a:t>对于</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a:t>，采用</a:t>
                </a:r>
                <a:r>
                  <a:rPr lang="en-US" altLang="zh-CN" dirty="0">
                    <a:latin typeface="+mn-ea"/>
                  </a:rPr>
                  <a:t>MAP</a:t>
                </a:r>
                <a:r>
                  <a:rPr lang="zh-CN" altLang="en-US" dirty="0"/>
                  <a:t>将</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𝑘</m:t>
                        </m:r>
                      </m:sub>
                    </m:sSub>
                  </m:oMath>
                </a14:m>
                <a:r>
                  <a:rPr lang="zh-CN" altLang="en-US" dirty="0"/>
                  <a:t>标记为</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𝑠</m:t>
                            </m:r>
                          </m:e>
                        </m:acc>
                      </m:e>
                      <m:sub>
                        <m:r>
                          <a:rPr lang="zh-CN" altLang="en-US" i="1">
                            <a:latin typeface="Cambria Math" panose="02040503050406030204" pitchFamily="18" charset="0"/>
                          </a:rPr>
                          <m:t>𝑘</m:t>
                        </m:r>
                      </m:sub>
                    </m:sSub>
                  </m:oMath>
                </a14:m>
                <a:r>
                  <a:rPr lang="zh-CN" altLang="en-US" dirty="0"/>
                  <a:t>来估计：</a:t>
                </a:r>
              </a:p>
            </p:txBody>
          </p:sp>
        </mc:Choice>
        <mc:Fallback xmlns="">
          <p:sp>
            <p:nvSpPr>
              <p:cNvPr id="20" name="文本框 19"/>
              <p:cNvSpPr txBox="1">
                <a:spLocks noRot="1" noChangeAspect="1" noMove="1" noResize="1" noEditPoints="1" noAdjustHandles="1" noChangeArrowheads="1" noChangeShapeType="1" noTextEdit="1"/>
              </p:cNvSpPr>
              <p:nvPr/>
            </p:nvSpPr>
            <p:spPr>
              <a:xfrm>
                <a:off x="1674422" y="4296743"/>
                <a:ext cx="6329548" cy="384721"/>
              </a:xfrm>
              <a:prstGeom prst="rect">
                <a:avLst/>
              </a:prstGeom>
              <a:blipFill rotWithShape="0">
                <a:blip r:embed="rId8"/>
                <a:stretch>
                  <a:fillRect l="-963" t="-9524" b="-25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1851512" y="4952015"/>
                <a:ext cx="3130216" cy="4591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𝑠</m:t>
                              </m:r>
                            </m:e>
                          </m:acc>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0">
                              <a:latin typeface="Cambria Math" panose="02040503050406030204" pitchFamily="18" charset="0"/>
                            </a:rPr>
                            <m:t>0</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𝛽</m:t>
                          </m:r>
                        </m:e>
                        <m:sub>
                          <m:r>
                            <a:rPr lang="zh-CN" altLang="en-US" i="1">
                              <a:latin typeface="Cambria Math" panose="02040503050406030204" pitchFamily="18" charset="0"/>
                            </a:rPr>
                            <m:t>𝑘</m:t>
                          </m:r>
                        </m:sub>
                        <m:sup>
                          <m:r>
                            <a:rPr lang="zh-CN" altLang="en-US" i="1">
                              <a:latin typeface="Cambria Math" panose="02040503050406030204" pitchFamily="18" charset="0"/>
                            </a:rPr>
                            <m:t>𝑇</m:t>
                          </m:r>
                        </m:sup>
                      </m:sSubSup>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𝜆</m:t>
                              </m:r>
                              <m:r>
                                <a:rPr lang="zh-CN" altLang="en-US" i="1">
                                  <a:latin typeface="Cambria Math" panose="02040503050406030204" pitchFamily="18" charset="0"/>
                                </a:rPr>
                                <m:t>𝐼</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𝑘</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r>
                                    <a:rPr lang="zh-CN" altLang="en-US" i="0">
                                      <a:latin typeface="Cambria Math" panose="02040503050406030204" pitchFamily="18" charset="0"/>
                                    </a:rPr>
                                    <m:t>0</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𝛽</m:t>
                                  </m:r>
                                </m:e>
                                <m:sub>
                                  <m:r>
                                    <a:rPr lang="zh-CN" altLang="en-US" i="1">
                                      <a:latin typeface="Cambria Math" panose="02040503050406030204" pitchFamily="18" charset="0"/>
                                    </a:rPr>
                                    <m:t>𝑘</m:t>
                                  </m:r>
                                </m:sub>
                                <m:sup>
                                  <m:r>
                                    <a:rPr lang="zh-CN" altLang="en-US" i="1">
                                      <a:latin typeface="Cambria Math" panose="02040503050406030204" pitchFamily="18" charset="0"/>
                                    </a:rPr>
                                    <m:t>𝑇</m:t>
                                  </m:r>
                                </m:sup>
                              </m:sSubSup>
                            </m:e>
                          </m:d>
                        </m:e>
                        <m:sup>
                          <m:r>
                            <a:rPr lang="zh-CN" altLang="en-US" i="0">
                              <a:latin typeface="Cambria Math" panose="02040503050406030204" pitchFamily="18" charset="0"/>
                            </a:rPr>
                            <m:t>−1</m:t>
                          </m:r>
                        </m:sup>
                      </m:sSup>
                      <m:r>
                        <a:rPr lang="zh-CN" altLang="en-US" i="1">
                          <a:latin typeface="Cambria Math" panose="02040503050406030204" pitchFamily="18" charset="0"/>
                        </a:rPr>
                        <m:t>𝑤</m:t>
                      </m:r>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1851512" y="4952015"/>
                <a:ext cx="3130216" cy="459100"/>
              </a:xfrm>
              <a:prstGeom prst="rect">
                <a:avLst/>
              </a:prstGeom>
              <a:blipFill rotWithShape="0">
                <a:blip r:embed="rId9"/>
                <a:stretch>
                  <a:fillRect r="-1365"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0878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rot="10800000" flipV="1">
            <a:off x="1565692" y="162556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31" name="直接连接符 30"/>
          <p:cNvCxnSpPr/>
          <p:nvPr/>
        </p:nvCxnSpPr>
        <p:spPr>
          <a:xfrm>
            <a:off x="2048511" y="198517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465122" y="252859"/>
            <a:ext cx="772687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grpSp>
        <p:nvGrpSpPr>
          <p:cNvPr id="67" name="组 66"/>
          <p:cNvGrpSpPr/>
          <p:nvPr/>
        </p:nvGrpSpPr>
        <p:grpSpPr>
          <a:xfrm>
            <a:off x="11454106" y="252857"/>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 name="文本框 3"/>
          <p:cNvSpPr txBox="1"/>
          <p:nvPr/>
        </p:nvSpPr>
        <p:spPr>
          <a:xfrm>
            <a:off x="478623" y="249441"/>
            <a:ext cx="3986499" cy="461665"/>
          </a:xfrm>
          <a:prstGeom prst="rect">
            <a:avLst/>
          </a:prstGeom>
          <a:noFill/>
        </p:spPr>
        <p:txBody>
          <a:bodyPr wrap="square" rtlCol="0">
            <a:spAutoFit/>
          </a:bodyPr>
          <a:lstStyle/>
          <a:p>
            <a:r>
              <a:rPr lang="en-US" altLang="zh-CN" sz="2400" dirty="0">
                <a:latin typeface="+mn-ea"/>
              </a:rPr>
              <a:t>Block-BSTC</a:t>
            </a:r>
            <a:r>
              <a:rPr lang="zh-CN" altLang="en-US" sz="2400" dirty="0">
                <a:latin typeface="+mn-ea"/>
              </a:rPr>
              <a:t>的优化求解过程</a:t>
            </a:r>
          </a:p>
        </p:txBody>
      </p:sp>
      <p:sp>
        <p:nvSpPr>
          <p:cNvPr id="5" name="文本框 4"/>
          <p:cNvSpPr txBox="1"/>
          <p:nvPr/>
        </p:nvSpPr>
        <p:spPr>
          <a:xfrm>
            <a:off x="4536000" y="309610"/>
            <a:ext cx="1319255" cy="384721"/>
          </a:xfrm>
          <a:prstGeom prst="rect">
            <a:avLst/>
          </a:prstGeom>
          <a:noFill/>
        </p:spPr>
        <p:txBody>
          <a:bodyPr wrap="square" rtlCol="0">
            <a:spAutoFit/>
          </a:bodyPr>
          <a:lstStyle/>
          <a:p>
            <a:r>
              <a:rPr lang="zh-CN" altLang="en-US" dirty="0">
                <a:solidFill>
                  <a:schemeClr val="bg1"/>
                </a:solidFill>
              </a:rPr>
              <a:t>优化过程</a:t>
            </a:r>
          </a:p>
        </p:txBody>
      </p:sp>
      <mc:AlternateContent xmlns:mc="http://schemas.openxmlformats.org/markup-compatibility/2006" xmlns:a14="http://schemas.microsoft.com/office/drawing/2010/main">
        <mc:Choice Requires="a14">
          <p:sp>
            <p:nvSpPr>
              <p:cNvPr id="2" name="文本框 1"/>
              <p:cNvSpPr txBox="1"/>
              <p:nvPr/>
            </p:nvSpPr>
            <p:spPr>
              <a:xfrm>
                <a:off x="2048511" y="1648003"/>
                <a:ext cx="5290440" cy="384721"/>
              </a:xfrm>
              <a:prstGeom prst="rect">
                <a:avLst/>
              </a:prstGeom>
              <a:noFill/>
            </p:spPr>
            <p:txBody>
              <a:bodyPr wrap="square" rtlCol="0">
                <a:spAutoFit/>
              </a:bodyPr>
              <a:lstStyle/>
              <a:p>
                <a:r>
                  <a:rPr lang="en-US" altLang="zh-CN" dirty="0">
                    <a:latin typeface="+mn-ea"/>
                  </a:rPr>
                  <a:t>Block-BSTC</a:t>
                </a:r>
                <a:r>
                  <a:rPr lang="zh-CN" altLang="en-US" dirty="0"/>
                  <a:t>通过</a:t>
                </a:r>
                <a:r>
                  <a:rPr lang="en-US" altLang="zh-CN" dirty="0">
                    <a:latin typeface="+mn-ea"/>
                  </a:rPr>
                  <a:t>EM</a:t>
                </a:r>
                <a:r>
                  <a:rPr lang="zh-CN" altLang="en-US" dirty="0"/>
                  <a:t>推导学习规则推出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𝑖</m:t>
                        </m:r>
                      </m:sub>
                    </m:sSub>
                  </m:oMath>
                </a14:m>
                <a:r>
                  <a:rPr lang="zh-CN" altLang="en-US" dirty="0"/>
                  <a:t> 和</a:t>
                </a:r>
                <a14:m>
                  <m:oMath xmlns:m="http://schemas.openxmlformats.org/officeDocument/2006/math">
                    <m:r>
                      <a:rPr lang="zh-CN" altLang="en-US" i="1">
                        <a:latin typeface="Cambria Math" panose="02040503050406030204" pitchFamily="18" charset="0"/>
                      </a:rPr>
                      <m:t>𝜆</m:t>
                    </m:r>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2048511" y="1648003"/>
                <a:ext cx="5290440" cy="384721"/>
              </a:xfrm>
              <a:prstGeom prst="rect">
                <a:avLst/>
              </a:prstGeom>
              <a:blipFill rotWithShape="0">
                <a:blip r:embed="rId4"/>
                <a:stretch>
                  <a:fillRect l="-1037" t="-9524" b="-25397"/>
                </a:stretch>
              </a:blipFill>
            </p:spPr>
            <p:txBody>
              <a:bodyPr/>
              <a:lstStyle/>
              <a:p>
                <a:r>
                  <a:rPr lang="zh-CN" altLang="en-US">
                    <a:noFill/>
                  </a:rPr>
                  <a:t> </a:t>
                </a:r>
              </a:p>
            </p:txBody>
          </p:sp>
        </mc:Fallback>
      </mc:AlternateContent>
      <p:graphicFrame>
        <p:nvGraphicFramePr>
          <p:cNvPr id="26" name="对象 25"/>
          <p:cNvGraphicFramePr>
            <a:graphicFrameLocks noChangeAspect="1"/>
          </p:cNvGraphicFramePr>
          <p:nvPr>
            <p:extLst>
              <p:ext uri="{D42A27DB-BD31-4B8C-83A1-F6EECF244321}">
                <p14:modId xmlns:p14="http://schemas.microsoft.com/office/powerpoint/2010/main" val="2629608271"/>
              </p:ext>
            </p:extLst>
          </p:nvPr>
        </p:nvGraphicFramePr>
        <p:xfrm>
          <a:off x="2515051" y="2122390"/>
          <a:ext cx="2997200" cy="622300"/>
        </p:xfrm>
        <a:graphic>
          <a:graphicData uri="http://schemas.openxmlformats.org/presentationml/2006/ole">
            <mc:AlternateContent xmlns:mc="http://schemas.openxmlformats.org/markup-compatibility/2006">
              <mc:Choice xmlns:v="urn:schemas-microsoft-com:vml" Requires="v">
                <p:oleObj spid="_x0000_s10469" name="Equation" r:id="rId5" imgW="2997000" imgH="622080" progId="Equation.DSMT4">
                  <p:embed/>
                </p:oleObj>
              </mc:Choice>
              <mc:Fallback>
                <p:oleObj name="Equation" r:id="rId5" imgW="2997000" imgH="622080" progId="Equation.DSMT4">
                  <p:embed/>
                  <p:pic>
                    <p:nvPicPr>
                      <p:cNvPr id="0" name=""/>
                      <p:cNvPicPr/>
                      <p:nvPr/>
                    </p:nvPicPr>
                    <p:blipFill>
                      <a:blip r:embed="rId6"/>
                      <a:stretch>
                        <a:fillRect/>
                      </a:stretch>
                    </p:blipFill>
                    <p:spPr>
                      <a:xfrm>
                        <a:off x="2515051" y="2122390"/>
                        <a:ext cx="2997200" cy="62230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14556094"/>
              </p:ext>
            </p:extLst>
          </p:nvPr>
        </p:nvGraphicFramePr>
        <p:xfrm>
          <a:off x="2515051" y="2978196"/>
          <a:ext cx="2857500" cy="596900"/>
        </p:xfrm>
        <a:graphic>
          <a:graphicData uri="http://schemas.openxmlformats.org/presentationml/2006/ole">
            <mc:AlternateContent xmlns:mc="http://schemas.openxmlformats.org/markup-compatibility/2006">
              <mc:Choice xmlns:v="urn:schemas-microsoft-com:vml" Requires="v">
                <p:oleObj spid="_x0000_s10470" name="Equation" r:id="rId7" imgW="2857320" imgH="596880" progId="Equation.DSMT4">
                  <p:embed/>
                </p:oleObj>
              </mc:Choice>
              <mc:Fallback>
                <p:oleObj name="Equation" r:id="rId7" imgW="2857320" imgH="596880" progId="Equation.DSMT4">
                  <p:embed/>
                  <p:pic>
                    <p:nvPicPr>
                      <p:cNvPr id="0" name=""/>
                      <p:cNvPicPr/>
                      <p:nvPr/>
                    </p:nvPicPr>
                    <p:blipFill>
                      <a:blip r:embed="rId8"/>
                      <a:stretch>
                        <a:fillRect/>
                      </a:stretch>
                    </p:blipFill>
                    <p:spPr>
                      <a:xfrm>
                        <a:off x="2515051" y="2978196"/>
                        <a:ext cx="2857500" cy="596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本框 2"/>
              <p:cNvSpPr txBox="1"/>
              <p:nvPr/>
            </p:nvSpPr>
            <p:spPr>
              <a:xfrm>
                <a:off x="2069515" y="3752785"/>
                <a:ext cx="8063346" cy="338554"/>
              </a:xfrm>
              <a:prstGeom prst="rect">
                <a:avLst/>
              </a:prstGeom>
              <a:noFill/>
            </p:spPr>
            <p:txBody>
              <a:bodyPr wrap="square" rtlCol="0">
                <a:spAutoFit/>
              </a:bodyPr>
              <a:lstStyle/>
              <a:p>
                <a:r>
                  <a:rPr lang="zh-CN" altLang="en-US" sz="1600" dirty="0"/>
                  <a:t>只要将</a:t>
                </a:r>
                <a14:m>
                  <m:oMath xmlns:m="http://schemas.openxmlformats.org/officeDocument/2006/math">
                    <m:r>
                      <a:rPr lang="zh-CN" altLang="en-US" sz="1600" i="1">
                        <a:latin typeface="Cambria Math" panose="02040503050406030204" pitchFamily="18" charset="0"/>
                      </a:rPr>
                      <m:t>𝜆</m:t>
                    </m:r>
                  </m:oMath>
                </a14:m>
                <a:r>
                  <a:rPr lang="zh-CN" altLang="en-US" sz="1600" dirty="0"/>
                  <a:t>固定并将其赋予足够小的值，就会取得不错的结果，即取得很好的稀疏性表达</a:t>
                </a:r>
              </a:p>
            </p:txBody>
          </p:sp>
        </mc:Choice>
        <mc:Fallback xmlns="">
          <p:sp>
            <p:nvSpPr>
              <p:cNvPr id="3" name="文本框 2"/>
              <p:cNvSpPr txBox="1">
                <a:spLocks noRot="1" noChangeAspect="1" noMove="1" noResize="1" noEditPoints="1" noAdjustHandles="1" noChangeArrowheads="1" noChangeShapeType="1" noTextEdit="1"/>
              </p:cNvSpPr>
              <p:nvPr/>
            </p:nvSpPr>
            <p:spPr>
              <a:xfrm>
                <a:off x="2069515" y="3752785"/>
                <a:ext cx="8063346" cy="338554"/>
              </a:xfrm>
              <a:prstGeom prst="rect">
                <a:avLst/>
              </a:prstGeom>
              <a:blipFill rotWithShape="0">
                <a:blip r:embed="rId9"/>
                <a:stretch>
                  <a:fillRect l="-378" t="-5455" b="-23636"/>
                </a:stretch>
              </a:blipFill>
            </p:spPr>
            <p:txBody>
              <a:bodyPr/>
              <a:lstStyle/>
              <a:p>
                <a:r>
                  <a:rPr lang="zh-CN" altLang="en-US">
                    <a:noFill/>
                  </a:rPr>
                  <a:t> </a:t>
                </a:r>
              </a:p>
            </p:txBody>
          </p:sp>
        </mc:Fallback>
      </mc:AlternateContent>
      <p:cxnSp>
        <p:nvCxnSpPr>
          <p:cNvPr id="41" name="直接连接符 40"/>
          <p:cNvCxnSpPr/>
          <p:nvPr/>
        </p:nvCxnSpPr>
        <p:spPr>
          <a:xfrm>
            <a:off x="1146649" y="492695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p:cNvSpPr txBox="1"/>
              <p:nvPr/>
            </p:nvSpPr>
            <p:spPr>
              <a:xfrm>
                <a:off x="1063522" y="4346595"/>
                <a:ext cx="7993719" cy="524691"/>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对于</a:t>
                </a:r>
                <a14:m>
                  <m:oMath xmlns:m="http://schemas.openxmlformats.org/officeDocument/2006/math">
                    <m:sSub>
                      <m:sSubPr>
                        <m:ctrlPr>
                          <a:rPr lang="zh-CN" altLang="en-US" sz="2400" i="1" smtClean="0">
                            <a:solidFill>
                              <a:schemeClr val="tx2"/>
                            </a:solidFill>
                            <a:latin typeface="Cambria Math" panose="02040503050406030204" pitchFamily="18" charset="0"/>
                          </a:rPr>
                        </m:ctrlPr>
                      </m:sSubPr>
                      <m:e>
                        <m:r>
                          <a:rPr lang="zh-CN" altLang="en-US" sz="2400" i="1">
                            <a:solidFill>
                              <a:schemeClr val="tx2"/>
                            </a:solidFill>
                            <a:latin typeface="Cambria Math" panose="02040503050406030204" pitchFamily="18" charset="0"/>
                          </a:rPr>
                          <m:t>𝛽</m:t>
                        </m:r>
                      </m:e>
                      <m:sub>
                        <m:r>
                          <a:rPr lang="zh-CN" altLang="en-US" sz="2400" i="1">
                            <a:solidFill>
                              <a:schemeClr val="tx2"/>
                            </a:solidFill>
                            <a:latin typeface="Cambria Math" panose="02040503050406030204" pitchFamily="18" charset="0"/>
                          </a:rPr>
                          <m:t>𝑘</m:t>
                        </m:r>
                      </m:sub>
                    </m:sSub>
                    <m:r>
                      <a:rPr lang="zh-CN" altLang="en-US" sz="2400" i="1" smtClean="0">
                        <a:solidFill>
                          <a:schemeClr val="tx2"/>
                        </a:solidFill>
                        <a:latin typeface="Cambria Math" panose="02040503050406030204" pitchFamily="18" charset="0"/>
                      </a:rPr>
                      <m:t>：</m:t>
                    </m:r>
                  </m:oMath>
                </a14:m>
                <a:r>
                  <a:rPr lang="en-US" altLang="zh-CN" sz="2400" dirty="0">
                    <a:solidFill>
                      <a:schemeClr val="tx2"/>
                    </a:solidFill>
                    <a:latin typeface="+mn-ea"/>
                  </a:rPr>
                  <a:t>Block-BSTC</a:t>
                </a:r>
                <a:r>
                  <a:rPr lang="zh-CN" altLang="en-US" sz="2400" dirty="0">
                    <a:solidFill>
                      <a:schemeClr val="tx2"/>
                    </a:solidFill>
                  </a:rPr>
                  <a:t>采用字典学习法来求解优化它的值：</a:t>
                </a:r>
              </a:p>
            </p:txBody>
          </p:sp>
        </mc:Choice>
        <mc:Fallback xmlns="">
          <p:sp>
            <p:nvSpPr>
              <p:cNvPr id="42" name="文本框 41"/>
              <p:cNvSpPr txBox="1">
                <a:spLocks noRot="1" noChangeAspect="1" noMove="1" noResize="1" noEditPoints="1" noAdjustHandles="1" noChangeArrowheads="1" noChangeShapeType="1" noTextEdit="1"/>
              </p:cNvSpPr>
              <p:nvPr/>
            </p:nvSpPr>
            <p:spPr>
              <a:xfrm>
                <a:off x="1063522" y="4346595"/>
                <a:ext cx="7993719" cy="524691"/>
              </a:xfrm>
              <a:prstGeom prst="rect">
                <a:avLst/>
              </a:prstGeom>
              <a:blipFill rotWithShape="0">
                <a:blip r:embed="rId10"/>
                <a:stretch>
                  <a:fillRect l="-1143" r="-152" b="-26744"/>
                </a:stretch>
              </a:blipFill>
            </p:spPr>
            <p:txBody>
              <a:bodyPr/>
              <a:lstStyle/>
              <a:p>
                <a:r>
                  <a:rPr lang="zh-CN" altLang="en-US">
                    <a:noFill/>
                  </a:rPr>
                  <a:t> </a:t>
                </a:r>
              </a:p>
            </p:txBody>
          </p:sp>
        </mc:Fallback>
      </mc:AlternateContent>
      <p:sp>
        <p:nvSpPr>
          <p:cNvPr id="44" name="圆角矩形 43"/>
          <p:cNvSpPr/>
          <p:nvPr/>
        </p:nvSpPr>
        <p:spPr>
          <a:xfrm rot="10800000" flipV="1">
            <a:off x="1565691" y="5502576"/>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45" name="直接连接符 44"/>
          <p:cNvCxnSpPr/>
          <p:nvPr/>
        </p:nvCxnSpPr>
        <p:spPr>
          <a:xfrm>
            <a:off x="2048511" y="588044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p:cNvSpPr txBox="1"/>
              <p:nvPr/>
            </p:nvSpPr>
            <p:spPr>
              <a:xfrm>
                <a:off x="2048511" y="5465096"/>
                <a:ext cx="7249868" cy="913199"/>
              </a:xfrm>
              <a:prstGeom prst="rect">
                <a:avLst/>
              </a:prstGeom>
              <a:noFill/>
            </p:spPr>
            <p:txBody>
              <a:bodyPr wrap="square" rtlCol="0">
                <a:spAutoFit/>
              </a:bodyPr>
              <a:lstStyle/>
              <a:p>
                <a:pPr>
                  <a:lnSpc>
                    <a:spcPct val="130000"/>
                  </a:lnSpc>
                </a:pPr>
                <a:r>
                  <a:rPr lang="en-US" altLang="zh-CN" dirty="0">
                    <a:latin typeface="+mn-ea"/>
                  </a:rPr>
                  <a:t>Block-BSTC</a:t>
                </a:r>
                <a:r>
                  <a:rPr lang="zh-CN" altLang="en-US" dirty="0">
                    <a:latin typeface="+mn-ea"/>
                  </a:rPr>
                  <a:t>可以通过诸如投影梯度下降法的字典学习方法不断缩小高斯分布的值来优化</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𝑘</m:t>
                        </m:r>
                      </m:sub>
                    </m:sSub>
                  </m:oMath>
                </a14:m>
                <a:r>
                  <a:rPr lang="zh-CN" altLang="en-US" dirty="0">
                    <a:latin typeface="+mn-ea"/>
                  </a:rPr>
                  <a:t>的值</a:t>
                </a:r>
              </a:p>
            </p:txBody>
          </p:sp>
        </mc:Choice>
        <mc:Fallback xmlns="">
          <p:sp>
            <p:nvSpPr>
              <p:cNvPr id="19" name="文本框 18"/>
              <p:cNvSpPr txBox="1">
                <a:spLocks noRot="1" noChangeAspect="1" noMove="1" noResize="1" noEditPoints="1" noAdjustHandles="1" noChangeArrowheads="1" noChangeShapeType="1" noTextEdit="1"/>
              </p:cNvSpPr>
              <p:nvPr/>
            </p:nvSpPr>
            <p:spPr>
              <a:xfrm>
                <a:off x="2048511" y="5465096"/>
                <a:ext cx="7249868" cy="913199"/>
              </a:xfrm>
              <a:prstGeom prst="rect">
                <a:avLst/>
              </a:prstGeom>
              <a:blipFill rotWithShape="0">
                <a:blip r:embed="rId11"/>
                <a:stretch>
                  <a:fillRect l="-757" b="-4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737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21811" y="231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6" name="圆角矩形 75"/>
          <p:cNvSpPr/>
          <p:nvPr/>
        </p:nvSpPr>
        <p:spPr>
          <a:xfrm rot="10800000" flipV="1">
            <a:off x="6521811" y="358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8" name="圆角矩形 77"/>
          <p:cNvSpPr/>
          <p:nvPr/>
        </p:nvSpPr>
        <p:spPr>
          <a:xfrm rot="10800000" flipV="1">
            <a:off x="6521811" y="4853512"/>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87" name="文本框 86"/>
          <p:cNvSpPr txBox="1"/>
          <p:nvPr/>
        </p:nvSpPr>
        <p:spPr>
          <a:xfrm>
            <a:off x="3886379" y="1642563"/>
            <a:ext cx="1826133" cy="584771"/>
          </a:xfrm>
          <a:prstGeom prst="rect">
            <a:avLst/>
          </a:prstGeom>
          <a:noFill/>
        </p:spPr>
        <p:txBody>
          <a:bodyPr wrap="none" lIns="91436" tIns="45718" rIns="91436" bIns="45718"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研究背景</a:t>
            </a:r>
          </a:p>
        </p:txBody>
      </p:sp>
      <p:sp>
        <p:nvSpPr>
          <p:cNvPr id="88" name="文本框 87"/>
          <p:cNvSpPr txBox="1"/>
          <p:nvPr/>
        </p:nvSpPr>
        <p:spPr>
          <a:xfrm>
            <a:off x="7305881" y="2020463"/>
            <a:ext cx="3605274" cy="1077214"/>
          </a:xfrm>
          <a:prstGeom prst="rect">
            <a:avLst/>
          </a:prstGeom>
          <a:noFill/>
        </p:spPr>
        <p:txBody>
          <a:bodyPr wrap="none" lIns="91436" tIns="45718" rIns="91436" bIns="45718" rtlCol="0">
            <a:spAutoFit/>
          </a:bodyPr>
          <a:lstStyle/>
          <a:p>
            <a:r>
              <a:rPr lang="en-US" altLang="zh-CN" sz="3200" dirty="0">
                <a:solidFill>
                  <a:schemeClr val="tx2"/>
                </a:solidFill>
                <a:latin typeface="+mn-ea"/>
              </a:rPr>
              <a:t>Block-BSTC</a:t>
            </a:r>
            <a:r>
              <a:rPr lang="zh-CN" altLang="en-US" sz="3200" dirty="0">
                <a:solidFill>
                  <a:schemeClr val="tx2"/>
                </a:solidFill>
                <a:latin typeface="+mn-ea"/>
              </a:rPr>
              <a:t>的优化</a:t>
            </a:r>
            <a:endParaRPr lang="en-US" altLang="zh-CN" sz="3200" dirty="0">
              <a:solidFill>
                <a:schemeClr val="tx2"/>
              </a:solidFill>
              <a:latin typeface="+mn-ea"/>
            </a:endParaRPr>
          </a:p>
          <a:p>
            <a:r>
              <a:rPr lang="zh-CN" altLang="en-US" sz="3200" dirty="0">
                <a:solidFill>
                  <a:schemeClr val="tx2"/>
                </a:solidFill>
                <a:latin typeface="+mn-ea"/>
              </a:rPr>
              <a:t>求解过程</a:t>
            </a:r>
          </a:p>
        </p:txBody>
      </p:sp>
      <p:sp>
        <p:nvSpPr>
          <p:cNvPr id="89" name="文本框 88"/>
          <p:cNvSpPr txBox="1"/>
          <p:nvPr/>
        </p:nvSpPr>
        <p:spPr>
          <a:xfrm>
            <a:off x="3065642" y="2839540"/>
            <a:ext cx="2646870" cy="584771"/>
          </a:xfrm>
          <a:prstGeom prst="rect">
            <a:avLst/>
          </a:prstGeom>
          <a:noFill/>
        </p:spPr>
        <p:txBody>
          <a:bodyPr wrap="none" lIns="91436" tIns="45718" rIns="91436" bIns="45718"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稀疏主题模型</a:t>
            </a:r>
          </a:p>
        </p:txBody>
      </p:sp>
      <p:sp>
        <p:nvSpPr>
          <p:cNvPr id="90" name="文本框 89"/>
          <p:cNvSpPr txBox="1"/>
          <p:nvPr/>
        </p:nvSpPr>
        <p:spPr>
          <a:xfrm>
            <a:off x="7305881" y="3526823"/>
            <a:ext cx="3057239" cy="584771"/>
          </a:xfrm>
          <a:prstGeom prst="rect">
            <a:avLst/>
          </a:prstGeom>
          <a:noFill/>
        </p:spPr>
        <p:txBody>
          <a:bodyPr wrap="none" lIns="91436" tIns="45718" rIns="91436" bIns="45718"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实验结果及分析</a:t>
            </a:r>
          </a:p>
        </p:txBody>
      </p:sp>
      <p:sp>
        <p:nvSpPr>
          <p:cNvPr id="91" name="文本框 90"/>
          <p:cNvSpPr txBox="1"/>
          <p:nvPr/>
        </p:nvSpPr>
        <p:spPr>
          <a:xfrm>
            <a:off x="3260103" y="4200053"/>
            <a:ext cx="2374168" cy="584771"/>
          </a:xfrm>
          <a:prstGeom prst="rect">
            <a:avLst/>
          </a:prstGeom>
          <a:noFill/>
        </p:spPr>
        <p:txBody>
          <a:bodyPr wrap="none" lIns="91436" tIns="45718" rIns="91436" bIns="45718" rtlCol="0">
            <a:spAutoFit/>
          </a:bodyPr>
          <a:lstStyle/>
          <a:p>
            <a:r>
              <a:rPr lang="en-US" altLang="zh-CN" sz="3200" dirty="0">
                <a:solidFill>
                  <a:schemeClr val="tx2"/>
                </a:solidFill>
                <a:latin typeface="微软雅黑" panose="020B0503020204020204" pitchFamily="34" charset="-122"/>
                <a:ea typeface="微软雅黑" panose="020B0503020204020204" pitchFamily="34" charset="-122"/>
              </a:rPr>
              <a:t>Block-BSTC</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310206" y="4765211"/>
            <a:ext cx="2236502" cy="584771"/>
          </a:xfrm>
          <a:prstGeom prst="rect">
            <a:avLst/>
          </a:prstGeom>
          <a:noFill/>
        </p:spPr>
        <p:txBody>
          <a:bodyPr wrap="none" lIns="91436" tIns="45718" rIns="91436" bIns="45718" rtlCol="0">
            <a:spAutoFit/>
          </a:bodyPr>
          <a:lstStyle/>
          <a:p>
            <a:r>
              <a:rPr lang="zh-CN" altLang="en-US" sz="3200" dirty="0">
                <a:solidFill>
                  <a:schemeClr val="tx2"/>
                </a:solidFill>
                <a:latin typeface="微软雅黑" panose="020B0503020204020204" pitchFamily="34" charset="-122"/>
                <a:ea typeface="微软雅黑" panose="020B0503020204020204" pitchFamily="34" charset="-122"/>
              </a:rPr>
              <a:t>总结与展望</a:t>
            </a:r>
          </a:p>
        </p:txBody>
      </p:sp>
      <p:grpSp>
        <p:nvGrpSpPr>
          <p:cNvPr id="3" name="组 2"/>
          <p:cNvGrpSpPr/>
          <p:nvPr/>
        </p:nvGrpSpPr>
        <p:grpSpPr>
          <a:xfrm>
            <a:off x="11454106" y="252857"/>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1675033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7091999" y="3077396"/>
              <a:ext cx="5032143"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实验结果及分析</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20006975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3420000"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8" y="267582"/>
            <a:ext cx="2877703"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实验结果及分析</a:t>
            </a:r>
          </a:p>
        </p:txBody>
      </p:sp>
      <p:sp>
        <p:nvSpPr>
          <p:cNvPr id="97" name="矩形 96"/>
          <p:cNvSpPr/>
          <p:nvPr/>
        </p:nvSpPr>
        <p:spPr>
          <a:xfrm>
            <a:off x="3492000" y="324999"/>
            <a:ext cx="1159284"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实验设置</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a:off x="11454106" y="252857"/>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graphicFrame>
        <p:nvGraphicFramePr>
          <p:cNvPr id="35" name="表格 34"/>
          <p:cNvGraphicFramePr>
            <a:graphicFrameLocks noGrp="1"/>
          </p:cNvGraphicFramePr>
          <p:nvPr>
            <p:extLst>
              <p:ext uri="{D42A27DB-BD31-4B8C-83A1-F6EECF244321}">
                <p14:modId xmlns:p14="http://schemas.microsoft.com/office/powerpoint/2010/main" val="309888131"/>
              </p:ext>
            </p:extLst>
          </p:nvPr>
        </p:nvGraphicFramePr>
        <p:xfrm>
          <a:off x="784421" y="1252703"/>
          <a:ext cx="7847048" cy="905641"/>
        </p:xfrm>
        <a:graphic>
          <a:graphicData uri="http://schemas.openxmlformats.org/drawingml/2006/table">
            <a:tbl>
              <a:tblPr firstRow="1" bandRow="1">
                <a:tableStyleId>{69012ECD-51FC-41F1-AA8D-1B2483CD663E}</a:tableStyleId>
              </a:tblPr>
              <a:tblGrid>
                <a:gridCol w="3151596">
                  <a:extLst>
                    <a:ext uri="{9D8B030D-6E8A-4147-A177-3AD203B41FA5}">
                      <a16:colId xmlns:a16="http://schemas.microsoft.com/office/drawing/2014/main" val="20000"/>
                    </a:ext>
                  </a:extLst>
                </a:gridCol>
                <a:gridCol w="4695452">
                  <a:extLst>
                    <a:ext uri="{9D8B030D-6E8A-4147-A177-3AD203B41FA5}">
                      <a16:colId xmlns:a16="http://schemas.microsoft.com/office/drawing/2014/main" val="20001"/>
                    </a:ext>
                  </a:extLst>
                </a:gridCol>
              </a:tblGrid>
              <a:tr h="135150">
                <a:tc gridSpan="2">
                  <a:txBody>
                    <a:bodyPr/>
                    <a:lstStyle/>
                    <a:p>
                      <a:pPr algn="ctr"/>
                      <a:r>
                        <a:rPr lang="en-US" altLang="zh-CN" sz="2000" dirty="0"/>
                        <a:t>Comparing</a:t>
                      </a:r>
                      <a:endParaRPr lang="zh-CN" altLang="en-US"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09401">
                <a:tc>
                  <a:txBody>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2000" u="none" strike="noStrike" kern="1200" cap="none" spc="0" normalizeH="0" baseline="0" noProof="0" dirty="0">
                          <a:ln>
                            <a:noFill/>
                          </a:ln>
                          <a:effectLst/>
                          <a:uLnTx/>
                          <a:uFillTx/>
                          <a:latin typeface="+mn-ea"/>
                          <a:ea typeface="+mn-ea"/>
                        </a:rPr>
                        <a:t>Word Sparsity</a:t>
                      </a:r>
                      <a:endParaRPr kumimoji="0" lang="zh-CN" altLang="en-US" sz="2000" b="0" i="0" u="none" strike="noStrike" kern="1200" cap="none" spc="0" normalizeH="0" baseline="0" noProof="0" dirty="0">
                        <a:ln>
                          <a:noFill/>
                        </a:ln>
                        <a:solidFill>
                          <a:prstClr val="black"/>
                        </a:solidFill>
                        <a:effectLst/>
                        <a:uLnTx/>
                        <a:uFillTx/>
                        <a:latin typeface="+mn-ea"/>
                        <a:ea typeface="+mn-ea"/>
                        <a:cs typeface="Arial Unicode MS" panose="020B0604020202020204" pitchFamily="34" charset="-122"/>
                      </a:endParaRPr>
                    </a:p>
                  </a:txBody>
                  <a:tcPr/>
                </a:tc>
                <a:tc>
                  <a:txBody>
                    <a:bodyPr/>
                    <a:lstStyle/>
                    <a:p>
                      <a:pPr algn="ctr"/>
                      <a:r>
                        <a:rPr lang="en-US" altLang="zh-CN" sz="2000" dirty="0">
                          <a:latin typeface="+mn-ea"/>
                          <a:ea typeface="+mn-ea"/>
                        </a:rPr>
                        <a:t>Classification Accuracy</a:t>
                      </a:r>
                      <a:endParaRPr lang="zh-CN" altLang="en-US" sz="2000" dirty="0">
                        <a:latin typeface="+mn-ea"/>
                        <a:ea typeface="+mn-ea"/>
                        <a:cs typeface="Arial Unicode MS" panose="020B0604020202020204" pitchFamily="34" charset="-122"/>
                      </a:endParaRPr>
                    </a:p>
                  </a:txBody>
                  <a:tcPr/>
                </a:tc>
                <a:extLst>
                  <a:ext uri="{0D108BD9-81ED-4DB2-BD59-A6C34878D82A}">
                    <a16:rowId xmlns:a16="http://schemas.microsoft.com/office/drawing/2014/main" val="10001"/>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590853716"/>
              </p:ext>
            </p:extLst>
          </p:nvPr>
        </p:nvGraphicFramePr>
        <p:xfrm>
          <a:off x="2195735" y="2681804"/>
          <a:ext cx="4680077" cy="1415042"/>
        </p:xfrm>
        <a:graphic>
          <a:graphicData uri="http://schemas.openxmlformats.org/drawingml/2006/table">
            <a:tbl>
              <a:tblPr firstRow="1" bandRow="1" bandCol="1">
                <a:tableStyleId>{69012ECD-51FC-41F1-AA8D-1B2483CD663E}</a:tableStyleId>
              </a:tblPr>
              <a:tblGrid>
                <a:gridCol w="2494197">
                  <a:extLst>
                    <a:ext uri="{9D8B030D-6E8A-4147-A177-3AD203B41FA5}">
                      <a16:colId xmlns:a16="http://schemas.microsoft.com/office/drawing/2014/main" val="20000"/>
                    </a:ext>
                  </a:extLst>
                </a:gridCol>
                <a:gridCol w="2185880">
                  <a:extLst>
                    <a:ext uri="{9D8B030D-6E8A-4147-A177-3AD203B41FA5}">
                      <a16:colId xmlns:a16="http://schemas.microsoft.com/office/drawing/2014/main" val="20001"/>
                    </a:ext>
                  </a:extLst>
                </a:gridCol>
              </a:tblGrid>
              <a:tr h="119868">
                <a:tc>
                  <a:txBody>
                    <a:bodyPr/>
                    <a:lstStyle/>
                    <a:p>
                      <a:pPr algn="ctr"/>
                      <a:r>
                        <a:rPr lang="en-US" altLang="zh-CN" sz="2000" dirty="0">
                          <a:latin typeface="+mn-ea"/>
                          <a:ea typeface="+mn-ea"/>
                        </a:rPr>
                        <a:t>Data Set</a:t>
                      </a:r>
                      <a:endParaRPr lang="zh-CN" altLang="en-US" sz="2000" dirty="0">
                        <a:solidFill>
                          <a:schemeClr val="tx1"/>
                        </a:solidFill>
                        <a:latin typeface="+mn-ea"/>
                        <a:ea typeface="+mn-ea"/>
                        <a:cs typeface="Arial Unicode MS" panose="020B0604020202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mn-ea"/>
                          <a:ea typeface="+mn-ea"/>
                        </a:rPr>
                        <a:t>20-Newsgroup</a:t>
                      </a:r>
                      <a:endParaRPr lang="zh-CN" altLang="en-US" sz="2000" dirty="0">
                        <a:solidFill>
                          <a:schemeClr val="tx1"/>
                        </a:solidFill>
                        <a:latin typeface="+mn-ea"/>
                        <a:ea typeface="+mn-ea"/>
                        <a:cs typeface="Arial Unicode MS" panose="020B0604020202020204" pitchFamily="34" charset="-122"/>
                      </a:endParaRPr>
                    </a:p>
                  </a:txBody>
                  <a:tcPr/>
                </a:tc>
                <a:extLst>
                  <a:ext uri="{0D108BD9-81ED-4DB2-BD59-A6C34878D82A}">
                    <a16:rowId xmlns:a16="http://schemas.microsoft.com/office/drawing/2014/main" val="10000"/>
                  </a:ext>
                </a:extLst>
              </a:tr>
              <a:tr h="509401">
                <a:tc>
                  <a:txBody>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2000" u="none" strike="noStrike" kern="1200" cap="none" spc="0" normalizeH="0" baseline="0" noProof="0" dirty="0">
                          <a:ln>
                            <a:noFill/>
                          </a:ln>
                          <a:effectLst/>
                          <a:uLnTx/>
                          <a:uFillTx/>
                          <a:latin typeface="+mn-ea"/>
                          <a:ea typeface="+mn-ea"/>
                        </a:rPr>
                        <a:t>Feeds Number</a:t>
                      </a:r>
                      <a:endParaRPr kumimoji="0" lang="zh-CN" altLang="en-US" sz="2000" b="0" i="0" u="none" strike="noStrike" kern="1200" cap="none" spc="0" normalizeH="0" baseline="0" noProof="0" dirty="0">
                        <a:ln>
                          <a:noFill/>
                        </a:ln>
                        <a:solidFill>
                          <a:prstClr val="black"/>
                        </a:solidFill>
                        <a:effectLst/>
                        <a:uLnTx/>
                        <a:uFillTx/>
                        <a:latin typeface="+mn-ea"/>
                        <a:ea typeface="+mn-ea"/>
                        <a:cs typeface="Arial Unicode MS" panose="020B0604020202020204" pitchFamily="34" charset="-122"/>
                      </a:endParaRPr>
                    </a:p>
                  </a:txBody>
                  <a:tcPr/>
                </a:tc>
                <a:tc>
                  <a:txBody>
                    <a:bodyPr/>
                    <a:lstStyle/>
                    <a:p>
                      <a:pPr algn="ctr"/>
                      <a:r>
                        <a:rPr lang="en-US" altLang="zh-CN" sz="2000" u="none" strike="noStrike" kern="1200" baseline="0" dirty="0">
                          <a:latin typeface="+mn-ea"/>
                          <a:ea typeface="+mn-ea"/>
                        </a:rPr>
                        <a:t>60698</a:t>
                      </a:r>
                      <a:endParaRPr lang="zh-CN" altLang="en-US" sz="2000" dirty="0">
                        <a:latin typeface="+mn-ea"/>
                        <a:ea typeface="+mn-ea"/>
                        <a:cs typeface="Arial Unicode MS" panose="020B0604020202020204" pitchFamily="34" charset="-122"/>
                      </a:endParaRPr>
                    </a:p>
                  </a:txBody>
                  <a:tcPr/>
                </a:tc>
                <a:extLst>
                  <a:ext uri="{0D108BD9-81ED-4DB2-BD59-A6C34878D82A}">
                    <a16:rowId xmlns:a16="http://schemas.microsoft.com/office/drawing/2014/main" val="10001"/>
                  </a:ext>
                </a:extLst>
              </a:tr>
              <a:tr h="509401">
                <a:tc>
                  <a:txBody>
                    <a:bodyPr/>
                    <a:lstStyle/>
                    <a:p>
                      <a:pPr algn="ctr"/>
                      <a:r>
                        <a:rPr lang="en-US" altLang="zh-CN" sz="2000" dirty="0">
                          <a:latin typeface="+mn-ea"/>
                          <a:ea typeface="+mn-ea"/>
                        </a:rPr>
                        <a:t>Implementing</a:t>
                      </a:r>
                      <a:endParaRPr lang="zh-CN" altLang="en-US" sz="2000" dirty="0">
                        <a:latin typeface="+mn-ea"/>
                        <a:ea typeface="+mn-ea"/>
                        <a:cs typeface="Arial Unicode MS" panose="020B0604020202020204" pitchFamily="34" charset="-122"/>
                      </a:endParaRPr>
                    </a:p>
                  </a:txBody>
                  <a:tcPr/>
                </a:tc>
                <a:tc>
                  <a:txBody>
                    <a:bodyPr/>
                    <a:lstStyle/>
                    <a:p>
                      <a:pPr algn="ctr"/>
                      <a:r>
                        <a:rPr lang="en-US" altLang="zh-CN" sz="2000" u="none" strike="noStrike" baseline="0" dirty="0">
                          <a:latin typeface="+mn-ea"/>
                          <a:ea typeface="+mn-ea"/>
                        </a:rPr>
                        <a:t>MATALB</a:t>
                      </a:r>
                      <a:endParaRPr lang="zh-CN" altLang="en-US" sz="2000" dirty="0">
                        <a:latin typeface="+mn-ea"/>
                        <a:ea typeface="+mn-ea"/>
                        <a:cs typeface="Arial Unicode MS" panose="020B0604020202020204" pitchFamily="34" charset="-122"/>
                      </a:endParaRPr>
                    </a:p>
                  </a:txBody>
                  <a:tcPr/>
                </a:tc>
                <a:extLst>
                  <a:ext uri="{0D108BD9-81ED-4DB2-BD59-A6C34878D82A}">
                    <a16:rowId xmlns:a16="http://schemas.microsoft.com/office/drawing/2014/main" val="10002"/>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3557341135"/>
              </p:ext>
            </p:extLst>
          </p:nvPr>
        </p:nvGraphicFramePr>
        <p:xfrm>
          <a:off x="874499" y="4238864"/>
          <a:ext cx="7666893" cy="1897358"/>
        </p:xfrm>
        <a:graphic>
          <a:graphicData uri="http://schemas.openxmlformats.org/drawingml/2006/table">
            <a:tbl>
              <a:tblPr firstRow="1" bandRow="1" bandCol="1">
                <a:tableStyleId>{69012ECD-51FC-41F1-AA8D-1B2483CD663E}</a:tableStyleId>
              </a:tblPr>
              <a:tblGrid>
                <a:gridCol w="1702191">
                  <a:extLst>
                    <a:ext uri="{9D8B030D-6E8A-4147-A177-3AD203B41FA5}">
                      <a16:colId xmlns:a16="http://schemas.microsoft.com/office/drawing/2014/main" val="20000"/>
                    </a:ext>
                  </a:extLst>
                </a:gridCol>
                <a:gridCol w="5964702">
                  <a:extLst>
                    <a:ext uri="{9D8B030D-6E8A-4147-A177-3AD203B41FA5}">
                      <a16:colId xmlns:a16="http://schemas.microsoft.com/office/drawing/2014/main" val="20001"/>
                    </a:ext>
                  </a:extLst>
                </a:gridCol>
              </a:tblGrid>
              <a:tr h="259713">
                <a:tc>
                  <a:txBody>
                    <a:bodyPr/>
                    <a:lstStyle/>
                    <a:p>
                      <a:pPr algn="ctr"/>
                      <a:r>
                        <a:rPr lang="en-US" altLang="zh-CN" sz="2000" dirty="0"/>
                        <a:t>Base</a:t>
                      </a:r>
                      <a:r>
                        <a:rPr lang="en-US" altLang="zh-CN" sz="2000" baseline="0" dirty="0"/>
                        <a:t> Line</a:t>
                      </a:r>
                      <a:endParaRPr lang="zh-CN" altLang="en-US"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t>introduction</a:t>
                      </a:r>
                      <a:endParaRPr lang="zh-CN" altLang="en-US" sz="20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extLst>
                  <a:ext uri="{0D108BD9-81ED-4DB2-BD59-A6C34878D82A}">
                    <a16:rowId xmlns:a16="http://schemas.microsoft.com/office/drawing/2014/main" val="10000"/>
                  </a:ext>
                </a:extLst>
              </a:tr>
              <a:tr h="412570">
                <a:tc>
                  <a:txBody>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2000" u="none" strike="noStrike" kern="1200" cap="none" spc="0" normalizeH="0" baseline="0" noProof="0" dirty="0">
                          <a:ln>
                            <a:noFill/>
                          </a:ln>
                          <a:effectLst/>
                          <a:uLnTx/>
                          <a:uFillTx/>
                          <a:latin typeface="+mn-ea"/>
                          <a:ea typeface="+mn-ea"/>
                        </a:rPr>
                        <a:t>LDA</a:t>
                      </a:r>
                      <a:endParaRPr kumimoji="0" lang="zh-CN" altLang="en-US" sz="2000" b="0" i="0" u="none" strike="noStrike" kern="1200" cap="none" spc="0" normalizeH="0" baseline="0" noProof="0" dirty="0">
                        <a:ln>
                          <a:noFill/>
                        </a:ln>
                        <a:solidFill>
                          <a:prstClr val="black"/>
                        </a:solidFill>
                        <a:effectLst/>
                        <a:uLnTx/>
                        <a:uFillTx/>
                        <a:latin typeface="+mn-ea"/>
                        <a:ea typeface="+mn-ea"/>
                        <a:cs typeface="Arial Unicode MS" panose="020B0604020202020204" pitchFamily="34" charset="-122"/>
                      </a:endParaRPr>
                    </a:p>
                  </a:txBody>
                  <a:tcPr/>
                </a:tc>
                <a:tc>
                  <a:txBody>
                    <a:bodyPr/>
                    <a:lstStyle/>
                    <a:p>
                      <a:pPr algn="ctr"/>
                      <a:r>
                        <a:rPr lang="zh-CN" altLang="en-US" sz="2000" dirty="0"/>
                        <a:t>一种经典的主题模型</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extLst>
                  <a:ext uri="{0D108BD9-81ED-4DB2-BD59-A6C34878D82A}">
                    <a16:rowId xmlns:a16="http://schemas.microsoft.com/office/drawing/2014/main" val="10001"/>
                  </a:ext>
                </a:extLst>
              </a:tr>
              <a:tr h="537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mn-ea"/>
                          <a:ea typeface="+mn-ea"/>
                        </a:rPr>
                        <a:t>STC</a:t>
                      </a:r>
                      <a:endParaRPr lang="zh-CN" altLang="en-US" sz="2000" dirty="0">
                        <a:latin typeface="+mn-ea"/>
                        <a:ea typeface="+mn-ea"/>
                        <a:cs typeface="Arial Unicode MS" panose="020B0604020202020204" pitchFamily="34" charset="-122"/>
                      </a:endParaRPr>
                    </a:p>
                  </a:txBody>
                  <a:tcPr/>
                </a:tc>
                <a:tc>
                  <a:txBody>
                    <a:bodyPr/>
                    <a:lstStyle/>
                    <a:p>
                      <a:pPr algn="ctr"/>
                      <a:r>
                        <a:rPr lang="zh-CN" altLang="en-US" sz="2000" dirty="0"/>
                        <a:t>一种稀疏的非概率主题模型</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extLst>
                  <a:ext uri="{0D108BD9-81ED-4DB2-BD59-A6C34878D82A}">
                    <a16:rowId xmlns:a16="http://schemas.microsoft.com/office/drawing/2014/main" val="10002"/>
                  </a:ext>
                </a:extLst>
              </a:tr>
              <a:tr h="551380">
                <a:tc>
                  <a:txBody>
                    <a:bodyPr/>
                    <a:lstStyle/>
                    <a:p>
                      <a:pPr algn="ctr"/>
                      <a:r>
                        <a:rPr lang="en-US" altLang="zh-CN" sz="2000" dirty="0">
                          <a:latin typeface="+mn-ea"/>
                          <a:ea typeface="+mn-ea"/>
                        </a:rPr>
                        <a:t>GSTC</a:t>
                      </a:r>
                      <a:endParaRPr lang="zh-CN" altLang="en-US" sz="2000" dirty="0">
                        <a:latin typeface="+mn-ea"/>
                        <a:ea typeface="+mn-ea"/>
                        <a:cs typeface="Arial Unicode MS" panose="020B0604020202020204" pitchFamily="34" charset="-122"/>
                      </a:endParaRPr>
                    </a:p>
                  </a:txBody>
                  <a:tcPr/>
                </a:tc>
                <a:tc>
                  <a:txBody>
                    <a:bodyPr/>
                    <a:lstStyle/>
                    <a:p>
                      <a:pPr algn="ctr"/>
                      <a:r>
                        <a:rPr lang="zh-CN" altLang="en-US" sz="2000" dirty="0"/>
                        <a:t>一种基于</a:t>
                      </a:r>
                      <a:r>
                        <a:rPr lang="en-US" altLang="zh-CN" sz="2000" dirty="0"/>
                        <a:t>STC</a:t>
                      </a:r>
                      <a:r>
                        <a:rPr lang="zh-CN" altLang="en-US" sz="2000" dirty="0"/>
                        <a:t>的稀疏非概率主题模型</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80414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3420000"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8" y="267582"/>
            <a:ext cx="2877703"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实验结果及分析</a:t>
            </a:r>
          </a:p>
        </p:txBody>
      </p:sp>
      <p:sp>
        <p:nvSpPr>
          <p:cNvPr id="97" name="矩形 96"/>
          <p:cNvSpPr/>
          <p:nvPr/>
        </p:nvSpPr>
        <p:spPr>
          <a:xfrm>
            <a:off x="3492000" y="324999"/>
            <a:ext cx="1646597"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实验结果分析</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a:off x="11454106" y="252857"/>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cxnSp>
        <p:nvCxnSpPr>
          <p:cNvPr id="19" name="直接连接符 18"/>
          <p:cNvCxnSpPr/>
          <p:nvPr/>
        </p:nvCxnSpPr>
        <p:spPr>
          <a:xfrm>
            <a:off x="4091214" y="179265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41"/>
          <p:cNvSpPr txBox="1"/>
          <p:nvPr/>
        </p:nvSpPr>
        <p:spPr>
          <a:xfrm>
            <a:off x="3999689" y="1220190"/>
            <a:ext cx="4059116" cy="572460"/>
          </a:xfrm>
          <a:prstGeom prst="rect">
            <a:avLst/>
          </a:prstGeom>
          <a:noFill/>
        </p:spPr>
        <p:txBody>
          <a:bodyPr wrap="none" lIns="91436" tIns="45718" rIns="91436" bIns="45718" rtlCol="0">
            <a:spAutoFit/>
          </a:bodyPr>
          <a:ls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随机选择</a:t>
            </a:r>
            <a:r>
              <a:rPr lang="en-US" altLang="zh-CN" sz="2400" dirty="0">
                <a:solidFill>
                  <a:schemeClr val="tx2"/>
                </a:solidFill>
                <a:latin typeface="微软雅黑" panose="020B0503020204020204" pitchFamily="34" charset="-122"/>
                <a:ea typeface="微软雅黑" panose="020B0503020204020204" pitchFamily="34" charset="-122"/>
              </a:rPr>
              <a:t>6</a:t>
            </a:r>
            <a:r>
              <a:rPr lang="zh-CN" altLang="en-US" sz="2400" dirty="0">
                <a:solidFill>
                  <a:schemeClr val="tx2"/>
                </a:solidFill>
                <a:latin typeface="微软雅黑" panose="020B0503020204020204" pitchFamily="34" charset="-122"/>
                <a:ea typeface="微软雅黑" panose="020B0503020204020204" pitchFamily="34" charset="-122"/>
              </a:rPr>
              <a:t>个学习到的主题词</a:t>
            </a:r>
            <a:endParaRPr lang="zh-CN" altLang="en-US" sz="2400" dirty="0"/>
          </a:p>
        </p:txBody>
      </p:sp>
      <p:graphicFrame>
        <p:nvGraphicFramePr>
          <p:cNvPr id="2" name="表格 1"/>
          <p:cNvGraphicFramePr>
            <a:graphicFrameLocks noGrp="1"/>
          </p:cNvGraphicFramePr>
          <p:nvPr>
            <p:extLst>
              <p:ext uri="{D42A27DB-BD31-4B8C-83A1-F6EECF244321}">
                <p14:modId xmlns:p14="http://schemas.microsoft.com/office/powerpoint/2010/main" val="3759692597"/>
              </p:ext>
            </p:extLst>
          </p:nvPr>
        </p:nvGraphicFramePr>
        <p:xfrm>
          <a:off x="1662545" y="2298224"/>
          <a:ext cx="8597736" cy="2368780"/>
        </p:xfrm>
        <a:graphic>
          <a:graphicData uri="http://schemas.openxmlformats.org/drawingml/2006/table">
            <a:tbl>
              <a:tblPr firstRow="1" firstCol="1" bandRow="1">
                <a:tableStyleId>{0505E3EF-67EA-436B-97B2-0124C06EBD24}</a:tableStyleId>
              </a:tblPr>
              <a:tblGrid>
                <a:gridCol w="1626920">
                  <a:extLst>
                    <a:ext uri="{9D8B030D-6E8A-4147-A177-3AD203B41FA5}">
                      <a16:colId xmlns:a16="http://schemas.microsoft.com/office/drawing/2014/main" val="20000"/>
                    </a:ext>
                  </a:extLst>
                </a:gridCol>
                <a:gridCol w="1531917">
                  <a:extLst>
                    <a:ext uri="{9D8B030D-6E8A-4147-A177-3AD203B41FA5}">
                      <a16:colId xmlns:a16="http://schemas.microsoft.com/office/drawing/2014/main" val="20001"/>
                    </a:ext>
                  </a:extLst>
                </a:gridCol>
                <a:gridCol w="1460665">
                  <a:extLst>
                    <a:ext uri="{9D8B030D-6E8A-4147-A177-3AD203B41FA5}">
                      <a16:colId xmlns:a16="http://schemas.microsoft.com/office/drawing/2014/main" val="20002"/>
                    </a:ext>
                  </a:extLst>
                </a:gridCol>
                <a:gridCol w="1353787">
                  <a:extLst>
                    <a:ext uri="{9D8B030D-6E8A-4147-A177-3AD203B41FA5}">
                      <a16:colId xmlns:a16="http://schemas.microsoft.com/office/drawing/2014/main" val="20003"/>
                    </a:ext>
                  </a:extLst>
                </a:gridCol>
                <a:gridCol w="1199408">
                  <a:extLst>
                    <a:ext uri="{9D8B030D-6E8A-4147-A177-3AD203B41FA5}">
                      <a16:colId xmlns:a16="http://schemas.microsoft.com/office/drawing/2014/main" val="20004"/>
                    </a:ext>
                  </a:extLst>
                </a:gridCol>
                <a:gridCol w="1425039">
                  <a:extLst>
                    <a:ext uri="{9D8B030D-6E8A-4147-A177-3AD203B41FA5}">
                      <a16:colId xmlns:a16="http://schemas.microsoft.com/office/drawing/2014/main" val="20005"/>
                    </a:ext>
                  </a:extLst>
                </a:gridCol>
              </a:tblGrid>
              <a:tr h="338397">
                <a:tc>
                  <a:txBody>
                    <a:bodyPr/>
                    <a:lstStyle/>
                    <a:p>
                      <a:pPr indent="267970" algn="ctr">
                        <a:lnSpc>
                          <a:spcPts val="2000"/>
                        </a:lnSpc>
                        <a:spcAft>
                          <a:spcPts val="0"/>
                        </a:spcAft>
                      </a:pPr>
                      <a:r>
                        <a:rPr lang="en-US" sz="1600" kern="100" dirty="0">
                          <a:effectLst/>
                        </a:rPr>
                        <a:t>science</a:t>
                      </a:r>
                      <a:endParaRPr lang="zh-CN" sz="1600" kern="100" dirty="0">
                        <a:effectLst/>
                        <a:latin typeface="+mn-ea"/>
                        <a:ea typeface="+mn-ea"/>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dirty="0">
                          <a:effectLst/>
                        </a:rPr>
                        <a:t>engineering</a:t>
                      </a:r>
                      <a:endParaRPr lang="zh-CN" sz="1600" kern="100" dirty="0">
                        <a:effectLst/>
                        <a:latin typeface="+mn-ea"/>
                        <a:ea typeface="+mn-ea"/>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dirty="0">
                          <a:effectLst/>
                        </a:rPr>
                        <a:t>computers</a:t>
                      </a:r>
                      <a:endParaRPr lang="zh-CN" sz="1600" kern="100" dirty="0">
                        <a:effectLst/>
                        <a:latin typeface="+mn-ea"/>
                        <a:ea typeface="+mn-ea"/>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dirty="0">
                          <a:effectLst/>
                        </a:rPr>
                        <a:t>business</a:t>
                      </a:r>
                      <a:endParaRPr lang="zh-CN" sz="1600" kern="100" dirty="0">
                        <a:effectLst/>
                        <a:latin typeface="+mn-ea"/>
                        <a:ea typeface="+mn-ea"/>
                        <a:cs typeface="Times New Roman" panose="02020603050405020304" pitchFamily="18" charset="0"/>
                      </a:endParaRPr>
                    </a:p>
                  </a:txBody>
                  <a:tcPr marL="68580" marR="68580" marT="0" marB="0"/>
                </a:tc>
                <a:tc>
                  <a:txBody>
                    <a:bodyPr/>
                    <a:lstStyle/>
                    <a:p>
                      <a:pPr algn="ctr">
                        <a:lnSpc>
                          <a:spcPts val="2000"/>
                        </a:lnSpc>
                        <a:spcAft>
                          <a:spcPts val="0"/>
                        </a:spcAft>
                      </a:pPr>
                      <a:r>
                        <a:rPr lang="en-US" sz="1600" kern="100" dirty="0">
                          <a:effectLst/>
                        </a:rPr>
                        <a:t>medicine</a:t>
                      </a:r>
                      <a:endParaRPr lang="zh-CN" sz="1600" kern="100" dirty="0">
                        <a:effectLst/>
                        <a:latin typeface="+mn-ea"/>
                        <a:ea typeface="+mn-ea"/>
                        <a:cs typeface="Times New Roman" panose="02020603050405020304" pitchFamily="18" charset="0"/>
                      </a:endParaRPr>
                    </a:p>
                  </a:txBody>
                  <a:tcPr marL="68580" marR="68580" marT="0" marB="0"/>
                </a:tc>
                <a:tc>
                  <a:txBody>
                    <a:bodyPr/>
                    <a:lstStyle/>
                    <a:p>
                      <a:pPr indent="133985" algn="ctr">
                        <a:lnSpc>
                          <a:spcPts val="2000"/>
                        </a:lnSpc>
                        <a:spcAft>
                          <a:spcPts val="0"/>
                        </a:spcAft>
                      </a:pPr>
                      <a:r>
                        <a:rPr lang="en-US" sz="1600" kern="100" dirty="0">
                          <a:effectLst/>
                        </a:rPr>
                        <a:t>society</a:t>
                      </a:r>
                      <a:endParaRPr lang="zh-CN" sz="1600" kern="100" dirty="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0383">
                <a:tc>
                  <a:txBody>
                    <a:bodyPr/>
                    <a:lstStyle/>
                    <a:p>
                      <a:pPr indent="228600" algn="ctr">
                        <a:lnSpc>
                          <a:spcPts val="2300"/>
                        </a:lnSpc>
                        <a:spcAft>
                          <a:spcPts val="0"/>
                        </a:spcAft>
                      </a:pPr>
                      <a:r>
                        <a:rPr lang="en-US" sz="1400" b="0" kern="100" dirty="0">
                          <a:effectLst/>
                          <a:latin typeface="+mn-ea"/>
                          <a:ea typeface="+mn-ea"/>
                        </a:rPr>
                        <a:t>science</a:t>
                      </a:r>
                      <a:endParaRPr lang="zh-CN" sz="1400" b="0" kern="100" dirty="0">
                        <a:effectLst/>
                        <a:latin typeface="+mn-ea"/>
                        <a:ea typeface="+mn-ea"/>
                      </a:endParaRPr>
                    </a:p>
                    <a:p>
                      <a:pPr indent="228600" algn="ctr">
                        <a:lnSpc>
                          <a:spcPts val="2300"/>
                        </a:lnSpc>
                        <a:spcAft>
                          <a:spcPts val="0"/>
                        </a:spcAft>
                      </a:pPr>
                      <a:r>
                        <a:rPr lang="en-US" sz="1400" b="0" kern="100" dirty="0">
                          <a:effectLst/>
                          <a:latin typeface="+mn-ea"/>
                          <a:ea typeface="+mn-ea"/>
                        </a:rPr>
                        <a:t>electronics</a:t>
                      </a:r>
                      <a:endParaRPr lang="zh-CN" sz="1400" b="0" kern="100" dirty="0">
                        <a:effectLst/>
                        <a:latin typeface="+mn-ea"/>
                        <a:ea typeface="+mn-ea"/>
                      </a:endParaRPr>
                    </a:p>
                    <a:p>
                      <a:pPr indent="228600" algn="ctr">
                        <a:lnSpc>
                          <a:spcPts val="2300"/>
                        </a:lnSpc>
                        <a:spcAft>
                          <a:spcPts val="0"/>
                        </a:spcAft>
                      </a:pPr>
                      <a:r>
                        <a:rPr lang="en-US" sz="1400" b="0" kern="100" dirty="0">
                          <a:effectLst/>
                          <a:latin typeface="+mn-ea"/>
                          <a:ea typeface="+mn-ea"/>
                        </a:rPr>
                        <a:t>power</a:t>
                      </a:r>
                      <a:endParaRPr lang="zh-CN" sz="1400" b="0" kern="100" dirty="0">
                        <a:effectLst/>
                        <a:latin typeface="+mn-ea"/>
                        <a:ea typeface="+mn-ea"/>
                      </a:endParaRPr>
                    </a:p>
                    <a:p>
                      <a:pPr indent="228600" algn="ctr">
                        <a:lnSpc>
                          <a:spcPts val="2300"/>
                        </a:lnSpc>
                        <a:spcAft>
                          <a:spcPts val="0"/>
                        </a:spcAft>
                      </a:pPr>
                      <a:r>
                        <a:rPr lang="en-US" sz="1400" b="0" kern="100" dirty="0">
                          <a:effectLst/>
                          <a:latin typeface="+mn-ea"/>
                          <a:ea typeface="+mn-ea"/>
                        </a:rPr>
                        <a:t>waves</a:t>
                      </a:r>
                      <a:endParaRPr lang="zh-CN" sz="1400" b="0" kern="100" dirty="0">
                        <a:effectLst/>
                        <a:latin typeface="+mn-ea"/>
                        <a:ea typeface="+mn-ea"/>
                      </a:endParaRPr>
                    </a:p>
                    <a:p>
                      <a:pPr indent="228600" algn="ctr">
                        <a:lnSpc>
                          <a:spcPts val="2300"/>
                        </a:lnSpc>
                        <a:spcAft>
                          <a:spcPts val="0"/>
                        </a:spcAft>
                      </a:pPr>
                      <a:r>
                        <a:rPr lang="en-US" sz="1400" b="0" kern="100" dirty="0">
                          <a:effectLst/>
                          <a:latin typeface="+mn-ea"/>
                          <a:ea typeface="+mn-ea"/>
                        </a:rPr>
                        <a:t>management</a:t>
                      </a:r>
                      <a:endParaRPr lang="zh-CN" sz="1400" b="0" kern="100" dirty="0">
                        <a:effectLst/>
                        <a:latin typeface="+mn-ea"/>
                        <a:ea typeface="+mn-ea"/>
                      </a:endParaRPr>
                    </a:p>
                    <a:p>
                      <a:pPr indent="228600" algn="ctr">
                        <a:lnSpc>
                          <a:spcPts val="2300"/>
                        </a:lnSpc>
                        <a:spcAft>
                          <a:spcPts val="0"/>
                        </a:spcAft>
                      </a:pPr>
                      <a:r>
                        <a:rPr lang="en-US" sz="1400" b="0" kern="100" dirty="0">
                          <a:effectLst/>
                          <a:latin typeface="+mn-ea"/>
                          <a:ea typeface="+mn-ea"/>
                        </a:rPr>
                        <a:t>data</a:t>
                      </a:r>
                      <a:endParaRPr lang="zh-CN" sz="1400" b="0" kern="100" dirty="0">
                        <a:effectLst/>
                        <a:latin typeface="+mn-ea"/>
                        <a:ea typeface="+mn-ea"/>
                        <a:cs typeface="Times New Roman" panose="02020603050405020304" pitchFamily="18" charset="0"/>
                      </a:endParaRPr>
                    </a:p>
                  </a:txBody>
                  <a:tcPr marL="68580" marR="68580" marT="0" marB="0"/>
                </a:tc>
                <a:tc>
                  <a:txBody>
                    <a:bodyPr/>
                    <a:lstStyle/>
                    <a:p>
                      <a:pPr algn="ctr">
                        <a:lnSpc>
                          <a:spcPts val="2300"/>
                        </a:lnSpc>
                        <a:spcAft>
                          <a:spcPts val="0"/>
                        </a:spcAft>
                        <a:tabLst>
                          <a:tab pos="474980" algn="l"/>
                        </a:tabLst>
                      </a:pPr>
                      <a:r>
                        <a:rPr lang="en-US" sz="1400" kern="100" dirty="0">
                          <a:effectLst/>
                          <a:latin typeface="+mn-ea"/>
                          <a:ea typeface="+mn-ea"/>
                        </a:rPr>
                        <a:t>engineering</a:t>
                      </a:r>
                      <a:endParaRPr lang="zh-CN" sz="1400" kern="100" dirty="0">
                        <a:effectLst/>
                        <a:latin typeface="+mn-ea"/>
                        <a:ea typeface="+mn-ea"/>
                      </a:endParaRPr>
                    </a:p>
                    <a:p>
                      <a:pPr algn="ctr">
                        <a:lnSpc>
                          <a:spcPts val="2300"/>
                        </a:lnSpc>
                        <a:spcAft>
                          <a:spcPts val="0"/>
                        </a:spcAft>
                        <a:tabLst>
                          <a:tab pos="474980" algn="l"/>
                        </a:tabLst>
                      </a:pPr>
                      <a:r>
                        <a:rPr lang="en-US" sz="1400" kern="100" dirty="0" err="1">
                          <a:effectLst/>
                          <a:latin typeface="+mn-ea"/>
                          <a:ea typeface="+mn-ea"/>
                        </a:rPr>
                        <a:t>asce</a:t>
                      </a:r>
                      <a:endParaRPr lang="zh-CN" sz="1400" kern="100" dirty="0">
                        <a:effectLst/>
                        <a:latin typeface="+mn-ea"/>
                        <a:ea typeface="+mn-ea"/>
                      </a:endParaRPr>
                    </a:p>
                    <a:p>
                      <a:pPr algn="ctr">
                        <a:lnSpc>
                          <a:spcPts val="2300"/>
                        </a:lnSpc>
                        <a:spcAft>
                          <a:spcPts val="0"/>
                        </a:spcAft>
                        <a:tabLst>
                          <a:tab pos="474980" algn="l"/>
                        </a:tabLst>
                      </a:pPr>
                      <a:r>
                        <a:rPr lang="en-US" sz="1400" kern="100" dirty="0">
                          <a:effectLst/>
                          <a:latin typeface="+mn-ea"/>
                          <a:ea typeface="+mn-ea"/>
                        </a:rPr>
                        <a:t>salary</a:t>
                      </a:r>
                      <a:endParaRPr lang="zh-CN" sz="1400" kern="100" dirty="0">
                        <a:effectLst/>
                        <a:latin typeface="+mn-ea"/>
                        <a:ea typeface="+mn-ea"/>
                      </a:endParaRPr>
                    </a:p>
                    <a:p>
                      <a:pPr algn="ctr">
                        <a:lnSpc>
                          <a:spcPts val="2300"/>
                        </a:lnSpc>
                        <a:spcAft>
                          <a:spcPts val="0"/>
                        </a:spcAft>
                        <a:tabLst>
                          <a:tab pos="474980" algn="l"/>
                        </a:tabLst>
                      </a:pPr>
                      <a:r>
                        <a:rPr lang="en-US" sz="1400" kern="100" dirty="0">
                          <a:effectLst/>
                          <a:latin typeface="+mn-ea"/>
                          <a:ea typeface="+mn-ea"/>
                        </a:rPr>
                        <a:t>applied</a:t>
                      </a:r>
                      <a:endParaRPr lang="zh-CN" sz="1400" kern="100" dirty="0">
                        <a:effectLst/>
                        <a:latin typeface="+mn-ea"/>
                        <a:ea typeface="+mn-ea"/>
                      </a:endParaRPr>
                    </a:p>
                    <a:p>
                      <a:pPr algn="ctr">
                        <a:lnSpc>
                          <a:spcPts val="2300"/>
                        </a:lnSpc>
                        <a:spcAft>
                          <a:spcPts val="0"/>
                        </a:spcAft>
                        <a:tabLst>
                          <a:tab pos="474980" algn="l"/>
                        </a:tabLst>
                      </a:pPr>
                      <a:r>
                        <a:rPr lang="en-US" sz="1400" kern="100" dirty="0">
                          <a:effectLst/>
                          <a:latin typeface="+mn-ea"/>
                          <a:ea typeface="+mn-ea"/>
                        </a:rPr>
                        <a:t>metal</a:t>
                      </a:r>
                      <a:endParaRPr lang="zh-CN" sz="1400" kern="100" dirty="0">
                        <a:effectLst/>
                        <a:latin typeface="+mn-ea"/>
                        <a:ea typeface="+mn-ea"/>
                      </a:endParaRPr>
                    </a:p>
                    <a:p>
                      <a:pPr algn="ctr">
                        <a:lnSpc>
                          <a:spcPts val="2300"/>
                        </a:lnSpc>
                        <a:spcAft>
                          <a:spcPts val="0"/>
                        </a:spcAft>
                        <a:tabLst>
                          <a:tab pos="474980" algn="l"/>
                        </a:tabLst>
                      </a:pPr>
                      <a:r>
                        <a:rPr lang="en-US" sz="1400" kern="100" dirty="0">
                          <a:effectLst/>
                          <a:latin typeface="+mn-ea"/>
                          <a:ea typeface="+mn-ea"/>
                        </a:rPr>
                        <a:t>materials</a:t>
                      </a:r>
                      <a:endParaRPr lang="zh-CN" sz="1400" kern="100" dirty="0">
                        <a:effectLst/>
                        <a:latin typeface="+mn-ea"/>
                        <a:ea typeface="+mn-ea"/>
                        <a:cs typeface="Times New Roman" panose="02020603050405020304" pitchFamily="18" charset="0"/>
                      </a:endParaRPr>
                    </a:p>
                  </a:txBody>
                  <a:tcPr marL="68580" marR="68580" marT="0" marB="0"/>
                </a:tc>
                <a:tc>
                  <a:txBody>
                    <a:bodyPr/>
                    <a:lstStyle/>
                    <a:p>
                      <a:pPr algn="ctr">
                        <a:lnSpc>
                          <a:spcPts val="2300"/>
                        </a:lnSpc>
                        <a:spcAft>
                          <a:spcPts val="0"/>
                        </a:spcAft>
                      </a:pPr>
                      <a:r>
                        <a:rPr lang="en-US" sz="1400" kern="100" dirty="0">
                          <a:effectLst/>
                          <a:latin typeface="+mn-ea"/>
                          <a:ea typeface="+mn-ea"/>
                        </a:rPr>
                        <a:t>computers</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defensible</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processor</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information</a:t>
                      </a:r>
                      <a:endParaRPr lang="zh-CN" sz="1400" kern="100" dirty="0">
                        <a:effectLst/>
                        <a:latin typeface="+mn-ea"/>
                        <a:ea typeface="+mn-ea"/>
                      </a:endParaRPr>
                    </a:p>
                    <a:p>
                      <a:pPr algn="ctr">
                        <a:lnSpc>
                          <a:spcPts val="2300"/>
                        </a:lnSpc>
                        <a:spcAft>
                          <a:spcPts val="0"/>
                        </a:spcAft>
                      </a:pPr>
                      <a:r>
                        <a:rPr lang="en-US" sz="1400" kern="100" dirty="0" err="1">
                          <a:effectLst/>
                          <a:latin typeface="+mn-ea"/>
                          <a:ea typeface="+mn-ea"/>
                        </a:rPr>
                        <a:t>unix</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program</a:t>
                      </a:r>
                      <a:endParaRPr lang="zh-CN" sz="1400" kern="100" dirty="0">
                        <a:effectLst/>
                        <a:latin typeface="+mn-ea"/>
                        <a:ea typeface="+mn-ea"/>
                        <a:cs typeface="Times New Roman" panose="02020603050405020304" pitchFamily="18" charset="0"/>
                      </a:endParaRPr>
                    </a:p>
                  </a:txBody>
                  <a:tcPr marL="68580" marR="68580" marT="0" marB="0"/>
                </a:tc>
                <a:tc>
                  <a:txBody>
                    <a:bodyPr/>
                    <a:lstStyle/>
                    <a:p>
                      <a:pPr algn="ctr">
                        <a:lnSpc>
                          <a:spcPts val="2300"/>
                        </a:lnSpc>
                        <a:spcAft>
                          <a:spcPts val="0"/>
                        </a:spcAft>
                      </a:pPr>
                      <a:r>
                        <a:rPr lang="en-US" sz="1400" kern="100" dirty="0">
                          <a:effectLst/>
                          <a:latin typeface="+mn-ea"/>
                          <a:ea typeface="+mn-ea"/>
                        </a:rPr>
                        <a:t>business</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economics</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market</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finance</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trade</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company</a:t>
                      </a:r>
                      <a:endParaRPr lang="zh-CN" sz="1400" kern="100" dirty="0">
                        <a:effectLst/>
                        <a:latin typeface="+mn-ea"/>
                        <a:ea typeface="+mn-ea"/>
                        <a:cs typeface="Times New Roman" panose="02020603050405020304" pitchFamily="18" charset="0"/>
                      </a:endParaRPr>
                    </a:p>
                  </a:txBody>
                  <a:tcPr marL="68580" marR="68580" marT="0" marB="0"/>
                </a:tc>
                <a:tc>
                  <a:txBody>
                    <a:bodyPr/>
                    <a:lstStyle/>
                    <a:p>
                      <a:pPr algn="ctr">
                        <a:lnSpc>
                          <a:spcPts val="2300"/>
                        </a:lnSpc>
                        <a:spcAft>
                          <a:spcPts val="0"/>
                        </a:spcAft>
                      </a:pPr>
                      <a:r>
                        <a:rPr lang="en-US" sz="1400" kern="100" dirty="0">
                          <a:effectLst/>
                          <a:latin typeface="+mn-ea"/>
                          <a:ea typeface="+mn-ea"/>
                        </a:rPr>
                        <a:t>medicine health</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disease</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patient</a:t>
                      </a:r>
                      <a:endParaRPr lang="zh-CN" sz="1400" kern="100" dirty="0">
                        <a:effectLst/>
                        <a:latin typeface="+mn-ea"/>
                        <a:ea typeface="+mn-ea"/>
                      </a:endParaRPr>
                    </a:p>
                    <a:p>
                      <a:pPr algn="ctr">
                        <a:lnSpc>
                          <a:spcPts val="2300"/>
                        </a:lnSpc>
                        <a:spcAft>
                          <a:spcPts val="0"/>
                        </a:spcAft>
                      </a:pPr>
                      <a:r>
                        <a:rPr lang="en-US" sz="1400" kern="100" dirty="0">
                          <a:effectLst/>
                          <a:latin typeface="+mn-ea"/>
                          <a:ea typeface="+mn-ea"/>
                        </a:rPr>
                        <a:t>effected maintained</a:t>
                      </a:r>
                      <a:endParaRPr lang="zh-CN" sz="1400" kern="100" dirty="0">
                        <a:effectLst/>
                        <a:latin typeface="+mn-ea"/>
                        <a:ea typeface="+mn-ea"/>
                        <a:cs typeface="Times New Roman" panose="02020603050405020304" pitchFamily="18" charset="0"/>
                      </a:endParaRPr>
                    </a:p>
                  </a:txBody>
                  <a:tcPr marL="68580" marR="68580" marT="0" marB="0"/>
                </a:tc>
                <a:tc>
                  <a:txBody>
                    <a:bodyPr/>
                    <a:lstStyle/>
                    <a:p>
                      <a:pPr indent="114300" algn="ctr">
                        <a:lnSpc>
                          <a:spcPts val="2300"/>
                        </a:lnSpc>
                        <a:spcAft>
                          <a:spcPts val="0"/>
                        </a:spcAft>
                      </a:pPr>
                      <a:r>
                        <a:rPr lang="en-US" sz="1400" kern="100" dirty="0">
                          <a:effectLst/>
                          <a:latin typeface="+mn-ea"/>
                          <a:ea typeface="+mn-ea"/>
                        </a:rPr>
                        <a:t>society</a:t>
                      </a:r>
                      <a:endParaRPr lang="zh-CN" sz="1400" kern="100" dirty="0">
                        <a:effectLst/>
                        <a:latin typeface="+mn-ea"/>
                        <a:ea typeface="+mn-ea"/>
                      </a:endParaRPr>
                    </a:p>
                    <a:p>
                      <a:pPr indent="114300" algn="ctr">
                        <a:lnSpc>
                          <a:spcPts val="2300"/>
                        </a:lnSpc>
                        <a:spcAft>
                          <a:spcPts val="0"/>
                        </a:spcAft>
                      </a:pPr>
                      <a:r>
                        <a:rPr lang="en-US" sz="1400" kern="100" dirty="0" err="1">
                          <a:effectLst/>
                          <a:latin typeface="+mn-ea"/>
                          <a:ea typeface="+mn-ea"/>
                        </a:rPr>
                        <a:t>christiansen</a:t>
                      </a:r>
                      <a:endParaRPr lang="zh-CN" sz="1400" kern="100" dirty="0">
                        <a:effectLst/>
                        <a:latin typeface="+mn-ea"/>
                        <a:ea typeface="+mn-ea"/>
                      </a:endParaRPr>
                    </a:p>
                    <a:p>
                      <a:pPr indent="114300" algn="ctr">
                        <a:lnSpc>
                          <a:spcPts val="2300"/>
                        </a:lnSpc>
                        <a:spcAft>
                          <a:spcPts val="0"/>
                        </a:spcAft>
                      </a:pPr>
                      <a:r>
                        <a:rPr lang="en-US" sz="1400" kern="100" dirty="0">
                          <a:effectLst/>
                          <a:latin typeface="+mn-ea"/>
                          <a:ea typeface="+mn-ea"/>
                        </a:rPr>
                        <a:t>god</a:t>
                      </a:r>
                      <a:endParaRPr lang="zh-CN" sz="1400" kern="100" dirty="0">
                        <a:effectLst/>
                        <a:latin typeface="+mn-ea"/>
                        <a:ea typeface="+mn-ea"/>
                      </a:endParaRPr>
                    </a:p>
                    <a:p>
                      <a:pPr indent="114300" algn="ctr">
                        <a:lnSpc>
                          <a:spcPts val="2300"/>
                        </a:lnSpc>
                        <a:spcAft>
                          <a:spcPts val="0"/>
                        </a:spcAft>
                      </a:pPr>
                      <a:r>
                        <a:rPr lang="en-US" sz="1400" kern="100" dirty="0" err="1">
                          <a:effectLst/>
                          <a:latin typeface="+mn-ea"/>
                          <a:ea typeface="+mn-ea"/>
                        </a:rPr>
                        <a:t>jesus</a:t>
                      </a:r>
                      <a:endParaRPr lang="zh-CN" sz="1400" kern="100" dirty="0">
                        <a:effectLst/>
                        <a:latin typeface="+mn-ea"/>
                        <a:ea typeface="+mn-ea"/>
                      </a:endParaRPr>
                    </a:p>
                    <a:p>
                      <a:pPr indent="114300" algn="ctr">
                        <a:lnSpc>
                          <a:spcPts val="2300"/>
                        </a:lnSpc>
                        <a:spcAft>
                          <a:spcPts val="0"/>
                        </a:spcAft>
                      </a:pPr>
                      <a:r>
                        <a:rPr lang="en-US" sz="1400" kern="100" dirty="0">
                          <a:effectLst/>
                          <a:latin typeface="+mn-ea"/>
                          <a:ea typeface="+mn-ea"/>
                        </a:rPr>
                        <a:t>born</a:t>
                      </a:r>
                      <a:endParaRPr lang="zh-CN" sz="1400" kern="100" dirty="0">
                        <a:effectLst/>
                        <a:latin typeface="+mn-ea"/>
                        <a:ea typeface="+mn-ea"/>
                      </a:endParaRPr>
                    </a:p>
                    <a:p>
                      <a:pPr indent="114300" algn="ctr">
                        <a:lnSpc>
                          <a:spcPts val="2300"/>
                        </a:lnSpc>
                        <a:spcAft>
                          <a:spcPts val="0"/>
                        </a:spcAft>
                      </a:pPr>
                      <a:r>
                        <a:rPr lang="en-US" sz="1400" kern="100" dirty="0">
                          <a:effectLst/>
                          <a:latin typeface="+mn-ea"/>
                          <a:ea typeface="+mn-ea"/>
                        </a:rPr>
                        <a:t>combat</a:t>
                      </a:r>
                      <a:endParaRPr lang="zh-CN" sz="1400" kern="100" dirty="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54926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3420000"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8" y="267582"/>
            <a:ext cx="2877703"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实验结果及分析</a:t>
            </a:r>
          </a:p>
        </p:txBody>
      </p:sp>
      <p:sp>
        <p:nvSpPr>
          <p:cNvPr id="97" name="矩形 96"/>
          <p:cNvSpPr/>
          <p:nvPr/>
        </p:nvSpPr>
        <p:spPr>
          <a:xfrm>
            <a:off x="3492000" y="324999"/>
            <a:ext cx="1646597"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实验结果分析</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a:off x="11454106" y="252857"/>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2" name="圆角矩形 21"/>
          <p:cNvSpPr/>
          <p:nvPr/>
        </p:nvSpPr>
        <p:spPr>
          <a:xfrm rot="10800000" flipV="1">
            <a:off x="1049749" y="2413020"/>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26" name="圆角矩形 25"/>
          <p:cNvSpPr/>
          <p:nvPr/>
        </p:nvSpPr>
        <p:spPr>
          <a:xfrm rot="10800000" flipV="1">
            <a:off x="1071199" y="3665321"/>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2516979" y="2542597"/>
            <a:ext cx="4906961" cy="412417"/>
          </a:xfrm>
          <a:prstGeom prst="rect">
            <a:avLst/>
          </a:prstGeom>
        </p:spPr>
        <p:txBody>
          <a:bodyPr wrap="square" lIns="91436" tIns="45718" rIns="91436" bIns="45718">
            <a:spAutoFit/>
          </a:bodyPr>
          <a:lstStyle/>
          <a:p>
            <a:pPr>
              <a:lnSpc>
                <a:spcPct val="130000"/>
              </a:lnSpc>
            </a:pPr>
            <a:r>
              <a:rPr lang="zh-CN" altLang="zh-CN" sz="1600" dirty="0">
                <a:latin typeface="+mn-ea"/>
              </a:rPr>
              <a:t>基准算法</a:t>
            </a:r>
            <a:r>
              <a:rPr lang="en-US" altLang="zh-CN" sz="1600" dirty="0">
                <a:latin typeface="+mn-ea"/>
              </a:rPr>
              <a:t>LDA</a:t>
            </a:r>
            <a:r>
              <a:rPr lang="zh-CN" altLang="zh-CN" sz="1600" dirty="0">
                <a:latin typeface="+mn-ea"/>
              </a:rPr>
              <a:t>词编码的稀疏度是非常稠密的</a:t>
            </a:r>
            <a:r>
              <a:rPr lang="zh-CN" altLang="en-US" sz="1600" dirty="0">
                <a:solidFill>
                  <a:schemeClr val="bg2">
                    <a:lumMod val="50000"/>
                  </a:schemeClr>
                </a:solidFill>
                <a:latin typeface="+mn-ea"/>
              </a:rPr>
              <a:t>。</a:t>
            </a:r>
            <a:endParaRPr lang="en-US" altLang="zh-CN" sz="1600" dirty="0">
              <a:solidFill>
                <a:schemeClr val="bg2">
                  <a:lumMod val="50000"/>
                </a:schemeClr>
              </a:solidFill>
              <a:latin typeface="+mn-ea"/>
            </a:endParaRPr>
          </a:p>
        </p:txBody>
      </p:sp>
      <p:cxnSp>
        <p:nvCxnSpPr>
          <p:cNvPr id="29" name="直接连接符 28"/>
          <p:cNvCxnSpPr/>
          <p:nvPr/>
        </p:nvCxnSpPr>
        <p:spPr>
          <a:xfrm>
            <a:off x="1141273" y="18660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文本框 41"/>
          <p:cNvSpPr txBox="1"/>
          <p:nvPr/>
        </p:nvSpPr>
        <p:spPr>
          <a:xfrm>
            <a:off x="1049748" y="1293604"/>
            <a:ext cx="2646870" cy="572460"/>
          </a:xfrm>
          <a:prstGeom prst="rect">
            <a:avLst/>
          </a:prstGeom>
          <a:noFill/>
        </p:spPr>
        <p:txBody>
          <a:bodyPr wrap="none" lIns="91436" tIns="45718" rIns="91436" bIns="45718" rtlCol="0">
            <a:spAutoFit/>
          </a:bodyPr>
          <a:ls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词编码的稀疏性：</a:t>
            </a:r>
            <a:endParaRPr lang="zh-CN" altLang="en-US" sz="2400" dirty="0"/>
          </a:p>
        </p:txBody>
      </p:sp>
      <p:graphicFrame>
        <p:nvGraphicFramePr>
          <p:cNvPr id="31" name="图表 30"/>
          <p:cNvGraphicFramePr/>
          <p:nvPr>
            <p:extLst>
              <p:ext uri="{D42A27DB-BD31-4B8C-83A1-F6EECF244321}">
                <p14:modId xmlns:p14="http://schemas.microsoft.com/office/powerpoint/2010/main" val="2509130480"/>
              </p:ext>
            </p:extLst>
          </p:nvPr>
        </p:nvGraphicFramePr>
        <p:xfrm>
          <a:off x="7552335" y="1850309"/>
          <a:ext cx="4487270" cy="3570311"/>
        </p:xfrm>
        <a:graphic>
          <a:graphicData uri="http://schemas.openxmlformats.org/drawingml/2006/chart">
            <c:chart xmlns:c="http://schemas.openxmlformats.org/drawingml/2006/chart" xmlns:r="http://schemas.openxmlformats.org/officeDocument/2006/relationships" r:id="rId3"/>
          </a:graphicData>
        </a:graphic>
      </p:graphicFrame>
      <p:sp>
        <p:nvSpPr>
          <p:cNvPr id="32" name="矩形 31"/>
          <p:cNvSpPr/>
          <p:nvPr/>
        </p:nvSpPr>
        <p:spPr>
          <a:xfrm>
            <a:off x="2508222" y="3713572"/>
            <a:ext cx="4906961" cy="732504"/>
          </a:xfrm>
          <a:prstGeom prst="rect">
            <a:avLst/>
          </a:prstGeom>
        </p:spPr>
        <p:txBody>
          <a:bodyPr wrap="square" lIns="91436" tIns="45718" rIns="91436" bIns="45718">
            <a:spAutoFit/>
          </a:bodyPr>
          <a:lstStyle/>
          <a:p>
            <a:pPr>
              <a:lnSpc>
                <a:spcPct val="130000"/>
              </a:lnSpc>
            </a:pPr>
            <a:r>
              <a:rPr lang="en-US" altLang="zh-CN" sz="1600" dirty="0">
                <a:latin typeface="+mn-ea"/>
              </a:rPr>
              <a:t>Block-BSTC</a:t>
            </a:r>
            <a:r>
              <a:rPr lang="zh-CN" altLang="zh-CN" sz="1600" dirty="0">
                <a:latin typeface="+mn-ea"/>
              </a:rPr>
              <a:t>模型会比其它算法取得更好的稀疏度，在不同词编码数情况下稀疏性都是表现最优异。</a:t>
            </a:r>
            <a:endParaRPr lang="en-US" altLang="zh-CN" sz="1600" dirty="0">
              <a:solidFill>
                <a:schemeClr val="bg2">
                  <a:lumMod val="50000"/>
                </a:schemeClr>
              </a:solidFill>
              <a:latin typeface="+mn-ea"/>
            </a:endParaRPr>
          </a:p>
        </p:txBody>
      </p:sp>
    </p:spTree>
    <p:extLst>
      <p:ext uri="{BB962C8B-B14F-4D97-AF65-F5344CB8AC3E}">
        <p14:creationId xmlns:p14="http://schemas.microsoft.com/office/powerpoint/2010/main" val="32722236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a:xfrm>
            <a:off x="3420000"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8" y="267582"/>
            <a:ext cx="2877703"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实验结果及分析</a:t>
            </a:r>
          </a:p>
        </p:txBody>
      </p:sp>
      <p:sp>
        <p:nvSpPr>
          <p:cNvPr id="97" name="矩形 96"/>
          <p:cNvSpPr/>
          <p:nvPr/>
        </p:nvSpPr>
        <p:spPr>
          <a:xfrm>
            <a:off x="3492000" y="324999"/>
            <a:ext cx="1646597"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实验结果分析</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9" name="组 98"/>
          <p:cNvGrpSpPr/>
          <p:nvPr/>
        </p:nvGrpSpPr>
        <p:grpSpPr>
          <a:xfrm>
            <a:off x="11454106" y="252857"/>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2" name="圆角矩形 21"/>
          <p:cNvSpPr/>
          <p:nvPr/>
        </p:nvSpPr>
        <p:spPr>
          <a:xfrm rot="10800000" flipV="1">
            <a:off x="1049749" y="2413020"/>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26" name="圆角矩形 25"/>
          <p:cNvSpPr/>
          <p:nvPr/>
        </p:nvSpPr>
        <p:spPr>
          <a:xfrm rot="10800000" flipV="1">
            <a:off x="1071199" y="3665321"/>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2508221" y="2270835"/>
            <a:ext cx="4906961" cy="1052592"/>
          </a:xfrm>
          <a:prstGeom prst="rect">
            <a:avLst/>
          </a:prstGeom>
        </p:spPr>
        <p:txBody>
          <a:bodyPr wrap="square" lIns="91436" tIns="45718" rIns="91436" bIns="45718">
            <a:spAutoFit/>
          </a:bodyPr>
          <a:lstStyle/>
          <a:p>
            <a:pPr>
              <a:lnSpc>
                <a:spcPct val="130000"/>
              </a:lnSpc>
            </a:pPr>
            <a:r>
              <a:rPr lang="zh-CN" altLang="zh-CN" sz="1600" dirty="0">
                <a:latin typeface="+mn-ea"/>
              </a:rPr>
              <a:t>当主题数比较小时，</a:t>
            </a:r>
            <a:r>
              <a:rPr lang="en-US" altLang="zh-CN" sz="1600" dirty="0">
                <a:latin typeface="+mn-ea"/>
              </a:rPr>
              <a:t>LDA</a:t>
            </a:r>
            <a:r>
              <a:rPr lang="zh-CN" altLang="zh-CN" sz="1600" dirty="0">
                <a:latin typeface="+mn-ea"/>
              </a:rPr>
              <a:t>的分类准确性表现优异，然而，随着主题数的增大，</a:t>
            </a:r>
            <a:r>
              <a:rPr lang="en-US" altLang="zh-CN" sz="1600" dirty="0">
                <a:latin typeface="+mn-ea"/>
              </a:rPr>
              <a:t>LDA</a:t>
            </a:r>
            <a:r>
              <a:rPr lang="zh-CN" altLang="zh-CN" sz="1600" dirty="0">
                <a:latin typeface="+mn-ea"/>
              </a:rPr>
              <a:t>的分类准确性就迅速下降</a:t>
            </a:r>
            <a:endParaRPr lang="en-US" altLang="zh-CN" sz="1600" dirty="0">
              <a:solidFill>
                <a:schemeClr val="bg2">
                  <a:lumMod val="50000"/>
                </a:schemeClr>
              </a:solidFill>
              <a:latin typeface="+mn-ea"/>
            </a:endParaRPr>
          </a:p>
        </p:txBody>
      </p:sp>
      <p:cxnSp>
        <p:nvCxnSpPr>
          <p:cNvPr id="29" name="直接连接符 28"/>
          <p:cNvCxnSpPr/>
          <p:nvPr/>
        </p:nvCxnSpPr>
        <p:spPr>
          <a:xfrm>
            <a:off x="1141273" y="18660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文本框 41"/>
          <p:cNvSpPr txBox="1"/>
          <p:nvPr/>
        </p:nvSpPr>
        <p:spPr>
          <a:xfrm>
            <a:off x="1049748" y="1293604"/>
            <a:ext cx="2954647" cy="572460"/>
          </a:xfrm>
          <a:prstGeom prst="rect">
            <a:avLst/>
          </a:prstGeom>
          <a:noFill/>
        </p:spPr>
        <p:txBody>
          <a:bodyPr wrap="none" lIns="91436" tIns="45718" rIns="91436" bIns="45718" rtlCol="0">
            <a:spAutoFit/>
          </a:bodyPr>
          <a:ls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文档的分类准确性：</a:t>
            </a:r>
            <a:endParaRPr lang="zh-CN" altLang="en-US" sz="2400" dirty="0"/>
          </a:p>
        </p:txBody>
      </p:sp>
      <p:sp>
        <p:nvSpPr>
          <p:cNvPr id="32" name="矩形 31"/>
          <p:cNvSpPr/>
          <p:nvPr/>
        </p:nvSpPr>
        <p:spPr>
          <a:xfrm>
            <a:off x="2508220" y="3518500"/>
            <a:ext cx="4906961" cy="1052592"/>
          </a:xfrm>
          <a:prstGeom prst="rect">
            <a:avLst/>
          </a:prstGeom>
        </p:spPr>
        <p:txBody>
          <a:bodyPr wrap="square" lIns="91436" tIns="45718" rIns="91436" bIns="45718">
            <a:spAutoFit/>
          </a:bodyPr>
          <a:lstStyle/>
          <a:p>
            <a:pPr>
              <a:lnSpc>
                <a:spcPct val="130000"/>
              </a:lnSpc>
            </a:pPr>
            <a:r>
              <a:rPr lang="en-US" altLang="zh-CN" sz="1600" dirty="0">
                <a:latin typeface="+mn-ea"/>
              </a:rPr>
              <a:t>Block-BSTC</a:t>
            </a:r>
            <a:r>
              <a:rPr lang="zh-CN" altLang="zh-CN" sz="1600" dirty="0">
                <a:latin typeface="+mn-ea"/>
              </a:rPr>
              <a:t>比其它模型取得了更好的效果，特别是当主题数大于</a:t>
            </a:r>
            <a:r>
              <a:rPr lang="en-US" altLang="zh-CN" sz="1600" dirty="0">
                <a:latin typeface="+mn-ea"/>
              </a:rPr>
              <a:t>250</a:t>
            </a:r>
            <a:r>
              <a:rPr lang="zh-CN" altLang="zh-CN" sz="1600" dirty="0">
                <a:latin typeface="+mn-ea"/>
              </a:rPr>
              <a:t>时，</a:t>
            </a:r>
            <a:r>
              <a:rPr lang="en-US" altLang="zh-CN" sz="1600" dirty="0">
                <a:latin typeface="+mn-ea"/>
              </a:rPr>
              <a:t>Block-BSTC</a:t>
            </a:r>
            <a:r>
              <a:rPr lang="zh-CN" altLang="zh-CN" sz="1600" dirty="0">
                <a:latin typeface="+mn-ea"/>
              </a:rPr>
              <a:t>分类准确率明显优于其他模型。</a:t>
            </a:r>
            <a:endParaRPr lang="en-US" altLang="zh-CN" sz="1600" dirty="0">
              <a:solidFill>
                <a:schemeClr val="bg2">
                  <a:lumMod val="50000"/>
                </a:schemeClr>
              </a:solidFill>
              <a:latin typeface="+mn-ea"/>
            </a:endParaRPr>
          </a:p>
        </p:txBody>
      </p:sp>
      <p:graphicFrame>
        <p:nvGraphicFramePr>
          <p:cNvPr id="23" name="图表 22"/>
          <p:cNvGraphicFramePr/>
          <p:nvPr>
            <p:extLst>
              <p:ext uri="{D42A27DB-BD31-4B8C-83A1-F6EECF244321}">
                <p14:modId xmlns:p14="http://schemas.microsoft.com/office/powerpoint/2010/main" val="1052237901"/>
              </p:ext>
            </p:extLst>
          </p:nvPr>
        </p:nvGraphicFramePr>
        <p:xfrm>
          <a:off x="7695210" y="1866064"/>
          <a:ext cx="4144748" cy="38340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92505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3" y="2847434"/>
            <a:ext cx="12213103" cy="1296345"/>
            <a:chOff x="-21102" y="2847433"/>
            <a:chExt cx="13238448" cy="1296345"/>
          </a:xfrm>
        </p:grpSpPr>
        <p:sp>
          <p:nvSpPr>
            <p:cNvPr id="51" name="矩形 50"/>
            <p:cNvSpPr/>
            <p:nvPr/>
          </p:nvSpPr>
          <p:spPr>
            <a:xfrm flipH="1">
              <a:off x="1025346"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6</a:t>
              </a:r>
              <a:endParaRPr lang="zh-CN" altLang="en-US" sz="6000" dirty="0"/>
            </a:p>
          </p:txBody>
        </p:sp>
        <p:sp>
          <p:nvSpPr>
            <p:cNvPr id="42" name="文本框 41"/>
            <p:cNvSpPr txBox="1"/>
            <p:nvPr/>
          </p:nvSpPr>
          <p:spPr>
            <a:xfrm>
              <a:off x="9188600" y="3085742"/>
              <a:ext cx="3647148"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总结与展望</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1945918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3622437" y="2111371"/>
            <a:ext cx="8322784"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622436" y="2155092"/>
            <a:ext cx="832278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2860353" y="2451474"/>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3" name="圆角矩形 22"/>
          <p:cNvSpPr/>
          <p:nvPr/>
        </p:nvSpPr>
        <p:spPr>
          <a:xfrm rot="10800000" flipV="1">
            <a:off x="2860353" y="5208339"/>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4" name="圆角矩形 23"/>
          <p:cNvSpPr/>
          <p:nvPr/>
        </p:nvSpPr>
        <p:spPr>
          <a:xfrm rot="10800000" flipV="1">
            <a:off x="2860353" y="3370429"/>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4289383"/>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4489707" y="2487563"/>
            <a:ext cx="7131572" cy="584771"/>
          </a:xfrm>
          <a:prstGeom prst="rect">
            <a:avLst/>
          </a:prstGeom>
        </p:spPr>
        <p:txBody>
          <a:bodyPr wrap="square" lIns="91436" tIns="45718" rIns="91436" bIns="45718">
            <a:spAutoFit/>
          </a:bodyPr>
          <a:lstStyle/>
          <a:p>
            <a:r>
              <a:rPr lang="zh-CN" altLang="en-US" sz="1600" b="1" dirty="0">
                <a:solidFill>
                  <a:schemeClr val="bg1"/>
                </a:solidFill>
                <a:latin typeface="+mn-ea"/>
              </a:rPr>
              <a:t>利用词嵌入模型将词向量化，</a:t>
            </a:r>
            <a:r>
              <a:rPr lang="zh-CN" altLang="zh-CN" sz="1600" b="1" dirty="0">
                <a:solidFill>
                  <a:schemeClr val="bg1"/>
                </a:solidFill>
                <a:latin typeface="+mn-ea"/>
              </a:rPr>
              <a:t>然后通过</a:t>
            </a:r>
            <a:r>
              <a:rPr lang="en-US" altLang="zh-CN" sz="1600" b="1" dirty="0">
                <a:solidFill>
                  <a:schemeClr val="bg1"/>
                </a:solidFill>
                <a:latin typeface="+mn-ea"/>
              </a:rPr>
              <a:t>k-means</a:t>
            </a:r>
            <a:r>
              <a:rPr lang="zh-CN" altLang="zh-CN" sz="1600" b="1" dirty="0">
                <a:solidFill>
                  <a:schemeClr val="bg1"/>
                </a:solidFill>
                <a:latin typeface="+mn-ea"/>
              </a:rPr>
              <a:t>聚类算法将相同属性的词聚成簇</a:t>
            </a:r>
            <a:r>
              <a:rPr lang="zh-CN" altLang="en-US" sz="1600" b="1" dirty="0">
                <a:solidFill>
                  <a:schemeClr val="bg1"/>
                </a:solidFill>
                <a:latin typeface="+mn-ea"/>
              </a:rPr>
              <a:t>辅助</a:t>
            </a:r>
            <a:r>
              <a:rPr lang="en-US" altLang="zh-CN" sz="1600" b="1" dirty="0">
                <a:solidFill>
                  <a:schemeClr val="bg1"/>
                </a:solidFill>
                <a:latin typeface="+mn-ea"/>
              </a:rPr>
              <a:t>BSBL</a:t>
            </a:r>
            <a:r>
              <a:rPr lang="zh-CN" altLang="en-US" sz="1600" b="1" dirty="0">
                <a:solidFill>
                  <a:schemeClr val="bg1"/>
                </a:solidFill>
                <a:latin typeface="+mn-ea"/>
              </a:rPr>
              <a:t>分块</a:t>
            </a:r>
            <a:endParaRPr lang="zh-CN" altLang="zh-CN" sz="1600" b="1" dirty="0">
              <a:solidFill>
                <a:schemeClr val="bg1"/>
              </a:solidFill>
              <a:latin typeface="+mn-ea"/>
            </a:endParaRPr>
          </a:p>
        </p:txBody>
      </p:sp>
      <p:sp>
        <p:nvSpPr>
          <p:cNvPr id="27" name="矩形 26"/>
          <p:cNvSpPr/>
          <p:nvPr/>
        </p:nvSpPr>
        <p:spPr>
          <a:xfrm>
            <a:off x="4488810" y="3408038"/>
            <a:ext cx="7131572" cy="830993"/>
          </a:xfrm>
          <a:prstGeom prst="rect">
            <a:avLst/>
          </a:prstGeom>
        </p:spPr>
        <p:txBody>
          <a:bodyPr wrap="square" lIns="91436" tIns="45718" rIns="91436" bIns="45718">
            <a:spAutoFit/>
          </a:bodyPr>
          <a:lstStyle/>
          <a:p>
            <a:r>
              <a:rPr lang="zh-CN" altLang="zh-CN" sz="1600" b="1" dirty="0">
                <a:solidFill>
                  <a:schemeClr val="bg1"/>
                </a:solidFill>
                <a:latin typeface="+mn-ea"/>
              </a:rPr>
              <a:t>引入</a:t>
            </a:r>
            <a:r>
              <a:rPr lang="en-US" altLang="zh-CN" sz="1600" b="1" dirty="0">
                <a:solidFill>
                  <a:schemeClr val="bg1"/>
                </a:solidFill>
                <a:latin typeface="+mn-ea"/>
              </a:rPr>
              <a:t>BSBL</a:t>
            </a:r>
            <a:r>
              <a:rPr lang="zh-CN" altLang="zh-CN" sz="1600" b="1" dirty="0">
                <a:solidFill>
                  <a:schemeClr val="bg1"/>
                </a:solidFill>
                <a:latin typeface="+mn-ea"/>
              </a:rPr>
              <a:t>学习矩阵内向量间的关系</a:t>
            </a:r>
            <a:r>
              <a:rPr lang="zh-CN" altLang="en-US" sz="1600" b="1" dirty="0">
                <a:solidFill>
                  <a:schemeClr val="bg1"/>
                </a:solidFill>
                <a:latin typeface="+mn-ea"/>
              </a:rPr>
              <a:t>利用</a:t>
            </a:r>
            <a:r>
              <a:rPr lang="zh-CN" altLang="zh-CN" sz="1600" b="1" dirty="0">
                <a:solidFill>
                  <a:schemeClr val="bg1"/>
                </a:solidFill>
                <a:latin typeface="+mn-ea"/>
              </a:rPr>
              <a:t>块内相关性构建块结构来提高文档的和词的稀疏性表达能力</a:t>
            </a:r>
            <a:r>
              <a:rPr lang="zh-CN" altLang="en-US" sz="1600" b="1" dirty="0">
                <a:solidFill>
                  <a:schemeClr val="bg1"/>
                </a:solidFill>
                <a:latin typeface="+mn-ea"/>
              </a:rPr>
              <a:t>，并引入</a:t>
            </a:r>
            <a:r>
              <a:rPr lang="en-US" altLang="zh-CN" sz="1600" b="1" dirty="0">
                <a:solidFill>
                  <a:schemeClr val="bg1"/>
                </a:solidFill>
                <a:latin typeface="+mn-ea"/>
              </a:rPr>
              <a:t>EM</a:t>
            </a:r>
            <a:r>
              <a:rPr lang="zh-CN" altLang="en-US" sz="1600" b="1" dirty="0">
                <a:solidFill>
                  <a:schemeClr val="bg1"/>
                </a:solidFill>
                <a:latin typeface="+mn-ea"/>
              </a:rPr>
              <a:t>算法和主题字典学习法来得到词编码和主题字典</a:t>
            </a:r>
            <a:endParaRPr lang="zh-CN" altLang="zh-CN" sz="1600" b="1" dirty="0">
              <a:solidFill>
                <a:schemeClr val="bg1"/>
              </a:solidFill>
              <a:latin typeface="+mn-ea"/>
            </a:endParaRPr>
          </a:p>
        </p:txBody>
      </p:sp>
      <p:sp>
        <p:nvSpPr>
          <p:cNvPr id="28" name="矩形 27"/>
          <p:cNvSpPr/>
          <p:nvPr/>
        </p:nvSpPr>
        <p:spPr>
          <a:xfrm>
            <a:off x="4488810" y="4327691"/>
            <a:ext cx="7131572" cy="584771"/>
          </a:xfrm>
          <a:prstGeom prst="rect">
            <a:avLst/>
          </a:prstGeom>
        </p:spPr>
        <p:txBody>
          <a:bodyPr wrap="square" lIns="91436" tIns="45718" rIns="91436" bIns="45718">
            <a:spAutoFit/>
          </a:bodyPr>
          <a:lstStyle/>
          <a:p>
            <a:r>
              <a:rPr lang="zh-CN" altLang="en-US" sz="1600" b="1" dirty="0">
                <a:solidFill>
                  <a:schemeClr val="bg1"/>
                </a:solidFill>
                <a:latin typeface="+mn-ea"/>
              </a:rPr>
              <a:t>实验表明</a:t>
            </a:r>
            <a:r>
              <a:rPr lang="en-US" altLang="zh-CN" sz="1600" b="1" dirty="0">
                <a:solidFill>
                  <a:schemeClr val="bg1"/>
                </a:solidFill>
                <a:latin typeface="+mn-ea"/>
              </a:rPr>
              <a:t>Block-BSTC</a:t>
            </a:r>
            <a:r>
              <a:rPr lang="zh-CN" altLang="en-US" sz="1600" b="1" dirty="0">
                <a:solidFill>
                  <a:schemeClr val="bg1"/>
                </a:solidFill>
                <a:latin typeface="+mn-ea"/>
              </a:rPr>
              <a:t>能够有效的提高词编码的稀疏性，同时，它能够在分类准确性取得不错的效果</a:t>
            </a:r>
            <a:endParaRPr lang="zh-CN" altLang="zh-CN" sz="1600" b="1" dirty="0">
              <a:solidFill>
                <a:schemeClr val="bg1"/>
              </a:solidFill>
              <a:latin typeface="+mn-ea"/>
            </a:endParaRPr>
          </a:p>
        </p:txBody>
      </p:sp>
      <p:sp>
        <p:nvSpPr>
          <p:cNvPr id="29" name="矩形 28"/>
          <p:cNvSpPr/>
          <p:nvPr/>
        </p:nvSpPr>
        <p:spPr>
          <a:xfrm>
            <a:off x="4488810" y="5164537"/>
            <a:ext cx="7131572" cy="1052592"/>
          </a:xfrm>
          <a:prstGeom prst="rect">
            <a:avLst/>
          </a:prstGeom>
        </p:spPr>
        <p:txBody>
          <a:bodyPr wrap="square" lIns="91436" tIns="45718" rIns="91436" bIns="45718">
            <a:spAutoFit/>
          </a:bodyPr>
          <a:lstStyle/>
          <a:p>
            <a:pPr>
              <a:lnSpc>
                <a:spcPct val="130000"/>
              </a:lnSpc>
            </a:pPr>
            <a:r>
              <a:rPr lang="zh-CN" altLang="zh-CN" sz="1600" b="1" dirty="0">
                <a:solidFill>
                  <a:schemeClr val="bg1"/>
                </a:solidFill>
              </a:rPr>
              <a:t>尝试改进本文的推导算法，让算法占用更少的计算机资源来获得主题语义清晰的潜在信息。同时，在我们的模型中设计在线学习方式，来加速学习潜在的稀疏表达方式，更好地挖掘短文本中潜在的语义信息</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3245" y="3053590"/>
            <a:ext cx="1215709" cy="2218875"/>
          </a:xfrm>
          <a:prstGeom prst="rect">
            <a:avLst/>
          </a:prstGeom>
          <a:noFill/>
        </p:spPr>
        <p:txBody>
          <a:bodyPr vert="eaVert" wrap="none" lIns="91436" tIns="45718" rIns="91436" bIns="45718" rtlCol="0">
            <a:spAutoFit/>
          </a:bodyPr>
          <a:lstStyle/>
          <a:p>
            <a:r>
              <a:rPr lang="zh-CN" altLang="en-US" sz="6700" spc="600" dirty="0">
                <a:solidFill>
                  <a:schemeClr val="bg1"/>
                </a:solidFill>
                <a:latin typeface="微软雅黑" panose="020B0503020204020204" pitchFamily="34" charset="-122"/>
                <a:ea typeface="微软雅黑" panose="020B0503020204020204" pitchFamily="34" charset="-122"/>
              </a:rPr>
              <a:t>建 议</a:t>
            </a:r>
          </a:p>
        </p:txBody>
      </p:sp>
      <p:sp>
        <p:nvSpPr>
          <p:cNvPr id="43" name="矩形 42"/>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5" name="文本框 44"/>
          <p:cNvSpPr txBox="1"/>
          <p:nvPr/>
        </p:nvSpPr>
        <p:spPr>
          <a:xfrm>
            <a:off x="647718" y="267582"/>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总结与展望</a:t>
            </a:r>
          </a:p>
        </p:txBody>
      </p:sp>
      <p:sp>
        <p:nvSpPr>
          <p:cNvPr id="46" name="矩形 45"/>
          <p:cNvSpPr/>
          <p:nvPr/>
        </p:nvSpPr>
        <p:spPr>
          <a:xfrm>
            <a:off x="2844000" y="324999"/>
            <a:ext cx="1402941"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总结与展望</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a:off x="11454106" y="252857"/>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2" name="矩形 41"/>
          <p:cNvSpPr/>
          <p:nvPr/>
        </p:nvSpPr>
        <p:spPr>
          <a:xfrm>
            <a:off x="-13712" y="1962775"/>
            <a:ext cx="2212787" cy="4447636"/>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4" name="文本框 3"/>
          <p:cNvSpPr txBox="1"/>
          <p:nvPr/>
        </p:nvSpPr>
        <p:spPr>
          <a:xfrm>
            <a:off x="478623" y="2155093"/>
            <a:ext cx="1107996" cy="4255318"/>
          </a:xfrm>
          <a:prstGeom prst="rect">
            <a:avLst/>
          </a:prstGeom>
          <a:noFill/>
        </p:spPr>
        <p:txBody>
          <a:bodyPr vert="eaVert" wrap="square" rtlCol="0">
            <a:spAutoFit/>
          </a:bodyPr>
          <a:lstStyle/>
          <a:p>
            <a:r>
              <a:rPr lang="zh-CN" altLang="en-US" sz="6000" dirty="0">
                <a:solidFill>
                  <a:schemeClr val="bg1"/>
                </a:solidFill>
              </a:rPr>
              <a:t>总结与展望</a:t>
            </a:r>
          </a:p>
        </p:txBody>
      </p:sp>
    </p:spTree>
    <p:extLst>
      <p:ext uri="{BB962C8B-B14F-4D97-AF65-F5344CB8AC3E}">
        <p14:creationId xmlns:p14="http://schemas.microsoft.com/office/powerpoint/2010/main" val="1287408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4760277" cy="1477327"/>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p>
        </p:txBody>
      </p:sp>
      <p:grpSp>
        <p:nvGrpSpPr>
          <p:cNvPr id="50" name="组合 49"/>
          <p:cNvGrpSpPr/>
          <p:nvPr/>
        </p:nvGrpSpPr>
        <p:grpSpPr>
          <a:xfrm>
            <a:off x="3406385" y="4091354"/>
            <a:ext cx="4307919" cy="411599"/>
            <a:chOff x="7573304" y="5767512"/>
            <a:chExt cx="4307919" cy="414968"/>
          </a:xfrm>
        </p:grpSpPr>
        <p:sp>
          <p:nvSpPr>
            <p:cNvPr id="51" name="文本框 50"/>
            <p:cNvSpPr txBox="1"/>
            <p:nvPr/>
          </p:nvSpPr>
          <p:spPr>
            <a:xfrm>
              <a:off x="7573304" y="5779095"/>
              <a:ext cx="1980029" cy="403385"/>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答辩人：施洪亮</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9901193" y="5767512"/>
              <a:ext cx="1980030" cy="403385"/>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指导教授：彭敏</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4" name="组 43"/>
          <p:cNvGrpSpPr/>
          <p:nvPr/>
        </p:nvGrpSpPr>
        <p:grpSpPr>
          <a:xfrm>
            <a:off x="11454106" y="252857"/>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8880380" cy="1015659"/>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a:spLocks/>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
        <p:nvSpPr>
          <p:cNvPr id="83" name="圆角矩形 82"/>
          <p:cNvSpPr/>
          <p:nvPr/>
        </p:nvSpPr>
        <p:spPr>
          <a:xfrm rot="10800000" flipV="1">
            <a:off x="5770332"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grpSp>
        <p:nvGrpSpPr>
          <p:cNvPr id="84" name="组合 48"/>
          <p:cNvGrpSpPr/>
          <p:nvPr/>
        </p:nvGrpSpPr>
        <p:grpSpPr>
          <a:xfrm>
            <a:off x="5183531" y="2160559"/>
            <a:ext cx="484560" cy="382547"/>
            <a:chOff x="4625150" y="6808104"/>
            <a:chExt cx="540316" cy="426565"/>
          </a:xfrm>
          <a:solidFill>
            <a:srgbClr val="4C98CF"/>
          </a:solidFill>
        </p:grpSpPr>
        <p:sp>
          <p:nvSpPr>
            <p:cNvPr id="85" name="Freeform 127"/>
            <p:cNvSpPr>
              <a:spLocks/>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2">
                    <a:lumMod val="75000"/>
                  </a:schemeClr>
                </a:solidFill>
              </a:endParaRPr>
            </a:p>
          </p:txBody>
        </p:sp>
        <p:sp>
          <p:nvSpPr>
            <p:cNvPr id="86" name="Freeform 128"/>
            <p:cNvSpPr>
              <a:spLocks/>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spTree>
    <p:extLst>
      <p:ext uri="{BB962C8B-B14F-4D97-AF65-F5344CB8AC3E}">
        <p14:creationId xmlns:p14="http://schemas.microsoft.com/office/powerpoint/2010/main" val="3665094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39261" cy="861772"/>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研究背景</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2283683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438403" y="252859"/>
            <a:ext cx="9753599" cy="486000"/>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45" name="文本框 44"/>
          <p:cNvSpPr txBox="1"/>
          <p:nvPr/>
        </p:nvSpPr>
        <p:spPr>
          <a:xfrm>
            <a:off x="647718" y="267581"/>
            <a:ext cx="1655153" cy="4616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46" name="矩形 45"/>
          <p:cNvSpPr/>
          <p:nvPr/>
        </p:nvSpPr>
        <p:spPr>
          <a:xfrm>
            <a:off x="2556000" y="324000"/>
            <a:ext cx="1159284"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研究意义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1580269" y="2173347"/>
            <a:ext cx="8842553" cy="892551"/>
          </a:xfrm>
          <a:prstGeom prst="rect">
            <a:avLst/>
          </a:prstGeom>
        </p:spPr>
        <p:txBody>
          <a:bodyPr wrap="square" lIns="91436" tIns="45718" rIns="91436" bIns="45718">
            <a:spAutoFit/>
          </a:bodyPr>
          <a:lstStyle/>
          <a:p>
            <a:pPr algn="ctr"/>
            <a:r>
              <a:rPr lang="zh-CN" altLang="en-US" sz="3200" spc="600" dirty="0">
                <a:solidFill>
                  <a:schemeClr val="bg1"/>
                </a:solidFill>
                <a:latin typeface="微软雅黑" panose="020B0503020204020204" pitchFamily="34" charset="-122"/>
                <a:ea typeface="微软雅黑" panose="020B0503020204020204" pitchFamily="34" charset="-122"/>
              </a:rPr>
              <a:t>主题研究</a:t>
            </a:r>
            <a:endParaRPr lang="en-US" altLang="zh-CN" sz="3200" spc="6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RESEARCH TOPIC</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43" name="组 42"/>
          <p:cNvGrpSpPr/>
          <p:nvPr/>
        </p:nvGrpSpPr>
        <p:grpSpPr>
          <a:xfrm>
            <a:off x="11454106" y="252857"/>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 name="矩形 1"/>
          <p:cNvSpPr/>
          <p:nvPr/>
        </p:nvSpPr>
        <p:spPr>
          <a:xfrm>
            <a:off x="712263" y="3197473"/>
            <a:ext cx="10767476" cy="2619179"/>
          </a:xfrm>
          <a:prstGeom prst="rect">
            <a:avLst/>
          </a:prstGeom>
        </p:spPr>
        <p:txBody>
          <a:bodyPr wrap="square" lIns="91438" tIns="45719" rIns="91438" bIns="45719">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如学年论文、毕业论文、学位论文、科技论文、成果论文等，总称为论文。</a:t>
            </a:r>
          </a:p>
          <a:p>
            <a:pPr>
              <a:lnSpc>
                <a:spcPct val="130000"/>
              </a:lnSpc>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      为了探讨和掌握论文的写作规律和特点，需要对论文进行分类。由于论文本身的内容和性质不同，研究领域、对象、方法、表现方式不同，因此，论文就有不同的分类方法。</a:t>
            </a: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p:txBody>
      </p:sp>
      <p:graphicFrame>
        <p:nvGraphicFramePr>
          <p:cNvPr id="24" name="图表 23"/>
          <p:cNvGraphicFramePr/>
          <p:nvPr>
            <p:extLst>
              <p:ext uri="{D42A27DB-BD31-4B8C-83A1-F6EECF244321}">
                <p14:modId xmlns:p14="http://schemas.microsoft.com/office/powerpoint/2010/main" val="2474442806"/>
              </p:ext>
            </p:extLst>
          </p:nvPr>
        </p:nvGraphicFramePr>
        <p:xfrm>
          <a:off x="1150238" y="2191573"/>
          <a:ext cx="6606072" cy="3625079"/>
        </p:xfrm>
        <a:graphic>
          <a:graphicData uri="http://schemas.openxmlformats.org/drawingml/2006/chart">
            <c:chart xmlns:c="http://schemas.openxmlformats.org/drawingml/2006/chart" xmlns:r="http://schemas.openxmlformats.org/officeDocument/2006/relationships" r:id="rId3"/>
          </a:graphicData>
        </a:graphic>
      </p:graphicFrame>
      <p:cxnSp>
        <p:nvCxnSpPr>
          <p:cNvPr id="25" name="直接连接符 24"/>
          <p:cNvCxnSpPr/>
          <p:nvPr/>
        </p:nvCxnSpPr>
        <p:spPr>
          <a:xfrm>
            <a:off x="1268991" y="1996172"/>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50238" y="1494214"/>
            <a:ext cx="7188741" cy="384721"/>
          </a:xfrm>
          <a:prstGeom prst="rect">
            <a:avLst/>
          </a:prstGeom>
          <a:noFill/>
        </p:spPr>
        <p:txBody>
          <a:bodyPr wrap="square" rtlCol="0">
            <a:spAutoFit/>
          </a:bodyPr>
          <a:lstStyle/>
          <a:p>
            <a:r>
              <a:rPr lang="zh-CN" altLang="en-US" dirty="0">
                <a:solidFill>
                  <a:schemeClr val="tx1">
                    <a:lumMod val="65000"/>
                    <a:lumOff val="35000"/>
                  </a:schemeClr>
                </a:solidFill>
              </a:rPr>
              <a:t>随着社交媒体的快速发展，短文本成为信息载体的重要形式</a:t>
            </a:r>
          </a:p>
        </p:txBody>
      </p:sp>
    </p:spTree>
    <p:extLst>
      <p:ext uri="{BB962C8B-B14F-4D97-AF65-F5344CB8AC3E}">
        <p14:creationId xmlns:p14="http://schemas.microsoft.com/office/powerpoint/2010/main" val="1412323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文本框 374"/>
          <p:cNvSpPr txBox="1"/>
          <p:nvPr/>
        </p:nvSpPr>
        <p:spPr>
          <a:xfrm>
            <a:off x="540291" y="1606097"/>
            <a:ext cx="2954647"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传统的概率主题模型</a:t>
            </a:r>
          </a:p>
        </p:txBody>
      </p:sp>
      <p:cxnSp>
        <p:nvCxnSpPr>
          <p:cNvPr id="376" name="直接连接符 375"/>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3962683"/>
            <a:ext cx="233909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非概率主题模型</a:t>
            </a:r>
          </a:p>
        </p:txBody>
      </p:sp>
      <p:cxnSp>
        <p:nvCxnSpPr>
          <p:cNvPr id="381" name="直接连接符 380"/>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47718" y="267581"/>
            <a:ext cx="1655153" cy="4616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397" name="矩形 396"/>
          <p:cNvSpPr/>
          <p:nvPr/>
        </p:nvSpPr>
        <p:spPr>
          <a:xfrm>
            <a:off x="2556000" y="324000"/>
            <a:ext cx="1159284"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研究意义</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graphicFrame>
        <p:nvGraphicFramePr>
          <p:cNvPr id="2" name="对象 1"/>
          <p:cNvGraphicFramePr>
            <a:graphicFrameLocks noChangeAspect="1"/>
          </p:cNvGraphicFramePr>
          <p:nvPr>
            <p:extLst>
              <p:ext uri="{D42A27DB-BD31-4B8C-83A1-F6EECF244321}">
                <p14:modId xmlns:p14="http://schemas.microsoft.com/office/powerpoint/2010/main" val="3692715529"/>
              </p:ext>
            </p:extLst>
          </p:nvPr>
        </p:nvGraphicFramePr>
        <p:xfrm>
          <a:off x="745785" y="2560885"/>
          <a:ext cx="4267200" cy="444500"/>
        </p:xfrm>
        <a:graphic>
          <a:graphicData uri="http://schemas.openxmlformats.org/presentationml/2006/ole">
            <mc:AlternateContent xmlns:mc="http://schemas.openxmlformats.org/markup-compatibility/2006">
              <mc:Choice xmlns:v="urn:schemas-microsoft-com:vml" Requires="v">
                <p:oleObj spid="_x0000_s1185" name="Equation" r:id="rId4" imgW="4267080" imgH="444240" progId="Equation.DSMT4">
                  <p:embed/>
                </p:oleObj>
              </mc:Choice>
              <mc:Fallback>
                <p:oleObj name="Equation" r:id="rId4" imgW="4267080" imgH="444240" progId="Equation.DSMT4">
                  <p:embed/>
                  <p:pic>
                    <p:nvPicPr>
                      <p:cNvPr id="0" name=""/>
                      <p:cNvPicPr/>
                      <p:nvPr/>
                    </p:nvPicPr>
                    <p:blipFill>
                      <a:blip r:embed="rId5"/>
                      <a:stretch>
                        <a:fillRect/>
                      </a:stretch>
                    </p:blipFill>
                    <p:spPr>
                      <a:xfrm>
                        <a:off x="745785" y="2560885"/>
                        <a:ext cx="4267200" cy="444500"/>
                      </a:xfrm>
                      <a:prstGeom prst="rect">
                        <a:avLst/>
                      </a:prstGeom>
                    </p:spPr>
                  </p:pic>
                </p:oleObj>
              </mc:Fallback>
            </mc:AlternateContent>
          </a:graphicData>
        </a:graphic>
      </p:graphicFrame>
      <p:pic>
        <p:nvPicPr>
          <p:cNvPr id="754" name="图片 753"/>
          <p:cNvPicPr>
            <a:picLocks noChangeAspect="1"/>
          </p:cNvPicPr>
          <p:nvPr/>
        </p:nvPicPr>
        <p:blipFill>
          <a:blip r:embed="rId6"/>
          <a:stretch>
            <a:fillRect/>
          </a:stretch>
        </p:blipFill>
        <p:spPr>
          <a:xfrm>
            <a:off x="5679680" y="1970628"/>
            <a:ext cx="5667375" cy="1514475"/>
          </a:xfrm>
          <a:prstGeom prst="rect">
            <a:avLst/>
          </a:prstGeom>
        </p:spPr>
      </p:pic>
      <p:pic>
        <p:nvPicPr>
          <p:cNvPr id="755" name="图片 754"/>
          <p:cNvPicPr>
            <a:picLocks noChangeAspect="1"/>
          </p:cNvPicPr>
          <p:nvPr/>
        </p:nvPicPr>
        <p:blipFill>
          <a:blip r:embed="rId7"/>
          <a:stretch>
            <a:fillRect/>
          </a:stretch>
        </p:blipFill>
        <p:spPr>
          <a:xfrm>
            <a:off x="695469" y="4744061"/>
            <a:ext cx="3836411" cy="1707601"/>
          </a:xfrm>
          <a:prstGeom prst="rect">
            <a:avLst/>
          </a:prstGeom>
        </p:spPr>
      </p:pic>
    </p:spTree>
    <p:extLst>
      <p:ext uri="{BB962C8B-B14F-4D97-AF65-F5344CB8AC3E}">
        <p14:creationId xmlns:p14="http://schemas.microsoft.com/office/powerpoint/2010/main" val="26256198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1348" y="2298680"/>
            <a:ext cx="1174652" cy="727167"/>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3" name="圆角矩形 22"/>
          <p:cNvSpPr/>
          <p:nvPr/>
        </p:nvSpPr>
        <p:spPr>
          <a:xfrm>
            <a:off x="4994126" y="3122654"/>
            <a:ext cx="5526341" cy="481571"/>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mn-ea"/>
              </a:rPr>
              <a:t>缺少</a:t>
            </a:r>
            <a:r>
              <a:rPr lang="zh-CN" altLang="zh-CN" dirty="0">
                <a:solidFill>
                  <a:schemeClr val="bg1"/>
                </a:solidFill>
                <a:latin typeface="+mn-ea"/>
              </a:rPr>
              <a:t>文档</a:t>
            </a:r>
            <a:r>
              <a:rPr lang="en-US" altLang="zh-CN" dirty="0">
                <a:solidFill>
                  <a:schemeClr val="bg1"/>
                </a:solidFill>
                <a:latin typeface="+mn-ea"/>
              </a:rPr>
              <a:t>-</a:t>
            </a:r>
            <a:r>
              <a:rPr lang="zh-CN" altLang="zh-CN" dirty="0">
                <a:solidFill>
                  <a:schemeClr val="bg1"/>
                </a:solidFill>
                <a:latin typeface="+mn-ea"/>
              </a:rPr>
              <a:t>词级别或主题</a:t>
            </a:r>
            <a:r>
              <a:rPr lang="en-US" altLang="zh-CN" dirty="0">
                <a:solidFill>
                  <a:schemeClr val="bg1"/>
                </a:solidFill>
                <a:latin typeface="+mn-ea"/>
              </a:rPr>
              <a:t>-</a:t>
            </a:r>
            <a:r>
              <a:rPr lang="zh-CN" altLang="zh-CN" dirty="0">
                <a:solidFill>
                  <a:schemeClr val="bg1"/>
                </a:solidFill>
                <a:latin typeface="+mn-ea"/>
              </a:rPr>
              <a:t>词级别的共现</a:t>
            </a:r>
            <a:r>
              <a:rPr lang="zh-CN" altLang="en-US" dirty="0">
                <a:solidFill>
                  <a:schemeClr val="bg1"/>
                </a:solidFill>
                <a:latin typeface="+mn-ea"/>
              </a:rPr>
              <a:t>信息</a:t>
            </a:r>
            <a:endParaRPr lang="en-US" altLang="zh-CN" dirty="0">
              <a:solidFill>
                <a:schemeClr val="bg1"/>
              </a:solidFill>
              <a:latin typeface="+mn-ea"/>
            </a:endParaRPr>
          </a:p>
        </p:txBody>
      </p:sp>
      <p:cxnSp>
        <p:nvCxnSpPr>
          <p:cNvPr id="31" name="直接连接符 30"/>
          <p:cNvCxnSpPr/>
          <p:nvPr/>
        </p:nvCxnSpPr>
        <p:spPr>
          <a:xfrm flipV="1">
            <a:off x="2742926" y="4026902"/>
            <a:ext cx="1293855" cy="713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358537" y="202265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5" name="文本框 54"/>
          <p:cNvSpPr txBox="1"/>
          <p:nvPr/>
        </p:nvSpPr>
        <p:spPr>
          <a:xfrm>
            <a:off x="647718" y="267581"/>
            <a:ext cx="1655153" cy="4616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56" name="矩形 55"/>
          <p:cNvSpPr/>
          <p:nvPr/>
        </p:nvSpPr>
        <p:spPr>
          <a:xfrm>
            <a:off x="2556000" y="324999"/>
            <a:ext cx="1159284"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面临挑战</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58" name="组 57"/>
          <p:cNvGrpSpPr/>
          <p:nvPr/>
        </p:nvGrpSpPr>
        <p:grpSpPr>
          <a:xfrm>
            <a:off x="11454106" y="252857"/>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4" name="文本框 3"/>
          <p:cNvSpPr txBox="1"/>
          <p:nvPr/>
        </p:nvSpPr>
        <p:spPr>
          <a:xfrm>
            <a:off x="1479693" y="2454988"/>
            <a:ext cx="977960" cy="400110"/>
          </a:xfrm>
          <a:prstGeom prst="rect">
            <a:avLst/>
          </a:prstGeom>
          <a:noFill/>
        </p:spPr>
        <p:txBody>
          <a:bodyPr wrap="square" rtlCol="0">
            <a:spAutoFit/>
          </a:bodyPr>
          <a:lstStyle/>
          <a:p>
            <a:r>
              <a:rPr lang="zh-CN" altLang="en-US" sz="2000" dirty="0">
                <a:solidFill>
                  <a:schemeClr val="bg1"/>
                </a:solidFill>
              </a:rPr>
              <a:t>数量多</a:t>
            </a:r>
          </a:p>
        </p:txBody>
      </p:sp>
      <p:grpSp>
        <p:nvGrpSpPr>
          <p:cNvPr id="38" name="组合 37"/>
          <p:cNvGrpSpPr/>
          <p:nvPr/>
        </p:nvGrpSpPr>
        <p:grpSpPr>
          <a:xfrm>
            <a:off x="1381348" y="3447917"/>
            <a:ext cx="1174652" cy="727167"/>
            <a:chOff x="4925753" y="1651222"/>
            <a:chExt cx="1755700" cy="1890765"/>
          </a:xfrm>
        </p:grpSpPr>
        <p:sp>
          <p:nvSpPr>
            <p:cNvPr id="39" name="圆角矩形 38"/>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40" name="圆角矩形 39"/>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41" name="文本框 40"/>
          <p:cNvSpPr txBox="1"/>
          <p:nvPr/>
        </p:nvSpPr>
        <p:spPr>
          <a:xfrm>
            <a:off x="1479693" y="3604225"/>
            <a:ext cx="977960" cy="400110"/>
          </a:xfrm>
          <a:prstGeom prst="rect">
            <a:avLst/>
          </a:prstGeom>
          <a:noFill/>
        </p:spPr>
        <p:txBody>
          <a:bodyPr wrap="square" rtlCol="0">
            <a:spAutoFit/>
          </a:bodyPr>
          <a:lstStyle/>
          <a:p>
            <a:r>
              <a:rPr lang="zh-CN" altLang="en-US" sz="2000" dirty="0">
                <a:solidFill>
                  <a:schemeClr val="bg1"/>
                </a:solidFill>
              </a:rPr>
              <a:t>篇幅短</a:t>
            </a:r>
          </a:p>
        </p:txBody>
      </p:sp>
      <p:grpSp>
        <p:nvGrpSpPr>
          <p:cNvPr id="42" name="组合 41"/>
          <p:cNvGrpSpPr/>
          <p:nvPr/>
        </p:nvGrpSpPr>
        <p:grpSpPr>
          <a:xfrm>
            <a:off x="1381348" y="4500564"/>
            <a:ext cx="1174652" cy="727167"/>
            <a:chOff x="4925753" y="1651222"/>
            <a:chExt cx="1755700" cy="1890765"/>
          </a:xfrm>
        </p:grpSpPr>
        <p:sp>
          <p:nvSpPr>
            <p:cNvPr id="44" name="圆角矩形 43"/>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54" rtl="0" eaLnBrk="1" latinLnBrk="0" hangingPunct="1">
                <a:defRPr sz="1900" kern="1200">
                  <a:solidFill>
                    <a:schemeClr val="lt1"/>
                  </a:solidFill>
                  <a:latin typeface="+mn-lt"/>
                  <a:ea typeface="+mn-ea"/>
                  <a:cs typeface="+mn-cs"/>
                </a:defRPr>
              </a:lvl1pPr>
              <a:lvl2pPr marL="457178" algn="l" defTabSz="914354" rtl="0" eaLnBrk="1" latinLnBrk="0" hangingPunct="1">
                <a:defRPr sz="1900" kern="1200">
                  <a:solidFill>
                    <a:schemeClr val="lt1"/>
                  </a:solidFill>
                  <a:latin typeface="+mn-lt"/>
                  <a:ea typeface="+mn-ea"/>
                  <a:cs typeface="+mn-cs"/>
                </a:defRPr>
              </a:lvl2pPr>
              <a:lvl3pPr marL="914354" algn="l" defTabSz="914354" rtl="0" eaLnBrk="1" latinLnBrk="0" hangingPunct="1">
                <a:defRPr sz="1900" kern="1200">
                  <a:solidFill>
                    <a:schemeClr val="lt1"/>
                  </a:solidFill>
                  <a:latin typeface="+mn-lt"/>
                  <a:ea typeface="+mn-ea"/>
                  <a:cs typeface="+mn-cs"/>
                </a:defRPr>
              </a:lvl3pPr>
              <a:lvl4pPr marL="1371532" algn="l" defTabSz="914354" rtl="0" eaLnBrk="1" latinLnBrk="0" hangingPunct="1">
                <a:defRPr sz="1900" kern="1200">
                  <a:solidFill>
                    <a:schemeClr val="lt1"/>
                  </a:solidFill>
                  <a:latin typeface="+mn-lt"/>
                  <a:ea typeface="+mn-ea"/>
                  <a:cs typeface="+mn-cs"/>
                </a:defRPr>
              </a:lvl4pPr>
              <a:lvl5pPr marL="1828709" algn="l" defTabSz="914354" rtl="0" eaLnBrk="1" latinLnBrk="0" hangingPunct="1">
                <a:defRPr sz="1900" kern="1200">
                  <a:solidFill>
                    <a:schemeClr val="lt1"/>
                  </a:solidFill>
                  <a:latin typeface="+mn-lt"/>
                  <a:ea typeface="+mn-ea"/>
                  <a:cs typeface="+mn-cs"/>
                </a:defRPr>
              </a:lvl5pPr>
              <a:lvl6pPr marL="2285886" algn="l" defTabSz="914354" rtl="0" eaLnBrk="1" latinLnBrk="0" hangingPunct="1">
                <a:defRPr sz="1900" kern="1200">
                  <a:solidFill>
                    <a:schemeClr val="lt1"/>
                  </a:solidFill>
                  <a:latin typeface="+mn-lt"/>
                  <a:ea typeface="+mn-ea"/>
                  <a:cs typeface="+mn-cs"/>
                </a:defRPr>
              </a:lvl6pPr>
              <a:lvl7pPr marL="2743062" algn="l" defTabSz="914354" rtl="0" eaLnBrk="1" latinLnBrk="0" hangingPunct="1">
                <a:defRPr sz="1900" kern="1200">
                  <a:solidFill>
                    <a:schemeClr val="lt1"/>
                  </a:solidFill>
                  <a:latin typeface="+mn-lt"/>
                  <a:ea typeface="+mn-ea"/>
                  <a:cs typeface="+mn-cs"/>
                </a:defRPr>
              </a:lvl7pPr>
              <a:lvl8pPr marL="3200240" algn="l" defTabSz="914354" rtl="0" eaLnBrk="1" latinLnBrk="0" hangingPunct="1">
                <a:defRPr sz="1900" kern="1200">
                  <a:solidFill>
                    <a:schemeClr val="lt1"/>
                  </a:solidFill>
                  <a:latin typeface="+mn-lt"/>
                  <a:ea typeface="+mn-ea"/>
                  <a:cs typeface="+mn-cs"/>
                </a:defRPr>
              </a:lvl8pPr>
              <a:lvl9pPr marL="3657418" algn="l" defTabSz="914354" rtl="0" eaLnBrk="1" latinLnBrk="0" hangingPunct="1">
                <a:defRPr sz="1900" kern="1200">
                  <a:solidFill>
                    <a:schemeClr val="lt1"/>
                  </a:solidFill>
                  <a:latin typeface="+mn-lt"/>
                  <a:ea typeface="+mn-ea"/>
                  <a:cs typeface="+mn-cs"/>
                </a:defRPr>
              </a:lvl9pP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45" name="圆角矩形 44"/>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54" rtl="0" eaLnBrk="1" latinLnBrk="0" hangingPunct="1">
                <a:defRPr sz="1900" kern="1200">
                  <a:solidFill>
                    <a:schemeClr val="lt1"/>
                  </a:solidFill>
                  <a:latin typeface="+mn-lt"/>
                  <a:ea typeface="+mn-ea"/>
                  <a:cs typeface="+mn-cs"/>
                </a:defRPr>
              </a:lvl1pPr>
              <a:lvl2pPr marL="457178" algn="l" defTabSz="914354" rtl="0" eaLnBrk="1" latinLnBrk="0" hangingPunct="1">
                <a:defRPr sz="1900" kern="1200">
                  <a:solidFill>
                    <a:schemeClr val="lt1"/>
                  </a:solidFill>
                  <a:latin typeface="+mn-lt"/>
                  <a:ea typeface="+mn-ea"/>
                  <a:cs typeface="+mn-cs"/>
                </a:defRPr>
              </a:lvl2pPr>
              <a:lvl3pPr marL="914354" algn="l" defTabSz="914354" rtl="0" eaLnBrk="1" latinLnBrk="0" hangingPunct="1">
                <a:defRPr sz="1900" kern="1200">
                  <a:solidFill>
                    <a:schemeClr val="lt1"/>
                  </a:solidFill>
                  <a:latin typeface="+mn-lt"/>
                  <a:ea typeface="+mn-ea"/>
                  <a:cs typeface="+mn-cs"/>
                </a:defRPr>
              </a:lvl3pPr>
              <a:lvl4pPr marL="1371532" algn="l" defTabSz="914354" rtl="0" eaLnBrk="1" latinLnBrk="0" hangingPunct="1">
                <a:defRPr sz="1900" kern="1200">
                  <a:solidFill>
                    <a:schemeClr val="lt1"/>
                  </a:solidFill>
                  <a:latin typeface="+mn-lt"/>
                  <a:ea typeface="+mn-ea"/>
                  <a:cs typeface="+mn-cs"/>
                </a:defRPr>
              </a:lvl4pPr>
              <a:lvl5pPr marL="1828709" algn="l" defTabSz="914354" rtl="0" eaLnBrk="1" latinLnBrk="0" hangingPunct="1">
                <a:defRPr sz="1900" kern="1200">
                  <a:solidFill>
                    <a:schemeClr val="lt1"/>
                  </a:solidFill>
                  <a:latin typeface="+mn-lt"/>
                  <a:ea typeface="+mn-ea"/>
                  <a:cs typeface="+mn-cs"/>
                </a:defRPr>
              </a:lvl5pPr>
              <a:lvl6pPr marL="2285886" algn="l" defTabSz="914354" rtl="0" eaLnBrk="1" latinLnBrk="0" hangingPunct="1">
                <a:defRPr sz="1900" kern="1200">
                  <a:solidFill>
                    <a:schemeClr val="lt1"/>
                  </a:solidFill>
                  <a:latin typeface="+mn-lt"/>
                  <a:ea typeface="+mn-ea"/>
                  <a:cs typeface="+mn-cs"/>
                </a:defRPr>
              </a:lvl6pPr>
              <a:lvl7pPr marL="2743062" algn="l" defTabSz="914354" rtl="0" eaLnBrk="1" latinLnBrk="0" hangingPunct="1">
                <a:defRPr sz="1900" kern="1200">
                  <a:solidFill>
                    <a:schemeClr val="lt1"/>
                  </a:solidFill>
                  <a:latin typeface="+mn-lt"/>
                  <a:ea typeface="+mn-ea"/>
                  <a:cs typeface="+mn-cs"/>
                </a:defRPr>
              </a:lvl7pPr>
              <a:lvl8pPr marL="3200240" algn="l" defTabSz="914354" rtl="0" eaLnBrk="1" latinLnBrk="0" hangingPunct="1">
                <a:defRPr sz="1900" kern="1200">
                  <a:solidFill>
                    <a:schemeClr val="lt1"/>
                  </a:solidFill>
                  <a:latin typeface="+mn-lt"/>
                  <a:ea typeface="+mn-ea"/>
                  <a:cs typeface="+mn-cs"/>
                </a:defRPr>
              </a:lvl8pPr>
              <a:lvl9pPr marL="3657418" algn="l" defTabSz="914354" rtl="0" eaLnBrk="1" latinLnBrk="0" hangingPunct="1">
                <a:defRPr sz="1900" kern="1200">
                  <a:solidFill>
                    <a:schemeClr val="lt1"/>
                  </a:solidFill>
                  <a:latin typeface="+mn-lt"/>
                  <a:ea typeface="+mn-ea"/>
                  <a:cs typeface="+mn-cs"/>
                </a:defRPr>
              </a:lvl9pP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43" name="文本框 3"/>
          <p:cNvSpPr txBox="1"/>
          <p:nvPr/>
        </p:nvSpPr>
        <p:spPr>
          <a:xfrm>
            <a:off x="1479693" y="4656872"/>
            <a:ext cx="977960" cy="400110"/>
          </a:xfrm>
          <a:prstGeom prst="rect">
            <a:avLst/>
          </a:prstGeom>
          <a:noFill/>
        </p:spPr>
        <p:txBody>
          <a:bodyPr wrap="square" rtlCol="0">
            <a:spAutoFit/>
          </a:bodyPr>
          <a:ls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a:lstStyle>
          <a:p>
            <a:r>
              <a:rPr lang="zh-CN" altLang="en-US" sz="2000" dirty="0">
                <a:solidFill>
                  <a:schemeClr val="bg1"/>
                </a:solidFill>
              </a:rPr>
              <a:t>噪音大</a:t>
            </a:r>
          </a:p>
        </p:txBody>
      </p:sp>
      <p:grpSp>
        <p:nvGrpSpPr>
          <p:cNvPr id="47" name="组合 46"/>
          <p:cNvGrpSpPr/>
          <p:nvPr/>
        </p:nvGrpSpPr>
        <p:grpSpPr>
          <a:xfrm>
            <a:off x="1366602" y="5611823"/>
            <a:ext cx="1174652" cy="727167"/>
            <a:chOff x="4925753" y="1651222"/>
            <a:chExt cx="1755700" cy="1890765"/>
          </a:xfrm>
        </p:grpSpPr>
        <p:sp>
          <p:nvSpPr>
            <p:cNvPr id="48" name="圆角矩形 47"/>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54" rtl="0" eaLnBrk="1" latinLnBrk="0" hangingPunct="1">
                <a:defRPr sz="1900" kern="1200">
                  <a:solidFill>
                    <a:schemeClr val="lt1"/>
                  </a:solidFill>
                  <a:latin typeface="+mn-lt"/>
                  <a:ea typeface="+mn-ea"/>
                  <a:cs typeface="+mn-cs"/>
                </a:defRPr>
              </a:lvl1pPr>
              <a:lvl2pPr marL="457178" algn="l" defTabSz="914354" rtl="0" eaLnBrk="1" latinLnBrk="0" hangingPunct="1">
                <a:defRPr sz="1900" kern="1200">
                  <a:solidFill>
                    <a:schemeClr val="lt1"/>
                  </a:solidFill>
                  <a:latin typeface="+mn-lt"/>
                  <a:ea typeface="+mn-ea"/>
                  <a:cs typeface="+mn-cs"/>
                </a:defRPr>
              </a:lvl2pPr>
              <a:lvl3pPr marL="914354" algn="l" defTabSz="914354" rtl="0" eaLnBrk="1" latinLnBrk="0" hangingPunct="1">
                <a:defRPr sz="1900" kern="1200">
                  <a:solidFill>
                    <a:schemeClr val="lt1"/>
                  </a:solidFill>
                  <a:latin typeface="+mn-lt"/>
                  <a:ea typeface="+mn-ea"/>
                  <a:cs typeface="+mn-cs"/>
                </a:defRPr>
              </a:lvl3pPr>
              <a:lvl4pPr marL="1371532" algn="l" defTabSz="914354" rtl="0" eaLnBrk="1" latinLnBrk="0" hangingPunct="1">
                <a:defRPr sz="1900" kern="1200">
                  <a:solidFill>
                    <a:schemeClr val="lt1"/>
                  </a:solidFill>
                  <a:latin typeface="+mn-lt"/>
                  <a:ea typeface="+mn-ea"/>
                  <a:cs typeface="+mn-cs"/>
                </a:defRPr>
              </a:lvl4pPr>
              <a:lvl5pPr marL="1828709" algn="l" defTabSz="914354" rtl="0" eaLnBrk="1" latinLnBrk="0" hangingPunct="1">
                <a:defRPr sz="1900" kern="1200">
                  <a:solidFill>
                    <a:schemeClr val="lt1"/>
                  </a:solidFill>
                  <a:latin typeface="+mn-lt"/>
                  <a:ea typeface="+mn-ea"/>
                  <a:cs typeface="+mn-cs"/>
                </a:defRPr>
              </a:lvl5pPr>
              <a:lvl6pPr marL="2285886" algn="l" defTabSz="914354" rtl="0" eaLnBrk="1" latinLnBrk="0" hangingPunct="1">
                <a:defRPr sz="1900" kern="1200">
                  <a:solidFill>
                    <a:schemeClr val="lt1"/>
                  </a:solidFill>
                  <a:latin typeface="+mn-lt"/>
                  <a:ea typeface="+mn-ea"/>
                  <a:cs typeface="+mn-cs"/>
                </a:defRPr>
              </a:lvl6pPr>
              <a:lvl7pPr marL="2743062" algn="l" defTabSz="914354" rtl="0" eaLnBrk="1" latinLnBrk="0" hangingPunct="1">
                <a:defRPr sz="1900" kern="1200">
                  <a:solidFill>
                    <a:schemeClr val="lt1"/>
                  </a:solidFill>
                  <a:latin typeface="+mn-lt"/>
                  <a:ea typeface="+mn-ea"/>
                  <a:cs typeface="+mn-cs"/>
                </a:defRPr>
              </a:lvl7pPr>
              <a:lvl8pPr marL="3200240" algn="l" defTabSz="914354" rtl="0" eaLnBrk="1" latinLnBrk="0" hangingPunct="1">
                <a:defRPr sz="1900" kern="1200">
                  <a:solidFill>
                    <a:schemeClr val="lt1"/>
                  </a:solidFill>
                  <a:latin typeface="+mn-lt"/>
                  <a:ea typeface="+mn-ea"/>
                  <a:cs typeface="+mn-cs"/>
                </a:defRPr>
              </a:lvl8pPr>
              <a:lvl9pPr marL="3657418" algn="l" defTabSz="914354" rtl="0" eaLnBrk="1" latinLnBrk="0" hangingPunct="1">
                <a:defRPr sz="1900" kern="1200">
                  <a:solidFill>
                    <a:schemeClr val="lt1"/>
                  </a:solidFill>
                  <a:latin typeface="+mn-lt"/>
                  <a:ea typeface="+mn-ea"/>
                  <a:cs typeface="+mn-cs"/>
                </a:defRPr>
              </a:lvl9pP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49" name="圆角矩形 4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54" rtl="0" eaLnBrk="1" latinLnBrk="0" hangingPunct="1">
                <a:defRPr sz="1900" kern="1200">
                  <a:solidFill>
                    <a:schemeClr val="lt1"/>
                  </a:solidFill>
                  <a:latin typeface="+mn-lt"/>
                  <a:ea typeface="+mn-ea"/>
                  <a:cs typeface="+mn-cs"/>
                </a:defRPr>
              </a:lvl1pPr>
              <a:lvl2pPr marL="457178" algn="l" defTabSz="914354" rtl="0" eaLnBrk="1" latinLnBrk="0" hangingPunct="1">
                <a:defRPr sz="1900" kern="1200">
                  <a:solidFill>
                    <a:schemeClr val="lt1"/>
                  </a:solidFill>
                  <a:latin typeface="+mn-lt"/>
                  <a:ea typeface="+mn-ea"/>
                  <a:cs typeface="+mn-cs"/>
                </a:defRPr>
              </a:lvl2pPr>
              <a:lvl3pPr marL="914354" algn="l" defTabSz="914354" rtl="0" eaLnBrk="1" latinLnBrk="0" hangingPunct="1">
                <a:defRPr sz="1900" kern="1200">
                  <a:solidFill>
                    <a:schemeClr val="lt1"/>
                  </a:solidFill>
                  <a:latin typeface="+mn-lt"/>
                  <a:ea typeface="+mn-ea"/>
                  <a:cs typeface="+mn-cs"/>
                </a:defRPr>
              </a:lvl3pPr>
              <a:lvl4pPr marL="1371532" algn="l" defTabSz="914354" rtl="0" eaLnBrk="1" latinLnBrk="0" hangingPunct="1">
                <a:defRPr sz="1900" kern="1200">
                  <a:solidFill>
                    <a:schemeClr val="lt1"/>
                  </a:solidFill>
                  <a:latin typeface="+mn-lt"/>
                  <a:ea typeface="+mn-ea"/>
                  <a:cs typeface="+mn-cs"/>
                </a:defRPr>
              </a:lvl4pPr>
              <a:lvl5pPr marL="1828709" algn="l" defTabSz="914354" rtl="0" eaLnBrk="1" latinLnBrk="0" hangingPunct="1">
                <a:defRPr sz="1900" kern="1200">
                  <a:solidFill>
                    <a:schemeClr val="lt1"/>
                  </a:solidFill>
                  <a:latin typeface="+mn-lt"/>
                  <a:ea typeface="+mn-ea"/>
                  <a:cs typeface="+mn-cs"/>
                </a:defRPr>
              </a:lvl5pPr>
              <a:lvl6pPr marL="2285886" algn="l" defTabSz="914354" rtl="0" eaLnBrk="1" latinLnBrk="0" hangingPunct="1">
                <a:defRPr sz="1900" kern="1200">
                  <a:solidFill>
                    <a:schemeClr val="lt1"/>
                  </a:solidFill>
                  <a:latin typeface="+mn-lt"/>
                  <a:ea typeface="+mn-ea"/>
                  <a:cs typeface="+mn-cs"/>
                </a:defRPr>
              </a:lvl6pPr>
              <a:lvl7pPr marL="2743062" algn="l" defTabSz="914354" rtl="0" eaLnBrk="1" latinLnBrk="0" hangingPunct="1">
                <a:defRPr sz="1900" kern="1200">
                  <a:solidFill>
                    <a:schemeClr val="lt1"/>
                  </a:solidFill>
                  <a:latin typeface="+mn-lt"/>
                  <a:ea typeface="+mn-ea"/>
                  <a:cs typeface="+mn-cs"/>
                </a:defRPr>
              </a:lvl7pPr>
              <a:lvl8pPr marL="3200240" algn="l" defTabSz="914354" rtl="0" eaLnBrk="1" latinLnBrk="0" hangingPunct="1">
                <a:defRPr sz="1900" kern="1200">
                  <a:solidFill>
                    <a:schemeClr val="lt1"/>
                  </a:solidFill>
                  <a:latin typeface="+mn-lt"/>
                  <a:ea typeface="+mn-ea"/>
                  <a:cs typeface="+mn-cs"/>
                </a:defRPr>
              </a:lvl8pPr>
              <a:lvl9pPr marL="3657418" algn="l" defTabSz="914354" rtl="0" eaLnBrk="1" latinLnBrk="0" hangingPunct="1">
                <a:defRPr sz="1900" kern="1200">
                  <a:solidFill>
                    <a:schemeClr val="lt1"/>
                  </a:solidFill>
                  <a:latin typeface="+mn-lt"/>
                  <a:ea typeface="+mn-ea"/>
                  <a:cs typeface="+mn-cs"/>
                </a:defRPr>
              </a:lvl9pP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50" name="文本框 3"/>
          <p:cNvSpPr txBox="1"/>
          <p:nvPr/>
        </p:nvSpPr>
        <p:spPr>
          <a:xfrm>
            <a:off x="1464947" y="5768131"/>
            <a:ext cx="977960" cy="400110"/>
          </a:xfrm>
          <a:prstGeom prst="rect">
            <a:avLst/>
          </a:prstGeom>
          <a:noFill/>
        </p:spPr>
        <p:txBody>
          <a:bodyPr wrap="square" rtlCol="0">
            <a:spAutoFit/>
          </a:bodyPr>
          <a:ls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a:lstStyle>
          <a:p>
            <a:r>
              <a:rPr lang="zh-CN" altLang="en-US" sz="2000" dirty="0">
                <a:solidFill>
                  <a:schemeClr val="bg1"/>
                </a:solidFill>
              </a:rPr>
              <a:t>不规则</a:t>
            </a:r>
          </a:p>
        </p:txBody>
      </p:sp>
      <p:sp>
        <p:nvSpPr>
          <p:cNvPr id="51" name="圆角矩形 50"/>
          <p:cNvSpPr/>
          <p:nvPr/>
        </p:nvSpPr>
        <p:spPr>
          <a:xfrm>
            <a:off x="4994125" y="4353270"/>
            <a:ext cx="5526341" cy="481571"/>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mn-ea"/>
              </a:rPr>
              <a:t>传统的主题编码模型对短文本主题建模时存在缺陷</a:t>
            </a:r>
            <a:endParaRPr lang="en-US" altLang="zh-CN" dirty="0">
              <a:solidFill>
                <a:schemeClr val="bg1"/>
              </a:solidFill>
              <a:latin typeface="+mn-ea"/>
            </a:endParaRPr>
          </a:p>
        </p:txBody>
      </p:sp>
      <p:sp>
        <p:nvSpPr>
          <p:cNvPr id="52" name="文本框 51"/>
          <p:cNvSpPr txBox="1"/>
          <p:nvPr/>
        </p:nvSpPr>
        <p:spPr>
          <a:xfrm>
            <a:off x="1358537" y="1438807"/>
            <a:ext cx="2031317"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短文本特点：</a:t>
            </a:r>
          </a:p>
        </p:txBody>
      </p:sp>
      <p:grpSp>
        <p:nvGrpSpPr>
          <p:cNvPr id="69" name="组合 68"/>
          <p:cNvGrpSpPr/>
          <p:nvPr/>
        </p:nvGrpSpPr>
        <p:grpSpPr>
          <a:xfrm>
            <a:off x="6286563" y="5056982"/>
            <a:ext cx="3306471" cy="1664452"/>
            <a:chOff x="1300233" y="1995959"/>
            <a:chExt cx="3306471" cy="3273825"/>
          </a:xfrm>
        </p:grpSpPr>
        <p:sp>
          <p:nvSpPr>
            <p:cNvPr id="70"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71"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6" name="文本框 5"/>
          <p:cNvSpPr txBox="1"/>
          <p:nvPr/>
        </p:nvSpPr>
        <p:spPr>
          <a:xfrm>
            <a:off x="6816437" y="5521233"/>
            <a:ext cx="2446317" cy="677108"/>
          </a:xfrm>
          <a:prstGeom prst="rect">
            <a:avLst/>
          </a:prstGeom>
          <a:noFill/>
        </p:spPr>
        <p:txBody>
          <a:bodyPr wrap="square" rtlCol="0">
            <a:spAutoFit/>
          </a:bodyPr>
          <a:lstStyle/>
          <a:p>
            <a:r>
              <a:rPr lang="zh-CN" altLang="en-US" dirty="0">
                <a:solidFill>
                  <a:schemeClr val="bg1"/>
                </a:solidFill>
              </a:rPr>
              <a:t>如何有效地学习短文本的潜在稀疏语义？</a:t>
            </a:r>
          </a:p>
        </p:txBody>
      </p:sp>
    </p:spTree>
    <p:extLst>
      <p:ext uri="{BB962C8B-B14F-4D97-AF65-F5344CB8AC3E}">
        <p14:creationId xmlns:p14="http://schemas.microsoft.com/office/powerpoint/2010/main" val="30943086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1358538" y="2727810"/>
            <a:ext cx="6063540" cy="869027"/>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en-US" altLang="zh-CN" dirty="0">
                <a:solidFill>
                  <a:schemeClr val="bg1"/>
                </a:solidFill>
                <a:latin typeface="+mn-ea"/>
              </a:rPr>
              <a:t>PTMs</a:t>
            </a:r>
            <a:r>
              <a:rPr lang="zh-CN" altLang="en-US" dirty="0">
                <a:solidFill>
                  <a:schemeClr val="bg1"/>
                </a:solidFill>
                <a:latin typeface="+mn-ea"/>
              </a:rPr>
              <a:t>中引入辅助变量，如</a:t>
            </a:r>
            <a:r>
              <a:rPr lang="en-US" altLang="zh-CN" dirty="0" err="1">
                <a:solidFill>
                  <a:schemeClr val="bg1"/>
                </a:solidFill>
                <a:latin typeface="+mn-ea"/>
              </a:rPr>
              <a:t>SparseTM</a:t>
            </a:r>
            <a:r>
              <a:rPr lang="en-US" altLang="zh-CN" dirty="0">
                <a:solidFill>
                  <a:schemeClr val="bg1"/>
                </a:solidFill>
                <a:latin typeface="+mn-ea"/>
              </a:rPr>
              <a:t>, dual </a:t>
            </a:r>
            <a:r>
              <a:rPr lang="en-US" altLang="zh-CN" dirty="0" err="1">
                <a:solidFill>
                  <a:schemeClr val="bg1"/>
                </a:solidFill>
                <a:latin typeface="+mn-ea"/>
              </a:rPr>
              <a:t>SparseTM</a:t>
            </a:r>
            <a:r>
              <a:rPr lang="zh-CN" altLang="en-US" dirty="0">
                <a:solidFill>
                  <a:schemeClr val="bg1"/>
                </a:solidFill>
                <a:latin typeface="+mn-ea"/>
              </a:rPr>
              <a:t>，但是不能产生真正的稀疏表示</a:t>
            </a:r>
            <a:endParaRPr lang="en-US" altLang="zh-CN" dirty="0">
              <a:solidFill>
                <a:schemeClr val="bg1"/>
              </a:solidFill>
              <a:latin typeface="+mn-ea"/>
            </a:endParaRPr>
          </a:p>
        </p:txBody>
      </p:sp>
      <p:cxnSp>
        <p:nvCxnSpPr>
          <p:cNvPr id="35" name="直接连接符 34"/>
          <p:cNvCxnSpPr/>
          <p:nvPr/>
        </p:nvCxnSpPr>
        <p:spPr>
          <a:xfrm>
            <a:off x="1358537" y="202265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5" name="文本框 54"/>
          <p:cNvSpPr txBox="1"/>
          <p:nvPr/>
        </p:nvSpPr>
        <p:spPr>
          <a:xfrm>
            <a:off x="647718" y="267581"/>
            <a:ext cx="1655153" cy="4616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56" name="矩形 55"/>
          <p:cNvSpPr/>
          <p:nvPr/>
        </p:nvSpPr>
        <p:spPr>
          <a:xfrm>
            <a:off x="2556000" y="324999"/>
            <a:ext cx="1159284"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面临挑战</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58" name="组 57"/>
          <p:cNvGrpSpPr/>
          <p:nvPr/>
        </p:nvGrpSpPr>
        <p:grpSpPr>
          <a:xfrm>
            <a:off x="11454106" y="252857"/>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51" name="圆角矩形 50"/>
          <p:cNvSpPr/>
          <p:nvPr/>
        </p:nvSpPr>
        <p:spPr>
          <a:xfrm>
            <a:off x="1358537" y="4135879"/>
            <a:ext cx="6063541" cy="869027"/>
          </a:xfrm>
          <a:prstGeom prst="roundRect">
            <a:avLst>
              <a:gd name="adj" fmla="val 3819"/>
            </a:avLst>
          </a:prstGeom>
          <a:solidFill>
            <a:srgbClr val="4472C4">
              <a:alpha val="63000"/>
            </a:srgbClr>
          </a:solidFill>
        </p:spPr>
        <p:txBody>
          <a:bodyPr wrap="square" lIns="91436" tIns="45718" rIns="91436" bIns="45718">
            <a:spAutoFit/>
          </a:bodyPr>
          <a:lstStyle/>
          <a:p>
            <a:pPr>
              <a:lnSpc>
                <a:spcPct val="130000"/>
              </a:lnSpc>
            </a:pPr>
            <a:r>
              <a:rPr lang="zh-CN" altLang="en-US" dirty="0">
                <a:solidFill>
                  <a:schemeClr val="bg1"/>
                </a:solidFill>
                <a:latin typeface="+mn-ea"/>
              </a:rPr>
              <a:t>对</a:t>
            </a:r>
            <a:r>
              <a:rPr lang="en-US" altLang="zh-CN" dirty="0">
                <a:solidFill>
                  <a:schemeClr val="bg1"/>
                </a:solidFill>
                <a:latin typeface="+mn-ea"/>
              </a:rPr>
              <a:t>NPMs</a:t>
            </a:r>
            <a:r>
              <a:rPr lang="zh-CN" altLang="en-US" dirty="0">
                <a:solidFill>
                  <a:schemeClr val="bg1"/>
                </a:solidFill>
                <a:latin typeface="+mn-ea"/>
              </a:rPr>
              <a:t>添加约束：如</a:t>
            </a:r>
            <a:r>
              <a:rPr lang="en-US" altLang="zh-CN" dirty="0">
                <a:solidFill>
                  <a:schemeClr val="bg1"/>
                </a:solidFill>
                <a:latin typeface="+mn-ea"/>
              </a:rPr>
              <a:t>STC</a:t>
            </a:r>
            <a:r>
              <a:rPr lang="zh-CN" altLang="en-US" dirty="0">
                <a:solidFill>
                  <a:schemeClr val="bg1"/>
                </a:solidFill>
                <a:latin typeface="+mn-ea"/>
              </a:rPr>
              <a:t>、</a:t>
            </a:r>
            <a:r>
              <a:rPr lang="en-US" altLang="zh-CN" dirty="0">
                <a:solidFill>
                  <a:schemeClr val="bg1"/>
                </a:solidFill>
                <a:latin typeface="+mn-ea"/>
              </a:rPr>
              <a:t>GSTC, </a:t>
            </a:r>
            <a:r>
              <a:rPr lang="zh-CN" altLang="en-US" dirty="0">
                <a:solidFill>
                  <a:schemeClr val="bg1"/>
                </a:solidFill>
                <a:latin typeface="+mn-ea"/>
              </a:rPr>
              <a:t>但是挖掘潜在语义信息时稀疏性不够</a:t>
            </a:r>
            <a:endParaRPr lang="en-US" altLang="zh-CN" dirty="0">
              <a:solidFill>
                <a:schemeClr val="bg1"/>
              </a:solidFill>
              <a:latin typeface="+mn-ea"/>
            </a:endParaRPr>
          </a:p>
        </p:txBody>
      </p:sp>
      <p:sp>
        <p:nvSpPr>
          <p:cNvPr id="52" name="文本框 51"/>
          <p:cNvSpPr txBox="1"/>
          <p:nvPr/>
        </p:nvSpPr>
        <p:spPr>
          <a:xfrm>
            <a:off x="1275410" y="1442298"/>
            <a:ext cx="6340189"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当前存在两种主流的方法来解决稀疏性问题：</a:t>
            </a:r>
          </a:p>
        </p:txBody>
      </p:sp>
      <p:grpSp>
        <p:nvGrpSpPr>
          <p:cNvPr id="69" name="组合 68"/>
          <p:cNvGrpSpPr/>
          <p:nvPr/>
        </p:nvGrpSpPr>
        <p:grpSpPr>
          <a:xfrm>
            <a:off x="6286563" y="5056982"/>
            <a:ext cx="3306471" cy="1664452"/>
            <a:chOff x="1300233" y="1995959"/>
            <a:chExt cx="3306471" cy="3273825"/>
          </a:xfrm>
        </p:grpSpPr>
        <p:sp>
          <p:nvSpPr>
            <p:cNvPr id="70"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71"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grpSp>
      <p:sp>
        <p:nvSpPr>
          <p:cNvPr id="6" name="文本框 5"/>
          <p:cNvSpPr txBox="1"/>
          <p:nvPr/>
        </p:nvSpPr>
        <p:spPr>
          <a:xfrm>
            <a:off x="6816437" y="5521233"/>
            <a:ext cx="2446317" cy="677108"/>
          </a:xfrm>
          <a:prstGeom prst="rect">
            <a:avLst/>
          </a:prstGeom>
          <a:noFill/>
        </p:spPr>
        <p:txBody>
          <a:bodyPr wrap="square" rtlCol="0">
            <a:spAutoFit/>
          </a:bodyPr>
          <a:lstStyle/>
          <a:p>
            <a:r>
              <a:rPr lang="zh-CN" altLang="en-US" dirty="0">
                <a:solidFill>
                  <a:schemeClr val="bg1"/>
                </a:solidFill>
              </a:rPr>
              <a:t>怎样才能真正地、完全地获得稀疏性表达？</a:t>
            </a:r>
          </a:p>
        </p:txBody>
      </p:sp>
    </p:spTree>
    <p:extLst>
      <p:ext uri="{BB962C8B-B14F-4D97-AF65-F5344CB8AC3E}">
        <p14:creationId xmlns:p14="http://schemas.microsoft.com/office/powerpoint/2010/main" val="418142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rot="10800000" flipV="1">
            <a:off x="873027" y="160746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97392" y="1575760"/>
            <a:ext cx="4570478"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提出了基于块稀疏贝叶斯学习的主题模型</a:t>
            </a:r>
          </a:p>
        </p:txBody>
      </p:sp>
      <p:cxnSp>
        <p:nvCxnSpPr>
          <p:cNvPr id="26" name="直接连接符 25"/>
          <p:cNvCxnSpPr/>
          <p:nvPr/>
        </p:nvCxnSpPr>
        <p:spPr>
          <a:xfrm>
            <a:off x="1411792" y="1975022"/>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8" name="文本框 57"/>
          <p:cNvSpPr txBox="1"/>
          <p:nvPr/>
        </p:nvSpPr>
        <p:spPr>
          <a:xfrm>
            <a:off x="647718" y="267581"/>
            <a:ext cx="1655153" cy="4616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研究背景</a:t>
            </a:r>
          </a:p>
        </p:txBody>
      </p:sp>
      <p:sp>
        <p:nvSpPr>
          <p:cNvPr id="59" name="矩形 58"/>
          <p:cNvSpPr/>
          <p:nvPr/>
        </p:nvSpPr>
        <p:spPr>
          <a:xfrm>
            <a:off x="2555998" y="324999"/>
            <a:ext cx="1159284" cy="384717"/>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本文方法</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6" y="252857"/>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53" name="圆角矩形 52"/>
          <p:cNvSpPr/>
          <p:nvPr/>
        </p:nvSpPr>
        <p:spPr>
          <a:xfrm>
            <a:off x="1232322" y="2377050"/>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54" name="圆角矩形 53"/>
          <p:cNvSpPr/>
          <p:nvPr/>
        </p:nvSpPr>
        <p:spPr>
          <a:xfrm>
            <a:off x="1228155" y="2184732"/>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55" name="圆角矩形 54"/>
          <p:cNvSpPr/>
          <p:nvPr/>
        </p:nvSpPr>
        <p:spPr>
          <a:xfrm rot="10800000" flipV="1">
            <a:off x="873027" y="2673431"/>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2" name="圆角矩形 71"/>
          <p:cNvSpPr/>
          <p:nvPr/>
        </p:nvSpPr>
        <p:spPr>
          <a:xfrm rot="10800000" flipV="1">
            <a:off x="873027" y="5430296"/>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3" name="圆角矩形 72"/>
          <p:cNvSpPr/>
          <p:nvPr/>
        </p:nvSpPr>
        <p:spPr>
          <a:xfrm rot="10800000" flipV="1">
            <a:off x="873027" y="3592386"/>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4" name="圆角矩形 73"/>
          <p:cNvSpPr/>
          <p:nvPr/>
        </p:nvSpPr>
        <p:spPr>
          <a:xfrm rot="10800000" flipV="1">
            <a:off x="873027" y="4511340"/>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5" name="矩形 74"/>
          <p:cNvSpPr/>
          <p:nvPr/>
        </p:nvSpPr>
        <p:spPr>
          <a:xfrm>
            <a:off x="2502381" y="2709520"/>
            <a:ext cx="7131572" cy="412417"/>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通过词嵌入模型将词进行词向量化</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2501484" y="3629995"/>
            <a:ext cx="7131572" cy="412417"/>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rPr>
              <a:t>利用</a:t>
            </a:r>
            <a:r>
              <a:rPr lang="en-US" altLang="zh-CN" sz="1600" dirty="0">
                <a:solidFill>
                  <a:schemeClr val="bg1"/>
                </a:solidFill>
                <a:latin typeface="微软雅黑" panose="020B0503020204020204" pitchFamily="34" charset="-122"/>
              </a:rPr>
              <a:t>k-means</a:t>
            </a:r>
            <a:r>
              <a:rPr lang="zh-CN" altLang="en-US" sz="1600" dirty="0">
                <a:solidFill>
                  <a:schemeClr val="bg1"/>
                </a:solidFill>
                <a:latin typeface="微软雅黑" panose="020B0503020204020204" pitchFamily="34" charset="-122"/>
              </a:rPr>
              <a:t>聚类算法对词向量进行聚类来辅助块</a:t>
            </a:r>
            <a:r>
              <a:rPr lang="zh-CN" altLang="en-US" sz="1600">
                <a:solidFill>
                  <a:schemeClr val="bg1"/>
                </a:solidFill>
                <a:latin typeface="微软雅黑" panose="020B0503020204020204" pitchFamily="34" charset="-122"/>
              </a:rPr>
              <a:t>稀疏贝叶斯学习算法</a:t>
            </a:r>
            <a:r>
              <a:rPr lang="zh-CN" altLang="en-US" sz="1600" dirty="0">
                <a:solidFill>
                  <a:schemeClr val="bg1"/>
                </a:solidFill>
                <a:latin typeface="微软雅黑" panose="020B0503020204020204" pitchFamily="34" charset="-122"/>
              </a:rPr>
              <a:t>建模</a:t>
            </a:r>
            <a:endParaRPr lang="en-US" altLang="zh-CN" sz="1600" dirty="0">
              <a:solidFill>
                <a:schemeClr val="bg1"/>
              </a:solidFill>
              <a:latin typeface="微软雅黑" panose="020B0503020204020204" pitchFamily="34" charset="-122"/>
            </a:endParaRPr>
          </a:p>
        </p:txBody>
      </p:sp>
      <p:sp>
        <p:nvSpPr>
          <p:cNvPr id="77" name="矩形 76"/>
          <p:cNvSpPr/>
          <p:nvPr/>
        </p:nvSpPr>
        <p:spPr>
          <a:xfrm>
            <a:off x="2501484" y="4549648"/>
            <a:ext cx="7131572" cy="732504"/>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块稀疏贝叶斯学习方法利用向量之间的关系构建块结构信息，从而学习词和文档的潜在稀疏表达</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8" name="矩形 77"/>
          <p:cNvSpPr/>
          <p:nvPr/>
        </p:nvSpPr>
        <p:spPr>
          <a:xfrm>
            <a:off x="2501484" y="5469304"/>
            <a:ext cx="7131572" cy="412417"/>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通过</a:t>
            </a:r>
            <a:r>
              <a:rPr lang="en-US" altLang="zh-CN" sz="1600" dirty="0">
                <a:solidFill>
                  <a:schemeClr val="bg1"/>
                </a:solidFill>
                <a:latin typeface="微软雅黑" panose="020B0503020204020204" pitchFamily="34" charset="-122"/>
                <a:ea typeface="微软雅黑" panose="020B0503020204020204" pitchFamily="34" charset="-122"/>
              </a:rPr>
              <a:t>EM</a:t>
            </a:r>
            <a:r>
              <a:rPr lang="zh-CN" altLang="en-US" sz="1600" dirty="0">
                <a:solidFill>
                  <a:schemeClr val="bg1"/>
                </a:solidFill>
                <a:latin typeface="微软雅黑" panose="020B0503020204020204" pitchFamily="34" charset="-122"/>
                <a:ea typeface="微软雅黑" panose="020B0503020204020204" pitchFamily="34" charset="-122"/>
              </a:rPr>
              <a:t>算法和字典学习方法获取词编码、文档编码和主题字典</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676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7775999" y="3077396"/>
              <a:ext cx="4339645"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稀疏主题编码</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Tree>
    <p:extLst>
      <p:ext uri="{BB962C8B-B14F-4D97-AF65-F5344CB8AC3E}">
        <p14:creationId xmlns:p14="http://schemas.microsoft.com/office/powerpoint/2010/main" val="942114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9766</TotalTime>
  <Words>2788</Words>
  <Application>Microsoft Office PowerPoint</Application>
  <PresentationFormat>宽屏</PresentationFormat>
  <Paragraphs>300</Paragraphs>
  <Slides>27</Slides>
  <Notes>22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0" baseType="lpstr">
      <vt:lpstr>Arial Unicode MS</vt:lpstr>
      <vt:lpstr>宋体</vt:lpstr>
      <vt:lpstr>微软雅黑</vt:lpstr>
      <vt:lpstr>Arial</vt:lpstr>
      <vt:lpstr>Calibri</vt:lpstr>
      <vt:lpstr>Cambria Math</vt:lpstr>
      <vt:lpstr>Century Gothic</vt:lpstr>
      <vt:lpstr>Eras Light ITC</vt:lpstr>
      <vt:lpstr>Segoe UI Semilight</vt:lpstr>
      <vt:lpstr>Times New Roman</vt:lpstr>
      <vt:lpstr>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Flint Zhao</cp:lastModifiedBy>
  <cp:revision>387</cp:revision>
  <dcterms:created xsi:type="dcterms:W3CDTF">2015-04-07T16:28:23Z</dcterms:created>
  <dcterms:modified xsi:type="dcterms:W3CDTF">2018-06-19T05:14:45Z</dcterms:modified>
  <cp:category/>
</cp:coreProperties>
</file>