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tags/tag5.xml" ContentType="application/vnd.openxmlformats-officedocument.presentationml.tags+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315" r:id="rId2"/>
    <p:sldId id="257" r:id="rId3"/>
    <p:sldId id="317" r:id="rId4"/>
    <p:sldId id="319" r:id="rId5"/>
    <p:sldId id="320" r:id="rId6"/>
    <p:sldId id="321" r:id="rId7"/>
    <p:sldId id="322" r:id="rId8"/>
    <p:sldId id="346" r:id="rId9"/>
    <p:sldId id="323" r:id="rId10"/>
    <p:sldId id="325"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14" r:id="rId30"/>
  </p:sldIdLst>
  <p:sldSz cx="9144000" cy="5143500" type="screen16x9"/>
  <p:notesSz cx="6858000" cy="9144000"/>
  <p:embeddedFontLst>
    <p:embeddedFont>
      <p:font typeface="Cambria Math" panose="02040503050406030204" pitchFamily="18" charset="0"/>
      <p:regular r:id="rId32"/>
    </p:embeddedFont>
    <p:embeddedFont>
      <p:font typeface="方正兰亭细黑_GBK_M" panose="02010600030101010101" charset="2"/>
      <p:regular r:id="rId33"/>
    </p:embeddedFont>
    <p:embeddedFont>
      <p:font typeface="Arial Unicode MS" panose="020B0604020202020204" pitchFamily="34" charset="-122"/>
      <p:regular r:id="rId34"/>
    </p:embeddedFont>
    <p:embeddedFont>
      <p:font typeface="微软雅黑" panose="020B0503020204020204" pitchFamily="34" charset="-122"/>
      <p:regular r:id="rId35"/>
      <p:bold r:id="rId36"/>
    </p:embeddedFont>
    <p:embeddedFont>
      <p:font typeface="方正兰亭粗黑简体" panose="02010600030101010101" charset="-122"/>
      <p:regular r:id="rId37"/>
    </p:embeddedFont>
    <p:embeddedFont>
      <p:font typeface="Calibri" panose="020F0502020204030204" pitchFamily="34" charset="0"/>
      <p:regular r:id="rId38"/>
      <p:bold r:id="rId39"/>
      <p:italic r:id="rId40"/>
      <p:boldItalic r:id="rId41"/>
    </p:embeddedFont>
    <p:embeddedFont>
      <p:font typeface="方正兰亭黑_GBK" panose="02010600030101010101" charset="-122"/>
      <p:regular r:id="rId42"/>
    </p:embeddedFont>
  </p:embeddedFontLst>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5A"/>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13" autoAdjust="0"/>
  </p:normalViewPr>
  <p:slideViewPr>
    <p:cSldViewPr snapToGrid="0">
      <p:cViewPr varScale="1">
        <p:scale>
          <a:sx n="134" d="100"/>
          <a:sy n="134" d="100"/>
        </p:scale>
        <p:origin x="936" y="114"/>
      </p:cViewPr>
      <p:guideLst>
        <p:guide orient="horz" pos="1620"/>
        <p:guide pos="2880"/>
      </p:guideLst>
    </p:cSldViewPr>
  </p:slideViewPr>
  <p:notesTextViewPr>
    <p:cViewPr>
      <p:scale>
        <a:sx n="1" d="1"/>
        <a:sy n="1" d="1"/>
      </p:scale>
      <p:origin x="0" y="0"/>
    </p:cViewPr>
  </p:notesTextViewPr>
  <p:sorterViewPr>
    <p:cViewPr>
      <p:scale>
        <a:sx n="100" d="100"/>
        <a:sy n="100" d="100"/>
      </p:scale>
      <p:origin x="0" y="7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4.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5.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___6.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067778874483292"/>
          <c:y val="6.2114638753838755E-2"/>
          <c:w val="0.74880702353299156"/>
          <c:h val="0.74209779948234067"/>
        </c:manualLayout>
      </c:layout>
      <c:barChart>
        <c:barDir val="col"/>
        <c:grouping val="clustered"/>
        <c:varyColors val="0"/>
        <c:ser>
          <c:idx val="0"/>
          <c:order val="0"/>
          <c:tx>
            <c:strRef>
              <c:f>Sheet1!$C$2</c:f>
              <c:strCache>
                <c:ptCount val="1"/>
                <c:pt idx="0">
                  <c:v>LDA</c:v>
                </c:pt>
              </c:strCache>
            </c:strRef>
          </c:tx>
          <c:spPr>
            <a:solidFill>
              <a:srgbClr val="92D05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Sheet1!$C$3:$C$7</c:f>
              <c:numCache>
                <c:formatCode>General</c:formatCode>
                <c:ptCount val="5"/>
                <c:pt idx="0">
                  <c:v>1.3759999999999999</c:v>
                </c:pt>
                <c:pt idx="1">
                  <c:v>1.3879999999999999</c:v>
                </c:pt>
                <c:pt idx="2">
                  <c:v>1.391</c:v>
                </c:pt>
                <c:pt idx="3">
                  <c:v>1.2869999999999999</c:v>
                </c:pt>
                <c:pt idx="4">
                  <c:v>1.302</c:v>
                </c:pt>
              </c:numCache>
            </c:numRef>
          </c:val>
        </c:ser>
        <c:ser>
          <c:idx val="1"/>
          <c:order val="1"/>
          <c:tx>
            <c:strRef>
              <c:f>Sheet1!$D$2</c:f>
              <c:strCache>
                <c:ptCount val="1"/>
                <c:pt idx="0">
                  <c:v>GPU-DMM</c:v>
                </c:pt>
              </c:strCache>
            </c:strRef>
          </c:tx>
          <c:spPr>
            <a:solidFill>
              <a:schemeClr val="bg2">
                <a:lumMod val="50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Sheet1!$D$3:$D$7</c:f>
              <c:numCache>
                <c:formatCode>General</c:formatCode>
                <c:ptCount val="5"/>
                <c:pt idx="0">
                  <c:v>1.5780000000000001</c:v>
                </c:pt>
                <c:pt idx="1">
                  <c:v>1.659</c:v>
                </c:pt>
                <c:pt idx="2">
                  <c:v>1.6359999999999999</c:v>
                </c:pt>
                <c:pt idx="3">
                  <c:v>1.61</c:v>
                </c:pt>
                <c:pt idx="4">
                  <c:v>1.653</c:v>
                </c:pt>
              </c:numCache>
            </c:numRef>
          </c:val>
        </c:ser>
        <c:ser>
          <c:idx val="2"/>
          <c:order val="2"/>
          <c:tx>
            <c:strRef>
              <c:f>Sheet1!$E$2</c:f>
              <c:strCache>
                <c:ptCount val="1"/>
                <c:pt idx="0">
                  <c:v>NTM</c:v>
                </c:pt>
              </c:strCache>
            </c:strRef>
          </c:tx>
          <c:spPr>
            <a:solidFill>
              <a:schemeClr val="accent6">
                <a:lumMod val="75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Sheet1!$E$3:$E$7</c:f>
              <c:numCache>
                <c:formatCode>General</c:formatCode>
                <c:ptCount val="5"/>
                <c:pt idx="0">
                  <c:v>1.514</c:v>
                </c:pt>
                <c:pt idx="1">
                  <c:v>1.4770000000000001</c:v>
                </c:pt>
                <c:pt idx="2">
                  <c:v>1.498</c:v>
                </c:pt>
                <c:pt idx="3">
                  <c:v>1.542</c:v>
                </c:pt>
                <c:pt idx="4">
                  <c:v>1.536</c:v>
                </c:pt>
              </c:numCache>
            </c:numRef>
          </c:val>
        </c:ser>
        <c:ser>
          <c:idx val="3"/>
          <c:order val="3"/>
          <c:tx>
            <c:strRef>
              <c:f>Sheet1!$F$2</c:f>
              <c:strCache>
                <c:ptCount val="1"/>
                <c:pt idx="0">
                  <c:v>DGPU-LDA</c:v>
                </c:pt>
              </c:strCache>
            </c:strRef>
          </c:tx>
          <c:spPr>
            <a:solidFill>
              <a:srgbClr val="0070C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Sheet1!$F$3:$F$7</c:f>
              <c:numCache>
                <c:formatCode>General</c:formatCode>
                <c:ptCount val="5"/>
                <c:pt idx="0">
                  <c:v>1.702</c:v>
                </c:pt>
                <c:pt idx="1">
                  <c:v>1.833</c:v>
                </c:pt>
                <c:pt idx="2">
                  <c:v>1.8260000000000001</c:v>
                </c:pt>
                <c:pt idx="3">
                  <c:v>1.849</c:v>
                </c:pt>
                <c:pt idx="4">
                  <c:v>1.861</c:v>
                </c:pt>
              </c:numCache>
            </c:numRef>
          </c:val>
        </c:ser>
        <c:ser>
          <c:idx val="4"/>
          <c:order val="4"/>
          <c:tx>
            <c:strRef>
              <c:f>Sheet1!$G$2</c:f>
              <c:strCache>
                <c:ptCount val="1"/>
                <c:pt idx="0">
                  <c:v>NS-LDA</c:v>
                </c:pt>
              </c:strCache>
            </c:strRef>
          </c:tx>
          <c:spPr>
            <a:solidFill>
              <a:srgbClr val="7030A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Sheet1!$G$3:$G$7</c:f>
              <c:numCache>
                <c:formatCode>General</c:formatCode>
                <c:ptCount val="5"/>
                <c:pt idx="0">
                  <c:v>1.6579999999999999</c:v>
                </c:pt>
                <c:pt idx="1">
                  <c:v>1.7130000000000001</c:v>
                </c:pt>
                <c:pt idx="2">
                  <c:v>1.77</c:v>
                </c:pt>
                <c:pt idx="3">
                  <c:v>1.7450000000000001</c:v>
                </c:pt>
                <c:pt idx="4">
                  <c:v>1.7689999999999999</c:v>
                </c:pt>
              </c:numCache>
            </c:numRef>
          </c:val>
        </c:ser>
        <c:dLbls>
          <c:showLegendKey val="0"/>
          <c:showVal val="0"/>
          <c:showCatName val="0"/>
          <c:showSerName val="0"/>
          <c:showPercent val="0"/>
          <c:showBubbleSize val="0"/>
        </c:dLbls>
        <c:gapWidth val="219"/>
        <c:overlap val="-27"/>
        <c:axId val="2070506848"/>
        <c:axId val="2070503040"/>
      </c:barChart>
      <c:catAx>
        <c:axId val="2070506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rPr>
                  <a:t>主题个数</a:t>
                </a: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K</a:t>
                </a:r>
                <a:endParaRPr lang="zh-CN" altLang="en-US"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c:rich>
          </c:tx>
          <c:layout>
            <c:manualLayout>
              <c:xMode val="edge"/>
              <c:yMode val="edge"/>
              <c:x val="0.45853279239589007"/>
              <c:y val="0.886611779284179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3040"/>
        <c:crosses val="autoZero"/>
        <c:auto val="1"/>
        <c:lblAlgn val="ctr"/>
        <c:lblOffset val="100"/>
        <c:noMultiLvlLbl val="0"/>
      </c:catAx>
      <c:valAx>
        <c:axId val="2070503040"/>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PMI</a:t>
                </a:r>
                <a:r>
                  <a:rPr lang="zh-CN" altLang="en-US" sz="1000" b="0">
                    <a:solidFill>
                      <a:schemeClr val="tx1"/>
                    </a:solidFill>
                    <a:latin typeface="+mn-ea"/>
                    <a:ea typeface="+mn-ea"/>
                    <a:cs typeface="Arial Unicode MS" panose="020B0604020202020204" pitchFamily="34" charset="-122"/>
                  </a:rPr>
                  <a:t>值</a:t>
                </a:r>
              </a:p>
            </c:rich>
          </c:tx>
          <c:layout>
            <c:manualLayout>
              <c:xMode val="edge"/>
              <c:yMode val="edge"/>
              <c:x val="2.1083957342278494E-3"/>
              <c:y val="0.3549688699154743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_);[Red]\(#,##0.0\)" sourceLinked="0"/>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6848"/>
        <c:crosses val="autoZero"/>
        <c:crossBetween val="between"/>
      </c:valAx>
      <c:spPr>
        <a:noFill/>
        <a:ln w="9525">
          <a:solidFill>
            <a:schemeClr val="tx1"/>
          </a:solidFill>
        </a:ln>
        <a:effectLst/>
      </c:spPr>
    </c:plotArea>
    <c:legend>
      <c:legendPos val="b"/>
      <c:layout>
        <c:manualLayout>
          <c:xMode val="edge"/>
          <c:yMode val="edge"/>
          <c:x val="0.20857626130067075"/>
          <c:y val="8.9795311828209087E-2"/>
          <c:w val="0.74579953542564958"/>
          <c:h val="0.1429403616214639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132911134444407"/>
          <c:y val="6.2114638753838755E-2"/>
          <c:w val="0.74815532209324209"/>
          <c:h val="0.74209779948234067"/>
        </c:manualLayout>
      </c:layout>
      <c:barChart>
        <c:barDir val="col"/>
        <c:grouping val="clustered"/>
        <c:varyColors val="0"/>
        <c:ser>
          <c:idx val="0"/>
          <c:order val="0"/>
          <c:tx>
            <c:strRef>
              <c:f>Sheet1!$C$2</c:f>
              <c:strCache>
                <c:ptCount val="1"/>
                <c:pt idx="0">
                  <c:v>LDA</c:v>
                </c:pt>
              </c:strCache>
            </c:strRef>
          </c:tx>
          <c:spPr>
            <a:solidFill>
              <a:srgbClr val="92D05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Sheet1!$C$3:$C$7</c:f>
              <c:numCache>
                <c:formatCode>General</c:formatCode>
                <c:ptCount val="5"/>
                <c:pt idx="0">
                  <c:v>1.2130000000000001</c:v>
                </c:pt>
                <c:pt idx="1">
                  <c:v>1.302</c:v>
                </c:pt>
                <c:pt idx="2">
                  <c:v>1.306</c:v>
                </c:pt>
                <c:pt idx="3">
                  <c:v>1.2689999999999999</c:v>
                </c:pt>
                <c:pt idx="4">
                  <c:v>1.282</c:v>
                </c:pt>
              </c:numCache>
            </c:numRef>
          </c:val>
        </c:ser>
        <c:ser>
          <c:idx val="1"/>
          <c:order val="1"/>
          <c:tx>
            <c:strRef>
              <c:f>Sheet1!$D$2</c:f>
              <c:strCache>
                <c:ptCount val="1"/>
                <c:pt idx="0">
                  <c:v>GPU-DMM</c:v>
                </c:pt>
              </c:strCache>
            </c:strRef>
          </c:tx>
          <c:spPr>
            <a:solidFill>
              <a:schemeClr val="bg2">
                <a:lumMod val="50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Sheet1!$D$3:$D$7</c:f>
              <c:numCache>
                <c:formatCode>General</c:formatCode>
                <c:ptCount val="5"/>
                <c:pt idx="0">
                  <c:v>1.4910000000000001</c:v>
                </c:pt>
                <c:pt idx="1">
                  <c:v>1.5009999999999999</c:v>
                </c:pt>
                <c:pt idx="2">
                  <c:v>1.5129999999999999</c:v>
                </c:pt>
                <c:pt idx="3">
                  <c:v>1.514</c:v>
                </c:pt>
                <c:pt idx="4">
                  <c:v>1.5189999999999999</c:v>
                </c:pt>
              </c:numCache>
            </c:numRef>
          </c:val>
        </c:ser>
        <c:ser>
          <c:idx val="2"/>
          <c:order val="2"/>
          <c:tx>
            <c:strRef>
              <c:f>Sheet1!$E$2</c:f>
              <c:strCache>
                <c:ptCount val="1"/>
                <c:pt idx="0">
                  <c:v>NTM</c:v>
                </c:pt>
              </c:strCache>
            </c:strRef>
          </c:tx>
          <c:spPr>
            <a:solidFill>
              <a:schemeClr val="accent6">
                <a:lumMod val="75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Sheet1!$E$3:$E$7</c:f>
              <c:numCache>
                <c:formatCode>General</c:formatCode>
                <c:ptCount val="5"/>
                <c:pt idx="0">
                  <c:v>1.4019999999999999</c:v>
                </c:pt>
                <c:pt idx="1">
                  <c:v>1.429</c:v>
                </c:pt>
                <c:pt idx="2">
                  <c:v>1.4359999999999999</c:v>
                </c:pt>
                <c:pt idx="3">
                  <c:v>1.4730000000000001</c:v>
                </c:pt>
                <c:pt idx="4">
                  <c:v>1.4850000000000001</c:v>
                </c:pt>
              </c:numCache>
            </c:numRef>
          </c:val>
        </c:ser>
        <c:ser>
          <c:idx val="3"/>
          <c:order val="3"/>
          <c:tx>
            <c:strRef>
              <c:f>Sheet1!$F$2</c:f>
              <c:strCache>
                <c:ptCount val="1"/>
                <c:pt idx="0">
                  <c:v>DGPU-LDA</c:v>
                </c:pt>
              </c:strCache>
            </c:strRef>
          </c:tx>
          <c:spPr>
            <a:solidFill>
              <a:srgbClr val="0070C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Sheet1!$F$3:$F$7</c:f>
              <c:numCache>
                <c:formatCode>General</c:formatCode>
                <c:ptCount val="5"/>
                <c:pt idx="0">
                  <c:v>1.5149999999999999</c:v>
                </c:pt>
                <c:pt idx="1">
                  <c:v>1.522</c:v>
                </c:pt>
                <c:pt idx="2">
                  <c:v>1.5449999999999999</c:v>
                </c:pt>
                <c:pt idx="3">
                  <c:v>1.56</c:v>
                </c:pt>
                <c:pt idx="4">
                  <c:v>1.5740000000000001</c:v>
                </c:pt>
              </c:numCache>
            </c:numRef>
          </c:val>
        </c:ser>
        <c:ser>
          <c:idx val="4"/>
          <c:order val="4"/>
          <c:tx>
            <c:strRef>
              <c:f>Sheet1!$G$2</c:f>
              <c:strCache>
                <c:ptCount val="1"/>
                <c:pt idx="0">
                  <c:v>NS-LDA</c:v>
                </c:pt>
              </c:strCache>
            </c:strRef>
          </c:tx>
          <c:spPr>
            <a:solidFill>
              <a:srgbClr val="7030A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Sheet1!$G$3:$G$7</c:f>
              <c:numCache>
                <c:formatCode>General</c:formatCode>
                <c:ptCount val="5"/>
                <c:pt idx="0">
                  <c:v>1.524</c:v>
                </c:pt>
                <c:pt idx="1">
                  <c:v>1.53</c:v>
                </c:pt>
                <c:pt idx="2">
                  <c:v>1.528</c:v>
                </c:pt>
                <c:pt idx="3">
                  <c:v>1.5289999999999999</c:v>
                </c:pt>
                <c:pt idx="4">
                  <c:v>1.5409999999999999</c:v>
                </c:pt>
              </c:numCache>
            </c:numRef>
          </c:val>
        </c:ser>
        <c:dLbls>
          <c:showLegendKey val="0"/>
          <c:showVal val="0"/>
          <c:showCatName val="0"/>
          <c:showSerName val="0"/>
          <c:showPercent val="0"/>
          <c:showBubbleSize val="0"/>
        </c:dLbls>
        <c:gapWidth val="219"/>
        <c:overlap val="-27"/>
        <c:axId val="2070508480"/>
        <c:axId val="2070504672"/>
      </c:barChart>
      <c:catAx>
        <c:axId val="2070508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rPr>
                  <a:t>主题个数</a:t>
                </a: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K</a:t>
                </a:r>
                <a:endParaRPr lang="zh-CN" altLang="en-US"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c:rich>
          </c:tx>
          <c:layout>
            <c:manualLayout>
              <c:xMode val="edge"/>
              <c:yMode val="edge"/>
              <c:x val="0.45853279239589007"/>
              <c:y val="0.886611779284179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4672"/>
        <c:crosses val="autoZero"/>
        <c:auto val="1"/>
        <c:lblAlgn val="ctr"/>
        <c:lblOffset val="100"/>
        <c:noMultiLvlLbl val="0"/>
      </c:catAx>
      <c:valAx>
        <c:axId val="2070504672"/>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PMI</a:t>
                </a:r>
                <a:r>
                  <a:rPr lang="zh-CN" altLang="en-US" sz="1000" b="0">
                    <a:solidFill>
                      <a:schemeClr val="tx1"/>
                    </a:solidFill>
                    <a:latin typeface="+mn-ea"/>
                    <a:ea typeface="+mn-ea"/>
                    <a:cs typeface="Arial Unicode MS" panose="020B0604020202020204" pitchFamily="34" charset="-122"/>
                  </a:rPr>
                  <a:t>值</a:t>
                </a:r>
              </a:p>
            </c:rich>
          </c:tx>
          <c:layout>
            <c:manualLayout>
              <c:xMode val="edge"/>
              <c:yMode val="edge"/>
              <c:x val="2.1085360386150893E-3"/>
              <c:y val="0.3549691307670511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_);[Red]\(#,##0.0\)" sourceLinked="0"/>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8480"/>
        <c:crosses val="autoZero"/>
        <c:crossBetween val="between"/>
      </c:valAx>
      <c:spPr>
        <a:noFill/>
        <a:ln w="9525">
          <a:solidFill>
            <a:schemeClr val="tx1"/>
          </a:solidFill>
        </a:ln>
        <a:effectLst/>
      </c:spPr>
    </c:plotArea>
    <c:legend>
      <c:legendPos val="b"/>
      <c:layout>
        <c:manualLayout>
          <c:xMode val="edge"/>
          <c:yMode val="edge"/>
          <c:x val="0.20364646309770806"/>
          <c:y val="0.12004095862063044"/>
          <c:w val="0.77624675150755273"/>
          <c:h val="0.1429403616214639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654004064538955"/>
          <c:y val="6.2114638753838755E-2"/>
          <c:w val="0.76294456923292109"/>
          <c:h val="0.74209779948234067"/>
        </c:manualLayout>
      </c:layout>
      <c:barChart>
        <c:barDir val="col"/>
        <c:grouping val="clustered"/>
        <c:varyColors val="0"/>
        <c:ser>
          <c:idx val="0"/>
          <c:order val="0"/>
          <c:tx>
            <c:strRef>
              <c:f>Sheet1!$C$2</c:f>
              <c:strCache>
                <c:ptCount val="1"/>
                <c:pt idx="0">
                  <c:v>LDA</c:v>
                </c:pt>
              </c:strCache>
            </c:strRef>
          </c:tx>
          <c:spPr>
            <a:solidFill>
              <a:srgbClr val="92D05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Sheet1!$C$3:$C$7</c:f>
              <c:numCache>
                <c:formatCode>General</c:formatCode>
                <c:ptCount val="5"/>
                <c:pt idx="0">
                  <c:v>0.58599999999999997</c:v>
                </c:pt>
                <c:pt idx="1">
                  <c:v>0.59699999999999998</c:v>
                </c:pt>
                <c:pt idx="2">
                  <c:v>0.60199999999999998</c:v>
                </c:pt>
                <c:pt idx="3">
                  <c:v>0.61499999999999999</c:v>
                </c:pt>
                <c:pt idx="4">
                  <c:v>0.622</c:v>
                </c:pt>
              </c:numCache>
            </c:numRef>
          </c:val>
        </c:ser>
        <c:ser>
          <c:idx val="1"/>
          <c:order val="1"/>
          <c:tx>
            <c:strRef>
              <c:f>Sheet1!$D$2</c:f>
              <c:strCache>
                <c:ptCount val="1"/>
                <c:pt idx="0">
                  <c:v>GPU-DMM</c:v>
                </c:pt>
              </c:strCache>
            </c:strRef>
          </c:tx>
          <c:spPr>
            <a:solidFill>
              <a:schemeClr val="bg2">
                <a:lumMod val="50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Sheet1!$D$3:$D$7</c:f>
              <c:numCache>
                <c:formatCode>General</c:formatCode>
                <c:ptCount val="5"/>
                <c:pt idx="0">
                  <c:v>0.68799999999999994</c:v>
                </c:pt>
                <c:pt idx="1">
                  <c:v>0.70499999999999996</c:v>
                </c:pt>
                <c:pt idx="2">
                  <c:v>0.72299999999999998</c:v>
                </c:pt>
                <c:pt idx="3">
                  <c:v>0.73699999999999999</c:v>
                </c:pt>
                <c:pt idx="4">
                  <c:v>0.749</c:v>
                </c:pt>
              </c:numCache>
            </c:numRef>
          </c:val>
        </c:ser>
        <c:ser>
          <c:idx val="2"/>
          <c:order val="2"/>
          <c:tx>
            <c:strRef>
              <c:f>Sheet1!$E$2</c:f>
              <c:strCache>
                <c:ptCount val="1"/>
                <c:pt idx="0">
                  <c:v>NTM</c:v>
                </c:pt>
              </c:strCache>
            </c:strRef>
          </c:tx>
          <c:spPr>
            <a:solidFill>
              <a:schemeClr val="accent6">
                <a:lumMod val="75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Sheet1!$E$3:$E$7</c:f>
              <c:numCache>
                <c:formatCode>General</c:formatCode>
                <c:ptCount val="5"/>
                <c:pt idx="0">
                  <c:v>0.71299999999999997</c:v>
                </c:pt>
                <c:pt idx="1">
                  <c:v>0.70899999999999996</c:v>
                </c:pt>
                <c:pt idx="2">
                  <c:v>0.72</c:v>
                </c:pt>
                <c:pt idx="3">
                  <c:v>0.72799999999999998</c:v>
                </c:pt>
                <c:pt idx="4">
                  <c:v>0.73499999999999999</c:v>
                </c:pt>
              </c:numCache>
            </c:numRef>
          </c:val>
        </c:ser>
        <c:ser>
          <c:idx val="3"/>
          <c:order val="3"/>
          <c:tx>
            <c:strRef>
              <c:f>Sheet1!$F$2</c:f>
              <c:strCache>
                <c:ptCount val="1"/>
                <c:pt idx="0">
                  <c:v>DGPU-LDA</c:v>
                </c:pt>
              </c:strCache>
            </c:strRef>
          </c:tx>
          <c:spPr>
            <a:solidFill>
              <a:srgbClr val="0070C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Sheet1!$F$3:$F$7</c:f>
              <c:numCache>
                <c:formatCode>General</c:formatCode>
                <c:ptCount val="5"/>
                <c:pt idx="0">
                  <c:v>0.73599999999999999</c:v>
                </c:pt>
                <c:pt idx="1">
                  <c:v>0.74099999999999999</c:v>
                </c:pt>
                <c:pt idx="2">
                  <c:v>0.749</c:v>
                </c:pt>
                <c:pt idx="3">
                  <c:v>0.754</c:v>
                </c:pt>
                <c:pt idx="4">
                  <c:v>0.76600000000000001</c:v>
                </c:pt>
              </c:numCache>
            </c:numRef>
          </c:val>
        </c:ser>
        <c:ser>
          <c:idx val="4"/>
          <c:order val="4"/>
          <c:tx>
            <c:strRef>
              <c:f>Sheet1!$G$2</c:f>
              <c:strCache>
                <c:ptCount val="1"/>
                <c:pt idx="0">
                  <c:v>NS-LDA</c:v>
                </c:pt>
              </c:strCache>
            </c:strRef>
          </c:tx>
          <c:spPr>
            <a:solidFill>
              <a:srgbClr val="7030A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Sheet1!$G$3:$G$7</c:f>
              <c:numCache>
                <c:formatCode>General</c:formatCode>
                <c:ptCount val="5"/>
                <c:pt idx="0">
                  <c:v>0.752</c:v>
                </c:pt>
                <c:pt idx="1">
                  <c:v>0.75900000000000001</c:v>
                </c:pt>
                <c:pt idx="2">
                  <c:v>0.77100000000000002</c:v>
                </c:pt>
                <c:pt idx="3">
                  <c:v>0.77200000000000002</c:v>
                </c:pt>
                <c:pt idx="4">
                  <c:v>0.78800000000000003</c:v>
                </c:pt>
              </c:numCache>
            </c:numRef>
          </c:val>
        </c:ser>
        <c:dLbls>
          <c:showLegendKey val="0"/>
          <c:showVal val="0"/>
          <c:showCatName val="0"/>
          <c:showSerName val="0"/>
          <c:showPercent val="0"/>
          <c:showBubbleSize val="0"/>
        </c:dLbls>
        <c:gapWidth val="219"/>
        <c:overlap val="-27"/>
        <c:axId val="2070513376"/>
        <c:axId val="2070507392"/>
      </c:barChart>
      <c:catAx>
        <c:axId val="2070513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rPr>
                  <a:t>主题个数</a:t>
                </a: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K</a:t>
                </a:r>
                <a:endParaRPr lang="zh-CN" altLang="en-US"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c:rich>
          </c:tx>
          <c:layout>
            <c:manualLayout>
              <c:xMode val="edge"/>
              <c:yMode val="edge"/>
              <c:x val="0.45853279239589007"/>
              <c:y val="0.886611779284179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7392"/>
        <c:crosses val="autoZero"/>
        <c:auto val="1"/>
        <c:lblAlgn val="ctr"/>
        <c:lblOffset val="100"/>
        <c:noMultiLvlLbl val="0"/>
      </c:catAx>
      <c:valAx>
        <c:axId val="2070507392"/>
        <c:scaling>
          <c:orientation val="minMax"/>
          <c:max val="1"/>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cs typeface="Arial Unicode MS" panose="020B0604020202020204" pitchFamily="34" charset="-122"/>
                  </a:rPr>
                  <a:t>准确率</a:t>
                </a:r>
              </a:p>
            </c:rich>
          </c:tx>
          <c:layout>
            <c:manualLayout>
              <c:xMode val="edge"/>
              <c:yMode val="edge"/>
              <c:x val="6.2883518870486014E-3"/>
              <c:y val="0.3549690933779689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_);[Red]\(#,##0.0\)" sourceLinked="0"/>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13376"/>
        <c:crosses val="autoZero"/>
        <c:crossBetween val="between"/>
      </c:valAx>
      <c:spPr>
        <a:noFill/>
        <a:ln w="9525">
          <a:solidFill>
            <a:schemeClr val="tx1"/>
          </a:solidFill>
        </a:ln>
        <a:effectLst/>
      </c:spPr>
    </c:plotArea>
    <c:legend>
      <c:legendPos val="b"/>
      <c:layout>
        <c:manualLayout>
          <c:xMode val="edge"/>
          <c:yMode val="edge"/>
          <c:x val="0.20857627171603549"/>
          <c:y val="8.3921514216009338E-2"/>
          <c:w val="0.7815128577677789"/>
          <c:h val="0.1429403616214639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654004064538955"/>
          <c:y val="6.2114638753838755E-2"/>
          <c:w val="0.76294456923292109"/>
          <c:h val="0.74209779948234067"/>
        </c:manualLayout>
      </c:layout>
      <c:barChart>
        <c:barDir val="col"/>
        <c:grouping val="clustered"/>
        <c:varyColors val="0"/>
        <c:ser>
          <c:idx val="0"/>
          <c:order val="0"/>
          <c:tx>
            <c:strRef>
              <c:f>Sheet1!$C$2</c:f>
              <c:strCache>
                <c:ptCount val="1"/>
                <c:pt idx="0">
                  <c:v>LDA</c:v>
                </c:pt>
              </c:strCache>
            </c:strRef>
          </c:tx>
          <c:spPr>
            <a:solidFill>
              <a:srgbClr val="92D05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Sheet1!$C$3:$C$7</c:f>
              <c:numCache>
                <c:formatCode>General</c:formatCode>
                <c:ptCount val="5"/>
                <c:pt idx="0">
                  <c:v>0.59299999999999997</c:v>
                </c:pt>
                <c:pt idx="1">
                  <c:v>0.60199999999999998</c:v>
                </c:pt>
                <c:pt idx="2">
                  <c:v>0.60899999999999999</c:v>
                </c:pt>
                <c:pt idx="3">
                  <c:v>0.61599999999999999</c:v>
                </c:pt>
                <c:pt idx="4">
                  <c:v>0.623</c:v>
                </c:pt>
              </c:numCache>
            </c:numRef>
          </c:val>
        </c:ser>
        <c:ser>
          <c:idx val="1"/>
          <c:order val="1"/>
          <c:tx>
            <c:strRef>
              <c:f>Sheet1!$D$2</c:f>
              <c:strCache>
                <c:ptCount val="1"/>
                <c:pt idx="0">
                  <c:v>GPU-DMM</c:v>
                </c:pt>
              </c:strCache>
            </c:strRef>
          </c:tx>
          <c:spPr>
            <a:solidFill>
              <a:schemeClr val="bg2">
                <a:lumMod val="50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Sheet1!$D$3:$D$7</c:f>
              <c:numCache>
                <c:formatCode>General</c:formatCode>
                <c:ptCount val="5"/>
                <c:pt idx="0">
                  <c:v>0.71099999999999997</c:v>
                </c:pt>
                <c:pt idx="1">
                  <c:v>0.73499999999999999</c:v>
                </c:pt>
                <c:pt idx="2">
                  <c:v>0.753</c:v>
                </c:pt>
                <c:pt idx="3">
                  <c:v>0.76200000000000001</c:v>
                </c:pt>
                <c:pt idx="4">
                  <c:v>0.76800000000000002</c:v>
                </c:pt>
              </c:numCache>
            </c:numRef>
          </c:val>
        </c:ser>
        <c:ser>
          <c:idx val="2"/>
          <c:order val="2"/>
          <c:tx>
            <c:strRef>
              <c:f>Sheet1!$E$2</c:f>
              <c:strCache>
                <c:ptCount val="1"/>
                <c:pt idx="0">
                  <c:v>NTM</c:v>
                </c:pt>
              </c:strCache>
            </c:strRef>
          </c:tx>
          <c:spPr>
            <a:solidFill>
              <a:schemeClr val="accent6">
                <a:lumMod val="75000"/>
              </a:schemeClr>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Sheet1!$E$3:$E$7</c:f>
              <c:numCache>
                <c:formatCode>General</c:formatCode>
                <c:ptCount val="5"/>
                <c:pt idx="0">
                  <c:v>0.73399999999999999</c:v>
                </c:pt>
                <c:pt idx="1">
                  <c:v>0.73799999999999999</c:v>
                </c:pt>
                <c:pt idx="2">
                  <c:v>0.73899999999999999</c:v>
                </c:pt>
                <c:pt idx="3">
                  <c:v>0.74399999999999999</c:v>
                </c:pt>
                <c:pt idx="4">
                  <c:v>0.747</c:v>
                </c:pt>
              </c:numCache>
            </c:numRef>
          </c:val>
        </c:ser>
        <c:ser>
          <c:idx val="3"/>
          <c:order val="3"/>
          <c:tx>
            <c:strRef>
              <c:f>Sheet1!$F$2</c:f>
              <c:strCache>
                <c:ptCount val="1"/>
                <c:pt idx="0">
                  <c:v>DGPU-LDA</c:v>
                </c:pt>
              </c:strCache>
            </c:strRef>
          </c:tx>
          <c:spPr>
            <a:solidFill>
              <a:srgbClr val="0070C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Sheet1!$F$3:$F$7</c:f>
              <c:numCache>
                <c:formatCode>General</c:formatCode>
                <c:ptCount val="5"/>
                <c:pt idx="0">
                  <c:v>0.745</c:v>
                </c:pt>
                <c:pt idx="1">
                  <c:v>0.75900000000000001</c:v>
                </c:pt>
                <c:pt idx="2">
                  <c:v>0.78100000000000003</c:v>
                </c:pt>
                <c:pt idx="3">
                  <c:v>0.79300000000000004</c:v>
                </c:pt>
                <c:pt idx="4">
                  <c:v>0.80400000000000005</c:v>
                </c:pt>
              </c:numCache>
            </c:numRef>
          </c:val>
        </c:ser>
        <c:ser>
          <c:idx val="4"/>
          <c:order val="4"/>
          <c:tx>
            <c:strRef>
              <c:f>Sheet1!$G$2</c:f>
              <c:strCache>
                <c:ptCount val="1"/>
                <c:pt idx="0">
                  <c:v>NS-LDA</c:v>
                </c:pt>
              </c:strCache>
            </c:strRef>
          </c:tx>
          <c:spPr>
            <a:solidFill>
              <a:srgbClr val="7030A0"/>
            </a:solidFill>
            <a:ln>
              <a:noFill/>
            </a:ln>
            <a:effectLst/>
          </c:spPr>
          <c:invertIfNegative val="0"/>
          <c:cat>
            <c:numRef>
              <c:f>Sheet1!$B$3:$B$7</c:f>
              <c:numCache>
                <c:formatCode>General</c:formatCode>
                <c:ptCount val="5"/>
                <c:pt idx="0">
                  <c:v>20</c:v>
                </c:pt>
                <c:pt idx="1">
                  <c:v>40</c:v>
                </c:pt>
                <c:pt idx="2">
                  <c:v>60</c:v>
                </c:pt>
                <c:pt idx="3">
                  <c:v>80</c:v>
                </c:pt>
                <c:pt idx="4">
                  <c:v>100</c:v>
                </c:pt>
              </c:numCache>
            </c:numRef>
          </c:cat>
          <c:val>
            <c:numRef>
              <c:f>Sheet1!$G$3:$G$7</c:f>
              <c:numCache>
                <c:formatCode>General</c:formatCode>
                <c:ptCount val="5"/>
                <c:pt idx="0">
                  <c:v>0.76</c:v>
                </c:pt>
                <c:pt idx="1">
                  <c:v>0.77900000000000003</c:v>
                </c:pt>
                <c:pt idx="2">
                  <c:v>0.79100000000000004</c:v>
                </c:pt>
                <c:pt idx="3">
                  <c:v>0.80800000000000005</c:v>
                </c:pt>
                <c:pt idx="4">
                  <c:v>0.81299999999999994</c:v>
                </c:pt>
              </c:numCache>
            </c:numRef>
          </c:val>
        </c:ser>
        <c:dLbls>
          <c:showLegendKey val="0"/>
          <c:showVal val="0"/>
          <c:showCatName val="0"/>
          <c:showSerName val="0"/>
          <c:showPercent val="0"/>
          <c:showBubbleSize val="0"/>
        </c:dLbls>
        <c:gapWidth val="219"/>
        <c:overlap val="-27"/>
        <c:axId val="2070506304"/>
        <c:axId val="1718421648"/>
      </c:barChart>
      <c:catAx>
        <c:axId val="2070506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rPr>
                  <a:t>主题个数</a:t>
                </a:r>
                <a:r>
                  <a:rPr lang="en-US" altLang="zh-CN"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K</a:t>
                </a:r>
                <a:endParaRPr lang="zh-CN" altLang="en-US" sz="1000" b="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c:rich>
          </c:tx>
          <c:layout>
            <c:manualLayout>
              <c:xMode val="edge"/>
              <c:yMode val="edge"/>
              <c:x val="0.45853279239589007"/>
              <c:y val="0.886611779284179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1718421648"/>
        <c:crosses val="autoZero"/>
        <c:auto val="1"/>
        <c:lblAlgn val="ctr"/>
        <c:lblOffset val="100"/>
        <c:noMultiLvlLbl val="0"/>
      </c:catAx>
      <c:valAx>
        <c:axId val="1718421648"/>
        <c:scaling>
          <c:orientation val="minMax"/>
          <c:max val="1"/>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00" b="0">
                    <a:solidFill>
                      <a:schemeClr val="tx1"/>
                    </a:solidFill>
                    <a:latin typeface="+mn-ea"/>
                    <a:ea typeface="+mn-ea"/>
                    <a:cs typeface="Arial Unicode MS" panose="020B0604020202020204" pitchFamily="34" charset="-122"/>
                  </a:rPr>
                  <a:t>准确率</a:t>
                </a:r>
              </a:p>
            </c:rich>
          </c:tx>
          <c:layout>
            <c:manualLayout>
              <c:xMode val="edge"/>
              <c:yMode val="edge"/>
              <c:x val="6.2883518870486014E-3"/>
              <c:y val="0.3549690933779689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_);[Red]\(#,##0.0\)" sourceLinked="0"/>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070506304"/>
        <c:crosses val="autoZero"/>
        <c:crossBetween val="between"/>
      </c:valAx>
      <c:spPr>
        <a:noFill/>
        <a:ln w="9525">
          <a:solidFill>
            <a:schemeClr val="tx1"/>
          </a:solidFill>
        </a:ln>
        <a:effectLst/>
      </c:spPr>
    </c:plotArea>
    <c:legend>
      <c:legendPos val="b"/>
      <c:layout>
        <c:manualLayout>
          <c:xMode val="edge"/>
          <c:yMode val="edge"/>
          <c:x val="0.20857640718701081"/>
          <c:y val="7.4672298615734253E-2"/>
          <c:w val="0.77091614769453276"/>
          <c:h val="0.1429403616214639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2017/5/11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23428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年来，关于文本和知识库的联合嵌入表示方法已成为基于深度学习的自然语言处理的基础任务。然而，当前大部分文本和知识库的联合表示方法往往以知识库为主，以文本为辅，且表示过程中需要额外的知识抽取或知识推理工作，虽然在针对知识库的任务方面表现出色，但是在文本和词汇表示方面并没有太大的改进。</a:t>
            </a:r>
            <a:endParaRPr lang="en-US" altLang="zh-CN"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val="103661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err="1" smtClean="0"/>
              <a:t>Rw</a:t>
            </a:r>
            <a:r>
              <a:rPr lang="zh-CN" altLang="en-US" dirty="0" smtClean="0"/>
              <a:t>表示目标词汇</a:t>
            </a:r>
            <a:r>
              <a:rPr lang="en-US" altLang="zh-CN" dirty="0" smtClean="0"/>
              <a:t>w</a:t>
            </a:r>
            <a:r>
              <a:rPr lang="zh-CN" altLang="en-US" dirty="0" smtClean="0"/>
              <a:t>在知识库中拥有的所有关系的集合，</a:t>
            </a:r>
            <a:r>
              <a:rPr lang="en-US" altLang="zh-CN" dirty="0" smtClean="0"/>
              <a:t>μ</a:t>
            </a:r>
            <a:r>
              <a:rPr lang="zh-CN" altLang="en-US" dirty="0" smtClean="0"/>
              <a:t>表示</a:t>
            </a:r>
            <a:r>
              <a:rPr lang="en-US" altLang="zh-CN" dirty="0" smtClean="0"/>
              <a:t>Skip-Gram</a:t>
            </a:r>
            <a:r>
              <a:rPr lang="zh-CN" altLang="en-US" dirty="0" smtClean="0"/>
              <a:t>和</a:t>
            </a:r>
            <a:r>
              <a:rPr lang="en-US" altLang="zh-CN" dirty="0" err="1" smtClean="0"/>
              <a:t>TransE</a:t>
            </a:r>
            <a:r>
              <a:rPr lang="zh-CN" altLang="en-US" dirty="0" smtClean="0"/>
              <a:t>两部分之间的平衡因子，</a:t>
            </a:r>
            <a:r>
              <a:rPr lang="en-US" altLang="zh-CN" dirty="0" err="1" smtClean="0"/>
              <a:t>xw</a:t>
            </a:r>
            <a:r>
              <a:rPr lang="zh-CN" altLang="en-US" dirty="0" smtClean="0"/>
              <a:t>表示</a:t>
            </a:r>
            <a:r>
              <a:rPr lang="en-US" altLang="zh-CN" dirty="0" smtClean="0"/>
              <a:t>w</a:t>
            </a:r>
            <a:r>
              <a:rPr lang="zh-CN" altLang="en-US" dirty="0" smtClean="0"/>
              <a:t>的对应词向量。</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27803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该部分主要有以下三个步骤：</a:t>
            </a:r>
            <a:endParaRPr lang="en-US" altLang="zh-CN" dirty="0" smtClean="0"/>
          </a:p>
          <a:p>
            <a:r>
              <a:rPr lang="zh-CN" altLang="en-US" dirty="0" smtClean="0"/>
              <a:t>本文首先强调了文档宏观语义的重要性，并设计了一个基于双向</a:t>
            </a:r>
            <a:r>
              <a:rPr lang="en-US" altLang="zh-CN" dirty="0" smtClean="0"/>
              <a:t>LSTM</a:t>
            </a:r>
            <a:r>
              <a:rPr lang="zh-CN" altLang="en-US" dirty="0" smtClean="0"/>
              <a:t>的文档语义编码框架</a:t>
            </a:r>
            <a:r>
              <a:rPr lang="en-US" altLang="zh-CN" dirty="0" smtClean="0"/>
              <a:t>DS-Bi-LSTM</a:t>
            </a:r>
            <a:r>
              <a:rPr lang="zh-CN" altLang="en-US" dirty="0" smtClean="0"/>
              <a:t>来实现文档的语义嵌入表示。</a:t>
            </a:r>
            <a:endParaRPr lang="en-US" altLang="zh-CN" dirty="0" smtClean="0"/>
          </a:p>
          <a:p>
            <a:r>
              <a:rPr lang="zh-CN" altLang="en-US" dirty="0" smtClean="0"/>
              <a:t>其次，本文将文档语义嵌入以及</a:t>
            </a:r>
            <a:r>
              <a:rPr lang="en-US" altLang="zh-CN" dirty="0" err="1" smtClean="0"/>
              <a:t>SG_TransE</a:t>
            </a:r>
            <a:r>
              <a:rPr lang="zh-CN" altLang="en-US" dirty="0" smtClean="0"/>
              <a:t>词嵌入分别用于吉布斯采样过程中的文档</a:t>
            </a:r>
            <a:r>
              <a:rPr lang="en-US" altLang="zh-CN" dirty="0" smtClean="0"/>
              <a:t>-</a:t>
            </a:r>
            <a:r>
              <a:rPr lang="zh-CN" altLang="en-US" dirty="0" smtClean="0"/>
              <a:t>主题</a:t>
            </a:r>
            <a:r>
              <a:rPr lang="en-US" altLang="zh-CN" dirty="0" smtClean="0"/>
              <a:t>GPU</a:t>
            </a:r>
            <a:r>
              <a:rPr lang="zh-CN" altLang="en-US" dirty="0" smtClean="0"/>
              <a:t>强化和词汇</a:t>
            </a:r>
            <a:r>
              <a:rPr lang="en-US" altLang="zh-CN" dirty="0" smtClean="0"/>
              <a:t>-</a:t>
            </a:r>
            <a:r>
              <a:rPr lang="zh-CN" altLang="en-US" dirty="0" smtClean="0"/>
              <a:t>词汇</a:t>
            </a:r>
            <a:r>
              <a:rPr lang="en-US" altLang="zh-CN" dirty="0" smtClean="0"/>
              <a:t>GPU</a:t>
            </a:r>
            <a:r>
              <a:rPr lang="zh-CN" altLang="en-US" dirty="0" smtClean="0"/>
              <a:t>强化。</a:t>
            </a:r>
            <a:endParaRPr lang="en-US" altLang="zh-CN" dirty="0" smtClean="0"/>
          </a:p>
          <a:p>
            <a:r>
              <a:rPr lang="zh-CN" altLang="en-US" dirty="0" smtClean="0"/>
              <a:t>最后，本文将整个吉布斯采样的迭代过程用双</a:t>
            </a:r>
            <a:r>
              <a:rPr lang="en-US" altLang="zh-CN" dirty="0" smtClean="0"/>
              <a:t>GPU</a:t>
            </a:r>
            <a:r>
              <a:rPr lang="zh-CN" altLang="en-US" dirty="0" smtClean="0"/>
              <a:t>以及</a:t>
            </a:r>
            <a:r>
              <a:rPr lang="en-US" altLang="zh-CN" dirty="0" smtClean="0"/>
              <a:t>LSTM</a:t>
            </a:r>
            <a:r>
              <a:rPr lang="zh-CN" altLang="en-US" dirty="0" smtClean="0"/>
              <a:t>网络来刻画，从而推断出主题模型的参数。</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12</a:t>
            </a:fld>
            <a:endParaRPr lang="zh-CN" altLang="en-US">
              <a:solidFill>
                <a:prstClr val="black"/>
              </a:solidFill>
            </a:endParaRPr>
          </a:p>
        </p:txBody>
      </p:sp>
    </p:spTree>
    <p:extLst>
      <p:ext uri="{BB962C8B-B14F-4D97-AF65-F5344CB8AC3E}">
        <p14:creationId xmlns:p14="http://schemas.microsoft.com/office/powerpoint/2010/main" val="255374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双向</a:t>
            </a:r>
            <a:r>
              <a:rPr lang="en-US" altLang="zh-CN" dirty="0" smtClean="0"/>
              <a:t>LSTM</a:t>
            </a:r>
            <a:r>
              <a:rPr lang="zh-CN" altLang="en-US" dirty="0" smtClean="0"/>
              <a:t>神经网络包含前向和后向两个</a:t>
            </a:r>
            <a:r>
              <a:rPr lang="en-US" altLang="zh-CN" dirty="0" smtClean="0"/>
              <a:t>LSTM</a:t>
            </a:r>
            <a:r>
              <a:rPr lang="zh-CN" altLang="en-US" dirty="0" smtClean="0"/>
              <a:t>序列网络，且每个时刻下的前向和后向</a:t>
            </a:r>
            <a:r>
              <a:rPr lang="en-US" altLang="zh-CN" dirty="0" smtClean="0"/>
              <a:t>LSTM</a:t>
            </a:r>
            <a:r>
              <a:rPr lang="zh-CN" altLang="en-US" dirty="0" smtClean="0"/>
              <a:t>隐藏层单元都连接到同一个输出层。</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13</a:t>
            </a:fld>
            <a:endParaRPr lang="zh-CN" altLang="en-US">
              <a:solidFill>
                <a:prstClr val="black"/>
              </a:solidFill>
            </a:endParaRPr>
          </a:p>
        </p:txBody>
      </p:sp>
    </p:spTree>
    <p:extLst>
      <p:ext uri="{BB962C8B-B14F-4D97-AF65-F5344CB8AC3E}">
        <p14:creationId xmlns:p14="http://schemas.microsoft.com/office/powerpoint/2010/main" val="3715232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若两者之间的余弦相似度大于一定的阈值，则对相应文档下的相应主题的共现次数进行加强，对相应文档下的相应主题的共现次数增加</a:t>
            </a:r>
            <a:r>
              <a:rPr lang="en-US" altLang="zh-CN" dirty="0" smtClean="0"/>
              <a:t>a</a:t>
            </a:r>
            <a:r>
              <a:rPr lang="zh-CN" altLang="en-US" dirty="0" smtClean="0"/>
              <a:t>。</a:t>
            </a:r>
            <a:endParaRPr lang="en-US" altLang="zh-CN" dirty="0" smtClean="0"/>
          </a:p>
          <a:p>
            <a:r>
              <a:rPr lang="zh-CN" altLang="en-US" dirty="0" smtClean="0"/>
              <a:t>然而，以往的绝大部分工作对于词汇采样的强化仅仅停留在语义相近的词汇之间，没有从文档语义的角度进行加强。</a:t>
            </a:r>
            <a:endParaRPr lang="en-US" altLang="zh-CN"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14</a:t>
            </a:fld>
            <a:endParaRPr lang="zh-CN" altLang="en-US">
              <a:solidFill>
                <a:prstClr val="black"/>
              </a:solidFill>
            </a:endParaRPr>
          </a:p>
        </p:txBody>
      </p:sp>
    </p:spTree>
    <p:extLst>
      <p:ext uri="{BB962C8B-B14F-4D97-AF65-F5344CB8AC3E}">
        <p14:creationId xmlns:p14="http://schemas.microsoft.com/office/powerpoint/2010/main" val="1076790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DGPU-LDA</a:t>
            </a:r>
            <a:r>
              <a:rPr lang="zh-CN" altLang="en-US" dirty="0" smtClean="0"/>
              <a:t>的模型结构如图所示，其中紫色部分表示文档</a:t>
            </a:r>
            <a:r>
              <a:rPr lang="en-US" altLang="zh-CN" dirty="0" smtClean="0"/>
              <a:t>-</a:t>
            </a:r>
            <a:r>
              <a:rPr lang="zh-CN" altLang="en-US" dirty="0" smtClean="0"/>
              <a:t>主题</a:t>
            </a:r>
            <a:r>
              <a:rPr lang="en-US" altLang="zh-CN" dirty="0" smtClean="0"/>
              <a:t>GPU</a:t>
            </a:r>
            <a:r>
              <a:rPr lang="zh-CN" altLang="en-US" dirty="0" smtClean="0"/>
              <a:t>强化和词汇</a:t>
            </a:r>
            <a:r>
              <a:rPr lang="en-US" altLang="zh-CN" dirty="0" smtClean="0"/>
              <a:t>-</a:t>
            </a:r>
            <a:r>
              <a:rPr lang="zh-CN" altLang="en-US" dirty="0" smtClean="0"/>
              <a:t>词汇</a:t>
            </a:r>
            <a:r>
              <a:rPr lang="en-US" altLang="zh-CN" dirty="0" smtClean="0"/>
              <a:t>GPU</a:t>
            </a:r>
            <a:r>
              <a:rPr lang="zh-CN" altLang="en-US" dirty="0" smtClean="0"/>
              <a:t>强化。</a:t>
            </a:r>
            <a:endParaRPr lang="en-US" altLang="zh-CN"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15</a:t>
            </a:fld>
            <a:endParaRPr lang="zh-CN" altLang="en-US">
              <a:solidFill>
                <a:prstClr val="black"/>
              </a:solidFill>
            </a:endParaRPr>
          </a:p>
        </p:txBody>
      </p:sp>
    </p:spTree>
    <p:extLst>
      <p:ext uri="{BB962C8B-B14F-4D97-AF65-F5344CB8AC3E}">
        <p14:creationId xmlns:p14="http://schemas.microsoft.com/office/powerpoint/2010/main" val="3067493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传统的坍缩吉布斯基于马尔可夫假设，即当前时刻下的主题分配仅与上一时刻下的主题分配相关，然而，不同时刻下的主题分配序列之间的真实依赖关系仍尚待研究。</a:t>
            </a:r>
            <a:endParaRPr lang="en-US" altLang="zh-CN" dirty="0" smtClean="0"/>
          </a:p>
          <a:p>
            <a:r>
              <a:rPr lang="zh-CN" altLang="en-US" dirty="0" smtClean="0"/>
              <a:t>本文对</a:t>
            </a:r>
            <a:r>
              <a:rPr lang="en-US" altLang="zh-CN" dirty="0" smtClean="0"/>
              <a:t>DGPU-LDA</a:t>
            </a:r>
            <a:r>
              <a:rPr lang="zh-CN" altLang="en-US" dirty="0" smtClean="0"/>
              <a:t>的吉布斯采样迭代过程也采用</a:t>
            </a:r>
            <a:r>
              <a:rPr lang="en-US" altLang="zh-CN" dirty="0" smtClean="0"/>
              <a:t>LSTM</a:t>
            </a:r>
            <a:r>
              <a:rPr lang="zh-CN" altLang="en-US" dirty="0" smtClean="0"/>
              <a:t>神经网络进行改进。</a:t>
            </a:r>
            <a:endParaRPr lang="en-US" altLang="zh-CN" dirty="0" smtClean="0"/>
          </a:p>
          <a:p>
            <a:endParaRPr lang="en-US" altLang="zh-CN" dirty="0" smtClean="0"/>
          </a:p>
          <a:p>
            <a:r>
              <a:rPr lang="zh-CN" altLang="zh-CN" sz="1200" kern="1200" dirty="0" smtClean="0">
                <a:solidFill>
                  <a:schemeClr val="tx1"/>
                </a:solidFill>
                <a:effectLst/>
                <a:latin typeface="+mn-lt"/>
                <a:ea typeface="+mn-ea"/>
                <a:cs typeface="+mn-cs"/>
              </a:rPr>
              <a:t>该主题分配依赖框架由一层前向</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神经网络构成，其原理类似于预测句子的下一个词汇。每个词汇的每一轮迭代下的主题分配构成</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网络的序列，即上一个时刻下的输出主题分配即为当前时刻下的输入主题分配序列。</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DGPU-LSTM-CGS</a:t>
            </a:r>
            <a:r>
              <a:rPr lang="zh-CN" altLang="zh-CN" sz="1200" kern="1200" dirty="0" smtClean="0">
                <a:solidFill>
                  <a:schemeClr val="tx1"/>
                </a:solidFill>
                <a:effectLst/>
                <a:latin typeface="+mn-lt"/>
                <a:ea typeface="+mn-ea"/>
                <a:cs typeface="+mn-cs"/>
              </a:rPr>
              <a:t>采样算法可有效地从历史主题分配中获得有助于当前主题分配采样的信息，增强了参数推断的上下文一致性。</a:t>
            </a:r>
            <a:endParaRPr lang="en-US" altLang="zh-CN"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16</a:t>
            </a:fld>
            <a:endParaRPr lang="zh-CN" altLang="en-US">
              <a:solidFill>
                <a:prstClr val="black"/>
              </a:solidFill>
            </a:endParaRPr>
          </a:p>
        </p:txBody>
      </p:sp>
    </p:spTree>
    <p:extLst>
      <p:ext uri="{BB962C8B-B14F-4D97-AF65-F5344CB8AC3E}">
        <p14:creationId xmlns:p14="http://schemas.microsoft.com/office/powerpoint/2010/main" val="2715332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NS-LDA</a:t>
            </a:r>
            <a:r>
              <a:rPr lang="zh-CN" altLang="en-US" dirty="0" smtClean="0"/>
              <a:t>整体框架的构建思路来源于将概率主题模型的求解视为对文档</a:t>
            </a:r>
            <a:r>
              <a:rPr lang="en-US" altLang="zh-CN" dirty="0" smtClean="0"/>
              <a:t>-</a:t>
            </a:r>
            <a:r>
              <a:rPr lang="zh-CN" altLang="en-US" dirty="0" smtClean="0"/>
              <a:t>词汇特征矩阵的分解。</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17</a:t>
            </a:fld>
            <a:endParaRPr lang="zh-CN" altLang="en-US">
              <a:solidFill>
                <a:prstClr val="black"/>
              </a:solidFill>
            </a:endParaRPr>
          </a:p>
        </p:txBody>
      </p:sp>
    </p:spTree>
    <p:extLst>
      <p:ext uri="{BB962C8B-B14F-4D97-AF65-F5344CB8AC3E}">
        <p14:creationId xmlns:p14="http://schemas.microsoft.com/office/powerpoint/2010/main" val="11389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在文档</a:t>
            </a:r>
            <a:r>
              <a:rPr lang="en-US" altLang="zh-CN" dirty="0" smtClean="0"/>
              <a:t>-</a:t>
            </a:r>
            <a:r>
              <a:rPr lang="zh-CN" altLang="en-US" dirty="0" smtClean="0"/>
              <a:t>主题网络部分，输入为文档的词汇序列，均采用词嵌入的方式表示。输入的文档通过</a:t>
            </a:r>
            <a:r>
              <a:rPr lang="en-US" altLang="zh-CN" dirty="0" smtClean="0"/>
              <a:t>DS-Bi-LSTM</a:t>
            </a:r>
            <a:r>
              <a:rPr lang="zh-CN" altLang="en-US" dirty="0" smtClean="0"/>
              <a:t>得到文档的语义编码，进而由文档语义编码构建文档</a:t>
            </a:r>
            <a:r>
              <a:rPr lang="en-US" altLang="zh-CN" dirty="0" smtClean="0"/>
              <a:t>-</a:t>
            </a:r>
            <a:r>
              <a:rPr lang="zh-CN" altLang="en-US" dirty="0" smtClean="0"/>
              <a:t>主题隐藏层。</a:t>
            </a:r>
            <a:endParaRPr lang="en-US" altLang="zh-CN" dirty="0" smtClean="0"/>
          </a:p>
          <a:p>
            <a:r>
              <a:rPr lang="zh-CN" altLang="en-US" dirty="0" smtClean="0"/>
              <a:t>在主题</a:t>
            </a:r>
            <a:r>
              <a:rPr lang="en-US" altLang="zh-CN" dirty="0" smtClean="0"/>
              <a:t>-</a:t>
            </a:r>
            <a:r>
              <a:rPr lang="zh-CN" altLang="en-US" dirty="0" smtClean="0"/>
              <a:t>词汇网络部分，输入为文档的词汇列表，词汇列表中的每一个词汇也均由词嵌入的形式表示。词汇列表的嵌入表示层直接连接到主题</a:t>
            </a:r>
            <a:r>
              <a:rPr lang="en-US" altLang="zh-CN" dirty="0" smtClean="0"/>
              <a:t>-</a:t>
            </a:r>
            <a:r>
              <a:rPr lang="zh-CN" altLang="en-US" dirty="0" smtClean="0"/>
              <a:t>词汇隐藏层。</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18</a:t>
            </a:fld>
            <a:endParaRPr lang="zh-CN" altLang="en-US">
              <a:solidFill>
                <a:prstClr val="black"/>
              </a:solidFill>
            </a:endParaRPr>
          </a:p>
        </p:txBody>
      </p:sp>
    </p:spTree>
    <p:extLst>
      <p:ext uri="{BB962C8B-B14F-4D97-AF65-F5344CB8AC3E}">
        <p14:creationId xmlns:p14="http://schemas.microsoft.com/office/powerpoint/2010/main" val="181123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Theta</a:t>
            </a:r>
            <a:r>
              <a:rPr lang="zh-CN" altLang="en-US" dirty="0" smtClean="0"/>
              <a:t>和</a:t>
            </a:r>
            <a:r>
              <a:rPr lang="en-US" altLang="zh-CN" dirty="0" err="1" smtClean="0"/>
              <a:t>phai</a:t>
            </a:r>
            <a:r>
              <a:rPr lang="zh-CN" altLang="en-US" dirty="0" smtClean="0"/>
              <a:t>分别为每部分网络的归一化输出向量</a:t>
            </a:r>
            <a:endParaRPr lang="en-US" altLang="zh-CN" dirty="0" smtClean="0"/>
          </a:p>
          <a:p>
            <a:r>
              <a:rPr lang="en-US" altLang="zh-CN" dirty="0" err="1" smtClean="0"/>
              <a:t>Fdn</a:t>
            </a:r>
            <a:r>
              <a:rPr lang="zh-CN" altLang="en-US" dirty="0" smtClean="0"/>
              <a:t>表示第</a:t>
            </a:r>
            <a:r>
              <a:rPr lang="en-US" altLang="zh-CN" dirty="0" smtClean="0"/>
              <a:t>d</a:t>
            </a:r>
            <a:r>
              <a:rPr lang="zh-CN" altLang="en-US" dirty="0" smtClean="0"/>
              <a:t>个文档和第</a:t>
            </a:r>
            <a:r>
              <a:rPr lang="en-US" altLang="zh-CN" dirty="0" smtClean="0"/>
              <a:t>n</a:t>
            </a:r>
            <a:r>
              <a:rPr lang="zh-CN" altLang="en-US" dirty="0" smtClean="0"/>
              <a:t>个词汇之间的匹配分值</a:t>
            </a:r>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606425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2487663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V</a:t>
            </a:r>
            <a:r>
              <a:rPr lang="zh-CN" altLang="en-US" dirty="0" smtClean="0"/>
              <a:t>为词汇列表长度，</a:t>
            </a:r>
            <a:r>
              <a:rPr lang="en-US" altLang="zh-CN" dirty="0" smtClean="0"/>
              <a:t>M</a:t>
            </a:r>
            <a:r>
              <a:rPr lang="zh-CN" altLang="en-US" dirty="0" smtClean="0"/>
              <a:t>为文档个数， </a:t>
            </a:r>
            <a:r>
              <a:rPr lang="en-US" altLang="zh-CN" dirty="0" smtClean="0"/>
              <a:t>N()</a:t>
            </a:r>
            <a:r>
              <a:rPr lang="zh-CN" altLang="en-US" dirty="0" smtClean="0"/>
              <a:t>为负例文档集合，</a:t>
            </a:r>
            <a:r>
              <a:rPr lang="en-US" altLang="zh-CN" dirty="0" smtClean="0"/>
              <a:t>γ</a:t>
            </a:r>
            <a:r>
              <a:rPr lang="zh-CN" altLang="en-US" dirty="0" smtClean="0"/>
              <a:t>为间隔参数。</a:t>
            </a:r>
            <a:endParaRPr lang="en-US" altLang="zh-CN"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20</a:t>
            </a:fld>
            <a:endParaRPr lang="zh-CN" altLang="en-US">
              <a:solidFill>
                <a:prstClr val="black"/>
              </a:solidFill>
            </a:endParaRPr>
          </a:p>
        </p:txBody>
      </p:sp>
    </p:spTree>
    <p:extLst>
      <p:ext uri="{BB962C8B-B14F-4D97-AF65-F5344CB8AC3E}">
        <p14:creationId xmlns:p14="http://schemas.microsoft.com/office/powerpoint/2010/main" val="3192479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21</a:t>
            </a:fld>
            <a:endParaRPr lang="zh-CN" altLang="en-US">
              <a:solidFill>
                <a:prstClr val="black"/>
              </a:solidFill>
            </a:endParaRPr>
          </a:p>
        </p:txBody>
      </p:sp>
    </p:spTree>
    <p:extLst>
      <p:ext uri="{BB962C8B-B14F-4D97-AF65-F5344CB8AC3E}">
        <p14:creationId xmlns:p14="http://schemas.microsoft.com/office/powerpoint/2010/main" val="3556757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中文分词工具采用</a:t>
            </a:r>
            <a:r>
              <a:rPr lang="en-US" altLang="zh-CN" dirty="0" err="1" smtClean="0"/>
              <a:t>Jieba</a:t>
            </a:r>
            <a:r>
              <a:rPr lang="zh-CN" altLang="en-US" dirty="0" smtClean="0"/>
              <a:t>分词</a:t>
            </a:r>
            <a:endParaRPr lang="en-US" altLang="zh-CN" dirty="0" smtClean="0"/>
          </a:p>
          <a:p>
            <a:r>
              <a:rPr lang="zh-CN" altLang="en-US" dirty="0" smtClean="0"/>
              <a:t>英文则采用</a:t>
            </a:r>
            <a:r>
              <a:rPr lang="en-US" altLang="zh-CN" dirty="0" smtClean="0"/>
              <a:t>NLTK </a:t>
            </a:r>
            <a:r>
              <a:rPr lang="zh-CN" altLang="en-US" dirty="0" smtClean="0"/>
              <a:t>来进行分词</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22</a:t>
            </a:fld>
            <a:endParaRPr lang="zh-CN" altLang="en-US">
              <a:solidFill>
                <a:prstClr val="black"/>
              </a:solidFill>
            </a:endParaRPr>
          </a:p>
        </p:txBody>
      </p:sp>
    </p:spTree>
    <p:extLst>
      <p:ext uri="{BB962C8B-B14F-4D97-AF65-F5344CB8AC3E}">
        <p14:creationId xmlns:p14="http://schemas.microsoft.com/office/powerpoint/2010/main" val="97398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在结果展示部分，首先是</a:t>
            </a:r>
            <a:r>
              <a:rPr lang="en-US" altLang="zh-CN" dirty="0" smtClean="0"/>
              <a:t>……</a:t>
            </a:r>
          </a:p>
          <a:p>
            <a:r>
              <a:rPr lang="en-US" altLang="zh-CN" dirty="0" smtClean="0"/>
              <a:t>t-SNE</a:t>
            </a:r>
            <a:r>
              <a:rPr lang="zh-CN" altLang="en-US" dirty="0" smtClean="0"/>
              <a:t>图是一种高维数据的降维表示方法，能将彼此距离相近的数据聚集在一起，已被广泛用于词嵌入、句子嵌入、文档嵌入以及图像特征等向量数据的分布展示。</a:t>
            </a:r>
            <a:endParaRPr lang="en-US" altLang="zh-CN" dirty="0" smtClean="0"/>
          </a:p>
          <a:p>
            <a:r>
              <a:rPr lang="zh-CN" altLang="en-US" dirty="0" smtClean="0"/>
              <a:t>图中标注了词汇“奥迪”以及与“奥迪”在词嵌入空间中最相近的</a:t>
            </a:r>
            <a:r>
              <a:rPr lang="en-US" altLang="zh-CN" dirty="0" smtClean="0"/>
              <a:t>100</a:t>
            </a:r>
            <a:r>
              <a:rPr lang="zh-CN" altLang="en-US" dirty="0" smtClean="0"/>
              <a:t>个词汇。通过人工观察可以发现，这些带颜色标注的词汇，例如“奇瑞”、“宝马”和“雪佛兰”等，在空间分布上总体比较集中，且与“奥迪”一词在语义上十分接近，均为汽车品牌名。</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23</a:t>
            </a:fld>
            <a:endParaRPr lang="zh-CN" altLang="en-US">
              <a:solidFill>
                <a:prstClr val="black"/>
              </a:solidFill>
            </a:endParaRPr>
          </a:p>
        </p:txBody>
      </p:sp>
    </p:spTree>
    <p:extLst>
      <p:ext uri="{BB962C8B-B14F-4D97-AF65-F5344CB8AC3E}">
        <p14:creationId xmlns:p14="http://schemas.microsoft.com/office/powerpoint/2010/main" val="427668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本文提出的</a:t>
            </a:r>
            <a:r>
              <a:rPr lang="en-US" altLang="zh-CN" sz="1200" kern="1200" dirty="0" err="1" smtClean="0">
                <a:solidFill>
                  <a:schemeClr val="tx1"/>
                </a:solidFill>
                <a:effectLst/>
                <a:latin typeface="+mn-lt"/>
                <a:ea typeface="+mn-ea"/>
                <a:cs typeface="+mn-cs"/>
              </a:rPr>
              <a:t>SG_TransE</a:t>
            </a:r>
            <a:r>
              <a:rPr lang="zh-CN" altLang="zh-CN" sz="1200" kern="1200" dirty="0" smtClean="0">
                <a:solidFill>
                  <a:schemeClr val="tx1"/>
                </a:solidFill>
                <a:effectLst/>
                <a:latin typeface="+mn-lt"/>
                <a:ea typeface="+mn-ea"/>
                <a:cs typeface="+mn-cs"/>
              </a:rPr>
              <a:t>模型在中英文词汇对相似度计算方面均表现最优，即在</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空间上进行词对相似度计算的结果与该词对真实的相似度分值</a:t>
            </a:r>
            <a:r>
              <a:rPr lang="zh-CN" altLang="en-US" sz="1200" kern="1200" dirty="0" smtClean="0">
                <a:solidFill>
                  <a:schemeClr val="tx1"/>
                </a:solidFill>
                <a:effectLst/>
                <a:latin typeface="+mn-lt"/>
                <a:ea typeface="+mn-ea"/>
                <a:cs typeface="+mn-cs"/>
              </a:rPr>
              <a:t>十分</a:t>
            </a:r>
            <a:r>
              <a:rPr lang="zh-CN" altLang="zh-CN" sz="1200" kern="1200" dirty="0" smtClean="0">
                <a:solidFill>
                  <a:schemeClr val="tx1"/>
                </a:solidFill>
                <a:effectLst/>
                <a:latin typeface="+mn-lt"/>
                <a:ea typeface="+mn-ea"/>
                <a:cs typeface="+mn-cs"/>
              </a:rPr>
              <a:t>相近。</a:t>
            </a:r>
            <a:endParaRPr lang="en-US" altLang="zh-CN" dirty="0" smtClean="0"/>
          </a:p>
          <a:p>
            <a:r>
              <a:rPr lang="zh-CN" altLang="en-US" dirty="0" smtClean="0"/>
              <a:t>首先利用余弦相似度计算词汇对在词嵌入表示下的相似度，进而将所有的相似度数值与人工标注的相似度分值进行线性相关性计算，计算的指标采用皮尔逊相关系数。</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24</a:t>
            </a:fld>
            <a:endParaRPr lang="zh-CN" altLang="en-US">
              <a:solidFill>
                <a:prstClr val="black"/>
              </a:solidFill>
            </a:endParaRPr>
          </a:p>
        </p:txBody>
      </p:sp>
    </p:spTree>
    <p:extLst>
      <p:ext uri="{BB962C8B-B14F-4D97-AF65-F5344CB8AC3E}">
        <p14:creationId xmlns:p14="http://schemas.microsoft.com/office/powerpoint/2010/main" val="200681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在两个数据集上，本文提出的</a:t>
            </a:r>
            <a:r>
              <a:rPr lang="en-US" altLang="zh-CN" dirty="0" smtClean="0"/>
              <a:t>DGPU-LDA</a:t>
            </a:r>
            <a:r>
              <a:rPr lang="zh-CN" altLang="en-US" dirty="0" smtClean="0"/>
              <a:t>及其神经网络重构模型</a:t>
            </a:r>
            <a:r>
              <a:rPr lang="en-US" altLang="zh-CN" dirty="0" smtClean="0"/>
              <a:t>NS-LDA</a:t>
            </a:r>
            <a:r>
              <a:rPr lang="zh-CN" altLang="en-US" dirty="0" smtClean="0"/>
              <a:t>的</a:t>
            </a:r>
            <a:r>
              <a:rPr lang="en-US" altLang="zh-CN" dirty="0" smtClean="0"/>
              <a:t>PMI</a:t>
            </a:r>
            <a:r>
              <a:rPr lang="zh-CN" altLang="en-US" dirty="0" smtClean="0"/>
              <a:t>值总体较高，表明其抽取出的主题具有较强的语义连贯性。</a:t>
            </a:r>
            <a:endParaRPr lang="en-US" altLang="zh-CN" dirty="0" smtClean="0"/>
          </a:p>
          <a:p>
            <a:r>
              <a:rPr lang="zh-CN" altLang="zh-CN" sz="1200" kern="1200" dirty="0" smtClean="0">
                <a:solidFill>
                  <a:schemeClr val="tx1"/>
                </a:solidFill>
                <a:effectLst/>
                <a:latin typeface="+mn-lt"/>
                <a:ea typeface="+mn-ea"/>
                <a:cs typeface="+mn-cs"/>
              </a:rPr>
              <a:t>而在本文提出的两个主题模型中，</a:t>
            </a:r>
            <a:r>
              <a:rPr lang="en-US" altLang="zh-CN" sz="1200" kern="1200" dirty="0" smtClean="0">
                <a:solidFill>
                  <a:schemeClr val="tx1"/>
                </a:solidFill>
                <a:effectLst/>
                <a:latin typeface="+mn-lt"/>
                <a:ea typeface="+mn-ea"/>
                <a:cs typeface="+mn-cs"/>
              </a:rPr>
              <a:t>DGPU-LDA</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PMI</a:t>
            </a:r>
            <a:r>
              <a:rPr lang="zh-CN" altLang="zh-CN" sz="1200" kern="1200" dirty="0" smtClean="0">
                <a:solidFill>
                  <a:schemeClr val="tx1"/>
                </a:solidFill>
                <a:effectLst/>
                <a:latin typeface="+mn-lt"/>
                <a:ea typeface="+mn-ea"/>
                <a:cs typeface="+mn-cs"/>
              </a:rPr>
              <a:t>值要更高一些，这可能是因为</a:t>
            </a:r>
            <a:r>
              <a:rPr lang="en-US" altLang="zh-CN" sz="1200" kern="1200" dirty="0" smtClean="0">
                <a:solidFill>
                  <a:schemeClr val="tx1"/>
                </a:solidFill>
                <a:effectLst/>
                <a:latin typeface="+mn-lt"/>
                <a:ea typeface="+mn-ea"/>
                <a:cs typeface="+mn-cs"/>
              </a:rPr>
              <a:t>DGPU-LDA</a:t>
            </a:r>
            <a:r>
              <a:rPr lang="zh-CN" altLang="zh-CN" sz="1200" kern="1200" dirty="0" smtClean="0">
                <a:solidFill>
                  <a:schemeClr val="tx1"/>
                </a:solidFill>
                <a:effectLst/>
                <a:latin typeface="+mn-lt"/>
                <a:ea typeface="+mn-ea"/>
                <a:cs typeface="+mn-cs"/>
              </a:rPr>
              <a:t>本质上仍是一个概率模型，更符合</a:t>
            </a:r>
            <a:r>
              <a:rPr lang="en-US" altLang="zh-CN" sz="1200" kern="1200" dirty="0" smtClean="0">
                <a:solidFill>
                  <a:schemeClr val="tx1"/>
                </a:solidFill>
                <a:effectLst/>
                <a:latin typeface="+mn-lt"/>
                <a:ea typeface="+mn-ea"/>
                <a:cs typeface="+mn-cs"/>
              </a:rPr>
              <a:t>PMI</a:t>
            </a:r>
            <a:r>
              <a:rPr lang="zh-CN" altLang="zh-CN" sz="1200" kern="1200" dirty="0" smtClean="0">
                <a:solidFill>
                  <a:schemeClr val="tx1"/>
                </a:solidFill>
                <a:effectLst/>
                <a:latin typeface="+mn-lt"/>
                <a:ea typeface="+mn-ea"/>
                <a:cs typeface="+mn-cs"/>
              </a:rPr>
              <a:t>值的概率化计算模式。</a:t>
            </a:r>
            <a:endParaRPr lang="en-US" altLang="zh-CN" dirty="0" smtClean="0"/>
          </a:p>
          <a:p>
            <a:r>
              <a:rPr lang="zh-CN" altLang="en-US" dirty="0" smtClean="0"/>
              <a:t>然而在该数据集上，各个模型的</a:t>
            </a:r>
            <a:r>
              <a:rPr lang="en-US" altLang="zh-CN" dirty="0" smtClean="0"/>
              <a:t>PMI</a:t>
            </a:r>
            <a:r>
              <a:rPr lang="zh-CN" altLang="en-US" dirty="0" smtClean="0"/>
              <a:t>值的差异并不如在搜狗新闻数据集上明显。而且，随着主题数目的增加，</a:t>
            </a:r>
            <a:r>
              <a:rPr lang="en-US" altLang="zh-CN" dirty="0" smtClean="0"/>
              <a:t>PMI</a:t>
            </a:r>
            <a:r>
              <a:rPr lang="zh-CN" altLang="en-US" dirty="0" smtClean="0"/>
              <a:t>值也基本没有变化。这可能是因为中文主题建模与英文主题建模的差别，英文主题建模情景下往往需要一个更长的词汇列表。</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25</a:t>
            </a:fld>
            <a:endParaRPr lang="zh-CN" altLang="en-US">
              <a:solidFill>
                <a:prstClr val="black"/>
              </a:solidFill>
            </a:endParaRPr>
          </a:p>
        </p:txBody>
      </p:sp>
    </p:spTree>
    <p:extLst>
      <p:ext uri="{BB962C8B-B14F-4D97-AF65-F5344CB8AC3E}">
        <p14:creationId xmlns:p14="http://schemas.microsoft.com/office/powerpoint/2010/main" val="3649465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结果显示，在两个数据集上，本文提出的</a:t>
            </a:r>
            <a:r>
              <a:rPr lang="en-US" altLang="zh-CN" dirty="0" smtClean="0"/>
              <a:t>DGPU-LDA</a:t>
            </a:r>
            <a:r>
              <a:rPr lang="zh-CN" altLang="en-US" dirty="0" smtClean="0"/>
              <a:t>以及</a:t>
            </a:r>
            <a:r>
              <a:rPr lang="en-US" altLang="zh-CN" dirty="0" smtClean="0"/>
              <a:t>NS-LDA</a:t>
            </a:r>
            <a:r>
              <a:rPr lang="zh-CN" altLang="en-US" dirty="0" smtClean="0"/>
              <a:t>模型的文本分类准确率均为最高，这说明基于深度学习的主题模型在文档特征表示方面具有较强的刻画能力。</a:t>
            </a:r>
            <a:endParaRPr lang="en-US" altLang="zh-CN" dirty="0" smtClean="0"/>
          </a:p>
          <a:p>
            <a:r>
              <a:rPr lang="zh-CN" altLang="en-US" dirty="0" smtClean="0"/>
              <a:t>综合该图可知，随着主题数的增大，所有主题模型的文本分类准确率也越大，表明在最大临界点到达之前，主题数目越多，其文本特征的表达就越精细。因此，精细化的特征表示是文本分类效果提升的重要来源，这也是本文采用深度学习技术进行主题建模的目的之一。</a:t>
            </a:r>
          </a:p>
        </p:txBody>
      </p:sp>
      <p:sp>
        <p:nvSpPr>
          <p:cNvPr id="4" name="灯片编号占位符 3"/>
          <p:cNvSpPr>
            <a:spLocks noGrp="1"/>
          </p:cNvSpPr>
          <p:nvPr>
            <p:ph type="sldNum" sz="quarter" idx="10"/>
          </p:nvPr>
        </p:nvSpPr>
        <p:spPr/>
        <p:txBody>
          <a:bodyPr/>
          <a:lstStyle/>
          <a:p>
            <a:pPr>
              <a:defRPr/>
            </a:pPr>
            <a:fld id="{621F41D1-EB0D-4857-8E93-8C1C831E6153}" type="slidenum">
              <a:rPr lang="zh-CN" altLang="en-US" smtClean="0">
                <a:solidFill>
                  <a:prstClr val="black"/>
                </a:solidFill>
              </a:rPr>
              <a:pPr>
                <a:defRPr/>
              </a:pPr>
              <a:t>26</a:t>
            </a:fld>
            <a:endParaRPr lang="zh-CN" altLang="en-US">
              <a:solidFill>
                <a:prstClr val="black"/>
              </a:solidFill>
            </a:endParaRPr>
          </a:p>
        </p:txBody>
      </p:sp>
    </p:spTree>
    <p:extLst>
      <p:ext uri="{BB962C8B-B14F-4D97-AF65-F5344CB8AC3E}">
        <p14:creationId xmlns:p14="http://schemas.microsoft.com/office/powerpoint/2010/main" val="189279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780673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708940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29</a:t>
            </a:fld>
            <a:endParaRPr lang="zh-CN" altLang="en-US"/>
          </a:p>
        </p:txBody>
      </p:sp>
    </p:spTree>
    <p:extLst>
      <p:ext uri="{BB962C8B-B14F-4D97-AF65-F5344CB8AC3E}">
        <p14:creationId xmlns:p14="http://schemas.microsoft.com/office/powerpoint/2010/main" val="339028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46622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题模型是文本语义信息的抽取模型，也是文本语义表征的有效方法。通过主题建模，不仅可以识别出隐含在文本中主题语义单元，还能够将文本表示在语义信息更为丰富的主题特征空间上，从而有助于文本分类聚类、突发事件检测、主题演化分析、推荐系统等任务。</a:t>
            </a:r>
            <a:endParaRPr lang="en-US" altLang="zh-CN" dirty="0" smtClean="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00854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51912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1F41D1-EB0D-4857-8E93-8C1C831E61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428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1F41D1-EB0D-4857-8E93-8C1C831E61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052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49122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1F41D1-EB0D-4857-8E93-8C1C831E61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928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E75CF8-803E-498A-8786-1458501738EA}" type="datetime1">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1A9E09-A9F4-42A3-9706-813D1EF4B761}" type="datetime1">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26A377-8A99-4F75-88C0-A678ABB4525C}" type="datetime1">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D7812F-4004-40FA-AD7A-968FC1B8C9A9}" type="datetime1">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r>
              <a:rPr lang="en-US" altLang="zh-CN" dirty="0" smtClean="0"/>
              <a:t>/29</a:t>
            </a:r>
            <a:endParaRPr lang="zh-CN" altLang="en-US" dirty="0"/>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DE650D-5C56-4521-BA46-866F15512E1C}" type="datetime1">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D2AF1F-367D-42F4-9059-A2F073D76A1C}" type="datetime1">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B94121D-4079-4C3A-BBA7-9AB7677EA95E}" type="datetime1">
              <a:rPr lang="zh-CN" altLang="en-US" smtClean="0"/>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8EB9F9-991B-4561-8108-C40297228E19}" type="datetime1">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CF2C8-AA7A-4CC7-9B9C-EF350F483EDD}" type="datetime1">
              <a:rPr lang="zh-CN" altLang="en-US" smtClean="0"/>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1A508A-1811-42E4-B733-15217AB0F35B}" type="datetime1">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C3BF75-F1E5-4CC9-A5F3-27CDC0493F9E}" type="datetime1">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C14248E-7514-4F7B-8506-2924D2A4EF34}" type="datetime1">
              <a:rPr lang="zh-CN" altLang="en-US" smtClean="0"/>
              <a:t>2017/5/11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package" Target="../embeddings/Microsoft_Visio___1.vsd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package" Target="../embeddings/Microsoft_Visio___2.vsdx"/></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package" Target="../embeddings/Microsoft_Visio___3.vsdx"/></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3.wmf"/><Relationship Id="rId18" Type="http://schemas.openxmlformats.org/officeDocument/2006/relationships/oleObject" Target="../embeddings/oleObject18.bin"/><Relationship Id="rId3" Type="http://schemas.openxmlformats.org/officeDocument/2006/relationships/notesSlide" Target="../notesSlides/notesSlide19.xml"/><Relationship Id="rId21" Type="http://schemas.openxmlformats.org/officeDocument/2006/relationships/image" Target="../media/image27.wmf"/><Relationship Id="rId7" Type="http://schemas.openxmlformats.org/officeDocument/2006/relationships/image" Target="../media/image20.wmf"/><Relationship Id="rId12" Type="http://schemas.openxmlformats.org/officeDocument/2006/relationships/oleObject" Target="../embeddings/oleObject15.bin"/><Relationship Id="rId17"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14.bin"/><Relationship Id="rId19" Type="http://schemas.openxmlformats.org/officeDocument/2006/relationships/image" Target="../media/image26.wmf"/><Relationship Id="rId4" Type="http://schemas.openxmlformats.org/officeDocument/2006/relationships/oleObject" Target="../embeddings/oleObject11.bin"/><Relationship Id="rId9" Type="http://schemas.openxmlformats.org/officeDocument/2006/relationships/image" Target="../media/image21.wmf"/><Relationship Id="rId1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0498052">
            <a:off x="1620315" y="3970953"/>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498052">
            <a:off x="2373672" y="4627445"/>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189283" y="3406942"/>
            <a:ext cx="845906" cy="84590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45846" y="3501799"/>
            <a:ext cx="310515" cy="31051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898806" y="4332147"/>
            <a:ext cx="310515" cy="310515"/>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rot="10498052">
            <a:off x="1885935" y="3263614"/>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223937" y="4521063"/>
            <a:ext cx="441364" cy="44136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rot="10498052">
            <a:off x="864969" y="4139410"/>
            <a:ext cx="303658" cy="303658"/>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438065" y="4115253"/>
            <a:ext cx="310515" cy="31051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椭圆 26"/>
          <p:cNvSpPr/>
          <p:nvPr/>
        </p:nvSpPr>
        <p:spPr>
          <a:xfrm rot="10498052">
            <a:off x="3629030" y="4713305"/>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0498052">
            <a:off x="419086" y="4786416"/>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1480286" y="1486518"/>
            <a:ext cx="6340197" cy="584775"/>
          </a:xfrm>
          <a:prstGeom prst="rect">
            <a:avLst/>
          </a:prstGeom>
          <a:noFill/>
        </p:spPr>
        <p:txBody>
          <a:bodyPr wrap="none" rtlCol="0">
            <a:spAutoFit/>
          </a:bodyPr>
          <a:lstStyle/>
          <a:p>
            <a:r>
              <a:rPr lang="zh-CN" altLang="en-US" sz="3200" dirty="0" smtClean="0">
                <a:solidFill>
                  <a:srgbClr val="00206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基于深度学习的主题建模方法研究</a:t>
            </a:r>
            <a:endParaRPr lang="zh-CN" altLang="en-US" sz="3200" dirty="0">
              <a:solidFill>
                <a:srgbClr val="002060"/>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sp>
        <p:nvSpPr>
          <p:cNvPr id="59" name="椭圆 58"/>
          <p:cNvSpPr/>
          <p:nvPr/>
        </p:nvSpPr>
        <p:spPr>
          <a:xfrm rot="10498052">
            <a:off x="6535215" y="4000987"/>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498052">
            <a:off x="7288572" y="4657479"/>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7104183" y="3436976"/>
            <a:ext cx="845906" cy="845906"/>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5960746" y="3531833"/>
            <a:ext cx="310515" cy="310515"/>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7813706" y="4362181"/>
            <a:ext cx="310515" cy="310515"/>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rot="10498052">
            <a:off x="6800835" y="3293648"/>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6138837" y="4551097"/>
            <a:ext cx="441364" cy="441364"/>
            <a:chOff x="304800" y="673100"/>
            <a:chExt cx="4000500" cy="4000500"/>
          </a:xfrm>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椭圆 7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rot="10498052">
            <a:off x="5779869" y="4169444"/>
            <a:ext cx="303658" cy="303658"/>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8352965" y="4145287"/>
            <a:ext cx="310515" cy="310515"/>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椭圆 77"/>
          <p:cNvSpPr/>
          <p:nvPr/>
        </p:nvSpPr>
        <p:spPr>
          <a:xfrm rot="10498052">
            <a:off x="8543930" y="4743339"/>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10498052">
            <a:off x="5333986" y="4816450"/>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descr="http://sc.whu.edu.cn/static/img/whu_logo2.png?v=b6a2e5ab90ac73172eeb5208bed29db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25" y="337894"/>
            <a:ext cx="2392420" cy="302894"/>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00" y="203931"/>
            <a:ext cx="573424" cy="576043"/>
          </a:xfrm>
          <a:prstGeom prst="rect">
            <a:avLst/>
          </a:prstGeom>
        </p:spPr>
      </p:pic>
      <p:graphicFrame>
        <p:nvGraphicFramePr>
          <p:cNvPr id="30" name="表格 29"/>
          <p:cNvGraphicFramePr>
            <a:graphicFrameLocks noGrp="1"/>
          </p:cNvGraphicFramePr>
          <p:nvPr>
            <p:extLst>
              <p:ext uri="{D42A27DB-BD31-4B8C-83A1-F6EECF244321}">
                <p14:modId xmlns:p14="http://schemas.microsoft.com/office/powerpoint/2010/main" val="1696187469"/>
              </p:ext>
            </p:extLst>
          </p:nvPr>
        </p:nvGraphicFramePr>
        <p:xfrm>
          <a:off x="3308945" y="2253031"/>
          <a:ext cx="2787316" cy="792480"/>
        </p:xfrm>
        <a:graphic>
          <a:graphicData uri="http://schemas.openxmlformats.org/drawingml/2006/table">
            <a:tbl>
              <a:tblPr firstRow="1" bandRow="1">
                <a:tableStyleId>{5C22544A-7EE6-4342-B048-85BDC9FD1C3A}</a:tableStyleId>
              </a:tblPr>
              <a:tblGrid>
                <a:gridCol w="1494254">
                  <a:extLst>
                    <a:ext uri="{9D8B030D-6E8A-4147-A177-3AD203B41FA5}">
                      <a16:colId xmlns="" xmlns:a16="http://schemas.microsoft.com/office/drawing/2014/main" val="20000"/>
                    </a:ext>
                  </a:extLst>
                </a:gridCol>
                <a:gridCol w="1293062">
                  <a:extLst>
                    <a:ext uri="{9D8B030D-6E8A-4147-A177-3AD203B41FA5}">
                      <a16:colId xmlns="" xmlns:a16="http://schemas.microsoft.com/office/drawing/2014/main" val="20001"/>
                    </a:ext>
                  </a:extLst>
                </a:gridCol>
              </a:tblGrid>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汇报人：</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朱佳晖</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指导教师：</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彭敏 教授</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 name="文本框 1"/>
          <p:cNvSpPr txBox="1"/>
          <p:nvPr/>
        </p:nvSpPr>
        <p:spPr>
          <a:xfrm>
            <a:off x="3334923" y="3284062"/>
            <a:ext cx="2383636" cy="369332"/>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May</a:t>
            </a:r>
            <a:r>
              <a:rPr lang="en-US" altLang="zh-CN" dirty="0" smtClean="0">
                <a:solidFill>
                  <a:srgbClr val="002060"/>
                </a:solidFill>
                <a:latin typeface="微软雅黑" panose="020B0503020204020204" pitchFamily="34" charset="-122"/>
                <a:ea typeface="微软雅黑" panose="020B0503020204020204" pitchFamily="34" charset="-122"/>
              </a:rPr>
              <a:t>. 11, 2017</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5B5BF9F-75C6-42BD-8363-2F606FE0B601}" type="slidenum">
              <a:rPr lang="zh-CN" altLang="en-US" smtClean="0"/>
              <a:t>1</a:t>
            </a:fld>
            <a:endParaRPr lang="zh-CN" altLang="en-US"/>
          </a:p>
        </p:txBody>
      </p:sp>
    </p:spTree>
    <p:extLst>
      <p:ext uri="{BB962C8B-B14F-4D97-AF65-F5344CB8AC3E}">
        <p14:creationId xmlns:p14="http://schemas.microsoft.com/office/powerpoint/2010/main" val="3866842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458 -0.82685 L 3.88889E-6 -1.85185E-6 " pathEditMode="relative" rAng="0" ptsTypes="AA">
                                      <p:cBhvr>
                                        <p:cTn id="6" dur="2000" fill="hold"/>
                                        <p:tgtEl>
                                          <p:spTgt spid="59"/>
                                        </p:tgtEl>
                                        <p:attrNameLst>
                                          <p:attrName>ppt_x</p:attrName>
                                          <p:attrName>ppt_y</p:attrName>
                                        </p:attrNameLst>
                                      </p:cBhvr>
                                      <p:rCtr x="-55729" y="41327"/>
                                    </p:animMotion>
                                  </p:childTnLst>
                                </p:cTn>
                              </p:par>
                              <p:par>
                                <p:cTn id="7" presetID="42" presetClass="path" presetSubtype="0" accel="50000" decel="50000" fill="hold" nodeType="withEffect">
                                  <p:stCondLst>
                                    <p:cond delay="0"/>
                                  </p:stCondLst>
                                  <p:childTnLst>
                                    <p:animMotion origin="layout" path="M 1.11267 -0.5607 L -5.55556E-7 2.03892E-7 " pathEditMode="relative" rAng="0" ptsTypes="AA">
                                      <p:cBhvr>
                                        <p:cTn id="8" dur="2000" fill="hold"/>
                                        <p:tgtEl>
                                          <p:spTgt spid="67"/>
                                        </p:tgtEl>
                                        <p:attrNameLst>
                                          <p:attrName>ppt_x</p:attrName>
                                          <p:attrName>ppt_y</p:attrName>
                                        </p:attrNameLst>
                                      </p:cBhvr>
                                      <p:rCtr x="-55642" y="28020"/>
                                    </p:animMotion>
                                  </p:childTnLst>
                                </p:cTn>
                              </p:par>
                              <p:par>
                                <p:cTn id="9" presetID="42" presetClass="path" presetSubtype="0" accel="50000" decel="50000" fill="hold" nodeType="withEffect">
                                  <p:stCondLst>
                                    <p:cond delay="0"/>
                                  </p:stCondLst>
                                  <p:childTnLst>
                                    <p:animMotion origin="layout" path="M 1.16511 -0.74143 L -3.61111E-6 4.43312E-6 " pathEditMode="relative" rAng="0" ptsTypes="AA">
                                      <p:cBhvr>
                                        <p:cTn id="10" dur="2000" fill="hold"/>
                                        <p:tgtEl>
                                          <p:spTgt spid="61"/>
                                        </p:tgtEl>
                                        <p:attrNameLst>
                                          <p:attrName>ppt_x</p:attrName>
                                          <p:attrName>ppt_y</p:attrName>
                                        </p:attrNameLst>
                                      </p:cBhvr>
                                      <p:rCtr x="-58264" y="37071"/>
                                    </p:animMotion>
                                  </p:childTnLst>
                                </p:cTn>
                              </p:par>
                              <p:par>
                                <p:cTn id="11" presetID="42" presetClass="path" presetSubtype="0" accel="50000" decel="50000" fill="hold" grpId="0" nodeType="withEffect">
                                  <p:stCondLst>
                                    <p:cond delay="0"/>
                                  </p:stCondLst>
                                  <p:childTnLst>
                                    <p:animMotion origin="layout" path="M 1.05712 -0.81186 L -0.01424 -0.02255 " pathEditMode="relative" rAng="0" ptsTypes="AA">
                                      <p:cBhvr>
                                        <p:cTn id="12" dur="2000" fill="hold"/>
                                        <p:tgtEl>
                                          <p:spTgt spid="60"/>
                                        </p:tgtEl>
                                        <p:attrNameLst>
                                          <p:attrName>ppt_x</p:attrName>
                                          <p:attrName>ppt_y</p:attrName>
                                        </p:attrNameLst>
                                      </p:cBhvr>
                                      <p:rCtr x="-53576" y="39450"/>
                                    </p:animMotion>
                                  </p:childTnLst>
                                </p:cTn>
                              </p:par>
                              <p:par>
                                <p:cTn id="13" presetID="42" presetClass="path" presetSubtype="0" accel="50000" decel="50000" fill="hold" nodeType="withEffect">
                                  <p:stCondLst>
                                    <p:cond delay="0"/>
                                  </p:stCondLst>
                                  <p:childTnLst>
                                    <p:animMotion origin="layout" path="M 1.22951 -0.81173 L 0 -2.46914E-6 " pathEditMode="relative" rAng="0" ptsTypes="AA">
                                      <p:cBhvr>
                                        <p:cTn id="14" dur="2000" fill="hold"/>
                                        <p:tgtEl>
                                          <p:spTgt spid="64"/>
                                        </p:tgtEl>
                                        <p:attrNameLst>
                                          <p:attrName>ppt_x</p:attrName>
                                          <p:attrName>ppt_y</p:attrName>
                                        </p:attrNameLst>
                                      </p:cBhvr>
                                      <p:rCtr x="-61476" y="40586"/>
                                    </p:animMotion>
                                  </p:childTnLst>
                                </p:cTn>
                              </p:par>
                              <p:par>
                                <p:cTn id="15" presetID="42" presetClass="path" presetSubtype="0" accel="50000" decel="50000" fill="hold" grpId="0" nodeType="withEffect">
                                  <p:stCondLst>
                                    <p:cond delay="0"/>
                                  </p:stCondLst>
                                  <p:childTnLst>
                                    <p:animMotion origin="layout" path="M 1.05712 -0.81186 L -0.01424 -0.02255 " pathEditMode="relative" rAng="0" ptsTypes="AA">
                                      <p:cBhvr>
                                        <p:cTn id="16" dur="2000" fill="hold"/>
                                        <p:tgtEl>
                                          <p:spTgt spid="70"/>
                                        </p:tgtEl>
                                        <p:attrNameLst>
                                          <p:attrName>ppt_x</p:attrName>
                                          <p:attrName>ppt_y</p:attrName>
                                        </p:attrNameLst>
                                      </p:cBhvr>
                                      <p:rCtr x="-53576" y="39450"/>
                                    </p:animMotion>
                                  </p:childTnLst>
                                </p:cTn>
                              </p:par>
                              <p:par>
                                <p:cTn id="17" presetID="42" presetClass="path" presetSubtype="0" accel="50000" decel="50000" fill="hold" nodeType="withEffect">
                                  <p:stCondLst>
                                    <p:cond delay="0"/>
                                  </p:stCondLst>
                                  <p:childTnLst>
                                    <p:animMotion origin="layout" path="M 0.93194 -0.36577 L -2.77778E-7 5.68428E-7 " pathEditMode="relative" rAng="0" ptsTypes="AA">
                                      <p:cBhvr>
                                        <p:cTn id="18" dur="2000" fill="hold"/>
                                        <p:tgtEl>
                                          <p:spTgt spid="71"/>
                                        </p:tgtEl>
                                        <p:attrNameLst>
                                          <p:attrName>ppt_x</p:attrName>
                                          <p:attrName>ppt_y</p:attrName>
                                        </p:attrNameLst>
                                      </p:cBhvr>
                                      <p:rCtr x="-46597" y="18289"/>
                                    </p:animMotion>
                                  </p:childTnLst>
                                </p:cTn>
                              </p:par>
                              <p:par>
                                <p:cTn id="19" presetID="42" presetClass="path" presetSubtype="0" accel="50000" decel="50000" fill="hold" grpId="0" nodeType="withEffect">
                                  <p:stCondLst>
                                    <p:cond delay="0"/>
                                  </p:stCondLst>
                                  <p:childTnLst>
                                    <p:animMotion origin="layout" path="M 1.05712 -0.81186 L -0.01424 -0.02255 " pathEditMode="relative" rAng="0" ptsTypes="AA">
                                      <p:cBhvr>
                                        <p:cTn id="20" dur="2000" fill="hold"/>
                                        <p:tgtEl>
                                          <p:spTgt spid="74"/>
                                        </p:tgtEl>
                                        <p:attrNameLst>
                                          <p:attrName>ppt_x</p:attrName>
                                          <p:attrName>ppt_y</p:attrName>
                                        </p:attrNameLst>
                                      </p:cBhvr>
                                      <p:rCtr x="-53576" y="39450"/>
                                    </p:animMotion>
                                  </p:childTnLst>
                                </p:cTn>
                              </p:par>
                              <p:par>
                                <p:cTn id="21" presetID="42" presetClass="path" presetSubtype="0" accel="50000" decel="50000" fill="hold" nodeType="withEffect">
                                  <p:stCondLst>
                                    <p:cond delay="0"/>
                                  </p:stCondLst>
                                  <p:childTnLst>
                                    <p:animMotion origin="layout" path="M 0.93194 -0.36577 L -2.77778E-7 5.68428E-7 " pathEditMode="relative" rAng="0" ptsTypes="AA">
                                      <p:cBhvr>
                                        <p:cTn id="22" dur="2000" fill="hold"/>
                                        <p:tgtEl>
                                          <p:spTgt spid="75"/>
                                        </p:tgtEl>
                                        <p:attrNameLst>
                                          <p:attrName>ppt_x</p:attrName>
                                          <p:attrName>ppt_y</p:attrName>
                                        </p:attrNameLst>
                                      </p:cBhvr>
                                      <p:rCtr x="-46597" y="18289"/>
                                    </p:animMotion>
                                  </p:childTnLst>
                                </p:cTn>
                              </p:par>
                              <p:par>
                                <p:cTn id="23" presetID="42" presetClass="path" presetSubtype="0" accel="50000" decel="50000" fill="hold" grpId="0" nodeType="withEffect">
                                  <p:stCondLst>
                                    <p:cond delay="0"/>
                                  </p:stCondLst>
                                  <p:childTnLst>
                                    <p:animMotion origin="layout" path="M 1.07135 -0.78931 L 8.33333E-7 -4.71733E-6 " pathEditMode="relative" rAng="0" ptsTypes="AA">
                                      <p:cBhvr>
                                        <p:cTn id="24" dur="2000" fill="hold"/>
                                        <p:tgtEl>
                                          <p:spTgt spid="78"/>
                                        </p:tgtEl>
                                        <p:attrNameLst>
                                          <p:attrName>ppt_x</p:attrName>
                                          <p:attrName>ppt_y</p:attrName>
                                        </p:attrNameLst>
                                      </p:cBhvr>
                                      <p:rCtr x="-53576" y="39450"/>
                                    </p:animMotion>
                                  </p:childTnLst>
                                </p:cTn>
                              </p:par>
                              <p:par>
                                <p:cTn id="25" presetID="42" presetClass="path" presetSubtype="0" accel="50000" decel="50000" fill="hold" grpId="0" nodeType="withEffect">
                                  <p:stCondLst>
                                    <p:cond delay="0"/>
                                  </p:stCondLst>
                                  <p:childTnLst>
                                    <p:animMotion origin="layout" path="M 1.05712 -0.81186 L -0.01424 -0.02255 " pathEditMode="relative" rAng="0" ptsTypes="AA">
                                      <p:cBhvr>
                                        <p:cTn id="26" dur="2000" fill="hold"/>
                                        <p:tgtEl>
                                          <p:spTgt spid="79"/>
                                        </p:tgtEl>
                                        <p:attrNameLst>
                                          <p:attrName>ppt_x</p:attrName>
                                          <p:attrName>ppt_y</p:attrName>
                                        </p:attrNameLst>
                                      </p:cBhvr>
                                      <p:rCtr x="-53576" y="39450"/>
                                    </p:animMotion>
                                  </p:childTnLst>
                                </p:cTn>
                              </p:par>
                              <p:par>
                                <p:cTn id="27" presetID="42" presetClass="path" presetSubtype="0" accel="50000" decel="50000" fill="hold" grpId="0" nodeType="withEffect">
                                  <p:stCondLst>
                                    <p:cond delay="0"/>
                                  </p:stCondLst>
                                  <p:childTnLst>
                                    <p:animMotion origin="layout" path="M 1.11458 -0.82685 L 3.88889E-6 -1.85185E-6 " pathEditMode="relative" rAng="0" ptsTypes="AA">
                                      <p:cBhvr>
                                        <p:cTn id="28" dur="2000" fill="hold"/>
                                        <p:tgtEl>
                                          <p:spTgt spid="8"/>
                                        </p:tgtEl>
                                        <p:attrNameLst>
                                          <p:attrName>ppt_x</p:attrName>
                                          <p:attrName>ppt_y</p:attrName>
                                        </p:attrNameLst>
                                      </p:cBhvr>
                                      <p:rCtr x="-55729" y="41327"/>
                                    </p:animMotion>
                                  </p:childTnLst>
                                </p:cTn>
                              </p:par>
                              <p:par>
                                <p:cTn id="29" presetID="42" presetClass="path" presetSubtype="0" accel="50000" decel="50000" fill="hold" nodeType="withEffect">
                                  <p:stCondLst>
                                    <p:cond delay="0"/>
                                  </p:stCondLst>
                                  <p:childTnLst>
                                    <p:animMotion origin="layout" path="M 1.11267 -0.5607 L -5.55556E-7 2.03892E-7 " pathEditMode="relative" rAng="0" ptsTypes="AA">
                                      <p:cBhvr>
                                        <p:cTn id="30" dur="2000" fill="hold"/>
                                        <p:tgtEl>
                                          <p:spTgt spid="16"/>
                                        </p:tgtEl>
                                        <p:attrNameLst>
                                          <p:attrName>ppt_x</p:attrName>
                                          <p:attrName>ppt_y</p:attrName>
                                        </p:attrNameLst>
                                      </p:cBhvr>
                                      <p:rCtr x="-55642" y="28020"/>
                                    </p:animMotion>
                                  </p:childTnLst>
                                </p:cTn>
                              </p:par>
                              <p:par>
                                <p:cTn id="31" presetID="42" presetClass="path" presetSubtype="0" accel="50000" decel="50000" fill="hold" nodeType="withEffect">
                                  <p:stCondLst>
                                    <p:cond delay="0"/>
                                  </p:stCondLst>
                                  <p:childTnLst>
                                    <p:animMotion origin="layout" path="M 1.16511 -0.74143 L -3.61111E-6 4.43312E-6 " pathEditMode="relative" rAng="0" ptsTypes="AA">
                                      <p:cBhvr>
                                        <p:cTn id="32" dur="2000" fill="hold"/>
                                        <p:tgtEl>
                                          <p:spTgt spid="10"/>
                                        </p:tgtEl>
                                        <p:attrNameLst>
                                          <p:attrName>ppt_x</p:attrName>
                                          <p:attrName>ppt_y</p:attrName>
                                        </p:attrNameLst>
                                      </p:cBhvr>
                                      <p:rCtr x="-58264" y="37071"/>
                                    </p:animMotion>
                                  </p:childTnLst>
                                </p:cTn>
                              </p:par>
                              <p:par>
                                <p:cTn id="33" presetID="42" presetClass="path" presetSubtype="0" accel="50000" decel="50000" fill="hold" grpId="0" nodeType="withEffect">
                                  <p:stCondLst>
                                    <p:cond delay="0"/>
                                  </p:stCondLst>
                                  <p:childTnLst>
                                    <p:animMotion origin="layout" path="M 1.05712 -0.81186 L -0.01424 -0.02255 " pathEditMode="relative" rAng="0" ptsTypes="AA">
                                      <p:cBhvr>
                                        <p:cTn id="34" dur="2000" fill="hold"/>
                                        <p:tgtEl>
                                          <p:spTgt spid="9"/>
                                        </p:tgtEl>
                                        <p:attrNameLst>
                                          <p:attrName>ppt_x</p:attrName>
                                          <p:attrName>ppt_y</p:attrName>
                                        </p:attrNameLst>
                                      </p:cBhvr>
                                      <p:rCtr x="-53576" y="39450"/>
                                    </p:animMotion>
                                  </p:childTnLst>
                                </p:cTn>
                              </p:par>
                              <p:par>
                                <p:cTn id="35" presetID="42" presetClass="path" presetSubtype="0" accel="50000" decel="50000" fill="hold" nodeType="withEffect">
                                  <p:stCondLst>
                                    <p:cond delay="0"/>
                                  </p:stCondLst>
                                  <p:childTnLst>
                                    <p:animMotion origin="layout" path="M 1.22951 -0.81173 L 0 -2.46914E-6 " pathEditMode="relative" rAng="0" ptsTypes="AA">
                                      <p:cBhvr>
                                        <p:cTn id="36" dur="2000" fill="hold"/>
                                        <p:tgtEl>
                                          <p:spTgt spid="13"/>
                                        </p:tgtEl>
                                        <p:attrNameLst>
                                          <p:attrName>ppt_x</p:attrName>
                                          <p:attrName>ppt_y</p:attrName>
                                        </p:attrNameLst>
                                      </p:cBhvr>
                                      <p:rCtr x="-61476" y="40586"/>
                                    </p:animMotion>
                                  </p:childTnLst>
                                </p:cTn>
                              </p:par>
                              <p:par>
                                <p:cTn id="37" presetID="42" presetClass="path" presetSubtype="0" accel="50000" decel="50000" fill="hold" grpId="0" nodeType="withEffect">
                                  <p:stCondLst>
                                    <p:cond delay="0"/>
                                  </p:stCondLst>
                                  <p:childTnLst>
                                    <p:animMotion origin="layout" path="M 1.05712 -0.81186 L -0.01424 -0.02255 " pathEditMode="relative" rAng="0" ptsTypes="AA">
                                      <p:cBhvr>
                                        <p:cTn id="38" dur="2000" fill="hold"/>
                                        <p:tgtEl>
                                          <p:spTgt spid="19"/>
                                        </p:tgtEl>
                                        <p:attrNameLst>
                                          <p:attrName>ppt_x</p:attrName>
                                          <p:attrName>ppt_y</p:attrName>
                                        </p:attrNameLst>
                                      </p:cBhvr>
                                      <p:rCtr x="-53576" y="39450"/>
                                    </p:animMotion>
                                  </p:childTnLst>
                                </p:cTn>
                              </p:par>
                              <p:par>
                                <p:cTn id="39" presetID="42" presetClass="path" presetSubtype="0" accel="50000" decel="50000" fill="hold" nodeType="withEffect">
                                  <p:stCondLst>
                                    <p:cond delay="0"/>
                                  </p:stCondLst>
                                  <p:childTnLst>
                                    <p:animMotion origin="layout" path="M 0.93194 -0.36577 L -2.77778E-7 5.68428E-7 " pathEditMode="relative" rAng="0" ptsTypes="AA">
                                      <p:cBhvr>
                                        <p:cTn id="40" dur="2000" fill="hold"/>
                                        <p:tgtEl>
                                          <p:spTgt spid="20"/>
                                        </p:tgtEl>
                                        <p:attrNameLst>
                                          <p:attrName>ppt_x</p:attrName>
                                          <p:attrName>ppt_y</p:attrName>
                                        </p:attrNameLst>
                                      </p:cBhvr>
                                      <p:rCtr x="-46597" y="18289"/>
                                    </p:animMotion>
                                  </p:childTnLst>
                                </p:cTn>
                              </p:par>
                              <p:par>
                                <p:cTn id="41" presetID="42" presetClass="path" presetSubtype="0" accel="50000" decel="50000" fill="hold" grpId="0" nodeType="withEffect">
                                  <p:stCondLst>
                                    <p:cond delay="0"/>
                                  </p:stCondLst>
                                  <p:childTnLst>
                                    <p:animMotion origin="layout" path="M 1.07136 -0.7892 L 5E-6 2.46914E-6 " pathEditMode="relative" rAng="0" ptsTypes="AA">
                                      <p:cBhvr>
                                        <p:cTn id="42" dur="2000" fill="hold"/>
                                        <p:tgtEl>
                                          <p:spTgt spid="23"/>
                                        </p:tgtEl>
                                        <p:attrNameLst>
                                          <p:attrName>ppt_x</p:attrName>
                                          <p:attrName>ppt_y</p:attrName>
                                        </p:attrNameLst>
                                      </p:cBhvr>
                                      <p:rCtr x="-53576" y="39444"/>
                                    </p:animMotion>
                                  </p:childTnLst>
                                </p:cTn>
                              </p:par>
                              <p:par>
                                <p:cTn id="43" presetID="42" presetClass="path" presetSubtype="0" accel="50000" decel="50000" fill="hold" nodeType="withEffect">
                                  <p:stCondLst>
                                    <p:cond delay="0"/>
                                  </p:stCondLst>
                                  <p:childTnLst>
                                    <p:animMotion origin="layout" path="M 0.93194 -0.36577 L -2.77778E-7 5.68428E-7 " pathEditMode="relative" rAng="0" ptsTypes="AA">
                                      <p:cBhvr>
                                        <p:cTn id="44" dur="2000" fill="hold"/>
                                        <p:tgtEl>
                                          <p:spTgt spid="24"/>
                                        </p:tgtEl>
                                        <p:attrNameLst>
                                          <p:attrName>ppt_x</p:attrName>
                                          <p:attrName>ppt_y</p:attrName>
                                        </p:attrNameLst>
                                      </p:cBhvr>
                                      <p:rCtr x="-46597" y="18289"/>
                                    </p:animMotion>
                                  </p:childTnLst>
                                </p:cTn>
                              </p:par>
                              <p:par>
                                <p:cTn id="45" presetID="42" presetClass="path" presetSubtype="0" accel="50000" decel="50000" fill="hold" grpId="0" nodeType="withEffect">
                                  <p:stCondLst>
                                    <p:cond delay="0"/>
                                  </p:stCondLst>
                                  <p:childTnLst>
                                    <p:animMotion origin="layout" path="M 1.07135 -0.78931 L 8.33333E-7 -4.71733E-6 " pathEditMode="relative" rAng="0" ptsTypes="AA">
                                      <p:cBhvr>
                                        <p:cTn id="46" dur="2000" fill="hold"/>
                                        <p:tgtEl>
                                          <p:spTgt spid="27"/>
                                        </p:tgtEl>
                                        <p:attrNameLst>
                                          <p:attrName>ppt_x</p:attrName>
                                          <p:attrName>ppt_y</p:attrName>
                                        </p:attrNameLst>
                                      </p:cBhvr>
                                      <p:rCtr x="-53576" y="39450"/>
                                    </p:animMotion>
                                  </p:childTnLst>
                                </p:cTn>
                              </p:par>
                              <p:par>
                                <p:cTn id="47" presetID="42" presetClass="path" presetSubtype="0" accel="50000" decel="50000" fill="hold" grpId="0" nodeType="withEffect">
                                  <p:stCondLst>
                                    <p:cond delay="0"/>
                                  </p:stCondLst>
                                  <p:childTnLst>
                                    <p:animMotion origin="layout" path="M 1.05712 -0.81186 L -0.01424 -0.02255 " pathEditMode="relative" rAng="0" ptsTypes="AA">
                                      <p:cBhvr>
                                        <p:cTn id="48" dur="2000" fill="hold"/>
                                        <p:tgtEl>
                                          <p:spTgt spid="28"/>
                                        </p:tgtEl>
                                        <p:attrNameLst>
                                          <p:attrName>ppt_x</p:attrName>
                                          <p:attrName>ppt_y</p:attrName>
                                        </p:attrNameLst>
                                      </p:cBhvr>
                                      <p:rCtr x="-53576" y="39450"/>
                                    </p:animMotion>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P spid="23" grpId="0" animBg="1"/>
      <p:bldP spid="27" grpId="0" animBg="1"/>
      <p:bldP spid="28" grpId="0" animBg="1"/>
      <p:bldP spid="50" grpId="0"/>
      <p:bldP spid="59" grpId="0" animBg="1"/>
      <p:bldP spid="60" grpId="0" animBg="1"/>
      <p:bldP spid="70" grpId="0" animBg="1"/>
      <p:bldP spid="74" grpId="0" animBg="1"/>
      <p:bldP spid="78" grpId="0" animBg="1"/>
      <p:bldP spid="79"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646880" y="2794735"/>
            <a:ext cx="7445374"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不同于以往的联合表示模型，</a:t>
            </a:r>
            <a:r>
              <a:rPr lang="en-US" altLang="zh-CN" sz="1500" dirty="0" err="1"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SG_TransE</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的根</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本目的是得到知识库语义强化的词</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嵌入，即</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用知识库三元组来约束词嵌入的生成，使得满足三元组关系的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词汇向量</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符合</a:t>
            </a:r>
            <a:r>
              <a:rPr lang="en-US" altLang="zh-CN" sz="1500" dirty="0" err="1">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TransE</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的翻译过程</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743332"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err="1" smtClean="0">
                <a:solidFill>
                  <a:prstClr val="black"/>
                </a:solidFill>
                <a:latin typeface="微软雅黑" panose="020B0503020204020204" pitchFamily="34" charset="-122"/>
                <a:ea typeface="微软雅黑" panose="020B0503020204020204" pitchFamily="34" charset="-122"/>
              </a:rPr>
              <a:t>SG_TransE</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36" name="矩形 35"/>
          <p:cNvSpPr/>
          <p:nvPr/>
        </p:nvSpPr>
        <p:spPr>
          <a:xfrm>
            <a:off x="1237030" y="1236765"/>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grpSp>
        <p:nvGrpSpPr>
          <p:cNvPr id="37" name="组合 36"/>
          <p:cNvGrpSpPr/>
          <p:nvPr/>
        </p:nvGrpSpPr>
        <p:grpSpPr>
          <a:xfrm>
            <a:off x="646880" y="1152525"/>
            <a:ext cx="7464833" cy="1113800"/>
            <a:chOff x="1264428" y="1152525"/>
            <a:chExt cx="6847285" cy="1886510"/>
          </a:xfrm>
        </p:grpSpPr>
        <p:sp>
          <p:nvSpPr>
            <p:cNvPr id="38" name="圆角矩形 37"/>
            <p:cNvSpPr/>
            <p:nvPr/>
          </p:nvSpPr>
          <p:spPr bwMode="auto">
            <a:xfrm>
              <a:off x="1264428" y="1152525"/>
              <a:ext cx="6847285" cy="188651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39" name="圆角矩形 38"/>
            <p:cNvSpPr/>
            <p:nvPr/>
          </p:nvSpPr>
          <p:spPr bwMode="auto">
            <a:xfrm>
              <a:off x="1473978" y="1362076"/>
              <a:ext cx="6428185" cy="1562659"/>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41" name="TextBox 16"/>
          <p:cNvSpPr txBox="1"/>
          <p:nvPr/>
        </p:nvSpPr>
        <p:spPr>
          <a:xfrm>
            <a:off x="1972036" y="1367676"/>
            <a:ext cx="5599096" cy="784830"/>
          </a:xfrm>
          <a:prstGeom prst="rect">
            <a:avLst/>
          </a:prstGeom>
          <a:noFill/>
        </p:spPr>
        <p:txBody>
          <a:bodyPr wrap="square" rtlCol="0">
            <a:spAutoFit/>
          </a:bodyPr>
          <a:lstStyle/>
          <a:p>
            <a:pPr algn="just"/>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本文的主题模型构建在深度学习技术之上，因此需要将</a:t>
            </a: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知识库和词汇以</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深度学习的方法进行</a:t>
            </a: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表示。基于此，本文首先构建了词汇</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和实体关系的统一表示</a:t>
            </a: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r>
              <a:rPr lang="en-US" altLang="zh-CN" sz="1500" dirty="0" err="1">
                <a:solidFill>
                  <a:schemeClr val="tx1">
                    <a:lumMod val="75000"/>
                    <a:lumOff val="25000"/>
                  </a:schemeClr>
                </a:solidFill>
                <a:latin typeface="微软雅黑" panose="020B0503020204020204" pitchFamily="34" charset="-122"/>
                <a:ea typeface="微软雅黑" panose="020B0503020204020204" pitchFamily="34" charset="-122"/>
              </a:rPr>
              <a:t>SG_TransE</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(Skip-Gram with </a:t>
            </a:r>
            <a:r>
              <a:rPr lang="en-US" altLang="zh-CN" sz="1500" dirty="0" err="1">
                <a:solidFill>
                  <a:schemeClr val="tx1">
                    <a:lumMod val="75000"/>
                    <a:lumOff val="25000"/>
                  </a:schemeClr>
                </a:solidFill>
                <a:latin typeface="微软雅黑" panose="020B0503020204020204" pitchFamily="34" charset="-122"/>
                <a:ea typeface="微软雅黑" panose="020B0503020204020204" pitchFamily="34" charset="-122"/>
              </a:rPr>
              <a:t>TransE</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1"/>
          <p:cNvSpPr/>
          <p:nvPr/>
        </p:nvSpPr>
        <p:spPr>
          <a:xfrm>
            <a:off x="995742" y="954179"/>
            <a:ext cx="1565482" cy="209550"/>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 fmla="*/ 0 w 1565482"/>
              <a:gd name="connsiteY0" fmla="*/ 0 h 247650"/>
              <a:gd name="connsiteX1" fmla="*/ 12987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2"/>
          <p:cNvSpPr/>
          <p:nvPr/>
        </p:nvSpPr>
        <p:spPr>
          <a:xfrm>
            <a:off x="919154" y="963704"/>
            <a:ext cx="1370758" cy="1028700"/>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 fmla="*/ 0 w 1323133"/>
              <a:gd name="connsiteY0" fmla="*/ 0 h 1198669"/>
              <a:gd name="connsiteX1" fmla="*/ 1323133 w 1323133"/>
              <a:gd name="connsiteY1" fmla="*/ 0 h 1198669"/>
              <a:gd name="connsiteX2" fmla="*/ 1085008 w 1323133"/>
              <a:gd name="connsiteY2" fmla="*/ 817669 h 1198669"/>
              <a:gd name="connsiteX3" fmla="*/ 0 w 1323133"/>
              <a:gd name="connsiteY3" fmla="*/ 1198669 h 1198669"/>
              <a:gd name="connsiteX4" fmla="*/ 0 w 1323133"/>
              <a:gd name="connsiteY4" fmla="*/ 0 h 1198669"/>
              <a:gd name="connsiteX0" fmla="*/ 47625 w 1370758"/>
              <a:gd name="connsiteY0" fmla="*/ 0 h 827194"/>
              <a:gd name="connsiteX1" fmla="*/ 1370758 w 1370758"/>
              <a:gd name="connsiteY1" fmla="*/ 0 h 827194"/>
              <a:gd name="connsiteX2" fmla="*/ 1132633 w 1370758"/>
              <a:gd name="connsiteY2" fmla="*/ 817669 h 827194"/>
              <a:gd name="connsiteX3" fmla="*/ 0 w 1370758"/>
              <a:gd name="connsiteY3" fmla="*/ 827194 h 827194"/>
              <a:gd name="connsiteX4" fmla="*/ 47625 w 1370758"/>
              <a:gd name="connsiteY4" fmla="*/ 0 h 827194"/>
              <a:gd name="connsiteX0" fmla="*/ 47625 w 1370758"/>
              <a:gd name="connsiteY0" fmla="*/ 0 h 836719"/>
              <a:gd name="connsiteX1" fmla="*/ 1370758 w 1370758"/>
              <a:gd name="connsiteY1" fmla="*/ 0 h 836719"/>
              <a:gd name="connsiteX2" fmla="*/ 875458 w 1370758"/>
              <a:gd name="connsiteY2" fmla="*/ 836719 h 836719"/>
              <a:gd name="connsiteX3" fmla="*/ 0 w 1370758"/>
              <a:gd name="connsiteY3" fmla="*/ 827194 h 836719"/>
              <a:gd name="connsiteX4" fmla="*/ 47625 w 1370758"/>
              <a:gd name="connsiteY4" fmla="*/ 0 h 83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58" h="836719">
                <a:moveTo>
                  <a:pt x="47625" y="0"/>
                </a:moveTo>
                <a:lnTo>
                  <a:pt x="1370758" y="0"/>
                </a:lnTo>
                <a:lnTo>
                  <a:pt x="875458" y="836719"/>
                </a:lnTo>
                <a:lnTo>
                  <a:pt x="0" y="827194"/>
                </a:lnTo>
                <a:lnTo>
                  <a:pt x="47625" y="0"/>
                </a:lnTo>
                <a:close/>
              </a:path>
            </a:pathLst>
          </a:custGeom>
          <a:solidFill>
            <a:srgbClr val="163A5A"/>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5B5BF9F-75C6-42BD-8363-2F606FE0B601}" type="slidenum">
              <a:rPr lang="zh-CN" altLang="en-US" smtClean="0"/>
              <a:t>10</a:t>
            </a:fld>
            <a:endParaRPr lang="zh-CN" altLang="en-US"/>
          </a:p>
        </p:txBody>
      </p:sp>
    </p:spTree>
    <p:extLst>
      <p:ext uri="{BB962C8B-B14F-4D97-AF65-F5344CB8AC3E}">
        <p14:creationId xmlns:p14="http://schemas.microsoft.com/office/powerpoint/2010/main" val="37293836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6" presetClass="entr" presetSubtype="37"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arn(outVertical)">
                                      <p:cBhvr>
                                        <p:cTn id="20" dur="500"/>
                                        <p:tgtEl>
                                          <p:spTgt spid="37"/>
                                        </p:tgtEl>
                                      </p:cBhvr>
                                    </p:animEffect>
                                  </p:childTnLst>
                                </p:cTn>
                              </p:par>
                            </p:childTnLst>
                          </p:cTn>
                        </p:par>
                        <p:par>
                          <p:cTn id="21" fill="hold">
                            <p:stCondLst>
                              <p:cond delay="1600"/>
                            </p:stCondLst>
                            <p:childTnLst>
                              <p:par>
                                <p:cTn id="22" presetID="22" presetClass="entr" presetSubtype="4"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par>
                          <p:cTn id="25" fill="hold">
                            <p:stCondLst>
                              <p:cond delay="21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600"/>
                            </p:stCondLst>
                            <p:childTnLst>
                              <p:par>
                                <p:cTn id="30" presetID="16" presetClass="entr" presetSubtype="21"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arn(inVertical)">
                                      <p:cBhvr>
                                        <p:cTn id="32" dur="500"/>
                                        <p:tgtEl>
                                          <p:spTgt spid="41"/>
                                        </p:tgtEl>
                                      </p:cBhvr>
                                    </p:animEffect>
                                  </p:childTnLst>
                                </p:cTn>
                              </p:par>
                            </p:childTnLst>
                          </p:cTn>
                        </p:par>
                        <p:par>
                          <p:cTn id="33" fill="hold">
                            <p:stCondLst>
                              <p:cond delay="3100"/>
                            </p:stCondLst>
                            <p:childTnLst>
                              <p:par>
                                <p:cTn id="34" presetID="16" presetClass="entr" presetSubtype="2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41" grpId="0"/>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921657" y="2587533"/>
            <a:ext cx="3393492"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结合负采样和随机梯度下降，最后</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可得目标词汇（头实体词汇）、关系词汇和上下文词汇的嵌入向量的更新如下：</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743332"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err="1" smtClean="0">
                <a:solidFill>
                  <a:prstClr val="black"/>
                </a:solidFill>
                <a:latin typeface="微软雅黑" panose="020B0503020204020204" pitchFamily="34" charset="-122"/>
                <a:ea typeface="微软雅黑" panose="020B0503020204020204" pitchFamily="34" charset="-122"/>
              </a:rPr>
              <a:t>SG_TransE</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cxnSp>
        <p:nvCxnSpPr>
          <p:cNvPr id="13" name="肘形连接符 3"/>
          <p:cNvCxnSpPr>
            <a:cxnSpLocks noChangeShapeType="1"/>
          </p:cNvCxnSpPr>
          <p:nvPr/>
        </p:nvCxnSpPr>
        <p:spPr bwMode="auto">
          <a:xfrm flipV="1">
            <a:off x="2424780" y="1090563"/>
            <a:ext cx="3770460" cy="376639"/>
          </a:xfrm>
          <a:prstGeom prst="bentConnector3">
            <a:avLst>
              <a:gd name="adj1" fmla="val -195"/>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sp>
        <p:nvSpPr>
          <p:cNvPr id="14" name="文本框 16"/>
          <p:cNvSpPr>
            <a:spLocks noChangeArrowheads="1"/>
          </p:cNvSpPr>
          <p:nvPr/>
        </p:nvSpPr>
        <p:spPr bwMode="auto">
          <a:xfrm>
            <a:off x="3008371" y="1128841"/>
            <a:ext cx="33729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500" dirty="0" err="1" smtClean="0">
                <a:latin typeface="微软雅黑" panose="020B0503020204020204" pitchFamily="34" charset="-122"/>
                <a:ea typeface="微软雅黑" panose="020B0503020204020204" pitchFamily="34" charset="-122"/>
              </a:rPr>
              <a:t>SG_TransE</a:t>
            </a:r>
            <a:r>
              <a:rPr lang="zh-CN" altLang="en-US" sz="1500" dirty="0" smtClean="0">
                <a:latin typeface="微软雅黑" panose="020B0503020204020204" pitchFamily="34" charset="-122"/>
                <a:ea typeface="微软雅黑" panose="020B0503020204020204" pitchFamily="34" charset="-122"/>
              </a:rPr>
              <a:t>模型训练的总体目标函数</a:t>
            </a:r>
            <a:r>
              <a:rPr lang="zh-CN" altLang="en-US" sz="1500" dirty="0">
                <a:latin typeface="微软雅黑" panose="020B0503020204020204" pitchFamily="34" charset="-122"/>
                <a:ea typeface="微软雅黑" panose="020B0503020204020204" pitchFamily="34" charset="-122"/>
              </a:rPr>
              <a:t>为</a:t>
            </a:r>
          </a:p>
        </p:txBody>
      </p:sp>
      <p:grpSp>
        <p:nvGrpSpPr>
          <p:cNvPr id="15" name="组合 14"/>
          <p:cNvGrpSpPr/>
          <p:nvPr/>
        </p:nvGrpSpPr>
        <p:grpSpPr>
          <a:xfrm>
            <a:off x="1968236" y="1445897"/>
            <a:ext cx="891215" cy="891215"/>
            <a:chOff x="1094333" y="1771508"/>
            <a:chExt cx="980337" cy="980337"/>
          </a:xfrm>
        </p:grpSpPr>
        <p:grpSp>
          <p:nvGrpSpPr>
            <p:cNvPr id="16" name="组合 15"/>
            <p:cNvGrpSpPr/>
            <p:nvPr/>
          </p:nvGrpSpPr>
          <p:grpSpPr>
            <a:xfrm>
              <a:off x="1094333" y="1771508"/>
              <a:ext cx="980337" cy="980337"/>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24"/>
            <p:cNvGrpSpPr>
              <a:grpSpLocks/>
            </p:cNvGrpSpPr>
            <p:nvPr/>
          </p:nvGrpSpPr>
          <p:grpSpPr bwMode="auto">
            <a:xfrm>
              <a:off x="1276025" y="2059328"/>
              <a:ext cx="574161" cy="525498"/>
              <a:chOff x="0" y="0"/>
              <a:chExt cx="550987" cy="504288"/>
            </a:xfrm>
            <a:solidFill>
              <a:srgbClr val="C00000"/>
            </a:solidFill>
          </p:grpSpPr>
          <p:sp>
            <p:nvSpPr>
              <p:cNvPr id="18" name="Freeform 26"/>
              <p:cNvSpPr>
                <a:spLocks noEditPoints="1" noChangeArrowheads="1"/>
              </p:cNvSpPr>
              <p:nvPr/>
            </p:nvSpPr>
            <p:spPr bwMode="auto">
              <a:xfrm>
                <a:off x="0" y="0"/>
                <a:ext cx="357759" cy="359114"/>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tx2">
                  <a:lumMod val="5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 name="Freeform 27"/>
              <p:cNvSpPr>
                <a:spLocks noEditPoints="1" noChangeArrowheads="1"/>
              </p:cNvSpPr>
              <p:nvPr/>
            </p:nvSpPr>
            <p:spPr bwMode="auto">
              <a:xfrm>
                <a:off x="296538"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tx2">
                  <a:lumMod val="5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aphicFrame>
        <p:nvGraphicFramePr>
          <p:cNvPr id="8" name="对象 7"/>
          <p:cNvGraphicFramePr>
            <a:graphicFrameLocks noChangeAspect="1"/>
          </p:cNvGraphicFramePr>
          <p:nvPr>
            <p:extLst>
              <p:ext uri="{D42A27DB-BD31-4B8C-83A1-F6EECF244321}">
                <p14:modId xmlns:p14="http://schemas.microsoft.com/office/powerpoint/2010/main" val="2409549117"/>
              </p:ext>
            </p:extLst>
          </p:nvPr>
        </p:nvGraphicFramePr>
        <p:xfrm>
          <a:off x="3042123" y="1445897"/>
          <a:ext cx="3940917" cy="697507"/>
        </p:xfrm>
        <a:graphic>
          <a:graphicData uri="http://schemas.openxmlformats.org/presentationml/2006/ole">
            <mc:AlternateContent xmlns:mc="http://schemas.openxmlformats.org/markup-compatibility/2006">
              <mc:Choice xmlns:v="urn:schemas-microsoft-com:vml" Requires="v">
                <p:oleObj spid="_x0000_s3247" name="Equation" r:id="rId4" imgW="2869920" imgH="507960" progId="Equation.DSMT4">
                  <p:embed/>
                </p:oleObj>
              </mc:Choice>
              <mc:Fallback>
                <p:oleObj name="Equation" r:id="rId4" imgW="2869920" imgH="507960" progId="Equation.DSMT4">
                  <p:embed/>
                  <p:pic>
                    <p:nvPicPr>
                      <p:cNvPr id="0" name=""/>
                      <p:cNvPicPr/>
                      <p:nvPr/>
                    </p:nvPicPr>
                    <p:blipFill>
                      <a:blip r:embed="rId5"/>
                      <a:stretch>
                        <a:fillRect/>
                      </a:stretch>
                    </p:blipFill>
                    <p:spPr>
                      <a:xfrm>
                        <a:off x="3042123" y="1445897"/>
                        <a:ext cx="3940917" cy="69750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59711222"/>
              </p:ext>
            </p:extLst>
          </p:nvPr>
        </p:nvGraphicFramePr>
        <p:xfrm>
          <a:off x="713388" y="3503663"/>
          <a:ext cx="3698845" cy="1571612"/>
        </p:xfrm>
        <a:graphic>
          <a:graphicData uri="http://schemas.openxmlformats.org/presentationml/2006/ole">
            <mc:AlternateContent xmlns:mc="http://schemas.openxmlformats.org/markup-compatibility/2006">
              <mc:Choice xmlns:v="urn:schemas-microsoft-com:vml" Requires="v">
                <p:oleObj spid="_x0000_s3248" name="Equation" r:id="rId6" imgW="2958840" imgH="1257120" progId="Equation.DSMT4">
                  <p:embed/>
                </p:oleObj>
              </mc:Choice>
              <mc:Fallback>
                <p:oleObj name="Equation" r:id="rId6" imgW="2958840" imgH="1257120" progId="Equation.DSMT4">
                  <p:embed/>
                  <p:pic>
                    <p:nvPicPr>
                      <p:cNvPr id="0" name=""/>
                      <p:cNvPicPr/>
                      <p:nvPr/>
                    </p:nvPicPr>
                    <p:blipFill>
                      <a:blip r:embed="rId7"/>
                      <a:stretch>
                        <a:fillRect/>
                      </a:stretch>
                    </p:blipFill>
                    <p:spPr>
                      <a:xfrm>
                        <a:off x="713388" y="3503663"/>
                        <a:ext cx="3698845" cy="1571612"/>
                      </a:xfrm>
                      <a:prstGeom prst="rect">
                        <a:avLst/>
                      </a:prstGeom>
                    </p:spPr>
                  </p:pic>
                </p:oleObj>
              </mc:Fallback>
            </mc:AlternateContent>
          </a:graphicData>
        </a:graphic>
      </p:graphicFrame>
      <p:sp>
        <p:nvSpPr>
          <p:cNvPr id="31" name="矩形 47"/>
          <p:cNvSpPr>
            <a:spLocks noChangeArrowheads="1"/>
          </p:cNvSpPr>
          <p:nvPr/>
        </p:nvSpPr>
        <p:spPr bwMode="auto">
          <a:xfrm>
            <a:off x="5344594" y="2782523"/>
            <a:ext cx="339349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进一步可</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得出模型参数</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向量的更新为：</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592156577"/>
              </p:ext>
            </p:extLst>
          </p:nvPr>
        </p:nvGraphicFramePr>
        <p:xfrm>
          <a:off x="4856664" y="3460686"/>
          <a:ext cx="3772079" cy="999828"/>
        </p:xfrm>
        <a:graphic>
          <a:graphicData uri="http://schemas.openxmlformats.org/presentationml/2006/ole">
            <mc:AlternateContent xmlns:mc="http://schemas.openxmlformats.org/markup-compatibility/2006">
              <mc:Choice xmlns:v="urn:schemas-microsoft-com:vml" Requires="v">
                <p:oleObj spid="_x0000_s3249" name="Equation" r:id="rId8" imgW="3162240" imgH="838080" progId="Equation.DSMT4">
                  <p:embed/>
                </p:oleObj>
              </mc:Choice>
              <mc:Fallback>
                <p:oleObj name="Equation" r:id="rId8" imgW="3162240" imgH="838080" progId="Equation.DSMT4">
                  <p:embed/>
                  <p:pic>
                    <p:nvPicPr>
                      <p:cNvPr id="0" name=""/>
                      <p:cNvPicPr/>
                      <p:nvPr/>
                    </p:nvPicPr>
                    <p:blipFill>
                      <a:blip r:embed="rId9"/>
                      <a:stretch>
                        <a:fillRect/>
                      </a:stretch>
                    </p:blipFill>
                    <p:spPr>
                      <a:xfrm>
                        <a:off x="4856664" y="3460686"/>
                        <a:ext cx="3772079" cy="999828"/>
                      </a:xfrm>
                      <a:prstGeom prst="rect">
                        <a:avLst/>
                      </a:prstGeom>
                    </p:spPr>
                  </p:pic>
                </p:oleObj>
              </mc:Fallback>
            </mc:AlternateContent>
          </a:graphicData>
        </a:graphic>
      </p:graphicFrame>
      <p:cxnSp>
        <p:nvCxnSpPr>
          <p:cNvPr id="54" name="肘形连接符 3"/>
          <p:cNvCxnSpPr>
            <a:cxnSpLocks noChangeShapeType="1"/>
            <a:stCxn id="53" idx="0"/>
          </p:cNvCxnSpPr>
          <p:nvPr/>
        </p:nvCxnSpPr>
        <p:spPr bwMode="auto">
          <a:xfrm rot="5400000" flipH="1" flipV="1">
            <a:off x="2391150" y="765316"/>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49" name="组合 48"/>
          <p:cNvGrpSpPr/>
          <p:nvPr/>
        </p:nvGrpSpPr>
        <p:grpSpPr>
          <a:xfrm>
            <a:off x="302570" y="2675947"/>
            <a:ext cx="612502" cy="612502"/>
            <a:chOff x="4244162" y="2611027"/>
            <a:chExt cx="612502" cy="612502"/>
          </a:xfrm>
        </p:grpSpPr>
        <p:grpSp>
          <p:nvGrpSpPr>
            <p:cNvPr id="50" name="组合 49"/>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cxnSp>
        <p:nvCxnSpPr>
          <p:cNvPr id="55" name="肘形连接符 3"/>
          <p:cNvCxnSpPr>
            <a:cxnSpLocks noChangeShapeType="1"/>
          </p:cNvCxnSpPr>
          <p:nvPr/>
        </p:nvCxnSpPr>
        <p:spPr bwMode="auto">
          <a:xfrm rot="5400000" flipH="1" flipV="1">
            <a:off x="6704744" y="763379"/>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12" name="组合 11"/>
          <p:cNvGrpSpPr/>
          <p:nvPr/>
        </p:nvGrpSpPr>
        <p:grpSpPr>
          <a:xfrm>
            <a:off x="4635792" y="2674011"/>
            <a:ext cx="612502" cy="612502"/>
            <a:chOff x="4244162" y="2611027"/>
            <a:chExt cx="612502" cy="612502"/>
          </a:xfrm>
        </p:grpSpPr>
        <p:grpSp>
          <p:nvGrpSpPr>
            <p:cNvPr id="44" name="组合 43"/>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sp>
        <p:nvSpPr>
          <p:cNvPr id="3" name="灯片编号占位符 2"/>
          <p:cNvSpPr>
            <a:spLocks noGrp="1"/>
          </p:cNvSpPr>
          <p:nvPr>
            <p:ph type="sldNum" sz="quarter" idx="12"/>
          </p:nvPr>
        </p:nvSpPr>
        <p:spPr/>
        <p:txBody>
          <a:bodyPr/>
          <a:lstStyle/>
          <a:p>
            <a:fld id="{B5B5BF9F-75C6-42BD-8363-2F606FE0B601}" type="slidenum">
              <a:rPr lang="zh-CN" altLang="en-US" smtClean="0"/>
              <a:t>11</a:t>
            </a:fld>
            <a:endParaRPr lang="zh-CN" altLang="en-US"/>
          </a:p>
        </p:txBody>
      </p:sp>
    </p:spTree>
    <p:extLst>
      <p:ext uri="{BB962C8B-B14F-4D97-AF65-F5344CB8AC3E}">
        <p14:creationId xmlns:p14="http://schemas.microsoft.com/office/powerpoint/2010/main" val="39000760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par>
                                <p:cTn id="17" presetID="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800" fill="hold"/>
                                        <p:tgtEl>
                                          <p:spTgt spid="15"/>
                                        </p:tgtEl>
                                        <p:attrNameLst>
                                          <p:attrName>ppt_x</p:attrName>
                                        </p:attrNameLst>
                                      </p:cBhvr>
                                      <p:tavLst>
                                        <p:tav tm="0">
                                          <p:val>
                                            <p:strVal val="0-#ppt_w/2"/>
                                          </p:val>
                                        </p:tav>
                                        <p:tav tm="100000">
                                          <p:val>
                                            <p:strVal val="#ppt_x"/>
                                          </p:val>
                                        </p:tav>
                                      </p:tavLst>
                                    </p:anim>
                                    <p:anim calcmode="lin" valueType="num">
                                      <p:cBhvr additive="base">
                                        <p:cTn id="20" dur="800" fill="hold"/>
                                        <p:tgtEl>
                                          <p:spTgt spid="15"/>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14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1400"/>
                            </p:stCondLst>
                            <p:childTnLst>
                              <p:par>
                                <p:cTn id="28" presetID="1"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0"/>
                            </p:stCondLst>
                            <p:childTnLst>
                              <p:par>
                                <p:cTn id="35" presetID="22" presetClass="entr" presetSubtype="8"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childTnLst>
                          </p:cTn>
                        </p:par>
                        <p:par>
                          <p:cTn id="38" fill="hold">
                            <p:stCondLst>
                              <p:cond delay="500"/>
                            </p:stCondLst>
                            <p:childTnLst>
                              <p:par>
                                <p:cTn id="39" presetID="16" presetClass="entr" presetSubtype="21"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childTnLst>
                          </p:cTn>
                        </p:par>
                        <p:par>
                          <p:cTn id="42" fill="hold">
                            <p:stCondLst>
                              <p:cond delay="1000"/>
                            </p:stCondLst>
                            <p:childTnLst>
                              <p:par>
                                <p:cTn id="43" presetID="1"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14"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1465246" y="3729219"/>
            <a:ext cx="2921593"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设计</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了一个基于双向</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的文档语义编码框架</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DS-Bi-LSTM</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来实现</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文档宏观语义</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嵌入表示。</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840539"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zh-CN" altLang="en-US" sz="2400" spc="300" dirty="0">
                <a:solidFill>
                  <a:prstClr val="black"/>
                </a:solidFill>
                <a:latin typeface="微软雅黑" panose="020B0503020204020204" pitchFamily="34" charset="-122"/>
                <a:ea typeface="微软雅黑" panose="020B0503020204020204" pitchFamily="34" charset="-122"/>
              </a:rPr>
              <a:t>：</a:t>
            </a:r>
            <a:r>
              <a:rPr lang="en-US" altLang="zh-CN" sz="2400" spc="300" dirty="0" smtClean="0">
                <a:solidFill>
                  <a:prstClr val="black"/>
                </a:solidFill>
                <a:latin typeface="微软雅黑" panose="020B0503020204020204" pitchFamily="34" charset="-122"/>
                <a:ea typeface="微软雅黑" panose="020B0503020204020204" pitchFamily="34" charset="-122"/>
              </a:rPr>
              <a:t>DGPU-LDA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36" name="矩形 35"/>
          <p:cNvSpPr/>
          <p:nvPr/>
        </p:nvSpPr>
        <p:spPr>
          <a:xfrm>
            <a:off x="1237030" y="1236765"/>
            <a:ext cx="735006" cy="241289"/>
          </a:xfrm>
          <a:prstGeom prst="rect">
            <a:avLst/>
          </a:prstGeom>
          <a:noFill/>
          <a:ln w="25400" cap="flat" cmpd="sng" algn="ctr">
            <a:noFill/>
            <a:prstDash val="solid"/>
          </a:ln>
          <a:effectLst/>
        </p:spPr>
        <p:txBody>
          <a:bodyPr rtlCol="0" anchor="ctr"/>
          <a:lstStyle/>
          <a:p>
            <a:pPr>
              <a:defRPr/>
            </a:pP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www.1ppt.com/moban/                  PPT</a:t>
            </a:r>
            <a:r>
              <a:rPr lang="zh-CN" altLang="en-US" sz="100" kern="0" dirty="0">
                <a:solidFill>
                  <a:sysClr val="window" lastClr="FFFFFF"/>
                </a:solidFill>
              </a:rPr>
              <a:t>素材：</a:t>
            </a:r>
            <a:r>
              <a:rPr lang="en-US" altLang="zh-CN" sz="100" kern="0" dirty="0">
                <a:solidFill>
                  <a:sysClr val="window" lastClr="FFFFFF"/>
                </a:solidFill>
              </a:rPr>
              <a:t>www.1ppt.com/sucai/</a:t>
            </a:r>
          </a:p>
          <a:p>
            <a:pPr>
              <a:defRPr/>
            </a:pPr>
            <a:r>
              <a:rPr lang="en-US" altLang="zh-CN" sz="100" kern="0" dirty="0">
                <a:solidFill>
                  <a:sysClr val="window" lastClr="FFFFFF"/>
                </a:solidFill>
              </a:rPr>
              <a:t>PPT</a:t>
            </a:r>
            <a:r>
              <a:rPr lang="zh-CN" altLang="en-US" sz="100" kern="0" dirty="0">
                <a:solidFill>
                  <a:sysClr val="window" lastClr="FFFFFF"/>
                </a:solidFill>
              </a:rPr>
              <a:t>背景：</a:t>
            </a:r>
            <a:r>
              <a:rPr lang="en-US" altLang="zh-CN" sz="100" kern="0" dirty="0">
                <a:solidFill>
                  <a:sysClr val="window" lastClr="FFFFFF"/>
                </a:solidFill>
              </a:rPr>
              <a:t>www.1ppt.com/beijing/                   PPT</a:t>
            </a:r>
            <a:r>
              <a:rPr lang="zh-CN" altLang="en-US" sz="100" kern="0" dirty="0">
                <a:solidFill>
                  <a:sysClr val="window" lastClr="FFFFFF"/>
                </a:solidFill>
              </a:rPr>
              <a:t>图表：</a:t>
            </a:r>
            <a:r>
              <a:rPr lang="en-US" altLang="zh-CN" sz="100" kern="0" dirty="0">
                <a:solidFill>
                  <a:sysClr val="window" lastClr="FFFFFF"/>
                </a:solidFill>
              </a:rPr>
              <a:t>www.1ppt.com/tubiao/      </a:t>
            </a:r>
          </a:p>
          <a:p>
            <a:pPr>
              <a:defRPr/>
            </a:pP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a:defRPr/>
            </a:pPr>
            <a:r>
              <a:rPr lang="zh-CN" altLang="en-US" sz="100" kern="0" dirty="0">
                <a:solidFill>
                  <a:sysClr val="window" lastClr="FFFFFF"/>
                </a:solidFill>
              </a:rPr>
              <a:t>资料下载：</a:t>
            </a:r>
            <a:r>
              <a:rPr lang="en-US" altLang="zh-CN" sz="100" kern="0" dirty="0">
                <a:solidFill>
                  <a:sysClr val="window" lastClr="FFFFFF"/>
                </a:solidFill>
              </a:rPr>
              <a:t>www.1ppt.com/ziliao/                   </a:t>
            </a:r>
            <a:r>
              <a:rPr lang="zh-CN" altLang="en-US" sz="100" kern="0" dirty="0">
                <a:solidFill>
                  <a:sysClr val="window" lastClr="FFFFFF"/>
                </a:solidFill>
              </a:rPr>
              <a:t>范文下载：</a:t>
            </a:r>
            <a:r>
              <a:rPr lang="en-US" altLang="zh-CN" sz="100" kern="0" dirty="0">
                <a:solidFill>
                  <a:sysClr val="window" lastClr="FFFFFF"/>
                </a:solidFill>
              </a:rPr>
              <a:t>www.1ppt.com/fanwen/             </a:t>
            </a:r>
          </a:p>
          <a:p>
            <a:pPr>
              <a:defRPr/>
            </a:pPr>
            <a:r>
              <a:rPr lang="zh-CN" altLang="en-US" sz="100" kern="0" dirty="0">
                <a:solidFill>
                  <a:sysClr val="window" lastClr="FFFFFF"/>
                </a:solidFill>
              </a:rPr>
              <a:t>试卷下载：</a:t>
            </a:r>
            <a:r>
              <a:rPr lang="en-US" altLang="zh-CN" sz="100" kern="0" dirty="0">
                <a:solidFill>
                  <a:sysClr val="window" lastClr="FFFFFF"/>
                </a:solidFill>
              </a:rPr>
              <a:t>www.1ppt.com/shiti/                     </a:t>
            </a:r>
            <a:r>
              <a:rPr lang="zh-CN" altLang="en-US" sz="100" kern="0" dirty="0">
                <a:solidFill>
                  <a:sysClr val="window" lastClr="FFFFFF"/>
                </a:solidFill>
              </a:rPr>
              <a:t>教案下载：</a:t>
            </a:r>
            <a:r>
              <a:rPr lang="en-US" altLang="zh-CN" sz="100" kern="0" dirty="0">
                <a:solidFill>
                  <a:sysClr val="window" lastClr="FFFFFF"/>
                </a:solidFill>
              </a:rPr>
              <a:t>www.1ppt.com/jiaoan/               </a:t>
            </a:r>
          </a:p>
          <a:p>
            <a:pPr>
              <a:defRPr/>
            </a:pPr>
            <a:r>
              <a:rPr lang="en-US" altLang="zh-CN" sz="100" kern="0" dirty="0">
                <a:solidFill>
                  <a:sysClr val="window" lastClr="FFFFFF"/>
                </a:solidFill>
              </a:rPr>
              <a:t>PPT</a:t>
            </a:r>
            <a:r>
              <a:rPr lang="zh-CN" altLang="en-US" sz="100" kern="0" dirty="0">
                <a:solidFill>
                  <a:sysClr val="window" lastClr="FFFFFF"/>
                </a:solidFill>
              </a:rPr>
              <a:t>论坛：</a:t>
            </a:r>
            <a:r>
              <a:rPr lang="en-US" altLang="zh-CN" sz="100" kern="0" dirty="0">
                <a:solidFill>
                  <a:sysClr val="window" lastClr="FFFFFF"/>
                </a:solidFill>
              </a:rPr>
              <a:t>www.1ppt.cn                                     PPT</a:t>
            </a:r>
            <a:r>
              <a:rPr lang="zh-CN" altLang="en-US" sz="100" kern="0" dirty="0">
                <a:solidFill>
                  <a:sysClr val="window" lastClr="FFFFFF"/>
                </a:solidFill>
              </a:rPr>
              <a:t>课件：</a:t>
            </a:r>
            <a:r>
              <a:rPr lang="en-US" altLang="zh-CN" sz="100" kern="0" dirty="0">
                <a:solidFill>
                  <a:sysClr val="window" lastClr="FFFFFF"/>
                </a:solidFill>
              </a:rPr>
              <a:t>www.1ppt.com/kejian/ </a:t>
            </a:r>
          </a:p>
          <a:p>
            <a:pPr>
              <a:defRPr/>
            </a:pPr>
            <a:r>
              <a:rPr lang="zh-CN" altLang="en-US" sz="100" kern="0" dirty="0">
                <a:solidFill>
                  <a:sysClr val="window" lastClr="FFFFFF"/>
                </a:solidFill>
              </a:rPr>
              <a:t>语文课件：</a:t>
            </a:r>
            <a:r>
              <a:rPr lang="en-US" altLang="zh-CN" sz="100" kern="0" dirty="0">
                <a:solidFill>
                  <a:sysClr val="window" lastClr="FFFFFF"/>
                </a:solidFill>
              </a:rPr>
              <a:t>www.1ppt.com/kejian/yuwen/    </a:t>
            </a:r>
            <a:r>
              <a:rPr lang="zh-CN" altLang="en-US" sz="100" kern="0" dirty="0">
                <a:solidFill>
                  <a:sysClr val="window" lastClr="FFFFFF"/>
                </a:solidFill>
              </a:rPr>
              <a:t>数学课件：</a:t>
            </a:r>
            <a:r>
              <a:rPr lang="en-US" altLang="zh-CN" sz="100" kern="0" dirty="0">
                <a:solidFill>
                  <a:sysClr val="window" lastClr="FFFFFF"/>
                </a:solidFill>
              </a:rPr>
              <a:t>www.1ppt.com/kejian/shuxue/ </a:t>
            </a:r>
          </a:p>
          <a:p>
            <a:pPr>
              <a:defRPr/>
            </a:pPr>
            <a:r>
              <a:rPr lang="zh-CN" altLang="en-US" sz="100" kern="0" dirty="0">
                <a:solidFill>
                  <a:sysClr val="window" lastClr="FFFFFF"/>
                </a:solidFill>
              </a:rPr>
              <a:t>英语课件：</a:t>
            </a:r>
            <a:r>
              <a:rPr lang="en-US" altLang="zh-CN" sz="100" kern="0" dirty="0">
                <a:solidFill>
                  <a:sysClr val="window" lastClr="FFFFFF"/>
                </a:solidFill>
              </a:rPr>
              <a:t>www.1ppt.com/kejian/yingyu/    </a:t>
            </a:r>
            <a:r>
              <a:rPr lang="zh-CN" altLang="en-US" sz="100" kern="0" dirty="0">
                <a:solidFill>
                  <a:sysClr val="window" lastClr="FFFFFF"/>
                </a:solidFill>
              </a:rPr>
              <a:t>美术课件：</a:t>
            </a:r>
            <a:r>
              <a:rPr lang="en-US" altLang="zh-CN" sz="100" kern="0" dirty="0">
                <a:solidFill>
                  <a:sysClr val="window" lastClr="FFFFFF"/>
                </a:solidFill>
              </a:rPr>
              <a:t>www.1ppt.com/kejian/meishu/ </a:t>
            </a:r>
          </a:p>
          <a:p>
            <a:pPr>
              <a:defRPr/>
            </a:pPr>
            <a:r>
              <a:rPr lang="zh-CN" altLang="en-US" sz="100" kern="0" dirty="0">
                <a:solidFill>
                  <a:sysClr val="window" lastClr="FFFFFF"/>
                </a:solidFill>
              </a:rPr>
              <a:t>科学课件：</a:t>
            </a:r>
            <a:r>
              <a:rPr lang="en-US" altLang="zh-CN" sz="100" kern="0" dirty="0">
                <a:solidFill>
                  <a:sysClr val="window" lastClr="FFFFFF"/>
                </a:solidFill>
              </a:rPr>
              <a:t>www.1ppt.com/kejian/kexue/     </a:t>
            </a:r>
            <a:r>
              <a:rPr lang="zh-CN" altLang="en-US" sz="100" kern="0" dirty="0">
                <a:solidFill>
                  <a:sysClr val="window" lastClr="FFFFFF"/>
                </a:solidFill>
              </a:rPr>
              <a:t>物理课件：</a:t>
            </a:r>
            <a:r>
              <a:rPr lang="en-US" altLang="zh-CN" sz="100" kern="0" dirty="0">
                <a:solidFill>
                  <a:sysClr val="window" lastClr="FFFFFF"/>
                </a:solidFill>
              </a:rPr>
              <a:t>www.1ppt.com/kejian/wuli/ </a:t>
            </a:r>
          </a:p>
          <a:p>
            <a:pPr>
              <a:defRPr/>
            </a:pPr>
            <a:r>
              <a:rPr lang="zh-CN" altLang="en-US" sz="100" kern="0" dirty="0">
                <a:solidFill>
                  <a:sysClr val="window" lastClr="FFFFFF"/>
                </a:solidFill>
              </a:rPr>
              <a:t>化学课件：</a:t>
            </a:r>
            <a:r>
              <a:rPr lang="en-US" altLang="zh-CN" sz="100" kern="0" dirty="0">
                <a:solidFill>
                  <a:sysClr val="window" lastClr="FFFFFF"/>
                </a:solidFill>
              </a:rPr>
              <a:t>www.1ppt.com/kejian/huaxue/  </a:t>
            </a:r>
            <a:r>
              <a:rPr lang="zh-CN" altLang="en-US" sz="100" kern="0" dirty="0">
                <a:solidFill>
                  <a:sysClr val="window" lastClr="FFFFFF"/>
                </a:solidFill>
              </a:rPr>
              <a:t>生物课件：</a:t>
            </a:r>
            <a:r>
              <a:rPr lang="en-US" altLang="zh-CN" sz="100" kern="0" dirty="0">
                <a:solidFill>
                  <a:sysClr val="window" lastClr="FFFFFF"/>
                </a:solidFill>
              </a:rPr>
              <a:t>www.1ppt.com/kejian/shengwu/ </a:t>
            </a:r>
          </a:p>
          <a:p>
            <a:pPr>
              <a:defRPr/>
            </a:pPr>
            <a:r>
              <a:rPr lang="zh-CN" altLang="en-US" sz="100" kern="0" dirty="0">
                <a:solidFill>
                  <a:sysClr val="window" lastClr="FFFFFF"/>
                </a:solidFill>
              </a:rPr>
              <a:t>地理课件：</a:t>
            </a:r>
            <a:r>
              <a:rPr lang="en-US" altLang="zh-CN" sz="100" kern="0" dirty="0">
                <a:solidFill>
                  <a:sysClr val="window" lastClr="FFFFFF"/>
                </a:solidFill>
              </a:rPr>
              <a:t>www.1ppt.com/kejian/dili/          </a:t>
            </a:r>
            <a:r>
              <a:rPr lang="zh-CN" altLang="en-US" sz="100" kern="0" dirty="0">
                <a:solidFill>
                  <a:sysClr val="window" lastClr="FFFFFF"/>
                </a:solidFill>
              </a:rPr>
              <a:t>历史课件：</a:t>
            </a:r>
            <a:r>
              <a:rPr lang="en-US" altLang="zh-CN" sz="100" kern="0" dirty="0">
                <a:solidFill>
                  <a:sysClr val="window" lastClr="FFFFFF"/>
                </a:solidFill>
              </a:rPr>
              <a:t>www.1ppt.com/kejian/lishi/        </a:t>
            </a:r>
          </a:p>
        </p:txBody>
      </p:sp>
      <p:grpSp>
        <p:nvGrpSpPr>
          <p:cNvPr id="37" name="组合 36"/>
          <p:cNvGrpSpPr/>
          <p:nvPr/>
        </p:nvGrpSpPr>
        <p:grpSpPr>
          <a:xfrm>
            <a:off x="646880" y="1152525"/>
            <a:ext cx="7464833" cy="1113800"/>
            <a:chOff x="1264428" y="1152525"/>
            <a:chExt cx="6847285" cy="1886510"/>
          </a:xfrm>
        </p:grpSpPr>
        <p:sp>
          <p:nvSpPr>
            <p:cNvPr id="38" name="圆角矩形 37"/>
            <p:cNvSpPr/>
            <p:nvPr/>
          </p:nvSpPr>
          <p:spPr bwMode="auto">
            <a:xfrm>
              <a:off x="1264428" y="1152525"/>
              <a:ext cx="6847285" cy="188651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solidFill>
                  <a:prstClr val="white"/>
                </a:solidFill>
              </a:endParaRPr>
            </a:p>
          </p:txBody>
        </p:sp>
        <p:sp>
          <p:nvSpPr>
            <p:cNvPr id="39" name="圆角矩形 38"/>
            <p:cNvSpPr/>
            <p:nvPr/>
          </p:nvSpPr>
          <p:spPr bwMode="auto">
            <a:xfrm>
              <a:off x="1473978" y="1362076"/>
              <a:ext cx="6428185" cy="1562659"/>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solidFill>
                  <a:prstClr val="white"/>
                </a:solidFill>
              </a:endParaRPr>
            </a:p>
          </p:txBody>
        </p:sp>
      </p:grpSp>
      <p:sp>
        <p:nvSpPr>
          <p:cNvPr id="41" name="TextBox 16"/>
          <p:cNvSpPr txBox="1"/>
          <p:nvPr/>
        </p:nvSpPr>
        <p:spPr>
          <a:xfrm>
            <a:off x="1972036" y="1432426"/>
            <a:ext cx="5740113" cy="553998"/>
          </a:xfrm>
          <a:prstGeom prst="rect">
            <a:avLst/>
          </a:prstGeom>
          <a:noFill/>
        </p:spPr>
        <p:txBody>
          <a:bodyPr wrap="square" rtlCol="0">
            <a:spAutoFit/>
          </a:bodyPr>
          <a:lstStyle/>
          <a:p>
            <a:pPr algn="just"/>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本文对传统的概率主题模型采用</a:t>
            </a:r>
            <a:r>
              <a:rPr lang="zh-CN" altLang="en-US" sz="1500" dirty="0" smtClean="0">
                <a:solidFill>
                  <a:prstClr val="black">
                    <a:lumMod val="75000"/>
                    <a:lumOff val="25000"/>
                  </a:prstClr>
                </a:solidFill>
                <a:latin typeface="微软雅黑" panose="020B0503020204020204" pitchFamily="34" charset="-122"/>
                <a:ea typeface="微软雅黑" panose="020B0503020204020204" pitchFamily="34" charset="-122"/>
              </a:rPr>
              <a:t>深度学习技术进行语义强化</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，提出了</a:t>
            </a:r>
            <a:r>
              <a:rPr lang="en-US" altLang="zh-CN" sz="1500" dirty="0" smtClean="0">
                <a:solidFill>
                  <a:prstClr val="black">
                    <a:lumMod val="75000"/>
                    <a:lumOff val="25000"/>
                  </a:prstClr>
                </a:solidFill>
                <a:latin typeface="微软雅黑" panose="020B0503020204020204" pitchFamily="34" charset="-122"/>
                <a:ea typeface="微软雅黑" panose="020B0503020204020204" pitchFamily="34" charset="-122"/>
              </a:rPr>
              <a:t>DGPU-LDA(Double </a:t>
            </a:r>
            <a:r>
              <a:rPr lang="en-US" altLang="zh-CN" sz="1500" dirty="0">
                <a:solidFill>
                  <a:prstClr val="black">
                    <a:lumMod val="75000"/>
                    <a:lumOff val="25000"/>
                  </a:prstClr>
                </a:solidFill>
                <a:latin typeface="微软雅黑" panose="020B0503020204020204" pitchFamily="34" charset="-122"/>
                <a:ea typeface="微软雅黑" panose="020B0503020204020204" pitchFamily="34" charset="-122"/>
              </a:rPr>
              <a:t>Generalized </a:t>
            </a:r>
            <a:r>
              <a:rPr lang="en-US" altLang="zh-CN" sz="1500" dirty="0" err="1">
                <a:solidFill>
                  <a:prstClr val="black">
                    <a:lumMod val="75000"/>
                    <a:lumOff val="25000"/>
                  </a:prstClr>
                </a:solidFill>
                <a:latin typeface="微软雅黑" panose="020B0503020204020204" pitchFamily="34" charset="-122"/>
                <a:ea typeface="微软雅黑" panose="020B0503020204020204" pitchFamily="34" charset="-122"/>
              </a:rPr>
              <a:t>Polya</a:t>
            </a:r>
            <a:r>
              <a:rPr lang="en-US" altLang="zh-CN" sz="1500" dirty="0">
                <a:solidFill>
                  <a:prstClr val="black">
                    <a:lumMod val="75000"/>
                    <a:lumOff val="25000"/>
                  </a:prstClr>
                </a:solidFill>
                <a:latin typeface="微软雅黑" panose="020B0503020204020204" pitchFamily="34" charset="-122"/>
                <a:ea typeface="微软雅黑" panose="020B0503020204020204" pitchFamily="34" charset="-122"/>
              </a:rPr>
              <a:t> Urn with </a:t>
            </a:r>
            <a:r>
              <a:rPr lang="en-US" altLang="zh-CN" sz="1500" dirty="0" smtClean="0">
                <a:solidFill>
                  <a:prstClr val="black">
                    <a:lumMod val="75000"/>
                    <a:lumOff val="25000"/>
                  </a:prstClr>
                </a:solidFill>
                <a:latin typeface="微软雅黑" panose="020B0503020204020204" pitchFamily="34" charset="-122"/>
                <a:ea typeface="微软雅黑" panose="020B0503020204020204" pitchFamily="34" charset="-122"/>
              </a:rPr>
              <a:t>LDA)</a:t>
            </a:r>
            <a:r>
              <a:rPr lang="zh-CN" altLang="en-US" sz="1500" dirty="0" smtClean="0">
                <a:solidFill>
                  <a:prstClr val="black">
                    <a:lumMod val="75000"/>
                    <a:lumOff val="25000"/>
                  </a:prstClr>
                </a:solidFill>
                <a:latin typeface="微软雅黑" panose="020B0503020204020204" pitchFamily="34" charset="-122"/>
                <a:ea typeface="微软雅黑" panose="020B0503020204020204" pitchFamily="34" charset="-122"/>
              </a:rPr>
              <a:t>模型</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a:t>
            </a:r>
          </a:p>
        </p:txBody>
      </p:sp>
      <p:sp>
        <p:nvSpPr>
          <p:cNvPr id="42" name="矩形 1"/>
          <p:cNvSpPr/>
          <p:nvPr/>
        </p:nvSpPr>
        <p:spPr>
          <a:xfrm>
            <a:off x="995742" y="954179"/>
            <a:ext cx="1565482" cy="209550"/>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 fmla="*/ 0 w 1565482"/>
              <a:gd name="connsiteY0" fmla="*/ 0 h 247650"/>
              <a:gd name="connsiteX1" fmla="*/ 12987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2"/>
          <p:cNvSpPr/>
          <p:nvPr/>
        </p:nvSpPr>
        <p:spPr>
          <a:xfrm>
            <a:off x="919154" y="963704"/>
            <a:ext cx="1370758" cy="1028700"/>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 fmla="*/ 0 w 1323133"/>
              <a:gd name="connsiteY0" fmla="*/ 0 h 1198669"/>
              <a:gd name="connsiteX1" fmla="*/ 1323133 w 1323133"/>
              <a:gd name="connsiteY1" fmla="*/ 0 h 1198669"/>
              <a:gd name="connsiteX2" fmla="*/ 1085008 w 1323133"/>
              <a:gd name="connsiteY2" fmla="*/ 817669 h 1198669"/>
              <a:gd name="connsiteX3" fmla="*/ 0 w 1323133"/>
              <a:gd name="connsiteY3" fmla="*/ 1198669 h 1198669"/>
              <a:gd name="connsiteX4" fmla="*/ 0 w 1323133"/>
              <a:gd name="connsiteY4" fmla="*/ 0 h 1198669"/>
              <a:gd name="connsiteX0" fmla="*/ 47625 w 1370758"/>
              <a:gd name="connsiteY0" fmla="*/ 0 h 827194"/>
              <a:gd name="connsiteX1" fmla="*/ 1370758 w 1370758"/>
              <a:gd name="connsiteY1" fmla="*/ 0 h 827194"/>
              <a:gd name="connsiteX2" fmla="*/ 1132633 w 1370758"/>
              <a:gd name="connsiteY2" fmla="*/ 817669 h 827194"/>
              <a:gd name="connsiteX3" fmla="*/ 0 w 1370758"/>
              <a:gd name="connsiteY3" fmla="*/ 827194 h 827194"/>
              <a:gd name="connsiteX4" fmla="*/ 47625 w 1370758"/>
              <a:gd name="connsiteY4" fmla="*/ 0 h 827194"/>
              <a:gd name="connsiteX0" fmla="*/ 47625 w 1370758"/>
              <a:gd name="connsiteY0" fmla="*/ 0 h 836719"/>
              <a:gd name="connsiteX1" fmla="*/ 1370758 w 1370758"/>
              <a:gd name="connsiteY1" fmla="*/ 0 h 836719"/>
              <a:gd name="connsiteX2" fmla="*/ 875458 w 1370758"/>
              <a:gd name="connsiteY2" fmla="*/ 836719 h 836719"/>
              <a:gd name="connsiteX3" fmla="*/ 0 w 1370758"/>
              <a:gd name="connsiteY3" fmla="*/ 827194 h 836719"/>
              <a:gd name="connsiteX4" fmla="*/ 47625 w 1370758"/>
              <a:gd name="connsiteY4" fmla="*/ 0 h 83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58" h="836719">
                <a:moveTo>
                  <a:pt x="47625" y="0"/>
                </a:moveTo>
                <a:lnTo>
                  <a:pt x="1370758" y="0"/>
                </a:lnTo>
                <a:lnTo>
                  <a:pt x="875458" y="836719"/>
                </a:lnTo>
                <a:lnTo>
                  <a:pt x="0" y="827194"/>
                </a:lnTo>
                <a:lnTo>
                  <a:pt x="47625" y="0"/>
                </a:lnTo>
                <a:close/>
              </a:path>
            </a:pathLst>
          </a:custGeom>
          <a:solidFill>
            <a:srgbClr val="163A5A"/>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479329" y="3748562"/>
            <a:ext cx="792000" cy="792000"/>
            <a:chOff x="1278794" y="3334906"/>
            <a:chExt cx="914014" cy="914014"/>
          </a:xfrm>
        </p:grpSpPr>
        <p:grpSp>
          <p:nvGrpSpPr>
            <p:cNvPr id="19" name="组合 1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20" name="TextBox 57"/>
            <p:cNvSpPr txBox="1"/>
            <p:nvPr/>
          </p:nvSpPr>
          <p:spPr>
            <a:xfrm>
              <a:off x="1538471" y="3530303"/>
              <a:ext cx="394660" cy="523220"/>
            </a:xfrm>
            <a:prstGeom prst="rect">
              <a:avLst/>
            </a:prstGeom>
            <a:noFill/>
          </p:spPr>
          <p:txBody>
            <a:bodyPr wrap="none" rtlCol="0">
              <a:spAutoFit/>
            </a:bodyPr>
            <a:lstStyle/>
            <a:p>
              <a:r>
                <a:rPr lang="en-US" altLang="zh-CN" sz="2800" dirty="0" smtClean="0">
                  <a:solidFill>
                    <a:srgbClr val="163A5A"/>
                  </a:solidFill>
                  <a:latin typeface="微软雅黑" panose="020B0503020204020204" pitchFamily="34" charset="-122"/>
                  <a:ea typeface="微软雅黑" panose="020B0503020204020204" pitchFamily="34" charset="-122"/>
                </a:rPr>
                <a:t>1</a:t>
              </a:r>
              <a:endParaRPr lang="zh-CN" altLang="en-US" sz="2000" dirty="0">
                <a:solidFill>
                  <a:srgbClr val="163A5A"/>
                </a:solidFill>
                <a:latin typeface="微软雅黑" panose="020B0503020204020204" pitchFamily="34" charset="-122"/>
                <a:ea typeface="微软雅黑" panose="020B0503020204020204" pitchFamily="34" charset="-122"/>
              </a:endParaRPr>
            </a:p>
          </p:txBody>
        </p:sp>
      </p:grpSp>
      <p:sp>
        <p:nvSpPr>
          <p:cNvPr id="25" name="矩形 47"/>
          <p:cNvSpPr>
            <a:spLocks noChangeArrowheads="1"/>
          </p:cNvSpPr>
          <p:nvPr/>
        </p:nvSpPr>
        <p:spPr bwMode="auto">
          <a:xfrm>
            <a:off x="3396828" y="2503598"/>
            <a:ext cx="3259153"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将</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文档语义嵌入以及</a:t>
            </a:r>
            <a:r>
              <a:rPr lang="en-US" altLang="zh-CN" sz="1500" dirty="0" err="1">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SG_TransE</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词嵌入分别用于吉布斯采样过程中的文档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强化和词汇</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强化。</a:t>
            </a:r>
          </a:p>
        </p:txBody>
      </p:sp>
      <p:grpSp>
        <p:nvGrpSpPr>
          <p:cNvPr id="26" name="组合 25"/>
          <p:cNvGrpSpPr/>
          <p:nvPr/>
        </p:nvGrpSpPr>
        <p:grpSpPr>
          <a:xfrm>
            <a:off x="2410911" y="2522941"/>
            <a:ext cx="792000" cy="792000"/>
            <a:chOff x="1278794" y="3334906"/>
            <a:chExt cx="914014" cy="914014"/>
          </a:xfrm>
        </p:grpSpPr>
        <p:grpSp>
          <p:nvGrpSpPr>
            <p:cNvPr id="27" name="组合 26"/>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28" name="TextBox 57"/>
            <p:cNvSpPr txBox="1"/>
            <p:nvPr/>
          </p:nvSpPr>
          <p:spPr>
            <a:xfrm>
              <a:off x="1538471" y="3530303"/>
              <a:ext cx="455461" cy="603826"/>
            </a:xfrm>
            <a:prstGeom prst="rect">
              <a:avLst/>
            </a:prstGeom>
            <a:noFill/>
          </p:spPr>
          <p:txBody>
            <a:bodyPr wrap="none" rtlCol="0">
              <a:spAutoFit/>
            </a:bodyPr>
            <a:lstStyle/>
            <a:p>
              <a:r>
                <a:rPr lang="en-US" altLang="zh-CN" sz="2800" dirty="0" smtClean="0">
                  <a:solidFill>
                    <a:srgbClr val="163A5A"/>
                  </a:solidFill>
                  <a:latin typeface="微软雅黑" panose="020B0503020204020204" pitchFamily="34" charset="-122"/>
                  <a:ea typeface="微软雅黑" panose="020B0503020204020204" pitchFamily="34" charset="-122"/>
                </a:rPr>
                <a:t>2</a:t>
              </a:r>
              <a:endParaRPr lang="zh-CN" altLang="en-US" sz="2000" dirty="0">
                <a:solidFill>
                  <a:srgbClr val="163A5A"/>
                </a:solidFill>
                <a:latin typeface="微软雅黑" panose="020B0503020204020204" pitchFamily="34" charset="-122"/>
                <a:ea typeface="微软雅黑" panose="020B0503020204020204" pitchFamily="34" charset="-122"/>
              </a:endParaRPr>
            </a:p>
          </p:txBody>
        </p:sp>
      </p:grpSp>
      <p:sp>
        <p:nvSpPr>
          <p:cNvPr id="31" name="矩形 47"/>
          <p:cNvSpPr>
            <a:spLocks noChangeArrowheads="1"/>
          </p:cNvSpPr>
          <p:nvPr/>
        </p:nvSpPr>
        <p:spPr bwMode="auto">
          <a:xfrm>
            <a:off x="5597768" y="3748562"/>
            <a:ext cx="3259153"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将整个吉布斯采样的迭代过程</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用双</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以及</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网络来刻画，从而推断出主题模型的参数。</a:t>
            </a:r>
          </a:p>
        </p:txBody>
      </p:sp>
      <p:grpSp>
        <p:nvGrpSpPr>
          <p:cNvPr id="32" name="组合 31"/>
          <p:cNvGrpSpPr/>
          <p:nvPr/>
        </p:nvGrpSpPr>
        <p:grpSpPr>
          <a:xfrm>
            <a:off x="4611851" y="3767905"/>
            <a:ext cx="792000" cy="792000"/>
            <a:chOff x="1278794" y="3334906"/>
            <a:chExt cx="914014" cy="914014"/>
          </a:xfrm>
        </p:grpSpPr>
        <p:grpSp>
          <p:nvGrpSpPr>
            <p:cNvPr id="33" name="组合 3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40" name="椭圆 3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34" name="TextBox 57"/>
            <p:cNvSpPr txBox="1"/>
            <p:nvPr/>
          </p:nvSpPr>
          <p:spPr>
            <a:xfrm>
              <a:off x="1538471" y="3530303"/>
              <a:ext cx="455461" cy="603826"/>
            </a:xfrm>
            <a:prstGeom prst="rect">
              <a:avLst/>
            </a:prstGeom>
            <a:noFill/>
          </p:spPr>
          <p:txBody>
            <a:bodyPr wrap="none" rtlCol="0">
              <a:spAutoFit/>
            </a:bodyPr>
            <a:lstStyle/>
            <a:p>
              <a:r>
                <a:rPr lang="en-US" altLang="zh-CN" sz="2800" dirty="0" smtClean="0">
                  <a:solidFill>
                    <a:srgbClr val="163A5A"/>
                  </a:solidFill>
                  <a:latin typeface="微软雅黑" panose="020B0503020204020204" pitchFamily="34" charset="-122"/>
                  <a:ea typeface="微软雅黑" panose="020B0503020204020204" pitchFamily="34" charset="-122"/>
                </a:rPr>
                <a:t>3</a:t>
              </a:r>
              <a:endParaRPr lang="zh-CN" altLang="en-US" sz="2000" dirty="0">
                <a:solidFill>
                  <a:srgbClr val="163A5A"/>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B5B5BF9F-75C6-42BD-8363-2F606FE0B601}" type="slidenum">
              <a:rPr lang="zh-CN" altLang="en-US" smtClean="0"/>
              <a:t>12</a:t>
            </a:fld>
            <a:endParaRPr lang="zh-CN" altLang="en-US"/>
          </a:p>
        </p:txBody>
      </p:sp>
    </p:spTree>
    <p:extLst>
      <p:ext uri="{BB962C8B-B14F-4D97-AF65-F5344CB8AC3E}">
        <p14:creationId xmlns:p14="http://schemas.microsoft.com/office/powerpoint/2010/main" val="6292678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6" presetClass="entr" presetSubtype="37"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arn(outVertical)">
                                      <p:cBhvr>
                                        <p:cTn id="20" dur="500"/>
                                        <p:tgtEl>
                                          <p:spTgt spid="37"/>
                                        </p:tgtEl>
                                      </p:cBhvr>
                                    </p:animEffect>
                                  </p:childTnLst>
                                </p:cTn>
                              </p:par>
                            </p:childTnLst>
                          </p:cTn>
                        </p:par>
                        <p:par>
                          <p:cTn id="21" fill="hold">
                            <p:stCondLst>
                              <p:cond delay="1600"/>
                            </p:stCondLst>
                            <p:childTnLst>
                              <p:par>
                                <p:cTn id="22" presetID="22" presetClass="entr" presetSubtype="4"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par>
                          <p:cTn id="25" fill="hold">
                            <p:stCondLst>
                              <p:cond delay="21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600"/>
                            </p:stCondLst>
                            <p:childTnLst>
                              <p:par>
                                <p:cTn id="30" presetID="16" presetClass="entr" presetSubtype="21"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arn(inVertic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41" grpId="0"/>
      <p:bldP spid="42" grpId="0" animBg="1"/>
      <p:bldP spid="43" grpId="0" animBg="1"/>
      <p:bldP spid="25"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68908" y="1244749"/>
            <a:ext cx="3535259" cy="25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本文认为文档整体表达的语义与其所包含的主题</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密切相关，因此使用</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双向</a:t>
            </a:r>
            <a:r>
              <a:rPr lang="en-US" altLang="zh-CN"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神经网络</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来</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对文档的宏观语义进行编码</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，提出</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DS-Bi-LSTM(Document </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Semantic Bi-directional </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编码</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框架</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a:p>
            <a:pPr algn="just" eaLnBrk="1" hangingPunct="1">
              <a:lnSpc>
                <a:spcPct val="120000"/>
              </a:lnSpc>
              <a:spcBef>
                <a:spcPct val="0"/>
              </a:spcBef>
              <a:buFontTx/>
              <a:buNone/>
            </a:pPr>
            <a:endPar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该</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框架主要分为</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5</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层，以</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文档中所有关键词的词嵌入表达</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为输入，以该文本</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宏观语义</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嵌入表达为输出</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840539"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DGPU-LDA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91976911"/>
              </p:ext>
            </p:extLst>
          </p:nvPr>
        </p:nvGraphicFramePr>
        <p:xfrm>
          <a:off x="4621618" y="791492"/>
          <a:ext cx="4175051" cy="4221220"/>
        </p:xfrm>
        <a:graphic>
          <a:graphicData uri="http://schemas.openxmlformats.org/presentationml/2006/ole">
            <mc:AlternateContent xmlns:mc="http://schemas.openxmlformats.org/markup-compatibility/2006">
              <mc:Choice xmlns:v="urn:schemas-microsoft-com:vml" Requires="v">
                <p:oleObj spid="_x0000_s4145" name="Visio" r:id="rId4" imgW="5933947" imgH="6000867" progId="Visio.Drawing.15">
                  <p:embed/>
                </p:oleObj>
              </mc:Choice>
              <mc:Fallback>
                <p:oleObj name="Visio" r:id="rId4" imgW="5933947" imgH="6000867" progId="Visio.Drawing.15">
                  <p:embed/>
                  <p:pic>
                    <p:nvPicPr>
                      <p:cNvPr id="0" name=""/>
                      <p:cNvPicPr/>
                      <p:nvPr/>
                    </p:nvPicPr>
                    <p:blipFill>
                      <a:blip r:embed="rId5"/>
                      <a:stretch>
                        <a:fillRect/>
                      </a:stretch>
                    </p:blipFill>
                    <p:spPr>
                      <a:xfrm>
                        <a:off x="4621618" y="791492"/>
                        <a:ext cx="4175051" cy="4221220"/>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B5B5BF9F-75C6-42BD-8363-2F606FE0B601}" type="slidenum">
              <a:rPr lang="zh-CN" altLang="en-US" smtClean="0"/>
              <a:t>13</a:t>
            </a:fld>
            <a:endParaRPr lang="zh-CN" altLang="en-US"/>
          </a:p>
        </p:txBody>
      </p:sp>
    </p:spTree>
    <p:extLst>
      <p:ext uri="{BB962C8B-B14F-4D97-AF65-F5344CB8AC3E}">
        <p14:creationId xmlns:p14="http://schemas.microsoft.com/office/powerpoint/2010/main" val="1032335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81247" y="1194606"/>
            <a:ext cx="8047496" cy="3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模型已被广泛用于概率主题模型中的词汇采样强化，能够显著改善吉布斯采样的效果。</a:t>
            </a: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952749"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DGPU-LDA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1020988" y="2070645"/>
            <a:ext cx="3349463"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对于文档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主题部分的</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增强，可通过计算</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当前词汇的词嵌入</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与</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当前文档的语义编码向量</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的余弦相似度来</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判断：</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95955780"/>
              </p:ext>
            </p:extLst>
          </p:nvPr>
        </p:nvGraphicFramePr>
        <p:xfrm>
          <a:off x="953131" y="3028890"/>
          <a:ext cx="2433615" cy="774332"/>
        </p:xfrm>
        <a:graphic>
          <a:graphicData uri="http://schemas.openxmlformats.org/presentationml/2006/ole">
            <mc:AlternateContent xmlns:mc="http://schemas.openxmlformats.org/markup-compatibility/2006">
              <mc:Choice xmlns:v="urn:schemas-microsoft-com:vml" Requires="v">
                <p:oleObj spid="_x0000_s5214" name="Equation" r:id="rId4" imgW="1676160" imgH="533160" progId="Equation.DSMT4">
                  <p:embed/>
                </p:oleObj>
              </mc:Choice>
              <mc:Fallback>
                <p:oleObj name="Equation" r:id="rId4" imgW="1676160" imgH="533160" progId="Equation.DSMT4">
                  <p:embed/>
                  <p:pic>
                    <p:nvPicPr>
                      <p:cNvPr id="0" name=""/>
                      <p:cNvPicPr/>
                      <p:nvPr/>
                    </p:nvPicPr>
                    <p:blipFill>
                      <a:blip r:embed="rId5"/>
                      <a:stretch>
                        <a:fillRect/>
                      </a:stretch>
                    </p:blipFill>
                    <p:spPr>
                      <a:xfrm>
                        <a:off x="953131" y="3028890"/>
                        <a:ext cx="2433615" cy="774332"/>
                      </a:xfrm>
                      <a:prstGeom prst="rect">
                        <a:avLst/>
                      </a:prstGeom>
                    </p:spPr>
                  </p:pic>
                </p:oleObj>
              </mc:Fallback>
            </mc:AlternateContent>
          </a:graphicData>
        </a:graphic>
      </p:graphicFrame>
      <p:sp>
        <p:nvSpPr>
          <p:cNvPr id="10" name="矩形 47"/>
          <p:cNvSpPr>
            <a:spLocks noChangeArrowheads="1"/>
          </p:cNvSpPr>
          <p:nvPr/>
        </p:nvSpPr>
        <p:spPr bwMode="auto">
          <a:xfrm>
            <a:off x="5516104" y="2039656"/>
            <a:ext cx="3215103"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对于词汇</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词汇部分的</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增强，可通过计算</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词嵌入</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与</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词嵌入</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之间的余弦相似度来</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判断：</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86281322"/>
              </p:ext>
            </p:extLst>
          </p:nvPr>
        </p:nvGraphicFramePr>
        <p:xfrm>
          <a:off x="5428363" y="3017947"/>
          <a:ext cx="2329103" cy="931641"/>
        </p:xfrm>
        <a:graphic>
          <a:graphicData uri="http://schemas.openxmlformats.org/presentationml/2006/ole">
            <mc:AlternateContent xmlns:mc="http://schemas.openxmlformats.org/markup-compatibility/2006">
              <mc:Choice xmlns:v="urn:schemas-microsoft-com:vml" Requires="v">
                <p:oleObj spid="_x0000_s5215" name="Equation" r:id="rId6" imgW="1968480" imgH="787320" progId="Equation.DSMT4">
                  <p:embed/>
                </p:oleObj>
              </mc:Choice>
              <mc:Fallback>
                <p:oleObj name="Equation" r:id="rId6" imgW="1968480" imgH="787320" progId="Equation.DSMT4">
                  <p:embed/>
                  <p:pic>
                    <p:nvPicPr>
                      <p:cNvPr id="0" name=""/>
                      <p:cNvPicPr/>
                      <p:nvPr/>
                    </p:nvPicPr>
                    <p:blipFill>
                      <a:blip r:embed="rId7"/>
                      <a:stretch>
                        <a:fillRect/>
                      </a:stretch>
                    </p:blipFill>
                    <p:spPr>
                      <a:xfrm>
                        <a:off x="5428363" y="3017947"/>
                        <a:ext cx="2329103" cy="931641"/>
                      </a:xfrm>
                      <a:prstGeom prst="rect">
                        <a:avLst/>
                      </a:prstGeom>
                    </p:spPr>
                  </p:pic>
                </p:oleObj>
              </mc:Fallback>
            </mc:AlternateContent>
          </a:graphicData>
        </a:graphic>
      </p:graphicFrame>
      <p:cxnSp>
        <p:nvCxnSpPr>
          <p:cNvPr id="11" name="肘形连接符 3"/>
          <p:cNvCxnSpPr>
            <a:cxnSpLocks noChangeShapeType="1"/>
            <a:stCxn id="16" idx="0"/>
          </p:cNvCxnSpPr>
          <p:nvPr/>
        </p:nvCxnSpPr>
        <p:spPr bwMode="auto">
          <a:xfrm rot="5400000" flipH="1" flipV="1">
            <a:off x="2429209" y="133340"/>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12" name="组合 11"/>
          <p:cNvGrpSpPr/>
          <p:nvPr/>
        </p:nvGrpSpPr>
        <p:grpSpPr>
          <a:xfrm>
            <a:off x="340629" y="2043971"/>
            <a:ext cx="612502" cy="612502"/>
            <a:chOff x="4244162" y="2611027"/>
            <a:chExt cx="612502" cy="612502"/>
          </a:xfrm>
        </p:grpSpPr>
        <p:grpSp>
          <p:nvGrpSpPr>
            <p:cNvPr id="13" name="组合 12"/>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cxnSp>
        <p:nvCxnSpPr>
          <p:cNvPr id="17" name="肘形连接符 3"/>
          <p:cNvCxnSpPr>
            <a:cxnSpLocks noChangeShapeType="1"/>
            <a:stCxn id="22" idx="0"/>
          </p:cNvCxnSpPr>
          <p:nvPr/>
        </p:nvCxnSpPr>
        <p:spPr bwMode="auto">
          <a:xfrm rot="5400000" flipH="1" flipV="1">
            <a:off x="6807207" y="138342"/>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18" name="组合 17"/>
          <p:cNvGrpSpPr/>
          <p:nvPr/>
        </p:nvGrpSpPr>
        <p:grpSpPr>
          <a:xfrm>
            <a:off x="4718627" y="2048973"/>
            <a:ext cx="612502" cy="612502"/>
            <a:chOff x="4244162" y="2611027"/>
            <a:chExt cx="612502" cy="612502"/>
          </a:xfrm>
        </p:grpSpPr>
        <p:grpSp>
          <p:nvGrpSpPr>
            <p:cNvPr id="19" name="组合 18"/>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sp>
        <p:nvSpPr>
          <p:cNvPr id="5" name="灯片编号占位符 4"/>
          <p:cNvSpPr>
            <a:spLocks noGrp="1"/>
          </p:cNvSpPr>
          <p:nvPr>
            <p:ph type="sldNum" sz="quarter" idx="12"/>
          </p:nvPr>
        </p:nvSpPr>
        <p:spPr/>
        <p:txBody>
          <a:bodyPr/>
          <a:lstStyle/>
          <a:p>
            <a:fld id="{B5B5BF9F-75C6-42BD-8363-2F606FE0B601}" type="slidenum">
              <a:rPr lang="zh-CN" altLang="en-US" smtClean="0"/>
              <a:t>14</a:t>
            </a:fld>
            <a:endParaRPr lang="zh-CN" altLang="en-US"/>
          </a:p>
        </p:txBody>
      </p:sp>
    </p:spTree>
    <p:extLst>
      <p:ext uri="{BB962C8B-B14F-4D97-AF65-F5344CB8AC3E}">
        <p14:creationId xmlns:p14="http://schemas.microsoft.com/office/powerpoint/2010/main" val="35699955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840539"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DGPU-LDA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74844272"/>
              </p:ext>
            </p:extLst>
          </p:nvPr>
        </p:nvGraphicFramePr>
        <p:xfrm>
          <a:off x="4558151" y="1262949"/>
          <a:ext cx="4070592" cy="3287786"/>
        </p:xfrm>
        <a:graphic>
          <a:graphicData uri="http://schemas.openxmlformats.org/presentationml/2006/ole">
            <mc:AlternateContent xmlns:mc="http://schemas.openxmlformats.org/markup-compatibility/2006">
              <mc:Choice xmlns:v="urn:schemas-microsoft-com:vml" Requires="v">
                <p:oleObj spid="_x0000_s6190" name="Visio" r:id="rId4" imgW="3714816" imgH="3000434" progId="Visio.Drawing.15">
                  <p:embed/>
                </p:oleObj>
              </mc:Choice>
              <mc:Fallback>
                <p:oleObj name="Visio" r:id="rId4" imgW="3714816" imgH="3000434" progId="Visio.Drawing.15">
                  <p:embed/>
                  <p:pic>
                    <p:nvPicPr>
                      <p:cNvPr id="0" name=""/>
                      <p:cNvPicPr/>
                      <p:nvPr/>
                    </p:nvPicPr>
                    <p:blipFill>
                      <a:blip r:embed="rId5"/>
                      <a:stretch>
                        <a:fillRect/>
                      </a:stretch>
                    </p:blipFill>
                    <p:spPr>
                      <a:xfrm>
                        <a:off x="4558151" y="1262949"/>
                        <a:ext cx="4070592" cy="3287786"/>
                      </a:xfrm>
                      <a:prstGeom prst="rect">
                        <a:avLst/>
                      </a:prstGeom>
                    </p:spPr>
                  </p:pic>
                </p:oleObj>
              </mc:Fallback>
            </mc:AlternateContent>
          </a:graphicData>
        </a:graphic>
      </p:graphicFrame>
      <p:sp>
        <p:nvSpPr>
          <p:cNvPr id="8" name="矩形 47"/>
          <p:cNvSpPr>
            <a:spLocks noChangeArrowheads="1"/>
          </p:cNvSpPr>
          <p:nvPr/>
        </p:nvSpPr>
        <p:spPr bwMode="auto">
          <a:xfrm>
            <a:off x="646880" y="2127121"/>
            <a:ext cx="3535259" cy="115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DGPU-LDA</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模型整体上与</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LDA</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相比并没有引入额外的随机变量，也没有引入额外的先验分布，因此保证了其参数推断过程的简便性和高效性。</a:t>
            </a:r>
          </a:p>
        </p:txBody>
      </p:sp>
      <p:sp>
        <p:nvSpPr>
          <p:cNvPr id="4" name="灯片编号占位符 3"/>
          <p:cNvSpPr>
            <a:spLocks noGrp="1"/>
          </p:cNvSpPr>
          <p:nvPr>
            <p:ph type="sldNum" sz="quarter" idx="12"/>
          </p:nvPr>
        </p:nvSpPr>
        <p:spPr/>
        <p:txBody>
          <a:bodyPr/>
          <a:lstStyle/>
          <a:p>
            <a:fld id="{B5B5BF9F-75C6-42BD-8363-2F606FE0B601}" type="slidenum">
              <a:rPr lang="zh-CN" altLang="en-US" smtClean="0"/>
              <a:t>15</a:t>
            </a:fld>
            <a:endParaRPr lang="zh-CN" altLang="en-US"/>
          </a:p>
        </p:txBody>
      </p:sp>
    </p:spTree>
    <p:extLst>
      <p:ext uri="{BB962C8B-B14F-4D97-AF65-F5344CB8AC3E}">
        <p14:creationId xmlns:p14="http://schemas.microsoft.com/office/powerpoint/2010/main" val="19500456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8"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7" y="1093860"/>
            <a:ext cx="8047496"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结合横向的</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双</a:t>
            </a:r>
            <a:r>
              <a:rPr lang="en-US" altLang="zh-CN"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语义强化</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和纵向的</a:t>
            </a:r>
            <a:r>
              <a:rPr lang="en-US" altLang="zh-CN"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分配依赖建模</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，本文提出了针对</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DGPU-LDA</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模型的参数推断</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算法。</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840539"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DGPU-LDA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1020988" y="2063555"/>
            <a:ext cx="7343291"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结合基于</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双</a:t>
            </a:r>
            <a:r>
              <a:rPr lang="en-US" altLang="zh-CN"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GPU</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语义强化</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和</a:t>
            </a:r>
            <a:r>
              <a:rPr lang="en-US" altLang="zh-CN"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LSTM</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分配依赖</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网络</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两部分，</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可给出当前词汇下的相应主题分配的采样概率：</a:t>
            </a:r>
          </a:p>
        </p:txBody>
      </p:sp>
      <p:graphicFrame>
        <p:nvGraphicFramePr>
          <p:cNvPr id="3" name="对象 2"/>
          <p:cNvGraphicFramePr>
            <a:graphicFrameLocks noChangeAspect="1"/>
          </p:cNvGraphicFramePr>
          <p:nvPr>
            <p:extLst>
              <p:ext uri="{D42A27DB-BD31-4B8C-83A1-F6EECF244321}">
                <p14:modId xmlns:p14="http://schemas.microsoft.com/office/powerpoint/2010/main" val="791814259"/>
              </p:ext>
            </p:extLst>
          </p:nvPr>
        </p:nvGraphicFramePr>
        <p:xfrm>
          <a:off x="1083002" y="3355836"/>
          <a:ext cx="6065495" cy="764200"/>
        </p:xfrm>
        <a:graphic>
          <a:graphicData uri="http://schemas.openxmlformats.org/presentationml/2006/ole">
            <mc:AlternateContent xmlns:mc="http://schemas.openxmlformats.org/markup-compatibility/2006">
              <mc:Choice xmlns:v="urn:schemas-microsoft-com:vml" Requires="v">
                <p:oleObj spid="_x0000_s7343" name="Equation" r:id="rId4" imgW="4825800" imgH="609480" progId="Equation.DSMT4">
                  <p:embed/>
                </p:oleObj>
              </mc:Choice>
              <mc:Fallback>
                <p:oleObj name="Equation" r:id="rId4" imgW="4825800" imgH="609480" progId="Equation.DSMT4">
                  <p:embed/>
                  <p:pic>
                    <p:nvPicPr>
                      <p:cNvPr id="0" name=""/>
                      <p:cNvPicPr/>
                      <p:nvPr/>
                    </p:nvPicPr>
                    <p:blipFill>
                      <a:blip r:embed="rId5"/>
                      <a:stretch>
                        <a:fillRect/>
                      </a:stretch>
                    </p:blipFill>
                    <p:spPr>
                      <a:xfrm>
                        <a:off x="1083002" y="3355836"/>
                        <a:ext cx="6065495" cy="764200"/>
                      </a:xfrm>
                      <a:prstGeom prst="rect">
                        <a:avLst/>
                      </a:prstGeom>
                    </p:spPr>
                  </p:pic>
                </p:oleObj>
              </mc:Fallback>
            </mc:AlternateContent>
          </a:graphicData>
        </a:graphic>
      </p:graphicFrame>
      <p:sp>
        <p:nvSpPr>
          <p:cNvPr id="10" name="矩形 47"/>
          <p:cNvSpPr>
            <a:spLocks noChangeArrowheads="1"/>
          </p:cNvSpPr>
          <p:nvPr/>
        </p:nvSpPr>
        <p:spPr bwMode="auto">
          <a:xfrm>
            <a:off x="1061046" y="3128058"/>
            <a:ext cx="506680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其中：</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11" name="肘形连接符 3"/>
          <p:cNvCxnSpPr>
            <a:cxnSpLocks noChangeShapeType="1"/>
            <a:stCxn id="16" idx="0"/>
          </p:cNvCxnSpPr>
          <p:nvPr/>
        </p:nvCxnSpPr>
        <p:spPr bwMode="auto">
          <a:xfrm rot="5400000" flipH="1" flipV="1">
            <a:off x="2429209" y="126250"/>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12" name="组合 11"/>
          <p:cNvGrpSpPr/>
          <p:nvPr/>
        </p:nvGrpSpPr>
        <p:grpSpPr>
          <a:xfrm>
            <a:off x="340629" y="2036881"/>
            <a:ext cx="612502" cy="612502"/>
            <a:chOff x="4244162" y="2611027"/>
            <a:chExt cx="612502" cy="612502"/>
          </a:xfrm>
        </p:grpSpPr>
        <p:grpSp>
          <p:nvGrpSpPr>
            <p:cNvPr id="13" name="组合 12"/>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solidFill>
                  <a:prstClr val="black"/>
                </a:solidFill>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743846184"/>
              </p:ext>
            </p:extLst>
          </p:nvPr>
        </p:nvGraphicFramePr>
        <p:xfrm>
          <a:off x="2036586" y="2725486"/>
          <a:ext cx="5070827" cy="346454"/>
        </p:xfrm>
        <a:graphic>
          <a:graphicData uri="http://schemas.openxmlformats.org/presentationml/2006/ole">
            <mc:AlternateContent xmlns:mc="http://schemas.openxmlformats.org/markup-compatibility/2006">
              <mc:Choice xmlns:v="urn:schemas-microsoft-com:vml" Requires="v">
                <p:oleObj spid="_x0000_s7344" name="Equation" r:id="rId6" imgW="4089240" imgH="279360" progId="Equation.DSMT4">
                  <p:embed/>
                </p:oleObj>
              </mc:Choice>
              <mc:Fallback>
                <p:oleObj name="Equation" r:id="rId6" imgW="4089240" imgH="279360" progId="Equation.DSMT4">
                  <p:embed/>
                  <p:pic>
                    <p:nvPicPr>
                      <p:cNvPr id="0" name=""/>
                      <p:cNvPicPr/>
                      <p:nvPr/>
                    </p:nvPicPr>
                    <p:blipFill>
                      <a:blip r:embed="rId7"/>
                      <a:stretch>
                        <a:fillRect/>
                      </a:stretch>
                    </p:blipFill>
                    <p:spPr>
                      <a:xfrm>
                        <a:off x="2036586" y="2725486"/>
                        <a:ext cx="5070827" cy="34645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87889884"/>
              </p:ext>
            </p:extLst>
          </p:nvPr>
        </p:nvGraphicFramePr>
        <p:xfrm>
          <a:off x="1061046" y="4143341"/>
          <a:ext cx="932583" cy="325664"/>
        </p:xfrm>
        <a:graphic>
          <a:graphicData uri="http://schemas.openxmlformats.org/presentationml/2006/ole">
            <mc:AlternateContent xmlns:mc="http://schemas.openxmlformats.org/markup-compatibility/2006">
              <mc:Choice xmlns:v="urn:schemas-microsoft-com:vml" Requires="v">
                <p:oleObj spid="_x0000_s7345" name="Equation" r:id="rId8" imgW="799920" imgH="279360" progId="Equation.DSMT4">
                  <p:embed/>
                </p:oleObj>
              </mc:Choice>
              <mc:Fallback>
                <p:oleObj name="Equation" r:id="rId8" imgW="799920" imgH="279360" progId="Equation.DSMT4">
                  <p:embed/>
                  <p:pic>
                    <p:nvPicPr>
                      <p:cNvPr id="0" name=""/>
                      <p:cNvPicPr/>
                      <p:nvPr/>
                    </p:nvPicPr>
                    <p:blipFill>
                      <a:blip r:embed="rId9"/>
                      <a:stretch>
                        <a:fillRect/>
                      </a:stretch>
                    </p:blipFill>
                    <p:spPr>
                      <a:xfrm>
                        <a:off x="1061046" y="4143341"/>
                        <a:ext cx="932583" cy="325664"/>
                      </a:xfrm>
                      <a:prstGeom prst="rect">
                        <a:avLst/>
                      </a:prstGeom>
                    </p:spPr>
                  </p:pic>
                </p:oleObj>
              </mc:Fallback>
            </mc:AlternateContent>
          </a:graphicData>
        </a:graphic>
      </p:graphicFrame>
      <p:sp>
        <p:nvSpPr>
          <p:cNvPr id="24" name="矩形 47"/>
          <p:cNvSpPr>
            <a:spLocks noChangeArrowheads="1"/>
          </p:cNvSpPr>
          <p:nvPr/>
        </p:nvSpPr>
        <p:spPr bwMode="auto">
          <a:xfrm>
            <a:off x="2015585" y="4120036"/>
            <a:ext cx="5066802" cy="3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为主题分配依赖网络的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输出。</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62030641"/>
              </p:ext>
            </p:extLst>
          </p:nvPr>
        </p:nvGraphicFramePr>
        <p:xfrm>
          <a:off x="1773577" y="4543870"/>
          <a:ext cx="216854" cy="216854"/>
        </p:xfrm>
        <a:graphic>
          <a:graphicData uri="http://schemas.openxmlformats.org/presentationml/2006/ole">
            <mc:AlternateContent xmlns:mc="http://schemas.openxmlformats.org/markup-compatibility/2006">
              <mc:Choice xmlns:v="urn:schemas-microsoft-com:vml" Requires="v">
                <p:oleObj spid="_x0000_s7346" name="Equation" r:id="rId10" imgW="139680" imgH="139680" progId="Equation.DSMT4">
                  <p:embed/>
                </p:oleObj>
              </mc:Choice>
              <mc:Fallback>
                <p:oleObj name="Equation" r:id="rId10" imgW="139680" imgH="139680" progId="Equation.DSMT4">
                  <p:embed/>
                  <p:pic>
                    <p:nvPicPr>
                      <p:cNvPr id="0" name=""/>
                      <p:cNvPicPr/>
                      <p:nvPr/>
                    </p:nvPicPr>
                    <p:blipFill>
                      <a:blip r:embed="rId11"/>
                      <a:stretch>
                        <a:fillRect/>
                      </a:stretch>
                    </p:blipFill>
                    <p:spPr>
                      <a:xfrm>
                        <a:off x="1773577" y="4543870"/>
                        <a:ext cx="216854" cy="216854"/>
                      </a:xfrm>
                      <a:prstGeom prst="rect">
                        <a:avLst/>
                      </a:prstGeom>
                    </p:spPr>
                  </p:pic>
                </p:oleObj>
              </mc:Fallback>
            </mc:AlternateContent>
          </a:graphicData>
        </a:graphic>
      </p:graphicFrame>
      <p:sp>
        <p:nvSpPr>
          <p:cNvPr id="26" name="矩形 47"/>
          <p:cNvSpPr>
            <a:spLocks noChangeArrowheads="1"/>
          </p:cNvSpPr>
          <p:nvPr/>
        </p:nvSpPr>
        <p:spPr bwMode="auto">
          <a:xfrm>
            <a:off x="2015585" y="4469005"/>
            <a:ext cx="5066802" cy="3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为两部分的平衡因子。</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8" name="灯片编号占位符 7"/>
          <p:cNvSpPr>
            <a:spLocks noGrp="1"/>
          </p:cNvSpPr>
          <p:nvPr>
            <p:ph type="sldNum" sz="quarter" idx="12"/>
          </p:nvPr>
        </p:nvSpPr>
        <p:spPr/>
        <p:txBody>
          <a:bodyPr/>
          <a:lstStyle/>
          <a:p>
            <a:fld id="{B5B5BF9F-75C6-42BD-8363-2F606FE0B601}" type="slidenum">
              <a:rPr lang="zh-CN" altLang="en-US" smtClean="0"/>
              <a:t>16</a:t>
            </a:fld>
            <a:endParaRPr lang="zh-CN" altLang="en-US"/>
          </a:p>
        </p:txBody>
      </p:sp>
    </p:spTree>
    <p:extLst>
      <p:ext uri="{BB962C8B-B14F-4D97-AF65-F5344CB8AC3E}">
        <p14:creationId xmlns:p14="http://schemas.microsoft.com/office/powerpoint/2010/main" val="25211208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7" grpId="0"/>
      <p:bldP spid="10" grpId="0"/>
      <p:bldP spid="24"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311548"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NS-LDA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36" name="矩形 35"/>
          <p:cNvSpPr/>
          <p:nvPr/>
        </p:nvSpPr>
        <p:spPr>
          <a:xfrm>
            <a:off x="1237030" y="1236765"/>
            <a:ext cx="735006" cy="241289"/>
          </a:xfrm>
          <a:prstGeom prst="rect">
            <a:avLst/>
          </a:prstGeom>
          <a:noFill/>
          <a:ln w="25400" cap="flat" cmpd="sng" algn="ctr">
            <a:noFill/>
            <a:prstDash val="solid"/>
          </a:ln>
          <a:effectLst/>
        </p:spPr>
        <p:txBody>
          <a:bodyPr rtlCol="0" anchor="ctr"/>
          <a:lstStyle/>
          <a:p>
            <a:pPr>
              <a:defRPr/>
            </a:pP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www.1ppt.com/moban/                  PPT</a:t>
            </a:r>
            <a:r>
              <a:rPr lang="zh-CN" altLang="en-US" sz="100" kern="0" dirty="0">
                <a:solidFill>
                  <a:sysClr val="window" lastClr="FFFFFF"/>
                </a:solidFill>
              </a:rPr>
              <a:t>素材：</a:t>
            </a:r>
            <a:r>
              <a:rPr lang="en-US" altLang="zh-CN" sz="100" kern="0" dirty="0">
                <a:solidFill>
                  <a:sysClr val="window" lastClr="FFFFFF"/>
                </a:solidFill>
              </a:rPr>
              <a:t>www.1ppt.com/sucai/</a:t>
            </a:r>
          </a:p>
          <a:p>
            <a:pPr>
              <a:defRPr/>
            </a:pPr>
            <a:r>
              <a:rPr lang="en-US" altLang="zh-CN" sz="100" kern="0" dirty="0">
                <a:solidFill>
                  <a:sysClr val="window" lastClr="FFFFFF"/>
                </a:solidFill>
              </a:rPr>
              <a:t>PPT</a:t>
            </a:r>
            <a:r>
              <a:rPr lang="zh-CN" altLang="en-US" sz="100" kern="0" dirty="0">
                <a:solidFill>
                  <a:sysClr val="window" lastClr="FFFFFF"/>
                </a:solidFill>
              </a:rPr>
              <a:t>背景：</a:t>
            </a:r>
            <a:r>
              <a:rPr lang="en-US" altLang="zh-CN" sz="100" kern="0" dirty="0">
                <a:solidFill>
                  <a:sysClr val="window" lastClr="FFFFFF"/>
                </a:solidFill>
              </a:rPr>
              <a:t>www.1ppt.com/beijing/                   PPT</a:t>
            </a:r>
            <a:r>
              <a:rPr lang="zh-CN" altLang="en-US" sz="100" kern="0" dirty="0">
                <a:solidFill>
                  <a:sysClr val="window" lastClr="FFFFFF"/>
                </a:solidFill>
              </a:rPr>
              <a:t>图表：</a:t>
            </a:r>
            <a:r>
              <a:rPr lang="en-US" altLang="zh-CN" sz="100" kern="0" dirty="0">
                <a:solidFill>
                  <a:sysClr val="window" lastClr="FFFFFF"/>
                </a:solidFill>
              </a:rPr>
              <a:t>www.1ppt.com/tubiao/      </a:t>
            </a:r>
          </a:p>
          <a:p>
            <a:pPr>
              <a:defRPr/>
            </a:pP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a:defRPr/>
            </a:pPr>
            <a:r>
              <a:rPr lang="zh-CN" altLang="en-US" sz="100" kern="0" dirty="0">
                <a:solidFill>
                  <a:sysClr val="window" lastClr="FFFFFF"/>
                </a:solidFill>
              </a:rPr>
              <a:t>资料下载：</a:t>
            </a:r>
            <a:r>
              <a:rPr lang="en-US" altLang="zh-CN" sz="100" kern="0" dirty="0">
                <a:solidFill>
                  <a:sysClr val="window" lastClr="FFFFFF"/>
                </a:solidFill>
              </a:rPr>
              <a:t>www.1ppt.com/ziliao/                   </a:t>
            </a:r>
            <a:r>
              <a:rPr lang="zh-CN" altLang="en-US" sz="100" kern="0" dirty="0">
                <a:solidFill>
                  <a:sysClr val="window" lastClr="FFFFFF"/>
                </a:solidFill>
              </a:rPr>
              <a:t>范文下载：</a:t>
            </a:r>
            <a:r>
              <a:rPr lang="en-US" altLang="zh-CN" sz="100" kern="0" dirty="0">
                <a:solidFill>
                  <a:sysClr val="window" lastClr="FFFFFF"/>
                </a:solidFill>
              </a:rPr>
              <a:t>www.1ppt.com/fanwen/             </a:t>
            </a:r>
          </a:p>
          <a:p>
            <a:pPr>
              <a:defRPr/>
            </a:pPr>
            <a:r>
              <a:rPr lang="zh-CN" altLang="en-US" sz="100" kern="0" dirty="0">
                <a:solidFill>
                  <a:sysClr val="window" lastClr="FFFFFF"/>
                </a:solidFill>
              </a:rPr>
              <a:t>试卷下载：</a:t>
            </a:r>
            <a:r>
              <a:rPr lang="en-US" altLang="zh-CN" sz="100" kern="0" dirty="0">
                <a:solidFill>
                  <a:sysClr val="window" lastClr="FFFFFF"/>
                </a:solidFill>
              </a:rPr>
              <a:t>www.1ppt.com/shiti/                     </a:t>
            </a:r>
            <a:r>
              <a:rPr lang="zh-CN" altLang="en-US" sz="100" kern="0" dirty="0">
                <a:solidFill>
                  <a:sysClr val="window" lastClr="FFFFFF"/>
                </a:solidFill>
              </a:rPr>
              <a:t>教案下载：</a:t>
            </a:r>
            <a:r>
              <a:rPr lang="en-US" altLang="zh-CN" sz="100" kern="0" dirty="0">
                <a:solidFill>
                  <a:sysClr val="window" lastClr="FFFFFF"/>
                </a:solidFill>
              </a:rPr>
              <a:t>www.1ppt.com/jiaoan/               </a:t>
            </a:r>
          </a:p>
          <a:p>
            <a:pPr>
              <a:defRPr/>
            </a:pPr>
            <a:r>
              <a:rPr lang="en-US" altLang="zh-CN" sz="100" kern="0" dirty="0">
                <a:solidFill>
                  <a:sysClr val="window" lastClr="FFFFFF"/>
                </a:solidFill>
              </a:rPr>
              <a:t>PPT</a:t>
            </a:r>
            <a:r>
              <a:rPr lang="zh-CN" altLang="en-US" sz="100" kern="0" dirty="0">
                <a:solidFill>
                  <a:sysClr val="window" lastClr="FFFFFF"/>
                </a:solidFill>
              </a:rPr>
              <a:t>论坛：</a:t>
            </a:r>
            <a:r>
              <a:rPr lang="en-US" altLang="zh-CN" sz="100" kern="0" dirty="0">
                <a:solidFill>
                  <a:sysClr val="window" lastClr="FFFFFF"/>
                </a:solidFill>
              </a:rPr>
              <a:t>www.1ppt.cn                                     PPT</a:t>
            </a:r>
            <a:r>
              <a:rPr lang="zh-CN" altLang="en-US" sz="100" kern="0" dirty="0">
                <a:solidFill>
                  <a:sysClr val="window" lastClr="FFFFFF"/>
                </a:solidFill>
              </a:rPr>
              <a:t>课件：</a:t>
            </a:r>
            <a:r>
              <a:rPr lang="en-US" altLang="zh-CN" sz="100" kern="0" dirty="0">
                <a:solidFill>
                  <a:sysClr val="window" lastClr="FFFFFF"/>
                </a:solidFill>
              </a:rPr>
              <a:t>www.1ppt.com/kejian/ </a:t>
            </a:r>
          </a:p>
          <a:p>
            <a:pPr>
              <a:defRPr/>
            </a:pPr>
            <a:r>
              <a:rPr lang="zh-CN" altLang="en-US" sz="100" kern="0" dirty="0">
                <a:solidFill>
                  <a:sysClr val="window" lastClr="FFFFFF"/>
                </a:solidFill>
              </a:rPr>
              <a:t>语文课件：</a:t>
            </a:r>
            <a:r>
              <a:rPr lang="en-US" altLang="zh-CN" sz="100" kern="0" dirty="0">
                <a:solidFill>
                  <a:sysClr val="window" lastClr="FFFFFF"/>
                </a:solidFill>
              </a:rPr>
              <a:t>www.1ppt.com/kejian/yuwen/    </a:t>
            </a:r>
            <a:r>
              <a:rPr lang="zh-CN" altLang="en-US" sz="100" kern="0" dirty="0">
                <a:solidFill>
                  <a:sysClr val="window" lastClr="FFFFFF"/>
                </a:solidFill>
              </a:rPr>
              <a:t>数学课件：</a:t>
            </a:r>
            <a:r>
              <a:rPr lang="en-US" altLang="zh-CN" sz="100" kern="0" dirty="0">
                <a:solidFill>
                  <a:sysClr val="window" lastClr="FFFFFF"/>
                </a:solidFill>
              </a:rPr>
              <a:t>www.1ppt.com/kejian/shuxue/ </a:t>
            </a:r>
          </a:p>
          <a:p>
            <a:pPr>
              <a:defRPr/>
            </a:pPr>
            <a:r>
              <a:rPr lang="zh-CN" altLang="en-US" sz="100" kern="0" dirty="0">
                <a:solidFill>
                  <a:sysClr val="window" lastClr="FFFFFF"/>
                </a:solidFill>
              </a:rPr>
              <a:t>英语课件：</a:t>
            </a:r>
            <a:r>
              <a:rPr lang="en-US" altLang="zh-CN" sz="100" kern="0" dirty="0">
                <a:solidFill>
                  <a:sysClr val="window" lastClr="FFFFFF"/>
                </a:solidFill>
              </a:rPr>
              <a:t>www.1ppt.com/kejian/yingyu/    </a:t>
            </a:r>
            <a:r>
              <a:rPr lang="zh-CN" altLang="en-US" sz="100" kern="0" dirty="0">
                <a:solidFill>
                  <a:sysClr val="window" lastClr="FFFFFF"/>
                </a:solidFill>
              </a:rPr>
              <a:t>美术课件：</a:t>
            </a:r>
            <a:r>
              <a:rPr lang="en-US" altLang="zh-CN" sz="100" kern="0" dirty="0">
                <a:solidFill>
                  <a:sysClr val="window" lastClr="FFFFFF"/>
                </a:solidFill>
              </a:rPr>
              <a:t>www.1ppt.com/kejian/meishu/ </a:t>
            </a:r>
          </a:p>
          <a:p>
            <a:pPr>
              <a:defRPr/>
            </a:pPr>
            <a:r>
              <a:rPr lang="zh-CN" altLang="en-US" sz="100" kern="0" dirty="0">
                <a:solidFill>
                  <a:sysClr val="window" lastClr="FFFFFF"/>
                </a:solidFill>
              </a:rPr>
              <a:t>科学课件：</a:t>
            </a:r>
            <a:r>
              <a:rPr lang="en-US" altLang="zh-CN" sz="100" kern="0" dirty="0">
                <a:solidFill>
                  <a:sysClr val="window" lastClr="FFFFFF"/>
                </a:solidFill>
              </a:rPr>
              <a:t>www.1ppt.com/kejian/kexue/     </a:t>
            </a:r>
            <a:r>
              <a:rPr lang="zh-CN" altLang="en-US" sz="100" kern="0" dirty="0">
                <a:solidFill>
                  <a:sysClr val="window" lastClr="FFFFFF"/>
                </a:solidFill>
              </a:rPr>
              <a:t>物理课件：</a:t>
            </a:r>
            <a:r>
              <a:rPr lang="en-US" altLang="zh-CN" sz="100" kern="0" dirty="0">
                <a:solidFill>
                  <a:sysClr val="window" lastClr="FFFFFF"/>
                </a:solidFill>
              </a:rPr>
              <a:t>www.1ppt.com/kejian/wuli/ </a:t>
            </a:r>
          </a:p>
          <a:p>
            <a:pPr>
              <a:defRPr/>
            </a:pPr>
            <a:r>
              <a:rPr lang="zh-CN" altLang="en-US" sz="100" kern="0" dirty="0">
                <a:solidFill>
                  <a:sysClr val="window" lastClr="FFFFFF"/>
                </a:solidFill>
              </a:rPr>
              <a:t>化学课件：</a:t>
            </a:r>
            <a:r>
              <a:rPr lang="en-US" altLang="zh-CN" sz="100" kern="0" dirty="0">
                <a:solidFill>
                  <a:sysClr val="window" lastClr="FFFFFF"/>
                </a:solidFill>
              </a:rPr>
              <a:t>www.1ppt.com/kejian/huaxue/  </a:t>
            </a:r>
            <a:r>
              <a:rPr lang="zh-CN" altLang="en-US" sz="100" kern="0" dirty="0">
                <a:solidFill>
                  <a:sysClr val="window" lastClr="FFFFFF"/>
                </a:solidFill>
              </a:rPr>
              <a:t>生物课件：</a:t>
            </a:r>
            <a:r>
              <a:rPr lang="en-US" altLang="zh-CN" sz="100" kern="0" dirty="0">
                <a:solidFill>
                  <a:sysClr val="window" lastClr="FFFFFF"/>
                </a:solidFill>
              </a:rPr>
              <a:t>www.1ppt.com/kejian/shengwu/ </a:t>
            </a:r>
          </a:p>
          <a:p>
            <a:pPr>
              <a:defRPr/>
            </a:pPr>
            <a:r>
              <a:rPr lang="zh-CN" altLang="en-US" sz="100" kern="0" dirty="0">
                <a:solidFill>
                  <a:sysClr val="window" lastClr="FFFFFF"/>
                </a:solidFill>
              </a:rPr>
              <a:t>地理课件：</a:t>
            </a:r>
            <a:r>
              <a:rPr lang="en-US" altLang="zh-CN" sz="100" kern="0" dirty="0">
                <a:solidFill>
                  <a:sysClr val="window" lastClr="FFFFFF"/>
                </a:solidFill>
              </a:rPr>
              <a:t>www.1ppt.com/kejian/dili/          </a:t>
            </a:r>
            <a:r>
              <a:rPr lang="zh-CN" altLang="en-US" sz="100" kern="0" dirty="0">
                <a:solidFill>
                  <a:sysClr val="window" lastClr="FFFFFF"/>
                </a:solidFill>
              </a:rPr>
              <a:t>历史课件：</a:t>
            </a:r>
            <a:r>
              <a:rPr lang="en-US" altLang="zh-CN" sz="100" kern="0" dirty="0">
                <a:solidFill>
                  <a:sysClr val="window" lastClr="FFFFFF"/>
                </a:solidFill>
              </a:rPr>
              <a:t>www.1ppt.com/kejian/lishi/        </a:t>
            </a:r>
          </a:p>
        </p:txBody>
      </p:sp>
      <p:grpSp>
        <p:nvGrpSpPr>
          <p:cNvPr id="37" name="组合 36"/>
          <p:cNvGrpSpPr/>
          <p:nvPr/>
        </p:nvGrpSpPr>
        <p:grpSpPr>
          <a:xfrm>
            <a:off x="646880" y="1152525"/>
            <a:ext cx="7464833" cy="1113800"/>
            <a:chOff x="1264428" y="1152525"/>
            <a:chExt cx="6847285" cy="1886510"/>
          </a:xfrm>
        </p:grpSpPr>
        <p:sp>
          <p:nvSpPr>
            <p:cNvPr id="38" name="圆角矩形 37"/>
            <p:cNvSpPr/>
            <p:nvPr/>
          </p:nvSpPr>
          <p:spPr bwMode="auto">
            <a:xfrm>
              <a:off x="1264428" y="1152525"/>
              <a:ext cx="6847285" cy="188651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solidFill>
                  <a:prstClr val="white"/>
                </a:solidFill>
              </a:endParaRPr>
            </a:p>
          </p:txBody>
        </p:sp>
        <p:sp>
          <p:nvSpPr>
            <p:cNvPr id="39" name="圆角矩形 38"/>
            <p:cNvSpPr/>
            <p:nvPr/>
          </p:nvSpPr>
          <p:spPr bwMode="auto">
            <a:xfrm>
              <a:off x="1473978" y="1362076"/>
              <a:ext cx="6428185" cy="1562659"/>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solidFill>
                  <a:prstClr val="white"/>
                </a:solidFill>
              </a:endParaRPr>
            </a:p>
          </p:txBody>
        </p:sp>
      </p:grpSp>
      <p:sp>
        <p:nvSpPr>
          <p:cNvPr id="41" name="TextBox 16"/>
          <p:cNvSpPr txBox="1"/>
          <p:nvPr/>
        </p:nvSpPr>
        <p:spPr>
          <a:xfrm>
            <a:off x="1972036" y="1389608"/>
            <a:ext cx="5740113" cy="784830"/>
          </a:xfrm>
          <a:prstGeom prst="rect">
            <a:avLst/>
          </a:prstGeom>
          <a:noFill/>
        </p:spPr>
        <p:txBody>
          <a:bodyPr wrap="square" rtlCol="0">
            <a:spAutoFit/>
          </a:bodyPr>
          <a:lstStyle/>
          <a:p>
            <a:pPr algn="just"/>
            <a:r>
              <a:rPr lang="zh-CN" altLang="en-US" sz="1500" dirty="0" smtClean="0">
                <a:solidFill>
                  <a:prstClr val="black">
                    <a:lumMod val="75000"/>
                    <a:lumOff val="25000"/>
                  </a:prstClr>
                </a:solidFill>
                <a:latin typeface="微软雅黑" panose="020B0503020204020204" pitchFamily="34" charset="-122"/>
                <a:ea typeface="微软雅黑" panose="020B0503020204020204" pitchFamily="34" charset="-122"/>
              </a:rPr>
              <a:t>本文进一步提出</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了一个基于深度语义强化的神经网络主题模型</a:t>
            </a:r>
            <a:r>
              <a:rPr lang="en-US" altLang="zh-CN" sz="1500" dirty="0" smtClean="0">
                <a:solidFill>
                  <a:prstClr val="black">
                    <a:lumMod val="75000"/>
                    <a:lumOff val="25000"/>
                  </a:prstClr>
                </a:solidFill>
                <a:latin typeface="微软雅黑" panose="020B0503020204020204" pitchFamily="34" charset="-122"/>
                <a:ea typeface="微软雅黑" panose="020B0503020204020204" pitchFamily="34" charset="-122"/>
              </a:rPr>
              <a:t>NS-LDA(Neural </a:t>
            </a:r>
            <a:r>
              <a:rPr lang="en-US" altLang="zh-CN" sz="1500" dirty="0">
                <a:solidFill>
                  <a:prstClr val="black">
                    <a:lumMod val="75000"/>
                    <a:lumOff val="25000"/>
                  </a:prstClr>
                </a:solidFill>
                <a:latin typeface="微软雅黑" panose="020B0503020204020204" pitchFamily="34" charset="-122"/>
                <a:ea typeface="微软雅黑" panose="020B0503020204020204" pitchFamily="34" charset="-122"/>
              </a:rPr>
              <a:t>Semantic </a:t>
            </a:r>
            <a:r>
              <a:rPr lang="en-US" altLang="zh-CN" sz="1500" dirty="0" smtClean="0">
                <a:solidFill>
                  <a:prstClr val="black">
                    <a:lumMod val="75000"/>
                    <a:lumOff val="25000"/>
                  </a:prstClr>
                </a:solidFill>
                <a:latin typeface="微软雅黑" panose="020B0503020204020204" pitchFamily="34" charset="-122"/>
                <a:ea typeface="微软雅黑" panose="020B0503020204020204" pitchFamily="34" charset="-122"/>
              </a:rPr>
              <a:t>LDA)</a:t>
            </a:r>
            <a:r>
              <a:rPr lang="zh-CN" altLang="en-US" sz="1500" dirty="0" smtClean="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500" dirty="0">
                <a:solidFill>
                  <a:prstClr val="black">
                    <a:lumMod val="75000"/>
                    <a:lumOff val="25000"/>
                  </a:prstClr>
                </a:solidFill>
                <a:latin typeface="微软雅黑" panose="020B0503020204020204" pitchFamily="34" charset="-122"/>
                <a:ea typeface="微软雅黑" panose="020B0503020204020204" pitchFamily="34" charset="-122"/>
              </a:rPr>
              <a:t>NS-LDA</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是</a:t>
            </a:r>
            <a:r>
              <a:rPr lang="en-US" altLang="zh-CN" sz="1500" dirty="0">
                <a:solidFill>
                  <a:prstClr val="black">
                    <a:lumMod val="75000"/>
                    <a:lumOff val="25000"/>
                  </a:prstClr>
                </a:solidFill>
                <a:latin typeface="微软雅黑" panose="020B0503020204020204" pitchFamily="34" charset="-122"/>
                <a:ea typeface="微软雅黑" panose="020B0503020204020204" pitchFamily="34" charset="-122"/>
              </a:rPr>
              <a:t>DGPU-LDA</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的神经网络</a:t>
            </a:r>
            <a:r>
              <a:rPr lang="zh-CN" altLang="en-US" sz="1500" dirty="0" smtClean="0">
                <a:solidFill>
                  <a:prstClr val="black">
                    <a:lumMod val="75000"/>
                    <a:lumOff val="25000"/>
                  </a:prstClr>
                </a:solidFill>
                <a:latin typeface="微软雅黑" panose="020B0503020204020204" pitchFamily="34" charset="-122"/>
                <a:ea typeface="微软雅黑" panose="020B0503020204020204" pitchFamily="34" charset="-122"/>
              </a:rPr>
              <a:t>重构，</a:t>
            </a:r>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是一个一体化的神经网络模型。</a:t>
            </a:r>
          </a:p>
        </p:txBody>
      </p:sp>
      <p:sp>
        <p:nvSpPr>
          <p:cNvPr id="42" name="矩形 1"/>
          <p:cNvSpPr/>
          <p:nvPr/>
        </p:nvSpPr>
        <p:spPr>
          <a:xfrm>
            <a:off x="995742" y="954179"/>
            <a:ext cx="1565482" cy="209550"/>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 fmla="*/ 0 w 1565482"/>
              <a:gd name="connsiteY0" fmla="*/ 0 h 247650"/>
              <a:gd name="connsiteX1" fmla="*/ 12987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2"/>
          <p:cNvSpPr/>
          <p:nvPr/>
        </p:nvSpPr>
        <p:spPr>
          <a:xfrm>
            <a:off x="919154" y="963704"/>
            <a:ext cx="1370758" cy="1028700"/>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 fmla="*/ 0 w 1323133"/>
              <a:gd name="connsiteY0" fmla="*/ 0 h 1198669"/>
              <a:gd name="connsiteX1" fmla="*/ 1323133 w 1323133"/>
              <a:gd name="connsiteY1" fmla="*/ 0 h 1198669"/>
              <a:gd name="connsiteX2" fmla="*/ 1085008 w 1323133"/>
              <a:gd name="connsiteY2" fmla="*/ 817669 h 1198669"/>
              <a:gd name="connsiteX3" fmla="*/ 0 w 1323133"/>
              <a:gd name="connsiteY3" fmla="*/ 1198669 h 1198669"/>
              <a:gd name="connsiteX4" fmla="*/ 0 w 1323133"/>
              <a:gd name="connsiteY4" fmla="*/ 0 h 1198669"/>
              <a:gd name="connsiteX0" fmla="*/ 47625 w 1370758"/>
              <a:gd name="connsiteY0" fmla="*/ 0 h 827194"/>
              <a:gd name="connsiteX1" fmla="*/ 1370758 w 1370758"/>
              <a:gd name="connsiteY1" fmla="*/ 0 h 827194"/>
              <a:gd name="connsiteX2" fmla="*/ 1132633 w 1370758"/>
              <a:gd name="connsiteY2" fmla="*/ 817669 h 827194"/>
              <a:gd name="connsiteX3" fmla="*/ 0 w 1370758"/>
              <a:gd name="connsiteY3" fmla="*/ 827194 h 827194"/>
              <a:gd name="connsiteX4" fmla="*/ 47625 w 1370758"/>
              <a:gd name="connsiteY4" fmla="*/ 0 h 827194"/>
              <a:gd name="connsiteX0" fmla="*/ 47625 w 1370758"/>
              <a:gd name="connsiteY0" fmla="*/ 0 h 836719"/>
              <a:gd name="connsiteX1" fmla="*/ 1370758 w 1370758"/>
              <a:gd name="connsiteY1" fmla="*/ 0 h 836719"/>
              <a:gd name="connsiteX2" fmla="*/ 875458 w 1370758"/>
              <a:gd name="connsiteY2" fmla="*/ 836719 h 836719"/>
              <a:gd name="connsiteX3" fmla="*/ 0 w 1370758"/>
              <a:gd name="connsiteY3" fmla="*/ 827194 h 836719"/>
              <a:gd name="connsiteX4" fmla="*/ 47625 w 1370758"/>
              <a:gd name="connsiteY4" fmla="*/ 0 h 83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58" h="836719">
                <a:moveTo>
                  <a:pt x="47625" y="0"/>
                </a:moveTo>
                <a:lnTo>
                  <a:pt x="1370758" y="0"/>
                </a:lnTo>
                <a:lnTo>
                  <a:pt x="875458" y="836719"/>
                </a:lnTo>
                <a:lnTo>
                  <a:pt x="0" y="827194"/>
                </a:lnTo>
                <a:lnTo>
                  <a:pt x="47625" y="0"/>
                </a:lnTo>
                <a:close/>
              </a:path>
            </a:pathLst>
          </a:custGeom>
          <a:solidFill>
            <a:srgbClr val="163A5A"/>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47"/>
          <p:cNvSpPr>
            <a:spLocks noChangeArrowheads="1"/>
          </p:cNvSpPr>
          <p:nvPr/>
        </p:nvSpPr>
        <p:spPr bwMode="auto">
          <a:xfrm>
            <a:off x="875329" y="2794735"/>
            <a:ext cx="6712689"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NS-LDA</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主要分为</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主题网络和主题</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词汇网络两部分，这两个网络分别由</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文档</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主题权值矩阵</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和</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主题</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词汇权值矩阵</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来映射到相同的主题</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空间。</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3" name="灯片编号占位符 2"/>
          <p:cNvSpPr>
            <a:spLocks noGrp="1"/>
          </p:cNvSpPr>
          <p:nvPr>
            <p:ph type="sldNum" sz="quarter" idx="12"/>
          </p:nvPr>
        </p:nvSpPr>
        <p:spPr/>
        <p:txBody>
          <a:bodyPr/>
          <a:lstStyle/>
          <a:p>
            <a:fld id="{B5B5BF9F-75C6-42BD-8363-2F606FE0B601}" type="slidenum">
              <a:rPr lang="zh-CN" altLang="en-US" smtClean="0"/>
              <a:t>17</a:t>
            </a:fld>
            <a:endParaRPr lang="zh-CN" altLang="en-US"/>
          </a:p>
        </p:txBody>
      </p:sp>
    </p:spTree>
    <p:extLst>
      <p:ext uri="{BB962C8B-B14F-4D97-AF65-F5344CB8AC3E}">
        <p14:creationId xmlns:p14="http://schemas.microsoft.com/office/powerpoint/2010/main" val="115596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6" presetClass="entr" presetSubtype="37"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arn(outVertical)">
                                      <p:cBhvr>
                                        <p:cTn id="20" dur="500"/>
                                        <p:tgtEl>
                                          <p:spTgt spid="37"/>
                                        </p:tgtEl>
                                      </p:cBhvr>
                                    </p:animEffect>
                                  </p:childTnLst>
                                </p:cTn>
                              </p:par>
                            </p:childTnLst>
                          </p:cTn>
                        </p:par>
                        <p:par>
                          <p:cTn id="21" fill="hold">
                            <p:stCondLst>
                              <p:cond delay="1600"/>
                            </p:stCondLst>
                            <p:childTnLst>
                              <p:par>
                                <p:cTn id="22" presetID="22" presetClass="entr" presetSubtype="4"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par>
                          <p:cTn id="25" fill="hold">
                            <p:stCondLst>
                              <p:cond delay="21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600"/>
                            </p:stCondLst>
                            <p:childTnLst>
                              <p:par>
                                <p:cTn id="30" presetID="16" presetClass="entr" presetSubtype="21"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arn(inVertic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8" grpId="0"/>
      <p:bldP spid="41" grpId="0"/>
      <p:bldP spid="42" grpId="0" animBg="1"/>
      <p:bldP spid="43"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411399" y="2258387"/>
            <a:ext cx="2868953" cy="117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NS-LDA</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主要</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由两部分网络组成：文档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主题网络和主题</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词汇网络。这两个网络通过</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矩阵乘法运算</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得到最终的输出</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311548"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NS-LDA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36260914"/>
              </p:ext>
            </p:extLst>
          </p:nvPr>
        </p:nvGraphicFramePr>
        <p:xfrm>
          <a:off x="3636270" y="1068905"/>
          <a:ext cx="5377150" cy="3687393"/>
        </p:xfrm>
        <a:graphic>
          <a:graphicData uri="http://schemas.openxmlformats.org/presentationml/2006/ole">
            <mc:AlternateContent xmlns:mc="http://schemas.openxmlformats.org/markup-compatibility/2006">
              <mc:Choice xmlns:v="urn:schemas-microsoft-com:vml" Requires="v">
                <p:oleObj spid="_x0000_s8232" name="Visio" r:id="rId4" imgW="7153381" imgH="4905460" progId="Visio.Drawing.15">
                  <p:embed/>
                </p:oleObj>
              </mc:Choice>
              <mc:Fallback>
                <p:oleObj name="Visio" r:id="rId4" imgW="7153381" imgH="4905460" progId="Visio.Drawing.15">
                  <p:embed/>
                  <p:pic>
                    <p:nvPicPr>
                      <p:cNvPr id="0" name=""/>
                      <p:cNvPicPr/>
                      <p:nvPr/>
                    </p:nvPicPr>
                    <p:blipFill>
                      <a:blip r:embed="rId5"/>
                      <a:stretch>
                        <a:fillRect/>
                      </a:stretch>
                    </p:blipFill>
                    <p:spPr>
                      <a:xfrm>
                        <a:off x="3636270" y="1068905"/>
                        <a:ext cx="5377150" cy="3687393"/>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B5B5BF9F-75C6-42BD-8363-2F606FE0B601}" type="slidenum">
              <a:rPr lang="zh-CN" altLang="en-US" smtClean="0"/>
              <a:t>18</a:t>
            </a:fld>
            <a:endParaRPr lang="zh-CN" altLang="en-US"/>
          </a:p>
        </p:txBody>
      </p:sp>
    </p:spTree>
    <p:extLst>
      <p:ext uri="{BB962C8B-B14F-4D97-AF65-F5344CB8AC3E}">
        <p14:creationId xmlns:p14="http://schemas.microsoft.com/office/powerpoint/2010/main" val="31136675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8"/>
          <p:cNvSpPr>
            <a:spLocks noChangeShapeType="1"/>
          </p:cNvSpPr>
          <p:nvPr/>
        </p:nvSpPr>
        <p:spPr bwMode="auto">
          <a:xfrm flipV="1">
            <a:off x="635419" y="2466270"/>
            <a:ext cx="3284458" cy="14578"/>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4" name="矩形 50"/>
          <p:cNvSpPr>
            <a:spLocks noChangeArrowheads="1"/>
          </p:cNvSpPr>
          <p:nvPr/>
        </p:nvSpPr>
        <p:spPr bwMode="auto">
          <a:xfrm>
            <a:off x="518468" y="2697593"/>
            <a:ext cx="136627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归一化：</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sp>
        <p:nvSpPr>
          <p:cNvPr id="5" name="矩形 47"/>
          <p:cNvSpPr>
            <a:spLocks noChangeArrowheads="1"/>
          </p:cNvSpPr>
          <p:nvPr/>
        </p:nvSpPr>
        <p:spPr bwMode="auto">
          <a:xfrm>
            <a:off x="1563520" y="3292794"/>
            <a:ext cx="213437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为文档语义编码矩阵</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TextBox 93"/>
          <p:cNvSpPr txBox="1"/>
          <p:nvPr/>
        </p:nvSpPr>
        <p:spPr>
          <a:xfrm>
            <a:off x="1061046" y="134824"/>
            <a:ext cx="2965299" cy="461665"/>
          </a:xfrm>
          <a:prstGeom prst="rect">
            <a:avLst/>
          </a:prstGeom>
          <a:noFill/>
        </p:spPr>
        <p:txBody>
          <a:bodyPr wrap="none" rtlCol="0">
            <a:spAutoFit/>
          </a:bodyPr>
          <a:lstStyle/>
          <a:p>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NS-LDA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14" name="矩形 47"/>
          <p:cNvSpPr>
            <a:spLocks noChangeArrowheads="1"/>
          </p:cNvSpPr>
          <p:nvPr/>
        </p:nvSpPr>
        <p:spPr bwMode="auto">
          <a:xfrm>
            <a:off x="1061046" y="1134675"/>
            <a:ext cx="334946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网络</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15" name="矩形 47"/>
          <p:cNvSpPr>
            <a:spLocks noChangeArrowheads="1"/>
          </p:cNvSpPr>
          <p:nvPr/>
        </p:nvSpPr>
        <p:spPr bwMode="auto">
          <a:xfrm>
            <a:off x="5556162" y="1103686"/>
            <a:ext cx="321510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网络</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16" name="肘形连接符 3"/>
          <p:cNvCxnSpPr>
            <a:cxnSpLocks noChangeShapeType="1"/>
            <a:stCxn id="21" idx="0"/>
          </p:cNvCxnSpPr>
          <p:nvPr/>
        </p:nvCxnSpPr>
        <p:spPr bwMode="auto">
          <a:xfrm rot="5400000" flipH="1" flipV="1">
            <a:off x="2469267" y="-802630"/>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17" name="组合 16"/>
          <p:cNvGrpSpPr/>
          <p:nvPr/>
        </p:nvGrpSpPr>
        <p:grpSpPr>
          <a:xfrm>
            <a:off x="380687" y="1108001"/>
            <a:ext cx="612502" cy="612502"/>
            <a:chOff x="4244162" y="2611027"/>
            <a:chExt cx="612502" cy="612502"/>
          </a:xfrm>
        </p:grpSpPr>
        <p:grpSp>
          <p:nvGrpSpPr>
            <p:cNvPr id="18" name="组合 17"/>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cxnSp>
        <p:nvCxnSpPr>
          <p:cNvPr id="22" name="肘形连接符 3"/>
          <p:cNvCxnSpPr>
            <a:cxnSpLocks noChangeShapeType="1"/>
            <a:stCxn id="27" idx="0"/>
          </p:cNvCxnSpPr>
          <p:nvPr/>
        </p:nvCxnSpPr>
        <p:spPr bwMode="auto">
          <a:xfrm rot="5400000" flipH="1" flipV="1">
            <a:off x="6847265" y="-797628"/>
            <a:ext cx="141671" cy="3706328"/>
          </a:xfrm>
          <a:prstGeom prst="bentConnector2">
            <a:avLst/>
          </a:prstGeom>
          <a:noFill/>
          <a:ln w="19050">
            <a:solidFill>
              <a:schemeClr val="tx1">
                <a:lumMod val="75000"/>
                <a:lumOff val="25000"/>
              </a:schemeClr>
            </a:solidFill>
            <a:bevel/>
            <a:headEnd type="oval" w="med" len="med"/>
            <a:tailEnd type="oval" w="med" len="med"/>
          </a:ln>
          <a:extLst>
            <a:ext uri="{909E8E84-426E-40DD-AFC4-6F175D3DCCD1}">
              <a14:hiddenFill xmlns:a14="http://schemas.microsoft.com/office/drawing/2010/main">
                <a:noFill/>
              </a14:hiddenFill>
            </a:ext>
          </a:extLst>
        </p:spPr>
      </p:cxnSp>
      <p:grpSp>
        <p:nvGrpSpPr>
          <p:cNvPr id="23" name="组合 22"/>
          <p:cNvGrpSpPr/>
          <p:nvPr/>
        </p:nvGrpSpPr>
        <p:grpSpPr>
          <a:xfrm>
            <a:off x="4758685" y="1113003"/>
            <a:ext cx="612502" cy="612502"/>
            <a:chOff x="4244162" y="2611027"/>
            <a:chExt cx="612502" cy="612502"/>
          </a:xfrm>
        </p:grpSpPr>
        <p:grpSp>
          <p:nvGrpSpPr>
            <p:cNvPr id="24" name="组合 23"/>
            <p:cNvGrpSpPr/>
            <p:nvPr/>
          </p:nvGrpSpPr>
          <p:grpSpPr>
            <a:xfrm>
              <a:off x="4244162" y="2611027"/>
              <a:ext cx="612502" cy="612502"/>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44"/>
            <p:cNvSpPr>
              <a:spLocks noEditPoints="1"/>
            </p:cNvSpPr>
            <p:nvPr/>
          </p:nvSpPr>
          <p:spPr bwMode="auto">
            <a:xfrm>
              <a:off x="4353830" y="2728491"/>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tx1">
                <a:lumMod val="95000"/>
                <a:lumOff val="5000"/>
              </a:schemeClr>
            </a:solidFill>
            <a:ln>
              <a:noFill/>
            </a:ln>
            <a:extLst/>
          </p:spPr>
          <p:txBody>
            <a:bodyPr vert="horz" wrap="square" lIns="72756" tIns="36378" rIns="72756" bIns="36378" numCol="1" anchor="t" anchorCtr="0" compatLnSpc="1">
              <a:prstTxWarp prst="textNoShape">
                <a:avLst/>
              </a:prstTxWarp>
            </a:bodyPr>
            <a:lstStyle/>
            <a:p>
              <a:endParaRPr lang="zh-CN" altLang="en-US"/>
            </a:p>
          </p:txBody>
        </p:sp>
      </p:grpSp>
      <p:graphicFrame>
        <p:nvGraphicFramePr>
          <p:cNvPr id="6" name="对象 5"/>
          <p:cNvGraphicFramePr>
            <a:graphicFrameLocks noChangeAspect="1"/>
          </p:cNvGraphicFramePr>
          <p:nvPr>
            <p:extLst>
              <p:ext uri="{D42A27DB-BD31-4B8C-83A1-F6EECF244321}">
                <p14:modId xmlns:p14="http://schemas.microsoft.com/office/powerpoint/2010/main" val="970954150"/>
              </p:ext>
            </p:extLst>
          </p:nvPr>
        </p:nvGraphicFramePr>
        <p:xfrm>
          <a:off x="2329264" y="1996989"/>
          <a:ext cx="1468728" cy="375721"/>
        </p:xfrm>
        <a:graphic>
          <a:graphicData uri="http://schemas.openxmlformats.org/presentationml/2006/ole">
            <mc:AlternateContent xmlns:mc="http://schemas.openxmlformats.org/markup-compatibility/2006">
              <mc:Choice xmlns:v="urn:schemas-microsoft-com:vml" Requires="v">
                <p:oleObj spid="_x0000_s9527" name="Equation" r:id="rId4" imgW="1091880" imgH="279360" progId="Equation.DSMT4">
                  <p:embed/>
                </p:oleObj>
              </mc:Choice>
              <mc:Fallback>
                <p:oleObj name="Equation" r:id="rId4" imgW="1091880" imgH="279360" progId="Equation.DSMT4">
                  <p:embed/>
                  <p:pic>
                    <p:nvPicPr>
                      <p:cNvPr id="0" name=""/>
                      <p:cNvPicPr/>
                      <p:nvPr/>
                    </p:nvPicPr>
                    <p:blipFill>
                      <a:blip r:embed="rId5"/>
                      <a:stretch>
                        <a:fillRect/>
                      </a:stretch>
                    </p:blipFill>
                    <p:spPr>
                      <a:xfrm>
                        <a:off x="2329264" y="1996989"/>
                        <a:ext cx="1468728" cy="375721"/>
                      </a:xfrm>
                      <a:prstGeom prst="rect">
                        <a:avLst/>
                      </a:prstGeom>
                    </p:spPr>
                  </p:pic>
                </p:oleObj>
              </mc:Fallback>
            </mc:AlternateContent>
          </a:graphicData>
        </a:graphic>
      </p:graphicFrame>
      <p:sp>
        <p:nvSpPr>
          <p:cNvPr id="29" name="矩形 50"/>
          <p:cNvSpPr>
            <a:spLocks noChangeArrowheads="1"/>
          </p:cNvSpPr>
          <p:nvPr/>
        </p:nvSpPr>
        <p:spPr bwMode="auto">
          <a:xfrm>
            <a:off x="518467" y="2010479"/>
            <a:ext cx="1881833"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文档</a:t>
            </a:r>
            <a:r>
              <a:rPr lang="en-US" altLang="zh-CN"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主题层：</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066666577"/>
              </p:ext>
            </p:extLst>
          </p:nvPr>
        </p:nvGraphicFramePr>
        <p:xfrm>
          <a:off x="2016576" y="2574408"/>
          <a:ext cx="1047052" cy="588070"/>
        </p:xfrm>
        <a:graphic>
          <a:graphicData uri="http://schemas.openxmlformats.org/presentationml/2006/ole">
            <mc:AlternateContent xmlns:mc="http://schemas.openxmlformats.org/markup-compatibility/2006">
              <mc:Choice xmlns:v="urn:schemas-microsoft-com:vml" Requires="v">
                <p:oleObj spid="_x0000_s9528" name="Equation" r:id="rId6" imgW="927000" imgH="520560" progId="Equation.DSMT4">
                  <p:embed/>
                </p:oleObj>
              </mc:Choice>
              <mc:Fallback>
                <p:oleObj name="Equation" r:id="rId6" imgW="927000" imgH="520560" progId="Equation.DSMT4">
                  <p:embed/>
                  <p:pic>
                    <p:nvPicPr>
                      <p:cNvPr id="0" name=""/>
                      <p:cNvPicPr/>
                      <p:nvPr/>
                    </p:nvPicPr>
                    <p:blipFill>
                      <a:blip r:embed="rId7"/>
                      <a:stretch>
                        <a:fillRect/>
                      </a:stretch>
                    </p:blipFill>
                    <p:spPr>
                      <a:xfrm>
                        <a:off x="2016576" y="2574408"/>
                        <a:ext cx="1047052" cy="58807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16628750"/>
              </p:ext>
            </p:extLst>
          </p:nvPr>
        </p:nvGraphicFramePr>
        <p:xfrm>
          <a:off x="663045" y="3311769"/>
          <a:ext cx="769731" cy="262036"/>
        </p:xfrm>
        <a:graphic>
          <a:graphicData uri="http://schemas.openxmlformats.org/presentationml/2006/ole">
            <mc:AlternateContent xmlns:mc="http://schemas.openxmlformats.org/markup-compatibility/2006">
              <mc:Choice xmlns:v="urn:schemas-microsoft-com:vml" Requires="v">
                <p:oleObj spid="_x0000_s9529" name="Equation" r:id="rId8" imgW="596880" imgH="203040" progId="Equation.DSMT4">
                  <p:embed/>
                </p:oleObj>
              </mc:Choice>
              <mc:Fallback>
                <p:oleObj name="Equation" r:id="rId8" imgW="596880" imgH="203040" progId="Equation.DSMT4">
                  <p:embed/>
                  <p:pic>
                    <p:nvPicPr>
                      <p:cNvPr id="0" name=""/>
                      <p:cNvPicPr/>
                      <p:nvPr/>
                    </p:nvPicPr>
                    <p:blipFill>
                      <a:blip r:embed="rId9"/>
                      <a:stretch>
                        <a:fillRect/>
                      </a:stretch>
                    </p:blipFill>
                    <p:spPr>
                      <a:xfrm>
                        <a:off x="663045" y="3311769"/>
                        <a:ext cx="769731" cy="262036"/>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61495446"/>
              </p:ext>
            </p:extLst>
          </p:nvPr>
        </p:nvGraphicFramePr>
        <p:xfrm>
          <a:off x="515257" y="3643712"/>
          <a:ext cx="905552" cy="307241"/>
        </p:xfrm>
        <a:graphic>
          <a:graphicData uri="http://schemas.openxmlformats.org/presentationml/2006/ole">
            <mc:AlternateContent xmlns:mc="http://schemas.openxmlformats.org/markup-compatibility/2006">
              <mc:Choice xmlns:v="urn:schemas-microsoft-com:vml" Requires="v">
                <p:oleObj spid="_x0000_s9530" name="Equation" r:id="rId10" imgW="711000" imgH="241200" progId="Equation.DSMT4">
                  <p:embed/>
                </p:oleObj>
              </mc:Choice>
              <mc:Fallback>
                <p:oleObj name="Equation" r:id="rId10" imgW="711000" imgH="241200" progId="Equation.DSMT4">
                  <p:embed/>
                  <p:pic>
                    <p:nvPicPr>
                      <p:cNvPr id="0" name=""/>
                      <p:cNvPicPr/>
                      <p:nvPr/>
                    </p:nvPicPr>
                    <p:blipFill>
                      <a:blip r:embed="rId11"/>
                      <a:stretch>
                        <a:fillRect/>
                      </a:stretch>
                    </p:blipFill>
                    <p:spPr>
                      <a:xfrm>
                        <a:off x="515257" y="3643712"/>
                        <a:ext cx="905552" cy="307241"/>
                      </a:xfrm>
                      <a:prstGeom prst="rect">
                        <a:avLst/>
                      </a:prstGeom>
                    </p:spPr>
                  </p:pic>
                </p:oleObj>
              </mc:Fallback>
            </mc:AlternateContent>
          </a:graphicData>
        </a:graphic>
      </p:graphicFrame>
      <p:sp>
        <p:nvSpPr>
          <p:cNvPr id="33" name="矩形 47"/>
          <p:cNvSpPr>
            <a:spLocks noChangeArrowheads="1"/>
          </p:cNvSpPr>
          <p:nvPr/>
        </p:nvSpPr>
        <p:spPr bwMode="auto">
          <a:xfrm>
            <a:off x="1573073" y="3651837"/>
            <a:ext cx="2134372" cy="3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主题权值矩阵</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4" name="直接连接符 8"/>
          <p:cNvSpPr>
            <a:spLocks noChangeShapeType="1"/>
          </p:cNvSpPr>
          <p:nvPr/>
        </p:nvSpPr>
        <p:spPr bwMode="auto">
          <a:xfrm flipV="1">
            <a:off x="5062107" y="2449475"/>
            <a:ext cx="3284458" cy="14578"/>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35" name="矩形 50"/>
          <p:cNvSpPr>
            <a:spLocks noChangeArrowheads="1"/>
          </p:cNvSpPr>
          <p:nvPr/>
        </p:nvSpPr>
        <p:spPr bwMode="auto">
          <a:xfrm>
            <a:off x="4945156" y="2680798"/>
            <a:ext cx="136627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归一化：</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sp>
        <p:nvSpPr>
          <p:cNvPr id="36" name="矩形 47"/>
          <p:cNvSpPr>
            <a:spLocks noChangeArrowheads="1"/>
          </p:cNvSpPr>
          <p:nvPr/>
        </p:nvSpPr>
        <p:spPr bwMode="auto">
          <a:xfrm>
            <a:off x="5990208" y="3275999"/>
            <a:ext cx="213437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为词嵌入矩阵</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1991555702"/>
              </p:ext>
            </p:extLst>
          </p:nvPr>
        </p:nvGraphicFramePr>
        <p:xfrm>
          <a:off x="6764338" y="1979613"/>
          <a:ext cx="1450975" cy="376237"/>
        </p:xfrm>
        <a:graphic>
          <a:graphicData uri="http://schemas.openxmlformats.org/presentationml/2006/ole">
            <mc:AlternateContent xmlns:mc="http://schemas.openxmlformats.org/markup-compatibility/2006">
              <mc:Choice xmlns:v="urn:schemas-microsoft-com:vml" Requires="v">
                <p:oleObj spid="_x0000_s9531" name="Equation" r:id="rId12" imgW="1079280" imgH="279360" progId="Equation.DSMT4">
                  <p:embed/>
                </p:oleObj>
              </mc:Choice>
              <mc:Fallback>
                <p:oleObj name="Equation" r:id="rId12" imgW="1079280" imgH="279360" progId="Equation.DSMT4">
                  <p:embed/>
                  <p:pic>
                    <p:nvPicPr>
                      <p:cNvPr id="0" name=""/>
                      <p:cNvPicPr/>
                      <p:nvPr/>
                    </p:nvPicPr>
                    <p:blipFill>
                      <a:blip r:embed="rId13"/>
                      <a:stretch>
                        <a:fillRect/>
                      </a:stretch>
                    </p:blipFill>
                    <p:spPr>
                      <a:xfrm>
                        <a:off x="6764338" y="1979613"/>
                        <a:ext cx="1450975" cy="376237"/>
                      </a:xfrm>
                      <a:prstGeom prst="rect">
                        <a:avLst/>
                      </a:prstGeom>
                    </p:spPr>
                  </p:pic>
                </p:oleObj>
              </mc:Fallback>
            </mc:AlternateContent>
          </a:graphicData>
        </a:graphic>
      </p:graphicFrame>
      <p:sp>
        <p:nvSpPr>
          <p:cNvPr id="38" name="矩形 50"/>
          <p:cNvSpPr>
            <a:spLocks noChangeArrowheads="1"/>
          </p:cNvSpPr>
          <p:nvPr/>
        </p:nvSpPr>
        <p:spPr bwMode="auto">
          <a:xfrm>
            <a:off x="4945155" y="1993684"/>
            <a:ext cx="1905701"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主题</a:t>
            </a:r>
            <a:r>
              <a:rPr lang="en-US" altLang="zh-CN"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700" dirty="0">
                <a:solidFill>
                  <a:srgbClr val="163A5A"/>
                </a:solidFill>
                <a:latin typeface="微软雅黑" panose="020B0503020204020204" pitchFamily="34" charset="-122"/>
                <a:ea typeface="微软雅黑" panose="020B0503020204020204" pitchFamily="34" charset="-122"/>
                <a:sym typeface="方正兰亭黑_GBK" pitchFamily="2" charset="-122"/>
              </a:rPr>
              <a:t>词汇</a:t>
            </a: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层：</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2563892314"/>
              </p:ext>
            </p:extLst>
          </p:nvPr>
        </p:nvGraphicFramePr>
        <p:xfrm>
          <a:off x="6423025" y="2551113"/>
          <a:ext cx="1089025" cy="603250"/>
        </p:xfrm>
        <a:graphic>
          <a:graphicData uri="http://schemas.openxmlformats.org/presentationml/2006/ole">
            <mc:AlternateContent xmlns:mc="http://schemas.openxmlformats.org/markup-compatibility/2006">
              <mc:Choice xmlns:v="urn:schemas-microsoft-com:vml" Requires="v">
                <p:oleObj spid="_x0000_s9532" name="Equation" r:id="rId14" imgW="965160" imgH="533160" progId="Equation.DSMT4">
                  <p:embed/>
                </p:oleObj>
              </mc:Choice>
              <mc:Fallback>
                <p:oleObj name="Equation" r:id="rId14" imgW="965160" imgH="533160" progId="Equation.DSMT4">
                  <p:embed/>
                  <p:pic>
                    <p:nvPicPr>
                      <p:cNvPr id="0" name=""/>
                      <p:cNvPicPr/>
                      <p:nvPr/>
                    </p:nvPicPr>
                    <p:blipFill>
                      <a:blip r:embed="rId15"/>
                      <a:stretch>
                        <a:fillRect/>
                      </a:stretch>
                    </p:blipFill>
                    <p:spPr>
                      <a:xfrm>
                        <a:off x="6423025" y="2551113"/>
                        <a:ext cx="1089025" cy="603250"/>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2233688226"/>
              </p:ext>
            </p:extLst>
          </p:nvPr>
        </p:nvGraphicFramePr>
        <p:xfrm>
          <a:off x="5073650" y="3271838"/>
          <a:ext cx="803275" cy="311150"/>
        </p:xfrm>
        <a:graphic>
          <a:graphicData uri="http://schemas.openxmlformats.org/presentationml/2006/ole">
            <mc:AlternateContent xmlns:mc="http://schemas.openxmlformats.org/markup-compatibility/2006">
              <mc:Choice xmlns:v="urn:schemas-microsoft-com:vml" Requires="v">
                <p:oleObj spid="_x0000_s9533" name="Equation" r:id="rId16" imgW="622080" imgH="241200" progId="Equation.DSMT4">
                  <p:embed/>
                </p:oleObj>
              </mc:Choice>
              <mc:Fallback>
                <p:oleObj name="Equation" r:id="rId16" imgW="622080" imgH="241200" progId="Equation.DSMT4">
                  <p:embed/>
                  <p:pic>
                    <p:nvPicPr>
                      <p:cNvPr id="0" name=""/>
                      <p:cNvPicPr/>
                      <p:nvPr/>
                    </p:nvPicPr>
                    <p:blipFill>
                      <a:blip r:embed="rId17"/>
                      <a:stretch>
                        <a:fillRect/>
                      </a:stretch>
                    </p:blipFill>
                    <p:spPr>
                      <a:xfrm>
                        <a:off x="5073650" y="3271838"/>
                        <a:ext cx="803275" cy="311150"/>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706760345"/>
              </p:ext>
            </p:extLst>
          </p:nvPr>
        </p:nvGraphicFramePr>
        <p:xfrm>
          <a:off x="4941888" y="3619500"/>
          <a:ext cx="904875" cy="322263"/>
        </p:xfrm>
        <a:graphic>
          <a:graphicData uri="http://schemas.openxmlformats.org/presentationml/2006/ole">
            <mc:AlternateContent xmlns:mc="http://schemas.openxmlformats.org/markup-compatibility/2006">
              <mc:Choice xmlns:v="urn:schemas-microsoft-com:vml" Requires="v">
                <p:oleObj spid="_x0000_s9534" name="Equation" r:id="rId18" imgW="711000" imgH="253800" progId="Equation.DSMT4">
                  <p:embed/>
                </p:oleObj>
              </mc:Choice>
              <mc:Fallback>
                <p:oleObj name="Equation" r:id="rId18" imgW="711000" imgH="253800" progId="Equation.DSMT4">
                  <p:embed/>
                  <p:pic>
                    <p:nvPicPr>
                      <p:cNvPr id="0" name=""/>
                      <p:cNvPicPr/>
                      <p:nvPr/>
                    </p:nvPicPr>
                    <p:blipFill>
                      <a:blip r:embed="rId19"/>
                      <a:stretch>
                        <a:fillRect/>
                      </a:stretch>
                    </p:blipFill>
                    <p:spPr>
                      <a:xfrm>
                        <a:off x="4941888" y="3619500"/>
                        <a:ext cx="904875" cy="322263"/>
                      </a:xfrm>
                      <a:prstGeom prst="rect">
                        <a:avLst/>
                      </a:prstGeom>
                    </p:spPr>
                  </p:pic>
                </p:oleObj>
              </mc:Fallback>
            </mc:AlternateContent>
          </a:graphicData>
        </a:graphic>
      </p:graphicFrame>
      <p:sp>
        <p:nvSpPr>
          <p:cNvPr id="42" name="矩形 47"/>
          <p:cNvSpPr>
            <a:spLocks noChangeArrowheads="1"/>
          </p:cNvSpPr>
          <p:nvPr/>
        </p:nvSpPr>
        <p:spPr bwMode="auto">
          <a:xfrm>
            <a:off x="5999761" y="3635042"/>
            <a:ext cx="2134372"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为主题</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词汇</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权</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值矩阵</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3" name="矩形 47"/>
          <p:cNvSpPr>
            <a:spLocks noChangeArrowheads="1"/>
          </p:cNvSpPr>
          <p:nvPr/>
        </p:nvSpPr>
        <p:spPr bwMode="auto">
          <a:xfrm>
            <a:off x="1990731" y="4126527"/>
            <a:ext cx="6259034"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最终可通过两部分的乘积得到</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NS-LDA</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输出层打分函数：</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162285606"/>
              </p:ext>
            </p:extLst>
          </p:nvPr>
        </p:nvGraphicFramePr>
        <p:xfrm>
          <a:off x="3697892" y="4539033"/>
          <a:ext cx="1241783" cy="376298"/>
        </p:xfrm>
        <a:graphic>
          <a:graphicData uri="http://schemas.openxmlformats.org/presentationml/2006/ole">
            <mc:AlternateContent xmlns:mc="http://schemas.openxmlformats.org/markup-compatibility/2006">
              <mc:Choice xmlns:v="urn:schemas-microsoft-com:vml" Requires="v">
                <p:oleObj spid="_x0000_s9535" name="Equation" r:id="rId20" imgW="838080" imgH="253800" progId="Equation.DSMT4">
                  <p:embed/>
                </p:oleObj>
              </mc:Choice>
              <mc:Fallback>
                <p:oleObj name="Equation" r:id="rId20" imgW="838080" imgH="253800" progId="Equation.DSMT4">
                  <p:embed/>
                  <p:pic>
                    <p:nvPicPr>
                      <p:cNvPr id="0" name=""/>
                      <p:cNvPicPr/>
                      <p:nvPr/>
                    </p:nvPicPr>
                    <p:blipFill>
                      <a:blip r:embed="rId21"/>
                      <a:stretch>
                        <a:fillRect/>
                      </a:stretch>
                    </p:blipFill>
                    <p:spPr>
                      <a:xfrm>
                        <a:off x="3697892" y="4539033"/>
                        <a:ext cx="1241783" cy="376298"/>
                      </a:xfrm>
                      <a:prstGeom prst="rect">
                        <a:avLst/>
                      </a:prstGeom>
                    </p:spPr>
                  </p:pic>
                </p:oleObj>
              </mc:Fallback>
            </mc:AlternateContent>
          </a:graphicData>
        </a:graphic>
      </p:graphicFrame>
      <p:sp>
        <p:nvSpPr>
          <p:cNvPr id="7" name="灯片编号占位符 6"/>
          <p:cNvSpPr>
            <a:spLocks noGrp="1"/>
          </p:cNvSpPr>
          <p:nvPr>
            <p:ph type="sldNum" sz="quarter" idx="12"/>
          </p:nvPr>
        </p:nvSpPr>
        <p:spPr/>
        <p:txBody>
          <a:bodyPr/>
          <a:lstStyle/>
          <a:p>
            <a:fld id="{B5B5BF9F-75C6-42BD-8363-2F606FE0B601}" type="slidenum">
              <a:rPr lang="zh-CN" altLang="en-US" smtClean="0"/>
              <a:t>19</a:t>
            </a:fld>
            <a:endParaRPr lang="zh-CN" altLang="en-US"/>
          </a:p>
        </p:txBody>
      </p:sp>
    </p:spTree>
    <p:extLst>
      <p:ext uri="{BB962C8B-B14F-4D97-AF65-F5344CB8AC3E}">
        <p14:creationId xmlns:p14="http://schemas.microsoft.com/office/powerpoint/2010/main" val="29376729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2000"/>
                            </p:stCondLst>
                            <p:childTnLst>
                              <p:par>
                                <p:cTn id="44" presetID="1"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par>
                          <p:cTn id="46" fill="hold">
                            <p:stCondLst>
                              <p:cond delay="2000"/>
                            </p:stCondLst>
                            <p:childTnLst>
                              <p:par>
                                <p:cTn id="47" presetID="1"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par>
                          <p:cTn id="53" fill="hold">
                            <p:stCondLst>
                              <p:cond delay="2500"/>
                            </p:stCondLst>
                            <p:childTnLst>
                              <p:par>
                                <p:cTn id="54" presetID="1" presetClass="entr" presetSubtype="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par>
                          <p:cTn id="56" fill="hold">
                            <p:stCondLst>
                              <p:cond delay="2500"/>
                            </p:stCondLst>
                            <p:childTnLst>
                              <p:par>
                                <p:cTn id="57" presetID="22" presetClass="entr" presetSubtype="1"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500"/>
                                        <p:tgtEl>
                                          <p:spTgt spid="38"/>
                                        </p:tgtEl>
                                      </p:cBhvr>
                                    </p:animEffect>
                                  </p:childTnLst>
                                </p:cTn>
                              </p:par>
                            </p:childTnLst>
                          </p:cTn>
                        </p:par>
                        <p:par>
                          <p:cTn id="75" fill="hold">
                            <p:stCondLst>
                              <p:cond delay="1000"/>
                            </p:stCondLst>
                            <p:childTnLst>
                              <p:par>
                                <p:cTn id="76" presetID="1" presetClass="entr" presetSubtype="0" fill="hold" nodeType="after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par>
                          <p:cTn id="82" fill="hold">
                            <p:stCondLst>
                              <p:cond delay="1500"/>
                            </p:stCondLst>
                            <p:childTnLst>
                              <p:par>
                                <p:cTn id="83" presetID="22" presetClass="entr" presetSubtype="8" fill="hold" grpId="0"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par>
                          <p:cTn id="86" fill="hold">
                            <p:stCondLst>
                              <p:cond delay="2000"/>
                            </p:stCondLst>
                            <p:childTnLst>
                              <p:par>
                                <p:cTn id="87" presetID="1" presetClass="entr" presetSubtype="0"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par>
                          <p:cTn id="89" fill="hold">
                            <p:stCondLst>
                              <p:cond delay="2000"/>
                            </p:stCondLst>
                            <p:childTnLst>
                              <p:par>
                                <p:cTn id="90" presetID="1" presetClass="entr" presetSubtype="0" fill="hold"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up)">
                                      <p:cBhvr>
                                        <p:cTn id="95" dur="500"/>
                                        <p:tgtEl>
                                          <p:spTgt spid="36"/>
                                        </p:tgtEl>
                                      </p:cBhvr>
                                    </p:animEffect>
                                  </p:childTnLst>
                                </p:cTn>
                              </p:par>
                            </p:childTnLst>
                          </p:cTn>
                        </p:par>
                        <p:par>
                          <p:cTn id="96" fill="hold">
                            <p:stCondLst>
                              <p:cond delay="2500"/>
                            </p:stCondLst>
                            <p:childTnLst>
                              <p:par>
                                <p:cTn id="97" presetID="1" presetClass="entr" presetSubtype="0" fill="hold" nodeType="after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0"/>
                            </p:stCondLst>
                            <p:childTnLst>
                              <p:par>
                                <p:cTn id="100" presetID="22" presetClass="entr" presetSubtype="1" fill="hold" grpId="0" nodeType="after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up)">
                                      <p:cBhvr>
                                        <p:cTn id="102" dur="500"/>
                                        <p:tgtEl>
                                          <p:spTgt spid="42"/>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nodeType="afterEffect">
                                  <p:stCondLst>
                                    <p:cond delay="0"/>
                                  </p:stCondLst>
                                  <p:childTnLst>
                                    <p:set>
                                      <p:cBhvr>
                                        <p:cTn id="10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58" grpId="0" animBg="1"/>
      <p:bldP spid="48" grpId="0"/>
      <p:bldP spid="14" grpId="0"/>
      <p:bldP spid="15" grpId="0"/>
      <p:bldP spid="29" grpId="0"/>
      <p:bldP spid="33" grpId="0"/>
      <p:bldP spid="34" grpId="0" animBg="1"/>
      <p:bldP spid="35" grpId="0"/>
      <p:bldP spid="36" grpId="0"/>
      <p:bldP spid="38" grpId="0"/>
      <p:bldP spid="42"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Box 6"/>
          <p:cNvSpPr txBox="1">
            <a:spLocks noChangeArrowheads="1"/>
          </p:cNvSpPr>
          <p:nvPr/>
        </p:nvSpPr>
        <p:spPr bwMode="auto">
          <a:xfrm>
            <a:off x="175000" y="3664860"/>
            <a:ext cx="1600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研究背景</a:t>
            </a:r>
            <a:endParaRPr lang="zh-CN" dirty="0">
              <a:latin typeface="微软雅黑" panose="020B0503020204020204" pitchFamily="34" charset="-122"/>
              <a:ea typeface="微软雅黑" panose="020B0503020204020204" pitchFamily="34" charset="-122"/>
            </a:endParaRPr>
          </a:p>
        </p:txBody>
      </p:sp>
      <p:sp>
        <p:nvSpPr>
          <p:cNvPr id="107" name="TextBox 6"/>
          <p:cNvSpPr txBox="1">
            <a:spLocks noChangeArrowheads="1"/>
          </p:cNvSpPr>
          <p:nvPr/>
        </p:nvSpPr>
        <p:spPr bwMode="auto">
          <a:xfrm>
            <a:off x="5284558" y="1443122"/>
            <a:ext cx="1582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研究内容</a:t>
            </a:r>
            <a:endParaRPr lang="zh-CN" dirty="0">
              <a:latin typeface="微软雅黑" panose="020B0503020204020204" pitchFamily="34" charset="-122"/>
              <a:ea typeface="微软雅黑" panose="020B0503020204020204" pitchFamily="34" charset="-122"/>
            </a:endParaRPr>
          </a:p>
        </p:txBody>
      </p: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1061046" y="134824"/>
            <a:ext cx="877163" cy="461665"/>
          </a:xfrm>
          <a:prstGeom prst="rect">
            <a:avLst/>
          </a:prstGeom>
          <a:noFill/>
        </p:spPr>
        <p:txBody>
          <a:bodyPr wrap="none" rtlCol="0">
            <a:spAutoFit/>
          </a:bodyPr>
          <a:lstStyle/>
          <a:p>
            <a:r>
              <a:rPr lang="zh-CN" altLang="en-US" sz="2400" spc="300" dirty="0" smtClean="0">
                <a:latin typeface="微软雅黑" panose="020B0503020204020204" pitchFamily="34" charset="-122"/>
                <a:ea typeface="微软雅黑" panose="020B0503020204020204" pitchFamily="34" charset="-122"/>
              </a:rPr>
              <a:t>目录</a:t>
            </a:r>
            <a:endParaRPr lang="zh-CN" altLang="en-US" sz="2400" spc="300" dirty="0">
              <a:latin typeface="微软雅黑" panose="020B0503020204020204" pitchFamily="34" charset="-122"/>
              <a:ea typeface="微软雅黑" panose="020B0503020204020204" pitchFamily="34" charset="-122"/>
            </a:endParaRPr>
          </a:p>
        </p:txBody>
      </p:sp>
      <p:pic>
        <p:nvPicPr>
          <p:cNvPr id="3" name="图片 2"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084" y="-1050904"/>
            <a:ext cx="8810625" cy="4924425"/>
          </a:xfrm>
          <a:prstGeom prst="rect">
            <a:avLst/>
          </a:prstGeom>
        </p:spPr>
      </p:pic>
      <p:sp>
        <p:nvSpPr>
          <p:cNvPr id="42" name="椭圆 34"/>
          <p:cNvSpPr/>
          <p:nvPr/>
        </p:nvSpPr>
        <p:spPr>
          <a:xfrm rot="10190714">
            <a:off x="3599881" y="185842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rot="13303882">
            <a:off x="6648304" y="3526768"/>
            <a:ext cx="759550" cy="986833"/>
            <a:chOff x="4020870" y="2194485"/>
            <a:chExt cx="1102258" cy="1432090"/>
          </a:xfrm>
          <a:effectLst>
            <a:outerShdw blurRad="444500" dist="254000" dir="8100000" algn="tr" rotWithShape="0">
              <a:prstClr val="black">
                <a:alpha val="50000"/>
              </a:prstClr>
            </a:outerShdw>
          </a:effectLst>
        </p:grpSpPr>
        <p:sp>
          <p:nvSpPr>
            <p:cNvPr id="4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rot="11594412">
            <a:off x="4722238" y="1839801"/>
            <a:ext cx="759550" cy="986833"/>
            <a:chOff x="4020870" y="2194485"/>
            <a:chExt cx="1102258" cy="1432090"/>
          </a:xfrm>
          <a:effectLst>
            <a:outerShdw blurRad="444500" dist="254000" dir="8100000" algn="tr" rotWithShape="0">
              <a:prstClr val="black">
                <a:alpha val="50000"/>
              </a:prstClr>
            </a:outerShdw>
          </a:effectLst>
        </p:grpSpPr>
        <p:sp>
          <p:nvSpPr>
            <p:cNvPr id="5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椭圆 34"/>
          <p:cNvSpPr/>
          <p:nvPr/>
        </p:nvSpPr>
        <p:spPr>
          <a:xfrm rot="13009338">
            <a:off x="6060204" y="2524047"/>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6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3825642" y="3232969"/>
            <a:ext cx="1612681" cy="1612685"/>
            <a:chOff x="3851771" y="1163107"/>
            <a:chExt cx="1402358" cy="1402358"/>
          </a:xfrm>
        </p:grpSpPr>
        <p:grpSp>
          <p:nvGrpSpPr>
            <p:cNvPr id="77" name="组合 76"/>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79" name="同心圆 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椭圆 79"/>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26"/>
            <p:cNvSpPr txBox="1"/>
            <p:nvPr/>
          </p:nvSpPr>
          <p:spPr>
            <a:xfrm>
              <a:off x="4056678" y="1615953"/>
              <a:ext cx="1186820" cy="562036"/>
            </a:xfrm>
            <a:prstGeom prst="rect">
              <a:avLst/>
            </a:prstGeom>
            <a:noFill/>
          </p:spPr>
          <p:txBody>
            <a:bodyPr wrap="square" rtlCol="0">
              <a:spAutoFit/>
            </a:bodyPr>
            <a:lstStyle/>
            <a:p>
              <a:r>
                <a:rPr lang="zh-CN" altLang="en-US" sz="3600" spc="300" dirty="0" smtClean="0">
                  <a:solidFill>
                    <a:srgbClr val="163A5A"/>
                  </a:solidFill>
                  <a:latin typeface="方正兰亭粗黑简体" panose="02000000000000000000" pitchFamily="2" charset="-122"/>
                  <a:ea typeface="方正兰亭粗黑简体" panose="02000000000000000000" pitchFamily="2" charset="-122"/>
                </a:rPr>
                <a:t>目录</a:t>
              </a:r>
              <a:endParaRPr lang="zh-CN" altLang="en-US" sz="3600" spc="300" dirty="0">
                <a:solidFill>
                  <a:srgbClr val="163A5A"/>
                </a:solidFill>
                <a:latin typeface="方正兰亭粗黑简体" panose="02000000000000000000" pitchFamily="2" charset="-122"/>
                <a:ea typeface="方正兰亭粗黑简体" panose="02000000000000000000" pitchFamily="2" charset="-122"/>
              </a:endParaRPr>
            </a:p>
          </p:txBody>
        </p:sp>
      </p:grpSp>
      <p:sp>
        <p:nvSpPr>
          <p:cNvPr id="81" name="TextBox 33"/>
          <p:cNvSpPr txBox="1"/>
          <p:nvPr/>
        </p:nvSpPr>
        <p:spPr>
          <a:xfrm>
            <a:off x="1857385" y="3867150"/>
            <a:ext cx="45719" cy="369332"/>
          </a:xfrm>
          <a:prstGeom prst="rect">
            <a:avLst/>
          </a:prstGeom>
          <a:noFill/>
        </p:spPr>
        <p:txBody>
          <a:bodyPr wrap="square" rtlCol="0">
            <a:spAutoFit/>
          </a:bodyPr>
          <a:lstStyle/>
          <a:p>
            <a:endParaRPr lang="zh-CN" altLang="en-US" dirty="0"/>
          </a:p>
        </p:txBody>
      </p:sp>
      <p:sp>
        <p:nvSpPr>
          <p:cNvPr id="82" name="TextBox 34"/>
          <p:cNvSpPr txBox="1"/>
          <p:nvPr/>
        </p:nvSpPr>
        <p:spPr>
          <a:xfrm>
            <a:off x="2543771" y="2456750"/>
            <a:ext cx="425116" cy="584775"/>
          </a:xfrm>
          <a:prstGeom prst="rect">
            <a:avLst/>
          </a:prstGeom>
          <a:noFill/>
        </p:spPr>
        <p:txBody>
          <a:bodyPr wrap="none" rtlCol="0">
            <a:spAutoFit/>
          </a:bodyPr>
          <a:lstStyle/>
          <a:p>
            <a:r>
              <a:rPr lang="en-US" altLang="zh-CN" sz="3200" dirty="0" smtClean="0">
                <a:solidFill>
                  <a:srgbClr val="163A5A"/>
                </a:solidFill>
                <a:latin typeface="微软雅黑" panose="020B0503020204020204" pitchFamily="34" charset="-122"/>
                <a:ea typeface="微软雅黑" panose="020B0503020204020204" pitchFamily="34" charset="-122"/>
              </a:rPr>
              <a:t>2</a:t>
            </a:r>
            <a:endParaRPr lang="zh-CN" altLang="en-US" sz="3200" dirty="0">
              <a:solidFill>
                <a:srgbClr val="163A5A"/>
              </a:solidFill>
              <a:latin typeface="微软雅黑" panose="020B0503020204020204" pitchFamily="34" charset="-122"/>
              <a:ea typeface="微软雅黑" panose="020B0503020204020204" pitchFamily="34" charset="-122"/>
            </a:endParaRPr>
          </a:p>
        </p:txBody>
      </p:sp>
      <p:sp>
        <p:nvSpPr>
          <p:cNvPr id="83" name="TextBox 35"/>
          <p:cNvSpPr txBox="1"/>
          <p:nvPr/>
        </p:nvSpPr>
        <p:spPr>
          <a:xfrm>
            <a:off x="4924390" y="1942294"/>
            <a:ext cx="425116" cy="584775"/>
          </a:xfrm>
          <a:prstGeom prst="rect">
            <a:avLst/>
          </a:prstGeom>
          <a:noFill/>
        </p:spPr>
        <p:txBody>
          <a:bodyPr wrap="none" rtlCol="0">
            <a:spAutoFit/>
          </a:bodyPr>
          <a:lstStyle/>
          <a:p>
            <a:r>
              <a:rPr lang="en-US" altLang="zh-CN" sz="3200" dirty="0" smtClean="0">
                <a:solidFill>
                  <a:srgbClr val="163A5A"/>
                </a:solidFill>
                <a:latin typeface="微软雅黑" panose="020B0503020204020204" pitchFamily="34" charset="-122"/>
                <a:ea typeface="微软雅黑" panose="020B0503020204020204" pitchFamily="34" charset="-122"/>
              </a:rPr>
              <a:t>4</a:t>
            </a:r>
            <a:endParaRPr lang="zh-CN" altLang="en-US" sz="3200" dirty="0">
              <a:solidFill>
                <a:srgbClr val="163A5A"/>
              </a:solidFill>
              <a:latin typeface="微软雅黑" panose="020B0503020204020204" pitchFamily="34" charset="-122"/>
              <a:ea typeface="微软雅黑" panose="020B0503020204020204" pitchFamily="34" charset="-122"/>
            </a:endParaRPr>
          </a:p>
        </p:txBody>
      </p:sp>
      <p:sp>
        <p:nvSpPr>
          <p:cNvPr id="84" name="TextBox 36"/>
          <p:cNvSpPr txBox="1"/>
          <p:nvPr/>
        </p:nvSpPr>
        <p:spPr>
          <a:xfrm>
            <a:off x="6869466" y="3625522"/>
            <a:ext cx="425116" cy="584775"/>
          </a:xfrm>
          <a:prstGeom prst="rect">
            <a:avLst/>
          </a:prstGeom>
          <a:noFill/>
        </p:spPr>
        <p:txBody>
          <a:bodyPr wrap="none" rtlCol="0">
            <a:spAutoFit/>
          </a:bodyPr>
          <a:lstStyle/>
          <a:p>
            <a:r>
              <a:rPr lang="en-US" altLang="zh-CN" sz="3200" dirty="0" smtClean="0">
                <a:solidFill>
                  <a:srgbClr val="163A5A"/>
                </a:solidFill>
                <a:latin typeface="微软雅黑" panose="020B0503020204020204" pitchFamily="34" charset="-122"/>
                <a:ea typeface="微软雅黑" panose="020B0503020204020204" pitchFamily="34" charset="-122"/>
              </a:rPr>
              <a:t>6</a:t>
            </a:r>
            <a:endParaRPr lang="zh-CN" altLang="en-US" sz="3200" dirty="0">
              <a:solidFill>
                <a:srgbClr val="163A5A"/>
              </a:solidFill>
              <a:latin typeface="微软雅黑" panose="020B0503020204020204" pitchFamily="34" charset="-122"/>
              <a:ea typeface="微软雅黑" panose="020B0503020204020204" pitchFamily="34" charset="-122"/>
            </a:endParaRPr>
          </a:p>
        </p:txBody>
      </p:sp>
      <p:sp>
        <p:nvSpPr>
          <p:cNvPr id="85" name="TextBox 37"/>
          <p:cNvSpPr txBox="1"/>
          <p:nvPr/>
        </p:nvSpPr>
        <p:spPr>
          <a:xfrm>
            <a:off x="6267805" y="2583068"/>
            <a:ext cx="425116"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9" name="TextBox 38"/>
          <p:cNvSpPr txBox="1"/>
          <p:nvPr/>
        </p:nvSpPr>
        <p:spPr>
          <a:xfrm>
            <a:off x="3726906" y="1896854"/>
            <a:ext cx="425116"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0" name="TextBox 39"/>
          <p:cNvSpPr txBox="1"/>
          <p:nvPr/>
        </p:nvSpPr>
        <p:spPr>
          <a:xfrm>
            <a:off x="1708937" y="3624543"/>
            <a:ext cx="43473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8" name="TextBox 6"/>
          <p:cNvSpPr txBox="1">
            <a:spLocks noChangeArrowheads="1"/>
          </p:cNvSpPr>
          <p:nvPr/>
        </p:nvSpPr>
        <p:spPr bwMode="auto">
          <a:xfrm>
            <a:off x="891890" y="2396919"/>
            <a:ext cx="1600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研究概述</a:t>
            </a:r>
            <a:endParaRPr lang="zh-CN" dirty="0">
              <a:latin typeface="微软雅黑" panose="020B0503020204020204" pitchFamily="34" charset="-122"/>
              <a:ea typeface="微软雅黑" panose="020B0503020204020204" pitchFamily="34" charset="-122"/>
            </a:endParaRPr>
          </a:p>
        </p:txBody>
      </p:sp>
      <p:sp>
        <p:nvSpPr>
          <p:cNvPr id="99" name="TextBox 6"/>
          <p:cNvSpPr txBox="1">
            <a:spLocks noChangeArrowheads="1"/>
          </p:cNvSpPr>
          <p:nvPr/>
        </p:nvSpPr>
        <p:spPr bwMode="auto">
          <a:xfrm>
            <a:off x="2392080" y="1443122"/>
            <a:ext cx="1600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相关工作</a:t>
            </a:r>
            <a:endParaRPr lang="zh-CN" dirty="0">
              <a:latin typeface="微软雅黑" panose="020B0503020204020204" pitchFamily="34" charset="-122"/>
              <a:ea typeface="微软雅黑" panose="020B0503020204020204" pitchFamily="34" charset="-122"/>
            </a:endParaRPr>
          </a:p>
        </p:txBody>
      </p:sp>
      <p:sp>
        <p:nvSpPr>
          <p:cNvPr id="100" name="TextBox 6"/>
          <p:cNvSpPr txBox="1">
            <a:spLocks noChangeArrowheads="1"/>
          </p:cNvSpPr>
          <p:nvPr/>
        </p:nvSpPr>
        <p:spPr bwMode="auto">
          <a:xfrm>
            <a:off x="6600492" y="2456750"/>
            <a:ext cx="1582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实验分析</a:t>
            </a:r>
            <a:endParaRPr lang="zh-CN" dirty="0">
              <a:latin typeface="微软雅黑" panose="020B0503020204020204" pitchFamily="34" charset="-122"/>
              <a:ea typeface="微软雅黑" panose="020B0503020204020204" pitchFamily="34" charset="-122"/>
            </a:endParaRPr>
          </a:p>
        </p:txBody>
      </p:sp>
      <p:sp>
        <p:nvSpPr>
          <p:cNvPr id="101" name="TextBox 6"/>
          <p:cNvSpPr txBox="1">
            <a:spLocks noChangeArrowheads="1"/>
          </p:cNvSpPr>
          <p:nvPr/>
        </p:nvSpPr>
        <p:spPr bwMode="auto">
          <a:xfrm>
            <a:off x="7505928" y="3687932"/>
            <a:ext cx="1582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dirty="0" smtClean="0">
                <a:latin typeface="微软雅黑" panose="020B0503020204020204" pitchFamily="34" charset="-122"/>
                <a:ea typeface="微软雅黑" panose="020B0503020204020204" pitchFamily="34" charset="-122"/>
              </a:rPr>
              <a:t>总结展望</a:t>
            </a:r>
            <a:endParaRPr lang="zh-CN"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B5B5BF9F-75C6-42BD-8363-2F606FE0B601}" type="slidenum">
              <a:rPr lang="zh-CN" altLang="en-US" smtClean="0"/>
              <a:t>2</a:t>
            </a:fld>
            <a:endParaRPr lang="zh-CN" altLang="en-US"/>
          </a:p>
        </p:txBody>
      </p:sp>
    </p:spTree>
    <p:custDataLst>
      <p:tags r:id="rId1"/>
    </p:custDataLst>
    <p:extLst>
      <p:ext uri="{BB962C8B-B14F-4D97-AF65-F5344CB8AC3E}">
        <p14:creationId xmlns:p14="http://schemas.microsoft.com/office/powerpoint/2010/main" val="32916065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2000"/>
                                </p:stCondLst>
                                <p:childTnLst>
                                  <p:par>
                                    <p:cTn id="18" presetID="2" presetClass="entr" presetSubtype="4" fill="hold" nodeType="afterEffect" p14:presetBounceEnd="44000">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14:bounceEnd="44000">
                                          <p:cBhvr additive="base">
                                            <p:cTn id="20" dur="500" fill="hold"/>
                                            <p:tgtEl>
                                              <p:spTgt spid="64"/>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64"/>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14:presetBounceEnd="40000">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14:bounceEnd="40000">
                                          <p:cBhvr additive="base">
                                            <p:cTn id="25" dur="500" fill="hold"/>
                                            <p:tgtEl>
                                              <p:spTgt spid="63"/>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63"/>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14:presetBounceEnd="40000">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14:bounceEnd="40000">
                                          <p:cBhvr additive="base">
                                            <p:cTn id="29" dur="500" fill="hold"/>
                                            <p:tgtEl>
                                              <p:spTgt spid="42"/>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42"/>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14:presetBounceEnd="40000">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14:bounceEnd="40000">
                                          <p:cBhvr additive="base">
                                            <p:cTn id="33" dur="500" fill="hold"/>
                                            <p:tgtEl>
                                              <p:spTgt spid="60"/>
                                            </p:tgtEl>
                                            <p:attrNameLst>
                                              <p:attrName>ppt_x</p:attrName>
                                            </p:attrNameLst>
                                          </p:cBhvr>
                                          <p:tavLst>
                                            <p:tav tm="0">
                                              <p:val>
                                                <p:strVal val="1+#ppt_w/2"/>
                                              </p:val>
                                            </p:tav>
                                            <p:tav tm="100000">
                                              <p:val>
                                                <p:strVal val="#ppt_x"/>
                                              </p:val>
                                            </p:tav>
                                          </p:tavLst>
                                        </p:anim>
                                        <p:anim calcmode="lin" valueType="num" p14:bounceEnd="40000">
                                          <p:cBhvr additive="base">
                                            <p:cTn id="34" dur="5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14:presetBounceEnd="40000">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14:bounceEnd="40000">
                                          <p:cBhvr additive="base">
                                            <p:cTn id="37" dur="5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38" dur="5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1" fill="hold" grpId="0" nodeType="withEffect" p14:presetBounceEnd="40000">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14:bounceEnd="40000">
                                          <p:cBhvr additive="base">
                                            <p:cTn id="41" dur="500" fill="hold"/>
                                            <p:tgtEl>
                                              <p:spTgt spid="59"/>
                                            </p:tgtEl>
                                            <p:attrNameLst>
                                              <p:attrName>ppt_x</p:attrName>
                                            </p:attrNameLst>
                                          </p:cBhvr>
                                          <p:tavLst>
                                            <p:tav tm="0">
                                              <p:val>
                                                <p:strVal val="#ppt_x"/>
                                              </p:val>
                                            </p:tav>
                                            <p:tav tm="100000">
                                              <p:val>
                                                <p:strVal val="#ppt_x"/>
                                              </p:val>
                                            </p:tav>
                                          </p:tavLst>
                                        </p:anim>
                                        <p:anim calcmode="lin" valueType="num" p14:bounceEnd="40000">
                                          <p:cBhvr additive="base">
                                            <p:cTn id="42" dur="500" fill="hold"/>
                                            <p:tgtEl>
                                              <p:spTgt spid="59"/>
                                            </p:tgtEl>
                                            <p:attrNameLst>
                                              <p:attrName>ppt_y</p:attrName>
                                            </p:attrNameLst>
                                          </p:cBhvr>
                                          <p:tavLst>
                                            <p:tav tm="0">
                                              <p:val>
                                                <p:strVal val="0-#ppt_h/2"/>
                                              </p:val>
                                            </p:tav>
                                            <p:tav tm="100000">
                                              <p:val>
                                                <p:strVal val="#ppt_y"/>
                                              </p:val>
                                            </p:tav>
                                          </p:tavLst>
                                        </p:anim>
                                      </p:childTnLst>
                                    </p:cTn>
                                  </p:par>
                                  <p:par>
                                    <p:cTn id="43" presetID="2" presetClass="entr" presetSubtype="2" fill="hold" nodeType="withEffect" p14:presetBounceEnd="40000">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14:bounceEnd="40000">
                                          <p:cBhvr additive="base">
                                            <p:cTn id="45"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46" dur="500" fill="hold"/>
                                            <p:tgtEl>
                                              <p:spTgt spid="51"/>
                                            </p:tgtEl>
                                            <p:attrNameLst>
                                              <p:attrName>ppt_y</p:attrName>
                                            </p:attrNameLst>
                                          </p:cBhvr>
                                          <p:tavLst>
                                            <p:tav tm="0">
                                              <p:val>
                                                <p:strVal val="#ppt_y"/>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20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par>
                                    <p:cTn id="62" presetID="10" presetClass="entr" presetSubtype="0" fill="hold" grpId="0" nodeType="withEffect">
                                      <p:stCondLst>
                                        <p:cond delay="90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par>
                              <p:cTn id="65" fill="hold">
                                <p:stCondLst>
                                  <p:cond delay="3900"/>
                                </p:stCondLst>
                                <p:childTnLst>
                                  <p:par>
                                    <p:cTn id="66" presetID="42" presetClass="entr" presetSubtype="0" fill="hold" grpId="0" nodeType="after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fade">
                                          <p:cBhvr>
                                            <p:cTn id="68" dur="1000"/>
                                            <p:tgtEl>
                                              <p:spTgt spid="105"/>
                                            </p:tgtEl>
                                          </p:cBhvr>
                                        </p:animEffect>
                                        <p:anim calcmode="lin" valueType="num">
                                          <p:cBhvr>
                                            <p:cTn id="69" dur="1000" fill="hold"/>
                                            <p:tgtEl>
                                              <p:spTgt spid="105"/>
                                            </p:tgtEl>
                                            <p:attrNameLst>
                                              <p:attrName>ppt_x</p:attrName>
                                            </p:attrNameLst>
                                          </p:cBhvr>
                                          <p:tavLst>
                                            <p:tav tm="0">
                                              <p:val>
                                                <p:strVal val="#ppt_x"/>
                                              </p:val>
                                            </p:tav>
                                            <p:tav tm="100000">
                                              <p:val>
                                                <p:strVal val="#ppt_x"/>
                                              </p:val>
                                            </p:tav>
                                          </p:tavLst>
                                        </p:anim>
                                        <p:anim calcmode="lin" valueType="num">
                                          <p:cBhvr>
                                            <p:cTn id="70" dur="1000" fill="hold"/>
                                            <p:tgtEl>
                                              <p:spTgt spid="10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1000"/>
                                            <p:tgtEl>
                                              <p:spTgt spid="98"/>
                                            </p:tgtEl>
                                          </p:cBhvr>
                                        </p:animEffect>
                                        <p:anim calcmode="lin" valueType="num">
                                          <p:cBhvr>
                                            <p:cTn id="74" dur="1000" fill="hold"/>
                                            <p:tgtEl>
                                              <p:spTgt spid="98"/>
                                            </p:tgtEl>
                                            <p:attrNameLst>
                                              <p:attrName>ppt_x</p:attrName>
                                            </p:attrNameLst>
                                          </p:cBhvr>
                                          <p:tavLst>
                                            <p:tav tm="0">
                                              <p:val>
                                                <p:strVal val="#ppt_x"/>
                                              </p:val>
                                            </p:tav>
                                            <p:tav tm="100000">
                                              <p:val>
                                                <p:strVal val="#ppt_x"/>
                                              </p:val>
                                            </p:tav>
                                          </p:tavLst>
                                        </p:anim>
                                        <p:anim calcmode="lin" valueType="num">
                                          <p:cBhvr>
                                            <p:cTn id="75" dur="1000" fill="hold"/>
                                            <p:tgtEl>
                                              <p:spTgt spid="9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1000"/>
                                            <p:tgtEl>
                                              <p:spTgt spid="99"/>
                                            </p:tgtEl>
                                          </p:cBhvr>
                                        </p:animEffect>
                                        <p:anim calcmode="lin" valueType="num">
                                          <p:cBhvr>
                                            <p:cTn id="79" dur="1000" fill="hold"/>
                                            <p:tgtEl>
                                              <p:spTgt spid="99"/>
                                            </p:tgtEl>
                                            <p:attrNameLst>
                                              <p:attrName>ppt_x</p:attrName>
                                            </p:attrNameLst>
                                          </p:cBhvr>
                                          <p:tavLst>
                                            <p:tav tm="0">
                                              <p:val>
                                                <p:strVal val="#ppt_x"/>
                                              </p:val>
                                            </p:tav>
                                            <p:tav tm="100000">
                                              <p:val>
                                                <p:strVal val="#ppt_x"/>
                                              </p:val>
                                            </p:tav>
                                          </p:tavLst>
                                        </p:anim>
                                        <p:anim calcmode="lin" valueType="num">
                                          <p:cBhvr>
                                            <p:cTn id="80" dur="1000" fill="hold"/>
                                            <p:tgtEl>
                                              <p:spTgt spid="99"/>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07"/>
                                            </p:tgtEl>
                                            <p:attrNameLst>
                                              <p:attrName>style.visibility</p:attrName>
                                            </p:attrNameLst>
                                          </p:cBhvr>
                                          <p:to>
                                            <p:strVal val="visible"/>
                                          </p:to>
                                        </p:set>
                                        <p:animEffect transition="in" filter="fade">
                                          <p:cBhvr>
                                            <p:cTn id="83" dur="1000"/>
                                            <p:tgtEl>
                                              <p:spTgt spid="107"/>
                                            </p:tgtEl>
                                          </p:cBhvr>
                                        </p:animEffect>
                                        <p:anim calcmode="lin" valueType="num">
                                          <p:cBhvr>
                                            <p:cTn id="84" dur="1000" fill="hold"/>
                                            <p:tgtEl>
                                              <p:spTgt spid="107"/>
                                            </p:tgtEl>
                                            <p:attrNameLst>
                                              <p:attrName>ppt_x</p:attrName>
                                            </p:attrNameLst>
                                          </p:cBhvr>
                                          <p:tavLst>
                                            <p:tav tm="0">
                                              <p:val>
                                                <p:strVal val="#ppt_x"/>
                                              </p:val>
                                            </p:tav>
                                            <p:tav tm="100000">
                                              <p:val>
                                                <p:strVal val="#ppt_x"/>
                                              </p:val>
                                            </p:tav>
                                          </p:tavLst>
                                        </p:anim>
                                        <p:anim calcmode="lin" valueType="num">
                                          <p:cBhvr>
                                            <p:cTn id="85" dur="1000" fill="hold"/>
                                            <p:tgtEl>
                                              <p:spTgt spid="107"/>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fade">
                                          <p:cBhvr>
                                            <p:cTn id="88" dur="1000"/>
                                            <p:tgtEl>
                                              <p:spTgt spid="100"/>
                                            </p:tgtEl>
                                          </p:cBhvr>
                                        </p:animEffect>
                                        <p:anim calcmode="lin" valueType="num">
                                          <p:cBhvr>
                                            <p:cTn id="89" dur="1000" fill="hold"/>
                                            <p:tgtEl>
                                              <p:spTgt spid="100"/>
                                            </p:tgtEl>
                                            <p:attrNameLst>
                                              <p:attrName>ppt_x</p:attrName>
                                            </p:attrNameLst>
                                          </p:cBhvr>
                                          <p:tavLst>
                                            <p:tav tm="0">
                                              <p:val>
                                                <p:strVal val="#ppt_x"/>
                                              </p:val>
                                            </p:tav>
                                            <p:tav tm="100000">
                                              <p:val>
                                                <p:strVal val="#ppt_x"/>
                                              </p:val>
                                            </p:tav>
                                          </p:tavLst>
                                        </p:anim>
                                        <p:anim calcmode="lin" valueType="num">
                                          <p:cBhvr>
                                            <p:cTn id="90" dur="1000" fill="hold"/>
                                            <p:tgtEl>
                                              <p:spTgt spid="100"/>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1000"/>
                                            <p:tgtEl>
                                              <p:spTgt spid="101"/>
                                            </p:tgtEl>
                                          </p:cBhvr>
                                        </p:animEffect>
                                        <p:anim calcmode="lin" valueType="num">
                                          <p:cBhvr>
                                            <p:cTn id="94" dur="1000" fill="hold"/>
                                            <p:tgtEl>
                                              <p:spTgt spid="101"/>
                                            </p:tgtEl>
                                            <p:attrNameLst>
                                              <p:attrName>ppt_x</p:attrName>
                                            </p:attrNameLst>
                                          </p:cBhvr>
                                          <p:tavLst>
                                            <p:tav tm="0">
                                              <p:val>
                                                <p:strVal val="#ppt_x"/>
                                              </p:val>
                                            </p:tav>
                                            <p:tav tm="100000">
                                              <p:val>
                                                <p:strVal val="#ppt_x"/>
                                              </p:val>
                                            </p:tav>
                                          </p:tavLst>
                                        </p:anim>
                                        <p:anim calcmode="lin" valueType="num">
                                          <p:cBhvr>
                                            <p:cTn id="9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7" grpId="0"/>
          <p:bldP spid="103" grpId="0" animBg="1"/>
          <p:bldP spid="94" grpId="0"/>
          <p:bldP spid="42" grpId="0" animBg="1"/>
          <p:bldP spid="59" grpId="0" animBg="1"/>
          <p:bldP spid="63" grpId="0" animBg="1"/>
          <p:bldP spid="82" grpId="0"/>
          <p:bldP spid="83" grpId="0"/>
          <p:bldP spid="84" grpId="0"/>
          <p:bldP spid="85" grpId="0"/>
          <p:bldP spid="89" grpId="0"/>
          <p:bldP spid="90" grpId="0"/>
          <p:bldP spid="98" grpId="0"/>
          <p:bldP spid="99" grpId="0"/>
          <p:bldP spid="100" grpId="0"/>
          <p:bldP spid="1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2000"/>
                                </p:stCondLst>
                                <p:childTnLst>
                                  <p:par>
                                    <p:cTn id="18" presetID="2" presetClass="entr" presetSubtype="4"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500" fill="hold"/>
                                            <p:tgtEl>
                                              <p:spTgt spid="64"/>
                                            </p:tgtEl>
                                            <p:attrNameLst>
                                              <p:attrName>ppt_x</p:attrName>
                                            </p:attrNameLst>
                                          </p:cBhvr>
                                          <p:tavLst>
                                            <p:tav tm="0">
                                              <p:val>
                                                <p:strVal val="#ppt_x"/>
                                              </p:val>
                                            </p:tav>
                                            <p:tav tm="100000">
                                              <p:val>
                                                <p:strVal val="#ppt_x"/>
                                              </p:val>
                                            </p:tav>
                                          </p:tavLst>
                                        </p:anim>
                                        <p:anim calcmode="lin" valueType="num">
                                          <p:cBhvr additive="base">
                                            <p:cTn id="21" dur="500" fill="hold"/>
                                            <p:tgtEl>
                                              <p:spTgt spid="64"/>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1+#ppt_w/2"/>
                                              </p:val>
                                            </p:tav>
                                            <p:tav tm="100000">
                                              <p:val>
                                                <p:strVal val="#ppt_x"/>
                                              </p:val>
                                            </p:tav>
                                          </p:tavLst>
                                        </p:anim>
                                        <p:anim calcmode="lin" valueType="num">
                                          <p:cBhvr additive="base">
                                            <p:cTn id="34" dur="5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1+#ppt_w/2"/>
                                              </p:val>
                                            </p:tav>
                                            <p:tav tm="100000">
                                              <p:val>
                                                <p:strVal val="#ppt_x"/>
                                              </p:val>
                                            </p:tav>
                                          </p:tavLst>
                                        </p:anim>
                                        <p:anim calcmode="lin" valueType="num">
                                          <p:cBhvr additive="base">
                                            <p:cTn id="38" dur="5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0-#ppt_h/2"/>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1+#ppt_w/2"/>
                                              </p:val>
                                            </p:tav>
                                            <p:tav tm="100000">
                                              <p:val>
                                                <p:strVal val="#ppt_x"/>
                                              </p:val>
                                            </p:tav>
                                          </p:tavLst>
                                        </p:anim>
                                        <p:anim calcmode="lin" valueType="num">
                                          <p:cBhvr additive="base">
                                            <p:cTn id="46" dur="500" fill="hold"/>
                                            <p:tgtEl>
                                              <p:spTgt spid="51"/>
                                            </p:tgtEl>
                                            <p:attrNameLst>
                                              <p:attrName>ppt_y</p:attrName>
                                            </p:attrNameLst>
                                          </p:cBhvr>
                                          <p:tavLst>
                                            <p:tav tm="0">
                                              <p:val>
                                                <p:strVal val="#ppt_y"/>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20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par>
                                    <p:cTn id="62" presetID="10" presetClass="entr" presetSubtype="0" fill="hold" grpId="0" nodeType="withEffect">
                                      <p:stCondLst>
                                        <p:cond delay="90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par>
                              <p:cTn id="65" fill="hold">
                                <p:stCondLst>
                                  <p:cond delay="3900"/>
                                </p:stCondLst>
                                <p:childTnLst>
                                  <p:par>
                                    <p:cTn id="66" presetID="42" presetClass="entr" presetSubtype="0" fill="hold" grpId="0" nodeType="after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fade">
                                          <p:cBhvr>
                                            <p:cTn id="68" dur="1000"/>
                                            <p:tgtEl>
                                              <p:spTgt spid="105"/>
                                            </p:tgtEl>
                                          </p:cBhvr>
                                        </p:animEffect>
                                        <p:anim calcmode="lin" valueType="num">
                                          <p:cBhvr>
                                            <p:cTn id="69" dur="1000" fill="hold"/>
                                            <p:tgtEl>
                                              <p:spTgt spid="105"/>
                                            </p:tgtEl>
                                            <p:attrNameLst>
                                              <p:attrName>ppt_x</p:attrName>
                                            </p:attrNameLst>
                                          </p:cBhvr>
                                          <p:tavLst>
                                            <p:tav tm="0">
                                              <p:val>
                                                <p:strVal val="#ppt_x"/>
                                              </p:val>
                                            </p:tav>
                                            <p:tav tm="100000">
                                              <p:val>
                                                <p:strVal val="#ppt_x"/>
                                              </p:val>
                                            </p:tav>
                                          </p:tavLst>
                                        </p:anim>
                                        <p:anim calcmode="lin" valueType="num">
                                          <p:cBhvr>
                                            <p:cTn id="70" dur="1000" fill="hold"/>
                                            <p:tgtEl>
                                              <p:spTgt spid="10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1000"/>
                                            <p:tgtEl>
                                              <p:spTgt spid="98"/>
                                            </p:tgtEl>
                                          </p:cBhvr>
                                        </p:animEffect>
                                        <p:anim calcmode="lin" valueType="num">
                                          <p:cBhvr>
                                            <p:cTn id="74" dur="1000" fill="hold"/>
                                            <p:tgtEl>
                                              <p:spTgt spid="98"/>
                                            </p:tgtEl>
                                            <p:attrNameLst>
                                              <p:attrName>ppt_x</p:attrName>
                                            </p:attrNameLst>
                                          </p:cBhvr>
                                          <p:tavLst>
                                            <p:tav tm="0">
                                              <p:val>
                                                <p:strVal val="#ppt_x"/>
                                              </p:val>
                                            </p:tav>
                                            <p:tav tm="100000">
                                              <p:val>
                                                <p:strVal val="#ppt_x"/>
                                              </p:val>
                                            </p:tav>
                                          </p:tavLst>
                                        </p:anim>
                                        <p:anim calcmode="lin" valueType="num">
                                          <p:cBhvr>
                                            <p:cTn id="75" dur="1000" fill="hold"/>
                                            <p:tgtEl>
                                              <p:spTgt spid="9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1000"/>
                                            <p:tgtEl>
                                              <p:spTgt spid="99"/>
                                            </p:tgtEl>
                                          </p:cBhvr>
                                        </p:animEffect>
                                        <p:anim calcmode="lin" valueType="num">
                                          <p:cBhvr>
                                            <p:cTn id="79" dur="1000" fill="hold"/>
                                            <p:tgtEl>
                                              <p:spTgt spid="99"/>
                                            </p:tgtEl>
                                            <p:attrNameLst>
                                              <p:attrName>ppt_x</p:attrName>
                                            </p:attrNameLst>
                                          </p:cBhvr>
                                          <p:tavLst>
                                            <p:tav tm="0">
                                              <p:val>
                                                <p:strVal val="#ppt_x"/>
                                              </p:val>
                                            </p:tav>
                                            <p:tav tm="100000">
                                              <p:val>
                                                <p:strVal val="#ppt_x"/>
                                              </p:val>
                                            </p:tav>
                                          </p:tavLst>
                                        </p:anim>
                                        <p:anim calcmode="lin" valueType="num">
                                          <p:cBhvr>
                                            <p:cTn id="80" dur="1000" fill="hold"/>
                                            <p:tgtEl>
                                              <p:spTgt spid="99"/>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07"/>
                                            </p:tgtEl>
                                            <p:attrNameLst>
                                              <p:attrName>style.visibility</p:attrName>
                                            </p:attrNameLst>
                                          </p:cBhvr>
                                          <p:to>
                                            <p:strVal val="visible"/>
                                          </p:to>
                                        </p:set>
                                        <p:animEffect transition="in" filter="fade">
                                          <p:cBhvr>
                                            <p:cTn id="83" dur="1000"/>
                                            <p:tgtEl>
                                              <p:spTgt spid="107"/>
                                            </p:tgtEl>
                                          </p:cBhvr>
                                        </p:animEffect>
                                        <p:anim calcmode="lin" valueType="num">
                                          <p:cBhvr>
                                            <p:cTn id="84" dur="1000" fill="hold"/>
                                            <p:tgtEl>
                                              <p:spTgt spid="107"/>
                                            </p:tgtEl>
                                            <p:attrNameLst>
                                              <p:attrName>ppt_x</p:attrName>
                                            </p:attrNameLst>
                                          </p:cBhvr>
                                          <p:tavLst>
                                            <p:tav tm="0">
                                              <p:val>
                                                <p:strVal val="#ppt_x"/>
                                              </p:val>
                                            </p:tav>
                                            <p:tav tm="100000">
                                              <p:val>
                                                <p:strVal val="#ppt_x"/>
                                              </p:val>
                                            </p:tav>
                                          </p:tavLst>
                                        </p:anim>
                                        <p:anim calcmode="lin" valueType="num">
                                          <p:cBhvr>
                                            <p:cTn id="85" dur="1000" fill="hold"/>
                                            <p:tgtEl>
                                              <p:spTgt spid="107"/>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fade">
                                          <p:cBhvr>
                                            <p:cTn id="88" dur="1000"/>
                                            <p:tgtEl>
                                              <p:spTgt spid="100"/>
                                            </p:tgtEl>
                                          </p:cBhvr>
                                        </p:animEffect>
                                        <p:anim calcmode="lin" valueType="num">
                                          <p:cBhvr>
                                            <p:cTn id="89" dur="1000" fill="hold"/>
                                            <p:tgtEl>
                                              <p:spTgt spid="100"/>
                                            </p:tgtEl>
                                            <p:attrNameLst>
                                              <p:attrName>ppt_x</p:attrName>
                                            </p:attrNameLst>
                                          </p:cBhvr>
                                          <p:tavLst>
                                            <p:tav tm="0">
                                              <p:val>
                                                <p:strVal val="#ppt_x"/>
                                              </p:val>
                                            </p:tav>
                                            <p:tav tm="100000">
                                              <p:val>
                                                <p:strVal val="#ppt_x"/>
                                              </p:val>
                                            </p:tav>
                                          </p:tavLst>
                                        </p:anim>
                                        <p:anim calcmode="lin" valueType="num">
                                          <p:cBhvr>
                                            <p:cTn id="90" dur="1000" fill="hold"/>
                                            <p:tgtEl>
                                              <p:spTgt spid="100"/>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1000"/>
                                            <p:tgtEl>
                                              <p:spTgt spid="101"/>
                                            </p:tgtEl>
                                          </p:cBhvr>
                                        </p:animEffect>
                                        <p:anim calcmode="lin" valueType="num">
                                          <p:cBhvr>
                                            <p:cTn id="94" dur="1000" fill="hold"/>
                                            <p:tgtEl>
                                              <p:spTgt spid="101"/>
                                            </p:tgtEl>
                                            <p:attrNameLst>
                                              <p:attrName>ppt_x</p:attrName>
                                            </p:attrNameLst>
                                          </p:cBhvr>
                                          <p:tavLst>
                                            <p:tav tm="0">
                                              <p:val>
                                                <p:strVal val="#ppt_x"/>
                                              </p:val>
                                            </p:tav>
                                            <p:tav tm="100000">
                                              <p:val>
                                                <p:strVal val="#ppt_x"/>
                                              </p:val>
                                            </p:tav>
                                          </p:tavLst>
                                        </p:anim>
                                        <p:anim calcmode="lin" valueType="num">
                                          <p:cBhvr>
                                            <p:cTn id="9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7" grpId="0"/>
          <p:bldP spid="103" grpId="0" animBg="1"/>
          <p:bldP spid="94" grpId="0"/>
          <p:bldP spid="42" grpId="0" animBg="1"/>
          <p:bldP spid="59" grpId="0" animBg="1"/>
          <p:bldP spid="63" grpId="0" animBg="1"/>
          <p:bldP spid="82" grpId="0"/>
          <p:bldP spid="83" grpId="0"/>
          <p:bldP spid="84" grpId="0"/>
          <p:bldP spid="85" grpId="0"/>
          <p:bldP spid="89" grpId="0"/>
          <p:bldP spid="90" grpId="0"/>
          <p:bldP spid="98" grpId="0"/>
          <p:bldP spid="99" grpId="0"/>
          <p:bldP spid="100" grpId="0"/>
          <p:bldP spid="10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47"/>
              <p:cNvSpPr>
                <a:spLocks noChangeArrowheads="1"/>
              </p:cNvSpPr>
              <p:nvPr/>
            </p:nvSpPr>
            <p:spPr bwMode="auto">
              <a:xfrm>
                <a:off x="515257" y="1093860"/>
                <a:ext cx="8047496" cy="370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NS-LDA</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模型训练的目标是得到</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文档</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主题权值</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矩阵</a:t>
                </a:r>
                <a14:m>
                  <m:oMath xmlns:m="http://schemas.openxmlformats.org/officeDocument/2006/math">
                    <m:sSub>
                      <m:sSubPr>
                        <m:ctrlPr>
                          <a:rPr lang="en-US" altLang="zh-CN" sz="1500" i="1" smtClean="0">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ctrlPr>
                      </m:sSubPr>
                      <m:e>
                        <m:r>
                          <a:rPr lang="en-US" altLang="zh-CN" sz="1500" b="1" i="0" smtClean="0">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t>𝐖</m:t>
                        </m:r>
                      </m:e>
                      <m:sub>
                        <m:r>
                          <a:rPr lang="zh-CN" altLang="en-US" sz="1500" i="1" smtClean="0">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t>𝜃</m:t>
                        </m:r>
                      </m:sub>
                    </m:sSub>
                  </m:oMath>
                </a14:m>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和</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主题</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词汇权值</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矩阵</a:t>
                </a:r>
                <a14:m>
                  <m:oMath xmlns:m="http://schemas.openxmlformats.org/officeDocument/2006/math">
                    <m:sSub>
                      <m:sSubPr>
                        <m:ctrlPr>
                          <a:rPr lang="en-US" altLang="zh-CN" sz="1500" i="1">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ctrlPr>
                      </m:sSubPr>
                      <m:e>
                        <m:r>
                          <a:rPr lang="en-US" altLang="zh-CN" sz="1500" b="1">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t>𝐖</m:t>
                        </m:r>
                      </m:e>
                      <m:sub>
                        <m:r>
                          <a:rPr lang="zh-CN" altLang="en-US" sz="1500" b="1" i="1" smtClean="0">
                            <a:solidFill>
                              <a:prstClr val="black">
                                <a:lumMod val="85000"/>
                                <a:lumOff val="15000"/>
                              </a:prstClr>
                            </a:solidFill>
                            <a:latin typeface="Cambria Math" panose="02040503050406030204" pitchFamily="18" charset="0"/>
                            <a:ea typeface="微软雅黑" panose="020B0503020204020204" pitchFamily="34" charset="-122"/>
                            <a:sym typeface="方正兰亭黑_GBK" pitchFamily="2" charset="-122"/>
                          </a:rPr>
                          <m:t>𝜑</m:t>
                        </m:r>
                      </m:sub>
                    </m:sSub>
                  </m:oMath>
                </a14:m>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mc:Choice>
        <mc:Fallback xmlns="">
          <p:sp>
            <p:nvSpPr>
              <p:cNvPr id="9" name="矩形 47"/>
              <p:cNvSpPr>
                <a:spLocks noRot="1" noChangeAspect="1" noMove="1" noResize="1" noEditPoints="1" noAdjustHandles="1" noChangeArrowheads="1" noChangeShapeType="1" noTextEdit="1"/>
              </p:cNvSpPr>
              <p:nvPr/>
            </p:nvSpPr>
            <p:spPr bwMode="auto">
              <a:xfrm>
                <a:off x="515257" y="1093860"/>
                <a:ext cx="8047496" cy="370801"/>
              </a:xfrm>
              <a:prstGeom prst="rect">
                <a:avLst/>
              </a:prstGeom>
              <a:blipFill rotWithShape="0">
                <a:blip r:embed="rId4"/>
                <a:stretch>
                  <a:fillRect l="-606" b="-1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r>
                  <a:rPr lang="zh-CN" altLang="en-US">
                    <a:noFill/>
                  </a:rPr>
                  <a:t> </a:t>
                </a:r>
              </a:p>
            </p:txBody>
          </p:sp>
        </mc:Fallback>
      </mc:AlternateContent>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3311548"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研究</a:t>
            </a:r>
            <a:r>
              <a:rPr lang="zh-CN" altLang="en-US" sz="2400" spc="300" dirty="0" smtClean="0">
                <a:solidFill>
                  <a:prstClr val="black"/>
                </a:solidFill>
                <a:latin typeface="微软雅黑" panose="020B0503020204020204" pitchFamily="34" charset="-122"/>
                <a:ea typeface="微软雅黑" panose="020B0503020204020204" pitchFamily="34" charset="-122"/>
              </a:rPr>
              <a:t>内容：</a:t>
            </a:r>
            <a:r>
              <a:rPr lang="en-US" altLang="zh-CN" sz="2400" spc="300" dirty="0" smtClean="0">
                <a:solidFill>
                  <a:prstClr val="black"/>
                </a:solidFill>
                <a:latin typeface="微软雅黑" panose="020B0503020204020204" pitchFamily="34" charset="-122"/>
                <a:ea typeface="微软雅黑" panose="020B0503020204020204" pitchFamily="34" charset="-122"/>
              </a:rPr>
              <a:t>NS-LDA</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515257" y="1824478"/>
            <a:ext cx="7343291"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本文采用</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无监督的方式预先生成</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文档</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词汇对得分</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信息。打分的方式主要基于词汇在文档中的出现次数</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，同时考虑</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不同类型词汇对于文档的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贡献。结合负采样之后的训练目标函数如下：</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10" name="矩形 47"/>
          <p:cNvSpPr>
            <a:spLocks noChangeArrowheads="1"/>
          </p:cNvSpPr>
          <p:nvPr/>
        </p:nvSpPr>
        <p:spPr bwMode="auto">
          <a:xfrm>
            <a:off x="515257" y="3451836"/>
            <a:ext cx="783202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本文采用随机梯度下降算法来指导模型训练，通过极大化该目标函数即可求解权值</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矩阵。</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15407638"/>
              </p:ext>
            </p:extLst>
          </p:nvPr>
        </p:nvGraphicFramePr>
        <p:xfrm>
          <a:off x="3176930" y="2724718"/>
          <a:ext cx="2724150" cy="582612"/>
        </p:xfrm>
        <a:graphic>
          <a:graphicData uri="http://schemas.openxmlformats.org/presentationml/2006/ole">
            <mc:AlternateContent xmlns:mc="http://schemas.openxmlformats.org/markup-compatibility/2006">
              <mc:Choice xmlns:v="urn:schemas-microsoft-com:vml" Requires="v">
                <p:oleObj spid="_x0000_s10277" name="Equation" r:id="rId5" imgW="2197080" imgH="469800" progId="Equation.DSMT4">
                  <p:embed/>
                </p:oleObj>
              </mc:Choice>
              <mc:Fallback>
                <p:oleObj name="Equation" r:id="rId5" imgW="2197080" imgH="469800" progId="Equation.DSMT4">
                  <p:embed/>
                  <p:pic>
                    <p:nvPicPr>
                      <p:cNvPr id="0" name=""/>
                      <p:cNvPicPr/>
                      <p:nvPr/>
                    </p:nvPicPr>
                    <p:blipFill>
                      <a:blip r:embed="rId6"/>
                      <a:stretch>
                        <a:fillRect/>
                      </a:stretch>
                    </p:blipFill>
                    <p:spPr>
                      <a:xfrm>
                        <a:off x="3176930" y="2724718"/>
                        <a:ext cx="2724150" cy="582612"/>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B5B5BF9F-75C6-42BD-8363-2F606FE0B601}" type="slidenum">
              <a:rPr lang="zh-CN" altLang="en-US" smtClean="0"/>
              <a:t>20</a:t>
            </a:fld>
            <a:endParaRPr lang="zh-CN" altLang="en-US"/>
          </a:p>
        </p:txBody>
      </p:sp>
    </p:spTree>
    <p:extLst>
      <p:ext uri="{BB962C8B-B14F-4D97-AF65-F5344CB8AC3E}">
        <p14:creationId xmlns:p14="http://schemas.microsoft.com/office/powerpoint/2010/main" val="42422680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7" y="883242"/>
            <a:ext cx="8054311"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本文主要采用一中一英两个数据集来验证本文提出的基于深度学习的主题模型的有效性。中文数据集采用</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搜狗新闻数据</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集</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，英文</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数据集采用</a:t>
            </a:r>
            <a:r>
              <a:rPr lang="en-US" altLang="zh-CN" sz="1500" dirty="0">
                <a:solidFill>
                  <a:srgbClr val="163A5A"/>
                </a:solidFill>
                <a:latin typeface="微软雅黑" panose="020B0503020204020204" pitchFamily="34" charset="-122"/>
                <a:ea typeface="微软雅黑" panose="020B0503020204020204" pitchFamily="34" charset="-122"/>
                <a:sym typeface="方正兰亭黑_GBK" pitchFamily="2" charset="-122"/>
              </a:rPr>
              <a:t>20</a:t>
            </a:r>
            <a:r>
              <a:rPr lang="zh-CN" altLang="en-US" sz="1500" dirty="0">
                <a:solidFill>
                  <a:srgbClr val="163A5A"/>
                </a:solidFill>
                <a:latin typeface="微软雅黑" panose="020B0503020204020204" pitchFamily="34" charset="-122"/>
                <a:ea typeface="微软雅黑" panose="020B0503020204020204" pitchFamily="34" charset="-122"/>
                <a:sym typeface="方正兰亭黑_GBK" pitchFamily="2" charset="-122"/>
              </a:rPr>
              <a:t>新闻组数据</a:t>
            </a:r>
            <a:r>
              <a:rPr lang="zh-CN" altLang="en-US" sz="15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集</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19684" y="1670068"/>
            <a:ext cx="5833470" cy="3536951"/>
          </a:xfrm>
          <a:prstGeom prst="rect">
            <a:avLst/>
          </a:prstGeom>
        </p:spPr>
      </p:pic>
      <p:sp>
        <p:nvSpPr>
          <p:cNvPr id="4" name="灯片编号占位符 3"/>
          <p:cNvSpPr>
            <a:spLocks noGrp="1"/>
          </p:cNvSpPr>
          <p:nvPr>
            <p:ph type="sldNum" sz="quarter" idx="12"/>
          </p:nvPr>
        </p:nvSpPr>
        <p:spPr/>
        <p:txBody>
          <a:bodyPr/>
          <a:lstStyle/>
          <a:p>
            <a:fld id="{B5B5BF9F-75C6-42BD-8363-2F606FE0B601}" type="slidenum">
              <a:rPr lang="zh-CN" altLang="en-US" smtClean="0"/>
              <a:t>21</a:t>
            </a:fld>
            <a:endParaRPr lang="zh-CN" altLang="en-US"/>
          </a:p>
        </p:txBody>
      </p:sp>
    </p:spTree>
    <p:extLst>
      <p:ext uri="{BB962C8B-B14F-4D97-AF65-F5344CB8AC3E}">
        <p14:creationId xmlns:p14="http://schemas.microsoft.com/office/powerpoint/2010/main" val="12427424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5" y="1666490"/>
            <a:ext cx="8054311"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对于搜狗新闻数据集，本文从</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20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个主题中选择新闻数目较多的</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12</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个</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主题，并在</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每个主题下随机选择</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4000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条新闻（</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3000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条用于训练，</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条用于测试）构成用于主题建模的文档集合，总计</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48000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条（训练集</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36000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条，测试集</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12000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条）。</a:t>
            </a: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515254" y="2736851"/>
            <a:ext cx="8054311"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对于</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20</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新闻组数据集</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，本文对包含非英文字符以及长度小于</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的消息文本进行</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剔除，最终得到训练集</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的大小为</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11328</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，测试集大小为</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7511</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grpSp>
        <p:nvGrpSpPr>
          <p:cNvPr id="8" name="组合 7"/>
          <p:cNvGrpSpPr/>
          <p:nvPr/>
        </p:nvGrpSpPr>
        <p:grpSpPr>
          <a:xfrm>
            <a:off x="515256" y="952845"/>
            <a:ext cx="2875275" cy="455663"/>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695520" y="1039016"/>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0"/>
          <p:cNvSpPr txBox="1"/>
          <p:nvPr/>
        </p:nvSpPr>
        <p:spPr>
          <a:xfrm>
            <a:off x="1010859" y="1018808"/>
            <a:ext cx="1415772" cy="338554"/>
          </a:xfrm>
          <a:prstGeom prst="rect">
            <a:avLst/>
          </a:prstGeom>
          <a:noFill/>
          <a:effectLst/>
        </p:spPr>
        <p:txBody>
          <a:bodyPr wrap="none" rtlCol="0">
            <a:spAutoFit/>
          </a:bodyPr>
          <a:lstStyle/>
          <a:p>
            <a:r>
              <a:rPr lang="zh-CN" altLang="en-US" sz="1600" dirty="0" smtClean="0">
                <a:solidFill>
                  <a:srgbClr val="163A5A"/>
                </a:solidFill>
                <a:latin typeface="微软雅黑" panose="020B0503020204020204" pitchFamily="34" charset="-122"/>
                <a:ea typeface="微软雅黑" panose="020B0503020204020204" pitchFamily="34" charset="-122"/>
              </a:rPr>
              <a:t>数据集预处理</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5B5BF9F-75C6-42BD-8363-2F606FE0B601}" type="slidenum">
              <a:rPr lang="zh-CN" altLang="en-US" smtClean="0"/>
              <a:t>22</a:t>
            </a:fld>
            <a:endParaRPr lang="zh-CN" altLang="en-US"/>
          </a:p>
        </p:txBody>
      </p:sp>
    </p:spTree>
    <p:extLst>
      <p:ext uri="{BB962C8B-B14F-4D97-AF65-F5344CB8AC3E}">
        <p14:creationId xmlns:p14="http://schemas.microsoft.com/office/powerpoint/2010/main" val="23967010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600"/>
                            </p:stCondLst>
                            <p:childTnLst>
                              <p:par>
                                <p:cTn id="31" presetID="1"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7" grpId="0"/>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6" y="1538081"/>
            <a:ext cx="8054311"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下图展示</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了中文</a:t>
            </a:r>
            <a:r>
              <a:rPr lang="en-US" altLang="zh-CN" sz="1500" dirty="0" err="1">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SG_TransE</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模型得到的</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2000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个词汇的词</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嵌入构成的</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t-SNE</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图</a:t>
            </a: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15256" y="952845"/>
            <a:ext cx="2875275" cy="455663"/>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圆角矩形 1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椭圆 11"/>
          <p:cNvSpPr/>
          <p:nvPr/>
        </p:nvSpPr>
        <p:spPr>
          <a:xfrm>
            <a:off x="695520" y="1039016"/>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40"/>
          <p:cNvSpPr txBox="1"/>
          <p:nvPr/>
        </p:nvSpPr>
        <p:spPr>
          <a:xfrm>
            <a:off x="1010859" y="1018808"/>
            <a:ext cx="1620957" cy="338554"/>
          </a:xfrm>
          <a:prstGeom prst="rect">
            <a:avLst/>
          </a:prstGeom>
          <a:noFill/>
          <a:effectLst/>
        </p:spPr>
        <p:txBody>
          <a:bodyPr wrap="none" rtlCol="0">
            <a:spAutoFit/>
          </a:bodyPr>
          <a:lstStyle/>
          <a:p>
            <a:r>
              <a:rPr lang="zh-CN" altLang="en-US" sz="1600" dirty="0" smtClean="0">
                <a:solidFill>
                  <a:srgbClr val="163A5A"/>
                </a:solidFill>
                <a:latin typeface="微软雅黑" panose="020B0503020204020204" pitchFamily="34" charset="-122"/>
                <a:ea typeface="微软雅黑" panose="020B0503020204020204" pitchFamily="34" charset="-122"/>
              </a:rPr>
              <a:t>词嵌入效果展示</a:t>
            </a:r>
            <a:endParaRPr lang="zh-CN" altLang="en-US" sz="1600" dirty="0">
              <a:solidFill>
                <a:srgbClr val="163A5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103" y="1997209"/>
            <a:ext cx="5814616" cy="3056801"/>
          </a:xfrm>
          <a:prstGeom prst="rect">
            <a:avLst/>
          </a:prstGeom>
          <a:effectLst>
            <a:glow rad="101600">
              <a:schemeClr val="bg1">
                <a:lumMod val="50000"/>
                <a:alpha val="60000"/>
              </a:schemeClr>
            </a:glow>
          </a:effectLst>
        </p:spPr>
      </p:pic>
      <p:sp>
        <p:nvSpPr>
          <p:cNvPr id="4" name="灯片编号占位符 3"/>
          <p:cNvSpPr>
            <a:spLocks noGrp="1"/>
          </p:cNvSpPr>
          <p:nvPr>
            <p:ph type="sldNum" sz="quarter" idx="12"/>
          </p:nvPr>
        </p:nvSpPr>
        <p:spPr/>
        <p:txBody>
          <a:bodyPr/>
          <a:lstStyle/>
          <a:p>
            <a:fld id="{B5B5BF9F-75C6-42BD-8363-2F606FE0B601}" type="slidenum">
              <a:rPr lang="zh-CN" altLang="en-US" smtClean="0"/>
              <a:t>23</a:t>
            </a:fld>
            <a:endParaRPr lang="zh-CN" altLang="en-US"/>
          </a:p>
        </p:txBody>
      </p:sp>
    </p:spTree>
    <p:extLst>
      <p:ext uri="{BB962C8B-B14F-4D97-AF65-F5344CB8AC3E}">
        <p14:creationId xmlns:p14="http://schemas.microsoft.com/office/powerpoint/2010/main" val="1487275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6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6" y="1538081"/>
            <a:ext cx="8054311"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本文采用的中文词汇对相似度评价数据集为</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WordSim-296</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；而在英文方面</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，则采用</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WordSim-353 </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数据集。计算的指标采用</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皮尔逊相关系数。</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15256" y="952845"/>
            <a:ext cx="2875275" cy="455663"/>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圆角矩形 1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椭圆 11"/>
          <p:cNvSpPr/>
          <p:nvPr/>
        </p:nvSpPr>
        <p:spPr>
          <a:xfrm>
            <a:off x="695520" y="1039016"/>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40"/>
          <p:cNvSpPr txBox="1"/>
          <p:nvPr/>
        </p:nvSpPr>
        <p:spPr>
          <a:xfrm>
            <a:off x="1010859" y="1018808"/>
            <a:ext cx="1620957" cy="338554"/>
          </a:xfrm>
          <a:prstGeom prst="rect">
            <a:avLst/>
          </a:prstGeom>
          <a:noFill/>
          <a:effectLst/>
        </p:spPr>
        <p:txBody>
          <a:bodyPr wrap="none" rtlCol="0">
            <a:spAutoFit/>
          </a:bodyPr>
          <a:lstStyle/>
          <a:p>
            <a:r>
              <a:rPr lang="zh-CN" altLang="en-US" sz="1600" dirty="0">
                <a:solidFill>
                  <a:srgbClr val="163A5A"/>
                </a:solidFill>
                <a:latin typeface="微软雅黑" panose="020B0503020204020204" pitchFamily="34" charset="-122"/>
                <a:ea typeface="微软雅黑" panose="020B0503020204020204" pitchFamily="34" charset="-122"/>
              </a:rPr>
              <a:t>词对相似度评价</a:t>
            </a:r>
          </a:p>
        </p:txBody>
      </p:sp>
      <p:pic>
        <p:nvPicPr>
          <p:cNvPr id="3" name="图片 2"/>
          <p:cNvPicPr>
            <a:picLocks noChangeAspect="1"/>
          </p:cNvPicPr>
          <p:nvPr/>
        </p:nvPicPr>
        <p:blipFill>
          <a:blip r:embed="rId3"/>
          <a:stretch>
            <a:fillRect/>
          </a:stretch>
        </p:blipFill>
        <p:spPr>
          <a:xfrm>
            <a:off x="1845876" y="2384487"/>
            <a:ext cx="5275695" cy="1650433"/>
          </a:xfrm>
          <a:prstGeom prst="rect">
            <a:avLst/>
          </a:prstGeom>
        </p:spPr>
      </p:pic>
      <p:sp>
        <p:nvSpPr>
          <p:cNvPr id="4" name="灯片编号占位符 3"/>
          <p:cNvSpPr>
            <a:spLocks noGrp="1"/>
          </p:cNvSpPr>
          <p:nvPr>
            <p:ph type="sldNum" sz="quarter" idx="12"/>
          </p:nvPr>
        </p:nvSpPr>
        <p:spPr>
          <a:xfrm>
            <a:off x="8129588" y="4767263"/>
            <a:ext cx="685800" cy="273844"/>
          </a:xfrm>
        </p:spPr>
        <p:txBody>
          <a:bodyPr/>
          <a:lstStyle/>
          <a:p>
            <a:fld id="{B5B5BF9F-75C6-42BD-8363-2F606FE0B601}" type="slidenum">
              <a:rPr lang="zh-CN" altLang="en-US" smtClean="0"/>
              <a:t>24</a:t>
            </a:fld>
            <a:endParaRPr lang="zh-CN" altLang="en-US"/>
          </a:p>
        </p:txBody>
      </p:sp>
    </p:spTree>
    <p:extLst>
      <p:ext uri="{BB962C8B-B14F-4D97-AF65-F5344CB8AC3E}">
        <p14:creationId xmlns:p14="http://schemas.microsoft.com/office/powerpoint/2010/main" val="32899879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600"/>
                            </p:stCondLst>
                            <p:childTnLst>
                              <p:par>
                                <p:cTn id="31" presetID="1"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6" y="1538081"/>
            <a:ext cx="8054311" cy="87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评价指标采用点</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对互信息（</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Point-wise Mutual Information, PMI</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），计算语料库为训练集本身，且只选取每个主题概率</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值最高的前</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10</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个词汇进行</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PMI</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值计算。选取的对比模型为</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LDA</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GPU-DMM</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NTM</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15256" y="952845"/>
            <a:ext cx="2875275" cy="455663"/>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圆角矩形 1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椭圆 11"/>
          <p:cNvSpPr/>
          <p:nvPr/>
        </p:nvSpPr>
        <p:spPr>
          <a:xfrm>
            <a:off x="695520" y="1039016"/>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40"/>
          <p:cNvSpPr txBox="1"/>
          <p:nvPr/>
        </p:nvSpPr>
        <p:spPr>
          <a:xfrm>
            <a:off x="1010859" y="1018808"/>
            <a:ext cx="2031325" cy="338554"/>
          </a:xfrm>
          <a:prstGeom prst="rect">
            <a:avLst/>
          </a:prstGeom>
          <a:noFill/>
          <a:effectLst/>
        </p:spPr>
        <p:txBody>
          <a:bodyPr wrap="none" rtlCol="0">
            <a:spAutoFit/>
          </a:bodyPr>
          <a:lstStyle/>
          <a:p>
            <a:r>
              <a:rPr lang="zh-CN" altLang="en-US" sz="1600" dirty="0" smtClean="0">
                <a:solidFill>
                  <a:srgbClr val="163A5A"/>
                </a:solidFill>
                <a:latin typeface="微软雅黑" panose="020B0503020204020204" pitchFamily="34" charset="-122"/>
                <a:ea typeface="微软雅黑" panose="020B0503020204020204" pitchFamily="34" charset="-122"/>
              </a:rPr>
              <a:t>主题语义连贯性评价</a:t>
            </a:r>
            <a:endParaRPr lang="zh-CN" altLang="en-US" sz="1600" dirty="0">
              <a:solidFill>
                <a:srgbClr val="163A5A"/>
              </a:solidFill>
              <a:latin typeface="微软雅黑" panose="020B0503020204020204" pitchFamily="34" charset="-122"/>
              <a:ea typeface="微软雅黑" panose="020B0503020204020204" pitchFamily="34" charset="-122"/>
            </a:endParaRPr>
          </a:p>
        </p:txBody>
      </p:sp>
      <p:graphicFrame>
        <p:nvGraphicFramePr>
          <p:cNvPr id="14" name="图表 13"/>
          <p:cNvGraphicFramePr/>
          <p:nvPr>
            <p:extLst>
              <p:ext uri="{D42A27DB-BD31-4B8C-83A1-F6EECF244321}">
                <p14:modId xmlns:p14="http://schemas.microsoft.com/office/powerpoint/2010/main" val="1024769584"/>
              </p:ext>
            </p:extLst>
          </p:nvPr>
        </p:nvGraphicFramePr>
        <p:xfrm>
          <a:off x="1694713" y="2414853"/>
          <a:ext cx="2694940" cy="22815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p:cNvGraphicFramePr/>
          <p:nvPr>
            <p:extLst>
              <p:ext uri="{D42A27DB-BD31-4B8C-83A1-F6EECF244321}">
                <p14:modId xmlns:p14="http://schemas.microsoft.com/office/powerpoint/2010/main" val="96984851"/>
              </p:ext>
            </p:extLst>
          </p:nvPr>
        </p:nvGraphicFramePr>
        <p:xfrm>
          <a:off x="4949670" y="2414853"/>
          <a:ext cx="2649065" cy="2329180"/>
        </p:xfrm>
        <a:graphic>
          <a:graphicData uri="http://schemas.openxmlformats.org/drawingml/2006/chart">
            <c:chart xmlns:c="http://schemas.openxmlformats.org/drawingml/2006/chart" xmlns:r="http://schemas.openxmlformats.org/officeDocument/2006/relationships" r:id="rId4"/>
          </a:graphicData>
        </a:graphic>
      </p:graphicFrame>
      <p:sp>
        <p:nvSpPr>
          <p:cNvPr id="16" name="矩形 47"/>
          <p:cNvSpPr>
            <a:spLocks noChangeArrowheads="1"/>
          </p:cNvSpPr>
          <p:nvPr/>
        </p:nvSpPr>
        <p:spPr bwMode="auto">
          <a:xfrm>
            <a:off x="2349969" y="4783081"/>
            <a:ext cx="149784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搜狗新闻数据集</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17" name="矩形 47"/>
          <p:cNvSpPr>
            <a:spLocks noChangeArrowheads="1"/>
          </p:cNvSpPr>
          <p:nvPr/>
        </p:nvSpPr>
        <p:spPr bwMode="auto">
          <a:xfrm>
            <a:off x="5635429" y="4783080"/>
            <a:ext cx="161597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20</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新闻组数据集</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3" name="灯片编号占位符 2"/>
          <p:cNvSpPr>
            <a:spLocks noGrp="1"/>
          </p:cNvSpPr>
          <p:nvPr>
            <p:ph type="sldNum" sz="quarter" idx="12"/>
          </p:nvPr>
        </p:nvSpPr>
        <p:spPr/>
        <p:txBody>
          <a:bodyPr/>
          <a:lstStyle/>
          <a:p>
            <a:fld id="{B5B5BF9F-75C6-42BD-8363-2F606FE0B601}" type="slidenum">
              <a:rPr lang="zh-CN" altLang="en-US" smtClean="0"/>
              <a:t>25</a:t>
            </a:fld>
            <a:endParaRPr lang="zh-CN" altLang="en-US"/>
          </a:p>
        </p:txBody>
      </p:sp>
    </p:spTree>
    <p:extLst>
      <p:ext uri="{BB962C8B-B14F-4D97-AF65-F5344CB8AC3E}">
        <p14:creationId xmlns:p14="http://schemas.microsoft.com/office/powerpoint/2010/main" val="2970825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600"/>
                            </p:stCondLst>
                            <p:childTnLst>
                              <p:par>
                                <p:cTn id="31" presetID="1"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1600"/>
                            </p:stCondLst>
                            <p:childTnLst>
                              <p:par>
                                <p:cTn id="34" presetID="1"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par>
                          <p:cTn id="36" fill="hold">
                            <p:stCondLst>
                              <p:cond delay="1600"/>
                            </p:stCondLst>
                            <p:childTnLst>
                              <p:par>
                                <p:cTn id="37" presetID="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par>
                          <p:cTn id="39" fill="hold">
                            <p:stCondLst>
                              <p:cond delay="1600"/>
                            </p:stCondLst>
                            <p:childTnLst>
                              <p:par>
                                <p:cTn id="40" presetID="1"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12" grpId="0" animBg="1"/>
      <p:bldP spid="13" grpId="0"/>
      <p:bldGraphic spid="14" grpId="0">
        <p:bldAsOne/>
      </p:bldGraphic>
      <p:bldGraphic spid="15" grpId="0">
        <p:bldAsOne/>
      </p:bldGraphic>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515256" y="1538081"/>
            <a:ext cx="8054311"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主题建模过程得到的文档</a:t>
            </a:r>
            <a:r>
              <a:rPr lang="en-US" altLang="zh-CN"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分布可</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被视为是文档在主题特征空间上的特征向量，因而可直接利用该分布矩阵来进行文本</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分类，分类</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模型为支持向量</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机。</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a:defRPr/>
            </a:pPr>
            <a:r>
              <a:rPr lang="zh-CN" altLang="en-US" sz="2400" spc="300" dirty="0" smtClean="0">
                <a:solidFill>
                  <a:prstClr val="black"/>
                </a:solidFill>
                <a:latin typeface="微软雅黑" panose="020B0503020204020204" pitchFamily="34" charset="-122"/>
                <a:ea typeface="微软雅黑" panose="020B0503020204020204" pitchFamily="34" charset="-122"/>
              </a:rPr>
              <a:t>实验分析</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15256" y="952845"/>
            <a:ext cx="2875275" cy="455663"/>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圆角矩形 1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椭圆 11"/>
          <p:cNvSpPr/>
          <p:nvPr/>
        </p:nvSpPr>
        <p:spPr>
          <a:xfrm>
            <a:off x="695520" y="1039016"/>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40"/>
          <p:cNvSpPr txBox="1"/>
          <p:nvPr/>
        </p:nvSpPr>
        <p:spPr>
          <a:xfrm>
            <a:off x="1010859" y="1018808"/>
            <a:ext cx="1826141" cy="338554"/>
          </a:xfrm>
          <a:prstGeom prst="rect">
            <a:avLst/>
          </a:prstGeom>
          <a:noFill/>
          <a:effectLst/>
        </p:spPr>
        <p:txBody>
          <a:bodyPr wrap="none" rtlCol="0">
            <a:spAutoFit/>
          </a:bodyPr>
          <a:lstStyle/>
          <a:p>
            <a:r>
              <a:rPr lang="zh-CN" altLang="en-US" sz="1600" dirty="0" smtClean="0">
                <a:solidFill>
                  <a:srgbClr val="163A5A"/>
                </a:solidFill>
                <a:latin typeface="微软雅黑" panose="020B0503020204020204" pitchFamily="34" charset="-122"/>
                <a:ea typeface="微软雅黑" panose="020B0503020204020204" pitchFamily="34" charset="-122"/>
              </a:rPr>
              <a:t>文本</a:t>
            </a:r>
            <a:r>
              <a:rPr lang="zh-CN" altLang="en-US" sz="1600" dirty="0">
                <a:solidFill>
                  <a:srgbClr val="163A5A"/>
                </a:solidFill>
                <a:latin typeface="微软雅黑" panose="020B0503020204020204" pitchFamily="34" charset="-122"/>
                <a:ea typeface="微软雅黑" panose="020B0503020204020204" pitchFamily="34" charset="-122"/>
              </a:rPr>
              <a:t>分类效果评价</a:t>
            </a:r>
          </a:p>
        </p:txBody>
      </p:sp>
      <p:graphicFrame>
        <p:nvGraphicFramePr>
          <p:cNvPr id="16" name="图表 15"/>
          <p:cNvGraphicFramePr/>
          <p:nvPr>
            <p:extLst>
              <p:ext uri="{D42A27DB-BD31-4B8C-83A1-F6EECF244321}">
                <p14:modId xmlns:p14="http://schemas.microsoft.com/office/powerpoint/2010/main" val="2316349475"/>
              </p:ext>
            </p:extLst>
          </p:nvPr>
        </p:nvGraphicFramePr>
        <p:xfrm>
          <a:off x="1874166" y="2461774"/>
          <a:ext cx="2560320" cy="2162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p:nvPr>
            <p:extLst>
              <p:ext uri="{D42A27DB-BD31-4B8C-83A1-F6EECF244321}">
                <p14:modId xmlns:p14="http://schemas.microsoft.com/office/powerpoint/2010/main" val="809968289"/>
              </p:ext>
            </p:extLst>
          </p:nvPr>
        </p:nvGraphicFramePr>
        <p:xfrm>
          <a:off x="5015895" y="2446748"/>
          <a:ext cx="2599690" cy="2178050"/>
        </p:xfrm>
        <a:graphic>
          <a:graphicData uri="http://schemas.openxmlformats.org/drawingml/2006/chart">
            <c:chart xmlns:c="http://schemas.openxmlformats.org/drawingml/2006/chart" xmlns:r="http://schemas.openxmlformats.org/officeDocument/2006/relationships" r:id="rId4"/>
          </a:graphicData>
        </a:graphic>
      </p:graphicFrame>
      <p:sp>
        <p:nvSpPr>
          <p:cNvPr id="18" name="矩形 47"/>
          <p:cNvSpPr>
            <a:spLocks noChangeArrowheads="1"/>
          </p:cNvSpPr>
          <p:nvPr/>
        </p:nvSpPr>
        <p:spPr bwMode="auto">
          <a:xfrm>
            <a:off x="2349969" y="4669672"/>
            <a:ext cx="149784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搜狗新闻数据集</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19" name="矩形 47"/>
          <p:cNvSpPr>
            <a:spLocks noChangeArrowheads="1"/>
          </p:cNvSpPr>
          <p:nvPr/>
        </p:nvSpPr>
        <p:spPr bwMode="auto">
          <a:xfrm>
            <a:off x="5635429" y="4669671"/>
            <a:ext cx="161597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Tx/>
              <a:buNone/>
            </a:pP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20</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新闻组数据集</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endParaRPr>
          </a:p>
        </p:txBody>
      </p:sp>
      <p:sp>
        <p:nvSpPr>
          <p:cNvPr id="3" name="灯片编号占位符 2"/>
          <p:cNvSpPr>
            <a:spLocks noGrp="1"/>
          </p:cNvSpPr>
          <p:nvPr>
            <p:ph type="sldNum" sz="quarter" idx="12"/>
          </p:nvPr>
        </p:nvSpPr>
        <p:spPr/>
        <p:txBody>
          <a:bodyPr/>
          <a:lstStyle/>
          <a:p>
            <a:fld id="{B5B5BF9F-75C6-42BD-8363-2F606FE0B601}" type="slidenum">
              <a:rPr lang="zh-CN" altLang="en-US" smtClean="0"/>
              <a:t>26</a:t>
            </a:fld>
            <a:endParaRPr lang="zh-CN" altLang="en-US"/>
          </a:p>
        </p:txBody>
      </p:sp>
    </p:spTree>
    <p:extLst>
      <p:ext uri="{BB962C8B-B14F-4D97-AF65-F5344CB8AC3E}">
        <p14:creationId xmlns:p14="http://schemas.microsoft.com/office/powerpoint/2010/main" val="41549271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600"/>
                            </p:stCondLst>
                            <p:childTnLst>
                              <p:par>
                                <p:cTn id="31" presetID="1"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1600"/>
                            </p:stCondLst>
                            <p:childTnLst>
                              <p:par>
                                <p:cTn id="34" presetID="1"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par>
                          <p:cTn id="36" fill="hold">
                            <p:stCondLst>
                              <p:cond delay="1600"/>
                            </p:stCondLst>
                            <p:childTnLst>
                              <p:par>
                                <p:cTn id="37" presetID="1"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1600"/>
                            </p:stCondLst>
                            <p:childTnLst>
                              <p:par>
                                <p:cTn id="40" presetID="1"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8" grpId="0" animBg="1"/>
      <p:bldP spid="48" grpId="0"/>
      <p:bldP spid="12" grpId="0" animBg="1"/>
      <p:bldP spid="13" grpId="0"/>
      <p:bldGraphic spid="16" grpId="0">
        <p:bldAsOne/>
      </p:bldGraphic>
      <p:bldGraphic spid="17" grpId="0">
        <p:bldAsOne/>
      </p:bldGraphic>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5" name="组合 74"/>
          <p:cNvGrpSpPr/>
          <p:nvPr/>
        </p:nvGrpSpPr>
        <p:grpSpPr>
          <a:xfrm>
            <a:off x="581821" y="2197472"/>
            <a:ext cx="1088972" cy="1085368"/>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63A5A"/>
                  </a:solidFill>
                  <a:latin typeface="微软雅黑" panose="020B0503020204020204" pitchFamily="34" charset="-122"/>
                  <a:ea typeface="微软雅黑" panose="020B0503020204020204" pitchFamily="34" charset="-122"/>
                </a:rPr>
                <a:t>总结</a:t>
              </a:r>
              <a:endParaRPr lang="zh-CN" altLang="en-US" dirty="0">
                <a:solidFill>
                  <a:srgbClr val="163A5A"/>
                </a:solidFill>
                <a:latin typeface="微软雅黑" panose="020B0503020204020204" pitchFamily="34" charset="-122"/>
                <a:ea typeface="微软雅黑" panose="020B0503020204020204" pitchFamily="34" charset="-122"/>
              </a:endParaRPr>
            </a:p>
          </p:txBody>
        </p:sp>
      </p:grpSp>
      <p:sp>
        <p:nvSpPr>
          <p:cNvPr id="78" name="椭圆 77"/>
          <p:cNvSpPr/>
          <p:nvPr/>
        </p:nvSpPr>
        <p:spPr>
          <a:xfrm>
            <a:off x="2450754" y="1211200"/>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3" name="组合 82"/>
          <p:cNvGrpSpPr/>
          <p:nvPr/>
        </p:nvGrpSpPr>
        <p:grpSpPr>
          <a:xfrm>
            <a:off x="2450754" y="2536376"/>
            <a:ext cx="558000" cy="5580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 name="左大括号 1"/>
          <p:cNvSpPr/>
          <p:nvPr/>
        </p:nvSpPr>
        <p:spPr>
          <a:xfrm>
            <a:off x="1814700" y="1510511"/>
            <a:ext cx="370707" cy="2480244"/>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椭圆 38"/>
          <p:cNvSpPr/>
          <p:nvPr/>
        </p:nvSpPr>
        <p:spPr>
          <a:xfrm>
            <a:off x="2485400" y="3918799"/>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2591272" y="1315841"/>
            <a:ext cx="379953"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2576738" y="2631009"/>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621876" y="4043612"/>
            <a:ext cx="371101"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274101" y="1243851"/>
            <a:ext cx="5203591" cy="784830"/>
          </a:xfrm>
          <a:prstGeom prst="rect">
            <a:avLst/>
          </a:prstGeom>
          <a:noFill/>
        </p:spPr>
        <p:txBody>
          <a:bodyPr wrap="square" rtlCol="0">
            <a:spAutoFit/>
          </a:bodyPr>
          <a:lstStyle/>
          <a:p>
            <a:pPr algn="just"/>
            <a:r>
              <a:rPr lang="zh-CN" altLang="en-US" sz="1500" dirty="0" smtClean="0">
                <a:solidFill>
                  <a:srgbClr val="163A5A"/>
                </a:solidFill>
                <a:latin typeface="微软雅黑" panose="020B0503020204020204" pitchFamily="34" charset="-122"/>
                <a:ea typeface="微软雅黑" panose="020B0503020204020204" pitchFamily="34" charset="-122"/>
              </a:rPr>
              <a:t>本文</a:t>
            </a:r>
            <a:r>
              <a:rPr lang="zh-CN" altLang="en-US" sz="1500" dirty="0">
                <a:solidFill>
                  <a:srgbClr val="163A5A"/>
                </a:solidFill>
                <a:latin typeface="微软雅黑" panose="020B0503020204020204" pitchFamily="34" charset="-122"/>
                <a:ea typeface="微软雅黑" panose="020B0503020204020204" pitchFamily="34" charset="-122"/>
              </a:rPr>
              <a:t>提出了一个基于深度学习的词汇嵌入表示模型</a:t>
            </a:r>
            <a:r>
              <a:rPr lang="en-US" altLang="zh-CN" sz="1500" dirty="0" err="1" smtClean="0">
                <a:solidFill>
                  <a:srgbClr val="163A5A"/>
                </a:solidFill>
                <a:latin typeface="微软雅黑" panose="020B0503020204020204" pitchFamily="34" charset="-122"/>
                <a:ea typeface="微软雅黑" panose="020B0503020204020204" pitchFamily="34" charset="-122"/>
              </a:rPr>
              <a:t>SG_TransE</a:t>
            </a:r>
            <a:r>
              <a:rPr lang="zh-CN" altLang="en-US" sz="1500" dirty="0">
                <a:solidFill>
                  <a:srgbClr val="163A5A"/>
                </a:solidFill>
                <a:latin typeface="微软雅黑" panose="020B0503020204020204" pitchFamily="34" charset="-122"/>
                <a:ea typeface="微软雅黑" panose="020B0503020204020204" pitchFamily="34" charset="-122"/>
              </a:rPr>
              <a:t>。实验表明，</a:t>
            </a:r>
            <a:r>
              <a:rPr lang="en-US" altLang="zh-CN" sz="1500" dirty="0" err="1">
                <a:solidFill>
                  <a:srgbClr val="163A5A"/>
                </a:solidFill>
                <a:latin typeface="微软雅黑" panose="020B0503020204020204" pitchFamily="34" charset="-122"/>
                <a:ea typeface="微软雅黑" panose="020B0503020204020204" pitchFamily="34" charset="-122"/>
              </a:rPr>
              <a:t>SG_TransE</a:t>
            </a:r>
            <a:r>
              <a:rPr lang="zh-CN" altLang="en-US" sz="1500" dirty="0">
                <a:solidFill>
                  <a:srgbClr val="163A5A"/>
                </a:solidFill>
                <a:latin typeface="微软雅黑" panose="020B0503020204020204" pitchFamily="34" charset="-122"/>
                <a:ea typeface="微软雅黑" panose="020B0503020204020204" pitchFamily="34" charset="-122"/>
              </a:rPr>
              <a:t>能够实现词汇的低维嵌入表示</a:t>
            </a:r>
            <a:r>
              <a:rPr lang="zh-CN" altLang="en-US" sz="1500" dirty="0" smtClean="0">
                <a:solidFill>
                  <a:srgbClr val="163A5A"/>
                </a:solidFill>
                <a:latin typeface="微软雅黑" panose="020B0503020204020204" pitchFamily="34" charset="-122"/>
                <a:ea typeface="微软雅黑" panose="020B0503020204020204" pitchFamily="34" charset="-122"/>
              </a:rPr>
              <a:t>，为</a:t>
            </a:r>
            <a:r>
              <a:rPr lang="zh-CN" altLang="en-US" sz="1500" dirty="0">
                <a:solidFill>
                  <a:srgbClr val="163A5A"/>
                </a:solidFill>
                <a:latin typeface="微软雅黑" panose="020B0503020204020204" pitchFamily="34" charset="-122"/>
                <a:ea typeface="微软雅黑" panose="020B0503020204020204" pitchFamily="34" charset="-122"/>
              </a:rPr>
              <a:t>后续的主题建模提供了良好的底层表征支持。</a:t>
            </a:r>
          </a:p>
        </p:txBody>
      </p:sp>
      <p:sp>
        <p:nvSpPr>
          <p:cNvPr id="47" name="TextBox 46"/>
          <p:cNvSpPr txBox="1"/>
          <p:nvPr/>
        </p:nvSpPr>
        <p:spPr>
          <a:xfrm>
            <a:off x="3237224" y="2461731"/>
            <a:ext cx="5240468" cy="784830"/>
          </a:xfrm>
          <a:prstGeom prst="rect">
            <a:avLst/>
          </a:prstGeom>
          <a:noFill/>
        </p:spPr>
        <p:txBody>
          <a:bodyPr wrap="square" rtlCol="0">
            <a:spAutoFit/>
          </a:bodyPr>
          <a:lstStyle/>
          <a:p>
            <a:pPr algn="just"/>
            <a:r>
              <a:rPr lang="zh-CN" altLang="en-US" sz="1500" dirty="0" smtClean="0">
                <a:solidFill>
                  <a:srgbClr val="163A5A"/>
                </a:solidFill>
                <a:latin typeface="微软雅黑" panose="020B0503020204020204" pitchFamily="34" charset="-122"/>
                <a:ea typeface="微软雅黑" panose="020B0503020204020204" pitchFamily="34" charset="-122"/>
              </a:rPr>
              <a:t>本文</a:t>
            </a:r>
            <a:r>
              <a:rPr lang="zh-CN" altLang="en-US" sz="1500" dirty="0">
                <a:solidFill>
                  <a:srgbClr val="163A5A"/>
                </a:solidFill>
                <a:latin typeface="微软雅黑" panose="020B0503020204020204" pitchFamily="34" charset="-122"/>
                <a:ea typeface="微软雅黑" panose="020B0503020204020204" pitchFamily="34" charset="-122"/>
              </a:rPr>
              <a:t>提出了一个基于深度语义强化的概率主题模型</a:t>
            </a:r>
            <a:r>
              <a:rPr lang="en-US" altLang="zh-CN" sz="1500" dirty="0">
                <a:solidFill>
                  <a:srgbClr val="163A5A"/>
                </a:solidFill>
                <a:latin typeface="微软雅黑" panose="020B0503020204020204" pitchFamily="34" charset="-122"/>
                <a:ea typeface="微软雅黑" panose="020B0503020204020204" pitchFamily="34" charset="-122"/>
              </a:rPr>
              <a:t>DGPU-LDA</a:t>
            </a:r>
            <a:r>
              <a:rPr lang="zh-CN" altLang="en-US" sz="1500" dirty="0">
                <a:solidFill>
                  <a:srgbClr val="163A5A"/>
                </a:solidFill>
                <a:latin typeface="微软雅黑" panose="020B0503020204020204" pitchFamily="34" charset="-122"/>
                <a:ea typeface="微软雅黑" panose="020B0503020204020204" pitchFamily="34" charset="-122"/>
              </a:rPr>
              <a:t>。实验表明，</a:t>
            </a:r>
            <a:r>
              <a:rPr lang="en-US" altLang="zh-CN" sz="1500" dirty="0">
                <a:solidFill>
                  <a:srgbClr val="163A5A"/>
                </a:solidFill>
                <a:latin typeface="微软雅黑" panose="020B0503020204020204" pitchFamily="34" charset="-122"/>
                <a:ea typeface="微软雅黑" panose="020B0503020204020204" pitchFamily="34" charset="-122"/>
              </a:rPr>
              <a:t>DGPU-LDA</a:t>
            </a:r>
            <a:r>
              <a:rPr lang="zh-CN" altLang="en-US" sz="1500" dirty="0">
                <a:solidFill>
                  <a:srgbClr val="163A5A"/>
                </a:solidFill>
                <a:latin typeface="微软雅黑" panose="020B0503020204020204" pitchFamily="34" charset="-122"/>
                <a:ea typeface="微软雅黑" panose="020B0503020204020204" pitchFamily="34" charset="-122"/>
              </a:rPr>
              <a:t>在主题语义连贯性和文本分类准确率方面均表现优异</a:t>
            </a:r>
            <a:r>
              <a:rPr lang="zh-CN" altLang="en-US" sz="1500" dirty="0" smtClean="0">
                <a:solidFill>
                  <a:srgbClr val="163A5A"/>
                </a:solidFill>
                <a:latin typeface="微软雅黑" panose="020B0503020204020204" pitchFamily="34" charset="-122"/>
                <a:ea typeface="微软雅黑" panose="020B0503020204020204" pitchFamily="34" charset="-122"/>
              </a:rPr>
              <a:t>，且能够</a:t>
            </a:r>
            <a:r>
              <a:rPr lang="zh-CN" altLang="en-US" sz="1500" dirty="0">
                <a:solidFill>
                  <a:srgbClr val="163A5A"/>
                </a:solidFill>
                <a:latin typeface="微软雅黑" panose="020B0503020204020204" pitchFamily="34" charset="-122"/>
                <a:ea typeface="微软雅黑" panose="020B0503020204020204" pitchFamily="34" charset="-122"/>
              </a:rPr>
              <a:t>利用好文档层面的语义信息。</a:t>
            </a:r>
          </a:p>
        </p:txBody>
      </p:sp>
      <p:sp>
        <p:nvSpPr>
          <p:cNvPr id="48" name="TextBox 47"/>
          <p:cNvSpPr txBox="1"/>
          <p:nvPr/>
        </p:nvSpPr>
        <p:spPr>
          <a:xfrm>
            <a:off x="3274100" y="3705057"/>
            <a:ext cx="5203591" cy="1015663"/>
          </a:xfrm>
          <a:prstGeom prst="rect">
            <a:avLst/>
          </a:prstGeom>
          <a:noFill/>
        </p:spPr>
        <p:txBody>
          <a:bodyPr wrap="square" rtlCol="0">
            <a:spAutoFit/>
          </a:bodyPr>
          <a:lstStyle/>
          <a:p>
            <a:pPr algn="just"/>
            <a:r>
              <a:rPr lang="zh-CN" altLang="en-US" sz="1500" dirty="0" smtClean="0">
                <a:solidFill>
                  <a:srgbClr val="163A5A"/>
                </a:solidFill>
                <a:latin typeface="微软雅黑" panose="020B0503020204020204" pitchFamily="34" charset="-122"/>
                <a:ea typeface="微软雅黑" panose="020B0503020204020204" pitchFamily="34" charset="-122"/>
              </a:rPr>
              <a:t>本文</a:t>
            </a:r>
            <a:r>
              <a:rPr lang="zh-CN" altLang="en-US" sz="1500" dirty="0">
                <a:solidFill>
                  <a:srgbClr val="163A5A"/>
                </a:solidFill>
                <a:latin typeface="微软雅黑" panose="020B0503020204020204" pitchFamily="34" charset="-122"/>
                <a:ea typeface="微软雅黑" panose="020B0503020204020204" pitchFamily="34" charset="-122"/>
              </a:rPr>
              <a:t>提出了一个基于深度语义强化的神经网络主题模型</a:t>
            </a:r>
            <a:r>
              <a:rPr lang="en-US" altLang="zh-CN" sz="1500" dirty="0">
                <a:solidFill>
                  <a:srgbClr val="163A5A"/>
                </a:solidFill>
                <a:latin typeface="微软雅黑" panose="020B0503020204020204" pitchFamily="34" charset="-122"/>
                <a:ea typeface="微软雅黑" panose="020B0503020204020204" pitchFamily="34" charset="-122"/>
              </a:rPr>
              <a:t>NS-LDA</a:t>
            </a:r>
            <a:r>
              <a:rPr lang="zh-CN" altLang="en-US" sz="1500" dirty="0">
                <a:solidFill>
                  <a:srgbClr val="163A5A"/>
                </a:solidFill>
                <a:latin typeface="微软雅黑" panose="020B0503020204020204" pitchFamily="34" charset="-122"/>
                <a:ea typeface="微软雅黑" panose="020B0503020204020204" pitchFamily="34" charset="-122"/>
              </a:rPr>
              <a:t>。实验表明，</a:t>
            </a:r>
            <a:r>
              <a:rPr lang="en-US" altLang="zh-CN" sz="1500" dirty="0">
                <a:solidFill>
                  <a:srgbClr val="163A5A"/>
                </a:solidFill>
                <a:latin typeface="微软雅黑" panose="020B0503020204020204" pitchFamily="34" charset="-122"/>
                <a:ea typeface="微软雅黑" panose="020B0503020204020204" pitchFamily="34" charset="-122"/>
              </a:rPr>
              <a:t>NS-LDA</a:t>
            </a:r>
            <a:r>
              <a:rPr lang="zh-CN" altLang="en-US" sz="1500" dirty="0">
                <a:solidFill>
                  <a:srgbClr val="163A5A"/>
                </a:solidFill>
                <a:latin typeface="微软雅黑" panose="020B0503020204020204" pitchFamily="34" charset="-122"/>
                <a:ea typeface="微软雅黑" panose="020B0503020204020204" pitchFamily="34" charset="-122"/>
              </a:rPr>
              <a:t>在主题语义连贯性以及文本分类准确率方面也表现</a:t>
            </a:r>
            <a:r>
              <a:rPr lang="zh-CN" altLang="en-US" sz="1500" dirty="0" smtClean="0">
                <a:solidFill>
                  <a:srgbClr val="163A5A"/>
                </a:solidFill>
                <a:latin typeface="微软雅黑" panose="020B0503020204020204" pitchFamily="34" charset="-122"/>
                <a:ea typeface="微软雅黑" panose="020B0503020204020204" pitchFamily="34" charset="-122"/>
              </a:rPr>
              <a:t>优异，同时也</a:t>
            </a:r>
            <a:r>
              <a:rPr lang="zh-CN" altLang="en-US" sz="1500" dirty="0">
                <a:solidFill>
                  <a:srgbClr val="163A5A"/>
                </a:solidFill>
                <a:latin typeface="微软雅黑" panose="020B0503020204020204" pitchFamily="34" charset="-122"/>
                <a:ea typeface="微软雅黑" panose="020B0503020204020204" pitchFamily="34" charset="-122"/>
              </a:rPr>
              <a:t>为神经网络在主题建模</a:t>
            </a:r>
            <a:r>
              <a:rPr lang="zh-CN" altLang="en-US" sz="1500" dirty="0" smtClean="0">
                <a:solidFill>
                  <a:srgbClr val="163A5A"/>
                </a:solidFill>
                <a:latin typeface="微软雅黑" panose="020B0503020204020204" pitchFamily="34" charset="-122"/>
                <a:ea typeface="微软雅黑" panose="020B0503020204020204" pitchFamily="34" charset="-122"/>
              </a:rPr>
              <a:t>领域中提供</a:t>
            </a:r>
            <a:r>
              <a:rPr lang="zh-CN" altLang="en-US" sz="1500" dirty="0">
                <a:solidFill>
                  <a:srgbClr val="163A5A"/>
                </a:solidFill>
                <a:latin typeface="微软雅黑" panose="020B0503020204020204" pitchFamily="34" charset="-122"/>
                <a:ea typeface="微软雅黑" panose="020B0503020204020204" pitchFamily="34" charset="-122"/>
              </a:rPr>
              <a:t>了直观的意义解释。</a:t>
            </a:r>
          </a:p>
        </p:txBody>
      </p:sp>
      <p:sp>
        <p:nvSpPr>
          <p:cNvPr id="21" name="TextBox 93"/>
          <p:cNvSpPr txBox="1"/>
          <p:nvPr/>
        </p:nvSpPr>
        <p:spPr>
          <a:xfrm>
            <a:off x="1061046" y="134824"/>
            <a:ext cx="1915909" cy="461665"/>
          </a:xfrm>
          <a:prstGeom prst="rect">
            <a:avLst/>
          </a:prstGeom>
          <a:noFill/>
        </p:spPr>
        <p:txBody>
          <a:bodyPr wrap="none" rtlCol="0">
            <a:spAutoFit/>
          </a:bodyPr>
          <a:lstStyle/>
          <a:p>
            <a:r>
              <a:rPr lang="zh-CN" altLang="en-US" sz="2400" spc="300" dirty="0" smtClean="0">
                <a:solidFill>
                  <a:prstClr val="black"/>
                </a:solidFill>
                <a:latin typeface="微软雅黑" panose="020B0503020204020204" pitchFamily="34" charset="-122"/>
                <a:ea typeface="微软雅黑" panose="020B0503020204020204" pitchFamily="34" charset="-122"/>
              </a:rPr>
              <a:t>总结与展望</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5B5BF9F-75C6-42BD-8363-2F606FE0B601}" type="slidenum">
              <a:rPr lang="zh-CN" altLang="en-US" smtClean="0"/>
              <a:t>27</a:t>
            </a:fld>
            <a:endParaRPr lang="zh-CN" altLang="en-US"/>
          </a:p>
        </p:txBody>
      </p:sp>
    </p:spTree>
    <p:custDataLst>
      <p:tags r:id="rId1"/>
    </p:custDataLst>
    <p:extLst>
      <p:ext uri="{BB962C8B-B14F-4D97-AF65-F5344CB8AC3E}">
        <p14:creationId xmlns:p14="http://schemas.microsoft.com/office/powerpoint/2010/main" val="41879749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53" presetClass="entr" presetSubtype="16" fill="hold" nodeType="withEffect">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cBhvr>
                                        <p:cTn id="19" dur="500" fill="hold"/>
                                        <p:tgtEl>
                                          <p:spTgt spid="75"/>
                                        </p:tgtEl>
                                        <p:attrNameLst>
                                          <p:attrName>ppt_w</p:attrName>
                                        </p:attrNameLst>
                                      </p:cBhvr>
                                      <p:tavLst>
                                        <p:tav tm="0">
                                          <p:val>
                                            <p:fltVal val="0"/>
                                          </p:val>
                                        </p:tav>
                                        <p:tav tm="100000">
                                          <p:val>
                                            <p:strVal val="#ppt_w"/>
                                          </p:val>
                                        </p:tav>
                                      </p:tavLst>
                                    </p:anim>
                                    <p:anim calcmode="lin" valueType="num">
                                      <p:cBhvr>
                                        <p:cTn id="20" dur="500" fill="hold"/>
                                        <p:tgtEl>
                                          <p:spTgt spid="75"/>
                                        </p:tgtEl>
                                        <p:attrNameLst>
                                          <p:attrName>ppt_h</p:attrName>
                                        </p:attrNameLst>
                                      </p:cBhvr>
                                      <p:tavLst>
                                        <p:tav tm="0">
                                          <p:val>
                                            <p:fltVal val="0"/>
                                          </p:val>
                                        </p:tav>
                                        <p:tav tm="100000">
                                          <p:val>
                                            <p:strVal val="#ppt_h"/>
                                          </p:val>
                                        </p:tav>
                                      </p:tavLst>
                                    </p:anim>
                                    <p:animEffect transition="in" filter="fade">
                                      <p:cBhvr>
                                        <p:cTn id="21" dur="500"/>
                                        <p:tgtEl>
                                          <p:spTgt spid="75"/>
                                        </p:tgtEl>
                                      </p:cBhvr>
                                    </p:animEffect>
                                  </p:childTnLst>
                                </p:cTn>
                              </p:par>
                              <p:par>
                                <p:cTn id="22" presetID="22" presetClass="entr" presetSubtype="8" fill="hold" grpId="0" nodeType="withEffect">
                                  <p:stCondLst>
                                    <p:cond delay="80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78"/>
                                        </p:tgtEl>
                                        <p:attrNameLst>
                                          <p:attrName>style.visibility</p:attrName>
                                        </p:attrNameLst>
                                      </p:cBhvr>
                                      <p:to>
                                        <p:strVal val="visible"/>
                                      </p:to>
                                    </p:set>
                                    <p:anim calcmode="lin" valueType="num">
                                      <p:cBhvr>
                                        <p:cTn id="27" dur="500" fill="hold"/>
                                        <p:tgtEl>
                                          <p:spTgt spid="78"/>
                                        </p:tgtEl>
                                        <p:attrNameLst>
                                          <p:attrName>ppt_w</p:attrName>
                                        </p:attrNameLst>
                                      </p:cBhvr>
                                      <p:tavLst>
                                        <p:tav tm="0">
                                          <p:val>
                                            <p:fltVal val="0"/>
                                          </p:val>
                                        </p:tav>
                                        <p:tav tm="100000">
                                          <p:val>
                                            <p:strVal val="#ppt_w"/>
                                          </p:val>
                                        </p:tav>
                                      </p:tavLst>
                                    </p:anim>
                                    <p:anim calcmode="lin" valueType="num">
                                      <p:cBhvr>
                                        <p:cTn id="28" dur="500" fill="hold"/>
                                        <p:tgtEl>
                                          <p:spTgt spid="78"/>
                                        </p:tgtEl>
                                        <p:attrNameLst>
                                          <p:attrName>ppt_h</p:attrName>
                                        </p:attrNameLst>
                                      </p:cBhvr>
                                      <p:tavLst>
                                        <p:tav tm="0">
                                          <p:val>
                                            <p:fltVal val="0"/>
                                          </p:val>
                                        </p:tav>
                                        <p:tav tm="100000">
                                          <p:val>
                                            <p:strVal val="#ppt_h"/>
                                          </p:val>
                                        </p:tav>
                                      </p:tavLst>
                                    </p:anim>
                                    <p:animEffect transition="in" filter="fade">
                                      <p:cBhvr>
                                        <p:cTn id="29" dur="500"/>
                                        <p:tgtEl>
                                          <p:spTgt spid="78"/>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6" presetClass="entr" presetSubtype="21" fill="hold" grpId="0" nodeType="withEffect">
                                  <p:stCondLst>
                                    <p:cond delay="100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500" fill="hold"/>
                                        <p:tgtEl>
                                          <p:spTgt spid="83"/>
                                        </p:tgtEl>
                                        <p:attrNameLst>
                                          <p:attrName>ppt_w</p:attrName>
                                        </p:attrNameLst>
                                      </p:cBhvr>
                                      <p:tavLst>
                                        <p:tav tm="0">
                                          <p:val>
                                            <p:fltVal val="0"/>
                                          </p:val>
                                        </p:tav>
                                        <p:tav tm="100000">
                                          <p:val>
                                            <p:strVal val="#ppt_w"/>
                                          </p:val>
                                        </p:tav>
                                      </p:tavLst>
                                    </p:anim>
                                    <p:anim calcmode="lin" valueType="num">
                                      <p:cBhvr>
                                        <p:cTn id="41" dur="500" fill="hold"/>
                                        <p:tgtEl>
                                          <p:spTgt spid="83"/>
                                        </p:tgtEl>
                                        <p:attrNameLst>
                                          <p:attrName>ppt_h</p:attrName>
                                        </p:attrNameLst>
                                      </p:cBhvr>
                                      <p:tavLst>
                                        <p:tav tm="0">
                                          <p:val>
                                            <p:fltVal val="0"/>
                                          </p:val>
                                        </p:tav>
                                        <p:tav tm="100000">
                                          <p:val>
                                            <p:strVal val="#ppt_h"/>
                                          </p:val>
                                        </p:tav>
                                      </p:tavLst>
                                    </p:anim>
                                    <p:animEffect transition="in" filter="fade">
                                      <p:cBhvr>
                                        <p:cTn id="42" dur="500"/>
                                        <p:tgtEl>
                                          <p:spTgt spid="8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arn(inVertical)">
                                      <p:cBhvr>
                                        <p:cTn id="50" dur="7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par>
                          <p:cTn id="62" fill="hold">
                            <p:stCondLst>
                              <p:cond delay="1000"/>
                            </p:stCondLst>
                            <p:childTnLst>
                              <p:par>
                                <p:cTn id="63" presetID="16" presetClass="entr" presetSubtype="21" fill="hold" grpId="0"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78" grpId="0" animBg="1"/>
      <p:bldP spid="2" grpId="0" animBg="1"/>
      <p:bldP spid="39" grpId="0" animBg="1"/>
      <p:bldP spid="3" grpId="0"/>
      <p:bldP spid="41" grpId="0"/>
      <p:bldP spid="45" grpId="0"/>
      <p:bldP spid="4" grpId="0"/>
      <p:bldP spid="47" grpId="0"/>
      <p:bldP spid="4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5" name="组合 74"/>
          <p:cNvGrpSpPr/>
          <p:nvPr/>
        </p:nvGrpSpPr>
        <p:grpSpPr>
          <a:xfrm>
            <a:off x="581821" y="2197472"/>
            <a:ext cx="1088972" cy="1085368"/>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63A5A"/>
                  </a:solidFill>
                  <a:latin typeface="微软雅黑" panose="020B0503020204020204" pitchFamily="34" charset="-122"/>
                  <a:ea typeface="微软雅黑" panose="020B0503020204020204" pitchFamily="34" charset="-122"/>
                </a:rPr>
                <a:t>展望</a:t>
              </a:r>
              <a:endParaRPr lang="zh-CN" altLang="en-US" dirty="0">
                <a:solidFill>
                  <a:srgbClr val="163A5A"/>
                </a:solidFill>
                <a:latin typeface="微软雅黑" panose="020B0503020204020204" pitchFamily="34" charset="-122"/>
                <a:ea typeface="微软雅黑" panose="020B0503020204020204" pitchFamily="34" charset="-122"/>
              </a:endParaRPr>
            </a:p>
          </p:txBody>
        </p:sp>
      </p:grpSp>
      <p:sp>
        <p:nvSpPr>
          <p:cNvPr id="78" name="椭圆 77"/>
          <p:cNvSpPr/>
          <p:nvPr/>
        </p:nvSpPr>
        <p:spPr>
          <a:xfrm>
            <a:off x="2450754" y="1211200"/>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3" name="组合 82"/>
          <p:cNvGrpSpPr/>
          <p:nvPr/>
        </p:nvGrpSpPr>
        <p:grpSpPr>
          <a:xfrm>
            <a:off x="2450754" y="2536376"/>
            <a:ext cx="558000" cy="5580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 name="左大括号 1"/>
          <p:cNvSpPr/>
          <p:nvPr/>
        </p:nvSpPr>
        <p:spPr>
          <a:xfrm>
            <a:off x="1814700" y="1510511"/>
            <a:ext cx="370707" cy="2480244"/>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椭圆 38"/>
          <p:cNvSpPr/>
          <p:nvPr/>
        </p:nvSpPr>
        <p:spPr>
          <a:xfrm>
            <a:off x="2485400" y="3918799"/>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2591272" y="1315841"/>
            <a:ext cx="379953"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2576738" y="2631009"/>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621876" y="4043612"/>
            <a:ext cx="371101"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274101" y="1243851"/>
            <a:ext cx="5203591" cy="784830"/>
          </a:xfrm>
          <a:prstGeom prst="rect">
            <a:avLst/>
          </a:prstGeom>
          <a:noFill/>
        </p:spPr>
        <p:txBody>
          <a:bodyPr wrap="square" rtlCol="0">
            <a:spAutoFit/>
          </a:bodyPr>
          <a:lstStyle/>
          <a:p>
            <a:pPr algn="just"/>
            <a:r>
              <a:rPr lang="zh-CN" altLang="en-US" sz="1500" dirty="0" smtClean="0">
                <a:solidFill>
                  <a:srgbClr val="163A5A"/>
                </a:solidFill>
                <a:latin typeface="微软雅黑" panose="020B0503020204020204" pitchFamily="34" charset="-122"/>
                <a:ea typeface="微软雅黑" panose="020B0503020204020204" pitchFamily="34" charset="-122"/>
              </a:rPr>
              <a:t>本文</a:t>
            </a:r>
            <a:r>
              <a:rPr lang="zh-CN" altLang="en-US" sz="1500" dirty="0">
                <a:solidFill>
                  <a:srgbClr val="163A5A"/>
                </a:solidFill>
                <a:latin typeface="微软雅黑" panose="020B0503020204020204" pitchFamily="34" charset="-122"/>
                <a:ea typeface="微软雅黑" panose="020B0503020204020204" pitchFamily="34" charset="-122"/>
              </a:rPr>
              <a:t>的文档语义编码框架</a:t>
            </a:r>
            <a:r>
              <a:rPr lang="en-US" altLang="zh-CN" sz="1500" dirty="0">
                <a:solidFill>
                  <a:srgbClr val="163A5A"/>
                </a:solidFill>
                <a:latin typeface="微软雅黑" panose="020B0503020204020204" pitchFamily="34" charset="-122"/>
                <a:ea typeface="微软雅黑" panose="020B0503020204020204" pitchFamily="34" charset="-122"/>
              </a:rPr>
              <a:t>DS-Bi-LSTM</a:t>
            </a:r>
            <a:r>
              <a:rPr lang="zh-CN" altLang="en-US" sz="1500" dirty="0">
                <a:solidFill>
                  <a:srgbClr val="163A5A"/>
                </a:solidFill>
                <a:latin typeface="微软雅黑" panose="020B0503020204020204" pitchFamily="34" charset="-122"/>
                <a:ea typeface="微软雅黑" panose="020B0503020204020204" pitchFamily="34" charset="-122"/>
              </a:rPr>
              <a:t>只适合于长文本</a:t>
            </a:r>
            <a:r>
              <a:rPr lang="zh-CN" altLang="en-US" sz="1500" dirty="0" smtClean="0">
                <a:solidFill>
                  <a:srgbClr val="163A5A"/>
                </a:solidFill>
                <a:latin typeface="微软雅黑" panose="020B0503020204020204" pitchFamily="34" charset="-122"/>
                <a:ea typeface="微软雅黑" panose="020B0503020204020204" pitchFamily="34" charset="-122"/>
              </a:rPr>
              <a:t>。今后将通过实体</a:t>
            </a:r>
            <a:r>
              <a:rPr lang="zh-CN" altLang="en-US" sz="1500" dirty="0">
                <a:solidFill>
                  <a:srgbClr val="163A5A"/>
                </a:solidFill>
                <a:latin typeface="微软雅黑" panose="020B0503020204020204" pitchFamily="34" charset="-122"/>
                <a:ea typeface="微软雅黑" panose="020B0503020204020204" pitchFamily="34" charset="-122"/>
              </a:rPr>
              <a:t>关系</a:t>
            </a:r>
            <a:r>
              <a:rPr lang="zh-CN" altLang="en-US" sz="1500" dirty="0" smtClean="0">
                <a:solidFill>
                  <a:srgbClr val="163A5A"/>
                </a:solidFill>
                <a:latin typeface="微软雅黑" panose="020B0503020204020204" pitchFamily="34" charset="-122"/>
                <a:ea typeface="微软雅黑" panose="020B0503020204020204" pitchFamily="34" charset="-122"/>
              </a:rPr>
              <a:t>词汇标注以及知识库三元组来扩展语义</a:t>
            </a:r>
            <a:r>
              <a:rPr lang="zh-CN" altLang="en-US" sz="1500" dirty="0">
                <a:solidFill>
                  <a:srgbClr val="163A5A"/>
                </a:solidFill>
                <a:latin typeface="微软雅黑" panose="020B0503020204020204" pitchFamily="34" charset="-122"/>
                <a:ea typeface="微软雅黑" panose="020B0503020204020204" pitchFamily="34" charset="-122"/>
              </a:rPr>
              <a:t>，使其适应于短文本建模</a:t>
            </a:r>
            <a:r>
              <a:rPr lang="zh-CN" altLang="en-US" sz="1500" dirty="0" smtClean="0">
                <a:solidFill>
                  <a:srgbClr val="163A5A"/>
                </a:solidFill>
                <a:latin typeface="微软雅黑" panose="020B0503020204020204" pitchFamily="34" charset="-122"/>
                <a:ea typeface="微软雅黑" panose="020B0503020204020204" pitchFamily="34" charset="-122"/>
              </a:rPr>
              <a:t>场景。</a:t>
            </a:r>
            <a:endParaRPr lang="zh-CN" altLang="en-US" sz="1500" dirty="0">
              <a:solidFill>
                <a:srgbClr val="163A5A"/>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37224" y="2461731"/>
            <a:ext cx="5240468" cy="784830"/>
          </a:xfrm>
          <a:prstGeom prst="rect">
            <a:avLst/>
          </a:prstGeom>
          <a:noFill/>
        </p:spPr>
        <p:txBody>
          <a:bodyPr wrap="square" rtlCol="0">
            <a:spAutoFit/>
          </a:bodyPr>
          <a:lstStyle/>
          <a:p>
            <a:pPr algn="just"/>
            <a:r>
              <a:rPr lang="en-US" altLang="zh-CN" sz="1500" dirty="0" smtClean="0">
                <a:solidFill>
                  <a:srgbClr val="163A5A"/>
                </a:solidFill>
                <a:latin typeface="微软雅黑" panose="020B0503020204020204" pitchFamily="34" charset="-122"/>
                <a:ea typeface="微软雅黑" panose="020B0503020204020204" pitchFamily="34" charset="-122"/>
              </a:rPr>
              <a:t>DGPU-LDA</a:t>
            </a:r>
            <a:r>
              <a:rPr lang="zh-CN" altLang="en-US" sz="1500" dirty="0" smtClean="0">
                <a:solidFill>
                  <a:srgbClr val="163A5A"/>
                </a:solidFill>
                <a:latin typeface="微软雅黑" panose="020B0503020204020204" pitchFamily="34" charset="-122"/>
                <a:ea typeface="微软雅黑" panose="020B0503020204020204" pitchFamily="34" charset="-122"/>
              </a:rPr>
              <a:t>模型的吉布斯</a:t>
            </a:r>
            <a:r>
              <a:rPr lang="zh-CN" altLang="en-US" sz="1500" dirty="0">
                <a:solidFill>
                  <a:srgbClr val="163A5A"/>
                </a:solidFill>
                <a:latin typeface="微软雅黑" panose="020B0503020204020204" pitchFamily="34" charset="-122"/>
                <a:ea typeface="微软雅黑" panose="020B0503020204020204" pitchFamily="34" charset="-122"/>
              </a:rPr>
              <a:t>采样</a:t>
            </a:r>
            <a:r>
              <a:rPr lang="zh-CN" altLang="en-US" sz="1500" dirty="0" smtClean="0">
                <a:solidFill>
                  <a:srgbClr val="163A5A"/>
                </a:solidFill>
                <a:latin typeface="微软雅黑" panose="020B0503020204020204" pitchFamily="34" charset="-122"/>
                <a:ea typeface="微软雅黑" panose="020B0503020204020204" pitchFamily="34" charset="-122"/>
              </a:rPr>
              <a:t>过程虽然</a:t>
            </a:r>
            <a:r>
              <a:rPr lang="zh-CN" altLang="en-US" sz="1500" dirty="0">
                <a:solidFill>
                  <a:srgbClr val="163A5A"/>
                </a:solidFill>
                <a:latin typeface="微软雅黑" panose="020B0503020204020204" pitchFamily="34" charset="-122"/>
                <a:ea typeface="微软雅黑" panose="020B0503020204020204" pitchFamily="34" charset="-122"/>
              </a:rPr>
              <a:t>有效地捕捉了上下文依赖，但是增加了时间消耗</a:t>
            </a:r>
            <a:r>
              <a:rPr lang="zh-CN" altLang="en-US" sz="1500" dirty="0" smtClean="0">
                <a:solidFill>
                  <a:srgbClr val="163A5A"/>
                </a:solidFill>
                <a:latin typeface="微软雅黑" panose="020B0503020204020204" pitchFamily="34" charset="-122"/>
                <a:ea typeface="微软雅黑" panose="020B0503020204020204" pitchFamily="34" charset="-122"/>
              </a:rPr>
              <a:t>。今后将研究</a:t>
            </a:r>
            <a:r>
              <a:rPr lang="en-US" altLang="zh-CN" sz="1500" dirty="0" smtClean="0">
                <a:solidFill>
                  <a:srgbClr val="163A5A"/>
                </a:solidFill>
                <a:latin typeface="微软雅黑" panose="020B0503020204020204" pitchFamily="34" charset="-122"/>
                <a:ea typeface="微软雅黑" panose="020B0503020204020204" pitchFamily="34" charset="-122"/>
              </a:rPr>
              <a:t>DGPU-LDA</a:t>
            </a:r>
            <a:r>
              <a:rPr lang="zh-CN" altLang="en-US" sz="1500" dirty="0" smtClean="0">
                <a:solidFill>
                  <a:srgbClr val="163A5A"/>
                </a:solidFill>
                <a:latin typeface="微软雅黑" panose="020B0503020204020204" pitchFamily="34" charset="-122"/>
                <a:ea typeface="微软雅黑" panose="020B0503020204020204" pitchFamily="34" charset="-122"/>
              </a:rPr>
              <a:t>的</a:t>
            </a:r>
            <a:r>
              <a:rPr lang="zh-CN" altLang="en-US" sz="1500" dirty="0">
                <a:solidFill>
                  <a:srgbClr val="163A5A"/>
                </a:solidFill>
                <a:latin typeface="微软雅黑" panose="020B0503020204020204" pitchFamily="34" charset="-122"/>
                <a:ea typeface="微软雅黑" panose="020B0503020204020204" pitchFamily="34" charset="-122"/>
              </a:rPr>
              <a:t>分布式训练算法，以适应于大规模训练集下的主题</a:t>
            </a:r>
            <a:r>
              <a:rPr lang="zh-CN" altLang="en-US" sz="1500" dirty="0" smtClean="0">
                <a:solidFill>
                  <a:srgbClr val="163A5A"/>
                </a:solidFill>
                <a:latin typeface="微软雅黑" panose="020B0503020204020204" pitchFamily="34" charset="-122"/>
                <a:ea typeface="微软雅黑" panose="020B0503020204020204" pitchFamily="34" charset="-122"/>
              </a:rPr>
              <a:t>建模。</a:t>
            </a:r>
            <a:endParaRPr lang="zh-CN" altLang="en-US" sz="1500" dirty="0">
              <a:solidFill>
                <a:srgbClr val="163A5A"/>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274101" y="3866297"/>
            <a:ext cx="5203591" cy="784830"/>
          </a:xfrm>
          <a:prstGeom prst="rect">
            <a:avLst/>
          </a:prstGeom>
          <a:noFill/>
        </p:spPr>
        <p:txBody>
          <a:bodyPr wrap="square" rtlCol="0">
            <a:spAutoFit/>
          </a:bodyPr>
          <a:lstStyle/>
          <a:p>
            <a:pPr algn="just"/>
            <a:r>
              <a:rPr lang="en-US" altLang="zh-CN" sz="1500" dirty="0" smtClean="0">
                <a:solidFill>
                  <a:srgbClr val="163A5A"/>
                </a:solidFill>
                <a:latin typeface="微软雅黑" panose="020B0503020204020204" pitchFamily="34" charset="-122"/>
                <a:ea typeface="微软雅黑" panose="020B0503020204020204" pitchFamily="34" charset="-122"/>
              </a:rPr>
              <a:t>NS-LDA</a:t>
            </a:r>
            <a:r>
              <a:rPr lang="zh-CN" altLang="en-US" sz="1500" dirty="0" smtClean="0">
                <a:solidFill>
                  <a:srgbClr val="163A5A"/>
                </a:solidFill>
                <a:latin typeface="微软雅黑" panose="020B0503020204020204" pitchFamily="34" charset="-122"/>
                <a:ea typeface="微软雅黑" panose="020B0503020204020204" pitchFamily="34" charset="-122"/>
              </a:rPr>
              <a:t>模型的</a:t>
            </a:r>
            <a:r>
              <a:rPr lang="zh-CN" altLang="en-US" sz="1500" dirty="0">
                <a:solidFill>
                  <a:srgbClr val="163A5A"/>
                </a:solidFill>
                <a:latin typeface="微软雅黑" panose="020B0503020204020204" pitchFamily="34" charset="-122"/>
                <a:ea typeface="微软雅黑" panose="020B0503020204020204" pitchFamily="34" charset="-122"/>
              </a:rPr>
              <a:t>打分函数对于模型的训练效果影响较大。今后</a:t>
            </a:r>
            <a:r>
              <a:rPr lang="zh-CN" altLang="en-US" sz="1500" dirty="0" smtClean="0">
                <a:solidFill>
                  <a:srgbClr val="163A5A"/>
                </a:solidFill>
                <a:latin typeface="微软雅黑" panose="020B0503020204020204" pitchFamily="34" charset="-122"/>
                <a:ea typeface="微软雅黑" panose="020B0503020204020204" pitchFamily="34" charset="-122"/>
              </a:rPr>
              <a:t>将设计</a:t>
            </a:r>
            <a:r>
              <a:rPr lang="zh-CN" altLang="en-US" sz="1500" dirty="0">
                <a:solidFill>
                  <a:srgbClr val="163A5A"/>
                </a:solidFill>
                <a:latin typeface="微软雅黑" panose="020B0503020204020204" pitchFamily="34" charset="-122"/>
                <a:ea typeface="微软雅黑" panose="020B0503020204020204" pitchFamily="34" charset="-122"/>
              </a:rPr>
              <a:t>更好</a:t>
            </a:r>
            <a:r>
              <a:rPr lang="zh-CN" altLang="en-US" sz="1500" dirty="0" smtClean="0">
                <a:solidFill>
                  <a:srgbClr val="163A5A"/>
                </a:solidFill>
                <a:latin typeface="微软雅黑" panose="020B0503020204020204" pitchFamily="34" charset="-122"/>
                <a:ea typeface="微软雅黑" panose="020B0503020204020204" pitchFamily="34" charset="-122"/>
              </a:rPr>
              <a:t>的训练</a:t>
            </a:r>
            <a:r>
              <a:rPr lang="zh-CN" altLang="en-US" sz="1500" dirty="0">
                <a:solidFill>
                  <a:srgbClr val="163A5A"/>
                </a:solidFill>
                <a:latin typeface="微软雅黑" panose="020B0503020204020204" pitchFamily="34" charset="-122"/>
                <a:ea typeface="微软雅黑" panose="020B0503020204020204" pitchFamily="34" charset="-122"/>
              </a:rPr>
              <a:t>打分函数，使其能够反映出词汇和文档之间的依赖关系</a:t>
            </a:r>
          </a:p>
        </p:txBody>
      </p:sp>
      <p:sp>
        <p:nvSpPr>
          <p:cNvPr id="21" name="TextBox 93"/>
          <p:cNvSpPr txBox="1"/>
          <p:nvPr/>
        </p:nvSpPr>
        <p:spPr>
          <a:xfrm>
            <a:off x="1061046" y="134824"/>
            <a:ext cx="1915909" cy="461665"/>
          </a:xfrm>
          <a:prstGeom prst="rect">
            <a:avLst/>
          </a:prstGeom>
          <a:noFill/>
        </p:spPr>
        <p:txBody>
          <a:bodyPr wrap="none" rtlCol="0">
            <a:spAutoFit/>
          </a:bodyPr>
          <a:lstStyle/>
          <a:p>
            <a:r>
              <a:rPr lang="zh-CN" altLang="en-US" sz="2400" spc="300" dirty="0" smtClean="0">
                <a:solidFill>
                  <a:prstClr val="black"/>
                </a:solidFill>
                <a:latin typeface="微软雅黑" panose="020B0503020204020204" pitchFamily="34" charset="-122"/>
                <a:ea typeface="微软雅黑" panose="020B0503020204020204" pitchFamily="34" charset="-122"/>
              </a:rPr>
              <a:t>总结与展望</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5B5BF9F-75C6-42BD-8363-2F606FE0B601}" type="slidenum">
              <a:rPr lang="zh-CN" altLang="en-US" smtClean="0"/>
              <a:t>28</a:t>
            </a:fld>
            <a:endParaRPr lang="zh-CN" altLang="en-US"/>
          </a:p>
        </p:txBody>
      </p:sp>
    </p:spTree>
    <p:custDataLst>
      <p:tags r:id="rId1"/>
    </p:custDataLst>
    <p:extLst>
      <p:ext uri="{BB962C8B-B14F-4D97-AF65-F5344CB8AC3E}">
        <p14:creationId xmlns:p14="http://schemas.microsoft.com/office/powerpoint/2010/main" val="39180178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53" presetClass="entr" presetSubtype="16" fill="hold" nodeType="withEffect">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cBhvr>
                                        <p:cTn id="19" dur="500" fill="hold"/>
                                        <p:tgtEl>
                                          <p:spTgt spid="75"/>
                                        </p:tgtEl>
                                        <p:attrNameLst>
                                          <p:attrName>ppt_w</p:attrName>
                                        </p:attrNameLst>
                                      </p:cBhvr>
                                      <p:tavLst>
                                        <p:tav tm="0">
                                          <p:val>
                                            <p:fltVal val="0"/>
                                          </p:val>
                                        </p:tav>
                                        <p:tav tm="100000">
                                          <p:val>
                                            <p:strVal val="#ppt_w"/>
                                          </p:val>
                                        </p:tav>
                                      </p:tavLst>
                                    </p:anim>
                                    <p:anim calcmode="lin" valueType="num">
                                      <p:cBhvr>
                                        <p:cTn id="20" dur="500" fill="hold"/>
                                        <p:tgtEl>
                                          <p:spTgt spid="75"/>
                                        </p:tgtEl>
                                        <p:attrNameLst>
                                          <p:attrName>ppt_h</p:attrName>
                                        </p:attrNameLst>
                                      </p:cBhvr>
                                      <p:tavLst>
                                        <p:tav tm="0">
                                          <p:val>
                                            <p:fltVal val="0"/>
                                          </p:val>
                                        </p:tav>
                                        <p:tav tm="100000">
                                          <p:val>
                                            <p:strVal val="#ppt_h"/>
                                          </p:val>
                                        </p:tav>
                                      </p:tavLst>
                                    </p:anim>
                                    <p:animEffect transition="in" filter="fade">
                                      <p:cBhvr>
                                        <p:cTn id="21" dur="500"/>
                                        <p:tgtEl>
                                          <p:spTgt spid="75"/>
                                        </p:tgtEl>
                                      </p:cBhvr>
                                    </p:animEffect>
                                  </p:childTnLst>
                                </p:cTn>
                              </p:par>
                              <p:par>
                                <p:cTn id="22" presetID="22" presetClass="entr" presetSubtype="8" fill="hold" grpId="0" nodeType="withEffect">
                                  <p:stCondLst>
                                    <p:cond delay="80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78"/>
                                        </p:tgtEl>
                                        <p:attrNameLst>
                                          <p:attrName>style.visibility</p:attrName>
                                        </p:attrNameLst>
                                      </p:cBhvr>
                                      <p:to>
                                        <p:strVal val="visible"/>
                                      </p:to>
                                    </p:set>
                                    <p:anim calcmode="lin" valueType="num">
                                      <p:cBhvr>
                                        <p:cTn id="27" dur="500" fill="hold"/>
                                        <p:tgtEl>
                                          <p:spTgt spid="78"/>
                                        </p:tgtEl>
                                        <p:attrNameLst>
                                          <p:attrName>ppt_w</p:attrName>
                                        </p:attrNameLst>
                                      </p:cBhvr>
                                      <p:tavLst>
                                        <p:tav tm="0">
                                          <p:val>
                                            <p:fltVal val="0"/>
                                          </p:val>
                                        </p:tav>
                                        <p:tav tm="100000">
                                          <p:val>
                                            <p:strVal val="#ppt_w"/>
                                          </p:val>
                                        </p:tav>
                                      </p:tavLst>
                                    </p:anim>
                                    <p:anim calcmode="lin" valueType="num">
                                      <p:cBhvr>
                                        <p:cTn id="28" dur="500" fill="hold"/>
                                        <p:tgtEl>
                                          <p:spTgt spid="78"/>
                                        </p:tgtEl>
                                        <p:attrNameLst>
                                          <p:attrName>ppt_h</p:attrName>
                                        </p:attrNameLst>
                                      </p:cBhvr>
                                      <p:tavLst>
                                        <p:tav tm="0">
                                          <p:val>
                                            <p:fltVal val="0"/>
                                          </p:val>
                                        </p:tav>
                                        <p:tav tm="100000">
                                          <p:val>
                                            <p:strVal val="#ppt_h"/>
                                          </p:val>
                                        </p:tav>
                                      </p:tavLst>
                                    </p:anim>
                                    <p:animEffect transition="in" filter="fade">
                                      <p:cBhvr>
                                        <p:cTn id="29" dur="500"/>
                                        <p:tgtEl>
                                          <p:spTgt spid="78"/>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6" presetClass="entr" presetSubtype="21" fill="hold" grpId="0" nodeType="withEffect">
                                  <p:stCondLst>
                                    <p:cond delay="100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500" fill="hold"/>
                                        <p:tgtEl>
                                          <p:spTgt spid="83"/>
                                        </p:tgtEl>
                                        <p:attrNameLst>
                                          <p:attrName>ppt_w</p:attrName>
                                        </p:attrNameLst>
                                      </p:cBhvr>
                                      <p:tavLst>
                                        <p:tav tm="0">
                                          <p:val>
                                            <p:fltVal val="0"/>
                                          </p:val>
                                        </p:tav>
                                        <p:tav tm="100000">
                                          <p:val>
                                            <p:strVal val="#ppt_w"/>
                                          </p:val>
                                        </p:tav>
                                      </p:tavLst>
                                    </p:anim>
                                    <p:anim calcmode="lin" valueType="num">
                                      <p:cBhvr>
                                        <p:cTn id="41" dur="500" fill="hold"/>
                                        <p:tgtEl>
                                          <p:spTgt spid="83"/>
                                        </p:tgtEl>
                                        <p:attrNameLst>
                                          <p:attrName>ppt_h</p:attrName>
                                        </p:attrNameLst>
                                      </p:cBhvr>
                                      <p:tavLst>
                                        <p:tav tm="0">
                                          <p:val>
                                            <p:fltVal val="0"/>
                                          </p:val>
                                        </p:tav>
                                        <p:tav tm="100000">
                                          <p:val>
                                            <p:strVal val="#ppt_h"/>
                                          </p:val>
                                        </p:tav>
                                      </p:tavLst>
                                    </p:anim>
                                    <p:animEffect transition="in" filter="fade">
                                      <p:cBhvr>
                                        <p:cTn id="42" dur="500"/>
                                        <p:tgtEl>
                                          <p:spTgt spid="8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arn(inVertical)">
                                      <p:cBhvr>
                                        <p:cTn id="50" dur="7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par>
                          <p:cTn id="62" fill="hold">
                            <p:stCondLst>
                              <p:cond delay="1000"/>
                            </p:stCondLst>
                            <p:childTnLst>
                              <p:par>
                                <p:cTn id="63" presetID="16" presetClass="entr" presetSubtype="21" fill="hold" grpId="0"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78" grpId="0" animBg="1"/>
      <p:bldP spid="2" grpId="0" animBg="1"/>
      <p:bldP spid="39" grpId="0" animBg="1"/>
      <p:bldP spid="3" grpId="0"/>
      <p:bldP spid="41" grpId="0"/>
      <p:bldP spid="45" grpId="0"/>
      <p:bldP spid="4" grpId="0"/>
      <p:bldP spid="47" grpId="0"/>
      <p:bldP spid="48"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08742" y="2575208"/>
            <a:ext cx="2726516" cy="707886"/>
          </a:xfrm>
          <a:prstGeom prst="rect">
            <a:avLst/>
          </a:prstGeom>
          <a:noFill/>
          <a:ln>
            <a:noFill/>
          </a:ln>
        </p:spPr>
        <p:txBody>
          <a:bodyPr wrap="none" rtlCol="0">
            <a:spAutoFit/>
          </a:bodyPr>
          <a:lstStyle/>
          <a:p>
            <a:r>
              <a:rPr lang="en-US" altLang="zh-CN" sz="4000" dirty="0" smtClean="0">
                <a:latin typeface="Arial Unicode MS" panose="02010600030101010101" charset="-122"/>
                <a:ea typeface="Arial Unicode MS" panose="02010600030101010101" charset="-122"/>
                <a:cs typeface="Arial Unicode MS" panose="02010600030101010101" charset="-122"/>
              </a:rPr>
              <a:t>Thank You</a:t>
            </a:r>
            <a:endParaRPr lang="zh-CN" altLang="en-US" sz="4000" dirty="0">
              <a:latin typeface="Arial Unicode MS" panose="02010600030101010101" charset="-122"/>
              <a:ea typeface="Arial Unicode MS" panose="02010600030101010101" charset="-122"/>
              <a:cs typeface="Arial Unicode MS" panose="02010600030101010101" charset="-122"/>
            </a:endParaRPr>
          </a:p>
        </p:txBody>
      </p:sp>
      <p:cxnSp>
        <p:nvCxnSpPr>
          <p:cNvPr id="12" name="直接连接符 11"/>
          <p:cNvCxnSpPr/>
          <p:nvPr/>
        </p:nvCxnSpPr>
        <p:spPr>
          <a:xfrm>
            <a:off x="3190875" y="2332464"/>
            <a:ext cx="3064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90875" y="2379651"/>
            <a:ext cx="3064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0345" y="1253336"/>
            <a:ext cx="2023311" cy="1015663"/>
          </a:xfrm>
          <a:prstGeom prst="rect">
            <a:avLst/>
          </a:prstGeom>
          <a:noFill/>
        </p:spPr>
        <p:txBody>
          <a:bodyPr wrap="none" rtlCol="0">
            <a:spAutoFit/>
          </a:bodyPr>
          <a:lstStyle/>
          <a:p>
            <a:pPr algn="ctr"/>
            <a:r>
              <a:rPr lang="en-US" altLang="zh-CN" sz="6000" dirty="0" smtClean="0">
                <a:solidFill>
                  <a:srgbClr val="163A5A"/>
                </a:solidFill>
                <a:latin typeface="微软雅黑" panose="020B0503020204020204" pitchFamily="34" charset="-122"/>
                <a:ea typeface="微软雅黑" panose="020B0503020204020204" pitchFamily="34" charset="-122"/>
              </a:rPr>
              <a:t>Q&amp;A</a:t>
            </a:r>
            <a:endParaRPr lang="zh-CN" altLang="en-US" sz="6000" dirty="0">
              <a:solidFill>
                <a:srgbClr val="163A5A"/>
              </a:solidFill>
              <a:latin typeface="微软雅黑" panose="020B0503020204020204" pitchFamily="34" charset="-122"/>
              <a:ea typeface="微软雅黑" panose="020B0503020204020204" pitchFamily="34" charset="-122"/>
            </a:endParaRPr>
          </a:p>
        </p:txBody>
      </p:sp>
      <p:sp>
        <p:nvSpPr>
          <p:cNvPr id="19" name="椭圆 18"/>
          <p:cNvSpPr/>
          <p:nvPr/>
        </p:nvSpPr>
        <p:spPr>
          <a:xfrm>
            <a:off x="4822700" y="3747640"/>
            <a:ext cx="500908" cy="50090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65030" y="397195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799913" y="397231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503579" y="4090649"/>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23168" y="397697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09894" y="396946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800928" y="410087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97983" y="4004076"/>
            <a:ext cx="250454" cy="250454"/>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74631" y="397066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399206" y="3978724"/>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607392" y="4027860"/>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48391" y="378816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318009" y="4101156"/>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754005" y="382426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453681" y="3916110"/>
            <a:ext cx="322151" cy="3221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23608" y="396884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454517" y="39721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69307" y="410341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019999" y="378890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938294" y="402524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441140" y="383145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978110" y="396288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Picture 6" descr="http://sc.whu.edu.cn/static/img/whu_logo2.png?v=b6a2e5ab90ac73172eeb5208bed29db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25" y="337894"/>
            <a:ext cx="2392420" cy="302894"/>
          </a:xfrm>
          <a:prstGeom prst="rect">
            <a:avLst/>
          </a:prstGeom>
          <a:noFill/>
          <a:extLst>
            <a:ext uri="{909E8E84-426E-40DD-AFC4-6F175D3DCCD1}">
              <a14:hiddenFill xmlns:a14="http://schemas.microsoft.com/office/drawing/2010/main">
                <a:solidFill>
                  <a:srgbClr val="FFFFFF"/>
                </a:solidFill>
              </a14:hiddenFill>
            </a:ext>
          </a:extLst>
        </p:spPr>
      </p:pic>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00" y="203931"/>
            <a:ext cx="573424" cy="576043"/>
          </a:xfrm>
          <a:prstGeom prst="rect">
            <a:avLst/>
          </a:prstGeom>
        </p:spPr>
      </p:pic>
      <p:sp>
        <p:nvSpPr>
          <p:cNvPr id="3" name="灯片编号占位符 2"/>
          <p:cNvSpPr>
            <a:spLocks noGrp="1"/>
          </p:cNvSpPr>
          <p:nvPr>
            <p:ph type="sldNum" sz="quarter" idx="12"/>
          </p:nvPr>
        </p:nvSpPr>
        <p:spPr/>
        <p:txBody>
          <a:bodyPr/>
          <a:lstStyle/>
          <a:p>
            <a:fld id="{B5B5BF9F-75C6-42BD-8363-2F606FE0B601}" type="slidenum">
              <a:rPr lang="zh-CN" altLang="en-US" smtClean="0"/>
              <a:t>29</a:t>
            </a:fld>
            <a:endParaRPr lang="zh-CN" altLang="en-US"/>
          </a:p>
        </p:txBody>
      </p:sp>
    </p:spTree>
    <p:extLst>
      <p:ext uri="{BB962C8B-B14F-4D97-AF65-F5344CB8AC3E}">
        <p14:creationId xmlns:p14="http://schemas.microsoft.com/office/powerpoint/2010/main" val="24607136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 presetClass="entr" presetSubtype="9" fill="hold" grpId="0" nodeType="afterEffect">
                                  <p:stCondLst>
                                    <p:cond delay="0"/>
                                  </p:stCondLst>
                                  <p:iterate type="lt">
                                    <p:tmPct val="15000"/>
                                  </p:iterate>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par>
                          <p:cTn id="21" fill="hold">
                            <p:stCondLst>
                              <p:cond delay="2525"/>
                            </p:stCondLst>
                            <p:childTnLst>
                              <p:par>
                                <p:cTn id="22" presetID="53" presetClass="entr" presetSubtype="16"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Effect transition="in" filter="fade">
                                      <p:cBhvr>
                                        <p:cTn id="26" dur="500"/>
                                        <p:tgtEl>
                                          <p:spTgt spid="19"/>
                                        </p:tgtEl>
                                      </p:cBhvr>
                                    </p:animEffect>
                                  </p:childTnLst>
                                </p:cTn>
                              </p:par>
                              <p:par>
                                <p:cTn id="27" presetID="53" presetClass="entr" presetSubtype="16"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par>
                                <p:cTn id="32" presetID="53" presetClass="entr" presetSubtype="16" fill="hold" grpId="0"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53" presetClass="entr" presetSubtype="16" fill="hold" grpId="0" nodeType="withEffect">
                                  <p:stCondLst>
                                    <p:cond delay="40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53" presetClass="entr" presetSubtype="16" fill="hold" grpId="0" nodeType="withEffect">
                                  <p:stCondLst>
                                    <p:cond delay="2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16" fill="hold" grpId="0" nodeType="withEffect">
                                  <p:stCondLst>
                                    <p:cond delay="2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par>
                                <p:cTn id="62" presetID="53" presetClass="entr" presetSubtype="16" fill="hold" grpId="0" nodeType="withEffect">
                                  <p:stCondLst>
                                    <p:cond delay="40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ppt_w</p:attrName>
                                        </p:attrNameLst>
                                      </p:cBhvr>
                                      <p:tavLst>
                                        <p:tav tm="0">
                                          <p:val>
                                            <p:fltVal val="0"/>
                                          </p:val>
                                        </p:tav>
                                        <p:tav tm="100000">
                                          <p:val>
                                            <p:strVal val="#ppt_w"/>
                                          </p:val>
                                        </p:tav>
                                      </p:tavLst>
                                    </p:anim>
                                    <p:anim calcmode="lin" valueType="num">
                                      <p:cBhvr>
                                        <p:cTn id="70" dur="500" fill="hold"/>
                                        <p:tgtEl>
                                          <p:spTgt spid="28"/>
                                        </p:tgtEl>
                                        <p:attrNameLst>
                                          <p:attrName>ppt_h</p:attrName>
                                        </p:attrNameLst>
                                      </p:cBhvr>
                                      <p:tavLst>
                                        <p:tav tm="0">
                                          <p:val>
                                            <p:fltVal val="0"/>
                                          </p:val>
                                        </p:tav>
                                        <p:tav tm="100000">
                                          <p:val>
                                            <p:strVal val="#ppt_h"/>
                                          </p:val>
                                        </p:tav>
                                      </p:tavLst>
                                    </p:anim>
                                    <p:animEffect transition="in" filter="fade">
                                      <p:cBhvr>
                                        <p:cTn id="71" dur="500"/>
                                        <p:tgtEl>
                                          <p:spTgt spid="28"/>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p:cTn id="74" dur="500" fill="hold"/>
                                        <p:tgtEl>
                                          <p:spTgt spid="29"/>
                                        </p:tgtEl>
                                        <p:attrNameLst>
                                          <p:attrName>ppt_w</p:attrName>
                                        </p:attrNameLst>
                                      </p:cBhvr>
                                      <p:tavLst>
                                        <p:tav tm="0">
                                          <p:val>
                                            <p:fltVal val="0"/>
                                          </p:val>
                                        </p:tav>
                                        <p:tav tm="100000">
                                          <p:val>
                                            <p:strVal val="#ppt_w"/>
                                          </p:val>
                                        </p:tav>
                                      </p:tavLst>
                                    </p:anim>
                                    <p:anim calcmode="lin" valueType="num">
                                      <p:cBhvr>
                                        <p:cTn id="75" dur="500" fill="hold"/>
                                        <p:tgtEl>
                                          <p:spTgt spid="29"/>
                                        </p:tgtEl>
                                        <p:attrNameLst>
                                          <p:attrName>ppt_h</p:attrName>
                                        </p:attrNameLst>
                                      </p:cBhvr>
                                      <p:tavLst>
                                        <p:tav tm="0">
                                          <p:val>
                                            <p:fltVal val="0"/>
                                          </p:val>
                                        </p:tav>
                                        <p:tav tm="100000">
                                          <p:val>
                                            <p:strVal val="#ppt_h"/>
                                          </p:val>
                                        </p:tav>
                                      </p:tavLst>
                                    </p:anim>
                                    <p:animEffect transition="in" filter="fade">
                                      <p:cBhvr>
                                        <p:cTn id="76" dur="500"/>
                                        <p:tgtEl>
                                          <p:spTgt spid="29"/>
                                        </p:tgtEl>
                                      </p:cBhvr>
                                    </p:animEffect>
                                  </p:childTnLst>
                                </p:cTn>
                              </p:par>
                              <p:par>
                                <p:cTn id="77" presetID="53" presetClass="entr" presetSubtype="16" fill="hold" grpId="0" nodeType="withEffect">
                                  <p:stCondLst>
                                    <p:cond delay="400"/>
                                  </p:stCondLst>
                                  <p:childTnLst>
                                    <p:set>
                                      <p:cBhvr>
                                        <p:cTn id="78" dur="1" fill="hold">
                                          <p:stCondLst>
                                            <p:cond delay="0"/>
                                          </p:stCondLst>
                                        </p:cTn>
                                        <p:tgtEl>
                                          <p:spTgt spid="30"/>
                                        </p:tgtEl>
                                        <p:attrNameLst>
                                          <p:attrName>style.visibility</p:attrName>
                                        </p:attrNameLst>
                                      </p:cBhvr>
                                      <p:to>
                                        <p:strVal val="visible"/>
                                      </p:to>
                                    </p:set>
                                    <p:anim calcmode="lin" valueType="num">
                                      <p:cBhvr>
                                        <p:cTn id="79" dur="500" fill="hold"/>
                                        <p:tgtEl>
                                          <p:spTgt spid="30"/>
                                        </p:tgtEl>
                                        <p:attrNameLst>
                                          <p:attrName>ppt_w</p:attrName>
                                        </p:attrNameLst>
                                      </p:cBhvr>
                                      <p:tavLst>
                                        <p:tav tm="0">
                                          <p:val>
                                            <p:fltVal val="0"/>
                                          </p:val>
                                        </p:tav>
                                        <p:tav tm="100000">
                                          <p:val>
                                            <p:strVal val="#ppt_w"/>
                                          </p:val>
                                        </p:tav>
                                      </p:tavLst>
                                    </p:anim>
                                    <p:anim calcmode="lin" valueType="num">
                                      <p:cBhvr>
                                        <p:cTn id="80" dur="500" fill="hold"/>
                                        <p:tgtEl>
                                          <p:spTgt spid="30"/>
                                        </p:tgtEl>
                                        <p:attrNameLst>
                                          <p:attrName>ppt_h</p:attrName>
                                        </p:attrNameLst>
                                      </p:cBhvr>
                                      <p:tavLst>
                                        <p:tav tm="0">
                                          <p:val>
                                            <p:fltVal val="0"/>
                                          </p:val>
                                        </p:tav>
                                        <p:tav tm="100000">
                                          <p:val>
                                            <p:strVal val="#ppt_h"/>
                                          </p:val>
                                        </p:tav>
                                      </p:tavLst>
                                    </p:anim>
                                    <p:animEffect transition="in" filter="fade">
                                      <p:cBhvr>
                                        <p:cTn id="81" dur="500"/>
                                        <p:tgtEl>
                                          <p:spTgt spid="30"/>
                                        </p:tgtEl>
                                      </p:cBhvr>
                                    </p:animEffect>
                                  </p:childTnLst>
                                </p:cTn>
                              </p:par>
                              <p:par>
                                <p:cTn id="82" presetID="53" presetClass="entr" presetSubtype="16" fill="hold" grpId="0" nodeType="withEffect">
                                  <p:stCondLst>
                                    <p:cond delay="20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fill="hold"/>
                                        <p:tgtEl>
                                          <p:spTgt spid="31"/>
                                        </p:tgtEl>
                                        <p:attrNameLst>
                                          <p:attrName>ppt_w</p:attrName>
                                        </p:attrNameLst>
                                      </p:cBhvr>
                                      <p:tavLst>
                                        <p:tav tm="0">
                                          <p:val>
                                            <p:fltVal val="0"/>
                                          </p:val>
                                        </p:tav>
                                        <p:tav tm="100000">
                                          <p:val>
                                            <p:strVal val="#ppt_w"/>
                                          </p:val>
                                        </p:tav>
                                      </p:tavLst>
                                    </p:anim>
                                    <p:anim calcmode="lin" valueType="num">
                                      <p:cBhvr>
                                        <p:cTn id="85" dur="500" fill="hold"/>
                                        <p:tgtEl>
                                          <p:spTgt spid="31"/>
                                        </p:tgtEl>
                                        <p:attrNameLst>
                                          <p:attrName>ppt_h</p:attrName>
                                        </p:attrNameLst>
                                      </p:cBhvr>
                                      <p:tavLst>
                                        <p:tav tm="0">
                                          <p:val>
                                            <p:fltVal val="0"/>
                                          </p:val>
                                        </p:tav>
                                        <p:tav tm="100000">
                                          <p:val>
                                            <p:strVal val="#ppt_h"/>
                                          </p:val>
                                        </p:tav>
                                      </p:tavLst>
                                    </p:anim>
                                    <p:animEffect transition="in" filter="fade">
                                      <p:cBhvr>
                                        <p:cTn id="86" dur="500"/>
                                        <p:tgtEl>
                                          <p:spTgt spid="31"/>
                                        </p:tgtEl>
                                      </p:cBhvr>
                                    </p:animEffect>
                                  </p:childTnLst>
                                </p:cTn>
                              </p:par>
                              <p:par>
                                <p:cTn id="87" presetID="53" presetClass="entr" presetSubtype="16" fill="hold" grpId="0" nodeType="withEffect">
                                  <p:stCondLst>
                                    <p:cond delay="20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fltVal val="0"/>
                                          </p:val>
                                        </p:tav>
                                        <p:tav tm="100000">
                                          <p:val>
                                            <p:strVal val="#ppt_w"/>
                                          </p:val>
                                        </p:tav>
                                      </p:tavLst>
                                    </p:anim>
                                    <p:anim calcmode="lin" valueType="num">
                                      <p:cBhvr>
                                        <p:cTn id="90" dur="500" fill="hold"/>
                                        <p:tgtEl>
                                          <p:spTgt spid="32"/>
                                        </p:tgtEl>
                                        <p:attrNameLst>
                                          <p:attrName>ppt_h</p:attrName>
                                        </p:attrNameLst>
                                      </p:cBhvr>
                                      <p:tavLst>
                                        <p:tav tm="0">
                                          <p:val>
                                            <p:fltVal val="0"/>
                                          </p:val>
                                        </p:tav>
                                        <p:tav tm="100000">
                                          <p:val>
                                            <p:strVal val="#ppt_h"/>
                                          </p:val>
                                        </p:tav>
                                      </p:tavLst>
                                    </p:anim>
                                    <p:animEffect transition="in" filter="fade">
                                      <p:cBhvr>
                                        <p:cTn id="91" dur="500"/>
                                        <p:tgtEl>
                                          <p:spTgt spid="32"/>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p:cTn id="94" dur="500" fill="hold"/>
                                        <p:tgtEl>
                                          <p:spTgt spid="33"/>
                                        </p:tgtEl>
                                        <p:attrNameLst>
                                          <p:attrName>ppt_w</p:attrName>
                                        </p:attrNameLst>
                                      </p:cBhvr>
                                      <p:tavLst>
                                        <p:tav tm="0">
                                          <p:val>
                                            <p:fltVal val="0"/>
                                          </p:val>
                                        </p:tav>
                                        <p:tav tm="100000">
                                          <p:val>
                                            <p:strVal val="#ppt_w"/>
                                          </p:val>
                                        </p:tav>
                                      </p:tavLst>
                                    </p:anim>
                                    <p:anim calcmode="lin" valueType="num">
                                      <p:cBhvr>
                                        <p:cTn id="95" dur="500" fill="hold"/>
                                        <p:tgtEl>
                                          <p:spTgt spid="33"/>
                                        </p:tgtEl>
                                        <p:attrNameLst>
                                          <p:attrName>ppt_h</p:attrName>
                                        </p:attrNameLst>
                                      </p:cBhvr>
                                      <p:tavLst>
                                        <p:tav tm="0">
                                          <p:val>
                                            <p:fltVal val="0"/>
                                          </p:val>
                                        </p:tav>
                                        <p:tav tm="100000">
                                          <p:val>
                                            <p:strVal val="#ppt_h"/>
                                          </p:val>
                                        </p:tav>
                                      </p:tavLst>
                                    </p:anim>
                                    <p:animEffect transition="in" filter="fade">
                                      <p:cBhvr>
                                        <p:cTn id="96" dur="500"/>
                                        <p:tgtEl>
                                          <p:spTgt spid="33"/>
                                        </p:tgtEl>
                                      </p:cBhvr>
                                    </p:animEffect>
                                  </p:childTnLst>
                                </p:cTn>
                              </p:par>
                              <p:par>
                                <p:cTn id="97" presetID="53" presetClass="entr" presetSubtype="16" fill="hold" grpId="0" nodeType="withEffect">
                                  <p:stCondLst>
                                    <p:cond delay="400"/>
                                  </p:stCondLst>
                                  <p:childTnLst>
                                    <p:set>
                                      <p:cBhvr>
                                        <p:cTn id="98" dur="1" fill="hold">
                                          <p:stCondLst>
                                            <p:cond delay="0"/>
                                          </p:stCondLst>
                                        </p:cTn>
                                        <p:tgtEl>
                                          <p:spTgt spid="34"/>
                                        </p:tgtEl>
                                        <p:attrNameLst>
                                          <p:attrName>style.visibility</p:attrName>
                                        </p:attrNameLst>
                                      </p:cBhvr>
                                      <p:to>
                                        <p:strVal val="visible"/>
                                      </p:to>
                                    </p:set>
                                    <p:anim calcmode="lin" valueType="num">
                                      <p:cBhvr>
                                        <p:cTn id="99" dur="500" fill="hold"/>
                                        <p:tgtEl>
                                          <p:spTgt spid="34"/>
                                        </p:tgtEl>
                                        <p:attrNameLst>
                                          <p:attrName>ppt_w</p:attrName>
                                        </p:attrNameLst>
                                      </p:cBhvr>
                                      <p:tavLst>
                                        <p:tav tm="0">
                                          <p:val>
                                            <p:fltVal val="0"/>
                                          </p:val>
                                        </p:tav>
                                        <p:tav tm="100000">
                                          <p:val>
                                            <p:strVal val="#ppt_w"/>
                                          </p:val>
                                        </p:tav>
                                      </p:tavLst>
                                    </p:anim>
                                    <p:anim calcmode="lin" valueType="num">
                                      <p:cBhvr>
                                        <p:cTn id="100" dur="500" fill="hold"/>
                                        <p:tgtEl>
                                          <p:spTgt spid="34"/>
                                        </p:tgtEl>
                                        <p:attrNameLst>
                                          <p:attrName>ppt_h</p:attrName>
                                        </p:attrNameLst>
                                      </p:cBhvr>
                                      <p:tavLst>
                                        <p:tav tm="0">
                                          <p:val>
                                            <p:fltVal val="0"/>
                                          </p:val>
                                        </p:tav>
                                        <p:tav tm="100000">
                                          <p:val>
                                            <p:strVal val="#ppt_h"/>
                                          </p:val>
                                        </p:tav>
                                      </p:tavLst>
                                    </p:anim>
                                    <p:animEffect transition="in" filter="fade">
                                      <p:cBhvr>
                                        <p:cTn id="101" dur="500"/>
                                        <p:tgtEl>
                                          <p:spTgt spid="34"/>
                                        </p:tgtEl>
                                      </p:cBhvr>
                                    </p:animEffect>
                                  </p:childTnLst>
                                </p:cTn>
                              </p:par>
                              <p:par>
                                <p:cTn id="102" presetID="53" presetClass="entr" presetSubtype="16" fill="hold" grpId="0" nodeType="withEffect">
                                  <p:stCondLst>
                                    <p:cond delay="200"/>
                                  </p:stCondLst>
                                  <p:childTnLst>
                                    <p:set>
                                      <p:cBhvr>
                                        <p:cTn id="103" dur="1" fill="hold">
                                          <p:stCondLst>
                                            <p:cond delay="0"/>
                                          </p:stCondLst>
                                        </p:cTn>
                                        <p:tgtEl>
                                          <p:spTgt spid="35"/>
                                        </p:tgtEl>
                                        <p:attrNameLst>
                                          <p:attrName>style.visibility</p:attrName>
                                        </p:attrNameLst>
                                      </p:cBhvr>
                                      <p:to>
                                        <p:strVal val="visible"/>
                                      </p:to>
                                    </p:set>
                                    <p:anim calcmode="lin" valueType="num">
                                      <p:cBhvr>
                                        <p:cTn id="104" dur="500" fill="hold"/>
                                        <p:tgtEl>
                                          <p:spTgt spid="35"/>
                                        </p:tgtEl>
                                        <p:attrNameLst>
                                          <p:attrName>ppt_w</p:attrName>
                                        </p:attrNameLst>
                                      </p:cBhvr>
                                      <p:tavLst>
                                        <p:tav tm="0">
                                          <p:val>
                                            <p:fltVal val="0"/>
                                          </p:val>
                                        </p:tav>
                                        <p:tav tm="100000">
                                          <p:val>
                                            <p:strVal val="#ppt_w"/>
                                          </p:val>
                                        </p:tav>
                                      </p:tavLst>
                                    </p:anim>
                                    <p:anim calcmode="lin" valueType="num">
                                      <p:cBhvr>
                                        <p:cTn id="105" dur="500" fill="hold"/>
                                        <p:tgtEl>
                                          <p:spTgt spid="35"/>
                                        </p:tgtEl>
                                        <p:attrNameLst>
                                          <p:attrName>ppt_h</p:attrName>
                                        </p:attrNameLst>
                                      </p:cBhvr>
                                      <p:tavLst>
                                        <p:tav tm="0">
                                          <p:val>
                                            <p:fltVal val="0"/>
                                          </p:val>
                                        </p:tav>
                                        <p:tav tm="100000">
                                          <p:val>
                                            <p:strVal val="#ppt_h"/>
                                          </p:val>
                                        </p:tav>
                                      </p:tavLst>
                                    </p:anim>
                                    <p:animEffect transition="in" filter="fade">
                                      <p:cBhvr>
                                        <p:cTn id="106" dur="500"/>
                                        <p:tgtEl>
                                          <p:spTgt spid="35"/>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anim calcmode="lin" valueType="num">
                                      <p:cBhvr>
                                        <p:cTn id="109" dur="500" fill="hold"/>
                                        <p:tgtEl>
                                          <p:spTgt spid="36"/>
                                        </p:tgtEl>
                                        <p:attrNameLst>
                                          <p:attrName>ppt_w</p:attrName>
                                        </p:attrNameLst>
                                      </p:cBhvr>
                                      <p:tavLst>
                                        <p:tav tm="0">
                                          <p:val>
                                            <p:fltVal val="0"/>
                                          </p:val>
                                        </p:tav>
                                        <p:tav tm="100000">
                                          <p:val>
                                            <p:strVal val="#ppt_w"/>
                                          </p:val>
                                        </p:tav>
                                      </p:tavLst>
                                    </p:anim>
                                    <p:anim calcmode="lin" valueType="num">
                                      <p:cBhvr>
                                        <p:cTn id="110" dur="500" fill="hold"/>
                                        <p:tgtEl>
                                          <p:spTgt spid="36"/>
                                        </p:tgtEl>
                                        <p:attrNameLst>
                                          <p:attrName>ppt_h</p:attrName>
                                        </p:attrNameLst>
                                      </p:cBhvr>
                                      <p:tavLst>
                                        <p:tav tm="0">
                                          <p:val>
                                            <p:fltVal val="0"/>
                                          </p:val>
                                        </p:tav>
                                        <p:tav tm="100000">
                                          <p:val>
                                            <p:strVal val="#ppt_h"/>
                                          </p:val>
                                        </p:tav>
                                      </p:tavLst>
                                    </p:anim>
                                    <p:animEffect transition="in" filter="fade">
                                      <p:cBhvr>
                                        <p:cTn id="111" dur="500"/>
                                        <p:tgtEl>
                                          <p:spTgt spid="36"/>
                                        </p:tgtEl>
                                      </p:cBhvr>
                                    </p:animEffect>
                                  </p:childTnLst>
                                </p:cTn>
                              </p:par>
                              <p:par>
                                <p:cTn id="112" presetID="53" presetClass="entr" presetSubtype="16" fill="hold" grpId="0" nodeType="withEffect">
                                  <p:stCondLst>
                                    <p:cond delay="40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fill="hold"/>
                                        <p:tgtEl>
                                          <p:spTgt spid="37"/>
                                        </p:tgtEl>
                                        <p:attrNameLst>
                                          <p:attrName>ppt_w</p:attrName>
                                        </p:attrNameLst>
                                      </p:cBhvr>
                                      <p:tavLst>
                                        <p:tav tm="0">
                                          <p:val>
                                            <p:fltVal val="0"/>
                                          </p:val>
                                        </p:tav>
                                        <p:tav tm="100000">
                                          <p:val>
                                            <p:strVal val="#ppt_w"/>
                                          </p:val>
                                        </p:tav>
                                      </p:tavLst>
                                    </p:anim>
                                    <p:anim calcmode="lin" valueType="num">
                                      <p:cBhvr>
                                        <p:cTn id="115" dur="500" fill="hold"/>
                                        <p:tgtEl>
                                          <p:spTgt spid="37"/>
                                        </p:tgtEl>
                                        <p:attrNameLst>
                                          <p:attrName>ppt_h</p:attrName>
                                        </p:attrNameLst>
                                      </p:cBhvr>
                                      <p:tavLst>
                                        <p:tav tm="0">
                                          <p:val>
                                            <p:fltVal val="0"/>
                                          </p:val>
                                        </p:tav>
                                        <p:tav tm="100000">
                                          <p:val>
                                            <p:strVal val="#ppt_h"/>
                                          </p:val>
                                        </p:tav>
                                      </p:tavLst>
                                    </p:anim>
                                    <p:animEffect transition="in" filter="fade">
                                      <p:cBhvr>
                                        <p:cTn id="116" dur="500"/>
                                        <p:tgtEl>
                                          <p:spTgt spid="37"/>
                                        </p:tgtEl>
                                      </p:cBhvr>
                                    </p:animEffect>
                                  </p:childTnLst>
                                </p:cTn>
                              </p:par>
                              <p:par>
                                <p:cTn id="117" presetID="53" presetClass="entr" presetSubtype="16" fill="hold" grpId="0" nodeType="withEffect">
                                  <p:stCondLst>
                                    <p:cond delay="200"/>
                                  </p:stCondLst>
                                  <p:childTnLst>
                                    <p:set>
                                      <p:cBhvr>
                                        <p:cTn id="118" dur="1" fill="hold">
                                          <p:stCondLst>
                                            <p:cond delay="0"/>
                                          </p:stCondLst>
                                        </p:cTn>
                                        <p:tgtEl>
                                          <p:spTgt spid="38"/>
                                        </p:tgtEl>
                                        <p:attrNameLst>
                                          <p:attrName>style.visibility</p:attrName>
                                        </p:attrNameLst>
                                      </p:cBhvr>
                                      <p:to>
                                        <p:strVal val="visible"/>
                                      </p:to>
                                    </p:set>
                                    <p:anim calcmode="lin" valueType="num">
                                      <p:cBhvr>
                                        <p:cTn id="119" dur="500" fill="hold"/>
                                        <p:tgtEl>
                                          <p:spTgt spid="38"/>
                                        </p:tgtEl>
                                        <p:attrNameLst>
                                          <p:attrName>ppt_w</p:attrName>
                                        </p:attrNameLst>
                                      </p:cBhvr>
                                      <p:tavLst>
                                        <p:tav tm="0">
                                          <p:val>
                                            <p:fltVal val="0"/>
                                          </p:val>
                                        </p:tav>
                                        <p:tav tm="100000">
                                          <p:val>
                                            <p:strVal val="#ppt_w"/>
                                          </p:val>
                                        </p:tav>
                                      </p:tavLst>
                                    </p:anim>
                                    <p:anim calcmode="lin" valueType="num">
                                      <p:cBhvr>
                                        <p:cTn id="120" dur="500" fill="hold"/>
                                        <p:tgtEl>
                                          <p:spTgt spid="38"/>
                                        </p:tgtEl>
                                        <p:attrNameLst>
                                          <p:attrName>ppt_h</p:attrName>
                                        </p:attrNameLst>
                                      </p:cBhvr>
                                      <p:tavLst>
                                        <p:tav tm="0">
                                          <p:val>
                                            <p:fltVal val="0"/>
                                          </p:val>
                                        </p:tav>
                                        <p:tav tm="100000">
                                          <p:val>
                                            <p:strVal val="#ppt_h"/>
                                          </p:val>
                                        </p:tav>
                                      </p:tavLst>
                                    </p:anim>
                                    <p:animEffect transition="in" filter="fade">
                                      <p:cBhvr>
                                        <p:cTn id="121" dur="500"/>
                                        <p:tgtEl>
                                          <p:spTgt spid="38"/>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fill="hold"/>
                                        <p:tgtEl>
                                          <p:spTgt spid="39"/>
                                        </p:tgtEl>
                                        <p:attrNameLst>
                                          <p:attrName>ppt_w</p:attrName>
                                        </p:attrNameLst>
                                      </p:cBhvr>
                                      <p:tavLst>
                                        <p:tav tm="0">
                                          <p:val>
                                            <p:fltVal val="0"/>
                                          </p:val>
                                        </p:tav>
                                        <p:tav tm="100000">
                                          <p:val>
                                            <p:strVal val="#ppt_w"/>
                                          </p:val>
                                        </p:tav>
                                      </p:tavLst>
                                    </p:anim>
                                    <p:anim calcmode="lin" valueType="num">
                                      <p:cBhvr>
                                        <p:cTn id="125" dur="500" fill="hold"/>
                                        <p:tgtEl>
                                          <p:spTgt spid="39"/>
                                        </p:tgtEl>
                                        <p:attrNameLst>
                                          <p:attrName>ppt_h</p:attrName>
                                        </p:attrNameLst>
                                      </p:cBhvr>
                                      <p:tavLst>
                                        <p:tav tm="0">
                                          <p:val>
                                            <p:fltVal val="0"/>
                                          </p:val>
                                        </p:tav>
                                        <p:tav tm="100000">
                                          <p:val>
                                            <p:strVal val="#ppt_h"/>
                                          </p:val>
                                        </p:tav>
                                      </p:tavLst>
                                    </p:anim>
                                    <p:animEffect transition="in" filter="fade">
                                      <p:cBhvr>
                                        <p:cTn id="126" dur="500"/>
                                        <p:tgtEl>
                                          <p:spTgt spid="39"/>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0"/>
                                        </p:tgtEl>
                                        <p:attrNameLst>
                                          <p:attrName>style.visibility</p:attrName>
                                        </p:attrNameLst>
                                      </p:cBhvr>
                                      <p:to>
                                        <p:strVal val="visible"/>
                                      </p:to>
                                    </p:set>
                                    <p:anim calcmode="lin" valueType="num">
                                      <p:cBhvr>
                                        <p:cTn id="129" dur="500" fill="hold"/>
                                        <p:tgtEl>
                                          <p:spTgt spid="40"/>
                                        </p:tgtEl>
                                        <p:attrNameLst>
                                          <p:attrName>ppt_w</p:attrName>
                                        </p:attrNameLst>
                                      </p:cBhvr>
                                      <p:tavLst>
                                        <p:tav tm="0">
                                          <p:val>
                                            <p:fltVal val="0"/>
                                          </p:val>
                                        </p:tav>
                                        <p:tav tm="100000">
                                          <p:val>
                                            <p:strVal val="#ppt_w"/>
                                          </p:val>
                                        </p:tav>
                                      </p:tavLst>
                                    </p:anim>
                                    <p:anim calcmode="lin" valueType="num">
                                      <p:cBhvr>
                                        <p:cTn id="130" dur="500" fill="hold"/>
                                        <p:tgtEl>
                                          <p:spTgt spid="40"/>
                                        </p:tgtEl>
                                        <p:attrNameLst>
                                          <p:attrName>ppt_h</p:attrName>
                                        </p:attrNameLst>
                                      </p:cBhvr>
                                      <p:tavLst>
                                        <p:tav tm="0">
                                          <p:val>
                                            <p:fltVal val="0"/>
                                          </p:val>
                                        </p:tav>
                                        <p:tav tm="100000">
                                          <p:val>
                                            <p:strVal val="#ppt_h"/>
                                          </p:val>
                                        </p:tav>
                                      </p:tavLst>
                                    </p:anim>
                                    <p:animEffect transition="in" filter="fade">
                                      <p:cBhvr>
                                        <p:cTn id="1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40"/>
          <p:cNvSpPr>
            <a:spLocks noChangeArrowheads="1"/>
          </p:cNvSpPr>
          <p:nvPr/>
        </p:nvSpPr>
        <p:spPr bwMode="auto">
          <a:xfrm rot="5400000">
            <a:off x="645915" y="1627440"/>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a:extLst/>
        </p:spPr>
        <p:txBody>
          <a:bodyPr lIns="68573" tIns="34287" rIns="68573" bIns="34287" anchor="ctr"/>
          <a:lstStyle/>
          <a:p>
            <a:endParaRPr lang="zh-CN" altLang="en-US">
              <a:solidFill>
                <a:prstClr val="black"/>
              </a:solidFill>
            </a:endParaRPr>
          </a:p>
        </p:txBody>
      </p:sp>
      <p:sp>
        <p:nvSpPr>
          <p:cNvPr id="10" name="直接连接符 52"/>
          <p:cNvSpPr>
            <a:spLocks noChangeShapeType="1"/>
          </p:cNvSpPr>
          <p:nvPr/>
        </p:nvSpPr>
        <p:spPr bwMode="auto">
          <a:xfrm>
            <a:off x="3150394" y="1868165"/>
            <a:ext cx="1079919" cy="1"/>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6" name="直接连接符 58"/>
          <p:cNvSpPr>
            <a:spLocks noChangeShapeType="1"/>
          </p:cNvSpPr>
          <p:nvPr/>
        </p:nvSpPr>
        <p:spPr bwMode="auto">
          <a:xfrm>
            <a:off x="3155157" y="4470652"/>
            <a:ext cx="1080350" cy="1"/>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cxnSp>
        <p:nvCxnSpPr>
          <p:cNvPr id="20" name="直接连接符 62"/>
          <p:cNvCxnSpPr>
            <a:cxnSpLocks noChangeShapeType="1"/>
          </p:cNvCxnSpPr>
          <p:nvPr/>
        </p:nvCxnSpPr>
        <p:spPr bwMode="auto">
          <a:xfrm>
            <a:off x="3789760" y="2682929"/>
            <a:ext cx="980911" cy="0"/>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cxnSp>
      <p:sp>
        <p:nvSpPr>
          <p:cNvPr id="24" name="直接连接符 66"/>
          <p:cNvSpPr>
            <a:spLocks noChangeShapeType="1"/>
          </p:cNvSpPr>
          <p:nvPr/>
        </p:nvSpPr>
        <p:spPr bwMode="auto">
          <a:xfrm>
            <a:off x="3799285" y="3645073"/>
            <a:ext cx="971386" cy="0"/>
          </a:xfrm>
          <a:prstGeom prst="line">
            <a:avLst/>
          </a:prstGeom>
          <a:noFill/>
          <a:ln w="1270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7" name="矩形 71"/>
          <p:cNvSpPr>
            <a:spLocks noChangeArrowheads="1"/>
          </p:cNvSpPr>
          <p:nvPr/>
        </p:nvSpPr>
        <p:spPr bwMode="auto">
          <a:xfrm>
            <a:off x="4429884" y="1718127"/>
            <a:ext cx="3010805"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2014</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年百度提出百度大脑项目</a:t>
            </a:r>
          </a:p>
        </p:txBody>
      </p:sp>
      <p:sp>
        <p:nvSpPr>
          <p:cNvPr id="29" name="矩形 73"/>
          <p:cNvSpPr>
            <a:spLocks noChangeArrowheads="1"/>
          </p:cNvSpPr>
          <p:nvPr/>
        </p:nvSpPr>
        <p:spPr bwMode="auto">
          <a:xfrm>
            <a:off x="4429884" y="4165483"/>
            <a:ext cx="3310243" cy="76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Facebook</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a:t>
            </a: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Amazon</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a:t>
            </a:r>
            <a:r>
              <a:rPr lang="en-US" altLang="zh-CN"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Google</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a:t>
            </a: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IBM </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和</a:t>
            </a:r>
            <a:r>
              <a:rPr lang="en-US" altLang="zh-CN"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Microsoft</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等多</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家巨头企业联合成立人工智能联盟</a:t>
            </a:r>
          </a:p>
        </p:txBody>
      </p:sp>
      <p:sp>
        <p:nvSpPr>
          <p:cNvPr id="31" name="矩形 75"/>
          <p:cNvSpPr>
            <a:spLocks noChangeArrowheads="1"/>
          </p:cNvSpPr>
          <p:nvPr/>
        </p:nvSpPr>
        <p:spPr bwMode="auto">
          <a:xfrm>
            <a:off x="4854304" y="2444566"/>
            <a:ext cx="2939867" cy="53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00000"/>
              </a:lnSpc>
              <a:spcBef>
                <a:spcPct val="0"/>
              </a:spcBef>
              <a:buFont typeface="Arial" pitchFamily="34" charset="0"/>
              <a:buNone/>
            </a:pP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2015</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年美国政府在人工智能相关的研究和开发投入接近</a:t>
            </a:r>
            <a:r>
              <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rPr>
              <a:t>11</a:t>
            </a:r>
            <a:r>
              <a:rPr lang="zh-CN" altLang="en-US" sz="1500" dirty="0">
                <a:solidFill>
                  <a:prstClr val="black"/>
                </a:solidFill>
                <a:latin typeface="微软雅黑" panose="020B0503020204020204" pitchFamily="34" charset="-122"/>
                <a:ea typeface="微软雅黑" panose="020B0503020204020204" pitchFamily="34" charset="-122"/>
                <a:sym typeface="方正兰亭黑_GBK" pitchFamily="2" charset="-122"/>
              </a:rPr>
              <a:t>亿美元</a:t>
            </a:r>
          </a:p>
        </p:txBody>
      </p:sp>
      <p:sp>
        <p:nvSpPr>
          <p:cNvPr id="33" name="矩形 77"/>
          <p:cNvSpPr>
            <a:spLocks noChangeArrowheads="1"/>
          </p:cNvSpPr>
          <p:nvPr/>
        </p:nvSpPr>
        <p:spPr bwMode="auto">
          <a:xfrm>
            <a:off x="4854304" y="3495035"/>
            <a:ext cx="3003052"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2016</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年</a:t>
            </a:r>
            <a:r>
              <a:rPr lang="en-US" altLang="zh-CN" sz="1500" dirty="0" err="1" smtClean="0">
                <a:solidFill>
                  <a:prstClr val="black"/>
                </a:solidFill>
                <a:latin typeface="微软雅黑" panose="020B0503020204020204" pitchFamily="34" charset="-122"/>
                <a:ea typeface="微软雅黑" panose="020B0503020204020204" pitchFamily="34" charset="-122"/>
                <a:sym typeface="方正兰亭黑_GBK" pitchFamily="2" charset="-122"/>
              </a:rPr>
              <a:t>AlphaGo</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以</a:t>
            </a:r>
            <a:r>
              <a:rPr lang="en-US" altLang="zh-CN"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4:1</a:t>
            </a:r>
            <a:r>
              <a:rPr lang="zh-CN" altLang="en-US" sz="1500" dirty="0" smtClean="0">
                <a:solidFill>
                  <a:prstClr val="black"/>
                </a:solidFill>
                <a:latin typeface="微软雅黑" panose="020B0503020204020204" pitchFamily="34" charset="-122"/>
                <a:ea typeface="微软雅黑" panose="020B0503020204020204" pitchFamily="34" charset="-122"/>
                <a:sym typeface="方正兰亭黑_GBK" pitchFamily="2" charset="-122"/>
              </a:rPr>
              <a:t>击败李世石</a:t>
            </a:r>
            <a:endParaRPr lang="en-US" altLang="zh-CN" sz="1500" dirty="0">
              <a:solidFill>
                <a:prstClr val="black"/>
              </a:solidFill>
              <a:latin typeface="微软雅黑" panose="020B0503020204020204" pitchFamily="34" charset="-122"/>
              <a:ea typeface="微软雅黑" panose="020B0503020204020204" pitchFamily="34" charset="-122"/>
              <a:sym typeface="方正兰亭黑_GBK" pitchFamily="2" charset="-122"/>
            </a:endParaRPr>
          </a:p>
        </p:txBody>
      </p:sp>
      <p:grpSp>
        <p:nvGrpSpPr>
          <p:cNvPr id="39" name="组合 38"/>
          <p:cNvGrpSpPr/>
          <p:nvPr/>
        </p:nvGrpSpPr>
        <p:grpSpPr>
          <a:xfrm>
            <a:off x="771815" y="1913444"/>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椭圆 42"/>
          <p:cNvSpPr/>
          <p:nvPr/>
        </p:nvSpPr>
        <p:spPr>
          <a:xfrm>
            <a:off x="2865855" y="1737134"/>
            <a:ext cx="345998" cy="345998"/>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椭圆 43"/>
          <p:cNvSpPr/>
          <p:nvPr/>
        </p:nvSpPr>
        <p:spPr>
          <a:xfrm>
            <a:off x="3453287" y="2547832"/>
            <a:ext cx="345998" cy="345998"/>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3443762" y="3472799"/>
            <a:ext cx="345998" cy="345998"/>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椭圆 45"/>
          <p:cNvSpPr/>
          <p:nvPr/>
        </p:nvSpPr>
        <p:spPr>
          <a:xfrm>
            <a:off x="2836900" y="4297652"/>
            <a:ext cx="345998" cy="345998"/>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5" name="直接连接符 6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TextBox 93"/>
          <p:cNvSpPr txBox="1"/>
          <p:nvPr/>
        </p:nvSpPr>
        <p:spPr>
          <a:xfrm>
            <a:off x="1061046" y="134824"/>
            <a:ext cx="1569660" cy="461665"/>
          </a:xfrm>
          <a:prstGeom prst="rect">
            <a:avLst/>
          </a:prstGeom>
          <a:noFill/>
        </p:spPr>
        <p:txBody>
          <a:bodyPr wrap="none" rtlCol="0">
            <a:spAutoFit/>
          </a:bodyPr>
          <a:lstStyle/>
          <a:p>
            <a:r>
              <a:rPr lang="zh-CN" altLang="en-US" sz="2400" spc="300" dirty="0" smtClean="0">
                <a:latin typeface="微软雅黑" panose="020B0503020204020204" pitchFamily="34" charset="-122"/>
                <a:ea typeface="微软雅黑" panose="020B0503020204020204" pitchFamily="34" charset="-122"/>
              </a:rPr>
              <a:t>研究背景</a:t>
            </a:r>
            <a:endParaRPr lang="zh-CN" altLang="en-US" sz="2400" spc="3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918485" y="2112056"/>
            <a:ext cx="2210426" cy="2105872"/>
          </a:xfrm>
          <a:prstGeom prst="ellipse">
            <a:avLst/>
          </a:prstGeom>
          <a:effectLst>
            <a:glow rad="101600">
              <a:srgbClr val="163A5A">
                <a:alpha val="60000"/>
              </a:srgbClr>
            </a:glow>
          </a:effectLst>
        </p:spPr>
      </p:pic>
      <p:sp>
        <p:nvSpPr>
          <p:cNvPr id="70" name="TextBox 6"/>
          <p:cNvSpPr txBox="1">
            <a:spLocks noChangeArrowheads="1"/>
          </p:cNvSpPr>
          <p:nvPr/>
        </p:nvSpPr>
        <p:spPr bwMode="auto">
          <a:xfrm>
            <a:off x="401390" y="828619"/>
            <a:ext cx="82273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just"/>
            <a:r>
              <a:rPr lang="zh-CN" altLang="en-US" dirty="0">
                <a:latin typeface="微软雅黑" panose="020B0503020204020204" pitchFamily="34" charset="-122"/>
                <a:ea typeface="微软雅黑" panose="020B0503020204020204" pitchFamily="34" charset="-122"/>
              </a:rPr>
              <a:t>深度学习作为机器学习领域的一个</a:t>
            </a:r>
            <a:r>
              <a:rPr lang="zh-CN" altLang="en-US" dirty="0" smtClean="0">
                <a:latin typeface="微软雅黑" panose="020B0503020204020204" pitchFamily="34" charset="-122"/>
                <a:ea typeface="微软雅黑" panose="020B0503020204020204" pitchFamily="34" charset="-122"/>
              </a:rPr>
              <a:t>热点，</a:t>
            </a:r>
            <a:r>
              <a:rPr lang="zh-CN" altLang="en-US" dirty="0">
                <a:latin typeface="微软雅黑" panose="020B0503020204020204" pitchFamily="34" charset="-122"/>
                <a:ea typeface="微软雅黑" panose="020B0503020204020204" pitchFamily="34" charset="-122"/>
              </a:rPr>
              <a:t>自</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年</a:t>
            </a:r>
            <a:r>
              <a:rPr lang="zh-CN" altLang="en-US" dirty="0" smtClean="0">
                <a:latin typeface="微软雅黑" panose="020B0503020204020204" pitchFamily="34" charset="-122"/>
                <a:ea typeface="微软雅黑" panose="020B0503020204020204" pitchFamily="34" charset="-122"/>
              </a:rPr>
              <a:t>以来受到</a:t>
            </a:r>
            <a:r>
              <a:rPr lang="zh-CN" altLang="en-US" dirty="0">
                <a:latin typeface="微软雅黑" panose="020B0503020204020204" pitchFamily="34" charset="-122"/>
                <a:ea typeface="微软雅黑" panose="020B0503020204020204" pitchFamily="34" charset="-122"/>
              </a:rPr>
              <a:t>了来自政府、</a:t>
            </a:r>
            <a:r>
              <a:rPr lang="zh-CN" altLang="en-US" dirty="0" smtClean="0">
                <a:latin typeface="微软雅黑" panose="020B0503020204020204" pitchFamily="34" charset="-122"/>
                <a:ea typeface="微软雅黑" panose="020B0503020204020204" pitchFamily="34" charset="-122"/>
              </a:rPr>
              <a:t>工业界和学术界的</a:t>
            </a:r>
            <a:r>
              <a:rPr lang="zh-CN" altLang="en-US" dirty="0">
                <a:latin typeface="微软雅黑" panose="020B0503020204020204" pitchFamily="34" charset="-122"/>
                <a:ea typeface="微软雅黑" panose="020B0503020204020204" pitchFamily="34" charset="-122"/>
              </a:rPr>
              <a:t>广泛关注。</a:t>
            </a:r>
            <a:endParaRPr lang="zh-CN"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5B5BF9F-75C6-42BD-8363-2F606FE0B601}" type="slidenum">
              <a:rPr lang="zh-CN" altLang="en-US" smtClean="0"/>
              <a:t>3</a:t>
            </a:fld>
            <a:endParaRPr lang="zh-CN" altLang="en-US"/>
          </a:p>
        </p:txBody>
      </p:sp>
    </p:spTree>
    <p:extLst>
      <p:ext uri="{BB962C8B-B14F-4D97-AF65-F5344CB8AC3E}">
        <p14:creationId xmlns:p14="http://schemas.microsoft.com/office/powerpoint/2010/main" val="38367536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300"/>
                                        <p:tgtEl>
                                          <p:spTgt spid="6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300"/>
                                        <p:tgtEl>
                                          <p:spTgt spid="6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p:tgtEl>
                                          <p:spTgt spid="69"/>
                                        </p:tgtEl>
                                        <p:attrNameLst>
                                          <p:attrName>ppt_x</p:attrName>
                                        </p:attrNameLst>
                                      </p:cBhvr>
                                      <p:tavLst>
                                        <p:tav tm="0">
                                          <p:val>
                                            <p:strVal val="#ppt_x-#ppt_w*1.125000"/>
                                          </p:val>
                                        </p:tav>
                                        <p:tav tm="100000">
                                          <p:val>
                                            <p:strVal val="#ppt_x"/>
                                          </p:val>
                                        </p:tav>
                                      </p:tavLst>
                                    </p:anim>
                                    <p:animEffect transition="in" filter="wipe(right)">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13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1800"/>
                            </p:stCondLst>
                            <p:childTnLst>
                              <p:par>
                                <p:cTn id="31" presetID="21" presetClass="entr" presetSubtype="1"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2000"/>
                                        <p:tgtEl>
                                          <p:spTgt spid="4"/>
                                        </p:tgtEl>
                                      </p:cBhvr>
                                    </p:animEffect>
                                  </p:childTnLst>
                                </p:cTn>
                              </p:par>
                            </p:childTnLst>
                          </p:cTn>
                        </p:par>
                        <p:par>
                          <p:cTn id="34" fill="hold">
                            <p:stCondLst>
                              <p:cond delay="38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6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6" grpId="0" animBg="1"/>
      <p:bldP spid="24" grpId="0" animBg="1"/>
      <p:bldP spid="27" grpId="0"/>
      <p:bldP spid="29" grpId="0"/>
      <p:bldP spid="31" grpId="0"/>
      <p:bldP spid="33" grpId="0"/>
      <p:bldP spid="43" grpId="0" animBg="1"/>
      <p:bldP spid="44" grpId="0" animBg="1"/>
      <p:bldP spid="45" grpId="0" animBg="1"/>
      <p:bldP spid="46" grpId="0" animBg="1"/>
      <p:bldP spid="66" grpId="0" animBg="1"/>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8"/>
          <p:cNvSpPr>
            <a:spLocks noChangeShapeType="1"/>
          </p:cNvSpPr>
          <p:nvPr/>
        </p:nvSpPr>
        <p:spPr bwMode="auto">
          <a:xfrm>
            <a:off x="1107281" y="1765814"/>
            <a:ext cx="1490663" cy="119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3" name="直接连接符 9"/>
          <p:cNvSpPr>
            <a:spLocks noChangeShapeType="1"/>
          </p:cNvSpPr>
          <p:nvPr/>
        </p:nvSpPr>
        <p:spPr bwMode="auto">
          <a:xfrm>
            <a:off x="1107281" y="2883188"/>
            <a:ext cx="2286203" cy="119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4" name="矩形 50"/>
          <p:cNvSpPr>
            <a:spLocks noChangeArrowheads="1"/>
          </p:cNvSpPr>
          <p:nvPr/>
        </p:nvSpPr>
        <p:spPr bwMode="auto">
          <a:xfrm>
            <a:off x="1035843" y="1991269"/>
            <a:ext cx="136627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主题建模</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sp>
        <p:nvSpPr>
          <p:cNvPr id="5" name="矩形 47"/>
          <p:cNvSpPr>
            <a:spLocks noChangeArrowheads="1"/>
          </p:cNvSpPr>
          <p:nvPr/>
        </p:nvSpPr>
        <p:spPr bwMode="auto">
          <a:xfrm>
            <a:off x="1038225" y="2302021"/>
            <a:ext cx="7292974"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建模旨在</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从文档集合中挖掘出表达语义主旨的相关词汇短语或语义单元。</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 name="矩形 47"/>
          <p:cNvSpPr>
            <a:spLocks noChangeArrowheads="1"/>
          </p:cNvSpPr>
          <p:nvPr/>
        </p:nvSpPr>
        <p:spPr bwMode="auto">
          <a:xfrm>
            <a:off x="995368" y="986181"/>
            <a:ext cx="7521802"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当前，对于自然语言处理的诸多任务而言，深度学习虽然已经发挥出了一定的作用，</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但是在文本主题</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建模方面，相关的研究并没有深入地进行，提升的效果也比较有限。</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8" name="矩形 56"/>
          <p:cNvSpPr>
            <a:spLocks noChangeArrowheads="1"/>
          </p:cNvSpPr>
          <p:nvPr/>
        </p:nvSpPr>
        <p:spPr bwMode="auto">
          <a:xfrm>
            <a:off x="1035843" y="2953206"/>
            <a:ext cx="3720426"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eaLnBrk="1" hangingPunct="1">
              <a:lnSpc>
                <a:spcPct val="100000"/>
              </a:lnSpc>
              <a:spcBef>
                <a:spcPct val="0"/>
              </a:spcBef>
              <a:buFont typeface="Wingdings" panose="05000000000000000000" pitchFamily="2" charset="2"/>
              <a:buChar char="l"/>
            </a:pPr>
            <a:r>
              <a:rPr lang="en-US" altLang="zh-CN"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LDA</a:t>
            </a:r>
            <a:r>
              <a:rPr lang="zh-CN" altLang="en-US" sz="1700" dirty="0" smtClean="0">
                <a:solidFill>
                  <a:srgbClr val="163A5A"/>
                </a:solidFill>
                <a:latin typeface="微软雅黑" panose="020B0503020204020204" pitchFamily="34" charset="-122"/>
                <a:ea typeface="微软雅黑" panose="020B0503020204020204" pitchFamily="34" charset="-122"/>
                <a:sym typeface="方正兰亭黑_GBK" pitchFamily="2" charset="-122"/>
              </a:rPr>
              <a:t>概率主题模型</a:t>
            </a:r>
            <a:endParaRPr lang="en-US" altLang="zh-CN" sz="17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sp>
        <p:nvSpPr>
          <p:cNvPr id="9" name="矩形 47"/>
          <p:cNvSpPr>
            <a:spLocks noChangeArrowheads="1"/>
          </p:cNvSpPr>
          <p:nvPr/>
        </p:nvSpPr>
        <p:spPr bwMode="auto">
          <a:xfrm>
            <a:off x="1038226" y="3263960"/>
            <a:ext cx="7445374"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常见的主题</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往往基于</a:t>
            </a:r>
            <a:r>
              <a:rPr lang="en-US" altLang="zh-CN"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LDA</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及其</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变种</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TextBox 93"/>
          <p:cNvSpPr txBox="1"/>
          <p:nvPr/>
        </p:nvSpPr>
        <p:spPr>
          <a:xfrm>
            <a:off x="1061046" y="134824"/>
            <a:ext cx="1569660" cy="461665"/>
          </a:xfrm>
          <a:prstGeom prst="rect">
            <a:avLst/>
          </a:prstGeom>
          <a:noFill/>
        </p:spPr>
        <p:txBody>
          <a:bodyPr wrap="none" rtlCol="0">
            <a:spAutoFit/>
          </a:bodyPr>
          <a:lstStyle/>
          <a:p>
            <a:r>
              <a:rPr lang="zh-CN" altLang="en-US" sz="2400" spc="300" dirty="0" smtClean="0">
                <a:latin typeface="微软雅黑" panose="020B0503020204020204" pitchFamily="34" charset="-122"/>
                <a:ea typeface="微软雅黑" panose="020B0503020204020204" pitchFamily="34" charset="-122"/>
              </a:rPr>
              <a:t>研究背景</a:t>
            </a:r>
            <a:endParaRPr lang="zh-CN" altLang="en-US" sz="2400" spc="300" dirty="0">
              <a:latin typeface="微软雅黑" panose="020B0503020204020204" pitchFamily="34" charset="-122"/>
              <a:ea typeface="微软雅黑" panose="020B0503020204020204" pitchFamily="34" charset="-122"/>
            </a:endParaRPr>
          </a:p>
        </p:txBody>
      </p:sp>
      <p:graphicFrame>
        <p:nvGraphicFramePr>
          <p:cNvPr id="61" name="对象 60"/>
          <p:cNvGraphicFramePr>
            <a:graphicFrameLocks noChangeAspect="1"/>
          </p:cNvGraphicFramePr>
          <p:nvPr>
            <p:extLst>
              <p:ext uri="{D42A27DB-BD31-4B8C-83A1-F6EECF244321}">
                <p14:modId xmlns:p14="http://schemas.microsoft.com/office/powerpoint/2010/main" val="760663188"/>
              </p:ext>
            </p:extLst>
          </p:nvPr>
        </p:nvGraphicFramePr>
        <p:xfrm>
          <a:off x="2881541" y="3673753"/>
          <a:ext cx="4425705" cy="1387250"/>
        </p:xfrm>
        <a:graphic>
          <a:graphicData uri="http://schemas.openxmlformats.org/presentationml/2006/ole">
            <mc:AlternateContent xmlns:mc="http://schemas.openxmlformats.org/markup-compatibility/2006">
              <mc:Choice xmlns:v="urn:schemas-microsoft-com:vml" Requires="v">
                <p:oleObj spid="_x0000_s1132" name="Visio" r:id="rId4" imgW="4867206" imgH="1543050" progId="Visio.Drawing.11">
                  <p:embed/>
                </p:oleObj>
              </mc:Choice>
              <mc:Fallback>
                <p:oleObj name="Visio" r:id="rId4" imgW="4867206" imgH="1543050" progId="Visio.Drawing.11">
                  <p:embed/>
                  <p:pic>
                    <p:nvPicPr>
                      <p:cNvPr id="0" name=""/>
                      <p:cNvPicPr/>
                      <p:nvPr/>
                    </p:nvPicPr>
                    <p:blipFill>
                      <a:blip r:embed="rId5"/>
                      <a:stretch>
                        <a:fillRect/>
                      </a:stretch>
                    </p:blipFill>
                    <p:spPr>
                      <a:xfrm>
                        <a:off x="2881541" y="3673753"/>
                        <a:ext cx="4425705" cy="1387250"/>
                      </a:xfrm>
                      <a:prstGeom prst="rect">
                        <a:avLst/>
                      </a:prstGeom>
                    </p:spPr>
                  </p:pic>
                </p:oleObj>
              </mc:Fallback>
            </mc:AlternateContent>
          </a:graphicData>
        </a:graphic>
      </p:graphicFrame>
      <p:sp>
        <p:nvSpPr>
          <p:cNvPr id="65" name="椭圆 64"/>
          <p:cNvSpPr/>
          <p:nvPr/>
        </p:nvSpPr>
        <p:spPr bwMode="auto">
          <a:xfrm>
            <a:off x="5609771" y="4276893"/>
            <a:ext cx="1371600" cy="787667"/>
          </a:xfrm>
          <a:prstGeom prst="ellipse">
            <a:avLst/>
          </a:prstGeom>
          <a:noFill/>
          <a:ln w="3175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rgbClr val="163A5A"/>
              </a:solidFill>
              <a:effectLst/>
              <a:latin typeface="Arial" panose="020B0604020202020204" pitchFamily="34" charset="0"/>
              <a:ea typeface="宋体" panose="02010600030101010101" pitchFamily="2" charset="-122"/>
            </a:endParaRPr>
          </a:p>
        </p:txBody>
      </p:sp>
      <p:sp>
        <p:nvSpPr>
          <p:cNvPr id="10" name="灯片编号占位符 9"/>
          <p:cNvSpPr>
            <a:spLocks noGrp="1"/>
          </p:cNvSpPr>
          <p:nvPr>
            <p:ph type="sldNum" sz="quarter" idx="12"/>
          </p:nvPr>
        </p:nvSpPr>
        <p:spPr/>
        <p:txBody>
          <a:bodyPr/>
          <a:lstStyle/>
          <a:p>
            <a:fld id="{B5B5BF9F-75C6-42BD-8363-2F606FE0B601}" type="slidenum">
              <a:rPr lang="zh-CN" altLang="en-US" smtClean="0"/>
              <a:t>4</a:t>
            </a:fld>
            <a:endParaRPr lang="zh-CN" altLang="en-US"/>
          </a:p>
        </p:txBody>
      </p:sp>
    </p:spTree>
    <p:extLst>
      <p:ext uri="{BB962C8B-B14F-4D97-AF65-F5344CB8AC3E}">
        <p14:creationId xmlns:p14="http://schemas.microsoft.com/office/powerpoint/2010/main" val="414497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2100"/>
                            </p:stCondLst>
                            <p:childTnLst>
                              <p:par>
                                <p:cTn id="26" presetID="2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p:stCondLst>
                              <p:cond delay="3100"/>
                            </p:stCondLst>
                            <p:childTnLst>
                              <p:par>
                                <p:cTn id="34" presetID="16" presetClass="entr" presetSubtype="21"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par>
                                <p:cTn id="37" presetID="16" presetClass="entr" presetSubtype="21" fill="hold" grpId="0" nodeType="withEffect">
                                  <p:stCondLst>
                                    <p:cond delay="40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7" grpId="0"/>
      <p:bldP spid="8" grpId="0"/>
      <p:bldP spid="9" grpId="0"/>
      <p:bldP spid="58" grpId="0" animBg="1"/>
      <p:bldP spid="48" grpId="0"/>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5" name="组合 74"/>
          <p:cNvGrpSpPr/>
          <p:nvPr/>
        </p:nvGrpSpPr>
        <p:grpSpPr>
          <a:xfrm>
            <a:off x="619688" y="2620261"/>
            <a:ext cx="1088972" cy="1085368"/>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63A5A"/>
                  </a:solidFill>
                  <a:latin typeface="微软雅黑" panose="020B0503020204020204" pitchFamily="34" charset="-122"/>
                  <a:ea typeface="微软雅黑" panose="020B0503020204020204" pitchFamily="34" charset="-122"/>
                </a:rPr>
                <a:t>研究挑战</a:t>
              </a:r>
              <a:endParaRPr lang="zh-CN" altLang="en-US" dirty="0">
                <a:solidFill>
                  <a:srgbClr val="163A5A"/>
                </a:solidFill>
                <a:latin typeface="微软雅黑" panose="020B0503020204020204" pitchFamily="34" charset="-122"/>
                <a:ea typeface="微软雅黑" panose="020B0503020204020204" pitchFamily="34" charset="-122"/>
              </a:endParaRPr>
            </a:p>
          </p:txBody>
        </p:sp>
      </p:grpSp>
      <p:sp>
        <p:nvSpPr>
          <p:cNvPr id="78" name="椭圆 77"/>
          <p:cNvSpPr/>
          <p:nvPr/>
        </p:nvSpPr>
        <p:spPr>
          <a:xfrm>
            <a:off x="2486196" y="1423851"/>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3" name="组合 82"/>
          <p:cNvGrpSpPr/>
          <p:nvPr/>
        </p:nvGrpSpPr>
        <p:grpSpPr>
          <a:xfrm>
            <a:off x="2508663" y="2353935"/>
            <a:ext cx="558000" cy="5580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 name="左大括号 1"/>
          <p:cNvSpPr/>
          <p:nvPr/>
        </p:nvSpPr>
        <p:spPr>
          <a:xfrm>
            <a:off x="1850142" y="1723161"/>
            <a:ext cx="370707" cy="2934157"/>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椭圆 38"/>
          <p:cNvSpPr/>
          <p:nvPr/>
        </p:nvSpPr>
        <p:spPr>
          <a:xfrm>
            <a:off x="2504522" y="3358818"/>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2626714" y="1528492"/>
            <a:ext cx="379953"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2634647" y="2448568"/>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640998" y="3483631"/>
            <a:ext cx="371101"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382776" y="1456502"/>
            <a:ext cx="4962090" cy="784830"/>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首先，当前的主题模型在结构上的可扩展性十分有限，往往通过在基本的生成模型中加入额外随机变量来实现功能上的增强。</a:t>
            </a:r>
          </a:p>
        </p:txBody>
      </p:sp>
      <p:sp>
        <p:nvSpPr>
          <p:cNvPr id="47" name="TextBox 46"/>
          <p:cNvSpPr txBox="1"/>
          <p:nvPr/>
        </p:nvSpPr>
        <p:spPr>
          <a:xfrm>
            <a:off x="3382776" y="2410123"/>
            <a:ext cx="5015287" cy="553998"/>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其次，当前的</a:t>
            </a:r>
            <a:r>
              <a:rPr lang="zh-CN" altLang="en-US" sz="1500" dirty="0" smtClean="0">
                <a:solidFill>
                  <a:srgbClr val="163A5A"/>
                </a:solidFill>
                <a:latin typeface="微软雅黑" panose="020B0503020204020204" pitchFamily="34" charset="-122"/>
                <a:ea typeface="微软雅黑" panose="020B0503020204020204" pitchFamily="34" charset="-122"/>
              </a:rPr>
              <a:t>主题模型往往没有</a:t>
            </a:r>
            <a:r>
              <a:rPr lang="zh-CN" altLang="en-US" sz="1500" dirty="0">
                <a:solidFill>
                  <a:srgbClr val="163A5A"/>
                </a:solidFill>
                <a:latin typeface="微软雅黑" panose="020B0503020204020204" pitchFamily="34" charset="-122"/>
                <a:ea typeface="微软雅黑" panose="020B0503020204020204" pitchFamily="34" charset="-122"/>
              </a:rPr>
              <a:t>较好地结合相关领域知识，使得产生的主题</a:t>
            </a:r>
            <a:r>
              <a:rPr lang="zh-CN" altLang="en-US" sz="1500" dirty="0" smtClean="0">
                <a:solidFill>
                  <a:srgbClr val="163A5A"/>
                </a:solidFill>
                <a:latin typeface="微软雅黑" panose="020B0503020204020204" pitchFamily="34" charset="-122"/>
                <a:ea typeface="微软雅黑" panose="020B0503020204020204" pitchFamily="34" charset="-122"/>
              </a:rPr>
              <a:t>语义连贯性较差</a:t>
            </a:r>
            <a:r>
              <a:rPr lang="zh-CN" altLang="en-US" sz="1500" dirty="0">
                <a:solidFill>
                  <a:srgbClr val="163A5A"/>
                </a:solidFill>
                <a:latin typeface="微软雅黑" panose="020B0503020204020204" pitchFamily="34" charset="-122"/>
                <a:ea typeface="微软雅黑" panose="020B0503020204020204" pitchFamily="34" charset="-122"/>
              </a:rPr>
              <a:t>，很难为人所理解。</a:t>
            </a:r>
          </a:p>
        </p:txBody>
      </p:sp>
      <p:sp>
        <p:nvSpPr>
          <p:cNvPr id="48" name="TextBox 47"/>
          <p:cNvSpPr txBox="1"/>
          <p:nvPr/>
        </p:nvSpPr>
        <p:spPr>
          <a:xfrm>
            <a:off x="3404040" y="3288408"/>
            <a:ext cx="4860559" cy="784830"/>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同时，当前的主题模型在参数推断过程中没有显式地考虑上下文信息，使得对于主题的分配过程难以收敛到一个较好的状态。</a:t>
            </a:r>
          </a:p>
        </p:txBody>
      </p:sp>
      <p:sp>
        <p:nvSpPr>
          <p:cNvPr id="21" name="TextBox 93"/>
          <p:cNvSpPr txBox="1"/>
          <p:nvPr/>
        </p:nvSpPr>
        <p:spPr>
          <a:xfrm>
            <a:off x="1061046" y="134824"/>
            <a:ext cx="1569660" cy="461665"/>
          </a:xfrm>
          <a:prstGeom prst="rect">
            <a:avLst/>
          </a:prstGeom>
          <a:noFill/>
        </p:spPr>
        <p:txBody>
          <a:bodyPr wrap="none" rtlCol="0">
            <a:spAutoFit/>
          </a:bodyPr>
          <a:lstStyle/>
          <a:p>
            <a:r>
              <a:rPr lang="zh-CN" altLang="en-US" sz="2400" spc="300" dirty="0" smtClean="0">
                <a:latin typeface="微软雅黑" panose="020B0503020204020204" pitchFamily="34" charset="-122"/>
                <a:ea typeface="微软雅黑" panose="020B0503020204020204" pitchFamily="34" charset="-122"/>
              </a:rPr>
              <a:t>研究背景</a:t>
            </a:r>
            <a:endParaRPr lang="zh-CN" altLang="en-US" sz="2400" spc="300" dirty="0">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659917" y="879159"/>
            <a:ext cx="7292974"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20000"/>
              </a:lnSpc>
              <a:spcBef>
                <a:spcPct val="0"/>
              </a:spcBef>
              <a:buFont typeface="Arial" pitchFamily="34" charset="0"/>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虽然</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主题</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模型的应用领域十分广泛，但是在特定环境下，其建模过程仍然存在一系列挑战。</a:t>
            </a:r>
            <a:endPar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20893" y="4308437"/>
            <a:ext cx="558000" cy="558000"/>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TextBox 40"/>
          <p:cNvSpPr txBox="1"/>
          <p:nvPr/>
        </p:nvSpPr>
        <p:spPr>
          <a:xfrm>
            <a:off x="2646877" y="4403070"/>
            <a:ext cx="444195" cy="338554"/>
          </a:xfrm>
          <a:prstGeom prst="rect">
            <a:avLst/>
          </a:prstGeom>
          <a:noFill/>
        </p:spPr>
        <p:txBody>
          <a:bodyPr wrap="square" rtlCol="0">
            <a:spAutoFit/>
          </a:bodyPr>
          <a:lstStyle/>
          <a:p>
            <a:r>
              <a:rPr lang="en-US" altLang="zh-CN" sz="1600" dirty="0" smtClean="0">
                <a:solidFill>
                  <a:srgbClr val="163A5A"/>
                </a:solidFill>
                <a:latin typeface="微软雅黑" panose="020B0503020204020204" pitchFamily="34" charset="-122"/>
                <a:ea typeface="微软雅黑" panose="020B0503020204020204" pitchFamily="34" charset="-122"/>
              </a:rPr>
              <a:t>4</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27" name="TextBox 46"/>
          <p:cNvSpPr txBox="1"/>
          <p:nvPr/>
        </p:nvSpPr>
        <p:spPr>
          <a:xfrm>
            <a:off x="3411075" y="4312439"/>
            <a:ext cx="4958690" cy="553998"/>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此外，对比深度学习的框架结构，传统的主题模型仍然是一种浅层的表示结构，</a:t>
            </a:r>
            <a:r>
              <a:rPr lang="zh-CN" altLang="en-US" sz="1500" dirty="0" smtClean="0">
                <a:solidFill>
                  <a:srgbClr val="163A5A"/>
                </a:solidFill>
                <a:latin typeface="微软雅黑" panose="020B0503020204020204" pitchFamily="34" charset="-122"/>
                <a:ea typeface="微软雅黑" panose="020B0503020204020204" pitchFamily="34" charset="-122"/>
              </a:rPr>
              <a:t>存在文本特征</a:t>
            </a:r>
            <a:r>
              <a:rPr lang="zh-CN" altLang="en-US" sz="1500" dirty="0">
                <a:solidFill>
                  <a:srgbClr val="163A5A"/>
                </a:solidFill>
                <a:latin typeface="微软雅黑" panose="020B0503020204020204" pitchFamily="34" charset="-122"/>
                <a:ea typeface="微软雅黑" panose="020B0503020204020204" pitchFamily="34" charset="-122"/>
              </a:rPr>
              <a:t>表达能力不强等缺点。</a:t>
            </a:r>
          </a:p>
        </p:txBody>
      </p:sp>
      <p:sp>
        <p:nvSpPr>
          <p:cNvPr id="5" name="灯片编号占位符 4"/>
          <p:cNvSpPr>
            <a:spLocks noGrp="1"/>
          </p:cNvSpPr>
          <p:nvPr>
            <p:ph type="sldNum" sz="quarter" idx="12"/>
          </p:nvPr>
        </p:nvSpPr>
        <p:spPr/>
        <p:txBody>
          <a:bodyPr/>
          <a:lstStyle/>
          <a:p>
            <a:fld id="{B5B5BF9F-75C6-42BD-8363-2F606FE0B601}" type="slidenum">
              <a:rPr lang="zh-CN" altLang="en-US" smtClean="0"/>
              <a:t>5</a:t>
            </a:fld>
            <a:endParaRPr lang="zh-CN" altLang="en-US"/>
          </a:p>
        </p:txBody>
      </p:sp>
    </p:spTree>
    <p:custDataLst>
      <p:tags r:id="rId1"/>
    </p:custDataLst>
    <p:extLst>
      <p:ext uri="{BB962C8B-B14F-4D97-AF65-F5344CB8AC3E}">
        <p14:creationId xmlns:p14="http://schemas.microsoft.com/office/powerpoint/2010/main" val="5266366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11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53" presetClass="entr" presetSubtype="16" fill="hold" nodeType="withEffect">
                                  <p:stCondLst>
                                    <p:cond delay="400"/>
                                  </p:stCondLst>
                                  <p:childTnLst>
                                    <p:set>
                                      <p:cBhvr>
                                        <p:cTn id="22" dur="1" fill="hold">
                                          <p:stCondLst>
                                            <p:cond delay="0"/>
                                          </p:stCondLst>
                                        </p:cTn>
                                        <p:tgtEl>
                                          <p:spTgt spid="75"/>
                                        </p:tgtEl>
                                        <p:attrNameLst>
                                          <p:attrName>style.visibility</p:attrName>
                                        </p:attrNameLst>
                                      </p:cBhvr>
                                      <p:to>
                                        <p:strVal val="visible"/>
                                      </p:to>
                                    </p:set>
                                    <p:anim calcmode="lin" valueType="num">
                                      <p:cBhvr>
                                        <p:cTn id="23" dur="500" fill="hold"/>
                                        <p:tgtEl>
                                          <p:spTgt spid="75"/>
                                        </p:tgtEl>
                                        <p:attrNameLst>
                                          <p:attrName>ppt_w</p:attrName>
                                        </p:attrNameLst>
                                      </p:cBhvr>
                                      <p:tavLst>
                                        <p:tav tm="0">
                                          <p:val>
                                            <p:fltVal val="0"/>
                                          </p:val>
                                        </p:tav>
                                        <p:tav tm="100000">
                                          <p:val>
                                            <p:strVal val="#ppt_w"/>
                                          </p:val>
                                        </p:tav>
                                      </p:tavLst>
                                    </p:anim>
                                    <p:anim calcmode="lin" valueType="num">
                                      <p:cBhvr>
                                        <p:cTn id="24" dur="500" fill="hold"/>
                                        <p:tgtEl>
                                          <p:spTgt spid="75"/>
                                        </p:tgtEl>
                                        <p:attrNameLst>
                                          <p:attrName>ppt_h</p:attrName>
                                        </p:attrNameLst>
                                      </p:cBhvr>
                                      <p:tavLst>
                                        <p:tav tm="0">
                                          <p:val>
                                            <p:fltVal val="0"/>
                                          </p:val>
                                        </p:tav>
                                        <p:tav tm="100000">
                                          <p:val>
                                            <p:strVal val="#ppt_h"/>
                                          </p:val>
                                        </p:tav>
                                      </p:tavLst>
                                    </p:anim>
                                    <p:animEffect transition="in" filter="fade">
                                      <p:cBhvr>
                                        <p:cTn id="25" dur="500"/>
                                        <p:tgtEl>
                                          <p:spTgt spid="75"/>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6" presetClass="entr" presetSubtype="21" fill="hold" grpId="0" nodeType="withEffect">
                                  <p:stCondLst>
                                    <p:cond delay="100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p:cTn id="44" dur="500" fill="hold"/>
                                        <p:tgtEl>
                                          <p:spTgt spid="83"/>
                                        </p:tgtEl>
                                        <p:attrNameLst>
                                          <p:attrName>ppt_w</p:attrName>
                                        </p:attrNameLst>
                                      </p:cBhvr>
                                      <p:tavLst>
                                        <p:tav tm="0">
                                          <p:val>
                                            <p:fltVal val="0"/>
                                          </p:val>
                                        </p:tav>
                                        <p:tav tm="100000">
                                          <p:val>
                                            <p:strVal val="#ppt_w"/>
                                          </p:val>
                                        </p:tav>
                                      </p:tavLst>
                                    </p:anim>
                                    <p:anim calcmode="lin" valueType="num">
                                      <p:cBhvr>
                                        <p:cTn id="45" dur="500" fill="hold"/>
                                        <p:tgtEl>
                                          <p:spTgt spid="83"/>
                                        </p:tgtEl>
                                        <p:attrNameLst>
                                          <p:attrName>ppt_h</p:attrName>
                                        </p:attrNameLst>
                                      </p:cBhvr>
                                      <p:tavLst>
                                        <p:tav tm="0">
                                          <p:val>
                                            <p:fltVal val="0"/>
                                          </p:val>
                                        </p:tav>
                                        <p:tav tm="100000">
                                          <p:val>
                                            <p:strVal val="#ppt_h"/>
                                          </p:val>
                                        </p:tav>
                                      </p:tavLst>
                                    </p:anim>
                                    <p:animEffect transition="in" filter="fade">
                                      <p:cBhvr>
                                        <p:cTn id="46" dur="500"/>
                                        <p:tgtEl>
                                          <p:spTgt spid="8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par>
                          <p:cTn id="51" fill="hold">
                            <p:stCondLst>
                              <p:cond delay="1000"/>
                            </p:stCondLst>
                            <p:childTnLst>
                              <p:par>
                                <p:cTn id="52" presetID="16" presetClass="entr" presetSubtype="21"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arn(inVertical)">
                                      <p:cBhvr>
                                        <p:cTn id="54" dur="7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Effect transition="in" filter="fade">
                                      <p:cBhvr>
                                        <p:cTn id="61" dur="500"/>
                                        <p:tgtEl>
                                          <p:spTgt spid="39"/>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childTnLst>
                          </p:cTn>
                        </p:par>
                        <p:par>
                          <p:cTn id="66" fill="hold">
                            <p:stCondLst>
                              <p:cond delay="1000"/>
                            </p:stCondLst>
                            <p:childTnLst>
                              <p:par>
                                <p:cTn id="67" presetID="16" presetClass="entr" presetSubtype="21"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barn(inVertical)">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par>
                          <p:cTn id="81" fill="hold">
                            <p:stCondLst>
                              <p:cond delay="1000"/>
                            </p:stCondLst>
                            <p:childTnLst>
                              <p:par>
                                <p:cTn id="82" presetID="16" presetClass="entr" presetSubtype="21"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barn(inVertical)">
                                      <p:cBhvr>
                                        <p:cTn id="84" dur="7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78" grpId="0" animBg="1"/>
      <p:bldP spid="2" grpId="0" animBg="1"/>
      <p:bldP spid="39" grpId="0" animBg="1"/>
      <p:bldP spid="3" grpId="0"/>
      <p:bldP spid="41" grpId="0"/>
      <p:bldP spid="45" grpId="0"/>
      <p:bldP spid="4" grpId="0"/>
      <p:bldP spid="47" grpId="0"/>
      <p:bldP spid="48" grpId="0"/>
      <p:bldP spid="21" grpId="0"/>
      <p:bldP spid="22"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7"/>
          <p:cNvSpPr>
            <a:spLocks noChangeArrowheads="1"/>
          </p:cNvSpPr>
          <p:nvPr/>
        </p:nvSpPr>
        <p:spPr bwMode="auto">
          <a:xfrm>
            <a:off x="646880" y="1024315"/>
            <a:ext cx="7292974"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lvl="0" algn="just" eaLnBrk="1" hangingPunct="1">
              <a:lnSpc>
                <a:spcPct val="120000"/>
              </a:lnSpc>
              <a:spcBef>
                <a:spcPct val="0"/>
              </a:spcBef>
              <a:buNone/>
            </a:pP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结合上述问题与挑战，本文</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基于深度学习技术构建</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文本主题模型，旨在</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增强：</a:t>
            </a:r>
            <a:endParaRPr kumimoji="0" lang="zh-CN" altLang="en-US" sz="15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Calibri" pitchFamily="34" charset="0"/>
            </a:endParaRPr>
          </a:p>
        </p:txBody>
      </p:sp>
      <p:sp>
        <p:nvSpPr>
          <p:cNvPr id="9" name="矩形 47"/>
          <p:cNvSpPr>
            <a:spLocks noChangeArrowheads="1"/>
          </p:cNvSpPr>
          <p:nvPr/>
        </p:nvSpPr>
        <p:spPr bwMode="auto">
          <a:xfrm>
            <a:off x="595293" y="3063846"/>
            <a:ext cx="7445374" cy="117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lvl="0" algn="just" eaLnBrk="1" hangingPunct="1">
              <a:lnSpc>
                <a:spcPct val="120000"/>
              </a:lnSpc>
              <a:spcBef>
                <a:spcPct val="0"/>
              </a:spcBef>
              <a:buNone/>
            </a:pP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此类基于深度学习的主题</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模型不仅能够提供文档级别的语义特征表示，有助于提高领域文本分类的准确率，还能够提供语义更为连贯的主题，对于面向主题的</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应用具有</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较强的指导意义。此外</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，该主题</a:t>
            </a:r>
            <a:r>
              <a:rPr lang="zh-CN" altLang="en-US" sz="1500" dirty="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模型为深度神经网络在主题建模中的应用提供了一种新思路，使得两者有机结合在一起，互相</a:t>
            </a:r>
            <a:r>
              <a:rPr lang="zh-CN" altLang="en-US" sz="1500" dirty="0" smtClean="0">
                <a:solidFill>
                  <a:prstClr val="black">
                    <a:lumMod val="85000"/>
                    <a:lumOff val="15000"/>
                  </a:prstClr>
                </a:solidFill>
                <a:latin typeface="微软雅黑" panose="020B0503020204020204" pitchFamily="34" charset="-122"/>
                <a:ea typeface="微软雅黑" panose="020B0503020204020204" pitchFamily="34" charset="-122"/>
                <a:sym typeface="方正兰亭黑_GBK" pitchFamily="2" charset="-122"/>
              </a:rPr>
              <a:t>增强，互相解释。</a:t>
            </a:r>
            <a:endParaRPr kumimoji="0" lang="zh-CN" altLang="en-US" sz="15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Calibri" pitchFamily="34" charset="0"/>
            </a:endParaRPr>
          </a:p>
        </p:txBody>
      </p:sp>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研究背景</a:t>
            </a:r>
            <a:endParaRPr kumimoji="0" lang="zh-CN" altLang="en-US" sz="24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4345410" y="1563177"/>
            <a:ext cx="2875275" cy="455663"/>
            <a:chOff x="4304043" y="1286668"/>
            <a:chExt cx="3837944" cy="2757793"/>
          </a:xfrm>
          <a:effectLst>
            <a:outerShdw blurRad="381000" dist="254000" dir="8100000" algn="tr" rotWithShape="0">
              <a:prstClr val="black">
                <a:alpha val="40000"/>
              </a:prstClr>
            </a:outerShdw>
          </a:effectLst>
        </p:grpSpPr>
        <p:sp>
          <p:nvSpPr>
            <p:cNvPr id="18" name="圆角矩形 1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525674" y="1649348"/>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40"/>
          <p:cNvSpPr txBox="1"/>
          <p:nvPr/>
        </p:nvSpPr>
        <p:spPr>
          <a:xfrm>
            <a:off x="4841013" y="1629140"/>
            <a:ext cx="2236510" cy="338554"/>
          </a:xfrm>
          <a:prstGeom prst="rect">
            <a:avLst/>
          </a:prstGeom>
          <a:noFill/>
          <a:effectLst/>
        </p:spPr>
        <p:txBody>
          <a:bodyPr wrap="none" rtlCol="0">
            <a:spAutoFit/>
          </a:bodyPr>
          <a:lstStyle/>
          <a:p>
            <a:r>
              <a:rPr lang="zh-CN" altLang="en-US" sz="1600" dirty="0">
                <a:solidFill>
                  <a:srgbClr val="163A5A"/>
                </a:solidFill>
                <a:latin typeface="微软雅黑" panose="020B0503020204020204" pitchFamily="34" charset="-122"/>
                <a:ea typeface="微软雅黑" panose="020B0503020204020204" pitchFamily="34" charset="-122"/>
              </a:rPr>
              <a:t>主题表达的</a:t>
            </a:r>
            <a:r>
              <a:rPr lang="zh-CN" altLang="en-US" sz="1600" dirty="0" smtClean="0">
                <a:solidFill>
                  <a:srgbClr val="163A5A"/>
                </a:solidFill>
                <a:latin typeface="微软雅黑" panose="020B0503020204020204" pitchFamily="34" charset="-122"/>
                <a:ea typeface="微软雅黑" panose="020B0503020204020204" pitchFamily="34" charset="-122"/>
              </a:rPr>
              <a:t>语义连贯性</a:t>
            </a:r>
            <a:endParaRPr lang="zh-CN" altLang="en-US" sz="1600" dirty="0">
              <a:solidFill>
                <a:srgbClr val="163A5A"/>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722981" y="2304499"/>
            <a:ext cx="2875275" cy="455663"/>
            <a:chOff x="4304043" y="1286668"/>
            <a:chExt cx="3837944" cy="2757793"/>
          </a:xfrm>
          <a:effectLst>
            <a:outerShdw blurRad="381000" dist="254000" dir="8100000" algn="tr" rotWithShape="0">
              <a:prstClr val="black">
                <a:alpha val="40000"/>
              </a:prstClr>
            </a:outerShdw>
          </a:effectLst>
        </p:grpSpPr>
        <p:sp>
          <p:nvSpPr>
            <p:cNvPr id="22" name="圆角矩形 2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903245" y="2390670"/>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40"/>
          <p:cNvSpPr txBox="1"/>
          <p:nvPr/>
        </p:nvSpPr>
        <p:spPr>
          <a:xfrm>
            <a:off x="1218584" y="2370462"/>
            <a:ext cx="2441694" cy="338554"/>
          </a:xfrm>
          <a:prstGeom prst="rect">
            <a:avLst/>
          </a:prstGeom>
          <a:noFill/>
          <a:effectLst/>
        </p:spPr>
        <p:txBody>
          <a:bodyPr wrap="none" rtlCol="0">
            <a:spAutoFit/>
          </a:bodyPr>
          <a:lstStyle/>
          <a:p>
            <a:r>
              <a:rPr lang="zh-CN" altLang="en-US" sz="1600" dirty="0">
                <a:solidFill>
                  <a:srgbClr val="163A5A"/>
                </a:solidFill>
                <a:latin typeface="微软雅黑" panose="020B0503020204020204" pitchFamily="34" charset="-122"/>
                <a:ea typeface="微软雅黑" panose="020B0503020204020204" pitchFamily="34" charset="-122"/>
              </a:rPr>
              <a:t>参数推断的上下文一致性</a:t>
            </a:r>
          </a:p>
        </p:txBody>
      </p:sp>
      <p:grpSp>
        <p:nvGrpSpPr>
          <p:cNvPr id="26" name="组合 25"/>
          <p:cNvGrpSpPr/>
          <p:nvPr/>
        </p:nvGrpSpPr>
        <p:grpSpPr>
          <a:xfrm>
            <a:off x="710186" y="1582651"/>
            <a:ext cx="2875275" cy="455663"/>
            <a:chOff x="4304043" y="1286668"/>
            <a:chExt cx="3837944" cy="2757793"/>
          </a:xfrm>
          <a:effectLst>
            <a:outerShdw blurRad="381000" dist="254000" dir="8100000" algn="tr" rotWithShape="0">
              <a:prstClr val="black">
                <a:alpha val="40000"/>
              </a:prstClr>
            </a:outerShdw>
          </a:effectLst>
        </p:grpSpPr>
        <p:sp>
          <p:nvSpPr>
            <p:cNvPr id="27" name="圆角矩形 2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椭圆 28"/>
          <p:cNvSpPr/>
          <p:nvPr/>
        </p:nvSpPr>
        <p:spPr>
          <a:xfrm>
            <a:off x="890450" y="1668822"/>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40"/>
          <p:cNvSpPr txBox="1"/>
          <p:nvPr/>
        </p:nvSpPr>
        <p:spPr>
          <a:xfrm>
            <a:off x="1205789" y="1648614"/>
            <a:ext cx="2031325" cy="338554"/>
          </a:xfrm>
          <a:prstGeom prst="rect">
            <a:avLst/>
          </a:prstGeom>
          <a:noFill/>
          <a:effectLst/>
        </p:spPr>
        <p:txBody>
          <a:bodyPr wrap="none" rtlCol="0">
            <a:spAutoFit/>
          </a:bodyPr>
          <a:lstStyle/>
          <a:p>
            <a:r>
              <a:rPr lang="zh-CN" altLang="en-US" sz="1600" dirty="0">
                <a:solidFill>
                  <a:srgbClr val="163A5A"/>
                </a:solidFill>
                <a:latin typeface="微软雅黑" panose="020B0503020204020204" pitchFamily="34" charset="-122"/>
                <a:ea typeface="微软雅黑" panose="020B0503020204020204" pitchFamily="34" charset="-122"/>
              </a:rPr>
              <a:t>模型整体的可扩展性</a:t>
            </a:r>
          </a:p>
        </p:txBody>
      </p:sp>
      <p:grpSp>
        <p:nvGrpSpPr>
          <p:cNvPr id="31" name="组合 30"/>
          <p:cNvGrpSpPr/>
          <p:nvPr/>
        </p:nvGrpSpPr>
        <p:grpSpPr>
          <a:xfrm>
            <a:off x="4345410" y="2304499"/>
            <a:ext cx="2875275" cy="455663"/>
            <a:chOff x="4304043" y="1286668"/>
            <a:chExt cx="3837944" cy="2757793"/>
          </a:xfrm>
          <a:effectLst>
            <a:outerShdw blurRad="381000" dist="254000" dir="8100000" algn="tr" rotWithShape="0">
              <a:prstClr val="black">
                <a:alpha val="40000"/>
              </a:prstClr>
            </a:outerShdw>
          </a:effectLst>
        </p:grpSpPr>
        <p:sp>
          <p:nvSpPr>
            <p:cNvPr id="32" name="圆角矩形 3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p:cNvSpPr/>
          <p:nvPr/>
        </p:nvSpPr>
        <p:spPr>
          <a:xfrm>
            <a:off x="4525674" y="2390670"/>
            <a:ext cx="279463" cy="279463"/>
          </a:xfrm>
          <a:prstGeom prst="ellipse">
            <a:avLst/>
          </a:prstGeom>
          <a:solidFill>
            <a:schemeClr val="tx2">
              <a:lumMod val="50000"/>
            </a:schemeClr>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40"/>
          <p:cNvSpPr txBox="1"/>
          <p:nvPr/>
        </p:nvSpPr>
        <p:spPr>
          <a:xfrm>
            <a:off x="4841013" y="2370462"/>
            <a:ext cx="2236510" cy="338554"/>
          </a:xfrm>
          <a:prstGeom prst="rect">
            <a:avLst/>
          </a:prstGeom>
          <a:noFill/>
          <a:effectLst/>
        </p:spPr>
        <p:txBody>
          <a:bodyPr wrap="none" rtlCol="0">
            <a:spAutoFit/>
          </a:bodyPr>
          <a:lstStyle/>
          <a:p>
            <a:r>
              <a:rPr lang="zh-CN" altLang="en-US" sz="1600" dirty="0">
                <a:solidFill>
                  <a:srgbClr val="163A5A"/>
                </a:solidFill>
                <a:latin typeface="微软雅黑" panose="020B0503020204020204" pitchFamily="34" charset="-122"/>
                <a:ea typeface="微软雅黑" panose="020B0503020204020204" pitchFamily="34" charset="-122"/>
              </a:rPr>
              <a:t>文档语义表征的准确性</a:t>
            </a:r>
          </a:p>
        </p:txBody>
      </p:sp>
      <p:sp>
        <p:nvSpPr>
          <p:cNvPr id="3" name="灯片编号占位符 2"/>
          <p:cNvSpPr>
            <a:spLocks noGrp="1"/>
          </p:cNvSpPr>
          <p:nvPr>
            <p:ph type="sldNum" sz="quarter" idx="12"/>
          </p:nvPr>
        </p:nvSpPr>
        <p:spPr/>
        <p:txBody>
          <a:bodyPr/>
          <a:lstStyle/>
          <a:p>
            <a:fld id="{B5B5BF9F-75C6-42BD-8363-2F606FE0B601}" type="slidenum">
              <a:rPr lang="zh-CN" altLang="en-US" smtClean="0"/>
              <a:t>6</a:t>
            </a:fld>
            <a:endParaRPr lang="zh-CN" altLang="en-US"/>
          </a:p>
        </p:txBody>
      </p:sp>
    </p:spTree>
    <p:extLst>
      <p:ext uri="{BB962C8B-B14F-4D97-AF65-F5344CB8AC3E}">
        <p14:creationId xmlns:p14="http://schemas.microsoft.com/office/powerpoint/2010/main" val="21085339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par>
                          <p:cTn id="17" fill="hold">
                            <p:stCondLst>
                              <p:cond delay="11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par>
                          <p:cTn id="57" fill="hold">
                            <p:stCondLst>
                              <p:cond delay="1600"/>
                            </p:stCondLst>
                            <p:childTnLst>
                              <p:par>
                                <p:cTn id="58" presetID="16" presetClass="entr" presetSubtype="21"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arn(inVertical)">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58" grpId="0" animBg="1"/>
      <p:bldP spid="48" grpId="0"/>
      <p:bldP spid="17" grpId="0" animBg="1"/>
      <p:bldP spid="20" grpId="0"/>
      <p:bldP spid="24" grpId="0" animBg="1"/>
      <p:bldP spid="25" grpId="0"/>
      <p:bldP spid="29" grpId="0" animBg="1"/>
      <p:bldP spid="30" grpId="0"/>
      <p:bldP spid="34" grpId="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研究概述</a:t>
            </a:r>
            <a:endParaRPr kumimoji="0" lang="zh-CN" altLang="en-US" sz="24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8"/>
          <p:cNvGrpSpPr>
            <a:grpSpLocks/>
          </p:cNvGrpSpPr>
          <p:nvPr/>
        </p:nvGrpSpPr>
        <p:grpSpPr bwMode="auto">
          <a:xfrm flipV="1">
            <a:off x="2977987" y="2893711"/>
            <a:ext cx="1260000" cy="1260000"/>
            <a:chOff x="0" y="0"/>
            <a:chExt cx="1970470" cy="1970470"/>
          </a:xfrm>
        </p:grpSpPr>
        <p:sp>
          <p:nvSpPr>
            <p:cNvPr id="16"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7"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tx2">
                <a:lumMod val="5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sp>
        <p:nvSpPr>
          <p:cNvPr id="18" name="矩形 11"/>
          <p:cNvSpPr>
            <a:spLocks noChangeArrowheads="1"/>
          </p:cNvSpPr>
          <p:nvPr/>
        </p:nvSpPr>
        <p:spPr bwMode="auto">
          <a:xfrm flipV="1">
            <a:off x="5254334" y="2893711"/>
            <a:ext cx="3900488" cy="27741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sym typeface="方正兰亭黑_GBK" pitchFamily="2" charset="-122"/>
            </a:endParaRPr>
          </a:p>
        </p:txBody>
      </p:sp>
      <p:grpSp>
        <p:nvGrpSpPr>
          <p:cNvPr id="19" name="组合 13"/>
          <p:cNvGrpSpPr>
            <a:grpSpLocks/>
          </p:cNvGrpSpPr>
          <p:nvPr/>
        </p:nvGrpSpPr>
        <p:grpSpPr bwMode="auto">
          <a:xfrm flipV="1">
            <a:off x="4435185" y="2873239"/>
            <a:ext cx="1260000" cy="1260000"/>
            <a:chOff x="0" y="0"/>
            <a:chExt cx="1970470" cy="1970470"/>
          </a:xfrm>
        </p:grpSpPr>
        <p:sp>
          <p:nvSpPr>
            <p:cNvPr id="20"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tx2">
                <a:lumMod val="5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grpSp>
        <p:nvGrpSpPr>
          <p:cNvPr id="22" name="组合 3"/>
          <p:cNvGrpSpPr>
            <a:grpSpLocks/>
          </p:cNvGrpSpPr>
          <p:nvPr/>
        </p:nvGrpSpPr>
        <p:grpSpPr bwMode="auto">
          <a:xfrm>
            <a:off x="4402701" y="1286995"/>
            <a:ext cx="1260000" cy="1260000"/>
            <a:chOff x="0" y="0"/>
            <a:chExt cx="1970470" cy="1970470"/>
          </a:xfrm>
        </p:grpSpPr>
        <p:sp>
          <p:nvSpPr>
            <p:cNvPr id="23"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tx2">
                <a:lumMod val="5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sp>
        <p:nvSpPr>
          <p:cNvPr id="25" name="任意多边形 24"/>
          <p:cNvSpPr>
            <a:spLocks noChangeArrowheads="1"/>
          </p:cNvSpPr>
          <p:nvPr/>
        </p:nvSpPr>
        <p:spPr bwMode="auto">
          <a:xfrm>
            <a:off x="8743950" y="4882302"/>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endParaRPr lang="zh-CN" altLang="en-US"/>
          </a:p>
        </p:txBody>
      </p:sp>
      <p:sp>
        <p:nvSpPr>
          <p:cNvPr id="26" name="TextBox 15"/>
          <p:cNvSpPr>
            <a:spLocks noChangeArrowheads="1"/>
          </p:cNvSpPr>
          <p:nvPr/>
        </p:nvSpPr>
        <p:spPr bwMode="auto">
          <a:xfrm>
            <a:off x="8803482" y="4916831"/>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Unicode MS" pitchFamily="34" charset="-122"/>
                <a:ea typeface="Arial Unicode MS" pitchFamily="34" charset="-122"/>
                <a:cs typeface="Arial Unicode MS" pitchFamily="34" charset="-122"/>
                <a:sym typeface="Arial Unicode MS" pitchFamily="34" charset="-122"/>
              </a:rPr>
              <a:t>* </a:t>
            </a:r>
            <a:endParaRPr lang="zh-CN" altLang="zh-CN" sz="1100" b="1">
              <a:solidFill>
                <a:schemeClr val="bg1"/>
              </a:solidFill>
              <a:latin typeface="Arial Unicode MS" pitchFamily="34" charset="-122"/>
              <a:ea typeface="Arial Unicode MS" pitchFamily="34" charset="-122"/>
              <a:cs typeface="Arial Unicode MS" pitchFamily="34" charset="-122"/>
              <a:sym typeface="Arial Unicode MS" pitchFamily="34" charset="-122"/>
            </a:endParaRPr>
          </a:p>
        </p:txBody>
      </p:sp>
      <p:grpSp>
        <p:nvGrpSpPr>
          <p:cNvPr id="27" name="组合 26"/>
          <p:cNvGrpSpPr/>
          <p:nvPr/>
        </p:nvGrpSpPr>
        <p:grpSpPr>
          <a:xfrm>
            <a:off x="4610100" y="1471579"/>
            <a:ext cx="900000" cy="900000"/>
            <a:chOff x="4481014" y="1320593"/>
            <a:chExt cx="1244010" cy="1244013"/>
          </a:xfrm>
        </p:grpSpPr>
        <p:grpSp>
          <p:nvGrpSpPr>
            <p:cNvPr id="28" name="组合 27"/>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31" name="椭圆 30"/>
              <p:cNvSpPr/>
              <p:nvPr/>
            </p:nvSpPr>
            <p:spPr>
              <a:xfrm>
                <a:off x="392108" y="760417"/>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29" name="文本框 3"/>
            <p:cNvSpPr>
              <a:spLocks noChangeArrowheads="1"/>
            </p:cNvSpPr>
            <p:nvPr/>
          </p:nvSpPr>
          <p:spPr bwMode="auto">
            <a:xfrm>
              <a:off x="4684388" y="1600828"/>
              <a:ext cx="866772" cy="78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1800" dirty="0">
                  <a:solidFill>
                    <a:srgbClr val="163A5A"/>
                  </a:solidFill>
                  <a:latin typeface="微软雅黑" panose="020B0503020204020204" pitchFamily="34" charset="-122"/>
                  <a:ea typeface="微软雅黑" panose="020B0503020204020204" pitchFamily="34" charset="-122"/>
                  <a:sym typeface="方正兰亭黑_GBK" pitchFamily="2" charset="-122"/>
                </a:rPr>
                <a:t>Step</a:t>
              </a:r>
            </a:p>
            <a:p>
              <a:pPr algn="ctr" eaLnBrk="1" hangingPunct="1">
                <a:spcBef>
                  <a:spcPct val="0"/>
                </a:spcBef>
                <a:buFont typeface="Arial" pitchFamily="34" charset="0"/>
                <a:buNone/>
              </a:pPr>
              <a:r>
                <a:rPr lang="en-US" altLang="zh-CN" sz="1800" dirty="0">
                  <a:solidFill>
                    <a:srgbClr val="163A5A"/>
                  </a:solidFill>
                  <a:latin typeface="微软雅黑" panose="020B0503020204020204" pitchFamily="34" charset="-122"/>
                  <a:ea typeface="微软雅黑" panose="020B0503020204020204" pitchFamily="34" charset="-122"/>
                  <a:sym typeface="方正兰亭黑_GBK" pitchFamily="2" charset="-122"/>
                </a:rPr>
                <a:t>01</a:t>
              </a:r>
              <a:endParaRPr lang="zh-CN" altLang="en-US" sz="18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grpSp>
      <p:grpSp>
        <p:nvGrpSpPr>
          <p:cNvPr id="32" name="组合 31"/>
          <p:cNvGrpSpPr/>
          <p:nvPr/>
        </p:nvGrpSpPr>
        <p:grpSpPr>
          <a:xfrm>
            <a:off x="3189897" y="3072117"/>
            <a:ext cx="900000" cy="900000"/>
            <a:chOff x="2824855" y="3294915"/>
            <a:chExt cx="1244010" cy="1244013"/>
          </a:xfrm>
        </p:grpSpPr>
        <p:grpSp>
          <p:nvGrpSpPr>
            <p:cNvPr id="33" name="组合 32"/>
            <p:cNvGrpSpPr/>
            <p:nvPr/>
          </p:nvGrpSpPr>
          <p:grpSpPr>
            <a:xfrm>
              <a:off x="2824855" y="3294915"/>
              <a:ext cx="1244010" cy="1244013"/>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36" name="椭圆 35"/>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34" name="文本框 16"/>
            <p:cNvSpPr>
              <a:spLocks noChangeArrowheads="1"/>
            </p:cNvSpPr>
            <p:nvPr/>
          </p:nvSpPr>
          <p:spPr bwMode="auto">
            <a:xfrm>
              <a:off x="3013472" y="3567601"/>
              <a:ext cx="866772" cy="78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1800" dirty="0">
                  <a:solidFill>
                    <a:srgbClr val="163A5A"/>
                  </a:solidFill>
                  <a:latin typeface="微软雅黑" panose="020B0503020204020204" pitchFamily="34" charset="-122"/>
                  <a:ea typeface="微软雅黑" panose="020B0503020204020204" pitchFamily="34" charset="-122"/>
                  <a:sym typeface="方正兰亭黑_GBK" pitchFamily="2" charset="-122"/>
                </a:rPr>
                <a:t>Step</a:t>
              </a:r>
            </a:p>
            <a:p>
              <a:pPr algn="ctr" eaLnBrk="1" hangingPunct="1">
                <a:spcBef>
                  <a:spcPct val="0"/>
                </a:spcBef>
                <a:buFont typeface="Arial" pitchFamily="34" charset="0"/>
                <a:buNone/>
              </a:pPr>
              <a:r>
                <a:rPr lang="en-US" altLang="zh-CN" sz="1800" dirty="0">
                  <a:solidFill>
                    <a:srgbClr val="163A5A"/>
                  </a:solidFill>
                  <a:latin typeface="微软雅黑" panose="020B0503020204020204" pitchFamily="34" charset="-122"/>
                  <a:ea typeface="微软雅黑" panose="020B0503020204020204" pitchFamily="34" charset="-122"/>
                  <a:sym typeface="方正兰亭黑_GBK" pitchFamily="2" charset="-122"/>
                </a:rPr>
                <a:t>02</a:t>
              </a:r>
              <a:endParaRPr lang="zh-CN" altLang="en-US" sz="1800" dirty="0">
                <a:solidFill>
                  <a:srgbClr val="163A5A"/>
                </a:solidFill>
                <a:latin typeface="微软雅黑" panose="020B0503020204020204" pitchFamily="34" charset="-122"/>
                <a:ea typeface="微软雅黑" panose="020B0503020204020204" pitchFamily="34" charset="-122"/>
                <a:sym typeface="方正兰亭黑_GBK" pitchFamily="2" charset="-122"/>
              </a:endParaRPr>
            </a:p>
          </p:txBody>
        </p:sp>
      </p:grpSp>
      <p:grpSp>
        <p:nvGrpSpPr>
          <p:cNvPr id="37" name="组合 36"/>
          <p:cNvGrpSpPr/>
          <p:nvPr/>
        </p:nvGrpSpPr>
        <p:grpSpPr>
          <a:xfrm>
            <a:off x="4642790" y="3068228"/>
            <a:ext cx="900000" cy="900000"/>
            <a:chOff x="4700208" y="3294650"/>
            <a:chExt cx="1244010" cy="1244013"/>
          </a:xfrm>
        </p:grpSpPr>
        <p:grpSp>
          <p:nvGrpSpPr>
            <p:cNvPr id="38" name="组合 37"/>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40"/>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24"/>
            <p:cNvSpPr>
              <a:spLocks noChangeArrowheads="1"/>
            </p:cNvSpPr>
            <p:nvPr/>
          </p:nvSpPr>
          <p:spPr bwMode="auto">
            <a:xfrm>
              <a:off x="4891088" y="3559228"/>
              <a:ext cx="866772" cy="78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1800" dirty="0">
                  <a:latin typeface="微软雅黑" panose="020B0503020204020204" pitchFamily="34" charset="-122"/>
                  <a:ea typeface="微软雅黑" panose="020B0503020204020204" pitchFamily="34" charset="-122"/>
                  <a:sym typeface="方正兰亭黑_GBK" pitchFamily="2" charset="-122"/>
                </a:rPr>
                <a:t>Step</a:t>
              </a:r>
            </a:p>
            <a:p>
              <a:pPr algn="ctr" eaLnBrk="1" hangingPunct="1">
                <a:spcBef>
                  <a:spcPct val="0"/>
                </a:spcBef>
                <a:buFont typeface="Arial" pitchFamily="34" charset="0"/>
                <a:buNone/>
              </a:pPr>
              <a:r>
                <a:rPr lang="en-US" altLang="zh-CN" sz="1800" dirty="0">
                  <a:latin typeface="微软雅黑" panose="020B0503020204020204" pitchFamily="34" charset="-122"/>
                  <a:ea typeface="微软雅黑" panose="020B0503020204020204" pitchFamily="34" charset="-122"/>
                  <a:sym typeface="方正兰亭黑_GBK" pitchFamily="2" charset="-122"/>
                </a:rPr>
                <a:t>03</a:t>
              </a:r>
              <a:endParaRPr lang="zh-CN" altLang="en-US" sz="1800" dirty="0">
                <a:latin typeface="微软雅黑" panose="020B0503020204020204" pitchFamily="34" charset="-122"/>
                <a:ea typeface="微软雅黑" panose="020B0503020204020204" pitchFamily="34" charset="-122"/>
                <a:sym typeface="方正兰亭黑_GBK" pitchFamily="2" charset="-122"/>
              </a:endParaRPr>
            </a:p>
          </p:txBody>
        </p:sp>
      </p:grpSp>
      <p:sp>
        <p:nvSpPr>
          <p:cNvPr id="43" name="矩形 17"/>
          <p:cNvSpPr>
            <a:spLocks noChangeArrowheads="1"/>
          </p:cNvSpPr>
          <p:nvPr/>
        </p:nvSpPr>
        <p:spPr bwMode="auto">
          <a:xfrm>
            <a:off x="921657" y="1422080"/>
            <a:ext cx="3502706" cy="85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14000"/>
              </a:lnSpc>
              <a:spcBef>
                <a:spcPct val="0"/>
              </a:spcBef>
              <a:buFont typeface="Arial" pitchFamily="34" charset="0"/>
              <a:buNone/>
            </a:pPr>
            <a:r>
              <a:rPr lang="zh-CN" altLang="en-US"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首先，本文研究</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了基于深度学习的主题模型的底层特征表示问题，并提出了基于知识库约束的词嵌入模型</a:t>
            </a:r>
            <a:r>
              <a:rPr lang="en-US" altLang="zh-CN" sz="1500" dirty="0" err="1">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SG_TransE</a:t>
            </a: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宋体" pitchFamily="2" charset="-122"/>
            </a:endParaRPr>
          </a:p>
        </p:txBody>
      </p:sp>
      <p:sp>
        <p:nvSpPr>
          <p:cNvPr id="45" name="矩形 17"/>
          <p:cNvSpPr>
            <a:spLocks noChangeArrowheads="1"/>
          </p:cNvSpPr>
          <p:nvPr/>
        </p:nvSpPr>
        <p:spPr bwMode="auto">
          <a:xfrm>
            <a:off x="5750395" y="3191598"/>
            <a:ext cx="3233829" cy="85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14000"/>
              </a:lnSpc>
              <a:spcBef>
                <a:spcPct val="0"/>
              </a:spcBef>
              <a:buFont typeface="Arial" pitchFamily="34" charset="0"/>
              <a:buNone/>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最后，本文研究了传统概率主题模型的神经网络重构问题，并提出了</a:t>
            </a: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DGPU-LDA</a:t>
            </a:r>
            <a:r>
              <a:rPr lang="zh-CN" altLang="en-US"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的</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重构模型</a:t>
            </a:r>
            <a:r>
              <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NS-LDA</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宋体" pitchFamily="2" charset="-122"/>
            </a:endParaRPr>
          </a:p>
        </p:txBody>
      </p:sp>
      <p:sp>
        <p:nvSpPr>
          <p:cNvPr id="47" name="矩形 17"/>
          <p:cNvSpPr>
            <a:spLocks noChangeArrowheads="1"/>
          </p:cNvSpPr>
          <p:nvPr/>
        </p:nvSpPr>
        <p:spPr bwMode="auto">
          <a:xfrm>
            <a:off x="271741" y="2974012"/>
            <a:ext cx="2679094" cy="13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just" eaLnBrk="1" hangingPunct="1">
              <a:lnSpc>
                <a:spcPct val="114000"/>
              </a:lnSpc>
              <a:spcBef>
                <a:spcPct val="0"/>
              </a:spcBef>
              <a:buFont typeface="Arial" pitchFamily="34" charset="0"/>
              <a:buNone/>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其次，本文研究了传统概率主题模型的深度语义强化问题，并提出了具有文档</a:t>
            </a:r>
            <a:r>
              <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主题和词汇</a:t>
            </a:r>
            <a:r>
              <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词汇双方面语义强化的主题模型</a:t>
            </a:r>
            <a:r>
              <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DGPU-LDA</a:t>
            </a: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itchFamily="2" charset="-122"/>
              </a:rPr>
              <a:t>。</a:t>
            </a: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宋体" pitchFamily="2" charset="-122"/>
            </a:endParaRPr>
          </a:p>
        </p:txBody>
      </p:sp>
      <p:sp>
        <p:nvSpPr>
          <p:cNvPr id="3" name="灯片编号占位符 2"/>
          <p:cNvSpPr>
            <a:spLocks noGrp="1"/>
          </p:cNvSpPr>
          <p:nvPr>
            <p:ph type="sldNum" sz="quarter" idx="12"/>
          </p:nvPr>
        </p:nvSpPr>
        <p:spPr/>
        <p:txBody>
          <a:bodyPr/>
          <a:lstStyle/>
          <a:p>
            <a:fld id="{B5B5BF9F-75C6-42BD-8363-2F606FE0B601}" type="slidenum">
              <a:rPr lang="zh-CN" altLang="en-US" smtClean="0"/>
              <a:t>7</a:t>
            </a:fld>
            <a:endParaRPr lang="zh-CN" altLang="en-US"/>
          </a:p>
        </p:txBody>
      </p:sp>
    </p:spTree>
    <p:extLst>
      <p:ext uri="{BB962C8B-B14F-4D97-AF65-F5344CB8AC3E}">
        <p14:creationId xmlns:p14="http://schemas.microsoft.com/office/powerpoint/2010/main" val="24923796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par>
                                <p:cTn id="24" presetID="53" presetClass="entr" presetSubtype="16" fill="hold" nodeType="withEffect">
                                  <p:stCondLst>
                                    <p:cond delay="3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16" fill="hold" nodeType="withEffect">
                                  <p:stCondLst>
                                    <p:cond delay="60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heel(1)">
                                      <p:cBhvr>
                                        <p:cTn id="38" dur="8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right)">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heel(1)">
                                      <p:cBhvr>
                                        <p:cTn id="46" dur="800"/>
                                        <p:tgtEl>
                                          <p:spTgt spid="1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right)">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heel(1)">
                                      <p:cBhvr>
                                        <p:cTn id="54" dur="8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grpId="0" nodeType="withEffect">
                                  <p:stCondLst>
                                    <p:cond delay="800"/>
                                  </p:stCondLst>
                                  <p:childTnLst>
                                    <p:set>
                                      <p:cBhvr>
                                        <p:cTn id="59" dur="1" fill="hold">
                                          <p:stCondLst>
                                            <p:cond delay="0"/>
                                          </p:stCondLst>
                                        </p:cTn>
                                        <p:tgtEl>
                                          <p:spTgt spid="45"/>
                                        </p:tgtEl>
                                        <p:attrNameLst>
                                          <p:attrName>style.visibility</p:attrName>
                                        </p:attrNameLst>
                                      </p:cBhvr>
                                      <p:to>
                                        <p:strVal val="visible"/>
                                      </p:to>
                                    </p:set>
                                    <p:animEffect transition="in" filter="wipe(left)">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8" grpId="0"/>
      <p:bldP spid="18" grpId="0" animBg="1"/>
      <p:bldP spid="43" grpId="0"/>
      <p:bldP spid="45"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5" name="组合 74"/>
          <p:cNvGrpSpPr/>
          <p:nvPr/>
        </p:nvGrpSpPr>
        <p:grpSpPr>
          <a:xfrm>
            <a:off x="515257" y="2379256"/>
            <a:ext cx="1088972" cy="1085368"/>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163A5A"/>
                  </a:solidFill>
                  <a:latin typeface="微软雅黑" panose="020B0503020204020204" pitchFamily="34" charset="-122"/>
                  <a:ea typeface="微软雅黑" panose="020B0503020204020204" pitchFamily="34" charset="-122"/>
                </a:rPr>
                <a:t>贡献</a:t>
              </a:r>
              <a:endParaRPr lang="zh-CN" altLang="en-US" dirty="0">
                <a:solidFill>
                  <a:srgbClr val="163A5A"/>
                </a:solidFill>
                <a:latin typeface="微软雅黑" panose="020B0503020204020204" pitchFamily="34" charset="-122"/>
                <a:ea typeface="微软雅黑" panose="020B0503020204020204" pitchFamily="34" charset="-122"/>
              </a:endParaRPr>
            </a:p>
          </p:txBody>
        </p:sp>
      </p:grpSp>
      <p:sp>
        <p:nvSpPr>
          <p:cNvPr id="78" name="椭圆 77"/>
          <p:cNvSpPr/>
          <p:nvPr/>
        </p:nvSpPr>
        <p:spPr>
          <a:xfrm>
            <a:off x="2381765" y="1182846"/>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3" name="组合 82"/>
          <p:cNvGrpSpPr/>
          <p:nvPr/>
        </p:nvGrpSpPr>
        <p:grpSpPr>
          <a:xfrm>
            <a:off x="2404232" y="2112930"/>
            <a:ext cx="558000" cy="5580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 name="左大括号 1"/>
          <p:cNvSpPr/>
          <p:nvPr/>
        </p:nvSpPr>
        <p:spPr>
          <a:xfrm>
            <a:off x="1745711" y="1482156"/>
            <a:ext cx="370707" cy="2934157"/>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椭圆 38"/>
          <p:cNvSpPr/>
          <p:nvPr/>
        </p:nvSpPr>
        <p:spPr>
          <a:xfrm>
            <a:off x="2400091" y="3117813"/>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2522283" y="1287487"/>
            <a:ext cx="379953"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2530216" y="2207563"/>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36567" y="3242626"/>
            <a:ext cx="371101" cy="338554"/>
          </a:xfrm>
          <a:prstGeom prst="rect">
            <a:avLst/>
          </a:prstGeom>
          <a:noFill/>
        </p:spPr>
        <p:txBody>
          <a:bodyPr wrap="square" rtlCol="0">
            <a:spAutoFit/>
          </a:bodyPr>
          <a:lstStyle/>
          <a:p>
            <a:r>
              <a:rPr lang="en-US" altLang="zh-CN" sz="1600" dirty="0" smtClean="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155493" y="1153011"/>
            <a:ext cx="5300935" cy="553998"/>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本文提出了一个词汇和知识的联合嵌入表示模型</a:t>
            </a:r>
            <a:r>
              <a:rPr lang="en-US" altLang="zh-CN" sz="1500" dirty="0" err="1" smtClean="0">
                <a:solidFill>
                  <a:srgbClr val="163A5A"/>
                </a:solidFill>
                <a:latin typeface="微软雅黑" panose="020B0503020204020204" pitchFamily="34" charset="-122"/>
                <a:ea typeface="微软雅黑" panose="020B0503020204020204" pitchFamily="34" charset="-122"/>
              </a:rPr>
              <a:t>SG_TransE</a:t>
            </a:r>
            <a:r>
              <a:rPr lang="zh-CN" altLang="en-US" sz="1500" dirty="0" smtClean="0">
                <a:solidFill>
                  <a:srgbClr val="163A5A"/>
                </a:solidFill>
                <a:latin typeface="微软雅黑" panose="020B0503020204020204" pitchFamily="34" charset="-122"/>
                <a:ea typeface="微软雅黑" panose="020B0503020204020204" pitchFamily="34" charset="-122"/>
              </a:rPr>
              <a:t>，为</a:t>
            </a:r>
            <a:r>
              <a:rPr lang="zh-CN" altLang="en-US" sz="1500" dirty="0">
                <a:solidFill>
                  <a:srgbClr val="163A5A"/>
                </a:solidFill>
                <a:latin typeface="微软雅黑" panose="020B0503020204020204" pitchFamily="34" charset="-122"/>
                <a:ea typeface="微软雅黑" panose="020B0503020204020204" pitchFamily="34" charset="-122"/>
              </a:rPr>
              <a:t>基于深度学习的主题建模</a:t>
            </a:r>
            <a:r>
              <a:rPr lang="zh-CN" altLang="en-US" sz="1500" dirty="0" smtClean="0">
                <a:solidFill>
                  <a:srgbClr val="163A5A"/>
                </a:solidFill>
                <a:latin typeface="微软雅黑" panose="020B0503020204020204" pitchFamily="34" charset="-122"/>
                <a:ea typeface="微软雅黑" panose="020B0503020204020204" pitchFamily="34" charset="-122"/>
              </a:rPr>
              <a:t>提供强有力的底层</a:t>
            </a:r>
            <a:r>
              <a:rPr lang="zh-CN" altLang="en-US" sz="1500" dirty="0">
                <a:solidFill>
                  <a:srgbClr val="163A5A"/>
                </a:solidFill>
                <a:latin typeface="微软雅黑" panose="020B0503020204020204" pitchFamily="34" charset="-122"/>
                <a:ea typeface="微软雅黑" panose="020B0503020204020204" pitchFamily="34" charset="-122"/>
              </a:rPr>
              <a:t>词汇表征支持。</a:t>
            </a:r>
          </a:p>
        </p:txBody>
      </p:sp>
      <p:sp>
        <p:nvSpPr>
          <p:cNvPr id="47" name="TextBox 46"/>
          <p:cNvSpPr txBox="1"/>
          <p:nvPr/>
        </p:nvSpPr>
        <p:spPr>
          <a:xfrm>
            <a:off x="3228671" y="2104754"/>
            <a:ext cx="5546127" cy="553998"/>
          </a:xfrm>
          <a:prstGeom prst="rect">
            <a:avLst/>
          </a:prstGeom>
          <a:noFill/>
        </p:spPr>
        <p:txBody>
          <a:bodyPr wrap="square" rtlCol="0">
            <a:spAutoFit/>
          </a:bodyPr>
          <a:lstStyle/>
          <a:p>
            <a:r>
              <a:rPr lang="zh-CN" altLang="en-US" sz="1500" dirty="0">
                <a:solidFill>
                  <a:srgbClr val="163A5A"/>
                </a:solidFill>
                <a:latin typeface="微软雅黑" panose="020B0503020204020204" pitchFamily="34" charset="-122"/>
                <a:ea typeface="微软雅黑" panose="020B0503020204020204" pitchFamily="34" charset="-122"/>
              </a:rPr>
              <a:t>本文提出了一个文档级别的语义编码框架</a:t>
            </a:r>
            <a:r>
              <a:rPr lang="en-US" altLang="zh-CN" sz="1500" dirty="0" smtClean="0">
                <a:solidFill>
                  <a:srgbClr val="163A5A"/>
                </a:solidFill>
                <a:latin typeface="微软雅黑" panose="020B0503020204020204" pitchFamily="34" charset="-122"/>
                <a:ea typeface="微软雅黑" panose="020B0503020204020204" pitchFamily="34" charset="-122"/>
              </a:rPr>
              <a:t>DS-Bi-LSTM</a:t>
            </a:r>
            <a:r>
              <a:rPr lang="zh-CN" altLang="en-US" sz="1500" dirty="0" smtClean="0">
                <a:solidFill>
                  <a:srgbClr val="163A5A"/>
                </a:solidFill>
                <a:latin typeface="微软雅黑" panose="020B0503020204020204" pitchFamily="34" charset="-122"/>
                <a:ea typeface="微软雅黑" panose="020B0503020204020204" pitchFamily="34" charset="-122"/>
              </a:rPr>
              <a:t>，</a:t>
            </a:r>
            <a:r>
              <a:rPr lang="zh-CN" altLang="en-US" sz="1500" dirty="0">
                <a:solidFill>
                  <a:srgbClr val="163A5A"/>
                </a:solidFill>
                <a:latin typeface="微软雅黑" panose="020B0503020204020204" pitchFamily="34" charset="-122"/>
                <a:ea typeface="微软雅黑" panose="020B0503020204020204" pitchFamily="34" charset="-122"/>
              </a:rPr>
              <a:t>为</a:t>
            </a:r>
            <a:r>
              <a:rPr lang="zh-CN" altLang="en-US" sz="1500" dirty="0" smtClean="0">
                <a:solidFill>
                  <a:srgbClr val="163A5A"/>
                </a:solidFill>
                <a:latin typeface="微软雅黑" panose="020B0503020204020204" pitchFamily="34" charset="-122"/>
                <a:ea typeface="微软雅黑" panose="020B0503020204020204" pitchFamily="34" charset="-122"/>
              </a:rPr>
              <a:t>文档宏观语义信息</a:t>
            </a:r>
            <a:r>
              <a:rPr lang="zh-CN" altLang="en-US" sz="1500" dirty="0">
                <a:solidFill>
                  <a:srgbClr val="163A5A"/>
                </a:solidFill>
                <a:latin typeface="微软雅黑" panose="020B0503020204020204" pitchFamily="34" charset="-122"/>
                <a:ea typeface="微软雅黑" panose="020B0503020204020204" pitchFamily="34" charset="-122"/>
              </a:rPr>
              <a:t>的抽取和表达提供了一种深度学习的实现方式。</a:t>
            </a:r>
          </a:p>
        </p:txBody>
      </p:sp>
      <p:sp>
        <p:nvSpPr>
          <p:cNvPr id="48" name="TextBox 47"/>
          <p:cNvSpPr txBox="1"/>
          <p:nvPr/>
        </p:nvSpPr>
        <p:spPr>
          <a:xfrm>
            <a:off x="3155493" y="3004398"/>
            <a:ext cx="5546734" cy="784830"/>
          </a:xfrm>
          <a:prstGeom prst="rect">
            <a:avLst/>
          </a:prstGeom>
          <a:noFill/>
        </p:spPr>
        <p:txBody>
          <a:bodyPr wrap="square" rtlCol="0">
            <a:spAutoFit/>
          </a:bodyPr>
          <a:lstStyle/>
          <a:p>
            <a:r>
              <a:rPr lang="zh-CN" altLang="en-US" sz="1500" dirty="0" smtClean="0">
                <a:solidFill>
                  <a:srgbClr val="163A5A"/>
                </a:solidFill>
                <a:latin typeface="微软雅黑" panose="020B0503020204020204" pitchFamily="34" charset="-122"/>
                <a:ea typeface="微软雅黑" panose="020B0503020204020204" pitchFamily="34" charset="-122"/>
              </a:rPr>
              <a:t>据</a:t>
            </a:r>
            <a:r>
              <a:rPr lang="zh-CN" altLang="en-US" sz="1500" dirty="0">
                <a:solidFill>
                  <a:srgbClr val="163A5A"/>
                </a:solidFill>
                <a:latin typeface="微软雅黑" panose="020B0503020204020204" pitchFamily="34" charset="-122"/>
                <a:ea typeface="微软雅黑" panose="020B0503020204020204" pitchFamily="34" charset="-122"/>
              </a:rPr>
              <a:t>了解，本文的</a:t>
            </a:r>
            <a:r>
              <a:rPr lang="en-US" altLang="zh-CN" sz="1500" dirty="0">
                <a:solidFill>
                  <a:srgbClr val="163A5A"/>
                </a:solidFill>
                <a:latin typeface="微软雅黑" panose="020B0503020204020204" pitchFamily="34" charset="-122"/>
                <a:ea typeface="微软雅黑" panose="020B0503020204020204" pitchFamily="34" charset="-122"/>
              </a:rPr>
              <a:t>DGPU-LDA</a:t>
            </a:r>
            <a:r>
              <a:rPr lang="zh-CN" altLang="en-US" sz="1500" dirty="0">
                <a:solidFill>
                  <a:srgbClr val="163A5A"/>
                </a:solidFill>
                <a:latin typeface="微软雅黑" panose="020B0503020204020204" pitchFamily="34" charset="-122"/>
                <a:ea typeface="微软雅黑" panose="020B0503020204020204" pitchFamily="34" charset="-122"/>
              </a:rPr>
              <a:t>是第一个使用了文档</a:t>
            </a:r>
            <a:r>
              <a:rPr lang="en-US" altLang="zh-CN" sz="1500" dirty="0">
                <a:solidFill>
                  <a:srgbClr val="163A5A"/>
                </a:solidFill>
                <a:latin typeface="微软雅黑" panose="020B0503020204020204" pitchFamily="34" charset="-122"/>
                <a:ea typeface="微软雅黑" panose="020B0503020204020204" pitchFamily="34" charset="-122"/>
              </a:rPr>
              <a:t>-</a:t>
            </a:r>
            <a:r>
              <a:rPr lang="zh-CN" altLang="en-US" sz="1500" dirty="0">
                <a:solidFill>
                  <a:srgbClr val="163A5A"/>
                </a:solidFill>
                <a:latin typeface="微软雅黑" panose="020B0503020204020204" pitchFamily="34" charset="-122"/>
                <a:ea typeface="微软雅黑" panose="020B0503020204020204" pitchFamily="34" charset="-122"/>
              </a:rPr>
              <a:t>主题级别</a:t>
            </a:r>
            <a:r>
              <a:rPr lang="en-US" altLang="zh-CN" sz="1500" dirty="0" smtClean="0">
                <a:solidFill>
                  <a:srgbClr val="163A5A"/>
                </a:solidFill>
                <a:latin typeface="微软雅黑" panose="020B0503020204020204" pitchFamily="34" charset="-122"/>
                <a:ea typeface="微软雅黑" panose="020B0503020204020204" pitchFamily="34" charset="-122"/>
              </a:rPr>
              <a:t>GPU</a:t>
            </a:r>
            <a:r>
              <a:rPr lang="zh-CN" altLang="en-US" sz="1500" dirty="0" smtClean="0">
                <a:solidFill>
                  <a:srgbClr val="163A5A"/>
                </a:solidFill>
                <a:latin typeface="微软雅黑" panose="020B0503020204020204" pitchFamily="34" charset="-122"/>
                <a:ea typeface="微软雅黑" panose="020B0503020204020204" pitchFamily="34" charset="-122"/>
              </a:rPr>
              <a:t>语义</a:t>
            </a:r>
            <a:r>
              <a:rPr lang="zh-CN" altLang="en-US" sz="1500" dirty="0">
                <a:solidFill>
                  <a:srgbClr val="163A5A"/>
                </a:solidFill>
                <a:latin typeface="微软雅黑" panose="020B0503020204020204" pitchFamily="34" charset="-122"/>
                <a:ea typeface="微软雅黑" panose="020B0503020204020204" pitchFamily="34" charset="-122"/>
              </a:rPr>
              <a:t>强化的主题模型。同时，本文采用</a:t>
            </a:r>
            <a:r>
              <a:rPr lang="en-US" altLang="zh-CN" sz="1500" dirty="0">
                <a:solidFill>
                  <a:srgbClr val="163A5A"/>
                </a:solidFill>
                <a:latin typeface="微软雅黑" panose="020B0503020204020204" pitchFamily="34" charset="-122"/>
                <a:ea typeface="微软雅黑" panose="020B0503020204020204" pitchFamily="34" charset="-122"/>
              </a:rPr>
              <a:t>LSTM</a:t>
            </a:r>
            <a:r>
              <a:rPr lang="zh-CN" altLang="en-US" sz="1500" dirty="0">
                <a:solidFill>
                  <a:srgbClr val="163A5A"/>
                </a:solidFill>
                <a:latin typeface="微软雅黑" panose="020B0503020204020204" pitchFamily="34" charset="-122"/>
                <a:ea typeface="微软雅黑" panose="020B0503020204020204" pitchFamily="34" charset="-122"/>
              </a:rPr>
              <a:t>来建模吉布斯采样过程，保证了参数推断过程中的上下文一致性</a:t>
            </a:r>
            <a:r>
              <a:rPr lang="zh-CN" altLang="en-US" sz="1500" dirty="0" smtClean="0">
                <a:solidFill>
                  <a:srgbClr val="163A5A"/>
                </a:solidFill>
                <a:latin typeface="微软雅黑" panose="020B0503020204020204" pitchFamily="34" charset="-122"/>
                <a:ea typeface="微软雅黑" panose="020B0503020204020204" pitchFamily="34" charset="-122"/>
              </a:rPr>
              <a:t>。</a:t>
            </a:r>
            <a:endParaRPr lang="zh-CN" altLang="en-US" sz="1500" dirty="0">
              <a:solidFill>
                <a:srgbClr val="163A5A"/>
              </a:solidFill>
              <a:latin typeface="微软雅黑" panose="020B0503020204020204" pitchFamily="34" charset="-122"/>
              <a:ea typeface="微软雅黑" panose="020B0503020204020204" pitchFamily="34" charset="-122"/>
            </a:endParaRPr>
          </a:p>
        </p:txBody>
      </p:sp>
      <p:sp>
        <p:nvSpPr>
          <p:cNvPr id="21" name="TextBox 93"/>
          <p:cNvSpPr txBox="1"/>
          <p:nvPr/>
        </p:nvSpPr>
        <p:spPr>
          <a:xfrm>
            <a:off x="1061046" y="134824"/>
            <a:ext cx="1569660" cy="461665"/>
          </a:xfrm>
          <a:prstGeom prst="rect">
            <a:avLst/>
          </a:prstGeom>
          <a:noFill/>
        </p:spPr>
        <p:txBody>
          <a:bodyPr wrap="none" rtlCol="0">
            <a:spAutoFit/>
          </a:bodyPr>
          <a:lstStyle/>
          <a:p>
            <a:r>
              <a:rPr lang="zh-CN" altLang="en-US" sz="2400" spc="300" dirty="0" smtClean="0">
                <a:solidFill>
                  <a:prstClr val="black"/>
                </a:solidFill>
                <a:latin typeface="微软雅黑" panose="020B0503020204020204" pitchFamily="34" charset="-122"/>
                <a:ea typeface="微软雅黑" panose="020B0503020204020204" pitchFamily="34" charset="-122"/>
              </a:rPr>
              <a:t>研究概述</a:t>
            </a:r>
            <a:endParaRPr lang="zh-CN" altLang="en-US" sz="2400" spc="300" dirty="0">
              <a:solidFill>
                <a:prstClr val="black"/>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416462" y="4067432"/>
            <a:ext cx="558000" cy="558000"/>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TextBox 40"/>
          <p:cNvSpPr txBox="1"/>
          <p:nvPr/>
        </p:nvSpPr>
        <p:spPr>
          <a:xfrm>
            <a:off x="2542446" y="4162065"/>
            <a:ext cx="444195" cy="338554"/>
          </a:xfrm>
          <a:prstGeom prst="rect">
            <a:avLst/>
          </a:prstGeom>
          <a:noFill/>
        </p:spPr>
        <p:txBody>
          <a:bodyPr wrap="square" rtlCol="0">
            <a:spAutoFit/>
          </a:bodyPr>
          <a:lstStyle/>
          <a:p>
            <a:r>
              <a:rPr lang="en-US" altLang="zh-CN" sz="1600" dirty="0" smtClean="0">
                <a:solidFill>
                  <a:srgbClr val="163A5A"/>
                </a:solidFill>
                <a:latin typeface="微软雅黑" panose="020B0503020204020204" pitchFamily="34" charset="-122"/>
                <a:ea typeface="微软雅黑" panose="020B0503020204020204" pitchFamily="34" charset="-122"/>
              </a:rPr>
              <a:t>4</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27" name="TextBox 46"/>
          <p:cNvSpPr txBox="1"/>
          <p:nvPr/>
        </p:nvSpPr>
        <p:spPr>
          <a:xfrm>
            <a:off x="3130684" y="4023898"/>
            <a:ext cx="5596351" cy="784830"/>
          </a:xfrm>
          <a:prstGeom prst="rect">
            <a:avLst/>
          </a:prstGeom>
          <a:noFill/>
        </p:spPr>
        <p:txBody>
          <a:bodyPr wrap="square" rtlCol="0">
            <a:spAutoFit/>
          </a:bodyPr>
          <a:lstStyle/>
          <a:p>
            <a:r>
              <a:rPr lang="en-US" altLang="zh-CN" sz="1500" dirty="0" smtClean="0">
                <a:solidFill>
                  <a:srgbClr val="163A5A"/>
                </a:solidFill>
                <a:latin typeface="微软雅黑" panose="020B0503020204020204" pitchFamily="34" charset="-122"/>
                <a:ea typeface="微软雅黑" panose="020B0503020204020204" pitchFamily="34" charset="-122"/>
              </a:rPr>
              <a:t>NS-LDA</a:t>
            </a:r>
            <a:r>
              <a:rPr lang="zh-CN" altLang="en-US" sz="1500" dirty="0" smtClean="0">
                <a:solidFill>
                  <a:srgbClr val="163A5A"/>
                </a:solidFill>
                <a:latin typeface="微软雅黑" panose="020B0503020204020204" pitchFamily="34" charset="-122"/>
                <a:ea typeface="微软雅黑" panose="020B0503020204020204" pitchFamily="34" charset="-122"/>
              </a:rPr>
              <a:t>使</a:t>
            </a:r>
            <a:r>
              <a:rPr lang="zh-CN" altLang="en-US" sz="1500" dirty="0">
                <a:solidFill>
                  <a:srgbClr val="163A5A"/>
                </a:solidFill>
                <a:latin typeface="微软雅黑" panose="020B0503020204020204" pitchFamily="34" charset="-122"/>
                <a:ea typeface="微软雅黑" panose="020B0503020204020204" pitchFamily="34" charset="-122"/>
              </a:rPr>
              <a:t>主题模型彻底摆脱了随机生成过程的限制，具备了神经网络的深层特征学习能力，也为深度神经网络在主题建模领域上提供了更为直观的意义解释</a:t>
            </a:r>
            <a:r>
              <a:rPr lang="zh-CN" altLang="en-US" sz="1500" dirty="0" smtClean="0">
                <a:solidFill>
                  <a:srgbClr val="163A5A"/>
                </a:solidFill>
                <a:latin typeface="微软雅黑" panose="020B0503020204020204" pitchFamily="34" charset="-122"/>
                <a:ea typeface="微软雅黑" panose="020B0503020204020204" pitchFamily="34" charset="-122"/>
              </a:rPr>
              <a:t>。</a:t>
            </a:r>
            <a:endParaRPr lang="zh-CN" altLang="en-US" sz="1500" dirty="0">
              <a:solidFill>
                <a:srgbClr val="163A5A"/>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5B5BF9F-75C6-42BD-8363-2F606FE0B601}" type="slidenum">
              <a:rPr lang="zh-CN" altLang="en-US" smtClean="0"/>
              <a:t>8</a:t>
            </a:fld>
            <a:endParaRPr lang="zh-CN" altLang="en-US"/>
          </a:p>
        </p:txBody>
      </p:sp>
    </p:spTree>
    <p:custDataLst>
      <p:tags r:id="rId1"/>
    </p:custDataLst>
    <p:extLst>
      <p:ext uri="{BB962C8B-B14F-4D97-AF65-F5344CB8AC3E}">
        <p14:creationId xmlns:p14="http://schemas.microsoft.com/office/powerpoint/2010/main" val="444052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53" presetClass="entr" presetSubtype="16" fill="hold" nodeType="withEffect">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cBhvr>
                                        <p:cTn id="19" dur="500" fill="hold"/>
                                        <p:tgtEl>
                                          <p:spTgt spid="75"/>
                                        </p:tgtEl>
                                        <p:attrNameLst>
                                          <p:attrName>ppt_w</p:attrName>
                                        </p:attrNameLst>
                                      </p:cBhvr>
                                      <p:tavLst>
                                        <p:tav tm="0">
                                          <p:val>
                                            <p:fltVal val="0"/>
                                          </p:val>
                                        </p:tav>
                                        <p:tav tm="100000">
                                          <p:val>
                                            <p:strVal val="#ppt_w"/>
                                          </p:val>
                                        </p:tav>
                                      </p:tavLst>
                                    </p:anim>
                                    <p:anim calcmode="lin" valueType="num">
                                      <p:cBhvr>
                                        <p:cTn id="20" dur="500" fill="hold"/>
                                        <p:tgtEl>
                                          <p:spTgt spid="75"/>
                                        </p:tgtEl>
                                        <p:attrNameLst>
                                          <p:attrName>ppt_h</p:attrName>
                                        </p:attrNameLst>
                                      </p:cBhvr>
                                      <p:tavLst>
                                        <p:tav tm="0">
                                          <p:val>
                                            <p:fltVal val="0"/>
                                          </p:val>
                                        </p:tav>
                                        <p:tav tm="100000">
                                          <p:val>
                                            <p:strVal val="#ppt_h"/>
                                          </p:val>
                                        </p:tav>
                                      </p:tavLst>
                                    </p:anim>
                                    <p:animEffect transition="in" filter="fade">
                                      <p:cBhvr>
                                        <p:cTn id="21" dur="500"/>
                                        <p:tgtEl>
                                          <p:spTgt spid="75"/>
                                        </p:tgtEl>
                                      </p:cBhvr>
                                    </p:animEffect>
                                  </p:childTnLst>
                                </p:cTn>
                              </p:par>
                              <p:par>
                                <p:cTn id="22" presetID="22" presetClass="entr" presetSubtype="8" fill="hold" grpId="0" nodeType="withEffect">
                                  <p:stCondLst>
                                    <p:cond delay="80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78"/>
                                        </p:tgtEl>
                                        <p:attrNameLst>
                                          <p:attrName>style.visibility</p:attrName>
                                        </p:attrNameLst>
                                      </p:cBhvr>
                                      <p:to>
                                        <p:strVal val="visible"/>
                                      </p:to>
                                    </p:set>
                                    <p:anim calcmode="lin" valueType="num">
                                      <p:cBhvr>
                                        <p:cTn id="27" dur="500" fill="hold"/>
                                        <p:tgtEl>
                                          <p:spTgt spid="78"/>
                                        </p:tgtEl>
                                        <p:attrNameLst>
                                          <p:attrName>ppt_w</p:attrName>
                                        </p:attrNameLst>
                                      </p:cBhvr>
                                      <p:tavLst>
                                        <p:tav tm="0">
                                          <p:val>
                                            <p:fltVal val="0"/>
                                          </p:val>
                                        </p:tav>
                                        <p:tav tm="100000">
                                          <p:val>
                                            <p:strVal val="#ppt_w"/>
                                          </p:val>
                                        </p:tav>
                                      </p:tavLst>
                                    </p:anim>
                                    <p:anim calcmode="lin" valueType="num">
                                      <p:cBhvr>
                                        <p:cTn id="28" dur="500" fill="hold"/>
                                        <p:tgtEl>
                                          <p:spTgt spid="78"/>
                                        </p:tgtEl>
                                        <p:attrNameLst>
                                          <p:attrName>ppt_h</p:attrName>
                                        </p:attrNameLst>
                                      </p:cBhvr>
                                      <p:tavLst>
                                        <p:tav tm="0">
                                          <p:val>
                                            <p:fltVal val="0"/>
                                          </p:val>
                                        </p:tav>
                                        <p:tav tm="100000">
                                          <p:val>
                                            <p:strVal val="#ppt_h"/>
                                          </p:val>
                                        </p:tav>
                                      </p:tavLst>
                                    </p:anim>
                                    <p:animEffect transition="in" filter="fade">
                                      <p:cBhvr>
                                        <p:cTn id="29" dur="500"/>
                                        <p:tgtEl>
                                          <p:spTgt spid="78"/>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6" presetClass="entr" presetSubtype="21" fill="hold" grpId="0" nodeType="withEffect">
                                  <p:stCondLst>
                                    <p:cond delay="100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500" fill="hold"/>
                                        <p:tgtEl>
                                          <p:spTgt spid="83"/>
                                        </p:tgtEl>
                                        <p:attrNameLst>
                                          <p:attrName>ppt_w</p:attrName>
                                        </p:attrNameLst>
                                      </p:cBhvr>
                                      <p:tavLst>
                                        <p:tav tm="0">
                                          <p:val>
                                            <p:fltVal val="0"/>
                                          </p:val>
                                        </p:tav>
                                        <p:tav tm="100000">
                                          <p:val>
                                            <p:strVal val="#ppt_w"/>
                                          </p:val>
                                        </p:tav>
                                      </p:tavLst>
                                    </p:anim>
                                    <p:anim calcmode="lin" valueType="num">
                                      <p:cBhvr>
                                        <p:cTn id="41" dur="500" fill="hold"/>
                                        <p:tgtEl>
                                          <p:spTgt spid="83"/>
                                        </p:tgtEl>
                                        <p:attrNameLst>
                                          <p:attrName>ppt_h</p:attrName>
                                        </p:attrNameLst>
                                      </p:cBhvr>
                                      <p:tavLst>
                                        <p:tav tm="0">
                                          <p:val>
                                            <p:fltVal val="0"/>
                                          </p:val>
                                        </p:tav>
                                        <p:tav tm="100000">
                                          <p:val>
                                            <p:strVal val="#ppt_h"/>
                                          </p:val>
                                        </p:tav>
                                      </p:tavLst>
                                    </p:anim>
                                    <p:animEffect transition="in" filter="fade">
                                      <p:cBhvr>
                                        <p:cTn id="42" dur="500"/>
                                        <p:tgtEl>
                                          <p:spTgt spid="8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arn(inVertical)">
                                      <p:cBhvr>
                                        <p:cTn id="50" dur="7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par>
                          <p:cTn id="62" fill="hold">
                            <p:stCondLst>
                              <p:cond delay="1000"/>
                            </p:stCondLst>
                            <p:childTnLst>
                              <p:par>
                                <p:cTn id="63" presetID="16" presetClass="entr" presetSubtype="21" fill="hold" grpId="0"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par>
                          <p:cTn id="77" fill="hold">
                            <p:stCondLst>
                              <p:cond delay="1000"/>
                            </p:stCondLst>
                            <p:childTnLst>
                              <p:par>
                                <p:cTn id="78" presetID="16" presetClass="entr" presetSubtype="21"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arn(inVertical)">
                                      <p:cBhvr>
                                        <p:cTn id="80" dur="7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78" grpId="0" animBg="1"/>
      <p:bldP spid="2" grpId="0" animBg="1"/>
      <p:bldP spid="39" grpId="0" animBg="1"/>
      <p:bldP spid="3" grpId="0"/>
      <p:bldP spid="41" grpId="0"/>
      <p:bldP spid="45" grpId="0"/>
      <p:bldP spid="4" grpId="0"/>
      <p:bldP spid="47" grpId="0"/>
      <p:bldP spid="48" grpId="0"/>
      <p:bldP spid="21"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TextBox 93"/>
          <p:cNvSpPr txBox="1"/>
          <p:nvPr/>
        </p:nvSpPr>
        <p:spPr>
          <a:xfrm>
            <a:off x="1061046" y="134824"/>
            <a:ext cx="156966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相关工作</a:t>
            </a:r>
            <a:endParaRPr kumimoji="0" lang="zh-CN" altLang="en-US" sz="24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p:cNvGrpSpPr/>
          <p:nvPr/>
        </p:nvGrpSpPr>
        <p:grpSpPr>
          <a:xfrm>
            <a:off x="571500" y="2568238"/>
            <a:ext cx="8374380" cy="2613361"/>
            <a:chOff x="571500" y="2568238"/>
            <a:chExt cx="8374380" cy="2613361"/>
          </a:xfrm>
        </p:grpSpPr>
        <p:sp>
          <p:nvSpPr>
            <p:cNvPr id="16" name="任意多边形 15"/>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163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V="1">
              <a:off x="8557260" y="2686050"/>
              <a:ext cx="388620" cy="571500"/>
            </a:xfrm>
            <a:prstGeom prst="straightConnector1">
              <a:avLst/>
            </a:prstGeom>
            <a:ln w="19050">
              <a:solidFill>
                <a:srgbClr val="163A5A"/>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8958258">
            <a:off x="1465829" y="3636777"/>
            <a:ext cx="487344" cy="309269"/>
            <a:chOff x="2903220" y="280488"/>
            <a:chExt cx="746760" cy="473892"/>
          </a:xfrm>
        </p:grpSpPr>
        <p:sp>
          <p:nvSpPr>
            <p:cNvPr id="19" name="矩形 18"/>
            <p:cNvSpPr/>
            <p:nvPr/>
          </p:nvSpPr>
          <p:spPr>
            <a:xfrm>
              <a:off x="2903220" y="480060"/>
              <a:ext cx="746760" cy="27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2013</a:t>
              </a:r>
              <a:endParaRPr lang="zh-CN" altLang="en-US" dirty="0"/>
            </a:p>
          </p:txBody>
        </p:sp>
        <p:sp>
          <p:nvSpPr>
            <p:cNvPr id="20" name="等腰三角形 19"/>
            <p:cNvSpPr/>
            <p:nvPr/>
          </p:nvSpPr>
          <p:spPr>
            <a:xfrm>
              <a:off x="3089910" y="280488"/>
              <a:ext cx="373380" cy="2667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rot="8938009">
            <a:off x="2599338" y="3075293"/>
            <a:ext cx="487344" cy="309267"/>
            <a:chOff x="2903220" y="280488"/>
            <a:chExt cx="746760" cy="473892"/>
          </a:xfrm>
        </p:grpSpPr>
        <p:sp>
          <p:nvSpPr>
            <p:cNvPr id="22" name="矩形 21"/>
            <p:cNvSpPr/>
            <p:nvPr/>
          </p:nvSpPr>
          <p:spPr>
            <a:xfrm>
              <a:off x="2903220" y="480060"/>
              <a:ext cx="746760" cy="27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2015</a:t>
              </a:r>
              <a:endParaRPr lang="zh-CN" altLang="en-US" sz="1100" dirty="0"/>
            </a:p>
          </p:txBody>
        </p:sp>
        <p:sp>
          <p:nvSpPr>
            <p:cNvPr id="23" name="等腰三角形 22"/>
            <p:cNvSpPr/>
            <p:nvPr/>
          </p:nvSpPr>
          <p:spPr>
            <a:xfrm>
              <a:off x="3089910" y="280488"/>
              <a:ext cx="373380" cy="2667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p>
          </p:txBody>
        </p:sp>
      </p:grpSp>
      <p:grpSp>
        <p:nvGrpSpPr>
          <p:cNvPr id="24" name="组合 23"/>
          <p:cNvGrpSpPr/>
          <p:nvPr/>
        </p:nvGrpSpPr>
        <p:grpSpPr>
          <a:xfrm rot="20658534">
            <a:off x="3976555" y="2435520"/>
            <a:ext cx="487344" cy="309269"/>
            <a:chOff x="2903220" y="280488"/>
            <a:chExt cx="746760" cy="473892"/>
          </a:xfrm>
        </p:grpSpPr>
        <p:sp>
          <p:nvSpPr>
            <p:cNvPr id="25" name="矩形 24"/>
            <p:cNvSpPr/>
            <p:nvPr/>
          </p:nvSpPr>
          <p:spPr>
            <a:xfrm>
              <a:off x="2903220" y="480060"/>
              <a:ext cx="746760" cy="27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2016</a:t>
              </a:r>
              <a:endParaRPr lang="zh-CN" altLang="en-US" sz="1100" dirty="0"/>
            </a:p>
          </p:txBody>
        </p:sp>
        <p:sp>
          <p:nvSpPr>
            <p:cNvPr id="26" name="等腰三角形 25"/>
            <p:cNvSpPr/>
            <p:nvPr/>
          </p:nvSpPr>
          <p:spPr>
            <a:xfrm>
              <a:off x="3089910" y="280488"/>
              <a:ext cx="373380" cy="2667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rot="10800000">
            <a:off x="5473327" y="2525065"/>
            <a:ext cx="487344" cy="309269"/>
            <a:chOff x="2903220" y="280488"/>
            <a:chExt cx="746760" cy="473892"/>
          </a:xfrm>
        </p:grpSpPr>
        <p:sp>
          <p:nvSpPr>
            <p:cNvPr id="28" name="矩形 27"/>
            <p:cNvSpPr/>
            <p:nvPr/>
          </p:nvSpPr>
          <p:spPr>
            <a:xfrm>
              <a:off x="2903220" y="480060"/>
              <a:ext cx="746760" cy="27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2016</a:t>
              </a:r>
              <a:endParaRPr lang="zh-CN" altLang="en-US" sz="1100" dirty="0"/>
            </a:p>
          </p:txBody>
        </p:sp>
        <p:sp>
          <p:nvSpPr>
            <p:cNvPr id="29" name="等腰三角形 28"/>
            <p:cNvSpPr/>
            <p:nvPr/>
          </p:nvSpPr>
          <p:spPr>
            <a:xfrm>
              <a:off x="3089910" y="280488"/>
              <a:ext cx="373380" cy="2667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grpSp>
      <p:grpSp>
        <p:nvGrpSpPr>
          <p:cNvPr id="30" name="组合 29"/>
          <p:cNvGrpSpPr/>
          <p:nvPr/>
        </p:nvGrpSpPr>
        <p:grpSpPr>
          <a:xfrm rot="1114118">
            <a:off x="7012567" y="2556971"/>
            <a:ext cx="487344" cy="309269"/>
            <a:chOff x="2903220" y="280488"/>
            <a:chExt cx="746760" cy="473892"/>
          </a:xfrm>
        </p:grpSpPr>
        <p:sp>
          <p:nvSpPr>
            <p:cNvPr id="31" name="矩形 30"/>
            <p:cNvSpPr/>
            <p:nvPr/>
          </p:nvSpPr>
          <p:spPr>
            <a:xfrm>
              <a:off x="2903220" y="480060"/>
              <a:ext cx="746760" cy="27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2017</a:t>
              </a:r>
              <a:endParaRPr lang="zh-CN" altLang="en-US" sz="1100" dirty="0"/>
            </a:p>
          </p:txBody>
        </p:sp>
        <p:sp>
          <p:nvSpPr>
            <p:cNvPr id="32" name="等腰三角形 31"/>
            <p:cNvSpPr/>
            <p:nvPr/>
          </p:nvSpPr>
          <p:spPr>
            <a:xfrm>
              <a:off x="3089910" y="280488"/>
              <a:ext cx="373380" cy="2667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48"/>
          <p:cNvSpPr txBox="1"/>
          <p:nvPr/>
        </p:nvSpPr>
        <p:spPr>
          <a:xfrm>
            <a:off x="247786" y="920218"/>
            <a:ext cx="3542228" cy="1169551"/>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cs typeface="方正兰亭细黑_GBK_M" pitchFamily="2" charset="2"/>
              </a:rPr>
              <a:t>当前，基于深度学习进行主题建模的工作还处于起步</a:t>
            </a:r>
            <a:r>
              <a:rPr lang="zh-CN" altLang="en-US" sz="1400" dirty="0">
                <a:latin typeface="微软雅黑" panose="020B0503020204020204" pitchFamily="34" charset="-122"/>
                <a:ea typeface="微软雅黑" panose="020B0503020204020204" pitchFamily="34" charset="-122"/>
                <a:cs typeface="方正兰亭细黑_GBK_M" pitchFamily="2" charset="2"/>
              </a:rPr>
              <a:t>阶段</a:t>
            </a:r>
            <a:r>
              <a:rPr lang="zh-CN" altLang="en-US" sz="1400" dirty="0" smtClean="0">
                <a:latin typeface="微软雅黑" panose="020B0503020204020204" pitchFamily="34" charset="-122"/>
                <a:ea typeface="微软雅黑" panose="020B0503020204020204" pitchFamily="34" charset="-122"/>
                <a:cs typeface="方正兰亭细黑_GBK_M" pitchFamily="2" charset="2"/>
              </a:rPr>
              <a:t>。相关的工作主要分为以下三部分：</a:t>
            </a:r>
            <a:r>
              <a:rPr lang="zh-CN" altLang="en-US" sz="1400" dirty="0">
                <a:solidFill>
                  <a:srgbClr val="002060"/>
                </a:solidFill>
                <a:latin typeface="微软雅黑" panose="020B0503020204020204" pitchFamily="34" charset="-122"/>
                <a:ea typeface="微软雅黑" panose="020B0503020204020204" pitchFamily="34" charset="-122"/>
                <a:cs typeface="方正兰亭细黑_GBK_M" pitchFamily="2" charset="2"/>
              </a:rPr>
              <a:t>基于</a:t>
            </a:r>
            <a:r>
              <a:rPr lang="zh-CN" altLang="en-US" sz="1400" dirty="0" smtClean="0">
                <a:solidFill>
                  <a:srgbClr val="002060"/>
                </a:solidFill>
                <a:latin typeface="微软雅黑" panose="020B0503020204020204" pitchFamily="34" charset="-122"/>
                <a:ea typeface="微软雅黑" panose="020B0503020204020204" pitchFamily="34" charset="-122"/>
                <a:cs typeface="方正兰亭细黑_GBK_M" pitchFamily="2" charset="2"/>
              </a:rPr>
              <a:t>词嵌入的</a:t>
            </a:r>
            <a:r>
              <a:rPr lang="zh-CN" altLang="en-US" sz="1400" dirty="0">
                <a:solidFill>
                  <a:srgbClr val="002060"/>
                </a:solidFill>
                <a:latin typeface="微软雅黑" panose="020B0503020204020204" pitchFamily="34" charset="-122"/>
                <a:ea typeface="微软雅黑" panose="020B0503020204020204" pitchFamily="34" charset="-122"/>
                <a:cs typeface="方正兰亭细黑_GBK_M" pitchFamily="2" charset="2"/>
              </a:rPr>
              <a:t>底层特征表达</a:t>
            </a:r>
            <a:r>
              <a:rPr lang="zh-CN" altLang="en-US" sz="1400" dirty="0" smtClean="0">
                <a:solidFill>
                  <a:srgbClr val="002060"/>
                </a:solidFill>
                <a:latin typeface="微软雅黑" panose="020B0503020204020204" pitchFamily="34" charset="-122"/>
                <a:ea typeface="微软雅黑" panose="020B0503020204020204" pitchFamily="34" charset="-122"/>
                <a:cs typeface="方正兰亭细黑_GBK_M" pitchFamily="2" charset="2"/>
              </a:rPr>
              <a:t>形式增强</a:t>
            </a:r>
            <a:r>
              <a:rPr lang="zh-CN" altLang="en-US" sz="1400" dirty="0" smtClean="0">
                <a:latin typeface="微软雅黑" panose="020B0503020204020204" pitchFamily="34" charset="-122"/>
                <a:ea typeface="微软雅黑" panose="020B0503020204020204" pitchFamily="34" charset="-122"/>
                <a:cs typeface="方正兰亭细黑_GBK_M" pitchFamily="2" charset="2"/>
              </a:rPr>
              <a:t>，</a:t>
            </a:r>
            <a:r>
              <a:rPr lang="zh-CN" altLang="en-US" sz="1400" dirty="0" smtClean="0">
                <a:solidFill>
                  <a:srgbClr val="002060"/>
                </a:solidFill>
                <a:latin typeface="微软雅黑" panose="020B0503020204020204" pitchFamily="34" charset="-122"/>
                <a:ea typeface="微软雅黑" panose="020B0503020204020204" pitchFamily="34" charset="-122"/>
                <a:cs typeface="方正兰亭细黑_GBK_M" pitchFamily="2" charset="2"/>
              </a:rPr>
              <a:t>基于知识库嵌入的领域增强</a:t>
            </a:r>
            <a:r>
              <a:rPr lang="zh-CN" altLang="en-US" sz="1400" dirty="0" smtClean="0">
                <a:latin typeface="微软雅黑" panose="020B0503020204020204" pitchFamily="34" charset="-122"/>
                <a:ea typeface="微软雅黑" panose="020B0503020204020204" pitchFamily="34" charset="-122"/>
                <a:cs typeface="方正兰亭细黑_GBK_M" pitchFamily="2" charset="2"/>
              </a:rPr>
              <a:t>，和</a:t>
            </a:r>
            <a:r>
              <a:rPr lang="zh-CN" altLang="en-US" sz="1400" dirty="0" smtClean="0">
                <a:solidFill>
                  <a:srgbClr val="002060"/>
                </a:solidFill>
                <a:latin typeface="微软雅黑" panose="020B0503020204020204" pitchFamily="34" charset="-122"/>
                <a:ea typeface="微软雅黑" panose="020B0503020204020204" pitchFamily="34" charset="-122"/>
                <a:cs typeface="方正兰亭细黑_GBK_M" pitchFamily="2" charset="2"/>
              </a:rPr>
              <a:t>基于深度</a:t>
            </a:r>
            <a:r>
              <a:rPr lang="zh-CN" altLang="en-US" sz="1400" dirty="0">
                <a:solidFill>
                  <a:srgbClr val="002060"/>
                </a:solidFill>
                <a:latin typeface="微软雅黑" panose="020B0503020204020204" pitchFamily="34" charset="-122"/>
                <a:ea typeface="微软雅黑" panose="020B0503020204020204" pitchFamily="34" charset="-122"/>
                <a:cs typeface="方正兰亭细黑_GBK_M" pitchFamily="2" charset="2"/>
              </a:rPr>
              <a:t>神经网络结构</a:t>
            </a:r>
            <a:r>
              <a:rPr lang="zh-CN" altLang="en-US" sz="1400" dirty="0" smtClean="0">
                <a:solidFill>
                  <a:srgbClr val="002060"/>
                </a:solidFill>
                <a:latin typeface="微软雅黑" panose="020B0503020204020204" pitchFamily="34" charset="-122"/>
                <a:ea typeface="微软雅黑" panose="020B0503020204020204" pitchFamily="34" charset="-122"/>
                <a:cs typeface="方正兰亭细黑_GBK_M" pitchFamily="2" charset="2"/>
              </a:rPr>
              <a:t>的模型重构</a:t>
            </a:r>
            <a:r>
              <a:rPr lang="zh-CN" altLang="en-US" sz="1400" dirty="0" smtClean="0">
                <a:latin typeface="微软雅黑" panose="020B0503020204020204" pitchFamily="34" charset="-122"/>
                <a:ea typeface="微软雅黑" panose="020B0503020204020204" pitchFamily="34" charset="-122"/>
                <a:cs typeface="方正兰亭细黑_GBK_M" pitchFamily="2" charset="2"/>
              </a:rPr>
              <a:t>。</a:t>
            </a:r>
            <a:endParaRPr lang="zh-CN" altLang="en-US" sz="1400" dirty="0">
              <a:latin typeface="微软雅黑" panose="020B0503020204020204" pitchFamily="34" charset="-122"/>
              <a:ea typeface="微软雅黑" panose="020B0503020204020204" pitchFamily="34" charset="-122"/>
              <a:cs typeface="方正兰亭细黑_GBK_M" pitchFamily="2" charset="2"/>
            </a:endParaRPr>
          </a:p>
        </p:txBody>
      </p:sp>
      <p:sp>
        <p:nvSpPr>
          <p:cNvPr id="64" name="TextBox 54"/>
          <p:cNvSpPr txBox="1"/>
          <p:nvPr/>
        </p:nvSpPr>
        <p:spPr>
          <a:xfrm>
            <a:off x="5251696" y="1986679"/>
            <a:ext cx="1124222" cy="400110"/>
          </a:xfrm>
          <a:prstGeom prst="rect">
            <a:avLst/>
          </a:prstGeom>
          <a:noFill/>
        </p:spPr>
        <p:txBody>
          <a:bodyPr wrap="square" rtlCol="0">
            <a:spAutoFit/>
          </a:bodyPr>
          <a:lstStyle/>
          <a:p>
            <a:r>
              <a:rPr lang="en-US" altLang="zh-CN" sz="1000" dirty="0" err="1">
                <a:latin typeface="微软雅黑" panose="020B0503020204020204" pitchFamily="34" charset="-122"/>
                <a:ea typeface="微软雅黑" panose="020B0503020204020204" pitchFamily="34" charset="-122"/>
                <a:cs typeface="方正兰亭细黑_GBK_M" pitchFamily="2" charset="2"/>
              </a:rPr>
              <a:t>Chenliang</a:t>
            </a:r>
            <a:r>
              <a:rPr lang="en-US" altLang="zh-CN" sz="1000" dirty="0">
                <a:latin typeface="微软雅黑" panose="020B0503020204020204" pitchFamily="34" charset="-122"/>
                <a:ea typeface="微软雅黑" panose="020B0503020204020204" pitchFamily="34" charset="-122"/>
                <a:cs typeface="方正兰亭细黑_GBK_M" pitchFamily="2" charset="2"/>
              </a:rPr>
              <a:t> Li, et al. SIGIR 2016.</a:t>
            </a:r>
          </a:p>
        </p:txBody>
      </p:sp>
      <p:sp>
        <p:nvSpPr>
          <p:cNvPr id="66" name="TextBox 55"/>
          <p:cNvSpPr txBox="1"/>
          <p:nvPr/>
        </p:nvSpPr>
        <p:spPr>
          <a:xfrm rot="19800000">
            <a:off x="1998519" y="2681024"/>
            <a:ext cx="1198414" cy="400110"/>
          </a:xfrm>
          <a:prstGeom prst="rect">
            <a:avLst/>
          </a:prstGeom>
          <a:noFill/>
        </p:spPr>
        <p:txBody>
          <a:bodyPr wrap="square" rtlCol="0">
            <a:spAutoFit/>
          </a:bodyPr>
          <a:lstStyle/>
          <a:p>
            <a:r>
              <a:rPr lang="nl-NL" altLang="zh-CN" sz="1000" dirty="0">
                <a:latin typeface="微软雅黑" panose="020B0503020204020204" pitchFamily="34" charset="-122"/>
                <a:ea typeface="微软雅黑" panose="020B0503020204020204" pitchFamily="34" charset="-122"/>
                <a:cs typeface="方正兰亭细黑_GBK_M" pitchFamily="2" charset="2"/>
              </a:rPr>
              <a:t>Ziqiang Cao, et al. AAAI 2015.</a:t>
            </a:r>
          </a:p>
        </p:txBody>
      </p:sp>
      <p:sp>
        <p:nvSpPr>
          <p:cNvPr id="67" name="TextBox 56"/>
          <p:cNvSpPr txBox="1"/>
          <p:nvPr/>
        </p:nvSpPr>
        <p:spPr>
          <a:xfrm rot="18900000">
            <a:off x="1459133" y="3955502"/>
            <a:ext cx="1207973" cy="400110"/>
          </a:xfrm>
          <a:prstGeom prst="rect">
            <a:avLst/>
          </a:prstGeom>
          <a:noFill/>
        </p:spPr>
        <p:txBody>
          <a:bodyPr wrap="square" rtlCol="0">
            <a:spAutoFit/>
          </a:bodyPr>
          <a:lstStyle/>
          <a:p>
            <a:pPr algn="just"/>
            <a:r>
              <a:rPr lang="fi-FI" altLang="zh-CN" sz="1000" dirty="0">
                <a:latin typeface="微软雅黑" panose="020B0503020204020204" pitchFamily="34" charset="-122"/>
                <a:ea typeface="微软雅黑" panose="020B0503020204020204" pitchFamily="34" charset="-122"/>
                <a:cs typeface="方正兰亭细黑_GBK_M" pitchFamily="2" charset="2"/>
              </a:rPr>
              <a:t>Nitish Srivastava, et al. UAI 2013.</a:t>
            </a:r>
          </a:p>
        </p:txBody>
      </p:sp>
      <p:sp>
        <p:nvSpPr>
          <p:cNvPr id="68" name="TextBox 57"/>
          <p:cNvSpPr txBox="1"/>
          <p:nvPr/>
        </p:nvSpPr>
        <p:spPr>
          <a:xfrm rot="20700000">
            <a:off x="3833936" y="2872617"/>
            <a:ext cx="1121962" cy="400110"/>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cs typeface="方正兰亭细黑_GBK_M" pitchFamily="2" charset="2"/>
              </a:rPr>
              <a:t>Zhiting Hu, et al. IJCAI 2016.</a:t>
            </a:r>
          </a:p>
        </p:txBody>
      </p:sp>
      <p:sp>
        <p:nvSpPr>
          <p:cNvPr id="69" name="TextBox 58"/>
          <p:cNvSpPr txBox="1"/>
          <p:nvPr/>
        </p:nvSpPr>
        <p:spPr>
          <a:xfrm rot="900000">
            <a:off x="6601214" y="3116357"/>
            <a:ext cx="1300186" cy="400110"/>
          </a:xfrm>
          <a:prstGeom prst="rect">
            <a:avLst/>
          </a:prstGeom>
          <a:noFill/>
        </p:spPr>
        <p:txBody>
          <a:bodyPr wrap="square" rtlCol="0">
            <a:spAutoFit/>
          </a:bodyPr>
          <a:lstStyle/>
          <a:p>
            <a:pPr algn="just"/>
            <a:r>
              <a:rPr lang="en-US" altLang="zh-CN" sz="1000" dirty="0" err="1" smtClean="0">
                <a:latin typeface="微软雅黑" panose="020B0503020204020204" pitchFamily="34" charset="-122"/>
                <a:ea typeface="微软雅黑" panose="020B0503020204020204" pitchFamily="34" charset="-122"/>
                <a:cs typeface="方正兰亭细黑_GBK_M" pitchFamily="2" charset="2"/>
              </a:rPr>
              <a:t>Shuangyin</a:t>
            </a:r>
            <a:r>
              <a:rPr lang="en-US" altLang="zh-CN" sz="1000" dirty="0" smtClean="0">
                <a:latin typeface="微软雅黑" panose="020B0503020204020204" pitchFamily="34" charset="-122"/>
                <a:ea typeface="微软雅黑" panose="020B0503020204020204" pitchFamily="34" charset="-122"/>
                <a:cs typeface="方正兰亭细黑_GBK_M" pitchFamily="2" charset="2"/>
              </a:rPr>
              <a:t> </a:t>
            </a:r>
            <a:r>
              <a:rPr lang="en-US" altLang="zh-CN" sz="1000" dirty="0">
                <a:latin typeface="微软雅黑" panose="020B0503020204020204" pitchFamily="34" charset="-122"/>
                <a:ea typeface="微软雅黑" panose="020B0503020204020204" pitchFamily="34" charset="-122"/>
                <a:cs typeface="方正兰亭细黑_GBK_M" pitchFamily="2" charset="2"/>
              </a:rPr>
              <a:t>Li, et </a:t>
            </a:r>
            <a:r>
              <a:rPr lang="en-US" altLang="zh-CN" sz="1000" dirty="0" smtClean="0">
                <a:latin typeface="微软雅黑" panose="020B0503020204020204" pitchFamily="34" charset="-122"/>
                <a:ea typeface="微软雅黑" panose="020B0503020204020204" pitchFamily="34" charset="-122"/>
                <a:cs typeface="方正兰亭细黑_GBK_M" pitchFamily="2" charset="2"/>
              </a:rPr>
              <a:t>al. AAAI 2017.</a:t>
            </a:r>
            <a:endParaRPr lang="en-US" altLang="zh-CN" sz="1000" dirty="0">
              <a:latin typeface="微软雅黑" panose="020B0503020204020204" pitchFamily="34" charset="-122"/>
              <a:ea typeface="微软雅黑" panose="020B0503020204020204" pitchFamily="34" charset="-122"/>
              <a:cs typeface="方正兰亭细黑_GBK_M" pitchFamily="2" charset="2"/>
            </a:endParaRPr>
          </a:p>
        </p:txBody>
      </p:sp>
      <p:grpSp>
        <p:nvGrpSpPr>
          <p:cNvPr id="14" name="组合 13"/>
          <p:cNvGrpSpPr/>
          <p:nvPr/>
        </p:nvGrpSpPr>
        <p:grpSpPr>
          <a:xfrm>
            <a:off x="7211614" y="1696659"/>
            <a:ext cx="1417129" cy="1061672"/>
            <a:chOff x="7211614" y="1696659"/>
            <a:chExt cx="1417129" cy="1061672"/>
          </a:xfrm>
        </p:grpSpPr>
        <p:grpSp>
          <p:nvGrpSpPr>
            <p:cNvPr id="70" name="组合 69"/>
            <p:cNvGrpSpPr/>
            <p:nvPr/>
          </p:nvGrpSpPr>
          <p:grpSpPr>
            <a:xfrm rot="14526312">
              <a:off x="7370458" y="1537815"/>
              <a:ext cx="1061672" cy="1379360"/>
              <a:chOff x="4020870" y="2194485"/>
              <a:chExt cx="1102258" cy="1432090"/>
            </a:xfrm>
            <a:effectLst>
              <a:outerShdw blurRad="444500" dist="254000" dir="8100000" algn="tr" rotWithShape="0">
                <a:prstClr val="black">
                  <a:alpha val="50000"/>
                </a:prstClr>
              </a:outerShdw>
            </a:effectLst>
          </p:grpSpPr>
          <p:sp>
            <p:nvSpPr>
              <p:cNvPr id="7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45"/>
            <p:cNvSpPr txBox="1"/>
            <p:nvPr/>
          </p:nvSpPr>
          <p:spPr>
            <a:xfrm>
              <a:off x="7512675" y="1918244"/>
              <a:ext cx="1116068" cy="523220"/>
            </a:xfrm>
            <a:prstGeom prst="rect">
              <a:avLst/>
            </a:prstGeom>
            <a:noFill/>
          </p:spPr>
          <p:txBody>
            <a:bodyPr wrap="square" rtlCol="0">
              <a:spAutoFit/>
            </a:bodyPr>
            <a:lstStyle/>
            <a:p>
              <a:pPr algn="ctr"/>
              <a:r>
                <a:rPr lang="zh-CN" altLang="en-US" sz="1400" dirty="0" smtClean="0">
                  <a:solidFill>
                    <a:srgbClr val="163A5A"/>
                  </a:solidFill>
                  <a:latin typeface="微软雅黑" panose="020B0503020204020204" pitchFamily="34" charset="-122"/>
                  <a:ea typeface="微软雅黑" panose="020B0503020204020204" pitchFamily="34" charset="-122"/>
                </a:rPr>
                <a:t>引入注意力机制</a:t>
              </a:r>
              <a:endParaRPr lang="zh-CN" altLang="en-US" sz="1400" dirty="0">
                <a:solidFill>
                  <a:srgbClr val="163A5A"/>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5178178" y="2934389"/>
            <a:ext cx="1135904" cy="1385911"/>
            <a:chOff x="5178178" y="2934389"/>
            <a:chExt cx="1135904" cy="1385911"/>
          </a:xfrm>
        </p:grpSpPr>
        <p:sp>
          <p:nvSpPr>
            <p:cNvPr id="74" name="椭圆 34"/>
            <p:cNvSpPr/>
            <p:nvPr/>
          </p:nvSpPr>
          <p:spPr>
            <a:xfrm>
              <a:off x="5178178" y="2934389"/>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solidFill>
                <a:srgbClr val="163A5A"/>
              </a:soli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45"/>
            <p:cNvSpPr txBox="1"/>
            <p:nvPr/>
          </p:nvSpPr>
          <p:spPr>
            <a:xfrm>
              <a:off x="5193572" y="3566775"/>
              <a:ext cx="1120510" cy="307777"/>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引入词嵌入</a:t>
              </a:r>
            </a:p>
          </p:txBody>
        </p:sp>
      </p:grpSp>
      <p:grpSp>
        <p:nvGrpSpPr>
          <p:cNvPr id="12" name="组合 11"/>
          <p:cNvGrpSpPr/>
          <p:nvPr/>
        </p:nvGrpSpPr>
        <p:grpSpPr>
          <a:xfrm>
            <a:off x="3853458" y="1058520"/>
            <a:ext cx="1061672" cy="1379360"/>
            <a:chOff x="3853458" y="1058520"/>
            <a:chExt cx="1061672" cy="1379360"/>
          </a:xfrm>
        </p:grpSpPr>
        <p:grpSp>
          <p:nvGrpSpPr>
            <p:cNvPr id="76" name="组合 75"/>
            <p:cNvGrpSpPr/>
            <p:nvPr/>
          </p:nvGrpSpPr>
          <p:grpSpPr>
            <a:xfrm rot="11781744">
              <a:off x="3853458" y="1058520"/>
              <a:ext cx="1061672" cy="1379360"/>
              <a:chOff x="4020870" y="2194485"/>
              <a:chExt cx="1102258" cy="1432090"/>
            </a:xfrm>
            <a:effectLst>
              <a:outerShdw blurRad="444500" dist="254000" dir="8100000" algn="tr" rotWithShape="0">
                <a:prstClr val="black">
                  <a:alpha val="50000"/>
                </a:prstClr>
              </a:outerShdw>
            </a:effectLst>
          </p:grpSpPr>
          <p:sp>
            <p:nvSpPr>
              <p:cNvPr id="7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TextBox 45"/>
            <p:cNvSpPr txBox="1"/>
            <p:nvPr/>
          </p:nvSpPr>
          <p:spPr>
            <a:xfrm>
              <a:off x="3984370" y="1343794"/>
              <a:ext cx="917208" cy="523220"/>
            </a:xfrm>
            <a:prstGeom prst="rect">
              <a:avLst/>
            </a:prstGeom>
            <a:noFill/>
          </p:spPr>
          <p:txBody>
            <a:bodyPr wrap="square" rtlCol="0">
              <a:spAutoFit/>
            </a:bodyPr>
            <a:lstStyle/>
            <a:p>
              <a:pPr algn="ctr"/>
              <a:r>
                <a:rPr lang="zh-CN" altLang="en-US" sz="1400" dirty="0">
                  <a:solidFill>
                    <a:srgbClr val="163A5A"/>
                  </a:solidFill>
                  <a:latin typeface="微软雅黑" panose="020B0503020204020204" pitchFamily="34" charset="-122"/>
                  <a:ea typeface="微软雅黑" panose="020B0503020204020204" pitchFamily="34" charset="-122"/>
                </a:rPr>
                <a:t>引入知识库嵌入</a:t>
              </a:r>
            </a:p>
          </p:txBody>
        </p:sp>
      </p:grpSp>
      <p:grpSp>
        <p:nvGrpSpPr>
          <p:cNvPr id="11" name="组合 10"/>
          <p:cNvGrpSpPr/>
          <p:nvPr/>
        </p:nvGrpSpPr>
        <p:grpSpPr>
          <a:xfrm>
            <a:off x="2800280" y="3294850"/>
            <a:ext cx="1178759" cy="1381914"/>
            <a:chOff x="2800280" y="3294850"/>
            <a:chExt cx="1178759" cy="1381914"/>
          </a:xfrm>
        </p:grpSpPr>
        <p:sp>
          <p:nvSpPr>
            <p:cNvPr id="80" name="椭圆 34"/>
            <p:cNvSpPr/>
            <p:nvPr/>
          </p:nvSpPr>
          <p:spPr>
            <a:xfrm rot="19680912">
              <a:off x="2800280" y="3294850"/>
              <a:ext cx="1077642" cy="13819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tx2">
                <a:lumMod val="50000"/>
              </a:schemeClr>
            </a:solidFill>
            <a:ln>
              <a:solidFill>
                <a:srgbClr val="163A5A"/>
              </a:soli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45"/>
            <p:cNvSpPr txBox="1"/>
            <p:nvPr/>
          </p:nvSpPr>
          <p:spPr>
            <a:xfrm>
              <a:off x="2906171" y="3899405"/>
              <a:ext cx="1072868"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引入前馈神经网络</a:t>
              </a:r>
            </a:p>
          </p:txBody>
        </p:sp>
      </p:grpSp>
      <p:grpSp>
        <p:nvGrpSpPr>
          <p:cNvPr id="10" name="组合 9"/>
          <p:cNvGrpSpPr/>
          <p:nvPr/>
        </p:nvGrpSpPr>
        <p:grpSpPr>
          <a:xfrm>
            <a:off x="471409" y="2460795"/>
            <a:ext cx="1150004" cy="1379360"/>
            <a:chOff x="471409" y="2460795"/>
            <a:chExt cx="1150004" cy="1379360"/>
          </a:xfrm>
        </p:grpSpPr>
        <p:grpSp>
          <p:nvGrpSpPr>
            <p:cNvPr id="82" name="组合 81"/>
            <p:cNvGrpSpPr/>
            <p:nvPr/>
          </p:nvGrpSpPr>
          <p:grpSpPr>
            <a:xfrm rot="8322141">
              <a:off x="559741" y="2460795"/>
              <a:ext cx="1061672" cy="1379360"/>
              <a:chOff x="4020870" y="2194485"/>
              <a:chExt cx="1102258" cy="1432090"/>
            </a:xfrm>
            <a:effectLst>
              <a:outerShdw blurRad="444500" dist="254000" dir="8100000" algn="tr" rotWithShape="0">
                <a:prstClr val="black">
                  <a:alpha val="50000"/>
                </a:prstClr>
              </a:outerShdw>
            </a:effectLst>
          </p:grpSpPr>
          <p:sp>
            <p:nvSpPr>
              <p:cNvPr id="8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TextBox 45"/>
            <p:cNvSpPr txBox="1"/>
            <p:nvPr/>
          </p:nvSpPr>
          <p:spPr>
            <a:xfrm>
              <a:off x="471409" y="2797701"/>
              <a:ext cx="1072969" cy="523220"/>
            </a:xfrm>
            <a:prstGeom prst="rect">
              <a:avLst/>
            </a:prstGeom>
            <a:noFill/>
          </p:spPr>
          <p:txBody>
            <a:bodyPr wrap="square" rtlCol="0">
              <a:spAutoFit/>
            </a:bodyPr>
            <a:lstStyle/>
            <a:p>
              <a:pPr algn="ctr"/>
              <a:r>
                <a:rPr lang="zh-CN" altLang="en-US" sz="1400" dirty="0">
                  <a:solidFill>
                    <a:srgbClr val="163A5A"/>
                  </a:solidFill>
                  <a:latin typeface="微软雅黑" panose="020B0503020204020204" pitchFamily="34" charset="-122"/>
                  <a:ea typeface="微软雅黑" panose="020B0503020204020204" pitchFamily="34" charset="-122"/>
                </a:rPr>
                <a:t>引入受限玻尔茨曼机</a:t>
              </a:r>
            </a:p>
          </p:txBody>
        </p:sp>
      </p:grpSp>
      <p:sp>
        <p:nvSpPr>
          <p:cNvPr id="3" name="灯片编号占位符 2"/>
          <p:cNvSpPr>
            <a:spLocks noGrp="1"/>
          </p:cNvSpPr>
          <p:nvPr>
            <p:ph type="sldNum" sz="quarter" idx="12"/>
          </p:nvPr>
        </p:nvSpPr>
        <p:spPr/>
        <p:txBody>
          <a:bodyPr/>
          <a:lstStyle/>
          <a:p>
            <a:fld id="{B5B5BF9F-75C6-42BD-8363-2F606FE0B601}" type="slidenum">
              <a:rPr lang="zh-CN" altLang="en-US" smtClean="0"/>
              <a:t>9</a:t>
            </a:fld>
            <a:endParaRPr lang="zh-CN" altLang="en-US"/>
          </a:p>
        </p:txBody>
      </p:sp>
    </p:spTree>
    <p:extLst>
      <p:ext uri="{BB962C8B-B14F-4D97-AF65-F5344CB8AC3E}">
        <p14:creationId xmlns:p14="http://schemas.microsoft.com/office/powerpoint/2010/main" val="16798818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300"/>
                                        <p:tgtEl>
                                          <p:spTgt spid="5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ppt_x</p:attrName>
                                        </p:attrNameLst>
                                      </p:cBhvr>
                                      <p:tavLst>
                                        <p:tav tm="0">
                                          <p:val>
                                            <p:strVal val="#ppt_x-#ppt_w*1.125000"/>
                                          </p:val>
                                        </p:tav>
                                        <p:tav tm="100000">
                                          <p:val>
                                            <p:strVal val="#ppt_x"/>
                                          </p:val>
                                        </p:tav>
                                      </p:tavLst>
                                    </p:anim>
                                    <p:animEffect transition="in" filter="wipe(righ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500"/>
                                        <p:tgtEl>
                                          <p:spTgt spid="15"/>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down)">
                                      <p:cBhvr>
                                        <p:cTn id="50" dur="500"/>
                                        <p:tgtEl>
                                          <p:spTgt spid="66"/>
                                        </p:tgtEl>
                                      </p:cBhvr>
                                    </p:animEffect>
                                  </p:childTnLst>
                                </p:cTn>
                              </p:par>
                              <p:par>
                                <p:cTn id="51" presetID="42"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up)">
                                      <p:cBhvr>
                                        <p:cTn id="65" dur="500"/>
                                        <p:tgtEl>
                                          <p:spTgt spid="68"/>
                                        </p:tgtEl>
                                      </p:cBhvr>
                                    </p:animEffect>
                                  </p:childTnLst>
                                </p:cTn>
                              </p:par>
                              <p:par>
                                <p:cTn id="66" presetID="42"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Effect transition="in" filter="fade">
                                      <p:cBhvr>
                                        <p:cTn id="76" dur="500"/>
                                        <p:tgtEl>
                                          <p:spTgt spid="27"/>
                                        </p:tgtEl>
                                      </p:cBhvr>
                                    </p:animEffect>
                                  </p:childTnLst>
                                </p:cTn>
                              </p:par>
                            </p:childTnLst>
                          </p:cTn>
                        </p:par>
                        <p:par>
                          <p:cTn id="77" fill="hold">
                            <p:stCondLst>
                              <p:cond delay="7000"/>
                            </p:stCondLst>
                            <p:childTnLst>
                              <p:par>
                                <p:cTn id="78" presetID="22" presetClass="entr" presetSubtype="4" fill="hold" grpId="0" nodeType="after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ipe(down)">
                                      <p:cBhvr>
                                        <p:cTn id="80" dur="500"/>
                                        <p:tgtEl>
                                          <p:spTgt spid="64"/>
                                        </p:tgtEl>
                                      </p:cBhvr>
                                    </p:animEffect>
                                  </p:childTnLst>
                                </p:cTn>
                              </p:par>
                              <p:par>
                                <p:cTn id="81" presetID="42"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1000"/>
                                        <p:tgtEl>
                                          <p:spTgt spid="13"/>
                                        </p:tgtEl>
                                      </p:cBhvr>
                                    </p:animEffect>
                                    <p:anim calcmode="lin" valueType="num">
                                      <p:cBhvr>
                                        <p:cTn id="84" dur="1000" fill="hold"/>
                                        <p:tgtEl>
                                          <p:spTgt spid="13"/>
                                        </p:tgtEl>
                                        <p:attrNameLst>
                                          <p:attrName>ppt_x</p:attrName>
                                        </p:attrNameLst>
                                      </p:cBhvr>
                                      <p:tavLst>
                                        <p:tav tm="0">
                                          <p:val>
                                            <p:strVal val="#ppt_x"/>
                                          </p:val>
                                        </p:tav>
                                        <p:tav tm="100000">
                                          <p:val>
                                            <p:strVal val="#ppt_x"/>
                                          </p:val>
                                        </p:tav>
                                      </p:tavLst>
                                    </p:anim>
                                    <p:anim calcmode="lin" valueType="num">
                                      <p:cBhvr>
                                        <p:cTn id="85" dur="1000" fill="hold"/>
                                        <p:tgtEl>
                                          <p:spTgt spid="13"/>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53" presetClass="entr" presetSubtype="16"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animEffect transition="in" filter="fade">
                                      <p:cBhvr>
                                        <p:cTn id="91" dur="500"/>
                                        <p:tgtEl>
                                          <p:spTgt spid="30"/>
                                        </p:tgtEl>
                                      </p:cBhvr>
                                    </p:animEffect>
                                  </p:childTnLst>
                                </p:cTn>
                              </p:par>
                            </p:childTnLst>
                          </p:cTn>
                        </p:par>
                        <p:par>
                          <p:cTn id="92" fill="hold">
                            <p:stCondLst>
                              <p:cond delay="8500"/>
                            </p:stCondLst>
                            <p:childTnLst>
                              <p:par>
                                <p:cTn id="93" presetID="22" presetClass="entr" presetSubtype="1"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up)">
                                      <p:cBhvr>
                                        <p:cTn id="95" dur="500"/>
                                        <p:tgtEl>
                                          <p:spTgt spid="69"/>
                                        </p:tgtEl>
                                      </p:cBhvr>
                                    </p:animEffect>
                                  </p:childTnLst>
                                </p:cTn>
                              </p:par>
                              <p:par>
                                <p:cTn id="96" presetID="42"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1000"/>
                                        <p:tgtEl>
                                          <p:spTgt spid="14"/>
                                        </p:tgtEl>
                                      </p:cBhvr>
                                    </p:animEffect>
                                    <p:anim calcmode="lin" valueType="num">
                                      <p:cBhvr>
                                        <p:cTn id="99" dur="1000" fill="hold"/>
                                        <p:tgtEl>
                                          <p:spTgt spid="14"/>
                                        </p:tgtEl>
                                        <p:attrNameLst>
                                          <p:attrName>ppt_x</p:attrName>
                                        </p:attrNameLst>
                                      </p:cBhvr>
                                      <p:tavLst>
                                        <p:tav tm="0">
                                          <p:val>
                                            <p:strVal val="#ppt_x"/>
                                          </p:val>
                                        </p:tav>
                                        <p:tav tm="100000">
                                          <p:val>
                                            <p:strVal val="#ppt_x"/>
                                          </p:val>
                                        </p:tav>
                                      </p:tavLst>
                                    </p:anim>
                                    <p:anim calcmode="lin" valueType="num">
                                      <p:cBhvr>
                                        <p:cTn id="10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8" grpId="0"/>
      <p:bldP spid="63" grpId="0"/>
      <p:bldP spid="64" grpId="0"/>
      <p:bldP spid="66" grpId="0"/>
      <p:bldP spid="67" grpId="0"/>
      <p:bldP spid="68" grpId="0"/>
      <p:bldP spid="6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 name="ISPRING_RESOURCE_PATHS_HASH_PRESENTER" val="7a41f02afcbcb3fa40171976989b9a9938761b6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2438</TotalTime>
  <Words>3817</Words>
  <Application>Microsoft Office PowerPoint</Application>
  <PresentationFormat>全屏显示(16:9)</PresentationFormat>
  <Paragraphs>313</Paragraphs>
  <Slides>29</Slides>
  <Notes>29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2" baseType="lpstr">
      <vt:lpstr>Arial</vt:lpstr>
      <vt:lpstr>Cambria Math</vt:lpstr>
      <vt:lpstr>方正兰亭细黑_GBK_M</vt:lpstr>
      <vt:lpstr>宋体</vt:lpstr>
      <vt:lpstr>Arial Unicode MS</vt:lpstr>
      <vt:lpstr>微软雅黑</vt:lpstr>
      <vt:lpstr>方正兰亭粗黑简体</vt:lpstr>
      <vt:lpstr>Calibri</vt:lpstr>
      <vt:lpstr>Wingdings</vt:lpstr>
      <vt:lpstr>方正兰亭黑_GBK</vt:lpstr>
      <vt:lpstr>第一PPT模板网-WWW.1PPT.COM</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www.1ppt.com</dc:creator>
  <dc:description>www.1ppt.com;</dc:description>
  <cp:lastModifiedBy>ZhuJiahui</cp:lastModifiedBy>
  <cp:revision>224</cp:revision>
  <dcterms:created xsi:type="dcterms:W3CDTF">2015-01-22T11:01:02Z</dcterms:created>
  <dcterms:modified xsi:type="dcterms:W3CDTF">2017-05-11T01:23:36Z</dcterms:modified>
  <cp:category>www.1ppt.com</cp:category>
</cp:coreProperties>
</file>