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31"/>
  </p:notesMasterIdLst>
  <p:sldIdLst>
    <p:sldId id="257" r:id="rId7"/>
    <p:sldId id="259" r:id="rId8"/>
    <p:sldId id="258" r:id="rId9"/>
    <p:sldId id="261" r:id="rId10"/>
    <p:sldId id="262" r:id="rId11"/>
    <p:sldId id="263" r:id="rId12"/>
    <p:sldId id="264" r:id="rId13"/>
    <p:sldId id="266" r:id="rId14"/>
    <p:sldId id="267" r:id="rId15"/>
    <p:sldId id="268" r:id="rId16"/>
    <p:sldId id="269" r:id="rId17"/>
    <p:sldId id="270" r:id="rId18"/>
    <p:sldId id="272" r:id="rId19"/>
    <p:sldId id="271" r:id="rId20"/>
    <p:sldId id="276" r:id="rId21"/>
    <p:sldId id="277" r:id="rId22"/>
    <p:sldId id="278" r:id="rId23"/>
    <p:sldId id="279" r:id="rId24"/>
    <p:sldId id="280" r:id="rId25"/>
    <p:sldId id="274" r:id="rId26"/>
    <p:sldId id="281" r:id="rId27"/>
    <p:sldId id="282" r:id="rId28"/>
    <p:sldId id="283" r:id="rId29"/>
    <p:sldId id="27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5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占比</c:v>
                </c:pt>
              </c:strCache>
            </c:strRef>
          </c:tx>
          <c:spPr>
            <a:ln>
              <a:solidFill>
                <a:schemeClr val="bg1"/>
              </a:solidFill>
            </a:ln>
            <a:effectLst>
              <a:innerShdw blurRad="88900">
                <a:prstClr val="black">
                  <a:alpha val="38000"/>
                </a:prstClr>
              </a:innerShdw>
            </a:effectLst>
          </c:spPr>
          <c:dPt>
            <c:idx val="0"/>
            <c:bubble3D val="0"/>
            <c:spPr>
              <a:solidFill>
                <a:schemeClr val="accent1"/>
              </a:solidFill>
              <a:ln w="19050">
                <a:solidFill>
                  <a:schemeClr val="bg1"/>
                </a:solidFill>
              </a:ln>
              <a:effectLst>
                <a:innerShdw blurRad="88900">
                  <a:prstClr val="black">
                    <a:alpha val="38000"/>
                  </a:prstClr>
                </a:innerShdw>
              </a:effectLst>
            </c:spPr>
          </c:dPt>
          <c:dPt>
            <c:idx val="1"/>
            <c:bubble3D val="0"/>
            <c:spPr>
              <a:solidFill>
                <a:schemeClr val="accent2"/>
              </a:solidFill>
              <a:ln w="19050">
                <a:solidFill>
                  <a:schemeClr val="bg1"/>
                </a:solidFill>
              </a:ln>
              <a:effectLst>
                <a:innerShdw blurRad="88900">
                  <a:prstClr val="black">
                    <a:alpha val="38000"/>
                  </a:prstClr>
                </a:innerShdw>
              </a:effectLst>
            </c:spPr>
          </c:dPt>
          <c:dPt>
            <c:idx val="2"/>
            <c:bubble3D val="0"/>
            <c:spPr>
              <a:solidFill>
                <a:schemeClr val="accent4"/>
              </a:solidFill>
              <a:ln w="19050">
                <a:solidFill>
                  <a:schemeClr val="bg1"/>
                </a:solidFill>
              </a:ln>
              <a:effectLst>
                <a:innerShdw blurRad="88900">
                  <a:prstClr val="black">
                    <a:alpha val="38000"/>
                  </a:prstClr>
                </a:innerShdw>
              </a:effectLst>
            </c:spPr>
          </c:dPt>
          <c:dPt>
            <c:idx val="3"/>
            <c:bubble3D val="0"/>
            <c:spPr>
              <a:solidFill>
                <a:schemeClr val="accent3"/>
              </a:solidFill>
              <a:ln w="19050">
                <a:solidFill>
                  <a:schemeClr val="bg1"/>
                </a:solidFill>
              </a:ln>
              <a:effectLst>
                <a:innerShdw blurRad="88900">
                  <a:prstClr val="black">
                    <a:alpha val="38000"/>
                  </a:prstClr>
                </a:innerShdw>
              </a:effectLst>
            </c:spPr>
          </c:dPt>
          <c:dPt>
            <c:idx val="4"/>
            <c:bubble3D val="0"/>
            <c:spPr>
              <a:solidFill>
                <a:schemeClr val="accent5"/>
              </a:solidFill>
              <a:ln w="19050">
                <a:solidFill>
                  <a:schemeClr val="bg1"/>
                </a:solidFill>
              </a:ln>
              <a:effectLst>
                <a:innerShdw blurRad="88900">
                  <a:prstClr val="black">
                    <a:alpha val="38000"/>
                  </a:prstClr>
                </a:innerShdw>
              </a:effectLst>
            </c:spPr>
          </c:dPt>
          <c:cat>
            <c:strRef>
              <c:f>Sheet1!$A$2:$A$6</c:f>
              <c:strCache>
                <c:ptCount val="5"/>
                <c:pt idx="0">
                  <c:v>PART 1</c:v>
                </c:pt>
                <c:pt idx="1">
                  <c:v>PART 2</c:v>
                </c:pt>
                <c:pt idx="2">
                  <c:v>PART 3</c:v>
                </c:pt>
                <c:pt idx="3">
                  <c:v>PART 4</c:v>
                </c:pt>
                <c:pt idx="4">
                  <c:v>PART 5</c:v>
                </c:pt>
              </c:strCache>
            </c:strRef>
          </c:cat>
          <c:val>
            <c:numRef>
              <c:f>Sheet1!$B$2:$B$6</c:f>
              <c:numCache>
                <c:formatCode>General</c:formatCode>
                <c:ptCount val="5"/>
                <c:pt idx="0">
                  <c:v>1</c:v>
                </c:pt>
                <c:pt idx="1">
                  <c:v>1</c:v>
                </c:pt>
                <c:pt idx="2">
                  <c:v>1</c:v>
                </c:pt>
                <c:pt idx="3">
                  <c:v>1</c:v>
                </c:pt>
              </c:numCache>
            </c:numRef>
          </c:val>
        </c:ser>
        <c:dLbls>
          <c:showLegendKey val="0"/>
          <c:showVal val="0"/>
          <c:showCatName val="0"/>
          <c:showSerName val="0"/>
          <c:showPercent val="0"/>
          <c:showBubbleSize val="0"/>
          <c:showLeaderLines val="1"/>
        </c:dLbls>
        <c:firstSliceAng val="27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3896F-0E37-48B0-A5AF-ECBF8F17B824}" type="datetimeFigureOut">
              <a:rPr lang="zh-CN" altLang="en-US" smtClean="0"/>
              <a:t>2018/5/17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5DFB0-12F7-42EF-A717-83FFE07E5CC2}" type="slidenum">
              <a:rPr lang="zh-CN" altLang="en-US" smtClean="0"/>
              <a:t>‹#›</a:t>
            </a:fld>
            <a:endParaRPr lang="zh-CN" altLang="en-US"/>
          </a:p>
        </p:txBody>
      </p:sp>
    </p:spTree>
    <p:extLst>
      <p:ext uri="{BB962C8B-B14F-4D97-AF65-F5344CB8AC3E}">
        <p14:creationId xmlns:p14="http://schemas.microsoft.com/office/powerpoint/2010/main" val="38255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5194C3-AF45-4F06-93FD-D3DA54E114D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94783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316576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390589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4152318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7071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5124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969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2422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5934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0123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6734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24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2612245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196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2452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29790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7342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19891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73027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08407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9291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6688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986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41606712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40357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32478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9205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5923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55055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17477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88159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3211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71643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667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3494609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097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9590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82363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44956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8677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83973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22750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48434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2418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283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2105081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81517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97566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09286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97180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77385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08833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75841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63882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44166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656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22817321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8272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71896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55013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39200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91285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35646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4558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372106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228901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2C1A7C1-B0D2-42E8-957B-A4768F7880C4}" type="datetimeFigureOut">
              <a:rPr lang="zh-CN" altLang="en-US" smtClean="0"/>
              <a:t>2018/5/17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268132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1A7C1-B0D2-42E8-957B-A4768F7880C4}" type="datetimeFigureOut">
              <a:rPr lang="zh-CN" altLang="en-US" smtClean="0"/>
              <a:t>2018/5/17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AD24D-114E-4FD5-8549-749005B4DC6F}" type="slidenum">
              <a:rPr lang="zh-CN" altLang="en-US" smtClean="0"/>
              <a:t>‹#›</a:t>
            </a:fld>
            <a:endParaRPr lang="zh-CN" altLang="en-US"/>
          </a:p>
        </p:txBody>
      </p:sp>
    </p:spTree>
    <p:extLst>
      <p:ext uri="{BB962C8B-B14F-4D97-AF65-F5344CB8AC3E}">
        <p14:creationId xmlns:p14="http://schemas.microsoft.com/office/powerpoint/2010/main" val="4110079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9670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1482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87408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96073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EB636-B0B2-4317-B099-FE4FD78B8F46}" type="datetimeFigureOut">
              <a:rPr lang="zh-CN" altLang="en-US" smtClean="0">
                <a:solidFill>
                  <a:prstClr val="black">
                    <a:tint val="75000"/>
                  </a:prstClr>
                </a:solidFill>
              </a:rPr>
              <a:pPr/>
              <a:t>2018/5/17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5DF5A-5E80-4D89-BE4E-13E79AA7E66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30996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B4E5"/>
        </a:solidFill>
        <a:effectLst/>
      </p:bgPr>
    </p:bg>
    <p:spTree>
      <p:nvGrpSpPr>
        <p:cNvPr id="1" name=""/>
        <p:cNvGrpSpPr/>
        <p:nvPr/>
      </p:nvGrpSpPr>
      <p:grpSpPr>
        <a:xfrm>
          <a:off x="0" y="0"/>
          <a:ext cx="0" cy="0"/>
          <a:chOff x="0" y="0"/>
          <a:chExt cx="0" cy="0"/>
        </a:xfrm>
      </p:grpSpPr>
      <p:grpSp>
        <p:nvGrpSpPr>
          <p:cNvPr id="30" name="Group 4"/>
          <p:cNvGrpSpPr>
            <a:grpSpLocks noChangeAspect="1"/>
          </p:cNvGrpSpPr>
          <p:nvPr/>
        </p:nvGrpSpPr>
        <p:grpSpPr bwMode="auto">
          <a:xfrm>
            <a:off x="-802138" y="-208917"/>
            <a:ext cx="15141911" cy="9342157"/>
            <a:chOff x="185" y="-4"/>
            <a:chExt cx="7198" cy="4324"/>
          </a:xfrm>
          <a:solidFill>
            <a:srgbClr val="6CCEE5"/>
          </a:solidFill>
        </p:grpSpPr>
        <p:grpSp>
          <p:nvGrpSpPr>
            <p:cNvPr id="35" name="Group 205"/>
            <p:cNvGrpSpPr>
              <a:grpSpLocks/>
            </p:cNvGrpSpPr>
            <p:nvPr/>
          </p:nvGrpSpPr>
          <p:grpSpPr bwMode="auto">
            <a:xfrm>
              <a:off x="185" y="-4"/>
              <a:ext cx="7198" cy="4024"/>
              <a:chOff x="185" y="-4"/>
              <a:chExt cx="7198" cy="4024"/>
            </a:xfrm>
            <a:grpFill/>
          </p:grpSpPr>
          <p:sp>
            <p:nvSpPr>
              <p:cNvPr id="384" name="Freeform 5"/>
              <p:cNvSpPr>
                <a:spLocks/>
              </p:cNvSpPr>
              <p:nvPr/>
            </p:nvSpPr>
            <p:spPr bwMode="auto">
              <a:xfrm>
                <a:off x="1578" y="1139"/>
                <a:ext cx="186" cy="786"/>
              </a:xfrm>
              <a:custGeom>
                <a:avLst/>
                <a:gdLst>
                  <a:gd name="T0" fmla="*/ 186 w 186"/>
                  <a:gd name="T1" fmla="*/ 0 h 786"/>
                  <a:gd name="T2" fmla="*/ 186 w 186"/>
                  <a:gd name="T3" fmla="*/ 0 h 786"/>
                  <a:gd name="T4" fmla="*/ 0 w 186"/>
                  <a:gd name="T5" fmla="*/ 786 h 786"/>
                  <a:gd name="T6" fmla="*/ 0 w 186"/>
                  <a:gd name="T7" fmla="*/ 786 h 786"/>
                  <a:gd name="T8" fmla="*/ 186 w 186"/>
                  <a:gd name="T9" fmla="*/ 0 h 786"/>
                </a:gdLst>
                <a:ahLst/>
                <a:cxnLst>
                  <a:cxn ang="0">
                    <a:pos x="T0" y="T1"/>
                  </a:cxn>
                  <a:cxn ang="0">
                    <a:pos x="T2" y="T3"/>
                  </a:cxn>
                  <a:cxn ang="0">
                    <a:pos x="T4" y="T5"/>
                  </a:cxn>
                  <a:cxn ang="0">
                    <a:pos x="T6" y="T7"/>
                  </a:cxn>
                  <a:cxn ang="0">
                    <a:pos x="T8" y="T9"/>
                  </a:cxn>
                </a:cxnLst>
                <a:rect l="0" t="0" r="r" b="b"/>
                <a:pathLst>
                  <a:path w="186" h="786">
                    <a:moveTo>
                      <a:pt x="186" y="0"/>
                    </a:moveTo>
                    <a:lnTo>
                      <a:pt x="186" y="0"/>
                    </a:lnTo>
                    <a:lnTo>
                      <a:pt x="0" y="786"/>
                    </a:lnTo>
                    <a:lnTo>
                      <a:pt x="0" y="786"/>
                    </a:lnTo>
                    <a:lnTo>
                      <a:pt x="186"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5" name="Freeform 6"/>
              <p:cNvSpPr>
                <a:spLocks/>
              </p:cNvSpPr>
              <p:nvPr/>
            </p:nvSpPr>
            <p:spPr bwMode="auto">
              <a:xfrm>
                <a:off x="1578" y="1139"/>
                <a:ext cx="186" cy="786"/>
              </a:xfrm>
              <a:custGeom>
                <a:avLst/>
                <a:gdLst>
                  <a:gd name="T0" fmla="*/ 186 w 186"/>
                  <a:gd name="T1" fmla="*/ 0 h 786"/>
                  <a:gd name="T2" fmla="*/ 186 w 186"/>
                  <a:gd name="T3" fmla="*/ 0 h 786"/>
                  <a:gd name="T4" fmla="*/ 0 w 186"/>
                  <a:gd name="T5" fmla="*/ 786 h 786"/>
                  <a:gd name="T6" fmla="*/ 0 w 186"/>
                  <a:gd name="T7" fmla="*/ 786 h 786"/>
                  <a:gd name="T8" fmla="*/ 186 w 186"/>
                  <a:gd name="T9" fmla="*/ 0 h 786"/>
                </a:gdLst>
                <a:ahLst/>
                <a:cxnLst>
                  <a:cxn ang="0">
                    <a:pos x="T0" y="T1"/>
                  </a:cxn>
                  <a:cxn ang="0">
                    <a:pos x="T2" y="T3"/>
                  </a:cxn>
                  <a:cxn ang="0">
                    <a:pos x="T4" y="T5"/>
                  </a:cxn>
                  <a:cxn ang="0">
                    <a:pos x="T6" y="T7"/>
                  </a:cxn>
                  <a:cxn ang="0">
                    <a:pos x="T8" y="T9"/>
                  </a:cxn>
                </a:cxnLst>
                <a:rect l="0" t="0" r="r" b="b"/>
                <a:pathLst>
                  <a:path w="186" h="786">
                    <a:moveTo>
                      <a:pt x="186" y="0"/>
                    </a:moveTo>
                    <a:lnTo>
                      <a:pt x="186" y="0"/>
                    </a:lnTo>
                    <a:lnTo>
                      <a:pt x="0" y="786"/>
                    </a:lnTo>
                    <a:lnTo>
                      <a:pt x="0" y="786"/>
                    </a:lnTo>
                    <a:lnTo>
                      <a:pt x="186"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6" name="Freeform 7"/>
              <p:cNvSpPr>
                <a:spLocks/>
              </p:cNvSpPr>
              <p:nvPr/>
            </p:nvSpPr>
            <p:spPr bwMode="auto">
              <a:xfrm>
                <a:off x="1582" y="1139"/>
                <a:ext cx="186" cy="790"/>
              </a:xfrm>
              <a:custGeom>
                <a:avLst/>
                <a:gdLst>
                  <a:gd name="T0" fmla="*/ 186 w 186"/>
                  <a:gd name="T1" fmla="*/ 0 h 790"/>
                  <a:gd name="T2" fmla="*/ 186 w 186"/>
                  <a:gd name="T3" fmla="*/ 0 h 790"/>
                  <a:gd name="T4" fmla="*/ 0 w 186"/>
                  <a:gd name="T5" fmla="*/ 790 h 790"/>
                  <a:gd name="T6" fmla="*/ 186 w 186"/>
                  <a:gd name="T7" fmla="*/ 0 h 790"/>
                </a:gdLst>
                <a:ahLst/>
                <a:cxnLst>
                  <a:cxn ang="0">
                    <a:pos x="T0" y="T1"/>
                  </a:cxn>
                  <a:cxn ang="0">
                    <a:pos x="T2" y="T3"/>
                  </a:cxn>
                  <a:cxn ang="0">
                    <a:pos x="T4" y="T5"/>
                  </a:cxn>
                  <a:cxn ang="0">
                    <a:pos x="T6" y="T7"/>
                  </a:cxn>
                </a:cxnLst>
                <a:rect l="0" t="0" r="r" b="b"/>
                <a:pathLst>
                  <a:path w="186" h="790">
                    <a:moveTo>
                      <a:pt x="186" y="0"/>
                    </a:moveTo>
                    <a:lnTo>
                      <a:pt x="186" y="0"/>
                    </a:lnTo>
                    <a:lnTo>
                      <a:pt x="0" y="790"/>
                    </a:lnTo>
                    <a:lnTo>
                      <a:pt x="186"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7" name="Freeform 8"/>
              <p:cNvSpPr>
                <a:spLocks/>
              </p:cNvSpPr>
              <p:nvPr/>
            </p:nvSpPr>
            <p:spPr bwMode="auto">
              <a:xfrm>
                <a:off x="1582" y="1139"/>
                <a:ext cx="186" cy="790"/>
              </a:xfrm>
              <a:custGeom>
                <a:avLst/>
                <a:gdLst>
                  <a:gd name="T0" fmla="*/ 186 w 186"/>
                  <a:gd name="T1" fmla="*/ 0 h 790"/>
                  <a:gd name="T2" fmla="*/ 186 w 186"/>
                  <a:gd name="T3" fmla="*/ 0 h 790"/>
                  <a:gd name="T4" fmla="*/ 0 w 186"/>
                  <a:gd name="T5" fmla="*/ 790 h 790"/>
                  <a:gd name="T6" fmla="*/ 186 w 186"/>
                  <a:gd name="T7" fmla="*/ 0 h 790"/>
                </a:gdLst>
                <a:ahLst/>
                <a:cxnLst>
                  <a:cxn ang="0">
                    <a:pos x="T0" y="T1"/>
                  </a:cxn>
                  <a:cxn ang="0">
                    <a:pos x="T2" y="T3"/>
                  </a:cxn>
                  <a:cxn ang="0">
                    <a:pos x="T4" y="T5"/>
                  </a:cxn>
                  <a:cxn ang="0">
                    <a:pos x="T6" y="T7"/>
                  </a:cxn>
                </a:cxnLst>
                <a:rect l="0" t="0" r="r" b="b"/>
                <a:pathLst>
                  <a:path w="186" h="790">
                    <a:moveTo>
                      <a:pt x="186" y="0"/>
                    </a:moveTo>
                    <a:lnTo>
                      <a:pt x="186" y="0"/>
                    </a:lnTo>
                    <a:lnTo>
                      <a:pt x="0" y="790"/>
                    </a:lnTo>
                    <a:lnTo>
                      <a:pt x="186"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8" name="Freeform 9"/>
              <p:cNvSpPr>
                <a:spLocks/>
              </p:cNvSpPr>
              <p:nvPr/>
            </p:nvSpPr>
            <p:spPr bwMode="auto">
              <a:xfrm>
                <a:off x="955" y="1723"/>
                <a:ext cx="623" cy="206"/>
              </a:xfrm>
              <a:custGeom>
                <a:avLst/>
                <a:gdLst>
                  <a:gd name="T0" fmla="*/ 0 w 623"/>
                  <a:gd name="T1" fmla="*/ 0 h 206"/>
                  <a:gd name="T2" fmla="*/ 623 w 623"/>
                  <a:gd name="T3" fmla="*/ 206 h 206"/>
                  <a:gd name="T4" fmla="*/ 623 w 623"/>
                  <a:gd name="T5" fmla="*/ 206 h 206"/>
                  <a:gd name="T6" fmla="*/ 0 w 623"/>
                  <a:gd name="T7" fmla="*/ 0 h 206"/>
                </a:gdLst>
                <a:ahLst/>
                <a:cxnLst>
                  <a:cxn ang="0">
                    <a:pos x="T0" y="T1"/>
                  </a:cxn>
                  <a:cxn ang="0">
                    <a:pos x="T2" y="T3"/>
                  </a:cxn>
                  <a:cxn ang="0">
                    <a:pos x="T4" y="T5"/>
                  </a:cxn>
                  <a:cxn ang="0">
                    <a:pos x="T6" y="T7"/>
                  </a:cxn>
                </a:cxnLst>
                <a:rect l="0" t="0" r="r" b="b"/>
                <a:pathLst>
                  <a:path w="623" h="206">
                    <a:moveTo>
                      <a:pt x="0" y="0"/>
                    </a:moveTo>
                    <a:lnTo>
                      <a:pt x="623" y="206"/>
                    </a:lnTo>
                    <a:lnTo>
                      <a:pt x="623" y="206"/>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9" name="Freeform 10"/>
              <p:cNvSpPr>
                <a:spLocks/>
              </p:cNvSpPr>
              <p:nvPr/>
            </p:nvSpPr>
            <p:spPr bwMode="auto">
              <a:xfrm>
                <a:off x="955" y="1723"/>
                <a:ext cx="623" cy="206"/>
              </a:xfrm>
              <a:custGeom>
                <a:avLst/>
                <a:gdLst>
                  <a:gd name="T0" fmla="*/ 0 w 623"/>
                  <a:gd name="T1" fmla="*/ 0 h 206"/>
                  <a:gd name="T2" fmla="*/ 623 w 623"/>
                  <a:gd name="T3" fmla="*/ 206 h 206"/>
                  <a:gd name="T4" fmla="*/ 623 w 623"/>
                  <a:gd name="T5" fmla="*/ 206 h 206"/>
                  <a:gd name="T6" fmla="*/ 0 w 623"/>
                  <a:gd name="T7" fmla="*/ 0 h 206"/>
                </a:gdLst>
                <a:ahLst/>
                <a:cxnLst>
                  <a:cxn ang="0">
                    <a:pos x="T0" y="T1"/>
                  </a:cxn>
                  <a:cxn ang="0">
                    <a:pos x="T2" y="T3"/>
                  </a:cxn>
                  <a:cxn ang="0">
                    <a:pos x="T4" y="T5"/>
                  </a:cxn>
                  <a:cxn ang="0">
                    <a:pos x="T6" y="T7"/>
                  </a:cxn>
                </a:cxnLst>
                <a:rect l="0" t="0" r="r" b="b"/>
                <a:pathLst>
                  <a:path w="623" h="206">
                    <a:moveTo>
                      <a:pt x="0" y="0"/>
                    </a:moveTo>
                    <a:lnTo>
                      <a:pt x="623" y="206"/>
                    </a:lnTo>
                    <a:lnTo>
                      <a:pt x="623" y="206"/>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0" name="Freeform 11"/>
              <p:cNvSpPr>
                <a:spLocks/>
              </p:cNvSpPr>
              <p:nvPr/>
            </p:nvSpPr>
            <p:spPr bwMode="auto">
              <a:xfrm>
                <a:off x="1578" y="1135"/>
                <a:ext cx="190" cy="794"/>
              </a:xfrm>
              <a:custGeom>
                <a:avLst/>
                <a:gdLst>
                  <a:gd name="T0" fmla="*/ 190 w 190"/>
                  <a:gd name="T1" fmla="*/ 0 h 794"/>
                  <a:gd name="T2" fmla="*/ 190 w 190"/>
                  <a:gd name="T3" fmla="*/ 4 h 794"/>
                  <a:gd name="T4" fmla="*/ 186 w 190"/>
                  <a:gd name="T5" fmla="*/ 4 h 794"/>
                  <a:gd name="T6" fmla="*/ 0 w 190"/>
                  <a:gd name="T7" fmla="*/ 790 h 794"/>
                  <a:gd name="T8" fmla="*/ 4 w 190"/>
                  <a:gd name="T9" fmla="*/ 790 h 794"/>
                  <a:gd name="T10" fmla="*/ 4 w 190"/>
                  <a:gd name="T11" fmla="*/ 790 h 794"/>
                  <a:gd name="T12" fmla="*/ 4 w 190"/>
                  <a:gd name="T13" fmla="*/ 794 h 794"/>
                  <a:gd name="T14" fmla="*/ 4 w 190"/>
                  <a:gd name="T15" fmla="*/ 794 h 794"/>
                  <a:gd name="T16" fmla="*/ 190 w 190"/>
                  <a:gd name="T17" fmla="*/ 4 h 794"/>
                  <a:gd name="T18" fmla="*/ 190 w 190"/>
                  <a:gd name="T1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794">
                    <a:moveTo>
                      <a:pt x="190" y="0"/>
                    </a:moveTo>
                    <a:lnTo>
                      <a:pt x="190" y="4"/>
                    </a:lnTo>
                    <a:lnTo>
                      <a:pt x="186" y="4"/>
                    </a:lnTo>
                    <a:lnTo>
                      <a:pt x="0" y="790"/>
                    </a:lnTo>
                    <a:lnTo>
                      <a:pt x="4" y="790"/>
                    </a:lnTo>
                    <a:lnTo>
                      <a:pt x="4" y="790"/>
                    </a:lnTo>
                    <a:lnTo>
                      <a:pt x="4" y="794"/>
                    </a:lnTo>
                    <a:lnTo>
                      <a:pt x="4" y="794"/>
                    </a:lnTo>
                    <a:lnTo>
                      <a:pt x="190" y="4"/>
                    </a:lnTo>
                    <a:lnTo>
                      <a:pt x="19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1" name="Freeform 12"/>
              <p:cNvSpPr>
                <a:spLocks/>
              </p:cNvSpPr>
              <p:nvPr/>
            </p:nvSpPr>
            <p:spPr bwMode="auto">
              <a:xfrm>
                <a:off x="1578" y="1135"/>
                <a:ext cx="190" cy="794"/>
              </a:xfrm>
              <a:custGeom>
                <a:avLst/>
                <a:gdLst>
                  <a:gd name="T0" fmla="*/ 190 w 190"/>
                  <a:gd name="T1" fmla="*/ 0 h 794"/>
                  <a:gd name="T2" fmla="*/ 190 w 190"/>
                  <a:gd name="T3" fmla="*/ 4 h 794"/>
                  <a:gd name="T4" fmla="*/ 186 w 190"/>
                  <a:gd name="T5" fmla="*/ 4 h 794"/>
                  <a:gd name="T6" fmla="*/ 0 w 190"/>
                  <a:gd name="T7" fmla="*/ 790 h 794"/>
                  <a:gd name="T8" fmla="*/ 4 w 190"/>
                  <a:gd name="T9" fmla="*/ 790 h 794"/>
                  <a:gd name="T10" fmla="*/ 4 w 190"/>
                  <a:gd name="T11" fmla="*/ 790 h 794"/>
                  <a:gd name="T12" fmla="*/ 4 w 190"/>
                  <a:gd name="T13" fmla="*/ 794 h 794"/>
                  <a:gd name="T14" fmla="*/ 4 w 190"/>
                  <a:gd name="T15" fmla="*/ 794 h 794"/>
                  <a:gd name="T16" fmla="*/ 190 w 190"/>
                  <a:gd name="T17" fmla="*/ 4 h 794"/>
                  <a:gd name="T18" fmla="*/ 190 w 190"/>
                  <a:gd name="T1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794">
                    <a:moveTo>
                      <a:pt x="190" y="0"/>
                    </a:moveTo>
                    <a:lnTo>
                      <a:pt x="190" y="4"/>
                    </a:lnTo>
                    <a:lnTo>
                      <a:pt x="186" y="4"/>
                    </a:lnTo>
                    <a:lnTo>
                      <a:pt x="0" y="790"/>
                    </a:lnTo>
                    <a:lnTo>
                      <a:pt x="4" y="790"/>
                    </a:lnTo>
                    <a:lnTo>
                      <a:pt x="4" y="790"/>
                    </a:lnTo>
                    <a:lnTo>
                      <a:pt x="4" y="794"/>
                    </a:lnTo>
                    <a:lnTo>
                      <a:pt x="4" y="794"/>
                    </a:lnTo>
                    <a:lnTo>
                      <a:pt x="190" y="4"/>
                    </a:lnTo>
                    <a:lnTo>
                      <a:pt x="19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2" name="Freeform 13"/>
              <p:cNvSpPr>
                <a:spLocks/>
              </p:cNvSpPr>
              <p:nvPr/>
            </p:nvSpPr>
            <p:spPr bwMode="auto">
              <a:xfrm>
                <a:off x="1595" y="3060"/>
                <a:ext cx="533" cy="228"/>
              </a:xfrm>
              <a:custGeom>
                <a:avLst/>
                <a:gdLst>
                  <a:gd name="T0" fmla="*/ 0 w 533"/>
                  <a:gd name="T1" fmla="*/ 0 h 228"/>
                  <a:gd name="T2" fmla="*/ 0 w 533"/>
                  <a:gd name="T3" fmla="*/ 0 h 228"/>
                  <a:gd name="T4" fmla="*/ 533 w 533"/>
                  <a:gd name="T5" fmla="*/ 228 h 228"/>
                  <a:gd name="T6" fmla="*/ 0 w 533"/>
                  <a:gd name="T7" fmla="*/ 0 h 228"/>
                </a:gdLst>
                <a:ahLst/>
                <a:cxnLst>
                  <a:cxn ang="0">
                    <a:pos x="T0" y="T1"/>
                  </a:cxn>
                  <a:cxn ang="0">
                    <a:pos x="T2" y="T3"/>
                  </a:cxn>
                  <a:cxn ang="0">
                    <a:pos x="T4" y="T5"/>
                  </a:cxn>
                  <a:cxn ang="0">
                    <a:pos x="T6" y="T7"/>
                  </a:cxn>
                </a:cxnLst>
                <a:rect l="0" t="0" r="r" b="b"/>
                <a:pathLst>
                  <a:path w="533" h="228">
                    <a:moveTo>
                      <a:pt x="0" y="0"/>
                    </a:moveTo>
                    <a:lnTo>
                      <a:pt x="0" y="0"/>
                    </a:lnTo>
                    <a:lnTo>
                      <a:pt x="533" y="228"/>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3" name="Freeform 14"/>
              <p:cNvSpPr>
                <a:spLocks/>
              </p:cNvSpPr>
              <p:nvPr/>
            </p:nvSpPr>
            <p:spPr bwMode="auto">
              <a:xfrm>
                <a:off x="1595" y="3060"/>
                <a:ext cx="533" cy="228"/>
              </a:xfrm>
              <a:custGeom>
                <a:avLst/>
                <a:gdLst>
                  <a:gd name="T0" fmla="*/ 0 w 533"/>
                  <a:gd name="T1" fmla="*/ 0 h 228"/>
                  <a:gd name="T2" fmla="*/ 0 w 533"/>
                  <a:gd name="T3" fmla="*/ 0 h 228"/>
                  <a:gd name="T4" fmla="*/ 533 w 533"/>
                  <a:gd name="T5" fmla="*/ 228 h 228"/>
                  <a:gd name="T6" fmla="*/ 0 w 533"/>
                  <a:gd name="T7" fmla="*/ 0 h 228"/>
                </a:gdLst>
                <a:ahLst/>
                <a:cxnLst>
                  <a:cxn ang="0">
                    <a:pos x="T0" y="T1"/>
                  </a:cxn>
                  <a:cxn ang="0">
                    <a:pos x="T2" y="T3"/>
                  </a:cxn>
                  <a:cxn ang="0">
                    <a:pos x="T4" y="T5"/>
                  </a:cxn>
                  <a:cxn ang="0">
                    <a:pos x="T6" y="T7"/>
                  </a:cxn>
                </a:cxnLst>
                <a:rect l="0" t="0" r="r" b="b"/>
                <a:pathLst>
                  <a:path w="533" h="228">
                    <a:moveTo>
                      <a:pt x="0" y="0"/>
                    </a:moveTo>
                    <a:lnTo>
                      <a:pt x="0" y="0"/>
                    </a:lnTo>
                    <a:lnTo>
                      <a:pt x="533" y="228"/>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4" name="Freeform 15"/>
              <p:cNvSpPr>
                <a:spLocks/>
              </p:cNvSpPr>
              <p:nvPr/>
            </p:nvSpPr>
            <p:spPr bwMode="auto">
              <a:xfrm>
                <a:off x="1590" y="3060"/>
                <a:ext cx="360" cy="955"/>
              </a:xfrm>
              <a:custGeom>
                <a:avLst/>
                <a:gdLst>
                  <a:gd name="T0" fmla="*/ 0 w 360"/>
                  <a:gd name="T1" fmla="*/ 0 h 955"/>
                  <a:gd name="T2" fmla="*/ 0 w 360"/>
                  <a:gd name="T3" fmla="*/ 0 h 955"/>
                  <a:gd name="T4" fmla="*/ 360 w 360"/>
                  <a:gd name="T5" fmla="*/ 955 h 955"/>
                  <a:gd name="T6" fmla="*/ 0 w 360"/>
                  <a:gd name="T7" fmla="*/ 0 h 955"/>
                </a:gdLst>
                <a:ahLst/>
                <a:cxnLst>
                  <a:cxn ang="0">
                    <a:pos x="T0" y="T1"/>
                  </a:cxn>
                  <a:cxn ang="0">
                    <a:pos x="T2" y="T3"/>
                  </a:cxn>
                  <a:cxn ang="0">
                    <a:pos x="T4" y="T5"/>
                  </a:cxn>
                  <a:cxn ang="0">
                    <a:pos x="T6" y="T7"/>
                  </a:cxn>
                </a:cxnLst>
                <a:rect l="0" t="0" r="r" b="b"/>
                <a:pathLst>
                  <a:path w="360" h="955">
                    <a:moveTo>
                      <a:pt x="0" y="0"/>
                    </a:moveTo>
                    <a:lnTo>
                      <a:pt x="0" y="0"/>
                    </a:lnTo>
                    <a:lnTo>
                      <a:pt x="360" y="955"/>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5" name="Freeform 16"/>
              <p:cNvSpPr>
                <a:spLocks/>
              </p:cNvSpPr>
              <p:nvPr/>
            </p:nvSpPr>
            <p:spPr bwMode="auto">
              <a:xfrm>
                <a:off x="1590" y="3060"/>
                <a:ext cx="360" cy="955"/>
              </a:xfrm>
              <a:custGeom>
                <a:avLst/>
                <a:gdLst>
                  <a:gd name="T0" fmla="*/ 0 w 360"/>
                  <a:gd name="T1" fmla="*/ 0 h 955"/>
                  <a:gd name="T2" fmla="*/ 0 w 360"/>
                  <a:gd name="T3" fmla="*/ 0 h 955"/>
                  <a:gd name="T4" fmla="*/ 360 w 360"/>
                  <a:gd name="T5" fmla="*/ 955 h 955"/>
                  <a:gd name="T6" fmla="*/ 0 w 360"/>
                  <a:gd name="T7" fmla="*/ 0 h 955"/>
                </a:gdLst>
                <a:ahLst/>
                <a:cxnLst>
                  <a:cxn ang="0">
                    <a:pos x="T0" y="T1"/>
                  </a:cxn>
                  <a:cxn ang="0">
                    <a:pos x="T2" y="T3"/>
                  </a:cxn>
                  <a:cxn ang="0">
                    <a:pos x="T4" y="T5"/>
                  </a:cxn>
                  <a:cxn ang="0">
                    <a:pos x="T6" y="T7"/>
                  </a:cxn>
                </a:cxnLst>
                <a:rect l="0" t="0" r="r" b="b"/>
                <a:pathLst>
                  <a:path w="360" h="955">
                    <a:moveTo>
                      <a:pt x="0" y="0"/>
                    </a:moveTo>
                    <a:lnTo>
                      <a:pt x="0" y="0"/>
                    </a:lnTo>
                    <a:lnTo>
                      <a:pt x="360" y="955"/>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6" name="Freeform 17"/>
              <p:cNvSpPr>
                <a:spLocks/>
              </p:cNvSpPr>
              <p:nvPr/>
            </p:nvSpPr>
            <p:spPr bwMode="auto">
              <a:xfrm>
                <a:off x="2069" y="3409"/>
                <a:ext cx="339" cy="459"/>
              </a:xfrm>
              <a:custGeom>
                <a:avLst/>
                <a:gdLst>
                  <a:gd name="T0" fmla="*/ 339 w 339"/>
                  <a:gd name="T1" fmla="*/ 0 h 459"/>
                  <a:gd name="T2" fmla="*/ 339 w 339"/>
                  <a:gd name="T3" fmla="*/ 0 h 459"/>
                  <a:gd name="T4" fmla="*/ 0 w 339"/>
                  <a:gd name="T5" fmla="*/ 459 h 459"/>
                  <a:gd name="T6" fmla="*/ 339 w 339"/>
                  <a:gd name="T7" fmla="*/ 0 h 459"/>
                </a:gdLst>
                <a:ahLst/>
                <a:cxnLst>
                  <a:cxn ang="0">
                    <a:pos x="T0" y="T1"/>
                  </a:cxn>
                  <a:cxn ang="0">
                    <a:pos x="T2" y="T3"/>
                  </a:cxn>
                  <a:cxn ang="0">
                    <a:pos x="T4" y="T5"/>
                  </a:cxn>
                  <a:cxn ang="0">
                    <a:pos x="T6" y="T7"/>
                  </a:cxn>
                </a:cxnLst>
                <a:rect l="0" t="0" r="r" b="b"/>
                <a:pathLst>
                  <a:path w="339" h="459">
                    <a:moveTo>
                      <a:pt x="339" y="0"/>
                    </a:moveTo>
                    <a:lnTo>
                      <a:pt x="339" y="0"/>
                    </a:lnTo>
                    <a:lnTo>
                      <a:pt x="0" y="459"/>
                    </a:lnTo>
                    <a:lnTo>
                      <a:pt x="33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7" name="Freeform 18"/>
              <p:cNvSpPr>
                <a:spLocks/>
              </p:cNvSpPr>
              <p:nvPr/>
            </p:nvSpPr>
            <p:spPr bwMode="auto">
              <a:xfrm>
                <a:off x="2069" y="3409"/>
                <a:ext cx="339" cy="459"/>
              </a:xfrm>
              <a:custGeom>
                <a:avLst/>
                <a:gdLst>
                  <a:gd name="T0" fmla="*/ 339 w 339"/>
                  <a:gd name="T1" fmla="*/ 0 h 459"/>
                  <a:gd name="T2" fmla="*/ 339 w 339"/>
                  <a:gd name="T3" fmla="*/ 0 h 459"/>
                  <a:gd name="T4" fmla="*/ 0 w 339"/>
                  <a:gd name="T5" fmla="*/ 459 h 459"/>
                  <a:gd name="T6" fmla="*/ 339 w 339"/>
                  <a:gd name="T7" fmla="*/ 0 h 459"/>
                </a:gdLst>
                <a:ahLst/>
                <a:cxnLst>
                  <a:cxn ang="0">
                    <a:pos x="T0" y="T1"/>
                  </a:cxn>
                  <a:cxn ang="0">
                    <a:pos x="T2" y="T3"/>
                  </a:cxn>
                  <a:cxn ang="0">
                    <a:pos x="T4" y="T5"/>
                  </a:cxn>
                  <a:cxn ang="0">
                    <a:pos x="T6" y="T7"/>
                  </a:cxn>
                </a:cxnLst>
                <a:rect l="0" t="0" r="r" b="b"/>
                <a:pathLst>
                  <a:path w="339" h="459">
                    <a:moveTo>
                      <a:pt x="339" y="0"/>
                    </a:moveTo>
                    <a:lnTo>
                      <a:pt x="339" y="0"/>
                    </a:lnTo>
                    <a:lnTo>
                      <a:pt x="0" y="459"/>
                    </a:lnTo>
                    <a:lnTo>
                      <a:pt x="33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8" name="Rectangle 19"/>
              <p:cNvSpPr>
                <a:spLocks noChangeArrowheads="1"/>
              </p:cNvSpPr>
              <p:nvPr/>
            </p:nvSpPr>
            <p:spPr bwMode="auto">
              <a:xfrm>
                <a:off x="1955" y="4019"/>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9" name="Rectangle 20"/>
              <p:cNvSpPr>
                <a:spLocks noChangeArrowheads="1"/>
              </p:cNvSpPr>
              <p:nvPr/>
            </p:nvSpPr>
            <p:spPr bwMode="auto">
              <a:xfrm>
                <a:off x="1955" y="4019"/>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0" name="Freeform 21"/>
              <p:cNvSpPr>
                <a:spLocks/>
              </p:cNvSpPr>
              <p:nvPr/>
            </p:nvSpPr>
            <p:spPr bwMode="auto">
              <a:xfrm>
                <a:off x="2412" y="3387"/>
                <a:ext cx="8" cy="15"/>
              </a:xfrm>
              <a:custGeom>
                <a:avLst/>
                <a:gdLst>
                  <a:gd name="T0" fmla="*/ 8 w 8"/>
                  <a:gd name="T1" fmla="*/ 0 h 15"/>
                  <a:gd name="T2" fmla="*/ 0 w 8"/>
                  <a:gd name="T3" fmla="*/ 15 h 15"/>
                  <a:gd name="T4" fmla="*/ 8 w 8"/>
                  <a:gd name="T5" fmla="*/ 0 h 15"/>
                </a:gdLst>
                <a:ahLst/>
                <a:cxnLst>
                  <a:cxn ang="0">
                    <a:pos x="T0" y="T1"/>
                  </a:cxn>
                  <a:cxn ang="0">
                    <a:pos x="T2" y="T3"/>
                  </a:cxn>
                  <a:cxn ang="0">
                    <a:pos x="T4" y="T5"/>
                  </a:cxn>
                </a:cxnLst>
                <a:rect l="0" t="0" r="r" b="b"/>
                <a:pathLst>
                  <a:path w="8" h="15">
                    <a:moveTo>
                      <a:pt x="8" y="0"/>
                    </a:moveTo>
                    <a:lnTo>
                      <a:pt x="0" y="15"/>
                    </a:lnTo>
                    <a:lnTo>
                      <a:pt x="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1" name="Freeform 22"/>
              <p:cNvSpPr>
                <a:spLocks/>
              </p:cNvSpPr>
              <p:nvPr/>
            </p:nvSpPr>
            <p:spPr bwMode="auto">
              <a:xfrm>
                <a:off x="2412" y="3387"/>
                <a:ext cx="8" cy="15"/>
              </a:xfrm>
              <a:custGeom>
                <a:avLst/>
                <a:gdLst>
                  <a:gd name="T0" fmla="*/ 8 w 8"/>
                  <a:gd name="T1" fmla="*/ 0 h 15"/>
                  <a:gd name="T2" fmla="*/ 0 w 8"/>
                  <a:gd name="T3" fmla="*/ 15 h 15"/>
                  <a:gd name="T4" fmla="*/ 8 w 8"/>
                  <a:gd name="T5" fmla="*/ 0 h 15"/>
                </a:gdLst>
                <a:ahLst/>
                <a:cxnLst>
                  <a:cxn ang="0">
                    <a:pos x="T0" y="T1"/>
                  </a:cxn>
                  <a:cxn ang="0">
                    <a:pos x="T2" y="T3"/>
                  </a:cxn>
                  <a:cxn ang="0">
                    <a:pos x="T4" y="T5"/>
                  </a:cxn>
                </a:cxnLst>
                <a:rect l="0" t="0" r="r" b="b"/>
                <a:pathLst>
                  <a:path w="8" h="15">
                    <a:moveTo>
                      <a:pt x="8" y="0"/>
                    </a:moveTo>
                    <a:lnTo>
                      <a:pt x="0" y="15"/>
                    </a:lnTo>
                    <a:lnTo>
                      <a:pt x="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2" name="Freeform 23"/>
              <p:cNvSpPr>
                <a:spLocks/>
              </p:cNvSpPr>
              <p:nvPr/>
            </p:nvSpPr>
            <p:spPr bwMode="auto">
              <a:xfrm>
                <a:off x="1595" y="2766"/>
                <a:ext cx="1088" cy="639"/>
              </a:xfrm>
              <a:custGeom>
                <a:avLst/>
                <a:gdLst>
                  <a:gd name="T0" fmla="*/ 1088 w 1088"/>
                  <a:gd name="T1" fmla="*/ 0 h 639"/>
                  <a:gd name="T2" fmla="*/ 4 w 1088"/>
                  <a:gd name="T3" fmla="*/ 290 h 639"/>
                  <a:gd name="T4" fmla="*/ 4 w 1088"/>
                  <a:gd name="T5" fmla="*/ 290 h 639"/>
                  <a:gd name="T6" fmla="*/ 0 w 1088"/>
                  <a:gd name="T7" fmla="*/ 290 h 639"/>
                  <a:gd name="T8" fmla="*/ 0 w 1088"/>
                  <a:gd name="T9" fmla="*/ 294 h 639"/>
                  <a:gd name="T10" fmla="*/ 533 w 1088"/>
                  <a:gd name="T11" fmla="*/ 522 h 639"/>
                  <a:gd name="T12" fmla="*/ 813 w 1088"/>
                  <a:gd name="T13" fmla="*/ 639 h 639"/>
                  <a:gd name="T14" fmla="*/ 813 w 1088"/>
                  <a:gd name="T15" fmla="*/ 639 h 639"/>
                  <a:gd name="T16" fmla="*/ 813 w 1088"/>
                  <a:gd name="T17" fmla="*/ 639 h 639"/>
                  <a:gd name="T18" fmla="*/ 813 w 1088"/>
                  <a:gd name="T19" fmla="*/ 639 h 639"/>
                  <a:gd name="T20" fmla="*/ 813 w 1088"/>
                  <a:gd name="T21" fmla="*/ 636 h 639"/>
                  <a:gd name="T22" fmla="*/ 4 w 1088"/>
                  <a:gd name="T23" fmla="*/ 290 h 639"/>
                  <a:gd name="T24" fmla="*/ 1088 w 1088"/>
                  <a:gd name="T2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8" h="639">
                    <a:moveTo>
                      <a:pt x="1088" y="0"/>
                    </a:moveTo>
                    <a:lnTo>
                      <a:pt x="4" y="290"/>
                    </a:lnTo>
                    <a:lnTo>
                      <a:pt x="4" y="290"/>
                    </a:lnTo>
                    <a:lnTo>
                      <a:pt x="0" y="290"/>
                    </a:lnTo>
                    <a:lnTo>
                      <a:pt x="0" y="294"/>
                    </a:lnTo>
                    <a:lnTo>
                      <a:pt x="533" y="522"/>
                    </a:lnTo>
                    <a:lnTo>
                      <a:pt x="813" y="639"/>
                    </a:lnTo>
                    <a:lnTo>
                      <a:pt x="813" y="639"/>
                    </a:lnTo>
                    <a:lnTo>
                      <a:pt x="813" y="639"/>
                    </a:lnTo>
                    <a:lnTo>
                      <a:pt x="813" y="639"/>
                    </a:lnTo>
                    <a:lnTo>
                      <a:pt x="813" y="636"/>
                    </a:lnTo>
                    <a:lnTo>
                      <a:pt x="4" y="290"/>
                    </a:lnTo>
                    <a:lnTo>
                      <a:pt x="108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3" name="Freeform 24"/>
              <p:cNvSpPr>
                <a:spLocks/>
              </p:cNvSpPr>
              <p:nvPr/>
            </p:nvSpPr>
            <p:spPr bwMode="auto">
              <a:xfrm>
                <a:off x="1595" y="2766"/>
                <a:ext cx="1088" cy="639"/>
              </a:xfrm>
              <a:custGeom>
                <a:avLst/>
                <a:gdLst>
                  <a:gd name="T0" fmla="*/ 1088 w 1088"/>
                  <a:gd name="T1" fmla="*/ 0 h 639"/>
                  <a:gd name="T2" fmla="*/ 4 w 1088"/>
                  <a:gd name="T3" fmla="*/ 290 h 639"/>
                  <a:gd name="T4" fmla="*/ 4 w 1088"/>
                  <a:gd name="T5" fmla="*/ 290 h 639"/>
                  <a:gd name="T6" fmla="*/ 0 w 1088"/>
                  <a:gd name="T7" fmla="*/ 290 h 639"/>
                  <a:gd name="T8" fmla="*/ 0 w 1088"/>
                  <a:gd name="T9" fmla="*/ 294 h 639"/>
                  <a:gd name="T10" fmla="*/ 533 w 1088"/>
                  <a:gd name="T11" fmla="*/ 522 h 639"/>
                  <a:gd name="T12" fmla="*/ 813 w 1088"/>
                  <a:gd name="T13" fmla="*/ 639 h 639"/>
                  <a:gd name="T14" fmla="*/ 813 w 1088"/>
                  <a:gd name="T15" fmla="*/ 639 h 639"/>
                  <a:gd name="T16" fmla="*/ 813 w 1088"/>
                  <a:gd name="T17" fmla="*/ 639 h 639"/>
                  <a:gd name="T18" fmla="*/ 813 w 1088"/>
                  <a:gd name="T19" fmla="*/ 639 h 639"/>
                  <a:gd name="T20" fmla="*/ 813 w 1088"/>
                  <a:gd name="T21" fmla="*/ 636 h 639"/>
                  <a:gd name="T22" fmla="*/ 4 w 1088"/>
                  <a:gd name="T23" fmla="*/ 290 h 639"/>
                  <a:gd name="T24" fmla="*/ 1088 w 1088"/>
                  <a:gd name="T2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8" h="639">
                    <a:moveTo>
                      <a:pt x="1088" y="0"/>
                    </a:moveTo>
                    <a:lnTo>
                      <a:pt x="4" y="290"/>
                    </a:lnTo>
                    <a:lnTo>
                      <a:pt x="4" y="290"/>
                    </a:lnTo>
                    <a:lnTo>
                      <a:pt x="0" y="290"/>
                    </a:lnTo>
                    <a:lnTo>
                      <a:pt x="0" y="294"/>
                    </a:lnTo>
                    <a:lnTo>
                      <a:pt x="533" y="522"/>
                    </a:lnTo>
                    <a:lnTo>
                      <a:pt x="813" y="639"/>
                    </a:lnTo>
                    <a:lnTo>
                      <a:pt x="813" y="639"/>
                    </a:lnTo>
                    <a:lnTo>
                      <a:pt x="813" y="639"/>
                    </a:lnTo>
                    <a:lnTo>
                      <a:pt x="813" y="639"/>
                    </a:lnTo>
                    <a:lnTo>
                      <a:pt x="813" y="636"/>
                    </a:lnTo>
                    <a:lnTo>
                      <a:pt x="4" y="290"/>
                    </a:lnTo>
                    <a:lnTo>
                      <a:pt x="108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4" name="Freeform 25"/>
              <p:cNvSpPr>
                <a:spLocks/>
              </p:cNvSpPr>
              <p:nvPr/>
            </p:nvSpPr>
            <p:spPr bwMode="auto">
              <a:xfrm>
                <a:off x="2412" y="3207"/>
                <a:ext cx="318" cy="198"/>
              </a:xfrm>
              <a:custGeom>
                <a:avLst/>
                <a:gdLst>
                  <a:gd name="T0" fmla="*/ 318 w 318"/>
                  <a:gd name="T1" fmla="*/ 0 h 198"/>
                  <a:gd name="T2" fmla="*/ 0 w 318"/>
                  <a:gd name="T3" fmla="*/ 198 h 198"/>
                  <a:gd name="T4" fmla="*/ 0 w 318"/>
                  <a:gd name="T5" fmla="*/ 198 h 198"/>
                  <a:gd name="T6" fmla="*/ 318 w 318"/>
                  <a:gd name="T7" fmla="*/ 0 h 198"/>
                </a:gdLst>
                <a:ahLst/>
                <a:cxnLst>
                  <a:cxn ang="0">
                    <a:pos x="T0" y="T1"/>
                  </a:cxn>
                  <a:cxn ang="0">
                    <a:pos x="T2" y="T3"/>
                  </a:cxn>
                  <a:cxn ang="0">
                    <a:pos x="T4" y="T5"/>
                  </a:cxn>
                  <a:cxn ang="0">
                    <a:pos x="T6" y="T7"/>
                  </a:cxn>
                </a:cxnLst>
                <a:rect l="0" t="0" r="r" b="b"/>
                <a:pathLst>
                  <a:path w="318" h="198">
                    <a:moveTo>
                      <a:pt x="318" y="0"/>
                    </a:moveTo>
                    <a:lnTo>
                      <a:pt x="0" y="198"/>
                    </a:lnTo>
                    <a:lnTo>
                      <a:pt x="0" y="198"/>
                    </a:lnTo>
                    <a:lnTo>
                      <a:pt x="31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5" name="Freeform 26"/>
              <p:cNvSpPr>
                <a:spLocks/>
              </p:cNvSpPr>
              <p:nvPr/>
            </p:nvSpPr>
            <p:spPr bwMode="auto">
              <a:xfrm>
                <a:off x="2412" y="3207"/>
                <a:ext cx="318" cy="198"/>
              </a:xfrm>
              <a:custGeom>
                <a:avLst/>
                <a:gdLst>
                  <a:gd name="T0" fmla="*/ 318 w 318"/>
                  <a:gd name="T1" fmla="*/ 0 h 198"/>
                  <a:gd name="T2" fmla="*/ 0 w 318"/>
                  <a:gd name="T3" fmla="*/ 198 h 198"/>
                  <a:gd name="T4" fmla="*/ 0 w 318"/>
                  <a:gd name="T5" fmla="*/ 198 h 198"/>
                  <a:gd name="T6" fmla="*/ 318 w 318"/>
                  <a:gd name="T7" fmla="*/ 0 h 198"/>
                </a:gdLst>
                <a:ahLst/>
                <a:cxnLst>
                  <a:cxn ang="0">
                    <a:pos x="T0" y="T1"/>
                  </a:cxn>
                  <a:cxn ang="0">
                    <a:pos x="T2" y="T3"/>
                  </a:cxn>
                  <a:cxn ang="0">
                    <a:pos x="T4" y="T5"/>
                  </a:cxn>
                  <a:cxn ang="0">
                    <a:pos x="T6" y="T7"/>
                  </a:cxn>
                </a:cxnLst>
                <a:rect l="0" t="0" r="r" b="b"/>
                <a:pathLst>
                  <a:path w="318" h="198">
                    <a:moveTo>
                      <a:pt x="318" y="0"/>
                    </a:moveTo>
                    <a:lnTo>
                      <a:pt x="0" y="198"/>
                    </a:lnTo>
                    <a:lnTo>
                      <a:pt x="0" y="198"/>
                    </a:lnTo>
                    <a:lnTo>
                      <a:pt x="31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6" name="Freeform 27"/>
              <p:cNvSpPr>
                <a:spLocks/>
              </p:cNvSpPr>
              <p:nvPr/>
            </p:nvSpPr>
            <p:spPr bwMode="auto">
              <a:xfrm>
                <a:off x="2691" y="2762"/>
                <a:ext cx="314" cy="210"/>
              </a:xfrm>
              <a:custGeom>
                <a:avLst/>
                <a:gdLst>
                  <a:gd name="T0" fmla="*/ 0 w 314"/>
                  <a:gd name="T1" fmla="*/ 0 h 210"/>
                  <a:gd name="T2" fmla="*/ 0 w 314"/>
                  <a:gd name="T3" fmla="*/ 0 h 210"/>
                  <a:gd name="T4" fmla="*/ 314 w 314"/>
                  <a:gd name="T5" fmla="*/ 210 h 210"/>
                  <a:gd name="T6" fmla="*/ 0 w 314"/>
                  <a:gd name="T7" fmla="*/ 0 h 210"/>
                </a:gdLst>
                <a:ahLst/>
                <a:cxnLst>
                  <a:cxn ang="0">
                    <a:pos x="T0" y="T1"/>
                  </a:cxn>
                  <a:cxn ang="0">
                    <a:pos x="T2" y="T3"/>
                  </a:cxn>
                  <a:cxn ang="0">
                    <a:pos x="T4" y="T5"/>
                  </a:cxn>
                  <a:cxn ang="0">
                    <a:pos x="T6" y="T7"/>
                  </a:cxn>
                </a:cxnLst>
                <a:rect l="0" t="0" r="r" b="b"/>
                <a:pathLst>
                  <a:path w="314" h="210">
                    <a:moveTo>
                      <a:pt x="0" y="0"/>
                    </a:moveTo>
                    <a:lnTo>
                      <a:pt x="0" y="0"/>
                    </a:lnTo>
                    <a:lnTo>
                      <a:pt x="314" y="21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7" name="Freeform 28"/>
              <p:cNvSpPr>
                <a:spLocks/>
              </p:cNvSpPr>
              <p:nvPr/>
            </p:nvSpPr>
            <p:spPr bwMode="auto">
              <a:xfrm>
                <a:off x="2691" y="2762"/>
                <a:ext cx="314" cy="210"/>
              </a:xfrm>
              <a:custGeom>
                <a:avLst/>
                <a:gdLst>
                  <a:gd name="T0" fmla="*/ 0 w 314"/>
                  <a:gd name="T1" fmla="*/ 0 h 210"/>
                  <a:gd name="T2" fmla="*/ 0 w 314"/>
                  <a:gd name="T3" fmla="*/ 0 h 210"/>
                  <a:gd name="T4" fmla="*/ 314 w 314"/>
                  <a:gd name="T5" fmla="*/ 210 h 210"/>
                  <a:gd name="T6" fmla="*/ 0 w 314"/>
                  <a:gd name="T7" fmla="*/ 0 h 210"/>
                </a:gdLst>
                <a:ahLst/>
                <a:cxnLst>
                  <a:cxn ang="0">
                    <a:pos x="T0" y="T1"/>
                  </a:cxn>
                  <a:cxn ang="0">
                    <a:pos x="T2" y="T3"/>
                  </a:cxn>
                  <a:cxn ang="0">
                    <a:pos x="T4" y="T5"/>
                  </a:cxn>
                  <a:cxn ang="0">
                    <a:pos x="T6" y="T7"/>
                  </a:cxn>
                </a:cxnLst>
                <a:rect l="0" t="0" r="r" b="b"/>
                <a:pathLst>
                  <a:path w="314" h="210">
                    <a:moveTo>
                      <a:pt x="0" y="0"/>
                    </a:moveTo>
                    <a:lnTo>
                      <a:pt x="0" y="0"/>
                    </a:lnTo>
                    <a:lnTo>
                      <a:pt x="314" y="21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8" name="Freeform 29"/>
              <p:cNvSpPr>
                <a:spLocks/>
              </p:cNvSpPr>
              <p:nvPr/>
            </p:nvSpPr>
            <p:spPr bwMode="auto">
              <a:xfrm>
                <a:off x="2408" y="2766"/>
                <a:ext cx="639" cy="639"/>
              </a:xfrm>
              <a:custGeom>
                <a:avLst/>
                <a:gdLst>
                  <a:gd name="T0" fmla="*/ 279 w 639"/>
                  <a:gd name="T1" fmla="*/ 0 h 639"/>
                  <a:gd name="T2" fmla="*/ 275 w 639"/>
                  <a:gd name="T3" fmla="*/ 0 h 639"/>
                  <a:gd name="T4" fmla="*/ 0 w 639"/>
                  <a:gd name="T5" fmla="*/ 636 h 639"/>
                  <a:gd name="T6" fmla="*/ 0 w 639"/>
                  <a:gd name="T7" fmla="*/ 639 h 639"/>
                  <a:gd name="T8" fmla="*/ 0 w 639"/>
                  <a:gd name="T9" fmla="*/ 639 h 639"/>
                  <a:gd name="T10" fmla="*/ 0 w 639"/>
                  <a:gd name="T11" fmla="*/ 636 h 639"/>
                  <a:gd name="T12" fmla="*/ 0 w 639"/>
                  <a:gd name="T13" fmla="*/ 636 h 639"/>
                  <a:gd name="T14" fmla="*/ 207 w 639"/>
                  <a:gd name="T15" fmla="*/ 507 h 639"/>
                  <a:gd name="T16" fmla="*/ 4 w 639"/>
                  <a:gd name="T17" fmla="*/ 636 h 639"/>
                  <a:gd name="T18" fmla="*/ 12 w 639"/>
                  <a:gd name="T19" fmla="*/ 621 h 639"/>
                  <a:gd name="T20" fmla="*/ 279 w 639"/>
                  <a:gd name="T21" fmla="*/ 0 h 639"/>
                  <a:gd name="T22" fmla="*/ 639 w 639"/>
                  <a:gd name="T23" fmla="*/ 235 h 639"/>
                  <a:gd name="T24" fmla="*/ 639 w 639"/>
                  <a:gd name="T25" fmla="*/ 235 h 639"/>
                  <a:gd name="T26" fmla="*/ 279 w 639"/>
                  <a:gd name="T27" fmla="*/ 0 h 639"/>
                  <a:gd name="T28" fmla="*/ 279 w 639"/>
                  <a:gd name="T29" fmla="*/ 0 h 639"/>
                  <a:gd name="T30" fmla="*/ 279 w 639"/>
                  <a:gd name="T31"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9" h="639">
                    <a:moveTo>
                      <a:pt x="279" y="0"/>
                    </a:moveTo>
                    <a:lnTo>
                      <a:pt x="275" y="0"/>
                    </a:lnTo>
                    <a:lnTo>
                      <a:pt x="0" y="636"/>
                    </a:lnTo>
                    <a:lnTo>
                      <a:pt x="0" y="639"/>
                    </a:lnTo>
                    <a:lnTo>
                      <a:pt x="0" y="639"/>
                    </a:lnTo>
                    <a:lnTo>
                      <a:pt x="0" y="636"/>
                    </a:lnTo>
                    <a:lnTo>
                      <a:pt x="0" y="636"/>
                    </a:lnTo>
                    <a:lnTo>
                      <a:pt x="207" y="507"/>
                    </a:lnTo>
                    <a:lnTo>
                      <a:pt x="4" y="636"/>
                    </a:lnTo>
                    <a:lnTo>
                      <a:pt x="12" y="621"/>
                    </a:lnTo>
                    <a:lnTo>
                      <a:pt x="279" y="0"/>
                    </a:lnTo>
                    <a:lnTo>
                      <a:pt x="639" y="235"/>
                    </a:lnTo>
                    <a:lnTo>
                      <a:pt x="639" y="235"/>
                    </a:lnTo>
                    <a:lnTo>
                      <a:pt x="279" y="0"/>
                    </a:lnTo>
                    <a:lnTo>
                      <a:pt x="279" y="0"/>
                    </a:lnTo>
                    <a:lnTo>
                      <a:pt x="27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9" name="Freeform 30"/>
              <p:cNvSpPr>
                <a:spLocks/>
              </p:cNvSpPr>
              <p:nvPr/>
            </p:nvSpPr>
            <p:spPr bwMode="auto">
              <a:xfrm>
                <a:off x="2408" y="2766"/>
                <a:ext cx="639" cy="639"/>
              </a:xfrm>
              <a:custGeom>
                <a:avLst/>
                <a:gdLst>
                  <a:gd name="T0" fmla="*/ 279 w 639"/>
                  <a:gd name="T1" fmla="*/ 0 h 639"/>
                  <a:gd name="T2" fmla="*/ 275 w 639"/>
                  <a:gd name="T3" fmla="*/ 0 h 639"/>
                  <a:gd name="T4" fmla="*/ 0 w 639"/>
                  <a:gd name="T5" fmla="*/ 636 h 639"/>
                  <a:gd name="T6" fmla="*/ 0 w 639"/>
                  <a:gd name="T7" fmla="*/ 639 h 639"/>
                  <a:gd name="T8" fmla="*/ 0 w 639"/>
                  <a:gd name="T9" fmla="*/ 639 h 639"/>
                  <a:gd name="T10" fmla="*/ 0 w 639"/>
                  <a:gd name="T11" fmla="*/ 636 h 639"/>
                  <a:gd name="T12" fmla="*/ 0 w 639"/>
                  <a:gd name="T13" fmla="*/ 636 h 639"/>
                  <a:gd name="T14" fmla="*/ 207 w 639"/>
                  <a:gd name="T15" fmla="*/ 507 h 639"/>
                  <a:gd name="T16" fmla="*/ 4 w 639"/>
                  <a:gd name="T17" fmla="*/ 636 h 639"/>
                  <a:gd name="T18" fmla="*/ 12 w 639"/>
                  <a:gd name="T19" fmla="*/ 621 h 639"/>
                  <a:gd name="T20" fmla="*/ 279 w 639"/>
                  <a:gd name="T21" fmla="*/ 0 h 639"/>
                  <a:gd name="T22" fmla="*/ 639 w 639"/>
                  <a:gd name="T23" fmla="*/ 235 h 639"/>
                  <a:gd name="T24" fmla="*/ 639 w 639"/>
                  <a:gd name="T25" fmla="*/ 235 h 639"/>
                  <a:gd name="T26" fmla="*/ 279 w 639"/>
                  <a:gd name="T27" fmla="*/ 0 h 639"/>
                  <a:gd name="T28" fmla="*/ 279 w 639"/>
                  <a:gd name="T29" fmla="*/ 0 h 639"/>
                  <a:gd name="T30" fmla="*/ 279 w 639"/>
                  <a:gd name="T31"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9" h="639">
                    <a:moveTo>
                      <a:pt x="279" y="0"/>
                    </a:moveTo>
                    <a:lnTo>
                      <a:pt x="275" y="0"/>
                    </a:lnTo>
                    <a:lnTo>
                      <a:pt x="0" y="636"/>
                    </a:lnTo>
                    <a:lnTo>
                      <a:pt x="0" y="639"/>
                    </a:lnTo>
                    <a:lnTo>
                      <a:pt x="0" y="639"/>
                    </a:lnTo>
                    <a:lnTo>
                      <a:pt x="0" y="636"/>
                    </a:lnTo>
                    <a:lnTo>
                      <a:pt x="0" y="636"/>
                    </a:lnTo>
                    <a:lnTo>
                      <a:pt x="207" y="507"/>
                    </a:lnTo>
                    <a:lnTo>
                      <a:pt x="4" y="636"/>
                    </a:lnTo>
                    <a:lnTo>
                      <a:pt x="12" y="621"/>
                    </a:lnTo>
                    <a:lnTo>
                      <a:pt x="279" y="0"/>
                    </a:lnTo>
                    <a:lnTo>
                      <a:pt x="639" y="235"/>
                    </a:lnTo>
                    <a:lnTo>
                      <a:pt x="639" y="235"/>
                    </a:lnTo>
                    <a:lnTo>
                      <a:pt x="279" y="0"/>
                    </a:lnTo>
                    <a:lnTo>
                      <a:pt x="279" y="0"/>
                    </a:lnTo>
                    <a:lnTo>
                      <a:pt x="27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0" name="Freeform 31"/>
              <p:cNvSpPr>
                <a:spLocks/>
              </p:cNvSpPr>
              <p:nvPr/>
            </p:nvSpPr>
            <p:spPr bwMode="auto">
              <a:xfrm>
                <a:off x="3941" y="387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1" name="Freeform 32"/>
              <p:cNvSpPr>
                <a:spLocks/>
              </p:cNvSpPr>
              <p:nvPr/>
            </p:nvSpPr>
            <p:spPr bwMode="auto">
              <a:xfrm>
                <a:off x="3941" y="387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2" name="Freeform 33"/>
              <p:cNvSpPr>
                <a:spLocks/>
              </p:cNvSpPr>
              <p:nvPr/>
            </p:nvSpPr>
            <p:spPr bwMode="auto">
              <a:xfrm>
                <a:off x="3390" y="3339"/>
                <a:ext cx="546" cy="536"/>
              </a:xfrm>
              <a:custGeom>
                <a:avLst/>
                <a:gdLst>
                  <a:gd name="T0" fmla="*/ 0 w 546"/>
                  <a:gd name="T1" fmla="*/ 0 h 536"/>
                  <a:gd name="T2" fmla="*/ 546 w 546"/>
                  <a:gd name="T3" fmla="*/ 536 h 536"/>
                  <a:gd name="T4" fmla="*/ 0 w 546"/>
                  <a:gd name="T5" fmla="*/ 0 h 536"/>
                </a:gdLst>
                <a:ahLst/>
                <a:cxnLst>
                  <a:cxn ang="0">
                    <a:pos x="T0" y="T1"/>
                  </a:cxn>
                  <a:cxn ang="0">
                    <a:pos x="T2" y="T3"/>
                  </a:cxn>
                  <a:cxn ang="0">
                    <a:pos x="T4" y="T5"/>
                  </a:cxn>
                </a:cxnLst>
                <a:rect l="0" t="0" r="r" b="b"/>
                <a:pathLst>
                  <a:path w="546" h="536">
                    <a:moveTo>
                      <a:pt x="0" y="0"/>
                    </a:moveTo>
                    <a:lnTo>
                      <a:pt x="546" y="536"/>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3" name="Freeform 34"/>
              <p:cNvSpPr>
                <a:spLocks/>
              </p:cNvSpPr>
              <p:nvPr/>
            </p:nvSpPr>
            <p:spPr bwMode="auto">
              <a:xfrm>
                <a:off x="3390" y="3339"/>
                <a:ext cx="546" cy="536"/>
              </a:xfrm>
              <a:custGeom>
                <a:avLst/>
                <a:gdLst>
                  <a:gd name="T0" fmla="*/ 0 w 546"/>
                  <a:gd name="T1" fmla="*/ 0 h 536"/>
                  <a:gd name="T2" fmla="*/ 546 w 546"/>
                  <a:gd name="T3" fmla="*/ 536 h 536"/>
                  <a:gd name="T4" fmla="*/ 0 w 546"/>
                  <a:gd name="T5" fmla="*/ 0 h 536"/>
                </a:gdLst>
                <a:ahLst/>
                <a:cxnLst>
                  <a:cxn ang="0">
                    <a:pos x="T0" y="T1"/>
                  </a:cxn>
                  <a:cxn ang="0">
                    <a:pos x="T2" y="T3"/>
                  </a:cxn>
                  <a:cxn ang="0">
                    <a:pos x="T4" y="T5"/>
                  </a:cxn>
                </a:cxnLst>
                <a:rect l="0" t="0" r="r" b="b"/>
                <a:pathLst>
                  <a:path w="546" h="536">
                    <a:moveTo>
                      <a:pt x="0" y="0"/>
                    </a:moveTo>
                    <a:lnTo>
                      <a:pt x="546" y="536"/>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4" name="Freeform 35"/>
              <p:cNvSpPr>
                <a:spLocks/>
              </p:cNvSpPr>
              <p:nvPr/>
            </p:nvSpPr>
            <p:spPr bwMode="auto">
              <a:xfrm>
                <a:off x="3492" y="3435"/>
                <a:ext cx="461" cy="437"/>
              </a:xfrm>
              <a:custGeom>
                <a:avLst/>
                <a:gdLst>
                  <a:gd name="T0" fmla="*/ 0 w 461"/>
                  <a:gd name="T1" fmla="*/ 0 h 437"/>
                  <a:gd name="T2" fmla="*/ 449 w 461"/>
                  <a:gd name="T3" fmla="*/ 437 h 437"/>
                  <a:gd name="T4" fmla="*/ 461 w 461"/>
                  <a:gd name="T5" fmla="*/ 213 h 437"/>
                  <a:gd name="T6" fmla="*/ 449 w 461"/>
                  <a:gd name="T7" fmla="*/ 437 h 437"/>
                  <a:gd name="T8" fmla="*/ 0 w 461"/>
                  <a:gd name="T9" fmla="*/ 0 h 437"/>
                </a:gdLst>
                <a:ahLst/>
                <a:cxnLst>
                  <a:cxn ang="0">
                    <a:pos x="T0" y="T1"/>
                  </a:cxn>
                  <a:cxn ang="0">
                    <a:pos x="T2" y="T3"/>
                  </a:cxn>
                  <a:cxn ang="0">
                    <a:pos x="T4" y="T5"/>
                  </a:cxn>
                  <a:cxn ang="0">
                    <a:pos x="T6" y="T7"/>
                  </a:cxn>
                  <a:cxn ang="0">
                    <a:pos x="T8" y="T9"/>
                  </a:cxn>
                </a:cxnLst>
                <a:rect l="0" t="0" r="r" b="b"/>
                <a:pathLst>
                  <a:path w="461" h="437">
                    <a:moveTo>
                      <a:pt x="0" y="0"/>
                    </a:moveTo>
                    <a:lnTo>
                      <a:pt x="449" y="437"/>
                    </a:lnTo>
                    <a:lnTo>
                      <a:pt x="461" y="213"/>
                    </a:lnTo>
                    <a:lnTo>
                      <a:pt x="449" y="437"/>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5" name="Freeform 36"/>
              <p:cNvSpPr>
                <a:spLocks/>
              </p:cNvSpPr>
              <p:nvPr/>
            </p:nvSpPr>
            <p:spPr bwMode="auto">
              <a:xfrm>
                <a:off x="3492" y="3435"/>
                <a:ext cx="461" cy="437"/>
              </a:xfrm>
              <a:custGeom>
                <a:avLst/>
                <a:gdLst>
                  <a:gd name="T0" fmla="*/ 0 w 461"/>
                  <a:gd name="T1" fmla="*/ 0 h 437"/>
                  <a:gd name="T2" fmla="*/ 449 w 461"/>
                  <a:gd name="T3" fmla="*/ 437 h 437"/>
                  <a:gd name="T4" fmla="*/ 461 w 461"/>
                  <a:gd name="T5" fmla="*/ 213 h 437"/>
                  <a:gd name="T6" fmla="*/ 449 w 461"/>
                  <a:gd name="T7" fmla="*/ 437 h 437"/>
                  <a:gd name="T8" fmla="*/ 0 w 461"/>
                  <a:gd name="T9" fmla="*/ 0 h 437"/>
                </a:gdLst>
                <a:ahLst/>
                <a:cxnLst>
                  <a:cxn ang="0">
                    <a:pos x="T0" y="T1"/>
                  </a:cxn>
                  <a:cxn ang="0">
                    <a:pos x="T2" y="T3"/>
                  </a:cxn>
                  <a:cxn ang="0">
                    <a:pos x="T4" y="T5"/>
                  </a:cxn>
                  <a:cxn ang="0">
                    <a:pos x="T6" y="T7"/>
                  </a:cxn>
                  <a:cxn ang="0">
                    <a:pos x="T8" y="T9"/>
                  </a:cxn>
                </a:cxnLst>
                <a:rect l="0" t="0" r="r" b="b"/>
                <a:pathLst>
                  <a:path w="461" h="437">
                    <a:moveTo>
                      <a:pt x="0" y="0"/>
                    </a:moveTo>
                    <a:lnTo>
                      <a:pt x="449" y="437"/>
                    </a:lnTo>
                    <a:lnTo>
                      <a:pt x="461" y="213"/>
                    </a:lnTo>
                    <a:lnTo>
                      <a:pt x="449" y="437"/>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6" name="Rectangle 37"/>
              <p:cNvSpPr>
                <a:spLocks noChangeArrowheads="1"/>
              </p:cNvSpPr>
              <p:nvPr/>
            </p:nvSpPr>
            <p:spPr bwMode="auto">
              <a:xfrm>
                <a:off x="5321" y="1175"/>
                <a:ext cx="4"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7" name="Rectangle 38"/>
              <p:cNvSpPr>
                <a:spLocks noChangeArrowheads="1"/>
              </p:cNvSpPr>
              <p:nvPr/>
            </p:nvSpPr>
            <p:spPr bwMode="auto">
              <a:xfrm>
                <a:off x="5321" y="1175"/>
                <a:ext cx="4"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8" name="Freeform 39"/>
              <p:cNvSpPr>
                <a:spLocks/>
              </p:cNvSpPr>
              <p:nvPr/>
            </p:nvSpPr>
            <p:spPr bwMode="auto">
              <a:xfrm>
                <a:off x="4775" y="1183"/>
                <a:ext cx="542" cy="617"/>
              </a:xfrm>
              <a:custGeom>
                <a:avLst/>
                <a:gdLst>
                  <a:gd name="T0" fmla="*/ 542 w 542"/>
                  <a:gd name="T1" fmla="*/ 0 h 617"/>
                  <a:gd name="T2" fmla="*/ 0 w 542"/>
                  <a:gd name="T3" fmla="*/ 617 h 617"/>
                  <a:gd name="T4" fmla="*/ 542 w 542"/>
                  <a:gd name="T5" fmla="*/ 0 h 617"/>
                </a:gdLst>
                <a:ahLst/>
                <a:cxnLst>
                  <a:cxn ang="0">
                    <a:pos x="T0" y="T1"/>
                  </a:cxn>
                  <a:cxn ang="0">
                    <a:pos x="T2" y="T3"/>
                  </a:cxn>
                  <a:cxn ang="0">
                    <a:pos x="T4" y="T5"/>
                  </a:cxn>
                </a:cxnLst>
                <a:rect l="0" t="0" r="r" b="b"/>
                <a:pathLst>
                  <a:path w="542" h="617">
                    <a:moveTo>
                      <a:pt x="542" y="0"/>
                    </a:moveTo>
                    <a:lnTo>
                      <a:pt x="0" y="617"/>
                    </a:lnTo>
                    <a:lnTo>
                      <a:pt x="54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9" name="Freeform 40"/>
              <p:cNvSpPr>
                <a:spLocks/>
              </p:cNvSpPr>
              <p:nvPr/>
            </p:nvSpPr>
            <p:spPr bwMode="auto">
              <a:xfrm>
                <a:off x="4775" y="1183"/>
                <a:ext cx="542" cy="617"/>
              </a:xfrm>
              <a:custGeom>
                <a:avLst/>
                <a:gdLst>
                  <a:gd name="T0" fmla="*/ 542 w 542"/>
                  <a:gd name="T1" fmla="*/ 0 h 617"/>
                  <a:gd name="T2" fmla="*/ 0 w 542"/>
                  <a:gd name="T3" fmla="*/ 617 h 617"/>
                  <a:gd name="T4" fmla="*/ 542 w 542"/>
                  <a:gd name="T5" fmla="*/ 0 h 617"/>
                </a:gdLst>
                <a:ahLst/>
                <a:cxnLst>
                  <a:cxn ang="0">
                    <a:pos x="T0" y="T1"/>
                  </a:cxn>
                  <a:cxn ang="0">
                    <a:pos x="T2" y="T3"/>
                  </a:cxn>
                  <a:cxn ang="0">
                    <a:pos x="T4" y="T5"/>
                  </a:cxn>
                </a:cxnLst>
                <a:rect l="0" t="0" r="r" b="b"/>
                <a:pathLst>
                  <a:path w="542" h="617">
                    <a:moveTo>
                      <a:pt x="542" y="0"/>
                    </a:moveTo>
                    <a:lnTo>
                      <a:pt x="0" y="617"/>
                    </a:lnTo>
                    <a:lnTo>
                      <a:pt x="54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0" name="Freeform 41"/>
              <p:cNvSpPr>
                <a:spLocks/>
              </p:cNvSpPr>
              <p:nvPr/>
            </p:nvSpPr>
            <p:spPr bwMode="auto">
              <a:xfrm>
                <a:off x="4771" y="1539"/>
                <a:ext cx="228" cy="257"/>
              </a:xfrm>
              <a:custGeom>
                <a:avLst/>
                <a:gdLst>
                  <a:gd name="T0" fmla="*/ 228 w 228"/>
                  <a:gd name="T1" fmla="*/ 0 h 257"/>
                  <a:gd name="T2" fmla="*/ 0 w 228"/>
                  <a:gd name="T3" fmla="*/ 257 h 257"/>
                  <a:gd name="T4" fmla="*/ 0 w 228"/>
                  <a:gd name="T5" fmla="*/ 257 h 257"/>
                  <a:gd name="T6" fmla="*/ 228 w 228"/>
                  <a:gd name="T7" fmla="*/ 0 h 257"/>
                </a:gdLst>
                <a:ahLst/>
                <a:cxnLst>
                  <a:cxn ang="0">
                    <a:pos x="T0" y="T1"/>
                  </a:cxn>
                  <a:cxn ang="0">
                    <a:pos x="T2" y="T3"/>
                  </a:cxn>
                  <a:cxn ang="0">
                    <a:pos x="T4" y="T5"/>
                  </a:cxn>
                  <a:cxn ang="0">
                    <a:pos x="T6" y="T7"/>
                  </a:cxn>
                </a:cxnLst>
                <a:rect l="0" t="0" r="r" b="b"/>
                <a:pathLst>
                  <a:path w="228" h="257">
                    <a:moveTo>
                      <a:pt x="228" y="0"/>
                    </a:moveTo>
                    <a:lnTo>
                      <a:pt x="0" y="257"/>
                    </a:lnTo>
                    <a:lnTo>
                      <a:pt x="0" y="257"/>
                    </a:lnTo>
                    <a:lnTo>
                      <a:pt x="22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1" name="Freeform 42"/>
              <p:cNvSpPr>
                <a:spLocks/>
              </p:cNvSpPr>
              <p:nvPr/>
            </p:nvSpPr>
            <p:spPr bwMode="auto">
              <a:xfrm>
                <a:off x="4771" y="1539"/>
                <a:ext cx="228" cy="257"/>
              </a:xfrm>
              <a:custGeom>
                <a:avLst/>
                <a:gdLst>
                  <a:gd name="T0" fmla="*/ 228 w 228"/>
                  <a:gd name="T1" fmla="*/ 0 h 257"/>
                  <a:gd name="T2" fmla="*/ 0 w 228"/>
                  <a:gd name="T3" fmla="*/ 257 h 257"/>
                  <a:gd name="T4" fmla="*/ 0 w 228"/>
                  <a:gd name="T5" fmla="*/ 257 h 257"/>
                  <a:gd name="T6" fmla="*/ 228 w 228"/>
                  <a:gd name="T7" fmla="*/ 0 h 257"/>
                </a:gdLst>
                <a:ahLst/>
                <a:cxnLst>
                  <a:cxn ang="0">
                    <a:pos x="T0" y="T1"/>
                  </a:cxn>
                  <a:cxn ang="0">
                    <a:pos x="T2" y="T3"/>
                  </a:cxn>
                  <a:cxn ang="0">
                    <a:pos x="T4" y="T5"/>
                  </a:cxn>
                  <a:cxn ang="0">
                    <a:pos x="T6" y="T7"/>
                  </a:cxn>
                </a:cxnLst>
                <a:rect l="0" t="0" r="r" b="b"/>
                <a:pathLst>
                  <a:path w="228" h="257">
                    <a:moveTo>
                      <a:pt x="228" y="0"/>
                    </a:moveTo>
                    <a:lnTo>
                      <a:pt x="0" y="257"/>
                    </a:lnTo>
                    <a:lnTo>
                      <a:pt x="0" y="257"/>
                    </a:lnTo>
                    <a:lnTo>
                      <a:pt x="22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2" name="Freeform 43"/>
              <p:cNvSpPr>
                <a:spLocks/>
              </p:cNvSpPr>
              <p:nvPr/>
            </p:nvSpPr>
            <p:spPr bwMode="auto">
              <a:xfrm>
                <a:off x="4593" y="1117"/>
                <a:ext cx="173" cy="676"/>
              </a:xfrm>
              <a:custGeom>
                <a:avLst/>
                <a:gdLst>
                  <a:gd name="T0" fmla="*/ 0 w 173"/>
                  <a:gd name="T1" fmla="*/ 0 h 676"/>
                  <a:gd name="T2" fmla="*/ 0 w 173"/>
                  <a:gd name="T3" fmla="*/ 0 h 676"/>
                  <a:gd name="T4" fmla="*/ 173 w 173"/>
                  <a:gd name="T5" fmla="*/ 676 h 676"/>
                  <a:gd name="T6" fmla="*/ 173 w 173"/>
                  <a:gd name="T7" fmla="*/ 676 h 676"/>
                  <a:gd name="T8" fmla="*/ 0 w 173"/>
                  <a:gd name="T9" fmla="*/ 0 h 676"/>
                </a:gdLst>
                <a:ahLst/>
                <a:cxnLst>
                  <a:cxn ang="0">
                    <a:pos x="T0" y="T1"/>
                  </a:cxn>
                  <a:cxn ang="0">
                    <a:pos x="T2" y="T3"/>
                  </a:cxn>
                  <a:cxn ang="0">
                    <a:pos x="T4" y="T5"/>
                  </a:cxn>
                  <a:cxn ang="0">
                    <a:pos x="T6" y="T7"/>
                  </a:cxn>
                  <a:cxn ang="0">
                    <a:pos x="T8" y="T9"/>
                  </a:cxn>
                </a:cxnLst>
                <a:rect l="0" t="0" r="r" b="b"/>
                <a:pathLst>
                  <a:path w="173" h="676">
                    <a:moveTo>
                      <a:pt x="0" y="0"/>
                    </a:moveTo>
                    <a:lnTo>
                      <a:pt x="0" y="0"/>
                    </a:lnTo>
                    <a:lnTo>
                      <a:pt x="173" y="676"/>
                    </a:lnTo>
                    <a:lnTo>
                      <a:pt x="173" y="676"/>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3" name="Freeform 44"/>
              <p:cNvSpPr>
                <a:spLocks/>
              </p:cNvSpPr>
              <p:nvPr/>
            </p:nvSpPr>
            <p:spPr bwMode="auto">
              <a:xfrm>
                <a:off x="4593" y="1117"/>
                <a:ext cx="173" cy="676"/>
              </a:xfrm>
              <a:custGeom>
                <a:avLst/>
                <a:gdLst>
                  <a:gd name="T0" fmla="*/ 0 w 173"/>
                  <a:gd name="T1" fmla="*/ 0 h 676"/>
                  <a:gd name="T2" fmla="*/ 0 w 173"/>
                  <a:gd name="T3" fmla="*/ 0 h 676"/>
                  <a:gd name="T4" fmla="*/ 173 w 173"/>
                  <a:gd name="T5" fmla="*/ 676 h 676"/>
                  <a:gd name="T6" fmla="*/ 173 w 173"/>
                  <a:gd name="T7" fmla="*/ 676 h 676"/>
                  <a:gd name="T8" fmla="*/ 0 w 173"/>
                  <a:gd name="T9" fmla="*/ 0 h 676"/>
                </a:gdLst>
                <a:ahLst/>
                <a:cxnLst>
                  <a:cxn ang="0">
                    <a:pos x="T0" y="T1"/>
                  </a:cxn>
                  <a:cxn ang="0">
                    <a:pos x="T2" y="T3"/>
                  </a:cxn>
                  <a:cxn ang="0">
                    <a:pos x="T4" y="T5"/>
                  </a:cxn>
                  <a:cxn ang="0">
                    <a:pos x="T6" y="T7"/>
                  </a:cxn>
                  <a:cxn ang="0">
                    <a:pos x="T8" y="T9"/>
                  </a:cxn>
                </a:cxnLst>
                <a:rect l="0" t="0" r="r" b="b"/>
                <a:pathLst>
                  <a:path w="173" h="676">
                    <a:moveTo>
                      <a:pt x="0" y="0"/>
                    </a:moveTo>
                    <a:lnTo>
                      <a:pt x="0" y="0"/>
                    </a:lnTo>
                    <a:lnTo>
                      <a:pt x="173" y="676"/>
                    </a:lnTo>
                    <a:lnTo>
                      <a:pt x="173" y="676"/>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4" name="Freeform 45"/>
              <p:cNvSpPr>
                <a:spLocks/>
              </p:cNvSpPr>
              <p:nvPr/>
            </p:nvSpPr>
            <p:spPr bwMode="auto">
              <a:xfrm>
                <a:off x="3826" y="-4"/>
                <a:ext cx="254" cy="379"/>
              </a:xfrm>
              <a:custGeom>
                <a:avLst/>
                <a:gdLst>
                  <a:gd name="T0" fmla="*/ 254 w 254"/>
                  <a:gd name="T1" fmla="*/ 0 h 379"/>
                  <a:gd name="T2" fmla="*/ 0 w 254"/>
                  <a:gd name="T3" fmla="*/ 379 h 379"/>
                  <a:gd name="T4" fmla="*/ 0 w 254"/>
                  <a:gd name="T5" fmla="*/ 379 h 379"/>
                  <a:gd name="T6" fmla="*/ 254 w 254"/>
                  <a:gd name="T7" fmla="*/ 0 h 379"/>
                </a:gdLst>
                <a:ahLst/>
                <a:cxnLst>
                  <a:cxn ang="0">
                    <a:pos x="T0" y="T1"/>
                  </a:cxn>
                  <a:cxn ang="0">
                    <a:pos x="T2" y="T3"/>
                  </a:cxn>
                  <a:cxn ang="0">
                    <a:pos x="T4" y="T5"/>
                  </a:cxn>
                  <a:cxn ang="0">
                    <a:pos x="T6" y="T7"/>
                  </a:cxn>
                </a:cxnLst>
                <a:rect l="0" t="0" r="r" b="b"/>
                <a:pathLst>
                  <a:path w="254" h="379">
                    <a:moveTo>
                      <a:pt x="254" y="0"/>
                    </a:moveTo>
                    <a:lnTo>
                      <a:pt x="0" y="379"/>
                    </a:lnTo>
                    <a:lnTo>
                      <a:pt x="0" y="379"/>
                    </a:lnTo>
                    <a:lnTo>
                      <a:pt x="25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5" name="Freeform 46"/>
              <p:cNvSpPr>
                <a:spLocks/>
              </p:cNvSpPr>
              <p:nvPr/>
            </p:nvSpPr>
            <p:spPr bwMode="auto">
              <a:xfrm>
                <a:off x="3826" y="-4"/>
                <a:ext cx="254" cy="379"/>
              </a:xfrm>
              <a:custGeom>
                <a:avLst/>
                <a:gdLst>
                  <a:gd name="T0" fmla="*/ 254 w 254"/>
                  <a:gd name="T1" fmla="*/ 0 h 379"/>
                  <a:gd name="T2" fmla="*/ 0 w 254"/>
                  <a:gd name="T3" fmla="*/ 379 h 379"/>
                  <a:gd name="T4" fmla="*/ 0 w 254"/>
                  <a:gd name="T5" fmla="*/ 379 h 379"/>
                  <a:gd name="T6" fmla="*/ 254 w 254"/>
                  <a:gd name="T7" fmla="*/ 0 h 379"/>
                </a:gdLst>
                <a:ahLst/>
                <a:cxnLst>
                  <a:cxn ang="0">
                    <a:pos x="T0" y="T1"/>
                  </a:cxn>
                  <a:cxn ang="0">
                    <a:pos x="T2" y="T3"/>
                  </a:cxn>
                  <a:cxn ang="0">
                    <a:pos x="T4" y="T5"/>
                  </a:cxn>
                  <a:cxn ang="0">
                    <a:pos x="T6" y="T7"/>
                  </a:cxn>
                </a:cxnLst>
                <a:rect l="0" t="0" r="r" b="b"/>
                <a:pathLst>
                  <a:path w="254" h="379">
                    <a:moveTo>
                      <a:pt x="254" y="0"/>
                    </a:moveTo>
                    <a:lnTo>
                      <a:pt x="0" y="379"/>
                    </a:lnTo>
                    <a:lnTo>
                      <a:pt x="0" y="379"/>
                    </a:lnTo>
                    <a:lnTo>
                      <a:pt x="25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6" name="Freeform 47"/>
              <p:cNvSpPr>
                <a:spLocks/>
              </p:cNvSpPr>
              <p:nvPr/>
            </p:nvSpPr>
            <p:spPr bwMode="auto">
              <a:xfrm>
                <a:off x="3615" y="209"/>
                <a:ext cx="207" cy="166"/>
              </a:xfrm>
              <a:custGeom>
                <a:avLst/>
                <a:gdLst>
                  <a:gd name="T0" fmla="*/ 0 w 207"/>
                  <a:gd name="T1" fmla="*/ 0 h 166"/>
                  <a:gd name="T2" fmla="*/ 207 w 207"/>
                  <a:gd name="T3" fmla="*/ 166 h 166"/>
                  <a:gd name="T4" fmla="*/ 207 w 207"/>
                  <a:gd name="T5" fmla="*/ 166 h 166"/>
                  <a:gd name="T6" fmla="*/ 0 w 207"/>
                  <a:gd name="T7" fmla="*/ 0 h 166"/>
                </a:gdLst>
                <a:ahLst/>
                <a:cxnLst>
                  <a:cxn ang="0">
                    <a:pos x="T0" y="T1"/>
                  </a:cxn>
                  <a:cxn ang="0">
                    <a:pos x="T2" y="T3"/>
                  </a:cxn>
                  <a:cxn ang="0">
                    <a:pos x="T4" y="T5"/>
                  </a:cxn>
                  <a:cxn ang="0">
                    <a:pos x="T6" y="T7"/>
                  </a:cxn>
                </a:cxnLst>
                <a:rect l="0" t="0" r="r" b="b"/>
                <a:pathLst>
                  <a:path w="207" h="166">
                    <a:moveTo>
                      <a:pt x="0" y="0"/>
                    </a:moveTo>
                    <a:lnTo>
                      <a:pt x="207" y="166"/>
                    </a:lnTo>
                    <a:lnTo>
                      <a:pt x="207" y="166"/>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7" name="Freeform 48"/>
              <p:cNvSpPr>
                <a:spLocks/>
              </p:cNvSpPr>
              <p:nvPr/>
            </p:nvSpPr>
            <p:spPr bwMode="auto">
              <a:xfrm>
                <a:off x="3615" y="209"/>
                <a:ext cx="207" cy="166"/>
              </a:xfrm>
              <a:custGeom>
                <a:avLst/>
                <a:gdLst>
                  <a:gd name="T0" fmla="*/ 0 w 207"/>
                  <a:gd name="T1" fmla="*/ 0 h 166"/>
                  <a:gd name="T2" fmla="*/ 207 w 207"/>
                  <a:gd name="T3" fmla="*/ 166 h 166"/>
                  <a:gd name="T4" fmla="*/ 207 w 207"/>
                  <a:gd name="T5" fmla="*/ 166 h 166"/>
                  <a:gd name="T6" fmla="*/ 0 w 207"/>
                  <a:gd name="T7" fmla="*/ 0 h 166"/>
                </a:gdLst>
                <a:ahLst/>
                <a:cxnLst>
                  <a:cxn ang="0">
                    <a:pos x="T0" y="T1"/>
                  </a:cxn>
                  <a:cxn ang="0">
                    <a:pos x="T2" y="T3"/>
                  </a:cxn>
                  <a:cxn ang="0">
                    <a:pos x="T4" y="T5"/>
                  </a:cxn>
                  <a:cxn ang="0">
                    <a:pos x="T6" y="T7"/>
                  </a:cxn>
                </a:cxnLst>
                <a:rect l="0" t="0" r="r" b="b"/>
                <a:pathLst>
                  <a:path w="207" h="166">
                    <a:moveTo>
                      <a:pt x="0" y="0"/>
                    </a:moveTo>
                    <a:lnTo>
                      <a:pt x="207" y="166"/>
                    </a:lnTo>
                    <a:lnTo>
                      <a:pt x="207" y="166"/>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8" name="Freeform 49"/>
              <p:cNvSpPr>
                <a:spLocks/>
              </p:cNvSpPr>
              <p:nvPr/>
            </p:nvSpPr>
            <p:spPr bwMode="auto">
              <a:xfrm>
                <a:off x="3822" y="378"/>
                <a:ext cx="4" cy="4"/>
              </a:xfrm>
              <a:custGeom>
                <a:avLst/>
                <a:gdLst>
                  <a:gd name="T0" fmla="*/ 4 w 4"/>
                  <a:gd name="T1" fmla="*/ 0 h 4"/>
                  <a:gd name="T2" fmla="*/ 0 w 4"/>
                  <a:gd name="T3" fmla="*/ 0 h 4"/>
                  <a:gd name="T4" fmla="*/ 0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4"/>
                    </a:lnTo>
                    <a:lnTo>
                      <a:pt x="4" y="0"/>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9" name="Freeform 50"/>
              <p:cNvSpPr>
                <a:spLocks/>
              </p:cNvSpPr>
              <p:nvPr/>
            </p:nvSpPr>
            <p:spPr bwMode="auto">
              <a:xfrm>
                <a:off x="3822" y="378"/>
                <a:ext cx="4" cy="4"/>
              </a:xfrm>
              <a:custGeom>
                <a:avLst/>
                <a:gdLst>
                  <a:gd name="T0" fmla="*/ 4 w 4"/>
                  <a:gd name="T1" fmla="*/ 0 h 4"/>
                  <a:gd name="T2" fmla="*/ 0 w 4"/>
                  <a:gd name="T3" fmla="*/ 0 h 4"/>
                  <a:gd name="T4" fmla="*/ 0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4"/>
                    </a:lnTo>
                    <a:lnTo>
                      <a:pt x="4" y="0"/>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0" name="Freeform 51"/>
              <p:cNvSpPr>
                <a:spLocks/>
              </p:cNvSpPr>
              <p:nvPr/>
            </p:nvSpPr>
            <p:spPr bwMode="auto">
              <a:xfrm>
                <a:off x="4470" y="-4"/>
                <a:ext cx="17" cy="107"/>
              </a:xfrm>
              <a:custGeom>
                <a:avLst/>
                <a:gdLst>
                  <a:gd name="T0" fmla="*/ 0 w 17"/>
                  <a:gd name="T1" fmla="*/ 0 h 107"/>
                  <a:gd name="T2" fmla="*/ 0 w 17"/>
                  <a:gd name="T3" fmla="*/ 0 h 107"/>
                  <a:gd name="T4" fmla="*/ 17 w 17"/>
                  <a:gd name="T5" fmla="*/ 107 h 107"/>
                  <a:gd name="T6" fmla="*/ 0 w 17"/>
                  <a:gd name="T7" fmla="*/ 0 h 107"/>
                </a:gdLst>
                <a:ahLst/>
                <a:cxnLst>
                  <a:cxn ang="0">
                    <a:pos x="T0" y="T1"/>
                  </a:cxn>
                  <a:cxn ang="0">
                    <a:pos x="T2" y="T3"/>
                  </a:cxn>
                  <a:cxn ang="0">
                    <a:pos x="T4" y="T5"/>
                  </a:cxn>
                  <a:cxn ang="0">
                    <a:pos x="T6" y="T7"/>
                  </a:cxn>
                </a:cxnLst>
                <a:rect l="0" t="0" r="r" b="b"/>
                <a:pathLst>
                  <a:path w="17" h="107">
                    <a:moveTo>
                      <a:pt x="0" y="0"/>
                    </a:moveTo>
                    <a:lnTo>
                      <a:pt x="0" y="0"/>
                    </a:lnTo>
                    <a:lnTo>
                      <a:pt x="17" y="107"/>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1" name="Freeform 52"/>
              <p:cNvSpPr>
                <a:spLocks/>
              </p:cNvSpPr>
              <p:nvPr/>
            </p:nvSpPr>
            <p:spPr bwMode="auto">
              <a:xfrm>
                <a:off x="4470" y="-4"/>
                <a:ext cx="17" cy="107"/>
              </a:xfrm>
              <a:custGeom>
                <a:avLst/>
                <a:gdLst>
                  <a:gd name="T0" fmla="*/ 0 w 17"/>
                  <a:gd name="T1" fmla="*/ 0 h 107"/>
                  <a:gd name="T2" fmla="*/ 0 w 17"/>
                  <a:gd name="T3" fmla="*/ 0 h 107"/>
                  <a:gd name="T4" fmla="*/ 17 w 17"/>
                  <a:gd name="T5" fmla="*/ 107 h 107"/>
                  <a:gd name="T6" fmla="*/ 0 w 17"/>
                  <a:gd name="T7" fmla="*/ 0 h 107"/>
                </a:gdLst>
                <a:ahLst/>
                <a:cxnLst>
                  <a:cxn ang="0">
                    <a:pos x="T0" y="T1"/>
                  </a:cxn>
                  <a:cxn ang="0">
                    <a:pos x="T2" y="T3"/>
                  </a:cxn>
                  <a:cxn ang="0">
                    <a:pos x="T4" y="T5"/>
                  </a:cxn>
                  <a:cxn ang="0">
                    <a:pos x="T6" y="T7"/>
                  </a:cxn>
                </a:cxnLst>
                <a:rect l="0" t="0" r="r" b="b"/>
                <a:pathLst>
                  <a:path w="17" h="107">
                    <a:moveTo>
                      <a:pt x="0" y="0"/>
                    </a:moveTo>
                    <a:lnTo>
                      <a:pt x="0" y="0"/>
                    </a:lnTo>
                    <a:lnTo>
                      <a:pt x="17" y="107"/>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2" name="Freeform 53"/>
              <p:cNvSpPr>
                <a:spLocks/>
              </p:cNvSpPr>
              <p:nvPr/>
            </p:nvSpPr>
            <p:spPr bwMode="auto">
              <a:xfrm>
                <a:off x="3826" y="-4"/>
                <a:ext cx="259" cy="379"/>
              </a:xfrm>
              <a:custGeom>
                <a:avLst/>
                <a:gdLst>
                  <a:gd name="T0" fmla="*/ 61 w 61"/>
                  <a:gd name="T1" fmla="*/ 0 h 103"/>
                  <a:gd name="T2" fmla="*/ 60 w 61"/>
                  <a:gd name="T3" fmla="*/ 0 h 103"/>
                  <a:gd name="T4" fmla="*/ 60 w 61"/>
                  <a:gd name="T5" fmla="*/ 0 h 103"/>
                  <a:gd name="T6" fmla="*/ 0 w 61"/>
                  <a:gd name="T7" fmla="*/ 103 h 103"/>
                  <a:gd name="T8" fmla="*/ 0 w 61"/>
                  <a:gd name="T9" fmla="*/ 103 h 103"/>
                  <a:gd name="T10" fmla="*/ 1 w 61"/>
                  <a:gd name="T11" fmla="*/ 102 h 103"/>
                  <a:gd name="T12" fmla="*/ 61 w 61"/>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61" h="103">
                    <a:moveTo>
                      <a:pt x="61" y="0"/>
                    </a:moveTo>
                    <a:cubicBezTo>
                      <a:pt x="61" y="0"/>
                      <a:pt x="60" y="0"/>
                      <a:pt x="60" y="0"/>
                    </a:cubicBezTo>
                    <a:cubicBezTo>
                      <a:pt x="60" y="0"/>
                      <a:pt x="60" y="0"/>
                      <a:pt x="60" y="0"/>
                    </a:cubicBezTo>
                    <a:cubicBezTo>
                      <a:pt x="0" y="103"/>
                      <a:pt x="0" y="103"/>
                      <a:pt x="0" y="103"/>
                    </a:cubicBezTo>
                    <a:cubicBezTo>
                      <a:pt x="0" y="103"/>
                      <a:pt x="0" y="103"/>
                      <a:pt x="0" y="103"/>
                    </a:cubicBezTo>
                    <a:cubicBezTo>
                      <a:pt x="1" y="102"/>
                      <a:pt x="1" y="102"/>
                      <a:pt x="1" y="102"/>
                    </a:cubicBezTo>
                    <a:cubicBezTo>
                      <a:pt x="61" y="0"/>
                      <a:pt x="61" y="0"/>
                      <a:pt x="61"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3" name="Freeform 54"/>
              <p:cNvSpPr>
                <a:spLocks/>
              </p:cNvSpPr>
              <p:nvPr/>
            </p:nvSpPr>
            <p:spPr bwMode="auto">
              <a:xfrm>
                <a:off x="3873" y="1003"/>
                <a:ext cx="296" cy="264"/>
              </a:xfrm>
              <a:custGeom>
                <a:avLst/>
                <a:gdLst>
                  <a:gd name="T0" fmla="*/ 0 w 296"/>
                  <a:gd name="T1" fmla="*/ 0 h 264"/>
                  <a:gd name="T2" fmla="*/ 0 w 296"/>
                  <a:gd name="T3" fmla="*/ 0 h 264"/>
                  <a:gd name="T4" fmla="*/ 296 w 296"/>
                  <a:gd name="T5" fmla="*/ 264 h 264"/>
                  <a:gd name="T6" fmla="*/ 0 w 296"/>
                  <a:gd name="T7" fmla="*/ 0 h 264"/>
                </a:gdLst>
                <a:ahLst/>
                <a:cxnLst>
                  <a:cxn ang="0">
                    <a:pos x="T0" y="T1"/>
                  </a:cxn>
                  <a:cxn ang="0">
                    <a:pos x="T2" y="T3"/>
                  </a:cxn>
                  <a:cxn ang="0">
                    <a:pos x="T4" y="T5"/>
                  </a:cxn>
                  <a:cxn ang="0">
                    <a:pos x="T6" y="T7"/>
                  </a:cxn>
                </a:cxnLst>
                <a:rect l="0" t="0" r="r" b="b"/>
                <a:pathLst>
                  <a:path w="296" h="264">
                    <a:moveTo>
                      <a:pt x="0" y="0"/>
                    </a:moveTo>
                    <a:lnTo>
                      <a:pt x="0" y="0"/>
                    </a:lnTo>
                    <a:lnTo>
                      <a:pt x="296" y="26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4" name="Freeform 55"/>
              <p:cNvSpPr>
                <a:spLocks/>
              </p:cNvSpPr>
              <p:nvPr/>
            </p:nvSpPr>
            <p:spPr bwMode="auto">
              <a:xfrm>
                <a:off x="3873" y="1003"/>
                <a:ext cx="296" cy="264"/>
              </a:xfrm>
              <a:custGeom>
                <a:avLst/>
                <a:gdLst>
                  <a:gd name="T0" fmla="*/ 0 w 296"/>
                  <a:gd name="T1" fmla="*/ 0 h 264"/>
                  <a:gd name="T2" fmla="*/ 0 w 296"/>
                  <a:gd name="T3" fmla="*/ 0 h 264"/>
                  <a:gd name="T4" fmla="*/ 296 w 296"/>
                  <a:gd name="T5" fmla="*/ 264 h 264"/>
                  <a:gd name="T6" fmla="*/ 0 w 296"/>
                  <a:gd name="T7" fmla="*/ 0 h 264"/>
                </a:gdLst>
                <a:ahLst/>
                <a:cxnLst>
                  <a:cxn ang="0">
                    <a:pos x="T0" y="T1"/>
                  </a:cxn>
                  <a:cxn ang="0">
                    <a:pos x="T2" y="T3"/>
                  </a:cxn>
                  <a:cxn ang="0">
                    <a:pos x="T4" y="T5"/>
                  </a:cxn>
                  <a:cxn ang="0">
                    <a:pos x="T6" y="T7"/>
                  </a:cxn>
                </a:cxnLst>
                <a:rect l="0" t="0" r="r" b="b"/>
                <a:pathLst>
                  <a:path w="296" h="264">
                    <a:moveTo>
                      <a:pt x="0" y="0"/>
                    </a:moveTo>
                    <a:lnTo>
                      <a:pt x="0" y="0"/>
                    </a:lnTo>
                    <a:lnTo>
                      <a:pt x="296" y="26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5" name="Freeform 56"/>
              <p:cNvSpPr>
                <a:spLocks noEditPoints="1"/>
              </p:cNvSpPr>
              <p:nvPr/>
            </p:nvSpPr>
            <p:spPr bwMode="auto">
              <a:xfrm>
                <a:off x="3873" y="999"/>
                <a:ext cx="898" cy="797"/>
              </a:xfrm>
              <a:custGeom>
                <a:avLst/>
                <a:gdLst>
                  <a:gd name="T0" fmla="*/ 720 w 898"/>
                  <a:gd name="T1" fmla="*/ 118 h 797"/>
                  <a:gd name="T2" fmla="*/ 893 w 898"/>
                  <a:gd name="T3" fmla="*/ 794 h 797"/>
                  <a:gd name="T4" fmla="*/ 893 w 898"/>
                  <a:gd name="T5" fmla="*/ 797 h 797"/>
                  <a:gd name="T6" fmla="*/ 898 w 898"/>
                  <a:gd name="T7" fmla="*/ 797 h 797"/>
                  <a:gd name="T8" fmla="*/ 898 w 898"/>
                  <a:gd name="T9" fmla="*/ 797 h 797"/>
                  <a:gd name="T10" fmla="*/ 898 w 898"/>
                  <a:gd name="T11" fmla="*/ 797 h 797"/>
                  <a:gd name="T12" fmla="*/ 898 w 898"/>
                  <a:gd name="T13" fmla="*/ 797 h 797"/>
                  <a:gd name="T14" fmla="*/ 724 w 898"/>
                  <a:gd name="T15" fmla="*/ 118 h 797"/>
                  <a:gd name="T16" fmla="*/ 720 w 898"/>
                  <a:gd name="T17" fmla="*/ 118 h 797"/>
                  <a:gd name="T18" fmla="*/ 720 w 898"/>
                  <a:gd name="T19" fmla="*/ 118 h 797"/>
                  <a:gd name="T20" fmla="*/ 720 w 898"/>
                  <a:gd name="T21" fmla="*/ 118 h 797"/>
                  <a:gd name="T22" fmla="*/ 720 w 898"/>
                  <a:gd name="T23" fmla="*/ 118 h 797"/>
                  <a:gd name="T24" fmla="*/ 0 w 898"/>
                  <a:gd name="T25" fmla="*/ 0 h 797"/>
                  <a:gd name="T26" fmla="*/ 0 w 898"/>
                  <a:gd name="T27" fmla="*/ 0 h 797"/>
                  <a:gd name="T28" fmla="*/ 212 w 898"/>
                  <a:gd name="T29" fmla="*/ 33 h 797"/>
                  <a:gd name="T30" fmla="*/ 0 w 898"/>
                  <a:gd name="T31"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8" h="797">
                    <a:moveTo>
                      <a:pt x="720" y="118"/>
                    </a:moveTo>
                    <a:lnTo>
                      <a:pt x="893" y="794"/>
                    </a:lnTo>
                    <a:lnTo>
                      <a:pt x="893" y="797"/>
                    </a:lnTo>
                    <a:lnTo>
                      <a:pt x="898" y="797"/>
                    </a:lnTo>
                    <a:lnTo>
                      <a:pt x="898" y="797"/>
                    </a:lnTo>
                    <a:lnTo>
                      <a:pt x="898" y="797"/>
                    </a:lnTo>
                    <a:lnTo>
                      <a:pt x="898" y="797"/>
                    </a:lnTo>
                    <a:lnTo>
                      <a:pt x="724" y="118"/>
                    </a:lnTo>
                    <a:lnTo>
                      <a:pt x="720" y="118"/>
                    </a:lnTo>
                    <a:lnTo>
                      <a:pt x="720" y="118"/>
                    </a:lnTo>
                    <a:lnTo>
                      <a:pt x="720" y="118"/>
                    </a:lnTo>
                    <a:lnTo>
                      <a:pt x="720" y="118"/>
                    </a:lnTo>
                    <a:close/>
                    <a:moveTo>
                      <a:pt x="0" y="0"/>
                    </a:moveTo>
                    <a:lnTo>
                      <a:pt x="0" y="0"/>
                    </a:lnTo>
                    <a:lnTo>
                      <a:pt x="212" y="3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6" name="Freeform 57"/>
              <p:cNvSpPr>
                <a:spLocks noEditPoints="1"/>
              </p:cNvSpPr>
              <p:nvPr/>
            </p:nvSpPr>
            <p:spPr bwMode="auto">
              <a:xfrm>
                <a:off x="3873" y="999"/>
                <a:ext cx="898" cy="797"/>
              </a:xfrm>
              <a:custGeom>
                <a:avLst/>
                <a:gdLst>
                  <a:gd name="T0" fmla="*/ 720 w 898"/>
                  <a:gd name="T1" fmla="*/ 118 h 797"/>
                  <a:gd name="T2" fmla="*/ 893 w 898"/>
                  <a:gd name="T3" fmla="*/ 794 h 797"/>
                  <a:gd name="T4" fmla="*/ 893 w 898"/>
                  <a:gd name="T5" fmla="*/ 797 h 797"/>
                  <a:gd name="T6" fmla="*/ 898 w 898"/>
                  <a:gd name="T7" fmla="*/ 797 h 797"/>
                  <a:gd name="T8" fmla="*/ 898 w 898"/>
                  <a:gd name="T9" fmla="*/ 797 h 797"/>
                  <a:gd name="T10" fmla="*/ 898 w 898"/>
                  <a:gd name="T11" fmla="*/ 797 h 797"/>
                  <a:gd name="T12" fmla="*/ 898 w 898"/>
                  <a:gd name="T13" fmla="*/ 797 h 797"/>
                  <a:gd name="T14" fmla="*/ 724 w 898"/>
                  <a:gd name="T15" fmla="*/ 118 h 797"/>
                  <a:gd name="T16" fmla="*/ 720 w 898"/>
                  <a:gd name="T17" fmla="*/ 118 h 797"/>
                  <a:gd name="T18" fmla="*/ 720 w 898"/>
                  <a:gd name="T19" fmla="*/ 118 h 797"/>
                  <a:gd name="T20" fmla="*/ 720 w 898"/>
                  <a:gd name="T21" fmla="*/ 118 h 797"/>
                  <a:gd name="T22" fmla="*/ 720 w 898"/>
                  <a:gd name="T23" fmla="*/ 118 h 797"/>
                  <a:gd name="T24" fmla="*/ 0 w 898"/>
                  <a:gd name="T25" fmla="*/ 0 h 797"/>
                  <a:gd name="T26" fmla="*/ 0 w 898"/>
                  <a:gd name="T27" fmla="*/ 0 h 797"/>
                  <a:gd name="T28" fmla="*/ 212 w 898"/>
                  <a:gd name="T29" fmla="*/ 33 h 797"/>
                  <a:gd name="T30" fmla="*/ 0 w 898"/>
                  <a:gd name="T31"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8" h="797">
                    <a:moveTo>
                      <a:pt x="720" y="118"/>
                    </a:moveTo>
                    <a:lnTo>
                      <a:pt x="893" y="794"/>
                    </a:lnTo>
                    <a:lnTo>
                      <a:pt x="893" y="797"/>
                    </a:lnTo>
                    <a:lnTo>
                      <a:pt x="898" y="797"/>
                    </a:lnTo>
                    <a:lnTo>
                      <a:pt x="898" y="797"/>
                    </a:lnTo>
                    <a:lnTo>
                      <a:pt x="898" y="797"/>
                    </a:lnTo>
                    <a:lnTo>
                      <a:pt x="898" y="797"/>
                    </a:lnTo>
                    <a:lnTo>
                      <a:pt x="724" y="118"/>
                    </a:lnTo>
                    <a:lnTo>
                      <a:pt x="720" y="118"/>
                    </a:lnTo>
                    <a:lnTo>
                      <a:pt x="720" y="118"/>
                    </a:lnTo>
                    <a:lnTo>
                      <a:pt x="720" y="118"/>
                    </a:lnTo>
                    <a:lnTo>
                      <a:pt x="720" y="118"/>
                    </a:lnTo>
                    <a:moveTo>
                      <a:pt x="0" y="0"/>
                    </a:moveTo>
                    <a:lnTo>
                      <a:pt x="0" y="0"/>
                    </a:lnTo>
                    <a:lnTo>
                      <a:pt x="212" y="3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7" name="Freeform 58"/>
              <p:cNvSpPr>
                <a:spLocks/>
              </p:cNvSpPr>
              <p:nvPr/>
            </p:nvSpPr>
            <p:spPr bwMode="auto">
              <a:xfrm>
                <a:off x="4093" y="632"/>
                <a:ext cx="500" cy="481"/>
              </a:xfrm>
              <a:custGeom>
                <a:avLst/>
                <a:gdLst>
                  <a:gd name="T0" fmla="*/ 0 w 500"/>
                  <a:gd name="T1" fmla="*/ 0 h 481"/>
                  <a:gd name="T2" fmla="*/ 500 w 500"/>
                  <a:gd name="T3" fmla="*/ 481 h 481"/>
                  <a:gd name="T4" fmla="*/ 500 w 500"/>
                  <a:gd name="T5" fmla="*/ 481 h 481"/>
                  <a:gd name="T6" fmla="*/ 500 w 500"/>
                  <a:gd name="T7" fmla="*/ 481 h 481"/>
                  <a:gd name="T8" fmla="*/ 0 w 500"/>
                  <a:gd name="T9" fmla="*/ 0 h 481"/>
                </a:gdLst>
                <a:ahLst/>
                <a:cxnLst>
                  <a:cxn ang="0">
                    <a:pos x="T0" y="T1"/>
                  </a:cxn>
                  <a:cxn ang="0">
                    <a:pos x="T2" y="T3"/>
                  </a:cxn>
                  <a:cxn ang="0">
                    <a:pos x="T4" y="T5"/>
                  </a:cxn>
                  <a:cxn ang="0">
                    <a:pos x="T6" y="T7"/>
                  </a:cxn>
                  <a:cxn ang="0">
                    <a:pos x="T8" y="T9"/>
                  </a:cxn>
                </a:cxnLst>
                <a:rect l="0" t="0" r="r" b="b"/>
                <a:pathLst>
                  <a:path w="500" h="481">
                    <a:moveTo>
                      <a:pt x="0" y="0"/>
                    </a:moveTo>
                    <a:lnTo>
                      <a:pt x="500" y="481"/>
                    </a:lnTo>
                    <a:lnTo>
                      <a:pt x="500" y="481"/>
                    </a:lnTo>
                    <a:lnTo>
                      <a:pt x="500" y="481"/>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8" name="Freeform 59"/>
              <p:cNvSpPr>
                <a:spLocks/>
              </p:cNvSpPr>
              <p:nvPr/>
            </p:nvSpPr>
            <p:spPr bwMode="auto">
              <a:xfrm>
                <a:off x="4093" y="632"/>
                <a:ext cx="500" cy="481"/>
              </a:xfrm>
              <a:custGeom>
                <a:avLst/>
                <a:gdLst>
                  <a:gd name="T0" fmla="*/ 0 w 500"/>
                  <a:gd name="T1" fmla="*/ 0 h 481"/>
                  <a:gd name="T2" fmla="*/ 500 w 500"/>
                  <a:gd name="T3" fmla="*/ 481 h 481"/>
                  <a:gd name="T4" fmla="*/ 500 w 500"/>
                  <a:gd name="T5" fmla="*/ 481 h 481"/>
                  <a:gd name="T6" fmla="*/ 500 w 500"/>
                  <a:gd name="T7" fmla="*/ 481 h 481"/>
                  <a:gd name="T8" fmla="*/ 0 w 500"/>
                  <a:gd name="T9" fmla="*/ 0 h 481"/>
                </a:gdLst>
                <a:ahLst/>
                <a:cxnLst>
                  <a:cxn ang="0">
                    <a:pos x="T0" y="T1"/>
                  </a:cxn>
                  <a:cxn ang="0">
                    <a:pos x="T2" y="T3"/>
                  </a:cxn>
                  <a:cxn ang="0">
                    <a:pos x="T4" y="T5"/>
                  </a:cxn>
                  <a:cxn ang="0">
                    <a:pos x="T6" y="T7"/>
                  </a:cxn>
                  <a:cxn ang="0">
                    <a:pos x="T8" y="T9"/>
                  </a:cxn>
                </a:cxnLst>
                <a:rect l="0" t="0" r="r" b="b"/>
                <a:pathLst>
                  <a:path w="500" h="481">
                    <a:moveTo>
                      <a:pt x="0" y="0"/>
                    </a:moveTo>
                    <a:lnTo>
                      <a:pt x="500" y="481"/>
                    </a:lnTo>
                    <a:lnTo>
                      <a:pt x="500" y="481"/>
                    </a:lnTo>
                    <a:lnTo>
                      <a:pt x="500" y="481"/>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9" name="Freeform 60"/>
              <p:cNvSpPr>
                <a:spLocks/>
              </p:cNvSpPr>
              <p:nvPr/>
            </p:nvSpPr>
            <p:spPr bwMode="auto">
              <a:xfrm>
                <a:off x="3826" y="378"/>
                <a:ext cx="9" cy="169"/>
              </a:xfrm>
              <a:custGeom>
                <a:avLst/>
                <a:gdLst>
                  <a:gd name="T0" fmla="*/ 0 w 9"/>
                  <a:gd name="T1" fmla="*/ 0 h 169"/>
                  <a:gd name="T2" fmla="*/ 0 w 9"/>
                  <a:gd name="T3" fmla="*/ 0 h 169"/>
                  <a:gd name="T4" fmla="*/ 9 w 9"/>
                  <a:gd name="T5" fmla="*/ 169 h 169"/>
                  <a:gd name="T6" fmla="*/ 0 w 9"/>
                  <a:gd name="T7" fmla="*/ 0 h 169"/>
                </a:gdLst>
                <a:ahLst/>
                <a:cxnLst>
                  <a:cxn ang="0">
                    <a:pos x="T0" y="T1"/>
                  </a:cxn>
                  <a:cxn ang="0">
                    <a:pos x="T2" y="T3"/>
                  </a:cxn>
                  <a:cxn ang="0">
                    <a:pos x="T4" y="T5"/>
                  </a:cxn>
                  <a:cxn ang="0">
                    <a:pos x="T6" y="T7"/>
                  </a:cxn>
                </a:cxnLst>
                <a:rect l="0" t="0" r="r" b="b"/>
                <a:pathLst>
                  <a:path w="9" h="169">
                    <a:moveTo>
                      <a:pt x="0" y="0"/>
                    </a:moveTo>
                    <a:lnTo>
                      <a:pt x="0" y="0"/>
                    </a:lnTo>
                    <a:lnTo>
                      <a:pt x="9" y="169"/>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0" name="Freeform 61"/>
              <p:cNvSpPr>
                <a:spLocks/>
              </p:cNvSpPr>
              <p:nvPr/>
            </p:nvSpPr>
            <p:spPr bwMode="auto">
              <a:xfrm>
                <a:off x="3826" y="378"/>
                <a:ext cx="9" cy="169"/>
              </a:xfrm>
              <a:custGeom>
                <a:avLst/>
                <a:gdLst>
                  <a:gd name="T0" fmla="*/ 0 w 9"/>
                  <a:gd name="T1" fmla="*/ 0 h 169"/>
                  <a:gd name="T2" fmla="*/ 0 w 9"/>
                  <a:gd name="T3" fmla="*/ 0 h 169"/>
                  <a:gd name="T4" fmla="*/ 9 w 9"/>
                  <a:gd name="T5" fmla="*/ 169 h 169"/>
                  <a:gd name="T6" fmla="*/ 0 w 9"/>
                  <a:gd name="T7" fmla="*/ 0 h 169"/>
                </a:gdLst>
                <a:ahLst/>
                <a:cxnLst>
                  <a:cxn ang="0">
                    <a:pos x="T0" y="T1"/>
                  </a:cxn>
                  <a:cxn ang="0">
                    <a:pos x="T2" y="T3"/>
                  </a:cxn>
                  <a:cxn ang="0">
                    <a:pos x="T4" y="T5"/>
                  </a:cxn>
                  <a:cxn ang="0">
                    <a:pos x="T6" y="T7"/>
                  </a:cxn>
                </a:cxnLst>
                <a:rect l="0" t="0" r="r" b="b"/>
                <a:pathLst>
                  <a:path w="9" h="169">
                    <a:moveTo>
                      <a:pt x="0" y="0"/>
                    </a:moveTo>
                    <a:lnTo>
                      <a:pt x="0" y="0"/>
                    </a:lnTo>
                    <a:lnTo>
                      <a:pt x="9" y="169"/>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1" name="Freeform 62"/>
              <p:cNvSpPr>
                <a:spLocks/>
              </p:cNvSpPr>
              <p:nvPr/>
            </p:nvSpPr>
            <p:spPr bwMode="auto">
              <a:xfrm>
                <a:off x="3826" y="371"/>
                <a:ext cx="0" cy="4"/>
              </a:xfrm>
              <a:custGeom>
                <a:avLst/>
                <a:gdLst>
                  <a:gd name="T0" fmla="*/ 0 h 4"/>
                  <a:gd name="T1" fmla="*/ 0 h 4"/>
                  <a:gd name="T2" fmla="*/ 4 h 4"/>
                  <a:gd name="T3" fmla="*/ 4 h 4"/>
                  <a:gd name="T4" fmla="*/ 4 h 4"/>
                  <a:gd name="T5" fmla="*/ 4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4"/>
                    </a:lnTo>
                    <a:lnTo>
                      <a:pt x="0" y="4"/>
                    </a:lnTo>
                    <a:lnTo>
                      <a:pt x="0" y="4"/>
                    </a:lnTo>
                    <a:lnTo>
                      <a:pt x="0"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2" name="Freeform 63"/>
              <p:cNvSpPr>
                <a:spLocks/>
              </p:cNvSpPr>
              <p:nvPr/>
            </p:nvSpPr>
            <p:spPr bwMode="auto">
              <a:xfrm>
                <a:off x="3826" y="371"/>
                <a:ext cx="0" cy="4"/>
              </a:xfrm>
              <a:custGeom>
                <a:avLst/>
                <a:gdLst>
                  <a:gd name="T0" fmla="*/ 0 h 4"/>
                  <a:gd name="T1" fmla="*/ 0 h 4"/>
                  <a:gd name="T2" fmla="*/ 4 h 4"/>
                  <a:gd name="T3" fmla="*/ 4 h 4"/>
                  <a:gd name="T4" fmla="*/ 4 h 4"/>
                  <a:gd name="T5" fmla="*/ 4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4"/>
                    </a:lnTo>
                    <a:lnTo>
                      <a:pt x="0" y="4"/>
                    </a:lnTo>
                    <a:lnTo>
                      <a:pt x="0" y="4"/>
                    </a:ln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3" name="Freeform 64"/>
              <p:cNvSpPr>
                <a:spLocks/>
              </p:cNvSpPr>
              <p:nvPr/>
            </p:nvSpPr>
            <p:spPr bwMode="auto">
              <a:xfrm>
                <a:off x="3873" y="995"/>
                <a:ext cx="720" cy="122"/>
              </a:xfrm>
              <a:custGeom>
                <a:avLst/>
                <a:gdLst>
                  <a:gd name="T0" fmla="*/ 0 w 720"/>
                  <a:gd name="T1" fmla="*/ 0 h 122"/>
                  <a:gd name="T2" fmla="*/ 0 w 720"/>
                  <a:gd name="T3" fmla="*/ 4 h 122"/>
                  <a:gd name="T4" fmla="*/ 0 w 720"/>
                  <a:gd name="T5" fmla="*/ 4 h 122"/>
                  <a:gd name="T6" fmla="*/ 0 w 720"/>
                  <a:gd name="T7" fmla="*/ 4 h 122"/>
                  <a:gd name="T8" fmla="*/ 0 w 720"/>
                  <a:gd name="T9" fmla="*/ 4 h 122"/>
                  <a:gd name="T10" fmla="*/ 212 w 720"/>
                  <a:gd name="T11" fmla="*/ 37 h 122"/>
                  <a:gd name="T12" fmla="*/ 716 w 720"/>
                  <a:gd name="T13" fmla="*/ 122 h 122"/>
                  <a:gd name="T14" fmla="*/ 720 w 720"/>
                  <a:gd name="T15" fmla="*/ 122 h 122"/>
                  <a:gd name="T16" fmla="*/ 716 w 720"/>
                  <a:gd name="T17" fmla="*/ 118 h 122"/>
                  <a:gd name="T18" fmla="*/ 0 w 72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122">
                    <a:moveTo>
                      <a:pt x="0" y="0"/>
                    </a:moveTo>
                    <a:lnTo>
                      <a:pt x="0" y="4"/>
                    </a:lnTo>
                    <a:lnTo>
                      <a:pt x="0" y="4"/>
                    </a:lnTo>
                    <a:lnTo>
                      <a:pt x="0" y="4"/>
                    </a:lnTo>
                    <a:lnTo>
                      <a:pt x="0" y="4"/>
                    </a:lnTo>
                    <a:lnTo>
                      <a:pt x="212" y="37"/>
                    </a:lnTo>
                    <a:lnTo>
                      <a:pt x="716" y="122"/>
                    </a:lnTo>
                    <a:lnTo>
                      <a:pt x="720" y="122"/>
                    </a:lnTo>
                    <a:lnTo>
                      <a:pt x="716" y="118"/>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4" name="Freeform 65"/>
              <p:cNvSpPr>
                <a:spLocks/>
              </p:cNvSpPr>
              <p:nvPr/>
            </p:nvSpPr>
            <p:spPr bwMode="auto">
              <a:xfrm>
                <a:off x="3873" y="995"/>
                <a:ext cx="720" cy="122"/>
              </a:xfrm>
              <a:custGeom>
                <a:avLst/>
                <a:gdLst>
                  <a:gd name="T0" fmla="*/ 0 w 720"/>
                  <a:gd name="T1" fmla="*/ 0 h 122"/>
                  <a:gd name="T2" fmla="*/ 0 w 720"/>
                  <a:gd name="T3" fmla="*/ 4 h 122"/>
                  <a:gd name="T4" fmla="*/ 0 w 720"/>
                  <a:gd name="T5" fmla="*/ 4 h 122"/>
                  <a:gd name="T6" fmla="*/ 0 w 720"/>
                  <a:gd name="T7" fmla="*/ 4 h 122"/>
                  <a:gd name="T8" fmla="*/ 0 w 720"/>
                  <a:gd name="T9" fmla="*/ 4 h 122"/>
                  <a:gd name="T10" fmla="*/ 212 w 720"/>
                  <a:gd name="T11" fmla="*/ 37 h 122"/>
                  <a:gd name="T12" fmla="*/ 716 w 720"/>
                  <a:gd name="T13" fmla="*/ 122 h 122"/>
                  <a:gd name="T14" fmla="*/ 720 w 720"/>
                  <a:gd name="T15" fmla="*/ 122 h 122"/>
                  <a:gd name="T16" fmla="*/ 716 w 720"/>
                  <a:gd name="T17" fmla="*/ 118 h 122"/>
                  <a:gd name="T18" fmla="*/ 0 w 72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122">
                    <a:moveTo>
                      <a:pt x="0" y="0"/>
                    </a:moveTo>
                    <a:lnTo>
                      <a:pt x="0" y="4"/>
                    </a:lnTo>
                    <a:lnTo>
                      <a:pt x="0" y="4"/>
                    </a:lnTo>
                    <a:lnTo>
                      <a:pt x="0" y="4"/>
                    </a:lnTo>
                    <a:lnTo>
                      <a:pt x="0" y="4"/>
                    </a:lnTo>
                    <a:lnTo>
                      <a:pt x="212" y="37"/>
                    </a:lnTo>
                    <a:lnTo>
                      <a:pt x="716" y="122"/>
                    </a:lnTo>
                    <a:lnTo>
                      <a:pt x="720" y="122"/>
                    </a:lnTo>
                    <a:lnTo>
                      <a:pt x="716" y="118"/>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5" name="Freeform 66"/>
              <p:cNvSpPr>
                <a:spLocks/>
              </p:cNvSpPr>
              <p:nvPr/>
            </p:nvSpPr>
            <p:spPr bwMode="auto">
              <a:xfrm>
                <a:off x="4593" y="1117"/>
                <a:ext cx="4" cy="0"/>
              </a:xfrm>
              <a:custGeom>
                <a:avLst/>
                <a:gdLst>
                  <a:gd name="T0" fmla="*/ 0 w 4"/>
                  <a:gd name="T1" fmla="*/ 0 w 4"/>
                  <a:gd name="T2" fmla="*/ 4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4" y="0"/>
                    </a:lnTo>
                    <a:lnTo>
                      <a:pt x="4" y="0"/>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6" name="Freeform 67"/>
              <p:cNvSpPr>
                <a:spLocks/>
              </p:cNvSpPr>
              <p:nvPr/>
            </p:nvSpPr>
            <p:spPr bwMode="auto">
              <a:xfrm>
                <a:off x="4593" y="1117"/>
                <a:ext cx="4" cy="0"/>
              </a:xfrm>
              <a:custGeom>
                <a:avLst/>
                <a:gdLst>
                  <a:gd name="T0" fmla="*/ 0 w 4"/>
                  <a:gd name="T1" fmla="*/ 0 w 4"/>
                  <a:gd name="T2" fmla="*/ 4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4" y="0"/>
                    </a:lnTo>
                    <a:lnTo>
                      <a:pt x="4" y="0"/>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7" name="Rectangle 68"/>
              <p:cNvSpPr>
                <a:spLocks noChangeArrowheads="1"/>
              </p:cNvSpPr>
              <p:nvPr/>
            </p:nvSpPr>
            <p:spPr bwMode="auto">
              <a:xfrm>
                <a:off x="6092" y="1348"/>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8" name="Rectangle 69"/>
              <p:cNvSpPr>
                <a:spLocks noChangeArrowheads="1"/>
              </p:cNvSpPr>
              <p:nvPr/>
            </p:nvSpPr>
            <p:spPr bwMode="auto">
              <a:xfrm>
                <a:off x="6092" y="1348"/>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9" name="Freeform 70"/>
              <p:cNvSpPr>
                <a:spLocks/>
              </p:cNvSpPr>
              <p:nvPr/>
            </p:nvSpPr>
            <p:spPr bwMode="auto">
              <a:xfrm>
                <a:off x="6096" y="812"/>
                <a:ext cx="635" cy="532"/>
              </a:xfrm>
              <a:custGeom>
                <a:avLst/>
                <a:gdLst>
                  <a:gd name="T0" fmla="*/ 635 w 635"/>
                  <a:gd name="T1" fmla="*/ 0 h 532"/>
                  <a:gd name="T2" fmla="*/ 0 w 635"/>
                  <a:gd name="T3" fmla="*/ 532 h 532"/>
                  <a:gd name="T4" fmla="*/ 0 w 635"/>
                  <a:gd name="T5" fmla="*/ 532 h 532"/>
                  <a:gd name="T6" fmla="*/ 635 w 635"/>
                  <a:gd name="T7" fmla="*/ 0 h 532"/>
                </a:gdLst>
                <a:ahLst/>
                <a:cxnLst>
                  <a:cxn ang="0">
                    <a:pos x="T0" y="T1"/>
                  </a:cxn>
                  <a:cxn ang="0">
                    <a:pos x="T2" y="T3"/>
                  </a:cxn>
                  <a:cxn ang="0">
                    <a:pos x="T4" y="T5"/>
                  </a:cxn>
                  <a:cxn ang="0">
                    <a:pos x="T6" y="T7"/>
                  </a:cxn>
                </a:cxnLst>
                <a:rect l="0" t="0" r="r" b="b"/>
                <a:pathLst>
                  <a:path w="635" h="532">
                    <a:moveTo>
                      <a:pt x="635" y="0"/>
                    </a:moveTo>
                    <a:lnTo>
                      <a:pt x="0" y="532"/>
                    </a:lnTo>
                    <a:lnTo>
                      <a:pt x="0" y="532"/>
                    </a:lnTo>
                    <a:lnTo>
                      <a:pt x="63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0" name="Freeform 71"/>
              <p:cNvSpPr>
                <a:spLocks/>
              </p:cNvSpPr>
              <p:nvPr/>
            </p:nvSpPr>
            <p:spPr bwMode="auto">
              <a:xfrm>
                <a:off x="6096" y="812"/>
                <a:ext cx="635" cy="532"/>
              </a:xfrm>
              <a:custGeom>
                <a:avLst/>
                <a:gdLst>
                  <a:gd name="T0" fmla="*/ 635 w 635"/>
                  <a:gd name="T1" fmla="*/ 0 h 532"/>
                  <a:gd name="T2" fmla="*/ 0 w 635"/>
                  <a:gd name="T3" fmla="*/ 532 h 532"/>
                  <a:gd name="T4" fmla="*/ 0 w 635"/>
                  <a:gd name="T5" fmla="*/ 532 h 532"/>
                  <a:gd name="T6" fmla="*/ 635 w 635"/>
                  <a:gd name="T7" fmla="*/ 0 h 532"/>
                </a:gdLst>
                <a:ahLst/>
                <a:cxnLst>
                  <a:cxn ang="0">
                    <a:pos x="T0" y="T1"/>
                  </a:cxn>
                  <a:cxn ang="0">
                    <a:pos x="T2" y="T3"/>
                  </a:cxn>
                  <a:cxn ang="0">
                    <a:pos x="T4" y="T5"/>
                  </a:cxn>
                  <a:cxn ang="0">
                    <a:pos x="T6" y="T7"/>
                  </a:cxn>
                </a:cxnLst>
                <a:rect l="0" t="0" r="r" b="b"/>
                <a:pathLst>
                  <a:path w="635" h="532">
                    <a:moveTo>
                      <a:pt x="635" y="0"/>
                    </a:moveTo>
                    <a:lnTo>
                      <a:pt x="0" y="532"/>
                    </a:lnTo>
                    <a:lnTo>
                      <a:pt x="0" y="532"/>
                    </a:lnTo>
                    <a:lnTo>
                      <a:pt x="63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1" name="Freeform 72"/>
              <p:cNvSpPr>
                <a:spLocks/>
              </p:cNvSpPr>
              <p:nvPr/>
            </p:nvSpPr>
            <p:spPr bwMode="auto">
              <a:xfrm>
                <a:off x="6846" y="724"/>
                <a:ext cx="537" cy="503"/>
              </a:xfrm>
              <a:custGeom>
                <a:avLst/>
                <a:gdLst>
                  <a:gd name="T0" fmla="*/ 0 w 537"/>
                  <a:gd name="T1" fmla="*/ 0 h 503"/>
                  <a:gd name="T2" fmla="*/ 0 w 537"/>
                  <a:gd name="T3" fmla="*/ 0 h 503"/>
                  <a:gd name="T4" fmla="*/ 537 w 537"/>
                  <a:gd name="T5" fmla="*/ 503 h 503"/>
                  <a:gd name="T6" fmla="*/ 0 w 537"/>
                  <a:gd name="T7" fmla="*/ 0 h 503"/>
                </a:gdLst>
                <a:ahLst/>
                <a:cxnLst>
                  <a:cxn ang="0">
                    <a:pos x="T0" y="T1"/>
                  </a:cxn>
                  <a:cxn ang="0">
                    <a:pos x="T2" y="T3"/>
                  </a:cxn>
                  <a:cxn ang="0">
                    <a:pos x="T4" y="T5"/>
                  </a:cxn>
                  <a:cxn ang="0">
                    <a:pos x="T6" y="T7"/>
                  </a:cxn>
                </a:cxnLst>
                <a:rect l="0" t="0" r="r" b="b"/>
                <a:pathLst>
                  <a:path w="537" h="503">
                    <a:moveTo>
                      <a:pt x="0" y="0"/>
                    </a:moveTo>
                    <a:lnTo>
                      <a:pt x="0" y="0"/>
                    </a:lnTo>
                    <a:lnTo>
                      <a:pt x="537" y="50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2" name="Freeform 73"/>
              <p:cNvSpPr>
                <a:spLocks/>
              </p:cNvSpPr>
              <p:nvPr/>
            </p:nvSpPr>
            <p:spPr bwMode="auto">
              <a:xfrm>
                <a:off x="6846" y="724"/>
                <a:ext cx="537" cy="503"/>
              </a:xfrm>
              <a:custGeom>
                <a:avLst/>
                <a:gdLst>
                  <a:gd name="T0" fmla="*/ 0 w 537"/>
                  <a:gd name="T1" fmla="*/ 0 h 503"/>
                  <a:gd name="T2" fmla="*/ 0 w 537"/>
                  <a:gd name="T3" fmla="*/ 0 h 503"/>
                  <a:gd name="T4" fmla="*/ 537 w 537"/>
                  <a:gd name="T5" fmla="*/ 503 h 503"/>
                  <a:gd name="T6" fmla="*/ 0 w 537"/>
                  <a:gd name="T7" fmla="*/ 0 h 503"/>
                </a:gdLst>
                <a:ahLst/>
                <a:cxnLst>
                  <a:cxn ang="0">
                    <a:pos x="T0" y="T1"/>
                  </a:cxn>
                  <a:cxn ang="0">
                    <a:pos x="T2" y="T3"/>
                  </a:cxn>
                  <a:cxn ang="0">
                    <a:pos x="T4" y="T5"/>
                  </a:cxn>
                  <a:cxn ang="0">
                    <a:pos x="T6" y="T7"/>
                  </a:cxn>
                </a:cxnLst>
                <a:rect l="0" t="0" r="r" b="b"/>
                <a:pathLst>
                  <a:path w="537" h="503">
                    <a:moveTo>
                      <a:pt x="0" y="0"/>
                    </a:moveTo>
                    <a:lnTo>
                      <a:pt x="0" y="0"/>
                    </a:lnTo>
                    <a:lnTo>
                      <a:pt x="537" y="50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3" name="Freeform 74"/>
              <p:cNvSpPr>
                <a:spLocks/>
              </p:cNvSpPr>
              <p:nvPr/>
            </p:nvSpPr>
            <p:spPr bwMode="auto">
              <a:xfrm>
                <a:off x="6354" y="1374"/>
                <a:ext cx="1029" cy="99"/>
              </a:xfrm>
              <a:custGeom>
                <a:avLst/>
                <a:gdLst>
                  <a:gd name="T0" fmla="*/ 0 w 1029"/>
                  <a:gd name="T1" fmla="*/ 0 h 99"/>
                  <a:gd name="T2" fmla="*/ 1029 w 1029"/>
                  <a:gd name="T3" fmla="*/ 99 h 99"/>
                  <a:gd name="T4" fmla="*/ 1029 w 1029"/>
                  <a:gd name="T5" fmla="*/ 99 h 99"/>
                  <a:gd name="T6" fmla="*/ 0 w 1029"/>
                  <a:gd name="T7" fmla="*/ 0 h 99"/>
                </a:gdLst>
                <a:ahLst/>
                <a:cxnLst>
                  <a:cxn ang="0">
                    <a:pos x="T0" y="T1"/>
                  </a:cxn>
                  <a:cxn ang="0">
                    <a:pos x="T2" y="T3"/>
                  </a:cxn>
                  <a:cxn ang="0">
                    <a:pos x="T4" y="T5"/>
                  </a:cxn>
                  <a:cxn ang="0">
                    <a:pos x="T6" y="T7"/>
                  </a:cxn>
                </a:cxnLst>
                <a:rect l="0" t="0" r="r" b="b"/>
                <a:pathLst>
                  <a:path w="1029" h="99">
                    <a:moveTo>
                      <a:pt x="0" y="0"/>
                    </a:moveTo>
                    <a:lnTo>
                      <a:pt x="1029" y="99"/>
                    </a:lnTo>
                    <a:lnTo>
                      <a:pt x="1029" y="99"/>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4" name="Freeform 75"/>
              <p:cNvSpPr>
                <a:spLocks/>
              </p:cNvSpPr>
              <p:nvPr/>
            </p:nvSpPr>
            <p:spPr bwMode="auto">
              <a:xfrm>
                <a:off x="6354" y="1374"/>
                <a:ext cx="1029" cy="99"/>
              </a:xfrm>
              <a:custGeom>
                <a:avLst/>
                <a:gdLst>
                  <a:gd name="T0" fmla="*/ 0 w 1029"/>
                  <a:gd name="T1" fmla="*/ 0 h 99"/>
                  <a:gd name="T2" fmla="*/ 1029 w 1029"/>
                  <a:gd name="T3" fmla="*/ 99 h 99"/>
                  <a:gd name="T4" fmla="*/ 1029 w 1029"/>
                  <a:gd name="T5" fmla="*/ 99 h 99"/>
                  <a:gd name="T6" fmla="*/ 0 w 1029"/>
                  <a:gd name="T7" fmla="*/ 0 h 99"/>
                </a:gdLst>
                <a:ahLst/>
                <a:cxnLst>
                  <a:cxn ang="0">
                    <a:pos x="T0" y="T1"/>
                  </a:cxn>
                  <a:cxn ang="0">
                    <a:pos x="T2" y="T3"/>
                  </a:cxn>
                  <a:cxn ang="0">
                    <a:pos x="T4" y="T5"/>
                  </a:cxn>
                  <a:cxn ang="0">
                    <a:pos x="T6" y="T7"/>
                  </a:cxn>
                </a:cxnLst>
                <a:rect l="0" t="0" r="r" b="b"/>
                <a:pathLst>
                  <a:path w="1029" h="99">
                    <a:moveTo>
                      <a:pt x="0" y="0"/>
                    </a:moveTo>
                    <a:lnTo>
                      <a:pt x="1029" y="99"/>
                    </a:lnTo>
                    <a:lnTo>
                      <a:pt x="1029" y="99"/>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5" name="Freeform 76"/>
              <p:cNvSpPr>
                <a:spLocks/>
              </p:cNvSpPr>
              <p:nvPr/>
            </p:nvSpPr>
            <p:spPr bwMode="auto">
              <a:xfrm>
                <a:off x="6100" y="984"/>
                <a:ext cx="432" cy="360"/>
              </a:xfrm>
              <a:custGeom>
                <a:avLst/>
                <a:gdLst>
                  <a:gd name="T0" fmla="*/ 432 w 432"/>
                  <a:gd name="T1" fmla="*/ 0 h 360"/>
                  <a:gd name="T2" fmla="*/ 0 w 432"/>
                  <a:gd name="T3" fmla="*/ 360 h 360"/>
                  <a:gd name="T4" fmla="*/ 432 w 432"/>
                  <a:gd name="T5" fmla="*/ 0 h 360"/>
                </a:gdLst>
                <a:ahLst/>
                <a:cxnLst>
                  <a:cxn ang="0">
                    <a:pos x="T0" y="T1"/>
                  </a:cxn>
                  <a:cxn ang="0">
                    <a:pos x="T2" y="T3"/>
                  </a:cxn>
                  <a:cxn ang="0">
                    <a:pos x="T4" y="T5"/>
                  </a:cxn>
                </a:cxnLst>
                <a:rect l="0" t="0" r="r" b="b"/>
                <a:pathLst>
                  <a:path w="432" h="360">
                    <a:moveTo>
                      <a:pt x="432" y="0"/>
                    </a:moveTo>
                    <a:lnTo>
                      <a:pt x="0" y="360"/>
                    </a:lnTo>
                    <a:lnTo>
                      <a:pt x="43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6" name="Freeform 77"/>
              <p:cNvSpPr>
                <a:spLocks/>
              </p:cNvSpPr>
              <p:nvPr/>
            </p:nvSpPr>
            <p:spPr bwMode="auto">
              <a:xfrm>
                <a:off x="6100" y="984"/>
                <a:ext cx="432" cy="360"/>
              </a:xfrm>
              <a:custGeom>
                <a:avLst/>
                <a:gdLst>
                  <a:gd name="T0" fmla="*/ 432 w 432"/>
                  <a:gd name="T1" fmla="*/ 0 h 360"/>
                  <a:gd name="T2" fmla="*/ 0 w 432"/>
                  <a:gd name="T3" fmla="*/ 360 h 360"/>
                  <a:gd name="T4" fmla="*/ 432 w 432"/>
                  <a:gd name="T5" fmla="*/ 0 h 360"/>
                </a:gdLst>
                <a:ahLst/>
                <a:cxnLst>
                  <a:cxn ang="0">
                    <a:pos x="T0" y="T1"/>
                  </a:cxn>
                  <a:cxn ang="0">
                    <a:pos x="T2" y="T3"/>
                  </a:cxn>
                  <a:cxn ang="0">
                    <a:pos x="T4" y="T5"/>
                  </a:cxn>
                </a:cxnLst>
                <a:rect l="0" t="0" r="r" b="b"/>
                <a:pathLst>
                  <a:path w="432" h="360">
                    <a:moveTo>
                      <a:pt x="432" y="0"/>
                    </a:moveTo>
                    <a:lnTo>
                      <a:pt x="0" y="360"/>
                    </a:lnTo>
                    <a:lnTo>
                      <a:pt x="43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7" name="Freeform 78"/>
              <p:cNvSpPr>
                <a:spLocks/>
              </p:cNvSpPr>
              <p:nvPr/>
            </p:nvSpPr>
            <p:spPr bwMode="auto">
              <a:xfrm>
                <a:off x="4771" y="1804"/>
                <a:ext cx="474" cy="687"/>
              </a:xfrm>
              <a:custGeom>
                <a:avLst/>
                <a:gdLst>
                  <a:gd name="T0" fmla="*/ 0 w 474"/>
                  <a:gd name="T1" fmla="*/ 0 h 687"/>
                  <a:gd name="T2" fmla="*/ 474 w 474"/>
                  <a:gd name="T3" fmla="*/ 687 h 687"/>
                  <a:gd name="T4" fmla="*/ 0 w 474"/>
                  <a:gd name="T5" fmla="*/ 0 h 687"/>
                </a:gdLst>
                <a:ahLst/>
                <a:cxnLst>
                  <a:cxn ang="0">
                    <a:pos x="T0" y="T1"/>
                  </a:cxn>
                  <a:cxn ang="0">
                    <a:pos x="T2" y="T3"/>
                  </a:cxn>
                  <a:cxn ang="0">
                    <a:pos x="T4" y="T5"/>
                  </a:cxn>
                </a:cxnLst>
                <a:rect l="0" t="0" r="r" b="b"/>
                <a:pathLst>
                  <a:path w="474" h="687">
                    <a:moveTo>
                      <a:pt x="0" y="0"/>
                    </a:moveTo>
                    <a:lnTo>
                      <a:pt x="474" y="687"/>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8" name="Freeform 79"/>
              <p:cNvSpPr>
                <a:spLocks/>
              </p:cNvSpPr>
              <p:nvPr/>
            </p:nvSpPr>
            <p:spPr bwMode="auto">
              <a:xfrm>
                <a:off x="4771" y="1804"/>
                <a:ext cx="474" cy="687"/>
              </a:xfrm>
              <a:custGeom>
                <a:avLst/>
                <a:gdLst>
                  <a:gd name="T0" fmla="*/ 0 w 474"/>
                  <a:gd name="T1" fmla="*/ 0 h 687"/>
                  <a:gd name="T2" fmla="*/ 474 w 474"/>
                  <a:gd name="T3" fmla="*/ 687 h 687"/>
                  <a:gd name="T4" fmla="*/ 0 w 474"/>
                  <a:gd name="T5" fmla="*/ 0 h 687"/>
                </a:gdLst>
                <a:ahLst/>
                <a:cxnLst>
                  <a:cxn ang="0">
                    <a:pos x="T0" y="T1"/>
                  </a:cxn>
                  <a:cxn ang="0">
                    <a:pos x="T2" y="T3"/>
                  </a:cxn>
                  <a:cxn ang="0">
                    <a:pos x="T4" y="T5"/>
                  </a:cxn>
                </a:cxnLst>
                <a:rect l="0" t="0" r="r" b="b"/>
                <a:pathLst>
                  <a:path w="474" h="687">
                    <a:moveTo>
                      <a:pt x="0" y="0"/>
                    </a:moveTo>
                    <a:lnTo>
                      <a:pt x="474" y="687"/>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9" name="Freeform 80"/>
              <p:cNvSpPr>
                <a:spLocks/>
              </p:cNvSpPr>
              <p:nvPr/>
            </p:nvSpPr>
            <p:spPr bwMode="auto">
              <a:xfrm>
                <a:off x="4881" y="1958"/>
                <a:ext cx="364" cy="533"/>
              </a:xfrm>
              <a:custGeom>
                <a:avLst/>
                <a:gdLst>
                  <a:gd name="T0" fmla="*/ 0 w 364"/>
                  <a:gd name="T1" fmla="*/ 0 h 533"/>
                  <a:gd name="T2" fmla="*/ 364 w 364"/>
                  <a:gd name="T3" fmla="*/ 533 h 533"/>
                  <a:gd name="T4" fmla="*/ 364 w 364"/>
                  <a:gd name="T5" fmla="*/ 533 h 533"/>
                  <a:gd name="T6" fmla="*/ 0 w 364"/>
                  <a:gd name="T7" fmla="*/ 0 h 533"/>
                </a:gdLst>
                <a:ahLst/>
                <a:cxnLst>
                  <a:cxn ang="0">
                    <a:pos x="T0" y="T1"/>
                  </a:cxn>
                  <a:cxn ang="0">
                    <a:pos x="T2" y="T3"/>
                  </a:cxn>
                  <a:cxn ang="0">
                    <a:pos x="T4" y="T5"/>
                  </a:cxn>
                  <a:cxn ang="0">
                    <a:pos x="T6" y="T7"/>
                  </a:cxn>
                </a:cxnLst>
                <a:rect l="0" t="0" r="r" b="b"/>
                <a:pathLst>
                  <a:path w="364" h="533">
                    <a:moveTo>
                      <a:pt x="0" y="0"/>
                    </a:moveTo>
                    <a:lnTo>
                      <a:pt x="364" y="533"/>
                    </a:lnTo>
                    <a:lnTo>
                      <a:pt x="364" y="53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0" name="Freeform 81"/>
              <p:cNvSpPr>
                <a:spLocks/>
              </p:cNvSpPr>
              <p:nvPr/>
            </p:nvSpPr>
            <p:spPr bwMode="auto">
              <a:xfrm>
                <a:off x="4881" y="1958"/>
                <a:ext cx="364" cy="533"/>
              </a:xfrm>
              <a:custGeom>
                <a:avLst/>
                <a:gdLst>
                  <a:gd name="T0" fmla="*/ 0 w 364"/>
                  <a:gd name="T1" fmla="*/ 0 h 533"/>
                  <a:gd name="T2" fmla="*/ 364 w 364"/>
                  <a:gd name="T3" fmla="*/ 533 h 533"/>
                  <a:gd name="T4" fmla="*/ 364 w 364"/>
                  <a:gd name="T5" fmla="*/ 533 h 533"/>
                  <a:gd name="T6" fmla="*/ 0 w 364"/>
                  <a:gd name="T7" fmla="*/ 0 h 533"/>
                </a:gdLst>
                <a:ahLst/>
                <a:cxnLst>
                  <a:cxn ang="0">
                    <a:pos x="T0" y="T1"/>
                  </a:cxn>
                  <a:cxn ang="0">
                    <a:pos x="T2" y="T3"/>
                  </a:cxn>
                  <a:cxn ang="0">
                    <a:pos x="T4" y="T5"/>
                  </a:cxn>
                  <a:cxn ang="0">
                    <a:pos x="T6" y="T7"/>
                  </a:cxn>
                </a:cxnLst>
                <a:rect l="0" t="0" r="r" b="b"/>
                <a:pathLst>
                  <a:path w="364" h="533">
                    <a:moveTo>
                      <a:pt x="0" y="0"/>
                    </a:moveTo>
                    <a:lnTo>
                      <a:pt x="364" y="533"/>
                    </a:lnTo>
                    <a:lnTo>
                      <a:pt x="364" y="53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1" name="Freeform 82"/>
              <p:cNvSpPr>
                <a:spLocks/>
              </p:cNvSpPr>
              <p:nvPr/>
            </p:nvSpPr>
            <p:spPr bwMode="auto">
              <a:xfrm>
                <a:off x="4775" y="1804"/>
                <a:ext cx="42" cy="11"/>
              </a:xfrm>
              <a:custGeom>
                <a:avLst/>
                <a:gdLst>
                  <a:gd name="T0" fmla="*/ 0 w 42"/>
                  <a:gd name="T1" fmla="*/ 0 h 11"/>
                  <a:gd name="T2" fmla="*/ 0 w 42"/>
                  <a:gd name="T3" fmla="*/ 0 h 11"/>
                  <a:gd name="T4" fmla="*/ 42 w 42"/>
                  <a:gd name="T5" fmla="*/ 11 h 11"/>
                  <a:gd name="T6" fmla="*/ 0 w 42"/>
                  <a:gd name="T7" fmla="*/ 0 h 11"/>
                </a:gdLst>
                <a:ahLst/>
                <a:cxnLst>
                  <a:cxn ang="0">
                    <a:pos x="T0" y="T1"/>
                  </a:cxn>
                  <a:cxn ang="0">
                    <a:pos x="T2" y="T3"/>
                  </a:cxn>
                  <a:cxn ang="0">
                    <a:pos x="T4" y="T5"/>
                  </a:cxn>
                  <a:cxn ang="0">
                    <a:pos x="T6" y="T7"/>
                  </a:cxn>
                </a:cxnLst>
                <a:rect l="0" t="0" r="r" b="b"/>
                <a:pathLst>
                  <a:path w="42" h="11">
                    <a:moveTo>
                      <a:pt x="0" y="0"/>
                    </a:moveTo>
                    <a:lnTo>
                      <a:pt x="0" y="0"/>
                    </a:lnTo>
                    <a:lnTo>
                      <a:pt x="42" y="11"/>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2" name="Freeform 83"/>
              <p:cNvSpPr>
                <a:spLocks/>
              </p:cNvSpPr>
              <p:nvPr/>
            </p:nvSpPr>
            <p:spPr bwMode="auto">
              <a:xfrm>
                <a:off x="4775" y="1804"/>
                <a:ext cx="42" cy="11"/>
              </a:xfrm>
              <a:custGeom>
                <a:avLst/>
                <a:gdLst>
                  <a:gd name="T0" fmla="*/ 0 w 42"/>
                  <a:gd name="T1" fmla="*/ 0 h 11"/>
                  <a:gd name="T2" fmla="*/ 0 w 42"/>
                  <a:gd name="T3" fmla="*/ 0 h 11"/>
                  <a:gd name="T4" fmla="*/ 42 w 42"/>
                  <a:gd name="T5" fmla="*/ 11 h 11"/>
                  <a:gd name="T6" fmla="*/ 0 w 42"/>
                  <a:gd name="T7" fmla="*/ 0 h 11"/>
                </a:gdLst>
                <a:ahLst/>
                <a:cxnLst>
                  <a:cxn ang="0">
                    <a:pos x="T0" y="T1"/>
                  </a:cxn>
                  <a:cxn ang="0">
                    <a:pos x="T2" y="T3"/>
                  </a:cxn>
                  <a:cxn ang="0">
                    <a:pos x="T4" y="T5"/>
                  </a:cxn>
                  <a:cxn ang="0">
                    <a:pos x="T6" y="T7"/>
                  </a:cxn>
                </a:cxnLst>
                <a:rect l="0" t="0" r="r" b="b"/>
                <a:pathLst>
                  <a:path w="42" h="11">
                    <a:moveTo>
                      <a:pt x="0" y="0"/>
                    </a:moveTo>
                    <a:lnTo>
                      <a:pt x="0" y="0"/>
                    </a:lnTo>
                    <a:lnTo>
                      <a:pt x="42" y="11"/>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3" name="Freeform 84"/>
              <p:cNvSpPr>
                <a:spLocks/>
              </p:cNvSpPr>
              <p:nvPr/>
            </p:nvSpPr>
            <p:spPr bwMode="auto">
              <a:xfrm>
                <a:off x="5249" y="1969"/>
                <a:ext cx="220" cy="525"/>
              </a:xfrm>
              <a:custGeom>
                <a:avLst/>
                <a:gdLst>
                  <a:gd name="T0" fmla="*/ 220 w 220"/>
                  <a:gd name="T1" fmla="*/ 0 h 525"/>
                  <a:gd name="T2" fmla="*/ 0 w 220"/>
                  <a:gd name="T3" fmla="*/ 525 h 525"/>
                  <a:gd name="T4" fmla="*/ 220 w 220"/>
                  <a:gd name="T5" fmla="*/ 0 h 525"/>
                  <a:gd name="T6" fmla="*/ 220 w 220"/>
                  <a:gd name="T7" fmla="*/ 0 h 525"/>
                </a:gdLst>
                <a:ahLst/>
                <a:cxnLst>
                  <a:cxn ang="0">
                    <a:pos x="T0" y="T1"/>
                  </a:cxn>
                  <a:cxn ang="0">
                    <a:pos x="T2" y="T3"/>
                  </a:cxn>
                  <a:cxn ang="0">
                    <a:pos x="T4" y="T5"/>
                  </a:cxn>
                  <a:cxn ang="0">
                    <a:pos x="T6" y="T7"/>
                  </a:cxn>
                </a:cxnLst>
                <a:rect l="0" t="0" r="r" b="b"/>
                <a:pathLst>
                  <a:path w="220" h="525">
                    <a:moveTo>
                      <a:pt x="220" y="0"/>
                    </a:moveTo>
                    <a:lnTo>
                      <a:pt x="0" y="525"/>
                    </a:lnTo>
                    <a:lnTo>
                      <a:pt x="220" y="0"/>
                    </a:lnTo>
                    <a:lnTo>
                      <a:pt x="22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4" name="Freeform 85"/>
              <p:cNvSpPr>
                <a:spLocks/>
              </p:cNvSpPr>
              <p:nvPr/>
            </p:nvSpPr>
            <p:spPr bwMode="auto">
              <a:xfrm>
                <a:off x="5249" y="1969"/>
                <a:ext cx="220" cy="525"/>
              </a:xfrm>
              <a:custGeom>
                <a:avLst/>
                <a:gdLst>
                  <a:gd name="T0" fmla="*/ 220 w 220"/>
                  <a:gd name="T1" fmla="*/ 0 h 525"/>
                  <a:gd name="T2" fmla="*/ 0 w 220"/>
                  <a:gd name="T3" fmla="*/ 525 h 525"/>
                  <a:gd name="T4" fmla="*/ 220 w 220"/>
                  <a:gd name="T5" fmla="*/ 0 h 525"/>
                  <a:gd name="T6" fmla="*/ 220 w 220"/>
                  <a:gd name="T7" fmla="*/ 0 h 525"/>
                </a:gdLst>
                <a:ahLst/>
                <a:cxnLst>
                  <a:cxn ang="0">
                    <a:pos x="T0" y="T1"/>
                  </a:cxn>
                  <a:cxn ang="0">
                    <a:pos x="T2" y="T3"/>
                  </a:cxn>
                  <a:cxn ang="0">
                    <a:pos x="T4" y="T5"/>
                  </a:cxn>
                  <a:cxn ang="0">
                    <a:pos x="T6" y="T7"/>
                  </a:cxn>
                </a:cxnLst>
                <a:rect l="0" t="0" r="r" b="b"/>
                <a:pathLst>
                  <a:path w="220" h="525">
                    <a:moveTo>
                      <a:pt x="220" y="0"/>
                    </a:moveTo>
                    <a:lnTo>
                      <a:pt x="0" y="525"/>
                    </a:lnTo>
                    <a:lnTo>
                      <a:pt x="220" y="0"/>
                    </a:lnTo>
                    <a:lnTo>
                      <a:pt x="22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5" name="Freeform 86"/>
              <p:cNvSpPr>
                <a:spLocks/>
              </p:cNvSpPr>
              <p:nvPr/>
            </p:nvSpPr>
            <p:spPr bwMode="auto">
              <a:xfrm>
                <a:off x="4771" y="1179"/>
                <a:ext cx="694" cy="786"/>
              </a:xfrm>
              <a:custGeom>
                <a:avLst/>
                <a:gdLst>
                  <a:gd name="T0" fmla="*/ 546 w 694"/>
                  <a:gd name="T1" fmla="*/ 0 h 786"/>
                  <a:gd name="T2" fmla="*/ 228 w 694"/>
                  <a:gd name="T3" fmla="*/ 360 h 786"/>
                  <a:gd name="T4" fmla="*/ 0 w 694"/>
                  <a:gd name="T5" fmla="*/ 617 h 786"/>
                  <a:gd name="T6" fmla="*/ 0 w 694"/>
                  <a:gd name="T7" fmla="*/ 617 h 786"/>
                  <a:gd name="T8" fmla="*/ 0 w 694"/>
                  <a:gd name="T9" fmla="*/ 617 h 786"/>
                  <a:gd name="T10" fmla="*/ 0 w 694"/>
                  <a:gd name="T11" fmla="*/ 617 h 786"/>
                  <a:gd name="T12" fmla="*/ 0 w 694"/>
                  <a:gd name="T13" fmla="*/ 621 h 786"/>
                  <a:gd name="T14" fmla="*/ 4 w 694"/>
                  <a:gd name="T15" fmla="*/ 621 h 786"/>
                  <a:gd name="T16" fmla="*/ 4 w 694"/>
                  <a:gd name="T17" fmla="*/ 621 h 786"/>
                  <a:gd name="T18" fmla="*/ 4 w 694"/>
                  <a:gd name="T19" fmla="*/ 625 h 786"/>
                  <a:gd name="T20" fmla="*/ 46 w 694"/>
                  <a:gd name="T21" fmla="*/ 636 h 786"/>
                  <a:gd name="T22" fmla="*/ 694 w 694"/>
                  <a:gd name="T23" fmla="*/ 786 h 786"/>
                  <a:gd name="T24" fmla="*/ 694 w 694"/>
                  <a:gd name="T25" fmla="*/ 786 h 786"/>
                  <a:gd name="T26" fmla="*/ 694 w 694"/>
                  <a:gd name="T27" fmla="*/ 783 h 786"/>
                  <a:gd name="T28" fmla="*/ 694 w 694"/>
                  <a:gd name="T29" fmla="*/ 783 h 786"/>
                  <a:gd name="T30" fmla="*/ 694 w 694"/>
                  <a:gd name="T31" fmla="*/ 783 h 786"/>
                  <a:gd name="T32" fmla="*/ 262 w 694"/>
                  <a:gd name="T33" fmla="*/ 680 h 786"/>
                  <a:gd name="T34" fmla="*/ 4 w 694"/>
                  <a:gd name="T35" fmla="*/ 621 h 786"/>
                  <a:gd name="T36" fmla="*/ 546 w 694"/>
                  <a:gd name="T37" fmla="*/ 4 h 786"/>
                  <a:gd name="T38" fmla="*/ 681 w 694"/>
                  <a:gd name="T39" fmla="*/ 709 h 786"/>
                  <a:gd name="T40" fmla="*/ 546 w 694"/>
                  <a:gd name="T41" fmla="*/ 0 h 786"/>
                  <a:gd name="T42" fmla="*/ 546 w 694"/>
                  <a:gd name="T43"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4" h="786">
                    <a:moveTo>
                      <a:pt x="546" y="0"/>
                    </a:moveTo>
                    <a:lnTo>
                      <a:pt x="228" y="360"/>
                    </a:lnTo>
                    <a:lnTo>
                      <a:pt x="0" y="617"/>
                    </a:lnTo>
                    <a:lnTo>
                      <a:pt x="0" y="617"/>
                    </a:lnTo>
                    <a:lnTo>
                      <a:pt x="0" y="617"/>
                    </a:lnTo>
                    <a:lnTo>
                      <a:pt x="0" y="617"/>
                    </a:lnTo>
                    <a:lnTo>
                      <a:pt x="0" y="621"/>
                    </a:lnTo>
                    <a:lnTo>
                      <a:pt x="4" y="621"/>
                    </a:lnTo>
                    <a:lnTo>
                      <a:pt x="4" y="621"/>
                    </a:lnTo>
                    <a:lnTo>
                      <a:pt x="4" y="625"/>
                    </a:lnTo>
                    <a:lnTo>
                      <a:pt x="46" y="636"/>
                    </a:lnTo>
                    <a:lnTo>
                      <a:pt x="694" y="786"/>
                    </a:lnTo>
                    <a:lnTo>
                      <a:pt x="694" y="786"/>
                    </a:lnTo>
                    <a:lnTo>
                      <a:pt x="694" y="783"/>
                    </a:lnTo>
                    <a:lnTo>
                      <a:pt x="694" y="783"/>
                    </a:lnTo>
                    <a:lnTo>
                      <a:pt x="694" y="783"/>
                    </a:lnTo>
                    <a:lnTo>
                      <a:pt x="262" y="680"/>
                    </a:lnTo>
                    <a:lnTo>
                      <a:pt x="4" y="621"/>
                    </a:lnTo>
                    <a:lnTo>
                      <a:pt x="546" y="4"/>
                    </a:lnTo>
                    <a:lnTo>
                      <a:pt x="681" y="709"/>
                    </a:lnTo>
                    <a:lnTo>
                      <a:pt x="546" y="0"/>
                    </a:lnTo>
                    <a:lnTo>
                      <a:pt x="546"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6" name="Freeform 87"/>
              <p:cNvSpPr>
                <a:spLocks/>
              </p:cNvSpPr>
              <p:nvPr/>
            </p:nvSpPr>
            <p:spPr bwMode="auto">
              <a:xfrm>
                <a:off x="4771" y="1179"/>
                <a:ext cx="694" cy="786"/>
              </a:xfrm>
              <a:custGeom>
                <a:avLst/>
                <a:gdLst>
                  <a:gd name="T0" fmla="*/ 546 w 694"/>
                  <a:gd name="T1" fmla="*/ 0 h 786"/>
                  <a:gd name="T2" fmla="*/ 228 w 694"/>
                  <a:gd name="T3" fmla="*/ 360 h 786"/>
                  <a:gd name="T4" fmla="*/ 0 w 694"/>
                  <a:gd name="T5" fmla="*/ 617 h 786"/>
                  <a:gd name="T6" fmla="*/ 0 w 694"/>
                  <a:gd name="T7" fmla="*/ 617 h 786"/>
                  <a:gd name="T8" fmla="*/ 0 w 694"/>
                  <a:gd name="T9" fmla="*/ 617 h 786"/>
                  <a:gd name="T10" fmla="*/ 0 w 694"/>
                  <a:gd name="T11" fmla="*/ 617 h 786"/>
                  <a:gd name="T12" fmla="*/ 0 w 694"/>
                  <a:gd name="T13" fmla="*/ 621 h 786"/>
                  <a:gd name="T14" fmla="*/ 4 w 694"/>
                  <a:gd name="T15" fmla="*/ 621 h 786"/>
                  <a:gd name="T16" fmla="*/ 4 w 694"/>
                  <a:gd name="T17" fmla="*/ 621 h 786"/>
                  <a:gd name="T18" fmla="*/ 4 w 694"/>
                  <a:gd name="T19" fmla="*/ 625 h 786"/>
                  <a:gd name="T20" fmla="*/ 46 w 694"/>
                  <a:gd name="T21" fmla="*/ 636 h 786"/>
                  <a:gd name="T22" fmla="*/ 694 w 694"/>
                  <a:gd name="T23" fmla="*/ 786 h 786"/>
                  <a:gd name="T24" fmla="*/ 694 w 694"/>
                  <a:gd name="T25" fmla="*/ 786 h 786"/>
                  <a:gd name="T26" fmla="*/ 694 w 694"/>
                  <a:gd name="T27" fmla="*/ 783 h 786"/>
                  <a:gd name="T28" fmla="*/ 694 w 694"/>
                  <a:gd name="T29" fmla="*/ 783 h 786"/>
                  <a:gd name="T30" fmla="*/ 694 w 694"/>
                  <a:gd name="T31" fmla="*/ 783 h 786"/>
                  <a:gd name="T32" fmla="*/ 262 w 694"/>
                  <a:gd name="T33" fmla="*/ 680 h 786"/>
                  <a:gd name="T34" fmla="*/ 4 w 694"/>
                  <a:gd name="T35" fmla="*/ 621 h 786"/>
                  <a:gd name="T36" fmla="*/ 546 w 694"/>
                  <a:gd name="T37" fmla="*/ 4 h 786"/>
                  <a:gd name="T38" fmla="*/ 681 w 694"/>
                  <a:gd name="T39" fmla="*/ 709 h 786"/>
                  <a:gd name="T40" fmla="*/ 546 w 694"/>
                  <a:gd name="T41" fmla="*/ 0 h 786"/>
                  <a:gd name="T42" fmla="*/ 546 w 694"/>
                  <a:gd name="T43"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4" h="786">
                    <a:moveTo>
                      <a:pt x="546" y="0"/>
                    </a:moveTo>
                    <a:lnTo>
                      <a:pt x="228" y="360"/>
                    </a:lnTo>
                    <a:lnTo>
                      <a:pt x="0" y="617"/>
                    </a:lnTo>
                    <a:lnTo>
                      <a:pt x="0" y="617"/>
                    </a:lnTo>
                    <a:lnTo>
                      <a:pt x="0" y="617"/>
                    </a:lnTo>
                    <a:lnTo>
                      <a:pt x="0" y="617"/>
                    </a:lnTo>
                    <a:lnTo>
                      <a:pt x="0" y="621"/>
                    </a:lnTo>
                    <a:lnTo>
                      <a:pt x="4" y="621"/>
                    </a:lnTo>
                    <a:lnTo>
                      <a:pt x="4" y="621"/>
                    </a:lnTo>
                    <a:lnTo>
                      <a:pt x="4" y="625"/>
                    </a:lnTo>
                    <a:lnTo>
                      <a:pt x="46" y="636"/>
                    </a:lnTo>
                    <a:lnTo>
                      <a:pt x="694" y="786"/>
                    </a:lnTo>
                    <a:lnTo>
                      <a:pt x="694" y="786"/>
                    </a:lnTo>
                    <a:lnTo>
                      <a:pt x="694" y="783"/>
                    </a:lnTo>
                    <a:lnTo>
                      <a:pt x="694" y="783"/>
                    </a:lnTo>
                    <a:lnTo>
                      <a:pt x="694" y="783"/>
                    </a:lnTo>
                    <a:lnTo>
                      <a:pt x="262" y="680"/>
                    </a:lnTo>
                    <a:lnTo>
                      <a:pt x="4" y="621"/>
                    </a:lnTo>
                    <a:lnTo>
                      <a:pt x="546" y="4"/>
                    </a:lnTo>
                    <a:lnTo>
                      <a:pt x="681" y="709"/>
                    </a:lnTo>
                    <a:lnTo>
                      <a:pt x="546" y="0"/>
                    </a:lnTo>
                    <a:lnTo>
                      <a:pt x="546"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7" name="Freeform 88"/>
              <p:cNvSpPr>
                <a:spLocks/>
              </p:cNvSpPr>
              <p:nvPr/>
            </p:nvSpPr>
            <p:spPr bwMode="auto">
              <a:xfrm>
                <a:off x="5469" y="1377"/>
                <a:ext cx="593" cy="585"/>
              </a:xfrm>
              <a:custGeom>
                <a:avLst/>
                <a:gdLst>
                  <a:gd name="T0" fmla="*/ 593 w 593"/>
                  <a:gd name="T1" fmla="*/ 0 h 585"/>
                  <a:gd name="T2" fmla="*/ 0 w 593"/>
                  <a:gd name="T3" fmla="*/ 585 h 585"/>
                  <a:gd name="T4" fmla="*/ 0 w 593"/>
                  <a:gd name="T5" fmla="*/ 585 h 585"/>
                  <a:gd name="T6" fmla="*/ 593 w 593"/>
                  <a:gd name="T7" fmla="*/ 0 h 585"/>
                </a:gdLst>
                <a:ahLst/>
                <a:cxnLst>
                  <a:cxn ang="0">
                    <a:pos x="T0" y="T1"/>
                  </a:cxn>
                  <a:cxn ang="0">
                    <a:pos x="T2" y="T3"/>
                  </a:cxn>
                  <a:cxn ang="0">
                    <a:pos x="T4" y="T5"/>
                  </a:cxn>
                  <a:cxn ang="0">
                    <a:pos x="T6" y="T7"/>
                  </a:cxn>
                </a:cxnLst>
                <a:rect l="0" t="0" r="r" b="b"/>
                <a:pathLst>
                  <a:path w="593" h="585">
                    <a:moveTo>
                      <a:pt x="593" y="0"/>
                    </a:moveTo>
                    <a:lnTo>
                      <a:pt x="0" y="585"/>
                    </a:lnTo>
                    <a:lnTo>
                      <a:pt x="0" y="585"/>
                    </a:lnTo>
                    <a:lnTo>
                      <a:pt x="593"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8" name="Freeform 89"/>
              <p:cNvSpPr>
                <a:spLocks/>
              </p:cNvSpPr>
              <p:nvPr/>
            </p:nvSpPr>
            <p:spPr bwMode="auto">
              <a:xfrm>
                <a:off x="5469" y="1377"/>
                <a:ext cx="593" cy="585"/>
              </a:xfrm>
              <a:custGeom>
                <a:avLst/>
                <a:gdLst>
                  <a:gd name="T0" fmla="*/ 593 w 593"/>
                  <a:gd name="T1" fmla="*/ 0 h 585"/>
                  <a:gd name="T2" fmla="*/ 0 w 593"/>
                  <a:gd name="T3" fmla="*/ 585 h 585"/>
                  <a:gd name="T4" fmla="*/ 0 w 593"/>
                  <a:gd name="T5" fmla="*/ 585 h 585"/>
                  <a:gd name="T6" fmla="*/ 593 w 593"/>
                  <a:gd name="T7" fmla="*/ 0 h 585"/>
                </a:gdLst>
                <a:ahLst/>
                <a:cxnLst>
                  <a:cxn ang="0">
                    <a:pos x="T0" y="T1"/>
                  </a:cxn>
                  <a:cxn ang="0">
                    <a:pos x="T2" y="T3"/>
                  </a:cxn>
                  <a:cxn ang="0">
                    <a:pos x="T4" y="T5"/>
                  </a:cxn>
                  <a:cxn ang="0">
                    <a:pos x="T6" y="T7"/>
                  </a:cxn>
                </a:cxnLst>
                <a:rect l="0" t="0" r="r" b="b"/>
                <a:pathLst>
                  <a:path w="593" h="585">
                    <a:moveTo>
                      <a:pt x="593" y="0"/>
                    </a:moveTo>
                    <a:lnTo>
                      <a:pt x="0" y="585"/>
                    </a:lnTo>
                    <a:lnTo>
                      <a:pt x="0" y="585"/>
                    </a:lnTo>
                    <a:lnTo>
                      <a:pt x="593"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9" name="Freeform 90"/>
              <p:cNvSpPr>
                <a:spLocks/>
              </p:cNvSpPr>
              <p:nvPr/>
            </p:nvSpPr>
            <p:spPr bwMode="auto">
              <a:xfrm>
                <a:off x="5474" y="1370"/>
                <a:ext cx="741" cy="731"/>
              </a:xfrm>
              <a:custGeom>
                <a:avLst/>
                <a:gdLst>
                  <a:gd name="T0" fmla="*/ 601 w 741"/>
                  <a:gd name="T1" fmla="*/ 0 h 731"/>
                  <a:gd name="T2" fmla="*/ 0 w 741"/>
                  <a:gd name="T3" fmla="*/ 592 h 731"/>
                  <a:gd name="T4" fmla="*/ 741 w 741"/>
                  <a:gd name="T5" fmla="*/ 731 h 731"/>
                  <a:gd name="T6" fmla="*/ 0 w 741"/>
                  <a:gd name="T7" fmla="*/ 592 h 731"/>
                  <a:gd name="T8" fmla="*/ 601 w 741"/>
                  <a:gd name="T9" fmla="*/ 0 h 731"/>
                </a:gdLst>
                <a:ahLst/>
                <a:cxnLst>
                  <a:cxn ang="0">
                    <a:pos x="T0" y="T1"/>
                  </a:cxn>
                  <a:cxn ang="0">
                    <a:pos x="T2" y="T3"/>
                  </a:cxn>
                  <a:cxn ang="0">
                    <a:pos x="T4" y="T5"/>
                  </a:cxn>
                  <a:cxn ang="0">
                    <a:pos x="T6" y="T7"/>
                  </a:cxn>
                  <a:cxn ang="0">
                    <a:pos x="T8" y="T9"/>
                  </a:cxn>
                </a:cxnLst>
                <a:rect l="0" t="0" r="r" b="b"/>
                <a:pathLst>
                  <a:path w="741" h="731">
                    <a:moveTo>
                      <a:pt x="601" y="0"/>
                    </a:moveTo>
                    <a:lnTo>
                      <a:pt x="0" y="592"/>
                    </a:lnTo>
                    <a:lnTo>
                      <a:pt x="741" y="731"/>
                    </a:lnTo>
                    <a:lnTo>
                      <a:pt x="0" y="592"/>
                    </a:lnTo>
                    <a:lnTo>
                      <a:pt x="601"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0" name="Freeform 91"/>
              <p:cNvSpPr>
                <a:spLocks/>
              </p:cNvSpPr>
              <p:nvPr/>
            </p:nvSpPr>
            <p:spPr bwMode="auto">
              <a:xfrm>
                <a:off x="5474" y="1370"/>
                <a:ext cx="741" cy="731"/>
              </a:xfrm>
              <a:custGeom>
                <a:avLst/>
                <a:gdLst>
                  <a:gd name="T0" fmla="*/ 601 w 741"/>
                  <a:gd name="T1" fmla="*/ 0 h 731"/>
                  <a:gd name="T2" fmla="*/ 0 w 741"/>
                  <a:gd name="T3" fmla="*/ 592 h 731"/>
                  <a:gd name="T4" fmla="*/ 741 w 741"/>
                  <a:gd name="T5" fmla="*/ 731 h 731"/>
                  <a:gd name="T6" fmla="*/ 0 w 741"/>
                  <a:gd name="T7" fmla="*/ 592 h 731"/>
                  <a:gd name="T8" fmla="*/ 601 w 741"/>
                  <a:gd name="T9" fmla="*/ 0 h 731"/>
                </a:gdLst>
                <a:ahLst/>
                <a:cxnLst>
                  <a:cxn ang="0">
                    <a:pos x="T0" y="T1"/>
                  </a:cxn>
                  <a:cxn ang="0">
                    <a:pos x="T2" y="T3"/>
                  </a:cxn>
                  <a:cxn ang="0">
                    <a:pos x="T4" y="T5"/>
                  </a:cxn>
                  <a:cxn ang="0">
                    <a:pos x="T6" y="T7"/>
                  </a:cxn>
                  <a:cxn ang="0">
                    <a:pos x="T8" y="T9"/>
                  </a:cxn>
                </a:cxnLst>
                <a:rect l="0" t="0" r="r" b="b"/>
                <a:pathLst>
                  <a:path w="741" h="731">
                    <a:moveTo>
                      <a:pt x="601" y="0"/>
                    </a:moveTo>
                    <a:lnTo>
                      <a:pt x="0" y="592"/>
                    </a:lnTo>
                    <a:lnTo>
                      <a:pt x="741" y="731"/>
                    </a:lnTo>
                    <a:lnTo>
                      <a:pt x="0" y="592"/>
                    </a:lnTo>
                    <a:lnTo>
                      <a:pt x="601"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1" name="Freeform 92"/>
              <p:cNvSpPr>
                <a:spLocks/>
              </p:cNvSpPr>
              <p:nvPr/>
            </p:nvSpPr>
            <p:spPr bwMode="auto">
              <a:xfrm>
                <a:off x="6096" y="134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2" name="Freeform 93"/>
              <p:cNvSpPr>
                <a:spLocks/>
              </p:cNvSpPr>
              <p:nvPr/>
            </p:nvSpPr>
            <p:spPr bwMode="auto">
              <a:xfrm>
                <a:off x="6096" y="134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3" name="Freeform 94"/>
              <p:cNvSpPr>
                <a:spLocks/>
              </p:cNvSpPr>
              <p:nvPr/>
            </p:nvSpPr>
            <p:spPr bwMode="auto">
              <a:xfrm>
                <a:off x="6253" y="2050"/>
                <a:ext cx="17" cy="59"/>
              </a:xfrm>
              <a:custGeom>
                <a:avLst/>
                <a:gdLst>
                  <a:gd name="T0" fmla="*/ 0 w 17"/>
                  <a:gd name="T1" fmla="*/ 0 h 59"/>
                  <a:gd name="T2" fmla="*/ 17 w 17"/>
                  <a:gd name="T3" fmla="*/ 59 h 59"/>
                  <a:gd name="T4" fmla="*/ 0 w 17"/>
                  <a:gd name="T5" fmla="*/ 0 h 59"/>
                </a:gdLst>
                <a:ahLst/>
                <a:cxnLst>
                  <a:cxn ang="0">
                    <a:pos x="T0" y="T1"/>
                  </a:cxn>
                  <a:cxn ang="0">
                    <a:pos x="T2" y="T3"/>
                  </a:cxn>
                  <a:cxn ang="0">
                    <a:pos x="T4" y="T5"/>
                  </a:cxn>
                </a:cxnLst>
                <a:rect l="0" t="0" r="r" b="b"/>
                <a:pathLst>
                  <a:path w="17" h="59">
                    <a:moveTo>
                      <a:pt x="0" y="0"/>
                    </a:moveTo>
                    <a:lnTo>
                      <a:pt x="17" y="59"/>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4" name="Freeform 95"/>
              <p:cNvSpPr>
                <a:spLocks/>
              </p:cNvSpPr>
              <p:nvPr/>
            </p:nvSpPr>
            <p:spPr bwMode="auto">
              <a:xfrm>
                <a:off x="6253" y="2050"/>
                <a:ext cx="17" cy="59"/>
              </a:xfrm>
              <a:custGeom>
                <a:avLst/>
                <a:gdLst>
                  <a:gd name="T0" fmla="*/ 0 w 17"/>
                  <a:gd name="T1" fmla="*/ 0 h 59"/>
                  <a:gd name="T2" fmla="*/ 17 w 17"/>
                  <a:gd name="T3" fmla="*/ 59 h 59"/>
                  <a:gd name="T4" fmla="*/ 0 w 17"/>
                  <a:gd name="T5" fmla="*/ 0 h 59"/>
                </a:gdLst>
                <a:ahLst/>
                <a:cxnLst>
                  <a:cxn ang="0">
                    <a:pos x="T0" y="T1"/>
                  </a:cxn>
                  <a:cxn ang="0">
                    <a:pos x="T2" y="T3"/>
                  </a:cxn>
                  <a:cxn ang="0">
                    <a:pos x="T4" y="T5"/>
                  </a:cxn>
                </a:cxnLst>
                <a:rect l="0" t="0" r="r" b="b"/>
                <a:pathLst>
                  <a:path w="17" h="59">
                    <a:moveTo>
                      <a:pt x="0" y="0"/>
                    </a:moveTo>
                    <a:lnTo>
                      <a:pt x="17" y="59"/>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5" name="Freeform 96"/>
              <p:cNvSpPr>
                <a:spLocks/>
              </p:cNvSpPr>
              <p:nvPr/>
            </p:nvSpPr>
            <p:spPr bwMode="auto">
              <a:xfrm>
                <a:off x="5465" y="1965"/>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6" name="Freeform 97"/>
              <p:cNvSpPr>
                <a:spLocks/>
              </p:cNvSpPr>
              <p:nvPr/>
            </p:nvSpPr>
            <p:spPr bwMode="auto">
              <a:xfrm>
                <a:off x="5465" y="1965"/>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7" name="Freeform 98"/>
              <p:cNvSpPr>
                <a:spLocks/>
              </p:cNvSpPr>
              <p:nvPr/>
            </p:nvSpPr>
            <p:spPr bwMode="auto">
              <a:xfrm>
                <a:off x="5317" y="1179"/>
                <a:ext cx="775" cy="783"/>
              </a:xfrm>
              <a:custGeom>
                <a:avLst/>
                <a:gdLst>
                  <a:gd name="T0" fmla="*/ 0 w 775"/>
                  <a:gd name="T1" fmla="*/ 0 h 783"/>
                  <a:gd name="T2" fmla="*/ 135 w 775"/>
                  <a:gd name="T3" fmla="*/ 709 h 783"/>
                  <a:gd name="T4" fmla="*/ 148 w 775"/>
                  <a:gd name="T5" fmla="*/ 783 h 783"/>
                  <a:gd name="T6" fmla="*/ 148 w 775"/>
                  <a:gd name="T7" fmla="*/ 783 h 783"/>
                  <a:gd name="T8" fmla="*/ 152 w 775"/>
                  <a:gd name="T9" fmla="*/ 783 h 783"/>
                  <a:gd name="T10" fmla="*/ 152 w 775"/>
                  <a:gd name="T11" fmla="*/ 783 h 783"/>
                  <a:gd name="T12" fmla="*/ 152 w 775"/>
                  <a:gd name="T13" fmla="*/ 783 h 783"/>
                  <a:gd name="T14" fmla="*/ 157 w 775"/>
                  <a:gd name="T15" fmla="*/ 783 h 783"/>
                  <a:gd name="T16" fmla="*/ 758 w 775"/>
                  <a:gd name="T17" fmla="*/ 191 h 783"/>
                  <a:gd name="T18" fmla="*/ 775 w 775"/>
                  <a:gd name="T19" fmla="*/ 173 h 783"/>
                  <a:gd name="T20" fmla="*/ 775 w 775"/>
                  <a:gd name="T21" fmla="*/ 169 h 783"/>
                  <a:gd name="T22" fmla="*/ 775 w 775"/>
                  <a:gd name="T23" fmla="*/ 169 h 783"/>
                  <a:gd name="T24" fmla="*/ 775 w 775"/>
                  <a:gd name="T25" fmla="*/ 169 h 783"/>
                  <a:gd name="T26" fmla="*/ 745 w 775"/>
                  <a:gd name="T27" fmla="*/ 198 h 783"/>
                  <a:gd name="T28" fmla="*/ 152 w 775"/>
                  <a:gd name="T29" fmla="*/ 783 h 783"/>
                  <a:gd name="T30" fmla="*/ 152 w 775"/>
                  <a:gd name="T31" fmla="*/ 783 h 783"/>
                  <a:gd name="T32" fmla="*/ 4 w 775"/>
                  <a:gd name="T33" fmla="*/ 0 h 783"/>
                  <a:gd name="T34" fmla="*/ 4 w 775"/>
                  <a:gd name="T35" fmla="*/ 0 h 783"/>
                  <a:gd name="T36" fmla="*/ 4 w 775"/>
                  <a:gd name="T37" fmla="*/ 4 h 783"/>
                  <a:gd name="T38" fmla="*/ 0 w 775"/>
                  <a:gd name="T39" fmla="*/ 0 h 783"/>
                  <a:gd name="T40" fmla="*/ 0 w 775"/>
                  <a:gd name="T41"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5" h="783">
                    <a:moveTo>
                      <a:pt x="0" y="0"/>
                    </a:moveTo>
                    <a:lnTo>
                      <a:pt x="135" y="709"/>
                    </a:lnTo>
                    <a:lnTo>
                      <a:pt x="148" y="783"/>
                    </a:lnTo>
                    <a:lnTo>
                      <a:pt x="148" y="783"/>
                    </a:lnTo>
                    <a:lnTo>
                      <a:pt x="152" y="783"/>
                    </a:lnTo>
                    <a:lnTo>
                      <a:pt x="152" y="783"/>
                    </a:lnTo>
                    <a:lnTo>
                      <a:pt x="152" y="783"/>
                    </a:lnTo>
                    <a:lnTo>
                      <a:pt x="157" y="783"/>
                    </a:lnTo>
                    <a:lnTo>
                      <a:pt x="758" y="191"/>
                    </a:lnTo>
                    <a:lnTo>
                      <a:pt x="775" y="173"/>
                    </a:lnTo>
                    <a:lnTo>
                      <a:pt x="775" y="169"/>
                    </a:lnTo>
                    <a:lnTo>
                      <a:pt x="775" y="169"/>
                    </a:lnTo>
                    <a:lnTo>
                      <a:pt x="775" y="169"/>
                    </a:lnTo>
                    <a:lnTo>
                      <a:pt x="745" y="198"/>
                    </a:lnTo>
                    <a:lnTo>
                      <a:pt x="152" y="783"/>
                    </a:lnTo>
                    <a:lnTo>
                      <a:pt x="152" y="783"/>
                    </a:lnTo>
                    <a:lnTo>
                      <a:pt x="4" y="0"/>
                    </a:lnTo>
                    <a:lnTo>
                      <a:pt x="4" y="0"/>
                    </a:lnTo>
                    <a:lnTo>
                      <a:pt x="4" y="4"/>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8" name="Freeform 99"/>
              <p:cNvSpPr>
                <a:spLocks/>
              </p:cNvSpPr>
              <p:nvPr/>
            </p:nvSpPr>
            <p:spPr bwMode="auto">
              <a:xfrm>
                <a:off x="5317" y="1179"/>
                <a:ext cx="775" cy="783"/>
              </a:xfrm>
              <a:custGeom>
                <a:avLst/>
                <a:gdLst>
                  <a:gd name="T0" fmla="*/ 0 w 775"/>
                  <a:gd name="T1" fmla="*/ 0 h 783"/>
                  <a:gd name="T2" fmla="*/ 135 w 775"/>
                  <a:gd name="T3" fmla="*/ 709 h 783"/>
                  <a:gd name="T4" fmla="*/ 148 w 775"/>
                  <a:gd name="T5" fmla="*/ 783 h 783"/>
                  <a:gd name="T6" fmla="*/ 148 w 775"/>
                  <a:gd name="T7" fmla="*/ 783 h 783"/>
                  <a:gd name="T8" fmla="*/ 152 w 775"/>
                  <a:gd name="T9" fmla="*/ 783 h 783"/>
                  <a:gd name="T10" fmla="*/ 152 w 775"/>
                  <a:gd name="T11" fmla="*/ 783 h 783"/>
                  <a:gd name="T12" fmla="*/ 152 w 775"/>
                  <a:gd name="T13" fmla="*/ 783 h 783"/>
                  <a:gd name="T14" fmla="*/ 157 w 775"/>
                  <a:gd name="T15" fmla="*/ 783 h 783"/>
                  <a:gd name="T16" fmla="*/ 758 w 775"/>
                  <a:gd name="T17" fmla="*/ 191 h 783"/>
                  <a:gd name="T18" fmla="*/ 775 w 775"/>
                  <a:gd name="T19" fmla="*/ 173 h 783"/>
                  <a:gd name="T20" fmla="*/ 775 w 775"/>
                  <a:gd name="T21" fmla="*/ 169 h 783"/>
                  <a:gd name="T22" fmla="*/ 775 w 775"/>
                  <a:gd name="T23" fmla="*/ 169 h 783"/>
                  <a:gd name="T24" fmla="*/ 775 w 775"/>
                  <a:gd name="T25" fmla="*/ 169 h 783"/>
                  <a:gd name="T26" fmla="*/ 745 w 775"/>
                  <a:gd name="T27" fmla="*/ 198 h 783"/>
                  <a:gd name="T28" fmla="*/ 152 w 775"/>
                  <a:gd name="T29" fmla="*/ 783 h 783"/>
                  <a:gd name="T30" fmla="*/ 152 w 775"/>
                  <a:gd name="T31" fmla="*/ 783 h 783"/>
                  <a:gd name="T32" fmla="*/ 4 w 775"/>
                  <a:gd name="T33" fmla="*/ 0 h 783"/>
                  <a:gd name="T34" fmla="*/ 4 w 775"/>
                  <a:gd name="T35" fmla="*/ 0 h 783"/>
                  <a:gd name="T36" fmla="*/ 4 w 775"/>
                  <a:gd name="T37" fmla="*/ 4 h 783"/>
                  <a:gd name="T38" fmla="*/ 0 w 775"/>
                  <a:gd name="T39" fmla="*/ 0 h 783"/>
                  <a:gd name="T40" fmla="*/ 0 w 775"/>
                  <a:gd name="T41"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5" h="783">
                    <a:moveTo>
                      <a:pt x="0" y="0"/>
                    </a:moveTo>
                    <a:lnTo>
                      <a:pt x="135" y="709"/>
                    </a:lnTo>
                    <a:lnTo>
                      <a:pt x="148" y="783"/>
                    </a:lnTo>
                    <a:lnTo>
                      <a:pt x="148" y="783"/>
                    </a:lnTo>
                    <a:lnTo>
                      <a:pt x="152" y="783"/>
                    </a:lnTo>
                    <a:lnTo>
                      <a:pt x="152" y="783"/>
                    </a:lnTo>
                    <a:lnTo>
                      <a:pt x="152" y="783"/>
                    </a:lnTo>
                    <a:lnTo>
                      <a:pt x="157" y="783"/>
                    </a:lnTo>
                    <a:lnTo>
                      <a:pt x="758" y="191"/>
                    </a:lnTo>
                    <a:lnTo>
                      <a:pt x="775" y="173"/>
                    </a:lnTo>
                    <a:lnTo>
                      <a:pt x="775" y="169"/>
                    </a:lnTo>
                    <a:lnTo>
                      <a:pt x="775" y="169"/>
                    </a:lnTo>
                    <a:lnTo>
                      <a:pt x="775" y="169"/>
                    </a:lnTo>
                    <a:lnTo>
                      <a:pt x="745" y="198"/>
                    </a:lnTo>
                    <a:lnTo>
                      <a:pt x="152" y="783"/>
                    </a:lnTo>
                    <a:lnTo>
                      <a:pt x="152" y="783"/>
                    </a:lnTo>
                    <a:lnTo>
                      <a:pt x="4" y="0"/>
                    </a:lnTo>
                    <a:lnTo>
                      <a:pt x="4" y="0"/>
                    </a:lnTo>
                    <a:lnTo>
                      <a:pt x="4" y="4"/>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9" name="Freeform 100"/>
              <p:cNvSpPr>
                <a:spLocks/>
              </p:cNvSpPr>
              <p:nvPr/>
            </p:nvSpPr>
            <p:spPr bwMode="auto">
              <a:xfrm>
                <a:off x="6274" y="2116"/>
                <a:ext cx="754" cy="470"/>
              </a:xfrm>
              <a:custGeom>
                <a:avLst/>
                <a:gdLst>
                  <a:gd name="T0" fmla="*/ 0 w 754"/>
                  <a:gd name="T1" fmla="*/ 0 h 470"/>
                  <a:gd name="T2" fmla="*/ 754 w 754"/>
                  <a:gd name="T3" fmla="*/ 470 h 470"/>
                  <a:gd name="T4" fmla="*/ 0 w 754"/>
                  <a:gd name="T5" fmla="*/ 0 h 470"/>
                </a:gdLst>
                <a:ahLst/>
                <a:cxnLst>
                  <a:cxn ang="0">
                    <a:pos x="T0" y="T1"/>
                  </a:cxn>
                  <a:cxn ang="0">
                    <a:pos x="T2" y="T3"/>
                  </a:cxn>
                  <a:cxn ang="0">
                    <a:pos x="T4" y="T5"/>
                  </a:cxn>
                </a:cxnLst>
                <a:rect l="0" t="0" r="r" b="b"/>
                <a:pathLst>
                  <a:path w="754" h="470">
                    <a:moveTo>
                      <a:pt x="0" y="0"/>
                    </a:moveTo>
                    <a:lnTo>
                      <a:pt x="754" y="47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0" name="Freeform 101"/>
              <p:cNvSpPr>
                <a:spLocks/>
              </p:cNvSpPr>
              <p:nvPr/>
            </p:nvSpPr>
            <p:spPr bwMode="auto">
              <a:xfrm>
                <a:off x="6274" y="2116"/>
                <a:ext cx="754" cy="470"/>
              </a:xfrm>
              <a:custGeom>
                <a:avLst/>
                <a:gdLst>
                  <a:gd name="T0" fmla="*/ 0 w 754"/>
                  <a:gd name="T1" fmla="*/ 0 h 470"/>
                  <a:gd name="T2" fmla="*/ 754 w 754"/>
                  <a:gd name="T3" fmla="*/ 470 h 470"/>
                  <a:gd name="T4" fmla="*/ 0 w 754"/>
                  <a:gd name="T5" fmla="*/ 0 h 470"/>
                </a:gdLst>
                <a:ahLst/>
                <a:cxnLst>
                  <a:cxn ang="0">
                    <a:pos x="T0" y="T1"/>
                  </a:cxn>
                  <a:cxn ang="0">
                    <a:pos x="T2" y="T3"/>
                  </a:cxn>
                  <a:cxn ang="0">
                    <a:pos x="T4" y="T5"/>
                  </a:cxn>
                </a:cxnLst>
                <a:rect l="0" t="0" r="r" b="b"/>
                <a:pathLst>
                  <a:path w="754" h="470">
                    <a:moveTo>
                      <a:pt x="0" y="0"/>
                    </a:moveTo>
                    <a:lnTo>
                      <a:pt x="754" y="47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1" name="Freeform 102"/>
              <p:cNvSpPr>
                <a:spLocks/>
              </p:cNvSpPr>
              <p:nvPr/>
            </p:nvSpPr>
            <p:spPr bwMode="auto">
              <a:xfrm>
                <a:off x="6278" y="2112"/>
                <a:ext cx="220" cy="136"/>
              </a:xfrm>
              <a:custGeom>
                <a:avLst/>
                <a:gdLst>
                  <a:gd name="T0" fmla="*/ 0 w 220"/>
                  <a:gd name="T1" fmla="*/ 0 h 136"/>
                  <a:gd name="T2" fmla="*/ 0 w 220"/>
                  <a:gd name="T3" fmla="*/ 0 h 136"/>
                  <a:gd name="T4" fmla="*/ 220 w 220"/>
                  <a:gd name="T5" fmla="*/ 136 h 136"/>
                  <a:gd name="T6" fmla="*/ 0 w 220"/>
                  <a:gd name="T7" fmla="*/ 0 h 136"/>
                </a:gdLst>
                <a:ahLst/>
                <a:cxnLst>
                  <a:cxn ang="0">
                    <a:pos x="T0" y="T1"/>
                  </a:cxn>
                  <a:cxn ang="0">
                    <a:pos x="T2" y="T3"/>
                  </a:cxn>
                  <a:cxn ang="0">
                    <a:pos x="T4" y="T5"/>
                  </a:cxn>
                  <a:cxn ang="0">
                    <a:pos x="T6" y="T7"/>
                  </a:cxn>
                </a:cxnLst>
                <a:rect l="0" t="0" r="r" b="b"/>
                <a:pathLst>
                  <a:path w="220" h="136">
                    <a:moveTo>
                      <a:pt x="0" y="0"/>
                    </a:moveTo>
                    <a:lnTo>
                      <a:pt x="0" y="0"/>
                    </a:lnTo>
                    <a:lnTo>
                      <a:pt x="220" y="136"/>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2" name="Freeform 103"/>
              <p:cNvSpPr>
                <a:spLocks/>
              </p:cNvSpPr>
              <p:nvPr/>
            </p:nvSpPr>
            <p:spPr bwMode="auto">
              <a:xfrm>
                <a:off x="6278" y="2112"/>
                <a:ext cx="220" cy="136"/>
              </a:xfrm>
              <a:custGeom>
                <a:avLst/>
                <a:gdLst>
                  <a:gd name="T0" fmla="*/ 0 w 220"/>
                  <a:gd name="T1" fmla="*/ 0 h 136"/>
                  <a:gd name="T2" fmla="*/ 0 w 220"/>
                  <a:gd name="T3" fmla="*/ 0 h 136"/>
                  <a:gd name="T4" fmla="*/ 220 w 220"/>
                  <a:gd name="T5" fmla="*/ 136 h 136"/>
                  <a:gd name="T6" fmla="*/ 0 w 220"/>
                  <a:gd name="T7" fmla="*/ 0 h 136"/>
                </a:gdLst>
                <a:ahLst/>
                <a:cxnLst>
                  <a:cxn ang="0">
                    <a:pos x="T0" y="T1"/>
                  </a:cxn>
                  <a:cxn ang="0">
                    <a:pos x="T2" y="T3"/>
                  </a:cxn>
                  <a:cxn ang="0">
                    <a:pos x="T4" y="T5"/>
                  </a:cxn>
                  <a:cxn ang="0">
                    <a:pos x="T6" y="T7"/>
                  </a:cxn>
                </a:cxnLst>
                <a:rect l="0" t="0" r="r" b="b"/>
                <a:pathLst>
                  <a:path w="220" h="136">
                    <a:moveTo>
                      <a:pt x="0" y="0"/>
                    </a:moveTo>
                    <a:lnTo>
                      <a:pt x="0" y="0"/>
                    </a:lnTo>
                    <a:lnTo>
                      <a:pt x="220" y="136"/>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3" name="Freeform 104"/>
              <p:cNvSpPr>
                <a:spLocks/>
              </p:cNvSpPr>
              <p:nvPr/>
            </p:nvSpPr>
            <p:spPr bwMode="auto">
              <a:xfrm>
                <a:off x="7032" y="2039"/>
                <a:ext cx="51" cy="547"/>
              </a:xfrm>
              <a:custGeom>
                <a:avLst/>
                <a:gdLst>
                  <a:gd name="T0" fmla="*/ 51 w 51"/>
                  <a:gd name="T1" fmla="*/ 0 h 547"/>
                  <a:gd name="T2" fmla="*/ 51 w 51"/>
                  <a:gd name="T3" fmla="*/ 0 h 547"/>
                  <a:gd name="T4" fmla="*/ 51 w 51"/>
                  <a:gd name="T5" fmla="*/ 3 h 547"/>
                  <a:gd name="T6" fmla="*/ 51 w 51"/>
                  <a:gd name="T7" fmla="*/ 3 h 547"/>
                  <a:gd name="T8" fmla="*/ 46 w 51"/>
                  <a:gd name="T9" fmla="*/ 3 h 547"/>
                  <a:gd name="T10" fmla="*/ 0 w 51"/>
                  <a:gd name="T11" fmla="*/ 543 h 547"/>
                  <a:gd name="T12" fmla="*/ 0 w 51"/>
                  <a:gd name="T13" fmla="*/ 543 h 547"/>
                  <a:gd name="T14" fmla="*/ 4 w 51"/>
                  <a:gd name="T15" fmla="*/ 543 h 547"/>
                  <a:gd name="T16" fmla="*/ 4 w 51"/>
                  <a:gd name="T17" fmla="*/ 547 h 547"/>
                  <a:gd name="T18" fmla="*/ 4 w 51"/>
                  <a:gd name="T19" fmla="*/ 547 h 547"/>
                  <a:gd name="T20" fmla="*/ 51 w 51"/>
                  <a:gd name="T21"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47">
                    <a:moveTo>
                      <a:pt x="51" y="0"/>
                    </a:moveTo>
                    <a:lnTo>
                      <a:pt x="51" y="0"/>
                    </a:lnTo>
                    <a:lnTo>
                      <a:pt x="51" y="3"/>
                    </a:lnTo>
                    <a:lnTo>
                      <a:pt x="51" y="3"/>
                    </a:lnTo>
                    <a:lnTo>
                      <a:pt x="46" y="3"/>
                    </a:lnTo>
                    <a:lnTo>
                      <a:pt x="0" y="543"/>
                    </a:lnTo>
                    <a:lnTo>
                      <a:pt x="0" y="543"/>
                    </a:lnTo>
                    <a:lnTo>
                      <a:pt x="4" y="543"/>
                    </a:lnTo>
                    <a:lnTo>
                      <a:pt x="4" y="547"/>
                    </a:lnTo>
                    <a:lnTo>
                      <a:pt x="4" y="547"/>
                    </a:lnTo>
                    <a:lnTo>
                      <a:pt x="51"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4" name="Freeform 105"/>
              <p:cNvSpPr>
                <a:spLocks/>
              </p:cNvSpPr>
              <p:nvPr/>
            </p:nvSpPr>
            <p:spPr bwMode="auto">
              <a:xfrm>
                <a:off x="7032" y="2039"/>
                <a:ext cx="51" cy="547"/>
              </a:xfrm>
              <a:custGeom>
                <a:avLst/>
                <a:gdLst>
                  <a:gd name="T0" fmla="*/ 51 w 51"/>
                  <a:gd name="T1" fmla="*/ 0 h 547"/>
                  <a:gd name="T2" fmla="*/ 51 w 51"/>
                  <a:gd name="T3" fmla="*/ 0 h 547"/>
                  <a:gd name="T4" fmla="*/ 51 w 51"/>
                  <a:gd name="T5" fmla="*/ 3 h 547"/>
                  <a:gd name="T6" fmla="*/ 51 w 51"/>
                  <a:gd name="T7" fmla="*/ 3 h 547"/>
                  <a:gd name="T8" fmla="*/ 46 w 51"/>
                  <a:gd name="T9" fmla="*/ 3 h 547"/>
                  <a:gd name="T10" fmla="*/ 0 w 51"/>
                  <a:gd name="T11" fmla="*/ 543 h 547"/>
                  <a:gd name="T12" fmla="*/ 0 w 51"/>
                  <a:gd name="T13" fmla="*/ 543 h 547"/>
                  <a:gd name="T14" fmla="*/ 4 w 51"/>
                  <a:gd name="T15" fmla="*/ 543 h 547"/>
                  <a:gd name="T16" fmla="*/ 4 w 51"/>
                  <a:gd name="T17" fmla="*/ 547 h 547"/>
                  <a:gd name="T18" fmla="*/ 4 w 51"/>
                  <a:gd name="T19" fmla="*/ 547 h 547"/>
                  <a:gd name="T20" fmla="*/ 51 w 51"/>
                  <a:gd name="T21"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47">
                    <a:moveTo>
                      <a:pt x="51" y="0"/>
                    </a:moveTo>
                    <a:lnTo>
                      <a:pt x="51" y="0"/>
                    </a:lnTo>
                    <a:lnTo>
                      <a:pt x="51" y="3"/>
                    </a:lnTo>
                    <a:lnTo>
                      <a:pt x="51" y="3"/>
                    </a:lnTo>
                    <a:lnTo>
                      <a:pt x="46" y="3"/>
                    </a:lnTo>
                    <a:lnTo>
                      <a:pt x="0" y="543"/>
                    </a:lnTo>
                    <a:lnTo>
                      <a:pt x="0" y="543"/>
                    </a:lnTo>
                    <a:lnTo>
                      <a:pt x="4" y="543"/>
                    </a:lnTo>
                    <a:lnTo>
                      <a:pt x="4" y="547"/>
                    </a:lnTo>
                    <a:lnTo>
                      <a:pt x="4" y="547"/>
                    </a:lnTo>
                    <a:lnTo>
                      <a:pt x="51"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5" name="Freeform 106"/>
              <p:cNvSpPr>
                <a:spLocks/>
              </p:cNvSpPr>
              <p:nvPr/>
            </p:nvSpPr>
            <p:spPr bwMode="auto">
              <a:xfrm>
                <a:off x="6596" y="1693"/>
                <a:ext cx="487" cy="342"/>
              </a:xfrm>
              <a:custGeom>
                <a:avLst/>
                <a:gdLst>
                  <a:gd name="T0" fmla="*/ 0 w 487"/>
                  <a:gd name="T1" fmla="*/ 0 h 342"/>
                  <a:gd name="T2" fmla="*/ 487 w 487"/>
                  <a:gd name="T3" fmla="*/ 342 h 342"/>
                  <a:gd name="T4" fmla="*/ 487 w 487"/>
                  <a:gd name="T5" fmla="*/ 342 h 342"/>
                  <a:gd name="T6" fmla="*/ 0 w 487"/>
                  <a:gd name="T7" fmla="*/ 0 h 342"/>
                </a:gdLst>
                <a:ahLst/>
                <a:cxnLst>
                  <a:cxn ang="0">
                    <a:pos x="T0" y="T1"/>
                  </a:cxn>
                  <a:cxn ang="0">
                    <a:pos x="T2" y="T3"/>
                  </a:cxn>
                  <a:cxn ang="0">
                    <a:pos x="T4" y="T5"/>
                  </a:cxn>
                  <a:cxn ang="0">
                    <a:pos x="T6" y="T7"/>
                  </a:cxn>
                </a:cxnLst>
                <a:rect l="0" t="0" r="r" b="b"/>
                <a:pathLst>
                  <a:path w="487" h="342">
                    <a:moveTo>
                      <a:pt x="0" y="0"/>
                    </a:moveTo>
                    <a:lnTo>
                      <a:pt x="487" y="342"/>
                    </a:lnTo>
                    <a:lnTo>
                      <a:pt x="487" y="342"/>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6" name="Freeform 107"/>
              <p:cNvSpPr>
                <a:spLocks/>
              </p:cNvSpPr>
              <p:nvPr/>
            </p:nvSpPr>
            <p:spPr bwMode="auto">
              <a:xfrm>
                <a:off x="6596" y="1693"/>
                <a:ext cx="487" cy="342"/>
              </a:xfrm>
              <a:custGeom>
                <a:avLst/>
                <a:gdLst>
                  <a:gd name="T0" fmla="*/ 0 w 487"/>
                  <a:gd name="T1" fmla="*/ 0 h 342"/>
                  <a:gd name="T2" fmla="*/ 487 w 487"/>
                  <a:gd name="T3" fmla="*/ 342 h 342"/>
                  <a:gd name="T4" fmla="*/ 487 w 487"/>
                  <a:gd name="T5" fmla="*/ 342 h 342"/>
                  <a:gd name="T6" fmla="*/ 0 w 487"/>
                  <a:gd name="T7" fmla="*/ 0 h 342"/>
                </a:gdLst>
                <a:ahLst/>
                <a:cxnLst>
                  <a:cxn ang="0">
                    <a:pos x="T0" y="T1"/>
                  </a:cxn>
                  <a:cxn ang="0">
                    <a:pos x="T2" y="T3"/>
                  </a:cxn>
                  <a:cxn ang="0">
                    <a:pos x="T4" y="T5"/>
                  </a:cxn>
                  <a:cxn ang="0">
                    <a:pos x="T6" y="T7"/>
                  </a:cxn>
                </a:cxnLst>
                <a:rect l="0" t="0" r="r" b="b"/>
                <a:pathLst>
                  <a:path w="487" h="342">
                    <a:moveTo>
                      <a:pt x="0" y="0"/>
                    </a:moveTo>
                    <a:lnTo>
                      <a:pt x="487" y="342"/>
                    </a:lnTo>
                    <a:lnTo>
                      <a:pt x="487" y="342"/>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7" name="Freeform 108"/>
              <p:cNvSpPr>
                <a:spLocks/>
              </p:cNvSpPr>
              <p:nvPr/>
            </p:nvSpPr>
            <p:spPr bwMode="auto">
              <a:xfrm>
                <a:off x="6092" y="1348"/>
                <a:ext cx="991" cy="764"/>
              </a:xfrm>
              <a:custGeom>
                <a:avLst/>
                <a:gdLst>
                  <a:gd name="T0" fmla="*/ 0 w 991"/>
                  <a:gd name="T1" fmla="*/ 0 h 764"/>
                  <a:gd name="T2" fmla="*/ 0 w 991"/>
                  <a:gd name="T3" fmla="*/ 4 h 764"/>
                  <a:gd name="T4" fmla="*/ 161 w 991"/>
                  <a:gd name="T5" fmla="*/ 702 h 764"/>
                  <a:gd name="T6" fmla="*/ 178 w 991"/>
                  <a:gd name="T7" fmla="*/ 761 h 764"/>
                  <a:gd name="T8" fmla="*/ 178 w 991"/>
                  <a:gd name="T9" fmla="*/ 761 h 764"/>
                  <a:gd name="T10" fmla="*/ 178 w 991"/>
                  <a:gd name="T11" fmla="*/ 761 h 764"/>
                  <a:gd name="T12" fmla="*/ 182 w 991"/>
                  <a:gd name="T13" fmla="*/ 761 h 764"/>
                  <a:gd name="T14" fmla="*/ 182 w 991"/>
                  <a:gd name="T15" fmla="*/ 761 h 764"/>
                  <a:gd name="T16" fmla="*/ 182 w 991"/>
                  <a:gd name="T17" fmla="*/ 764 h 764"/>
                  <a:gd name="T18" fmla="*/ 186 w 991"/>
                  <a:gd name="T19" fmla="*/ 764 h 764"/>
                  <a:gd name="T20" fmla="*/ 186 w 991"/>
                  <a:gd name="T21" fmla="*/ 764 h 764"/>
                  <a:gd name="T22" fmla="*/ 986 w 991"/>
                  <a:gd name="T23" fmla="*/ 694 h 764"/>
                  <a:gd name="T24" fmla="*/ 991 w 991"/>
                  <a:gd name="T25" fmla="*/ 694 h 764"/>
                  <a:gd name="T26" fmla="*/ 982 w 991"/>
                  <a:gd name="T27" fmla="*/ 691 h 764"/>
                  <a:gd name="T28" fmla="*/ 182 w 991"/>
                  <a:gd name="T29" fmla="*/ 761 h 764"/>
                  <a:gd name="T30" fmla="*/ 169 w 991"/>
                  <a:gd name="T31" fmla="*/ 702 h 764"/>
                  <a:gd name="T32" fmla="*/ 4 w 991"/>
                  <a:gd name="T33" fmla="*/ 4 h 764"/>
                  <a:gd name="T34" fmla="*/ 4 w 991"/>
                  <a:gd name="T35" fmla="*/ 0 h 764"/>
                  <a:gd name="T36" fmla="*/ 0 w 991"/>
                  <a:gd name="T37" fmla="*/ 4 h 764"/>
                  <a:gd name="T38" fmla="*/ 0 w 991"/>
                  <a:gd name="T39" fmla="*/ 0 h 764"/>
                  <a:gd name="T40" fmla="*/ 0 w 991"/>
                  <a:gd name="T4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1" h="764">
                    <a:moveTo>
                      <a:pt x="0" y="0"/>
                    </a:moveTo>
                    <a:lnTo>
                      <a:pt x="0" y="4"/>
                    </a:lnTo>
                    <a:lnTo>
                      <a:pt x="161" y="702"/>
                    </a:lnTo>
                    <a:lnTo>
                      <a:pt x="178" y="761"/>
                    </a:lnTo>
                    <a:lnTo>
                      <a:pt x="178" y="761"/>
                    </a:lnTo>
                    <a:lnTo>
                      <a:pt x="178" y="761"/>
                    </a:lnTo>
                    <a:lnTo>
                      <a:pt x="182" y="761"/>
                    </a:lnTo>
                    <a:lnTo>
                      <a:pt x="182" y="761"/>
                    </a:lnTo>
                    <a:lnTo>
                      <a:pt x="182" y="764"/>
                    </a:lnTo>
                    <a:lnTo>
                      <a:pt x="186" y="764"/>
                    </a:lnTo>
                    <a:lnTo>
                      <a:pt x="186" y="764"/>
                    </a:lnTo>
                    <a:lnTo>
                      <a:pt x="986" y="694"/>
                    </a:lnTo>
                    <a:lnTo>
                      <a:pt x="991" y="694"/>
                    </a:lnTo>
                    <a:lnTo>
                      <a:pt x="982" y="691"/>
                    </a:lnTo>
                    <a:lnTo>
                      <a:pt x="182" y="761"/>
                    </a:lnTo>
                    <a:lnTo>
                      <a:pt x="169" y="702"/>
                    </a:lnTo>
                    <a:lnTo>
                      <a:pt x="4" y="4"/>
                    </a:lnTo>
                    <a:lnTo>
                      <a:pt x="4" y="0"/>
                    </a:lnTo>
                    <a:lnTo>
                      <a:pt x="0" y="4"/>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8" name="Freeform 109"/>
              <p:cNvSpPr>
                <a:spLocks/>
              </p:cNvSpPr>
              <p:nvPr/>
            </p:nvSpPr>
            <p:spPr bwMode="auto">
              <a:xfrm>
                <a:off x="6092" y="1348"/>
                <a:ext cx="991" cy="764"/>
              </a:xfrm>
              <a:custGeom>
                <a:avLst/>
                <a:gdLst>
                  <a:gd name="T0" fmla="*/ 0 w 991"/>
                  <a:gd name="T1" fmla="*/ 0 h 764"/>
                  <a:gd name="T2" fmla="*/ 0 w 991"/>
                  <a:gd name="T3" fmla="*/ 4 h 764"/>
                  <a:gd name="T4" fmla="*/ 161 w 991"/>
                  <a:gd name="T5" fmla="*/ 702 h 764"/>
                  <a:gd name="T6" fmla="*/ 178 w 991"/>
                  <a:gd name="T7" fmla="*/ 761 h 764"/>
                  <a:gd name="T8" fmla="*/ 178 w 991"/>
                  <a:gd name="T9" fmla="*/ 761 h 764"/>
                  <a:gd name="T10" fmla="*/ 178 w 991"/>
                  <a:gd name="T11" fmla="*/ 761 h 764"/>
                  <a:gd name="T12" fmla="*/ 182 w 991"/>
                  <a:gd name="T13" fmla="*/ 761 h 764"/>
                  <a:gd name="T14" fmla="*/ 182 w 991"/>
                  <a:gd name="T15" fmla="*/ 761 h 764"/>
                  <a:gd name="T16" fmla="*/ 182 w 991"/>
                  <a:gd name="T17" fmla="*/ 764 h 764"/>
                  <a:gd name="T18" fmla="*/ 186 w 991"/>
                  <a:gd name="T19" fmla="*/ 764 h 764"/>
                  <a:gd name="T20" fmla="*/ 186 w 991"/>
                  <a:gd name="T21" fmla="*/ 764 h 764"/>
                  <a:gd name="T22" fmla="*/ 986 w 991"/>
                  <a:gd name="T23" fmla="*/ 694 h 764"/>
                  <a:gd name="T24" fmla="*/ 991 w 991"/>
                  <a:gd name="T25" fmla="*/ 694 h 764"/>
                  <a:gd name="T26" fmla="*/ 982 w 991"/>
                  <a:gd name="T27" fmla="*/ 691 h 764"/>
                  <a:gd name="T28" fmla="*/ 182 w 991"/>
                  <a:gd name="T29" fmla="*/ 761 h 764"/>
                  <a:gd name="T30" fmla="*/ 169 w 991"/>
                  <a:gd name="T31" fmla="*/ 702 h 764"/>
                  <a:gd name="T32" fmla="*/ 4 w 991"/>
                  <a:gd name="T33" fmla="*/ 4 h 764"/>
                  <a:gd name="T34" fmla="*/ 4 w 991"/>
                  <a:gd name="T35" fmla="*/ 0 h 764"/>
                  <a:gd name="T36" fmla="*/ 0 w 991"/>
                  <a:gd name="T37" fmla="*/ 4 h 764"/>
                  <a:gd name="T38" fmla="*/ 0 w 991"/>
                  <a:gd name="T39" fmla="*/ 0 h 764"/>
                  <a:gd name="T40" fmla="*/ 0 w 991"/>
                  <a:gd name="T4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1" h="764">
                    <a:moveTo>
                      <a:pt x="0" y="0"/>
                    </a:moveTo>
                    <a:lnTo>
                      <a:pt x="0" y="4"/>
                    </a:lnTo>
                    <a:lnTo>
                      <a:pt x="161" y="702"/>
                    </a:lnTo>
                    <a:lnTo>
                      <a:pt x="178" y="761"/>
                    </a:lnTo>
                    <a:lnTo>
                      <a:pt x="178" y="761"/>
                    </a:lnTo>
                    <a:lnTo>
                      <a:pt x="178" y="761"/>
                    </a:lnTo>
                    <a:lnTo>
                      <a:pt x="182" y="761"/>
                    </a:lnTo>
                    <a:lnTo>
                      <a:pt x="182" y="761"/>
                    </a:lnTo>
                    <a:lnTo>
                      <a:pt x="182" y="764"/>
                    </a:lnTo>
                    <a:lnTo>
                      <a:pt x="186" y="764"/>
                    </a:lnTo>
                    <a:lnTo>
                      <a:pt x="186" y="764"/>
                    </a:lnTo>
                    <a:lnTo>
                      <a:pt x="986" y="694"/>
                    </a:lnTo>
                    <a:lnTo>
                      <a:pt x="991" y="694"/>
                    </a:lnTo>
                    <a:lnTo>
                      <a:pt x="982" y="691"/>
                    </a:lnTo>
                    <a:lnTo>
                      <a:pt x="182" y="761"/>
                    </a:lnTo>
                    <a:lnTo>
                      <a:pt x="169" y="702"/>
                    </a:lnTo>
                    <a:lnTo>
                      <a:pt x="4" y="4"/>
                    </a:lnTo>
                    <a:lnTo>
                      <a:pt x="4" y="0"/>
                    </a:lnTo>
                    <a:lnTo>
                      <a:pt x="0" y="4"/>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9" name="Freeform 110"/>
              <p:cNvSpPr>
                <a:spLocks/>
              </p:cNvSpPr>
              <p:nvPr/>
            </p:nvSpPr>
            <p:spPr bwMode="auto">
              <a:xfrm>
                <a:off x="7083" y="2039"/>
                <a:ext cx="4" cy="0"/>
              </a:xfrm>
              <a:custGeom>
                <a:avLst/>
                <a:gdLst>
                  <a:gd name="T0" fmla="*/ 0 w 4"/>
                  <a:gd name="T1" fmla="*/ 0 w 4"/>
                  <a:gd name="T2" fmla="*/ 0 w 4"/>
                  <a:gd name="T3" fmla="*/ 0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0" y="0"/>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0" name="Freeform 111"/>
              <p:cNvSpPr>
                <a:spLocks/>
              </p:cNvSpPr>
              <p:nvPr/>
            </p:nvSpPr>
            <p:spPr bwMode="auto">
              <a:xfrm>
                <a:off x="7083" y="2039"/>
                <a:ext cx="4" cy="0"/>
              </a:xfrm>
              <a:custGeom>
                <a:avLst/>
                <a:gdLst>
                  <a:gd name="T0" fmla="*/ 0 w 4"/>
                  <a:gd name="T1" fmla="*/ 0 w 4"/>
                  <a:gd name="T2" fmla="*/ 0 w 4"/>
                  <a:gd name="T3" fmla="*/ 0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0" y="0"/>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1" name="Freeform 112"/>
              <p:cNvSpPr>
                <a:spLocks/>
              </p:cNvSpPr>
              <p:nvPr/>
            </p:nvSpPr>
            <p:spPr bwMode="auto">
              <a:xfrm>
                <a:off x="6096" y="1344"/>
                <a:ext cx="1287" cy="698"/>
              </a:xfrm>
              <a:custGeom>
                <a:avLst/>
                <a:gdLst>
                  <a:gd name="T0" fmla="*/ 1 w 304"/>
                  <a:gd name="T1" fmla="*/ 0 h 190"/>
                  <a:gd name="T2" fmla="*/ 0 w 304"/>
                  <a:gd name="T3" fmla="*/ 1 h 190"/>
                  <a:gd name="T4" fmla="*/ 0 w 304"/>
                  <a:gd name="T5" fmla="*/ 1 h 190"/>
                  <a:gd name="T6" fmla="*/ 0 w 304"/>
                  <a:gd name="T7" fmla="*/ 1 h 190"/>
                  <a:gd name="T8" fmla="*/ 0 w 304"/>
                  <a:gd name="T9" fmla="*/ 1 h 190"/>
                  <a:gd name="T10" fmla="*/ 202 w 304"/>
                  <a:gd name="T11" fmla="*/ 165 h 190"/>
                  <a:gd name="T12" fmla="*/ 231 w 304"/>
                  <a:gd name="T13" fmla="*/ 189 h 190"/>
                  <a:gd name="T14" fmla="*/ 233 w 304"/>
                  <a:gd name="T15" fmla="*/ 190 h 190"/>
                  <a:gd name="T16" fmla="*/ 233 w 304"/>
                  <a:gd name="T17" fmla="*/ 190 h 190"/>
                  <a:gd name="T18" fmla="*/ 233 w 304"/>
                  <a:gd name="T19" fmla="*/ 189 h 190"/>
                  <a:gd name="T20" fmla="*/ 233 w 304"/>
                  <a:gd name="T21" fmla="*/ 189 h 190"/>
                  <a:gd name="T22" fmla="*/ 233 w 304"/>
                  <a:gd name="T23" fmla="*/ 189 h 190"/>
                  <a:gd name="T24" fmla="*/ 304 w 304"/>
                  <a:gd name="T25" fmla="*/ 115 h 190"/>
                  <a:gd name="T26" fmla="*/ 304 w 304"/>
                  <a:gd name="T27" fmla="*/ 113 h 190"/>
                  <a:gd name="T28" fmla="*/ 233 w 304"/>
                  <a:gd name="T29" fmla="*/ 188 h 190"/>
                  <a:gd name="T30" fmla="*/ 233 w 304"/>
                  <a:gd name="T31" fmla="*/ 188 h 190"/>
                  <a:gd name="T32" fmla="*/ 118 w 304"/>
                  <a:gd name="T33" fmla="*/ 95 h 190"/>
                  <a:gd name="T34" fmla="*/ 1 w 304"/>
                  <a:gd name="T35" fmla="*/ 1 h 190"/>
                  <a:gd name="T36" fmla="*/ 61 w 304"/>
                  <a:gd name="T37" fmla="*/ 8 h 190"/>
                  <a:gd name="T38" fmla="*/ 304 w 304"/>
                  <a:gd name="T39" fmla="*/ 35 h 190"/>
                  <a:gd name="T40" fmla="*/ 304 w 304"/>
                  <a:gd name="T41" fmla="*/ 34 h 190"/>
                  <a:gd name="T42" fmla="*/ 1 w 304"/>
                  <a:gd name="T43"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90">
                    <a:moveTo>
                      <a:pt x="1" y="0"/>
                    </a:moveTo>
                    <a:cubicBezTo>
                      <a:pt x="0" y="1"/>
                      <a:pt x="0" y="1"/>
                      <a:pt x="0" y="1"/>
                    </a:cubicBezTo>
                    <a:cubicBezTo>
                      <a:pt x="0" y="1"/>
                      <a:pt x="0" y="1"/>
                      <a:pt x="0" y="1"/>
                    </a:cubicBezTo>
                    <a:cubicBezTo>
                      <a:pt x="0" y="1"/>
                      <a:pt x="0" y="1"/>
                      <a:pt x="0" y="1"/>
                    </a:cubicBezTo>
                    <a:cubicBezTo>
                      <a:pt x="0" y="1"/>
                      <a:pt x="0" y="1"/>
                      <a:pt x="0" y="1"/>
                    </a:cubicBezTo>
                    <a:cubicBezTo>
                      <a:pt x="202" y="165"/>
                      <a:pt x="202" y="165"/>
                      <a:pt x="202" y="165"/>
                    </a:cubicBezTo>
                    <a:cubicBezTo>
                      <a:pt x="231" y="189"/>
                      <a:pt x="231" y="189"/>
                      <a:pt x="231" y="189"/>
                    </a:cubicBezTo>
                    <a:cubicBezTo>
                      <a:pt x="233" y="190"/>
                      <a:pt x="233" y="190"/>
                      <a:pt x="233" y="190"/>
                    </a:cubicBezTo>
                    <a:cubicBezTo>
                      <a:pt x="233" y="190"/>
                      <a:pt x="233" y="190"/>
                      <a:pt x="233" y="190"/>
                    </a:cubicBezTo>
                    <a:cubicBezTo>
                      <a:pt x="233" y="189"/>
                      <a:pt x="233" y="189"/>
                      <a:pt x="233" y="189"/>
                    </a:cubicBezTo>
                    <a:cubicBezTo>
                      <a:pt x="233" y="189"/>
                      <a:pt x="233" y="189"/>
                      <a:pt x="233" y="189"/>
                    </a:cubicBezTo>
                    <a:cubicBezTo>
                      <a:pt x="233" y="189"/>
                      <a:pt x="233" y="189"/>
                      <a:pt x="233" y="189"/>
                    </a:cubicBezTo>
                    <a:cubicBezTo>
                      <a:pt x="304" y="115"/>
                      <a:pt x="304" y="115"/>
                      <a:pt x="304" y="115"/>
                    </a:cubicBezTo>
                    <a:cubicBezTo>
                      <a:pt x="304" y="114"/>
                      <a:pt x="304" y="114"/>
                      <a:pt x="304" y="113"/>
                    </a:cubicBezTo>
                    <a:cubicBezTo>
                      <a:pt x="233" y="188"/>
                      <a:pt x="233" y="188"/>
                      <a:pt x="233" y="188"/>
                    </a:cubicBezTo>
                    <a:cubicBezTo>
                      <a:pt x="233" y="188"/>
                      <a:pt x="233" y="188"/>
                      <a:pt x="233" y="188"/>
                    </a:cubicBezTo>
                    <a:cubicBezTo>
                      <a:pt x="118" y="95"/>
                      <a:pt x="118" y="95"/>
                      <a:pt x="118" y="95"/>
                    </a:cubicBezTo>
                    <a:cubicBezTo>
                      <a:pt x="1" y="1"/>
                      <a:pt x="1" y="1"/>
                      <a:pt x="1" y="1"/>
                    </a:cubicBezTo>
                    <a:cubicBezTo>
                      <a:pt x="61" y="8"/>
                      <a:pt x="61" y="8"/>
                      <a:pt x="61" y="8"/>
                    </a:cubicBezTo>
                    <a:cubicBezTo>
                      <a:pt x="304" y="35"/>
                      <a:pt x="304" y="35"/>
                      <a:pt x="304" y="35"/>
                    </a:cubicBezTo>
                    <a:cubicBezTo>
                      <a:pt x="304" y="34"/>
                      <a:pt x="304" y="34"/>
                      <a:pt x="304" y="34"/>
                    </a:cubicBezTo>
                    <a:cubicBezTo>
                      <a:pt x="1" y="0"/>
                      <a:pt x="1" y="0"/>
                      <a:pt x="1"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2" name="Freeform 113"/>
              <p:cNvSpPr>
                <a:spLocks/>
              </p:cNvSpPr>
              <p:nvPr/>
            </p:nvSpPr>
            <p:spPr bwMode="auto">
              <a:xfrm>
                <a:off x="6846" y="720"/>
                <a:ext cx="537" cy="507"/>
              </a:xfrm>
              <a:custGeom>
                <a:avLst/>
                <a:gdLst>
                  <a:gd name="T0" fmla="*/ 1 w 127"/>
                  <a:gd name="T1" fmla="*/ 0 h 138"/>
                  <a:gd name="T2" fmla="*/ 0 w 127"/>
                  <a:gd name="T3" fmla="*/ 1 h 138"/>
                  <a:gd name="T4" fmla="*/ 127 w 127"/>
                  <a:gd name="T5" fmla="*/ 138 h 138"/>
                  <a:gd name="T6" fmla="*/ 127 w 127"/>
                  <a:gd name="T7" fmla="*/ 137 h 138"/>
                  <a:gd name="T8" fmla="*/ 2 w 127"/>
                  <a:gd name="T9" fmla="*/ 1 h 138"/>
                  <a:gd name="T10" fmla="*/ 127 w 127"/>
                  <a:gd name="T11" fmla="*/ 35 h 138"/>
                  <a:gd name="T12" fmla="*/ 1 w 127"/>
                  <a:gd name="T13" fmla="*/ 1 h 138"/>
                  <a:gd name="T14" fmla="*/ 1 w 127"/>
                  <a:gd name="T15" fmla="*/ 1 h 138"/>
                  <a:gd name="T16" fmla="*/ 1 w 127"/>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38">
                    <a:moveTo>
                      <a:pt x="1" y="0"/>
                    </a:moveTo>
                    <a:cubicBezTo>
                      <a:pt x="0" y="1"/>
                      <a:pt x="0" y="1"/>
                      <a:pt x="0" y="1"/>
                    </a:cubicBezTo>
                    <a:cubicBezTo>
                      <a:pt x="127" y="138"/>
                      <a:pt x="127" y="138"/>
                      <a:pt x="127" y="138"/>
                    </a:cubicBezTo>
                    <a:cubicBezTo>
                      <a:pt x="127" y="138"/>
                      <a:pt x="127" y="137"/>
                      <a:pt x="127" y="137"/>
                    </a:cubicBezTo>
                    <a:cubicBezTo>
                      <a:pt x="2" y="1"/>
                      <a:pt x="2" y="1"/>
                      <a:pt x="2" y="1"/>
                    </a:cubicBezTo>
                    <a:cubicBezTo>
                      <a:pt x="127" y="35"/>
                      <a:pt x="127" y="35"/>
                      <a:pt x="127" y="35"/>
                    </a:cubicBezTo>
                    <a:cubicBezTo>
                      <a:pt x="1" y="1"/>
                      <a:pt x="1" y="1"/>
                      <a:pt x="1" y="1"/>
                    </a:cubicBezTo>
                    <a:cubicBezTo>
                      <a:pt x="1" y="1"/>
                      <a:pt x="1" y="1"/>
                      <a:pt x="1" y="1"/>
                    </a:cubicBezTo>
                    <a:cubicBezTo>
                      <a:pt x="1" y="0"/>
                      <a:pt x="1" y="0"/>
                      <a:pt x="1"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3" name="Freeform 114"/>
              <p:cNvSpPr>
                <a:spLocks/>
              </p:cNvSpPr>
              <p:nvPr/>
            </p:nvSpPr>
            <p:spPr bwMode="auto">
              <a:xfrm>
                <a:off x="2069" y="-4"/>
                <a:ext cx="830" cy="397"/>
              </a:xfrm>
              <a:custGeom>
                <a:avLst/>
                <a:gdLst>
                  <a:gd name="T0" fmla="*/ 0 w 830"/>
                  <a:gd name="T1" fmla="*/ 0 h 397"/>
                  <a:gd name="T2" fmla="*/ 0 w 830"/>
                  <a:gd name="T3" fmla="*/ 0 h 397"/>
                  <a:gd name="T4" fmla="*/ 830 w 830"/>
                  <a:gd name="T5" fmla="*/ 397 h 397"/>
                  <a:gd name="T6" fmla="*/ 830 w 830"/>
                  <a:gd name="T7" fmla="*/ 397 h 397"/>
                  <a:gd name="T8" fmla="*/ 0 w 830"/>
                  <a:gd name="T9" fmla="*/ 0 h 397"/>
                </a:gdLst>
                <a:ahLst/>
                <a:cxnLst>
                  <a:cxn ang="0">
                    <a:pos x="T0" y="T1"/>
                  </a:cxn>
                  <a:cxn ang="0">
                    <a:pos x="T2" y="T3"/>
                  </a:cxn>
                  <a:cxn ang="0">
                    <a:pos x="T4" y="T5"/>
                  </a:cxn>
                  <a:cxn ang="0">
                    <a:pos x="T6" y="T7"/>
                  </a:cxn>
                  <a:cxn ang="0">
                    <a:pos x="T8" y="T9"/>
                  </a:cxn>
                </a:cxnLst>
                <a:rect l="0" t="0" r="r" b="b"/>
                <a:pathLst>
                  <a:path w="830" h="397">
                    <a:moveTo>
                      <a:pt x="0" y="0"/>
                    </a:moveTo>
                    <a:lnTo>
                      <a:pt x="0" y="0"/>
                    </a:lnTo>
                    <a:lnTo>
                      <a:pt x="830" y="397"/>
                    </a:lnTo>
                    <a:lnTo>
                      <a:pt x="830" y="397"/>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4" name="Freeform 115"/>
              <p:cNvSpPr>
                <a:spLocks/>
              </p:cNvSpPr>
              <p:nvPr/>
            </p:nvSpPr>
            <p:spPr bwMode="auto">
              <a:xfrm>
                <a:off x="2069" y="-4"/>
                <a:ext cx="830" cy="397"/>
              </a:xfrm>
              <a:custGeom>
                <a:avLst/>
                <a:gdLst>
                  <a:gd name="T0" fmla="*/ 0 w 830"/>
                  <a:gd name="T1" fmla="*/ 0 h 397"/>
                  <a:gd name="T2" fmla="*/ 0 w 830"/>
                  <a:gd name="T3" fmla="*/ 0 h 397"/>
                  <a:gd name="T4" fmla="*/ 830 w 830"/>
                  <a:gd name="T5" fmla="*/ 397 h 397"/>
                  <a:gd name="T6" fmla="*/ 830 w 830"/>
                  <a:gd name="T7" fmla="*/ 397 h 397"/>
                  <a:gd name="T8" fmla="*/ 0 w 830"/>
                  <a:gd name="T9" fmla="*/ 0 h 397"/>
                </a:gdLst>
                <a:ahLst/>
                <a:cxnLst>
                  <a:cxn ang="0">
                    <a:pos x="T0" y="T1"/>
                  </a:cxn>
                  <a:cxn ang="0">
                    <a:pos x="T2" y="T3"/>
                  </a:cxn>
                  <a:cxn ang="0">
                    <a:pos x="T4" y="T5"/>
                  </a:cxn>
                  <a:cxn ang="0">
                    <a:pos x="T6" y="T7"/>
                  </a:cxn>
                  <a:cxn ang="0">
                    <a:pos x="T8" y="T9"/>
                  </a:cxn>
                </a:cxnLst>
                <a:rect l="0" t="0" r="r" b="b"/>
                <a:pathLst>
                  <a:path w="830" h="397">
                    <a:moveTo>
                      <a:pt x="0" y="0"/>
                    </a:moveTo>
                    <a:lnTo>
                      <a:pt x="0" y="0"/>
                    </a:lnTo>
                    <a:lnTo>
                      <a:pt x="830" y="397"/>
                    </a:lnTo>
                    <a:lnTo>
                      <a:pt x="830" y="397"/>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5" name="Freeform 116"/>
              <p:cNvSpPr>
                <a:spLocks/>
              </p:cNvSpPr>
              <p:nvPr/>
            </p:nvSpPr>
            <p:spPr bwMode="auto">
              <a:xfrm>
                <a:off x="2907" y="397"/>
                <a:ext cx="957" cy="598"/>
              </a:xfrm>
              <a:custGeom>
                <a:avLst/>
                <a:gdLst>
                  <a:gd name="T0" fmla="*/ 0 w 957"/>
                  <a:gd name="T1" fmla="*/ 0 h 598"/>
                  <a:gd name="T2" fmla="*/ 957 w 957"/>
                  <a:gd name="T3" fmla="*/ 598 h 598"/>
                  <a:gd name="T4" fmla="*/ 957 w 957"/>
                  <a:gd name="T5" fmla="*/ 598 h 598"/>
                  <a:gd name="T6" fmla="*/ 0 w 957"/>
                  <a:gd name="T7" fmla="*/ 0 h 598"/>
                </a:gdLst>
                <a:ahLst/>
                <a:cxnLst>
                  <a:cxn ang="0">
                    <a:pos x="T0" y="T1"/>
                  </a:cxn>
                  <a:cxn ang="0">
                    <a:pos x="T2" y="T3"/>
                  </a:cxn>
                  <a:cxn ang="0">
                    <a:pos x="T4" y="T5"/>
                  </a:cxn>
                  <a:cxn ang="0">
                    <a:pos x="T6" y="T7"/>
                  </a:cxn>
                </a:cxnLst>
                <a:rect l="0" t="0" r="r" b="b"/>
                <a:pathLst>
                  <a:path w="957" h="598">
                    <a:moveTo>
                      <a:pt x="0" y="0"/>
                    </a:moveTo>
                    <a:lnTo>
                      <a:pt x="957" y="598"/>
                    </a:lnTo>
                    <a:lnTo>
                      <a:pt x="957" y="598"/>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6" name="Freeform 117"/>
              <p:cNvSpPr>
                <a:spLocks/>
              </p:cNvSpPr>
              <p:nvPr/>
            </p:nvSpPr>
            <p:spPr bwMode="auto">
              <a:xfrm>
                <a:off x="2907" y="397"/>
                <a:ext cx="957" cy="598"/>
              </a:xfrm>
              <a:custGeom>
                <a:avLst/>
                <a:gdLst>
                  <a:gd name="T0" fmla="*/ 0 w 957"/>
                  <a:gd name="T1" fmla="*/ 0 h 598"/>
                  <a:gd name="T2" fmla="*/ 957 w 957"/>
                  <a:gd name="T3" fmla="*/ 598 h 598"/>
                  <a:gd name="T4" fmla="*/ 957 w 957"/>
                  <a:gd name="T5" fmla="*/ 598 h 598"/>
                  <a:gd name="T6" fmla="*/ 0 w 957"/>
                  <a:gd name="T7" fmla="*/ 0 h 598"/>
                </a:gdLst>
                <a:ahLst/>
                <a:cxnLst>
                  <a:cxn ang="0">
                    <a:pos x="T0" y="T1"/>
                  </a:cxn>
                  <a:cxn ang="0">
                    <a:pos x="T2" y="T3"/>
                  </a:cxn>
                  <a:cxn ang="0">
                    <a:pos x="T4" y="T5"/>
                  </a:cxn>
                  <a:cxn ang="0">
                    <a:pos x="T6" y="T7"/>
                  </a:cxn>
                </a:cxnLst>
                <a:rect l="0" t="0" r="r" b="b"/>
                <a:pathLst>
                  <a:path w="957" h="598">
                    <a:moveTo>
                      <a:pt x="0" y="0"/>
                    </a:moveTo>
                    <a:lnTo>
                      <a:pt x="957" y="598"/>
                    </a:lnTo>
                    <a:lnTo>
                      <a:pt x="957" y="598"/>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7" name="Freeform 118"/>
              <p:cNvSpPr>
                <a:spLocks/>
              </p:cNvSpPr>
              <p:nvPr/>
            </p:nvSpPr>
            <p:spPr bwMode="auto">
              <a:xfrm>
                <a:off x="3826" y="378"/>
                <a:ext cx="47" cy="617"/>
              </a:xfrm>
              <a:custGeom>
                <a:avLst/>
                <a:gdLst>
                  <a:gd name="T0" fmla="*/ 0 w 47"/>
                  <a:gd name="T1" fmla="*/ 0 h 617"/>
                  <a:gd name="T2" fmla="*/ 0 w 47"/>
                  <a:gd name="T3" fmla="*/ 0 h 617"/>
                  <a:gd name="T4" fmla="*/ 9 w 47"/>
                  <a:gd name="T5" fmla="*/ 169 h 617"/>
                  <a:gd name="T6" fmla="*/ 38 w 47"/>
                  <a:gd name="T7" fmla="*/ 614 h 617"/>
                  <a:gd name="T8" fmla="*/ 43 w 47"/>
                  <a:gd name="T9" fmla="*/ 617 h 617"/>
                  <a:gd name="T10" fmla="*/ 43 w 47"/>
                  <a:gd name="T11" fmla="*/ 617 h 617"/>
                  <a:gd name="T12" fmla="*/ 43 w 47"/>
                  <a:gd name="T13" fmla="*/ 617 h 617"/>
                  <a:gd name="T14" fmla="*/ 47 w 47"/>
                  <a:gd name="T15" fmla="*/ 617 h 617"/>
                  <a:gd name="T16" fmla="*/ 30 w 47"/>
                  <a:gd name="T17" fmla="*/ 375 h 617"/>
                  <a:gd name="T18" fmla="*/ 5 w 47"/>
                  <a:gd name="T19" fmla="*/ 4 h 617"/>
                  <a:gd name="T20" fmla="*/ 0 w 47"/>
                  <a:gd name="T2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17">
                    <a:moveTo>
                      <a:pt x="0" y="0"/>
                    </a:moveTo>
                    <a:lnTo>
                      <a:pt x="0" y="0"/>
                    </a:lnTo>
                    <a:lnTo>
                      <a:pt x="9" y="169"/>
                    </a:lnTo>
                    <a:lnTo>
                      <a:pt x="38" y="614"/>
                    </a:lnTo>
                    <a:lnTo>
                      <a:pt x="43" y="617"/>
                    </a:lnTo>
                    <a:lnTo>
                      <a:pt x="43" y="617"/>
                    </a:lnTo>
                    <a:lnTo>
                      <a:pt x="43" y="617"/>
                    </a:lnTo>
                    <a:lnTo>
                      <a:pt x="47" y="617"/>
                    </a:lnTo>
                    <a:lnTo>
                      <a:pt x="30" y="375"/>
                    </a:lnTo>
                    <a:lnTo>
                      <a:pt x="5"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8" name="Freeform 119"/>
              <p:cNvSpPr>
                <a:spLocks/>
              </p:cNvSpPr>
              <p:nvPr/>
            </p:nvSpPr>
            <p:spPr bwMode="auto">
              <a:xfrm>
                <a:off x="3826" y="378"/>
                <a:ext cx="47" cy="617"/>
              </a:xfrm>
              <a:custGeom>
                <a:avLst/>
                <a:gdLst>
                  <a:gd name="T0" fmla="*/ 0 w 47"/>
                  <a:gd name="T1" fmla="*/ 0 h 617"/>
                  <a:gd name="T2" fmla="*/ 0 w 47"/>
                  <a:gd name="T3" fmla="*/ 0 h 617"/>
                  <a:gd name="T4" fmla="*/ 9 w 47"/>
                  <a:gd name="T5" fmla="*/ 169 h 617"/>
                  <a:gd name="T6" fmla="*/ 38 w 47"/>
                  <a:gd name="T7" fmla="*/ 614 h 617"/>
                  <a:gd name="T8" fmla="*/ 43 w 47"/>
                  <a:gd name="T9" fmla="*/ 617 h 617"/>
                  <a:gd name="T10" fmla="*/ 43 w 47"/>
                  <a:gd name="T11" fmla="*/ 617 h 617"/>
                  <a:gd name="T12" fmla="*/ 43 w 47"/>
                  <a:gd name="T13" fmla="*/ 617 h 617"/>
                  <a:gd name="T14" fmla="*/ 47 w 47"/>
                  <a:gd name="T15" fmla="*/ 617 h 617"/>
                  <a:gd name="T16" fmla="*/ 30 w 47"/>
                  <a:gd name="T17" fmla="*/ 375 h 617"/>
                  <a:gd name="T18" fmla="*/ 5 w 47"/>
                  <a:gd name="T19" fmla="*/ 4 h 617"/>
                  <a:gd name="T20" fmla="*/ 0 w 47"/>
                  <a:gd name="T2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17">
                    <a:moveTo>
                      <a:pt x="0" y="0"/>
                    </a:moveTo>
                    <a:lnTo>
                      <a:pt x="0" y="0"/>
                    </a:lnTo>
                    <a:lnTo>
                      <a:pt x="9" y="169"/>
                    </a:lnTo>
                    <a:lnTo>
                      <a:pt x="38" y="614"/>
                    </a:lnTo>
                    <a:lnTo>
                      <a:pt x="43" y="617"/>
                    </a:lnTo>
                    <a:lnTo>
                      <a:pt x="43" y="617"/>
                    </a:lnTo>
                    <a:lnTo>
                      <a:pt x="43" y="617"/>
                    </a:lnTo>
                    <a:lnTo>
                      <a:pt x="47" y="617"/>
                    </a:lnTo>
                    <a:lnTo>
                      <a:pt x="30" y="375"/>
                    </a:lnTo>
                    <a:lnTo>
                      <a:pt x="5"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9" name="Freeform 120"/>
              <p:cNvSpPr>
                <a:spLocks/>
              </p:cNvSpPr>
              <p:nvPr/>
            </p:nvSpPr>
            <p:spPr bwMode="auto">
              <a:xfrm>
                <a:off x="2912" y="-4"/>
                <a:ext cx="914" cy="397"/>
              </a:xfrm>
              <a:custGeom>
                <a:avLst/>
                <a:gdLst>
                  <a:gd name="T0" fmla="*/ 104 w 216"/>
                  <a:gd name="T1" fmla="*/ 0 h 108"/>
                  <a:gd name="T2" fmla="*/ 102 w 216"/>
                  <a:gd name="T3" fmla="*/ 0 h 108"/>
                  <a:gd name="T4" fmla="*/ 166 w 216"/>
                  <a:gd name="T5" fmla="*/ 58 h 108"/>
                  <a:gd name="T6" fmla="*/ 215 w 216"/>
                  <a:gd name="T7" fmla="*/ 103 h 108"/>
                  <a:gd name="T8" fmla="*/ 215 w 216"/>
                  <a:gd name="T9" fmla="*/ 103 h 108"/>
                  <a:gd name="T10" fmla="*/ 0 w 216"/>
                  <a:gd name="T11" fmla="*/ 107 h 108"/>
                  <a:gd name="T12" fmla="*/ 0 w 216"/>
                  <a:gd name="T13" fmla="*/ 108 h 108"/>
                  <a:gd name="T14" fmla="*/ 0 w 216"/>
                  <a:gd name="T15" fmla="*/ 108 h 108"/>
                  <a:gd name="T16" fmla="*/ 0 w 216"/>
                  <a:gd name="T17" fmla="*/ 108 h 108"/>
                  <a:gd name="T18" fmla="*/ 0 w 216"/>
                  <a:gd name="T19" fmla="*/ 108 h 108"/>
                  <a:gd name="T20" fmla="*/ 215 w 216"/>
                  <a:gd name="T21" fmla="*/ 104 h 108"/>
                  <a:gd name="T22" fmla="*/ 216 w 216"/>
                  <a:gd name="T23" fmla="*/ 104 h 108"/>
                  <a:gd name="T24" fmla="*/ 216 w 216"/>
                  <a:gd name="T25" fmla="*/ 104 h 108"/>
                  <a:gd name="T26" fmla="*/ 216 w 216"/>
                  <a:gd name="T27" fmla="*/ 104 h 108"/>
                  <a:gd name="T28" fmla="*/ 215 w 216"/>
                  <a:gd name="T29" fmla="*/ 104 h 108"/>
                  <a:gd name="T30" fmla="*/ 215 w 216"/>
                  <a:gd name="T31" fmla="*/ 103 h 108"/>
                  <a:gd name="T32" fmla="*/ 215 w 216"/>
                  <a:gd name="T33" fmla="*/ 103 h 108"/>
                  <a:gd name="T34" fmla="*/ 216 w 216"/>
                  <a:gd name="T35" fmla="*/ 103 h 108"/>
                  <a:gd name="T36" fmla="*/ 216 w 216"/>
                  <a:gd name="T37" fmla="*/ 103 h 108"/>
                  <a:gd name="T38" fmla="*/ 216 w 216"/>
                  <a:gd name="T39" fmla="*/ 102 h 108"/>
                  <a:gd name="T40" fmla="*/ 104 w 216"/>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108">
                    <a:moveTo>
                      <a:pt x="104" y="0"/>
                    </a:moveTo>
                    <a:cubicBezTo>
                      <a:pt x="103" y="0"/>
                      <a:pt x="103" y="0"/>
                      <a:pt x="102" y="0"/>
                    </a:cubicBezTo>
                    <a:cubicBezTo>
                      <a:pt x="166" y="58"/>
                      <a:pt x="166" y="58"/>
                      <a:pt x="166" y="58"/>
                    </a:cubicBezTo>
                    <a:cubicBezTo>
                      <a:pt x="215" y="103"/>
                      <a:pt x="215" y="103"/>
                      <a:pt x="215" y="103"/>
                    </a:cubicBezTo>
                    <a:cubicBezTo>
                      <a:pt x="215" y="103"/>
                      <a:pt x="215" y="103"/>
                      <a:pt x="215" y="103"/>
                    </a:cubicBezTo>
                    <a:cubicBezTo>
                      <a:pt x="0" y="107"/>
                      <a:pt x="0" y="107"/>
                      <a:pt x="0" y="107"/>
                    </a:cubicBezTo>
                    <a:cubicBezTo>
                      <a:pt x="0" y="108"/>
                      <a:pt x="0" y="108"/>
                      <a:pt x="0" y="108"/>
                    </a:cubicBezTo>
                    <a:cubicBezTo>
                      <a:pt x="0" y="108"/>
                      <a:pt x="0" y="108"/>
                      <a:pt x="0" y="108"/>
                    </a:cubicBezTo>
                    <a:cubicBezTo>
                      <a:pt x="0" y="108"/>
                      <a:pt x="0" y="108"/>
                      <a:pt x="0" y="108"/>
                    </a:cubicBezTo>
                    <a:cubicBezTo>
                      <a:pt x="0" y="108"/>
                      <a:pt x="0" y="108"/>
                      <a:pt x="0" y="108"/>
                    </a:cubicBezTo>
                    <a:cubicBezTo>
                      <a:pt x="215" y="104"/>
                      <a:pt x="215" y="104"/>
                      <a:pt x="215" y="104"/>
                    </a:cubicBezTo>
                    <a:cubicBezTo>
                      <a:pt x="216" y="104"/>
                      <a:pt x="216" y="104"/>
                      <a:pt x="216" y="104"/>
                    </a:cubicBezTo>
                    <a:cubicBezTo>
                      <a:pt x="216" y="104"/>
                      <a:pt x="216" y="104"/>
                      <a:pt x="216" y="104"/>
                    </a:cubicBezTo>
                    <a:cubicBezTo>
                      <a:pt x="216" y="104"/>
                      <a:pt x="216" y="104"/>
                      <a:pt x="216" y="104"/>
                    </a:cubicBezTo>
                    <a:cubicBezTo>
                      <a:pt x="215" y="104"/>
                      <a:pt x="215" y="104"/>
                      <a:pt x="215" y="104"/>
                    </a:cubicBezTo>
                    <a:cubicBezTo>
                      <a:pt x="215" y="103"/>
                      <a:pt x="215" y="103"/>
                      <a:pt x="215" y="103"/>
                    </a:cubicBezTo>
                    <a:cubicBezTo>
                      <a:pt x="215" y="103"/>
                      <a:pt x="215" y="103"/>
                      <a:pt x="215" y="103"/>
                    </a:cubicBezTo>
                    <a:cubicBezTo>
                      <a:pt x="216" y="103"/>
                      <a:pt x="216" y="103"/>
                      <a:pt x="216" y="103"/>
                    </a:cubicBezTo>
                    <a:cubicBezTo>
                      <a:pt x="216" y="103"/>
                      <a:pt x="216" y="103"/>
                      <a:pt x="216" y="103"/>
                    </a:cubicBezTo>
                    <a:cubicBezTo>
                      <a:pt x="216" y="102"/>
                      <a:pt x="216" y="102"/>
                      <a:pt x="216" y="102"/>
                    </a:cubicBezTo>
                    <a:cubicBezTo>
                      <a:pt x="104" y="0"/>
                      <a:pt x="104" y="0"/>
                      <a:pt x="104"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0" name="Freeform 121"/>
              <p:cNvSpPr>
                <a:spLocks/>
              </p:cNvSpPr>
              <p:nvPr/>
            </p:nvSpPr>
            <p:spPr bwMode="auto">
              <a:xfrm>
                <a:off x="2903" y="-4"/>
                <a:ext cx="26" cy="393"/>
              </a:xfrm>
              <a:custGeom>
                <a:avLst/>
                <a:gdLst>
                  <a:gd name="T0" fmla="*/ 26 w 26"/>
                  <a:gd name="T1" fmla="*/ 0 h 393"/>
                  <a:gd name="T2" fmla="*/ 21 w 26"/>
                  <a:gd name="T3" fmla="*/ 0 h 393"/>
                  <a:gd name="T4" fmla="*/ 17 w 26"/>
                  <a:gd name="T5" fmla="*/ 110 h 393"/>
                  <a:gd name="T6" fmla="*/ 0 w 26"/>
                  <a:gd name="T7" fmla="*/ 393 h 393"/>
                  <a:gd name="T8" fmla="*/ 0 w 26"/>
                  <a:gd name="T9" fmla="*/ 393 h 393"/>
                  <a:gd name="T10" fmla="*/ 0 w 26"/>
                  <a:gd name="T11" fmla="*/ 393 h 393"/>
                  <a:gd name="T12" fmla="*/ 4 w 26"/>
                  <a:gd name="T13" fmla="*/ 393 h 393"/>
                  <a:gd name="T14" fmla="*/ 4 w 26"/>
                  <a:gd name="T15" fmla="*/ 393 h 393"/>
                  <a:gd name="T16" fmla="*/ 26 w 26"/>
                  <a:gd name="T1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3">
                    <a:moveTo>
                      <a:pt x="26" y="0"/>
                    </a:moveTo>
                    <a:lnTo>
                      <a:pt x="21" y="0"/>
                    </a:lnTo>
                    <a:lnTo>
                      <a:pt x="17" y="110"/>
                    </a:lnTo>
                    <a:lnTo>
                      <a:pt x="0" y="393"/>
                    </a:lnTo>
                    <a:lnTo>
                      <a:pt x="0" y="393"/>
                    </a:lnTo>
                    <a:lnTo>
                      <a:pt x="0" y="393"/>
                    </a:lnTo>
                    <a:lnTo>
                      <a:pt x="4" y="393"/>
                    </a:lnTo>
                    <a:lnTo>
                      <a:pt x="4" y="393"/>
                    </a:lnTo>
                    <a:lnTo>
                      <a:pt x="26"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1" name="Freeform 122"/>
              <p:cNvSpPr>
                <a:spLocks/>
              </p:cNvSpPr>
              <p:nvPr/>
            </p:nvSpPr>
            <p:spPr bwMode="auto">
              <a:xfrm>
                <a:off x="2903" y="-4"/>
                <a:ext cx="26" cy="393"/>
              </a:xfrm>
              <a:custGeom>
                <a:avLst/>
                <a:gdLst>
                  <a:gd name="T0" fmla="*/ 26 w 26"/>
                  <a:gd name="T1" fmla="*/ 0 h 393"/>
                  <a:gd name="T2" fmla="*/ 21 w 26"/>
                  <a:gd name="T3" fmla="*/ 0 h 393"/>
                  <a:gd name="T4" fmla="*/ 17 w 26"/>
                  <a:gd name="T5" fmla="*/ 110 h 393"/>
                  <a:gd name="T6" fmla="*/ 0 w 26"/>
                  <a:gd name="T7" fmla="*/ 393 h 393"/>
                  <a:gd name="T8" fmla="*/ 0 w 26"/>
                  <a:gd name="T9" fmla="*/ 393 h 393"/>
                  <a:gd name="T10" fmla="*/ 0 w 26"/>
                  <a:gd name="T11" fmla="*/ 393 h 393"/>
                  <a:gd name="T12" fmla="*/ 4 w 26"/>
                  <a:gd name="T13" fmla="*/ 393 h 393"/>
                  <a:gd name="T14" fmla="*/ 4 w 26"/>
                  <a:gd name="T15" fmla="*/ 393 h 393"/>
                  <a:gd name="T16" fmla="*/ 26 w 26"/>
                  <a:gd name="T1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3">
                    <a:moveTo>
                      <a:pt x="26" y="0"/>
                    </a:moveTo>
                    <a:lnTo>
                      <a:pt x="21" y="0"/>
                    </a:lnTo>
                    <a:lnTo>
                      <a:pt x="17" y="110"/>
                    </a:lnTo>
                    <a:lnTo>
                      <a:pt x="0" y="393"/>
                    </a:lnTo>
                    <a:lnTo>
                      <a:pt x="0" y="393"/>
                    </a:lnTo>
                    <a:lnTo>
                      <a:pt x="0" y="393"/>
                    </a:lnTo>
                    <a:lnTo>
                      <a:pt x="4" y="393"/>
                    </a:lnTo>
                    <a:lnTo>
                      <a:pt x="4" y="393"/>
                    </a:lnTo>
                    <a:lnTo>
                      <a:pt x="26"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2" name="Freeform 123"/>
              <p:cNvSpPr>
                <a:spLocks/>
              </p:cNvSpPr>
              <p:nvPr/>
            </p:nvSpPr>
            <p:spPr bwMode="auto">
              <a:xfrm>
                <a:off x="1578" y="1932"/>
                <a:ext cx="12" cy="1121"/>
              </a:xfrm>
              <a:custGeom>
                <a:avLst/>
                <a:gdLst>
                  <a:gd name="T0" fmla="*/ 0 w 12"/>
                  <a:gd name="T1" fmla="*/ 0 h 1121"/>
                  <a:gd name="T2" fmla="*/ 12 w 12"/>
                  <a:gd name="T3" fmla="*/ 1121 h 1121"/>
                  <a:gd name="T4" fmla="*/ 12 w 12"/>
                  <a:gd name="T5" fmla="*/ 1121 h 1121"/>
                  <a:gd name="T6" fmla="*/ 0 w 12"/>
                  <a:gd name="T7" fmla="*/ 0 h 1121"/>
                </a:gdLst>
                <a:ahLst/>
                <a:cxnLst>
                  <a:cxn ang="0">
                    <a:pos x="T0" y="T1"/>
                  </a:cxn>
                  <a:cxn ang="0">
                    <a:pos x="T2" y="T3"/>
                  </a:cxn>
                  <a:cxn ang="0">
                    <a:pos x="T4" y="T5"/>
                  </a:cxn>
                  <a:cxn ang="0">
                    <a:pos x="T6" y="T7"/>
                  </a:cxn>
                </a:cxnLst>
                <a:rect l="0" t="0" r="r" b="b"/>
                <a:pathLst>
                  <a:path w="12" h="1121">
                    <a:moveTo>
                      <a:pt x="0" y="0"/>
                    </a:moveTo>
                    <a:lnTo>
                      <a:pt x="12" y="1121"/>
                    </a:lnTo>
                    <a:lnTo>
                      <a:pt x="12" y="1121"/>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3" name="Freeform 124"/>
              <p:cNvSpPr>
                <a:spLocks/>
              </p:cNvSpPr>
              <p:nvPr/>
            </p:nvSpPr>
            <p:spPr bwMode="auto">
              <a:xfrm>
                <a:off x="1578" y="1932"/>
                <a:ext cx="12" cy="1121"/>
              </a:xfrm>
              <a:custGeom>
                <a:avLst/>
                <a:gdLst>
                  <a:gd name="T0" fmla="*/ 0 w 12"/>
                  <a:gd name="T1" fmla="*/ 0 h 1121"/>
                  <a:gd name="T2" fmla="*/ 12 w 12"/>
                  <a:gd name="T3" fmla="*/ 1121 h 1121"/>
                  <a:gd name="T4" fmla="*/ 12 w 12"/>
                  <a:gd name="T5" fmla="*/ 1121 h 1121"/>
                  <a:gd name="T6" fmla="*/ 0 w 12"/>
                  <a:gd name="T7" fmla="*/ 0 h 1121"/>
                </a:gdLst>
                <a:ahLst/>
                <a:cxnLst>
                  <a:cxn ang="0">
                    <a:pos x="T0" y="T1"/>
                  </a:cxn>
                  <a:cxn ang="0">
                    <a:pos x="T2" y="T3"/>
                  </a:cxn>
                  <a:cxn ang="0">
                    <a:pos x="T4" y="T5"/>
                  </a:cxn>
                  <a:cxn ang="0">
                    <a:pos x="T6" y="T7"/>
                  </a:cxn>
                </a:cxnLst>
                <a:rect l="0" t="0" r="r" b="b"/>
                <a:pathLst>
                  <a:path w="12" h="1121">
                    <a:moveTo>
                      <a:pt x="0" y="0"/>
                    </a:moveTo>
                    <a:lnTo>
                      <a:pt x="12" y="1121"/>
                    </a:lnTo>
                    <a:lnTo>
                      <a:pt x="12" y="1121"/>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4" name="Freeform 125"/>
              <p:cNvSpPr>
                <a:spLocks/>
              </p:cNvSpPr>
              <p:nvPr/>
            </p:nvSpPr>
            <p:spPr bwMode="auto">
              <a:xfrm>
                <a:off x="1578" y="1925"/>
                <a:ext cx="4" cy="0"/>
              </a:xfrm>
              <a:custGeom>
                <a:avLst/>
                <a:gdLst>
                  <a:gd name="T0" fmla="*/ 0 w 4"/>
                  <a:gd name="T1" fmla="*/ 0 w 4"/>
                  <a:gd name="T2" fmla="*/ 4 w 4"/>
                  <a:gd name="T3" fmla="*/ 4 w 4"/>
                  <a:gd name="T4" fmla="*/ 0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4" y="0"/>
                    </a:lnTo>
                    <a:lnTo>
                      <a:pt x="4" y="0"/>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5" name="Freeform 126"/>
              <p:cNvSpPr>
                <a:spLocks/>
              </p:cNvSpPr>
              <p:nvPr/>
            </p:nvSpPr>
            <p:spPr bwMode="auto">
              <a:xfrm>
                <a:off x="1578" y="1925"/>
                <a:ext cx="4" cy="0"/>
              </a:xfrm>
              <a:custGeom>
                <a:avLst/>
                <a:gdLst>
                  <a:gd name="T0" fmla="*/ 0 w 4"/>
                  <a:gd name="T1" fmla="*/ 0 w 4"/>
                  <a:gd name="T2" fmla="*/ 4 w 4"/>
                  <a:gd name="T3" fmla="*/ 4 w 4"/>
                  <a:gd name="T4" fmla="*/ 0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4" y="0"/>
                    </a:lnTo>
                    <a:lnTo>
                      <a:pt x="4" y="0"/>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6" name="Rectangle 127"/>
              <p:cNvSpPr>
                <a:spLocks noChangeArrowheads="1"/>
              </p:cNvSpPr>
              <p:nvPr/>
            </p:nvSpPr>
            <p:spPr bwMode="auto">
              <a:xfrm>
                <a:off x="1586" y="3056"/>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7" name="Rectangle 128"/>
              <p:cNvSpPr>
                <a:spLocks noChangeArrowheads="1"/>
              </p:cNvSpPr>
              <p:nvPr/>
            </p:nvSpPr>
            <p:spPr bwMode="auto">
              <a:xfrm>
                <a:off x="1586" y="3056"/>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8" name="Freeform 129"/>
              <p:cNvSpPr>
                <a:spLocks/>
              </p:cNvSpPr>
              <p:nvPr/>
            </p:nvSpPr>
            <p:spPr bwMode="auto">
              <a:xfrm>
                <a:off x="2255" y="2384"/>
                <a:ext cx="220" cy="195"/>
              </a:xfrm>
              <a:custGeom>
                <a:avLst/>
                <a:gdLst>
                  <a:gd name="T0" fmla="*/ 0 w 220"/>
                  <a:gd name="T1" fmla="*/ 0 h 195"/>
                  <a:gd name="T2" fmla="*/ 0 w 220"/>
                  <a:gd name="T3" fmla="*/ 0 h 195"/>
                  <a:gd name="T4" fmla="*/ 220 w 220"/>
                  <a:gd name="T5" fmla="*/ 195 h 195"/>
                  <a:gd name="T6" fmla="*/ 0 w 220"/>
                  <a:gd name="T7" fmla="*/ 0 h 195"/>
                </a:gdLst>
                <a:ahLst/>
                <a:cxnLst>
                  <a:cxn ang="0">
                    <a:pos x="T0" y="T1"/>
                  </a:cxn>
                  <a:cxn ang="0">
                    <a:pos x="T2" y="T3"/>
                  </a:cxn>
                  <a:cxn ang="0">
                    <a:pos x="T4" y="T5"/>
                  </a:cxn>
                  <a:cxn ang="0">
                    <a:pos x="T6" y="T7"/>
                  </a:cxn>
                </a:cxnLst>
                <a:rect l="0" t="0" r="r" b="b"/>
                <a:pathLst>
                  <a:path w="220" h="195">
                    <a:moveTo>
                      <a:pt x="0" y="0"/>
                    </a:moveTo>
                    <a:lnTo>
                      <a:pt x="0" y="0"/>
                    </a:lnTo>
                    <a:lnTo>
                      <a:pt x="220" y="195"/>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9" name="Freeform 130"/>
              <p:cNvSpPr>
                <a:spLocks/>
              </p:cNvSpPr>
              <p:nvPr/>
            </p:nvSpPr>
            <p:spPr bwMode="auto">
              <a:xfrm>
                <a:off x="2255" y="2384"/>
                <a:ext cx="220" cy="195"/>
              </a:xfrm>
              <a:custGeom>
                <a:avLst/>
                <a:gdLst>
                  <a:gd name="T0" fmla="*/ 0 w 220"/>
                  <a:gd name="T1" fmla="*/ 0 h 195"/>
                  <a:gd name="T2" fmla="*/ 0 w 220"/>
                  <a:gd name="T3" fmla="*/ 0 h 195"/>
                  <a:gd name="T4" fmla="*/ 220 w 220"/>
                  <a:gd name="T5" fmla="*/ 195 h 195"/>
                  <a:gd name="T6" fmla="*/ 0 w 220"/>
                  <a:gd name="T7" fmla="*/ 0 h 195"/>
                </a:gdLst>
                <a:ahLst/>
                <a:cxnLst>
                  <a:cxn ang="0">
                    <a:pos x="T0" y="T1"/>
                  </a:cxn>
                  <a:cxn ang="0">
                    <a:pos x="T2" y="T3"/>
                  </a:cxn>
                  <a:cxn ang="0">
                    <a:pos x="T4" y="T5"/>
                  </a:cxn>
                  <a:cxn ang="0">
                    <a:pos x="T6" y="T7"/>
                  </a:cxn>
                </a:cxnLst>
                <a:rect l="0" t="0" r="r" b="b"/>
                <a:pathLst>
                  <a:path w="220" h="195">
                    <a:moveTo>
                      <a:pt x="0" y="0"/>
                    </a:moveTo>
                    <a:lnTo>
                      <a:pt x="0" y="0"/>
                    </a:lnTo>
                    <a:lnTo>
                      <a:pt x="220" y="195"/>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0" name="Freeform 131"/>
              <p:cNvSpPr>
                <a:spLocks/>
              </p:cNvSpPr>
              <p:nvPr/>
            </p:nvSpPr>
            <p:spPr bwMode="auto">
              <a:xfrm>
                <a:off x="1595" y="2384"/>
                <a:ext cx="1092" cy="672"/>
              </a:xfrm>
              <a:custGeom>
                <a:avLst/>
                <a:gdLst>
                  <a:gd name="T0" fmla="*/ 652 w 1092"/>
                  <a:gd name="T1" fmla="*/ 0 h 672"/>
                  <a:gd name="T2" fmla="*/ 0 w 1092"/>
                  <a:gd name="T3" fmla="*/ 665 h 672"/>
                  <a:gd name="T4" fmla="*/ 0 w 1092"/>
                  <a:gd name="T5" fmla="*/ 669 h 672"/>
                  <a:gd name="T6" fmla="*/ 4 w 1092"/>
                  <a:gd name="T7" fmla="*/ 669 h 672"/>
                  <a:gd name="T8" fmla="*/ 0 w 1092"/>
                  <a:gd name="T9" fmla="*/ 672 h 672"/>
                  <a:gd name="T10" fmla="*/ 4 w 1092"/>
                  <a:gd name="T11" fmla="*/ 672 h 672"/>
                  <a:gd name="T12" fmla="*/ 1088 w 1092"/>
                  <a:gd name="T13" fmla="*/ 382 h 672"/>
                  <a:gd name="T14" fmla="*/ 1092 w 1092"/>
                  <a:gd name="T15" fmla="*/ 382 h 672"/>
                  <a:gd name="T16" fmla="*/ 1092 w 1092"/>
                  <a:gd name="T17" fmla="*/ 382 h 672"/>
                  <a:gd name="T18" fmla="*/ 1088 w 1092"/>
                  <a:gd name="T19" fmla="*/ 378 h 672"/>
                  <a:gd name="T20" fmla="*/ 1088 w 1092"/>
                  <a:gd name="T21" fmla="*/ 378 h 672"/>
                  <a:gd name="T22" fmla="*/ 1088 w 1092"/>
                  <a:gd name="T23" fmla="*/ 378 h 672"/>
                  <a:gd name="T24" fmla="*/ 4 w 1092"/>
                  <a:gd name="T25" fmla="*/ 669 h 672"/>
                  <a:gd name="T26" fmla="*/ 656 w 1092"/>
                  <a:gd name="T27" fmla="*/ 4 h 672"/>
                  <a:gd name="T28" fmla="*/ 656 w 1092"/>
                  <a:gd name="T29" fmla="*/ 4 h 672"/>
                  <a:gd name="T30" fmla="*/ 652 w 1092"/>
                  <a:gd name="T31" fmla="*/ 4 h 672"/>
                  <a:gd name="T32" fmla="*/ 652 w 1092"/>
                  <a:gd name="T33" fmla="*/ 0 h 672"/>
                  <a:gd name="T34" fmla="*/ 652 w 1092"/>
                  <a:gd name="T35"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2" h="672">
                    <a:moveTo>
                      <a:pt x="652" y="0"/>
                    </a:moveTo>
                    <a:lnTo>
                      <a:pt x="0" y="665"/>
                    </a:lnTo>
                    <a:lnTo>
                      <a:pt x="0" y="669"/>
                    </a:lnTo>
                    <a:lnTo>
                      <a:pt x="4" y="669"/>
                    </a:lnTo>
                    <a:lnTo>
                      <a:pt x="0" y="672"/>
                    </a:lnTo>
                    <a:lnTo>
                      <a:pt x="4" y="672"/>
                    </a:lnTo>
                    <a:lnTo>
                      <a:pt x="1088" y="382"/>
                    </a:lnTo>
                    <a:lnTo>
                      <a:pt x="1092" y="382"/>
                    </a:lnTo>
                    <a:lnTo>
                      <a:pt x="1092" y="382"/>
                    </a:lnTo>
                    <a:lnTo>
                      <a:pt x="1088" y="378"/>
                    </a:lnTo>
                    <a:lnTo>
                      <a:pt x="1088" y="378"/>
                    </a:lnTo>
                    <a:lnTo>
                      <a:pt x="1088" y="378"/>
                    </a:lnTo>
                    <a:lnTo>
                      <a:pt x="4" y="669"/>
                    </a:lnTo>
                    <a:lnTo>
                      <a:pt x="656" y="4"/>
                    </a:lnTo>
                    <a:lnTo>
                      <a:pt x="656" y="4"/>
                    </a:lnTo>
                    <a:lnTo>
                      <a:pt x="652" y="4"/>
                    </a:lnTo>
                    <a:lnTo>
                      <a:pt x="652" y="0"/>
                    </a:lnTo>
                    <a:lnTo>
                      <a:pt x="65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1" name="Freeform 132"/>
              <p:cNvSpPr>
                <a:spLocks/>
              </p:cNvSpPr>
              <p:nvPr/>
            </p:nvSpPr>
            <p:spPr bwMode="auto">
              <a:xfrm>
                <a:off x="1595" y="2384"/>
                <a:ext cx="1092" cy="672"/>
              </a:xfrm>
              <a:custGeom>
                <a:avLst/>
                <a:gdLst>
                  <a:gd name="T0" fmla="*/ 652 w 1092"/>
                  <a:gd name="T1" fmla="*/ 0 h 672"/>
                  <a:gd name="T2" fmla="*/ 0 w 1092"/>
                  <a:gd name="T3" fmla="*/ 665 h 672"/>
                  <a:gd name="T4" fmla="*/ 0 w 1092"/>
                  <a:gd name="T5" fmla="*/ 669 h 672"/>
                  <a:gd name="T6" fmla="*/ 4 w 1092"/>
                  <a:gd name="T7" fmla="*/ 669 h 672"/>
                  <a:gd name="T8" fmla="*/ 0 w 1092"/>
                  <a:gd name="T9" fmla="*/ 672 h 672"/>
                  <a:gd name="T10" fmla="*/ 4 w 1092"/>
                  <a:gd name="T11" fmla="*/ 672 h 672"/>
                  <a:gd name="T12" fmla="*/ 1088 w 1092"/>
                  <a:gd name="T13" fmla="*/ 382 h 672"/>
                  <a:gd name="T14" fmla="*/ 1092 w 1092"/>
                  <a:gd name="T15" fmla="*/ 382 h 672"/>
                  <a:gd name="T16" fmla="*/ 1092 w 1092"/>
                  <a:gd name="T17" fmla="*/ 382 h 672"/>
                  <a:gd name="T18" fmla="*/ 1088 w 1092"/>
                  <a:gd name="T19" fmla="*/ 378 h 672"/>
                  <a:gd name="T20" fmla="*/ 1088 w 1092"/>
                  <a:gd name="T21" fmla="*/ 378 h 672"/>
                  <a:gd name="T22" fmla="*/ 1088 w 1092"/>
                  <a:gd name="T23" fmla="*/ 378 h 672"/>
                  <a:gd name="T24" fmla="*/ 4 w 1092"/>
                  <a:gd name="T25" fmla="*/ 669 h 672"/>
                  <a:gd name="T26" fmla="*/ 656 w 1092"/>
                  <a:gd name="T27" fmla="*/ 4 h 672"/>
                  <a:gd name="T28" fmla="*/ 656 w 1092"/>
                  <a:gd name="T29" fmla="*/ 4 h 672"/>
                  <a:gd name="T30" fmla="*/ 652 w 1092"/>
                  <a:gd name="T31" fmla="*/ 4 h 672"/>
                  <a:gd name="T32" fmla="*/ 652 w 1092"/>
                  <a:gd name="T33" fmla="*/ 0 h 672"/>
                  <a:gd name="T34" fmla="*/ 652 w 1092"/>
                  <a:gd name="T35"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2" h="672">
                    <a:moveTo>
                      <a:pt x="652" y="0"/>
                    </a:moveTo>
                    <a:lnTo>
                      <a:pt x="0" y="665"/>
                    </a:lnTo>
                    <a:lnTo>
                      <a:pt x="0" y="669"/>
                    </a:lnTo>
                    <a:lnTo>
                      <a:pt x="4" y="669"/>
                    </a:lnTo>
                    <a:lnTo>
                      <a:pt x="0" y="672"/>
                    </a:lnTo>
                    <a:lnTo>
                      <a:pt x="4" y="672"/>
                    </a:lnTo>
                    <a:lnTo>
                      <a:pt x="1088" y="382"/>
                    </a:lnTo>
                    <a:lnTo>
                      <a:pt x="1092" y="382"/>
                    </a:lnTo>
                    <a:lnTo>
                      <a:pt x="1092" y="382"/>
                    </a:lnTo>
                    <a:lnTo>
                      <a:pt x="1088" y="378"/>
                    </a:lnTo>
                    <a:lnTo>
                      <a:pt x="1088" y="378"/>
                    </a:lnTo>
                    <a:lnTo>
                      <a:pt x="1088" y="378"/>
                    </a:lnTo>
                    <a:lnTo>
                      <a:pt x="4" y="669"/>
                    </a:lnTo>
                    <a:lnTo>
                      <a:pt x="656" y="4"/>
                    </a:lnTo>
                    <a:lnTo>
                      <a:pt x="656" y="4"/>
                    </a:lnTo>
                    <a:lnTo>
                      <a:pt x="652" y="4"/>
                    </a:lnTo>
                    <a:lnTo>
                      <a:pt x="652" y="0"/>
                    </a:lnTo>
                    <a:lnTo>
                      <a:pt x="65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2" name="Freeform 133"/>
              <p:cNvSpPr>
                <a:spLocks/>
              </p:cNvSpPr>
              <p:nvPr/>
            </p:nvSpPr>
            <p:spPr bwMode="auto">
              <a:xfrm>
                <a:off x="1582" y="1877"/>
                <a:ext cx="745" cy="507"/>
              </a:xfrm>
              <a:custGeom>
                <a:avLst/>
                <a:gdLst>
                  <a:gd name="T0" fmla="*/ 745 w 745"/>
                  <a:gd name="T1" fmla="*/ 0 h 507"/>
                  <a:gd name="T2" fmla="*/ 38 w 745"/>
                  <a:gd name="T3" fmla="*/ 48 h 507"/>
                  <a:gd name="T4" fmla="*/ 0 w 745"/>
                  <a:gd name="T5" fmla="*/ 52 h 507"/>
                  <a:gd name="T6" fmla="*/ 0 w 745"/>
                  <a:gd name="T7" fmla="*/ 52 h 507"/>
                  <a:gd name="T8" fmla="*/ 0 w 745"/>
                  <a:gd name="T9" fmla="*/ 52 h 507"/>
                  <a:gd name="T10" fmla="*/ 4 w 745"/>
                  <a:gd name="T11" fmla="*/ 52 h 507"/>
                  <a:gd name="T12" fmla="*/ 0 w 745"/>
                  <a:gd name="T13" fmla="*/ 52 h 507"/>
                  <a:gd name="T14" fmla="*/ 0 w 745"/>
                  <a:gd name="T15" fmla="*/ 55 h 507"/>
                  <a:gd name="T16" fmla="*/ 665 w 745"/>
                  <a:gd name="T17" fmla="*/ 507 h 507"/>
                  <a:gd name="T18" fmla="*/ 665 w 745"/>
                  <a:gd name="T19" fmla="*/ 507 h 507"/>
                  <a:gd name="T20" fmla="*/ 665 w 745"/>
                  <a:gd name="T21" fmla="*/ 507 h 507"/>
                  <a:gd name="T22" fmla="*/ 665 w 745"/>
                  <a:gd name="T23" fmla="*/ 507 h 507"/>
                  <a:gd name="T24" fmla="*/ 665 w 745"/>
                  <a:gd name="T25" fmla="*/ 507 h 507"/>
                  <a:gd name="T26" fmla="*/ 665 w 745"/>
                  <a:gd name="T27" fmla="*/ 503 h 507"/>
                  <a:gd name="T28" fmla="*/ 34 w 745"/>
                  <a:gd name="T29" fmla="*/ 74 h 507"/>
                  <a:gd name="T30" fmla="*/ 4 w 745"/>
                  <a:gd name="T31" fmla="*/ 52 h 507"/>
                  <a:gd name="T32" fmla="*/ 745 w 745"/>
                  <a:gd name="T33" fmla="*/ 4 h 507"/>
                  <a:gd name="T34" fmla="*/ 745 w 745"/>
                  <a:gd name="T35" fmla="*/ 0 h 507"/>
                  <a:gd name="T36" fmla="*/ 741 w 745"/>
                  <a:gd name="T37" fmla="*/ 0 h 507"/>
                  <a:gd name="T38" fmla="*/ 745 w 745"/>
                  <a:gd name="T39" fmla="*/ 0 h 507"/>
                  <a:gd name="T40" fmla="*/ 745 w 745"/>
                  <a:gd name="T41"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5" h="507">
                    <a:moveTo>
                      <a:pt x="745" y="0"/>
                    </a:moveTo>
                    <a:lnTo>
                      <a:pt x="38" y="48"/>
                    </a:lnTo>
                    <a:lnTo>
                      <a:pt x="0" y="52"/>
                    </a:lnTo>
                    <a:lnTo>
                      <a:pt x="0" y="52"/>
                    </a:lnTo>
                    <a:lnTo>
                      <a:pt x="0" y="52"/>
                    </a:lnTo>
                    <a:lnTo>
                      <a:pt x="4" y="52"/>
                    </a:lnTo>
                    <a:lnTo>
                      <a:pt x="0" y="52"/>
                    </a:lnTo>
                    <a:lnTo>
                      <a:pt x="0" y="55"/>
                    </a:lnTo>
                    <a:lnTo>
                      <a:pt x="665" y="507"/>
                    </a:lnTo>
                    <a:lnTo>
                      <a:pt x="665" y="507"/>
                    </a:lnTo>
                    <a:lnTo>
                      <a:pt x="665" y="507"/>
                    </a:lnTo>
                    <a:lnTo>
                      <a:pt x="665" y="507"/>
                    </a:lnTo>
                    <a:lnTo>
                      <a:pt x="665" y="507"/>
                    </a:lnTo>
                    <a:lnTo>
                      <a:pt x="665" y="503"/>
                    </a:lnTo>
                    <a:lnTo>
                      <a:pt x="34" y="74"/>
                    </a:lnTo>
                    <a:lnTo>
                      <a:pt x="4" y="52"/>
                    </a:lnTo>
                    <a:lnTo>
                      <a:pt x="745" y="4"/>
                    </a:lnTo>
                    <a:lnTo>
                      <a:pt x="745" y="0"/>
                    </a:lnTo>
                    <a:lnTo>
                      <a:pt x="741" y="0"/>
                    </a:lnTo>
                    <a:lnTo>
                      <a:pt x="745" y="0"/>
                    </a:lnTo>
                    <a:lnTo>
                      <a:pt x="74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3" name="Freeform 134"/>
              <p:cNvSpPr>
                <a:spLocks/>
              </p:cNvSpPr>
              <p:nvPr/>
            </p:nvSpPr>
            <p:spPr bwMode="auto">
              <a:xfrm>
                <a:off x="1582" y="1877"/>
                <a:ext cx="745" cy="507"/>
              </a:xfrm>
              <a:custGeom>
                <a:avLst/>
                <a:gdLst>
                  <a:gd name="T0" fmla="*/ 745 w 745"/>
                  <a:gd name="T1" fmla="*/ 0 h 507"/>
                  <a:gd name="T2" fmla="*/ 38 w 745"/>
                  <a:gd name="T3" fmla="*/ 48 h 507"/>
                  <a:gd name="T4" fmla="*/ 0 w 745"/>
                  <a:gd name="T5" fmla="*/ 52 h 507"/>
                  <a:gd name="T6" fmla="*/ 0 w 745"/>
                  <a:gd name="T7" fmla="*/ 52 h 507"/>
                  <a:gd name="T8" fmla="*/ 0 w 745"/>
                  <a:gd name="T9" fmla="*/ 52 h 507"/>
                  <a:gd name="T10" fmla="*/ 4 w 745"/>
                  <a:gd name="T11" fmla="*/ 52 h 507"/>
                  <a:gd name="T12" fmla="*/ 0 w 745"/>
                  <a:gd name="T13" fmla="*/ 52 h 507"/>
                  <a:gd name="T14" fmla="*/ 0 w 745"/>
                  <a:gd name="T15" fmla="*/ 55 h 507"/>
                  <a:gd name="T16" fmla="*/ 665 w 745"/>
                  <a:gd name="T17" fmla="*/ 507 h 507"/>
                  <a:gd name="T18" fmla="*/ 665 w 745"/>
                  <a:gd name="T19" fmla="*/ 507 h 507"/>
                  <a:gd name="T20" fmla="*/ 665 w 745"/>
                  <a:gd name="T21" fmla="*/ 507 h 507"/>
                  <a:gd name="T22" fmla="*/ 665 w 745"/>
                  <a:gd name="T23" fmla="*/ 507 h 507"/>
                  <a:gd name="T24" fmla="*/ 665 w 745"/>
                  <a:gd name="T25" fmla="*/ 507 h 507"/>
                  <a:gd name="T26" fmla="*/ 665 w 745"/>
                  <a:gd name="T27" fmla="*/ 503 h 507"/>
                  <a:gd name="T28" fmla="*/ 34 w 745"/>
                  <a:gd name="T29" fmla="*/ 74 h 507"/>
                  <a:gd name="T30" fmla="*/ 4 w 745"/>
                  <a:gd name="T31" fmla="*/ 52 h 507"/>
                  <a:gd name="T32" fmla="*/ 745 w 745"/>
                  <a:gd name="T33" fmla="*/ 4 h 507"/>
                  <a:gd name="T34" fmla="*/ 745 w 745"/>
                  <a:gd name="T35" fmla="*/ 0 h 507"/>
                  <a:gd name="T36" fmla="*/ 741 w 745"/>
                  <a:gd name="T37" fmla="*/ 0 h 507"/>
                  <a:gd name="T38" fmla="*/ 745 w 745"/>
                  <a:gd name="T39" fmla="*/ 0 h 507"/>
                  <a:gd name="T40" fmla="*/ 745 w 745"/>
                  <a:gd name="T41"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5" h="507">
                    <a:moveTo>
                      <a:pt x="745" y="0"/>
                    </a:moveTo>
                    <a:lnTo>
                      <a:pt x="38" y="48"/>
                    </a:lnTo>
                    <a:lnTo>
                      <a:pt x="0" y="52"/>
                    </a:lnTo>
                    <a:lnTo>
                      <a:pt x="0" y="52"/>
                    </a:lnTo>
                    <a:lnTo>
                      <a:pt x="0" y="52"/>
                    </a:lnTo>
                    <a:lnTo>
                      <a:pt x="4" y="52"/>
                    </a:lnTo>
                    <a:lnTo>
                      <a:pt x="0" y="52"/>
                    </a:lnTo>
                    <a:lnTo>
                      <a:pt x="0" y="55"/>
                    </a:lnTo>
                    <a:lnTo>
                      <a:pt x="665" y="507"/>
                    </a:lnTo>
                    <a:lnTo>
                      <a:pt x="665" y="507"/>
                    </a:lnTo>
                    <a:lnTo>
                      <a:pt x="665" y="507"/>
                    </a:lnTo>
                    <a:lnTo>
                      <a:pt x="665" y="507"/>
                    </a:lnTo>
                    <a:lnTo>
                      <a:pt x="665" y="507"/>
                    </a:lnTo>
                    <a:lnTo>
                      <a:pt x="665" y="503"/>
                    </a:lnTo>
                    <a:lnTo>
                      <a:pt x="34" y="74"/>
                    </a:lnTo>
                    <a:lnTo>
                      <a:pt x="4" y="52"/>
                    </a:lnTo>
                    <a:lnTo>
                      <a:pt x="745" y="4"/>
                    </a:lnTo>
                    <a:lnTo>
                      <a:pt x="745" y="0"/>
                    </a:lnTo>
                    <a:lnTo>
                      <a:pt x="741" y="0"/>
                    </a:lnTo>
                    <a:lnTo>
                      <a:pt x="745" y="0"/>
                    </a:lnTo>
                    <a:lnTo>
                      <a:pt x="74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4" name="Freeform 135"/>
              <p:cNvSpPr>
                <a:spLocks/>
              </p:cNvSpPr>
              <p:nvPr/>
            </p:nvSpPr>
            <p:spPr bwMode="auto">
              <a:xfrm>
                <a:off x="2336" y="1638"/>
                <a:ext cx="893" cy="518"/>
              </a:xfrm>
              <a:custGeom>
                <a:avLst/>
                <a:gdLst>
                  <a:gd name="T0" fmla="*/ 821 w 893"/>
                  <a:gd name="T1" fmla="*/ 0 h 518"/>
                  <a:gd name="T2" fmla="*/ 0 w 893"/>
                  <a:gd name="T3" fmla="*/ 239 h 518"/>
                  <a:gd name="T4" fmla="*/ 821 w 893"/>
                  <a:gd name="T5" fmla="*/ 0 h 518"/>
                  <a:gd name="T6" fmla="*/ 893 w 893"/>
                  <a:gd name="T7" fmla="*/ 518 h 518"/>
                  <a:gd name="T8" fmla="*/ 821 w 893"/>
                  <a:gd name="T9" fmla="*/ 0 h 518"/>
                </a:gdLst>
                <a:ahLst/>
                <a:cxnLst>
                  <a:cxn ang="0">
                    <a:pos x="T0" y="T1"/>
                  </a:cxn>
                  <a:cxn ang="0">
                    <a:pos x="T2" y="T3"/>
                  </a:cxn>
                  <a:cxn ang="0">
                    <a:pos x="T4" y="T5"/>
                  </a:cxn>
                  <a:cxn ang="0">
                    <a:pos x="T6" y="T7"/>
                  </a:cxn>
                  <a:cxn ang="0">
                    <a:pos x="T8" y="T9"/>
                  </a:cxn>
                </a:cxnLst>
                <a:rect l="0" t="0" r="r" b="b"/>
                <a:pathLst>
                  <a:path w="893" h="518">
                    <a:moveTo>
                      <a:pt x="821" y="0"/>
                    </a:moveTo>
                    <a:lnTo>
                      <a:pt x="0" y="239"/>
                    </a:lnTo>
                    <a:lnTo>
                      <a:pt x="821" y="0"/>
                    </a:lnTo>
                    <a:lnTo>
                      <a:pt x="893" y="518"/>
                    </a:lnTo>
                    <a:lnTo>
                      <a:pt x="821"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5" name="Freeform 136"/>
              <p:cNvSpPr>
                <a:spLocks/>
              </p:cNvSpPr>
              <p:nvPr/>
            </p:nvSpPr>
            <p:spPr bwMode="auto">
              <a:xfrm>
                <a:off x="2336" y="1638"/>
                <a:ext cx="893" cy="518"/>
              </a:xfrm>
              <a:custGeom>
                <a:avLst/>
                <a:gdLst>
                  <a:gd name="T0" fmla="*/ 821 w 893"/>
                  <a:gd name="T1" fmla="*/ 0 h 518"/>
                  <a:gd name="T2" fmla="*/ 0 w 893"/>
                  <a:gd name="T3" fmla="*/ 239 h 518"/>
                  <a:gd name="T4" fmla="*/ 821 w 893"/>
                  <a:gd name="T5" fmla="*/ 0 h 518"/>
                  <a:gd name="T6" fmla="*/ 893 w 893"/>
                  <a:gd name="T7" fmla="*/ 518 h 518"/>
                  <a:gd name="T8" fmla="*/ 821 w 893"/>
                  <a:gd name="T9" fmla="*/ 0 h 518"/>
                </a:gdLst>
                <a:ahLst/>
                <a:cxnLst>
                  <a:cxn ang="0">
                    <a:pos x="T0" y="T1"/>
                  </a:cxn>
                  <a:cxn ang="0">
                    <a:pos x="T2" y="T3"/>
                  </a:cxn>
                  <a:cxn ang="0">
                    <a:pos x="T4" y="T5"/>
                  </a:cxn>
                  <a:cxn ang="0">
                    <a:pos x="T6" y="T7"/>
                  </a:cxn>
                  <a:cxn ang="0">
                    <a:pos x="T8" y="T9"/>
                  </a:cxn>
                </a:cxnLst>
                <a:rect l="0" t="0" r="r" b="b"/>
                <a:pathLst>
                  <a:path w="893" h="518">
                    <a:moveTo>
                      <a:pt x="821" y="0"/>
                    </a:moveTo>
                    <a:lnTo>
                      <a:pt x="0" y="239"/>
                    </a:lnTo>
                    <a:lnTo>
                      <a:pt x="821" y="0"/>
                    </a:lnTo>
                    <a:lnTo>
                      <a:pt x="893" y="518"/>
                    </a:lnTo>
                    <a:lnTo>
                      <a:pt x="821"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6" name="Freeform 137"/>
              <p:cNvSpPr>
                <a:spLocks/>
              </p:cNvSpPr>
              <p:nvPr/>
            </p:nvSpPr>
            <p:spPr bwMode="auto">
              <a:xfrm>
                <a:off x="2332" y="1881"/>
                <a:ext cx="893" cy="279"/>
              </a:xfrm>
              <a:custGeom>
                <a:avLst/>
                <a:gdLst>
                  <a:gd name="T0" fmla="*/ 0 w 893"/>
                  <a:gd name="T1" fmla="*/ 0 h 279"/>
                  <a:gd name="T2" fmla="*/ 893 w 893"/>
                  <a:gd name="T3" fmla="*/ 279 h 279"/>
                  <a:gd name="T4" fmla="*/ 0 w 893"/>
                  <a:gd name="T5" fmla="*/ 0 h 279"/>
                </a:gdLst>
                <a:ahLst/>
                <a:cxnLst>
                  <a:cxn ang="0">
                    <a:pos x="T0" y="T1"/>
                  </a:cxn>
                  <a:cxn ang="0">
                    <a:pos x="T2" y="T3"/>
                  </a:cxn>
                  <a:cxn ang="0">
                    <a:pos x="T4" y="T5"/>
                  </a:cxn>
                </a:cxnLst>
                <a:rect l="0" t="0" r="r" b="b"/>
                <a:pathLst>
                  <a:path w="893" h="279">
                    <a:moveTo>
                      <a:pt x="0" y="0"/>
                    </a:moveTo>
                    <a:lnTo>
                      <a:pt x="893" y="279"/>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7" name="Freeform 138"/>
              <p:cNvSpPr>
                <a:spLocks/>
              </p:cNvSpPr>
              <p:nvPr/>
            </p:nvSpPr>
            <p:spPr bwMode="auto">
              <a:xfrm>
                <a:off x="2332" y="1881"/>
                <a:ext cx="893" cy="279"/>
              </a:xfrm>
              <a:custGeom>
                <a:avLst/>
                <a:gdLst>
                  <a:gd name="T0" fmla="*/ 0 w 893"/>
                  <a:gd name="T1" fmla="*/ 0 h 279"/>
                  <a:gd name="T2" fmla="*/ 893 w 893"/>
                  <a:gd name="T3" fmla="*/ 279 h 279"/>
                  <a:gd name="T4" fmla="*/ 0 w 893"/>
                  <a:gd name="T5" fmla="*/ 0 h 279"/>
                </a:gdLst>
                <a:ahLst/>
                <a:cxnLst>
                  <a:cxn ang="0">
                    <a:pos x="T0" y="T1"/>
                  </a:cxn>
                  <a:cxn ang="0">
                    <a:pos x="T2" y="T3"/>
                  </a:cxn>
                  <a:cxn ang="0">
                    <a:pos x="T4" y="T5"/>
                  </a:cxn>
                </a:cxnLst>
                <a:rect l="0" t="0" r="r" b="b"/>
                <a:pathLst>
                  <a:path w="893" h="279">
                    <a:moveTo>
                      <a:pt x="0" y="0"/>
                    </a:moveTo>
                    <a:lnTo>
                      <a:pt x="893" y="279"/>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8" name="Freeform 139"/>
              <p:cNvSpPr>
                <a:spLocks/>
              </p:cNvSpPr>
              <p:nvPr/>
            </p:nvSpPr>
            <p:spPr bwMode="auto">
              <a:xfrm>
                <a:off x="2323" y="1877"/>
                <a:ext cx="4" cy="0"/>
              </a:xfrm>
              <a:custGeom>
                <a:avLst/>
                <a:gdLst>
                  <a:gd name="T0" fmla="*/ 4 w 4"/>
                  <a:gd name="T1" fmla="*/ 4 w 4"/>
                  <a:gd name="T2" fmla="*/ 0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4" y="0"/>
                    </a:lnTo>
                    <a:lnTo>
                      <a:pt x="0" y="0"/>
                    </a:lnTo>
                    <a:lnTo>
                      <a:pt x="4" y="0"/>
                    </a:lnTo>
                    <a:lnTo>
                      <a:pt x="4" y="0"/>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9" name="Freeform 140"/>
              <p:cNvSpPr>
                <a:spLocks/>
              </p:cNvSpPr>
              <p:nvPr/>
            </p:nvSpPr>
            <p:spPr bwMode="auto">
              <a:xfrm>
                <a:off x="2323" y="1877"/>
                <a:ext cx="4" cy="0"/>
              </a:xfrm>
              <a:custGeom>
                <a:avLst/>
                <a:gdLst>
                  <a:gd name="T0" fmla="*/ 4 w 4"/>
                  <a:gd name="T1" fmla="*/ 4 w 4"/>
                  <a:gd name="T2" fmla="*/ 0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4" y="0"/>
                    </a:lnTo>
                    <a:lnTo>
                      <a:pt x="0" y="0"/>
                    </a:lnTo>
                    <a:lnTo>
                      <a:pt x="4" y="0"/>
                    </a:lnTo>
                    <a:lnTo>
                      <a:pt x="4" y="0"/>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0" name="Freeform 141"/>
              <p:cNvSpPr>
                <a:spLocks/>
              </p:cNvSpPr>
              <p:nvPr/>
            </p:nvSpPr>
            <p:spPr bwMode="auto">
              <a:xfrm>
                <a:off x="2691" y="2167"/>
                <a:ext cx="538" cy="595"/>
              </a:xfrm>
              <a:custGeom>
                <a:avLst/>
                <a:gdLst>
                  <a:gd name="T0" fmla="*/ 538 w 538"/>
                  <a:gd name="T1" fmla="*/ 0 h 595"/>
                  <a:gd name="T2" fmla="*/ 0 w 538"/>
                  <a:gd name="T3" fmla="*/ 595 h 595"/>
                  <a:gd name="T4" fmla="*/ 0 w 538"/>
                  <a:gd name="T5" fmla="*/ 595 h 595"/>
                  <a:gd name="T6" fmla="*/ 538 w 538"/>
                  <a:gd name="T7" fmla="*/ 0 h 595"/>
                </a:gdLst>
                <a:ahLst/>
                <a:cxnLst>
                  <a:cxn ang="0">
                    <a:pos x="T0" y="T1"/>
                  </a:cxn>
                  <a:cxn ang="0">
                    <a:pos x="T2" y="T3"/>
                  </a:cxn>
                  <a:cxn ang="0">
                    <a:pos x="T4" y="T5"/>
                  </a:cxn>
                  <a:cxn ang="0">
                    <a:pos x="T6" y="T7"/>
                  </a:cxn>
                </a:cxnLst>
                <a:rect l="0" t="0" r="r" b="b"/>
                <a:pathLst>
                  <a:path w="538" h="595">
                    <a:moveTo>
                      <a:pt x="538" y="0"/>
                    </a:moveTo>
                    <a:lnTo>
                      <a:pt x="0" y="595"/>
                    </a:lnTo>
                    <a:lnTo>
                      <a:pt x="0" y="595"/>
                    </a:lnTo>
                    <a:lnTo>
                      <a:pt x="53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1" name="Freeform 142"/>
              <p:cNvSpPr>
                <a:spLocks/>
              </p:cNvSpPr>
              <p:nvPr/>
            </p:nvSpPr>
            <p:spPr bwMode="auto">
              <a:xfrm>
                <a:off x="2691" y="2167"/>
                <a:ext cx="538" cy="595"/>
              </a:xfrm>
              <a:custGeom>
                <a:avLst/>
                <a:gdLst>
                  <a:gd name="T0" fmla="*/ 538 w 538"/>
                  <a:gd name="T1" fmla="*/ 0 h 595"/>
                  <a:gd name="T2" fmla="*/ 0 w 538"/>
                  <a:gd name="T3" fmla="*/ 595 h 595"/>
                  <a:gd name="T4" fmla="*/ 0 w 538"/>
                  <a:gd name="T5" fmla="*/ 595 h 595"/>
                  <a:gd name="T6" fmla="*/ 538 w 538"/>
                  <a:gd name="T7" fmla="*/ 0 h 595"/>
                </a:gdLst>
                <a:ahLst/>
                <a:cxnLst>
                  <a:cxn ang="0">
                    <a:pos x="T0" y="T1"/>
                  </a:cxn>
                  <a:cxn ang="0">
                    <a:pos x="T2" y="T3"/>
                  </a:cxn>
                  <a:cxn ang="0">
                    <a:pos x="T4" y="T5"/>
                  </a:cxn>
                  <a:cxn ang="0">
                    <a:pos x="T6" y="T7"/>
                  </a:cxn>
                </a:cxnLst>
                <a:rect l="0" t="0" r="r" b="b"/>
                <a:pathLst>
                  <a:path w="538" h="595">
                    <a:moveTo>
                      <a:pt x="538" y="0"/>
                    </a:moveTo>
                    <a:lnTo>
                      <a:pt x="0" y="595"/>
                    </a:lnTo>
                    <a:lnTo>
                      <a:pt x="0" y="595"/>
                    </a:lnTo>
                    <a:lnTo>
                      <a:pt x="53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2" name="Rectangle 143"/>
              <p:cNvSpPr>
                <a:spLocks noChangeArrowheads="1"/>
              </p:cNvSpPr>
              <p:nvPr/>
            </p:nvSpPr>
            <p:spPr bwMode="auto">
              <a:xfrm>
                <a:off x="2687" y="2766"/>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3" name="Rectangle 144"/>
              <p:cNvSpPr>
                <a:spLocks noChangeArrowheads="1"/>
              </p:cNvSpPr>
              <p:nvPr/>
            </p:nvSpPr>
            <p:spPr bwMode="auto">
              <a:xfrm>
                <a:off x="2687" y="2766"/>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4" name="Freeform 145"/>
              <p:cNvSpPr>
                <a:spLocks/>
              </p:cNvSpPr>
              <p:nvPr/>
            </p:nvSpPr>
            <p:spPr bwMode="auto">
              <a:xfrm>
                <a:off x="2251" y="2384"/>
                <a:ext cx="436" cy="378"/>
              </a:xfrm>
              <a:custGeom>
                <a:avLst/>
                <a:gdLst>
                  <a:gd name="T0" fmla="*/ 4 w 436"/>
                  <a:gd name="T1" fmla="*/ 0 h 378"/>
                  <a:gd name="T2" fmla="*/ 0 w 436"/>
                  <a:gd name="T3" fmla="*/ 4 h 378"/>
                  <a:gd name="T4" fmla="*/ 0 w 436"/>
                  <a:gd name="T5" fmla="*/ 4 h 378"/>
                  <a:gd name="T6" fmla="*/ 432 w 436"/>
                  <a:gd name="T7" fmla="*/ 378 h 378"/>
                  <a:gd name="T8" fmla="*/ 432 w 436"/>
                  <a:gd name="T9" fmla="*/ 378 h 378"/>
                  <a:gd name="T10" fmla="*/ 436 w 436"/>
                  <a:gd name="T11" fmla="*/ 378 h 378"/>
                  <a:gd name="T12" fmla="*/ 224 w 436"/>
                  <a:gd name="T13" fmla="*/ 195 h 378"/>
                  <a:gd name="T14" fmla="*/ 4 w 436"/>
                  <a:gd name="T15" fmla="*/ 0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6" h="378">
                    <a:moveTo>
                      <a:pt x="4" y="0"/>
                    </a:moveTo>
                    <a:lnTo>
                      <a:pt x="0" y="4"/>
                    </a:lnTo>
                    <a:lnTo>
                      <a:pt x="0" y="4"/>
                    </a:lnTo>
                    <a:lnTo>
                      <a:pt x="432" y="378"/>
                    </a:lnTo>
                    <a:lnTo>
                      <a:pt x="432" y="378"/>
                    </a:lnTo>
                    <a:lnTo>
                      <a:pt x="436" y="378"/>
                    </a:lnTo>
                    <a:lnTo>
                      <a:pt x="224" y="195"/>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5" name="Freeform 146"/>
              <p:cNvSpPr>
                <a:spLocks/>
              </p:cNvSpPr>
              <p:nvPr/>
            </p:nvSpPr>
            <p:spPr bwMode="auto">
              <a:xfrm>
                <a:off x="2251" y="2384"/>
                <a:ext cx="436" cy="378"/>
              </a:xfrm>
              <a:custGeom>
                <a:avLst/>
                <a:gdLst>
                  <a:gd name="T0" fmla="*/ 4 w 436"/>
                  <a:gd name="T1" fmla="*/ 0 h 378"/>
                  <a:gd name="T2" fmla="*/ 0 w 436"/>
                  <a:gd name="T3" fmla="*/ 4 h 378"/>
                  <a:gd name="T4" fmla="*/ 0 w 436"/>
                  <a:gd name="T5" fmla="*/ 4 h 378"/>
                  <a:gd name="T6" fmla="*/ 432 w 436"/>
                  <a:gd name="T7" fmla="*/ 378 h 378"/>
                  <a:gd name="T8" fmla="*/ 432 w 436"/>
                  <a:gd name="T9" fmla="*/ 378 h 378"/>
                  <a:gd name="T10" fmla="*/ 436 w 436"/>
                  <a:gd name="T11" fmla="*/ 378 h 378"/>
                  <a:gd name="T12" fmla="*/ 224 w 436"/>
                  <a:gd name="T13" fmla="*/ 195 h 378"/>
                  <a:gd name="T14" fmla="*/ 4 w 436"/>
                  <a:gd name="T15" fmla="*/ 0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6" h="378">
                    <a:moveTo>
                      <a:pt x="4" y="0"/>
                    </a:moveTo>
                    <a:lnTo>
                      <a:pt x="0" y="4"/>
                    </a:lnTo>
                    <a:lnTo>
                      <a:pt x="0" y="4"/>
                    </a:lnTo>
                    <a:lnTo>
                      <a:pt x="432" y="378"/>
                    </a:lnTo>
                    <a:lnTo>
                      <a:pt x="432" y="378"/>
                    </a:lnTo>
                    <a:lnTo>
                      <a:pt x="436" y="378"/>
                    </a:lnTo>
                    <a:lnTo>
                      <a:pt x="224" y="195"/>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6" name="Rectangle 147"/>
              <p:cNvSpPr>
                <a:spLocks noChangeArrowheads="1"/>
              </p:cNvSpPr>
              <p:nvPr/>
            </p:nvSpPr>
            <p:spPr bwMode="auto">
              <a:xfrm>
                <a:off x="2247" y="2384"/>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7" name="Freeform 148"/>
              <p:cNvSpPr>
                <a:spLocks/>
              </p:cNvSpPr>
              <p:nvPr/>
            </p:nvSpPr>
            <p:spPr bwMode="auto">
              <a:xfrm>
                <a:off x="2247" y="238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8" name="Rectangle 149"/>
              <p:cNvSpPr>
                <a:spLocks noChangeArrowheads="1"/>
              </p:cNvSpPr>
              <p:nvPr/>
            </p:nvSpPr>
            <p:spPr bwMode="auto">
              <a:xfrm>
                <a:off x="3233" y="2153"/>
                <a:ext cx="1" cy="3"/>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9" name="Rectangle 150"/>
              <p:cNvSpPr>
                <a:spLocks noChangeArrowheads="1"/>
              </p:cNvSpPr>
              <p:nvPr/>
            </p:nvSpPr>
            <p:spPr bwMode="auto">
              <a:xfrm>
                <a:off x="3233" y="2153"/>
                <a:ext cx="1" cy="3"/>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0" name="Freeform 151"/>
              <p:cNvSpPr>
                <a:spLocks/>
              </p:cNvSpPr>
              <p:nvPr/>
            </p:nvSpPr>
            <p:spPr bwMode="auto">
              <a:xfrm>
                <a:off x="2683" y="2160"/>
                <a:ext cx="546" cy="841"/>
              </a:xfrm>
              <a:custGeom>
                <a:avLst/>
                <a:gdLst>
                  <a:gd name="T0" fmla="*/ 546 w 546"/>
                  <a:gd name="T1" fmla="*/ 0 h 841"/>
                  <a:gd name="T2" fmla="*/ 542 w 546"/>
                  <a:gd name="T3" fmla="*/ 4 h 841"/>
                  <a:gd name="T4" fmla="*/ 453 w 546"/>
                  <a:gd name="T5" fmla="*/ 99 h 841"/>
                  <a:gd name="T6" fmla="*/ 4 w 546"/>
                  <a:gd name="T7" fmla="*/ 602 h 841"/>
                  <a:gd name="T8" fmla="*/ 0 w 546"/>
                  <a:gd name="T9" fmla="*/ 602 h 841"/>
                  <a:gd name="T10" fmla="*/ 0 w 546"/>
                  <a:gd name="T11" fmla="*/ 602 h 841"/>
                  <a:gd name="T12" fmla="*/ 4 w 546"/>
                  <a:gd name="T13" fmla="*/ 606 h 841"/>
                  <a:gd name="T14" fmla="*/ 4 w 546"/>
                  <a:gd name="T15" fmla="*/ 606 h 841"/>
                  <a:gd name="T16" fmla="*/ 364 w 546"/>
                  <a:gd name="T17" fmla="*/ 841 h 841"/>
                  <a:gd name="T18" fmla="*/ 364 w 546"/>
                  <a:gd name="T19" fmla="*/ 841 h 841"/>
                  <a:gd name="T20" fmla="*/ 364 w 546"/>
                  <a:gd name="T21" fmla="*/ 837 h 841"/>
                  <a:gd name="T22" fmla="*/ 322 w 546"/>
                  <a:gd name="T23" fmla="*/ 812 h 841"/>
                  <a:gd name="T24" fmla="*/ 8 w 546"/>
                  <a:gd name="T25" fmla="*/ 602 h 841"/>
                  <a:gd name="T26" fmla="*/ 546 w 546"/>
                  <a:gd name="T27" fmla="*/ 7 h 841"/>
                  <a:gd name="T28" fmla="*/ 546 w 546"/>
                  <a:gd name="T29" fmla="*/ 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6" h="841">
                    <a:moveTo>
                      <a:pt x="546" y="0"/>
                    </a:moveTo>
                    <a:lnTo>
                      <a:pt x="542" y="4"/>
                    </a:lnTo>
                    <a:lnTo>
                      <a:pt x="453" y="99"/>
                    </a:lnTo>
                    <a:lnTo>
                      <a:pt x="4" y="602"/>
                    </a:lnTo>
                    <a:lnTo>
                      <a:pt x="0" y="602"/>
                    </a:lnTo>
                    <a:lnTo>
                      <a:pt x="0" y="602"/>
                    </a:lnTo>
                    <a:lnTo>
                      <a:pt x="4" y="606"/>
                    </a:lnTo>
                    <a:lnTo>
                      <a:pt x="4" y="606"/>
                    </a:lnTo>
                    <a:lnTo>
                      <a:pt x="364" y="841"/>
                    </a:lnTo>
                    <a:lnTo>
                      <a:pt x="364" y="841"/>
                    </a:lnTo>
                    <a:lnTo>
                      <a:pt x="364" y="837"/>
                    </a:lnTo>
                    <a:lnTo>
                      <a:pt x="322" y="812"/>
                    </a:lnTo>
                    <a:lnTo>
                      <a:pt x="8" y="602"/>
                    </a:lnTo>
                    <a:lnTo>
                      <a:pt x="546" y="7"/>
                    </a:lnTo>
                    <a:lnTo>
                      <a:pt x="546"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1" name="Freeform 152"/>
              <p:cNvSpPr>
                <a:spLocks/>
              </p:cNvSpPr>
              <p:nvPr/>
            </p:nvSpPr>
            <p:spPr bwMode="auto">
              <a:xfrm>
                <a:off x="2683" y="2160"/>
                <a:ext cx="546" cy="841"/>
              </a:xfrm>
              <a:custGeom>
                <a:avLst/>
                <a:gdLst>
                  <a:gd name="T0" fmla="*/ 546 w 546"/>
                  <a:gd name="T1" fmla="*/ 0 h 841"/>
                  <a:gd name="T2" fmla="*/ 542 w 546"/>
                  <a:gd name="T3" fmla="*/ 4 h 841"/>
                  <a:gd name="T4" fmla="*/ 453 w 546"/>
                  <a:gd name="T5" fmla="*/ 99 h 841"/>
                  <a:gd name="T6" fmla="*/ 4 w 546"/>
                  <a:gd name="T7" fmla="*/ 602 h 841"/>
                  <a:gd name="T8" fmla="*/ 0 w 546"/>
                  <a:gd name="T9" fmla="*/ 602 h 841"/>
                  <a:gd name="T10" fmla="*/ 0 w 546"/>
                  <a:gd name="T11" fmla="*/ 602 h 841"/>
                  <a:gd name="T12" fmla="*/ 4 w 546"/>
                  <a:gd name="T13" fmla="*/ 606 h 841"/>
                  <a:gd name="T14" fmla="*/ 4 w 546"/>
                  <a:gd name="T15" fmla="*/ 606 h 841"/>
                  <a:gd name="T16" fmla="*/ 364 w 546"/>
                  <a:gd name="T17" fmla="*/ 841 h 841"/>
                  <a:gd name="T18" fmla="*/ 364 w 546"/>
                  <a:gd name="T19" fmla="*/ 841 h 841"/>
                  <a:gd name="T20" fmla="*/ 364 w 546"/>
                  <a:gd name="T21" fmla="*/ 837 h 841"/>
                  <a:gd name="T22" fmla="*/ 322 w 546"/>
                  <a:gd name="T23" fmla="*/ 812 h 841"/>
                  <a:gd name="T24" fmla="*/ 8 w 546"/>
                  <a:gd name="T25" fmla="*/ 602 h 841"/>
                  <a:gd name="T26" fmla="*/ 546 w 546"/>
                  <a:gd name="T27" fmla="*/ 7 h 841"/>
                  <a:gd name="T28" fmla="*/ 546 w 546"/>
                  <a:gd name="T29" fmla="*/ 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6" h="841">
                    <a:moveTo>
                      <a:pt x="546" y="0"/>
                    </a:moveTo>
                    <a:lnTo>
                      <a:pt x="542" y="4"/>
                    </a:lnTo>
                    <a:lnTo>
                      <a:pt x="453" y="99"/>
                    </a:lnTo>
                    <a:lnTo>
                      <a:pt x="4" y="602"/>
                    </a:lnTo>
                    <a:lnTo>
                      <a:pt x="0" y="602"/>
                    </a:lnTo>
                    <a:lnTo>
                      <a:pt x="0" y="602"/>
                    </a:lnTo>
                    <a:lnTo>
                      <a:pt x="4" y="606"/>
                    </a:lnTo>
                    <a:lnTo>
                      <a:pt x="4" y="606"/>
                    </a:lnTo>
                    <a:lnTo>
                      <a:pt x="364" y="841"/>
                    </a:lnTo>
                    <a:lnTo>
                      <a:pt x="364" y="841"/>
                    </a:lnTo>
                    <a:lnTo>
                      <a:pt x="364" y="837"/>
                    </a:lnTo>
                    <a:lnTo>
                      <a:pt x="322" y="812"/>
                    </a:lnTo>
                    <a:lnTo>
                      <a:pt x="8" y="602"/>
                    </a:lnTo>
                    <a:lnTo>
                      <a:pt x="546" y="7"/>
                    </a:lnTo>
                    <a:lnTo>
                      <a:pt x="546"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2" name="Freeform 153"/>
              <p:cNvSpPr>
                <a:spLocks/>
              </p:cNvSpPr>
              <p:nvPr/>
            </p:nvSpPr>
            <p:spPr bwMode="auto">
              <a:xfrm>
                <a:off x="3233" y="2160"/>
                <a:ext cx="5" cy="0"/>
              </a:xfrm>
              <a:custGeom>
                <a:avLst/>
                <a:gdLst>
                  <a:gd name="T0" fmla="*/ 5 w 5"/>
                  <a:gd name="T1" fmla="*/ 0 w 5"/>
                  <a:gd name="T2" fmla="*/ 5 w 5"/>
                  <a:gd name="T3" fmla="*/ 5 w 5"/>
                  <a:gd name="T4" fmla="*/ 5 w 5"/>
                </a:gdLst>
                <a:ahLst/>
                <a:cxnLst>
                  <a:cxn ang="0">
                    <a:pos x="T0" y="0"/>
                  </a:cxn>
                  <a:cxn ang="0">
                    <a:pos x="T1" y="0"/>
                  </a:cxn>
                  <a:cxn ang="0">
                    <a:pos x="T2" y="0"/>
                  </a:cxn>
                  <a:cxn ang="0">
                    <a:pos x="T3" y="0"/>
                  </a:cxn>
                  <a:cxn ang="0">
                    <a:pos x="T4" y="0"/>
                  </a:cxn>
                </a:cxnLst>
                <a:rect l="0" t="0" r="r" b="b"/>
                <a:pathLst>
                  <a:path w="5">
                    <a:moveTo>
                      <a:pt x="5" y="0"/>
                    </a:moveTo>
                    <a:lnTo>
                      <a:pt x="0" y="0"/>
                    </a:lnTo>
                    <a:lnTo>
                      <a:pt x="5" y="0"/>
                    </a:lnTo>
                    <a:lnTo>
                      <a:pt x="5" y="0"/>
                    </a:lnTo>
                    <a:lnTo>
                      <a:pt x="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3" name="Freeform 154"/>
              <p:cNvSpPr>
                <a:spLocks/>
              </p:cNvSpPr>
              <p:nvPr/>
            </p:nvSpPr>
            <p:spPr bwMode="auto">
              <a:xfrm>
                <a:off x="3233" y="2160"/>
                <a:ext cx="5" cy="0"/>
              </a:xfrm>
              <a:custGeom>
                <a:avLst/>
                <a:gdLst>
                  <a:gd name="T0" fmla="*/ 5 w 5"/>
                  <a:gd name="T1" fmla="*/ 0 w 5"/>
                  <a:gd name="T2" fmla="*/ 5 w 5"/>
                  <a:gd name="T3" fmla="*/ 5 w 5"/>
                  <a:gd name="T4" fmla="*/ 5 w 5"/>
                </a:gdLst>
                <a:ahLst/>
                <a:cxnLst>
                  <a:cxn ang="0">
                    <a:pos x="T0" y="0"/>
                  </a:cxn>
                  <a:cxn ang="0">
                    <a:pos x="T1" y="0"/>
                  </a:cxn>
                  <a:cxn ang="0">
                    <a:pos x="T2" y="0"/>
                  </a:cxn>
                  <a:cxn ang="0">
                    <a:pos x="T3" y="0"/>
                  </a:cxn>
                  <a:cxn ang="0">
                    <a:pos x="T4" y="0"/>
                  </a:cxn>
                </a:cxnLst>
                <a:rect l="0" t="0" r="r" b="b"/>
                <a:pathLst>
                  <a:path w="5">
                    <a:moveTo>
                      <a:pt x="5" y="0"/>
                    </a:moveTo>
                    <a:lnTo>
                      <a:pt x="0" y="0"/>
                    </a:lnTo>
                    <a:lnTo>
                      <a:pt x="5" y="0"/>
                    </a:lnTo>
                    <a:lnTo>
                      <a:pt x="5" y="0"/>
                    </a:lnTo>
                    <a:lnTo>
                      <a:pt x="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4" name="Freeform 155"/>
              <p:cNvSpPr>
                <a:spLocks noEditPoints="1"/>
              </p:cNvSpPr>
              <p:nvPr/>
            </p:nvSpPr>
            <p:spPr bwMode="auto">
              <a:xfrm>
                <a:off x="2247" y="1877"/>
                <a:ext cx="982" cy="511"/>
              </a:xfrm>
              <a:custGeom>
                <a:avLst/>
                <a:gdLst>
                  <a:gd name="T0" fmla="*/ 4 w 982"/>
                  <a:gd name="T1" fmla="*/ 507 h 511"/>
                  <a:gd name="T2" fmla="*/ 85 w 982"/>
                  <a:gd name="T3" fmla="*/ 4 h 511"/>
                  <a:gd name="T4" fmla="*/ 978 w 982"/>
                  <a:gd name="T5" fmla="*/ 283 h 511"/>
                  <a:gd name="T6" fmla="*/ 830 w 982"/>
                  <a:gd name="T7" fmla="*/ 316 h 511"/>
                  <a:gd name="T8" fmla="*/ 4 w 982"/>
                  <a:gd name="T9" fmla="*/ 507 h 511"/>
                  <a:gd name="T10" fmla="*/ 89 w 982"/>
                  <a:gd name="T11" fmla="*/ 0 h 511"/>
                  <a:gd name="T12" fmla="*/ 85 w 982"/>
                  <a:gd name="T13" fmla="*/ 0 h 511"/>
                  <a:gd name="T14" fmla="*/ 85 w 982"/>
                  <a:gd name="T15" fmla="*/ 4 h 511"/>
                  <a:gd name="T16" fmla="*/ 85 w 982"/>
                  <a:gd name="T17" fmla="*/ 4 h 511"/>
                  <a:gd name="T18" fmla="*/ 80 w 982"/>
                  <a:gd name="T19" fmla="*/ 4 h 511"/>
                  <a:gd name="T20" fmla="*/ 0 w 982"/>
                  <a:gd name="T21" fmla="*/ 503 h 511"/>
                  <a:gd name="T22" fmla="*/ 0 w 982"/>
                  <a:gd name="T23" fmla="*/ 507 h 511"/>
                  <a:gd name="T24" fmla="*/ 0 w 982"/>
                  <a:gd name="T25" fmla="*/ 507 h 511"/>
                  <a:gd name="T26" fmla="*/ 0 w 982"/>
                  <a:gd name="T27" fmla="*/ 507 h 511"/>
                  <a:gd name="T28" fmla="*/ 0 w 982"/>
                  <a:gd name="T29" fmla="*/ 511 h 511"/>
                  <a:gd name="T30" fmla="*/ 4 w 982"/>
                  <a:gd name="T31" fmla="*/ 511 h 511"/>
                  <a:gd name="T32" fmla="*/ 8 w 982"/>
                  <a:gd name="T33" fmla="*/ 507 h 511"/>
                  <a:gd name="T34" fmla="*/ 8 w 982"/>
                  <a:gd name="T35" fmla="*/ 507 h 511"/>
                  <a:gd name="T36" fmla="*/ 978 w 982"/>
                  <a:gd name="T37" fmla="*/ 287 h 511"/>
                  <a:gd name="T38" fmla="*/ 982 w 982"/>
                  <a:gd name="T39" fmla="*/ 283 h 511"/>
                  <a:gd name="T40" fmla="*/ 982 w 982"/>
                  <a:gd name="T41" fmla="*/ 283 h 511"/>
                  <a:gd name="T42" fmla="*/ 982 w 982"/>
                  <a:gd name="T43" fmla="*/ 283 h 511"/>
                  <a:gd name="T44" fmla="*/ 982 w 982"/>
                  <a:gd name="T45" fmla="*/ 279 h 511"/>
                  <a:gd name="T46" fmla="*/ 982 w 982"/>
                  <a:gd name="T47" fmla="*/ 279 h 511"/>
                  <a:gd name="T48" fmla="*/ 453 w 982"/>
                  <a:gd name="T49" fmla="*/ 114 h 511"/>
                  <a:gd name="T50" fmla="*/ 89 w 982"/>
                  <a:gd name="T5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2" h="511">
                    <a:moveTo>
                      <a:pt x="4" y="507"/>
                    </a:moveTo>
                    <a:lnTo>
                      <a:pt x="85" y="4"/>
                    </a:lnTo>
                    <a:lnTo>
                      <a:pt x="978" y="283"/>
                    </a:lnTo>
                    <a:lnTo>
                      <a:pt x="830" y="316"/>
                    </a:lnTo>
                    <a:lnTo>
                      <a:pt x="4" y="507"/>
                    </a:lnTo>
                    <a:close/>
                    <a:moveTo>
                      <a:pt x="89" y="0"/>
                    </a:moveTo>
                    <a:lnTo>
                      <a:pt x="85" y="0"/>
                    </a:lnTo>
                    <a:lnTo>
                      <a:pt x="85" y="4"/>
                    </a:lnTo>
                    <a:lnTo>
                      <a:pt x="85" y="4"/>
                    </a:lnTo>
                    <a:lnTo>
                      <a:pt x="80" y="4"/>
                    </a:lnTo>
                    <a:lnTo>
                      <a:pt x="0" y="503"/>
                    </a:lnTo>
                    <a:lnTo>
                      <a:pt x="0" y="507"/>
                    </a:lnTo>
                    <a:lnTo>
                      <a:pt x="0" y="507"/>
                    </a:lnTo>
                    <a:lnTo>
                      <a:pt x="0" y="507"/>
                    </a:lnTo>
                    <a:lnTo>
                      <a:pt x="0" y="511"/>
                    </a:lnTo>
                    <a:lnTo>
                      <a:pt x="4" y="511"/>
                    </a:lnTo>
                    <a:lnTo>
                      <a:pt x="8" y="507"/>
                    </a:lnTo>
                    <a:lnTo>
                      <a:pt x="8" y="507"/>
                    </a:lnTo>
                    <a:lnTo>
                      <a:pt x="978" y="287"/>
                    </a:lnTo>
                    <a:lnTo>
                      <a:pt x="982" y="283"/>
                    </a:lnTo>
                    <a:lnTo>
                      <a:pt x="982" y="283"/>
                    </a:lnTo>
                    <a:lnTo>
                      <a:pt x="982" y="283"/>
                    </a:lnTo>
                    <a:lnTo>
                      <a:pt x="982" y="279"/>
                    </a:lnTo>
                    <a:lnTo>
                      <a:pt x="982" y="279"/>
                    </a:lnTo>
                    <a:lnTo>
                      <a:pt x="453" y="114"/>
                    </a:lnTo>
                    <a:lnTo>
                      <a:pt x="8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5" name="Freeform 156"/>
              <p:cNvSpPr>
                <a:spLocks noEditPoints="1"/>
              </p:cNvSpPr>
              <p:nvPr/>
            </p:nvSpPr>
            <p:spPr bwMode="auto">
              <a:xfrm>
                <a:off x="2247" y="1877"/>
                <a:ext cx="982" cy="511"/>
              </a:xfrm>
              <a:custGeom>
                <a:avLst/>
                <a:gdLst>
                  <a:gd name="T0" fmla="*/ 4 w 982"/>
                  <a:gd name="T1" fmla="*/ 507 h 511"/>
                  <a:gd name="T2" fmla="*/ 85 w 982"/>
                  <a:gd name="T3" fmla="*/ 4 h 511"/>
                  <a:gd name="T4" fmla="*/ 978 w 982"/>
                  <a:gd name="T5" fmla="*/ 283 h 511"/>
                  <a:gd name="T6" fmla="*/ 830 w 982"/>
                  <a:gd name="T7" fmla="*/ 316 h 511"/>
                  <a:gd name="T8" fmla="*/ 4 w 982"/>
                  <a:gd name="T9" fmla="*/ 507 h 511"/>
                  <a:gd name="T10" fmla="*/ 89 w 982"/>
                  <a:gd name="T11" fmla="*/ 0 h 511"/>
                  <a:gd name="T12" fmla="*/ 85 w 982"/>
                  <a:gd name="T13" fmla="*/ 0 h 511"/>
                  <a:gd name="T14" fmla="*/ 85 w 982"/>
                  <a:gd name="T15" fmla="*/ 4 h 511"/>
                  <a:gd name="T16" fmla="*/ 85 w 982"/>
                  <a:gd name="T17" fmla="*/ 4 h 511"/>
                  <a:gd name="T18" fmla="*/ 80 w 982"/>
                  <a:gd name="T19" fmla="*/ 4 h 511"/>
                  <a:gd name="T20" fmla="*/ 0 w 982"/>
                  <a:gd name="T21" fmla="*/ 503 h 511"/>
                  <a:gd name="T22" fmla="*/ 0 w 982"/>
                  <a:gd name="T23" fmla="*/ 507 h 511"/>
                  <a:gd name="T24" fmla="*/ 0 w 982"/>
                  <a:gd name="T25" fmla="*/ 507 h 511"/>
                  <a:gd name="T26" fmla="*/ 0 w 982"/>
                  <a:gd name="T27" fmla="*/ 507 h 511"/>
                  <a:gd name="T28" fmla="*/ 0 w 982"/>
                  <a:gd name="T29" fmla="*/ 511 h 511"/>
                  <a:gd name="T30" fmla="*/ 4 w 982"/>
                  <a:gd name="T31" fmla="*/ 511 h 511"/>
                  <a:gd name="T32" fmla="*/ 8 w 982"/>
                  <a:gd name="T33" fmla="*/ 507 h 511"/>
                  <a:gd name="T34" fmla="*/ 8 w 982"/>
                  <a:gd name="T35" fmla="*/ 507 h 511"/>
                  <a:gd name="T36" fmla="*/ 978 w 982"/>
                  <a:gd name="T37" fmla="*/ 287 h 511"/>
                  <a:gd name="T38" fmla="*/ 982 w 982"/>
                  <a:gd name="T39" fmla="*/ 283 h 511"/>
                  <a:gd name="T40" fmla="*/ 982 w 982"/>
                  <a:gd name="T41" fmla="*/ 283 h 511"/>
                  <a:gd name="T42" fmla="*/ 982 w 982"/>
                  <a:gd name="T43" fmla="*/ 283 h 511"/>
                  <a:gd name="T44" fmla="*/ 982 w 982"/>
                  <a:gd name="T45" fmla="*/ 279 h 511"/>
                  <a:gd name="T46" fmla="*/ 982 w 982"/>
                  <a:gd name="T47" fmla="*/ 279 h 511"/>
                  <a:gd name="T48" fmla="*/ 453 w 982"/>
                  <a:gd name="T49" fmla="*/ 114 h 511"/>
                  <a:gd name="T50" fmla="*/ 89 w 982"/>
                  <a:gd name="T5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2" h="511">
                    <a:moveTo>
                      <a:pt x="4" y="507"/>
                    </a:moveTo>
                    <a:lnTo>
                      <a:pt x="85" y="4"/>
                    </a:lnTo>
                    <a:lnTo>
                      <a:pt x="978" y="283"/>
                    </a:lnTo>
                    <a:lnTo>
                      <a:pt x="830" y="316"/>
                    </a:lnTo>
                    <a:lnTo>
                      <a:pt x="4" y="507"/>
                    </a:lnTo>
                    <a:moveTo>
                      <a:pt x="89" y="0"/>
                    </a:moveTo>
                    <a:lnTo>
                      <a:pt x="85" y="0"/>
                    </a:lnTo>
                    <a:lnTo>
                      <a:pt x="85" y="4"/>
                    </a:lnTo>
                    <a:lnTo>
                      <a:pt x="85" y="4"/>
                    </a:lnTo>
                    <a:lnTo>
                      <a:pt x="80" y="4"/>
                    </a:lnTo>
                    <a:lnTo>
                      <a:pt x="0" y="503"/>
                    </a:lnTo>
                    <a:lnTo>
                      <a:pt x="0" y="507"/>
                    </a:lnTo>
                    <a:lnTo>
                      <a:pt x="0" y="507"/>
                    </a:lnTo>
                    <a:lnTo>
                      <a:pt x="0" y="507"/>
                    </a:lnTo>
                    <a:lnTo>
                      <a:pt x="0" y="511"/>
                    </a:lnTo>
                    <a:lnTo>
                      <a:pt x="4" y="511"/>
                    </a:lnTo>
                    <a:lnTo>
                      <a:pt x="8" y="507"/>
                    </a:lnTo>
                    <a:lnTo>
                      <a:pt x="8" y="507"/>
                    </a:lnTo>
                    <a:lnTo>
                      <a:pt x="978" y="287"/>
                    </a:lnTo>
                    <a:lnTo>
                      <a:pt x="982" y="283"/>
                    </a:lnTo>
                    <a:lnTo>
                      <a:pt x="982" y="283"/>
                    </a:lnTo>
                    <a:lnTo>
                      <a:pt x="982" y="283"/>
                    </a:lnTo>
                    <a:lnTo>
                      <a:pt x="982" y="279"/>
                    </a:lnTo>
                    <a:lnTo>
                      <a:pt x="982" y="279"/>
                    </a:lnTo>
                    <a:lnTo>
                      <a:pt x="453" y="114"/>
                    </a:lnTo>
                    <a:lnTo>
                      <a:pt x="8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6" name="Freeform 157"/>
              <p:cNvSpPr>
                <a:spLocks/>
              </p:cNvSpPr>
              <p:nvPr/>
            </p:nvSpPr>
            <p:spPr bwMode="auto">
              <a:xfrm>
                <a:off x="3047" y="2160"/>
                <a:ext cx="953" cy="845"/>
              </a:xfrm>
              <a:custGeom>
                <a:avLst/>
                <a:gdLst>
                  <a:gd name="T0" fmla="*/ 182 w 953"/>
                  <a:gd name="T1" fmla="*/ 0 h 845"/>
                  <a:gd name="T2" fmla="*/ 182 w 953"/>
                  <a:gd name="T3" fmla="*/ 0 h 845"/>
                  <a:gd name="T4" fmla="*/ 182 w 953"/>
                  <a:gd name="T5" fmla="*/ 0 h 845"/>
                  <a:gd name="T6" fmla="*/ 182 w 953"/>
                  <a:gd name="T7" fmla="*/ 7 h 845"/>
                  <a:gd name="T8" fmla="*/ 0 w 953"/>
                  <a:gd name="T9" fmla="*/ 837 h 845"/>
                  <a:gd name="T10" fmla="*/ 4 w 953"/>
                  <a:gd name="T11" fmla="*/ 841 h 845"/>
                  <a:gd name="T12" fmla="*/ 4 w 953"/>
                  <a:gd name="T13" fmla="*/ 837 h 845"/>
                  <a:gd name="T14" fmla="*/ 4 w 953"/>
                  <a:gd name="T15" fmla="*/ 841 h 845"/>
                  <a:gd name="T16" fmla="*/ 4 w 953"/>
                  <a:gd name="T17" fmla="*/ 845 h 845"/>
                  <a:gd name="T18" fmla="*/ 949 w 953"/>
                  <a:gd name="T19" fmla="*/ 683 h 845"/>
                  <a:gd name="T20" fmla="*/ 953 w 953"/>
                  <a:gd name="T21" fmla="*/ 683 h 845"/>
                  <a:gd name="T22" fmla="*/ 949 w 953"/>
                  <a:gd name="T23" fmla="*/ 680 h 845"/>
                  <a:gd name="T24" fmla="*/ 4 w 953"/>
                  <a:gd name="T25" fmla="*/ 841 h 845"/>
                  <a:gd name="T26" fmla="*/ 186 w 953"/>
                  <a:gd name="T27" fmla="*/ 4 h 845"/>
                  <a:gd name="T28" fmla="*/ 182 w 953"/>
                  <a:gd name="T29" fmla="*/ 0 h 845"/>
                  <a:gd name="T30" fmla="*/ 182 w 953"/>
                  <a:gd name="T31" fmla="*/ 0 h 845"/>
                  <a:gd name="T32" fmla="*/ 182 w 953"/>
                  <a:gd name="T33" fmla="*/ 0 h 845"/>
                  <a:gd name="T34" fmla="*/ 182 w 953"/>
                  <a:gd name="T35"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3" h="845">
                    <a:moveTo>
                      <a:pt x="182" y="0"/>
                    </a:moveTo>
                    <a:lnTo>
                      <a:pt x="182" y="0"/>
                    </a:lnTo>
                    <a:lnTo>
                      <a:pt x="182" y="0"/>
                    </a:lnTo>
                    <a:lnTo>
                      <a:pt x="182" y="7"/>
                    </a:lnTo>
                    <a:lnTo>
                      <a:pt x="0" y="837"/>
                    </a:lnTo>
                    <a:lnTo>
                      <a:pt x="4" y="841"/>
                    </a:lnTo>
                    <a:lnTo>
                      <a:pt x="4" y="837"/>
                    </a:lnTo>
                    <a:lnTo>
                      <a:pt x="4" y="841"/>
                    </a:lnTo>
                    <a:lnTo>
                      <a:pt x="4" y="845"/>
                    </a:lnTo>
                    <a:lnTo>
                      <a:pt x="949" y="683"/>
                    </a:lnTo>
                    <a:lnTo>
                      <a:pt x="953" y="683"/>
                    </a:lnTo>
                    <a:lnTo>
                      <a:pt x="949" y="680"/>
                    </a:lnTo>
                    <a:lnTo>
                      <a:pt x="4" y="841"/>
                    </a:lnTo>
                    <a:lnTo>
                      <a:pt x="186" y="4"/>
                    </a:lnTo>
                    <a:lnTo>
                      <a:pt x="182" y="0"/>
                    </a:lnTo>
                    <a:lnTo>
                      <a:pt x="182" y="0"/>
                    </a:lnTo>
                    <a:lnTo>
                      <a:pt x="182" y="0"/>
                    </a:lnTo>
                    <a:lnTo>
                      <a:pt x="18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7" name="Freeform 158"/>
              <p:cNvSpPr>
                <a:spLocks/>
              </p:cNvSpPr>
              <p:nvPr/>
            </p:nvSpPr>
            <p:spPr bwMode="auto">
              <a:xfrm>
                <a:off x="3047" y="2160"/>
                <a:ext cx="953" cy="845"/>
              </a:xfrm>
              <a:custGeom>
                <a:avLst/>
                <a:gdLst>
                  <a:gd name="T0" fmla="*/ 182 w 953"/>
                  <a:gd name="T1" fmla="*/ 0 h 845"/>
                  <a:gd name="T2" fmla="*/ 182 w 953"/>
                  <a:gd name="T3" fmla="*/ 0 h 845"/>
                  <a:gd name="T4" fmla="*/ 182 w 953"/>
                  <a:gd name="T5" fmla="*/ 0 h 845"/>
                  <a:gd name="T6" fmla="*/ 182 w 953"/>
                  <a:gd name="T7" fmla="*/ 7 h 845"/>
                  <a:gd name="T8" fmla="*/ 0 w 953"/>
                  <a:gd name="T9" fmla="*/ 837 h 845"/>
                  <a:gd name="T10" fmla="*/ 4 w 953"/>
                  <a:gd name="T11" fmla="*/ 841 h 845"/>
                  <a:gd name="T12" fmla="*/ 4 w 953"/>
                  <a:gd name="T13" fmla="*/ 837 h 845"/>
                  <a:gd name="T14" fmla="*/ 4 w 953"/>
                  <a:gd name="T15" fmla="*/ 841 h 845"/>
                  <a:gd name="T16" fmla="*/ 4 w 953"/>
                  <a:gd name="T17" fmla="*/ 845 h 845"/>
                  <a:gd name="T18" fmla="*/ 949 w 953"/>
                  <a:gd name="T19" fmla="*/ 683 h 845"/>
                  <a:gd name="T20" fmla="*/ 953 w 953"/>
                  <a:gd name="T21" fmla="*/ 683 h 845"/>
                  <a:gd name="T22" fmla="*/ 949 w 953"/>
                  <a:gd name="T23" fmla="*/ 680 h 845"/>
                  <a:gd name="T24" fmla="*/ 4 w 953"/>
                  <a:gd name="T25" fmla="*/ 841 h 845"/>
                  <a:gd name="T26" fmla="*/ 186 w 953"/>
                  <a:gd name="T27" fmla="*/ 4 h 845"/>
                  <a:gd name="T28" fmla="*/ 182 w 953"/>
                  <a:gd name="T29" fmla="*/ 0 h 845"/>
                  <a:gd name="T30" fmla="*/ 182 w 953"/>
                  <a:gd name="T31" fmla="*/ 0 h 845"/>
                  <a:gd name="T32" fmla="*/ 182 w 953"/>
                  <a:gd name="T33" fmla="*/ 0 h 845"/>
                  <a:gd name="T34" fmla="*/ 182 w 953"/>
                  <a:gd name="T35"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3" h="845">
                    <a:moveTo>
                      <a:pt x="182" y="0"/>
                    </a:moveTo>
                    <a:lnTo>
                      <a:pt x="182" y="0"/>
                    </a:lnTo>
                    <a:lnTo>
                      <a:pt x="182" y="0"/>
                    </a:lnTo>
                    <a:lnTo>
                      <a:pt x="182" y="7"/>
                    </a:lnTo>
                    <a:lnTo>
                      <a:pt x="0" y="837"/>
                    </a:lnTo>
                    <a:lnTo>
                      <a:pt x="4" y="841"/>
                    </a:lnTo>
                    <a:lnTo>
                      <a:pt x="4" y="837"/>
                    </a:lnTo>
                    <a:lnTo>
                      <a:pt x="4" y="841"/>
                    </a:lnTo>
                    <a:lnTo>
                      <a:pt x="4" y="845"/>
                    </a:lnTo>
                    <a:lnTo>
                      <a:pt x="949" y="683"/>
                    </a:lnTo>
                    <a:lnTo>
                      <a:pt x="953" y="683"/>
                    </a:lnTo>
                    <a:lnTo>
                      <a:pt x="949" y="680"/>
                    </a:lnTo>
                    <a:lnTo>
                      <a:pt x="4" y="841"/>
                    </a:lnTo>
                    <a:lnTo>
                      <a:pt x="186" y="4"/>
                    </a:lnTo>
                    <a:lnTo>
                      <a:pt x="182" y="0"/>
                    </a:lnTo>
                    <a:lnTo>
                      <a:pt x="182" y="0"/>
                    </a:lnTo>
                    <a:lnTo>
                      <a:pt x="182" y="0"/>
                    </a:lnTo>
                    <a:lnTo>
                      <a:pt x="18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8" name="Rectangle 159"/>
              <p:cNvSpPr>
                <a:spLocks noChangeArrowheads="1"/>
              </p:cNvSpPr>
              <p:nvPr/>
            </p:nvSpPr>
            <p:spPr bwMode="auto">
              <a:xfrm>
                <a:off x="4004" y="2843"/>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9" name="Rectangle 160"/>
              <p:cNvSpPr>
                <a:spLocks noChangeArrowheads="1"/>
              </p:cNvSpPr>
              <p:nvPr/>
            </p:nvSpPr>
            <p:spPr bwMode="auto">
              <a:xfrm>
                <a:off x="4004" y="2843"/>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0" name="Freeform 161"/>
              <p:cNvSpPr>
                <a:spLocks/>
              </p:cNvSpPr>
              <p:nvPr/>
            </p:nvSpPr>
            <p:spPr bwMode="auto">
              <a:xfrm>
                <a:off x="185" y="1569"/>
                <a:ext cx="152" cy="323"/>
              </a:xfrm>
              <a:custGeom>
                <a:avLst/>
                <a:gdLst>
                  <a:gd name="T0" fmla="*/ 0 w 152"/>
                  <a:gd name="T1" fmla="*/ 0 h 323"/>
                  <a:gd name="T2" fmla="*/ 152 w 152"/>
                  <a:gd name="T3" fmla="*/ 47 h 323"/>
                  <a:gd name="T4" fmla="*/ 0 w 152"/>
                  <a:gd name="T5" fmla="*/ 323 h 323"/>
                  <a:gd name="T6" fmla="*/ 152 w 152"/>
                  <a:gd name="T7" fmla="*/ 47 h 323"/>
                  <a:gd name="T8" fmla="*/ 0 w 152"/>
                  <a:gd name="T9" fmla="*/ 0 h 323"/>
                </a:gdLst>
                <a:ahLst/>
                <a:cxnLst>
                  <a:cxn ang="0">
                    <a:pos x="T0" y="T1"/>
                  </a:cxn>
                  <a:cxn ang="0">
                    <a:pos x="T2" y="T3"/>
                  </a:cxn>
                  <a:cxn ang="0">
                    <a:pos x="T4" y="T5"/>
                  </a:cxn>
                  <a:cxn ang="0">
                    <a:pos x="T6" y="T7"/>
                  </a:cxn>
                  <a:cxn ang="0">
                    <a:pos x="T8" y="T9"/>
                  </a:cxn>
                </a:cxnLst>
                <a:rect l="0" t="0" r="r" b="b"/>
                <a:pathLst>
                  <a:path w="152" h="323">
                    <a:moveTo>
                      <a:pt x="0" y="0"/>
                    </a:moveTo>
                    <a:lnTo>
                      <a:pt x="152" y="47"/>
                    </a:lnTo>
                    <a:lnTo>
                      <a:pt x="0" y="323"/>
                    </a:lnTo>
                    <a:lnTo>
                      <a:pt x="152" y="47"/>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1" name="Freeform 162"/>
              <p:cNvSpPr>
                <a:spLocks/>
              </p:cNvSpPr>
              <p:nvPr/>
            </p:nvSpPr>
            <p:spPr bwMode="auto">
              <a:xfrm>
                <a:off x="185" y="1569"/>
                <a:ext cx="152" cy="323"/>
              </a:xfrm>
              <a:custGeom>
                <a:avLst/>
                <a:gdLst>
                  <a:gd name="T0" fmla="*/ 0 w 152"/>
                  <a:gd name="T1" fmla="*/ 0 h 323"/>
                  <a:gd name="T2" fmla="*/ 152 w 152"/>
                  <a:gd name="T3" fmla="*/ 47 h 323"/>
                  <a:gd name="T4" fmla="*/ 0 w 152"/>
                  <a:gd name="T5" fmla="*/ 323 h 323"/>
                  <a:gd name="T6" fmla="*/ 152 w 152"/>
                  <a:gd name="T7" fmla="*/ 47 h 323"/>
                  <a:gd name="T8" fmla="*/ 0 w 152"/>
                  <a:gd name="T9" fmla="*/ 0 h 323"/>
                </a:gdLst>
                <a:ahLst/>
                <a:cxnLst>
                  <a:cxn ang="0">
                    <a:pos x="T0" y="T1"/>
                  </a:cxn>
                  <a:cxn ang="0">
                    <a:pos x="T2" y="T3"/>
                  </a:cxn>
                  <a:cxn ang="0">
                    <a:pos x="T4" y="T5"/>
                  </a:cxn>
                  <a:cxn ang="0">
                    <a:pos x="T6" y="T7"/>
                  </a:cxn>
                  <a:cxn ang="0">
                    <a:pos x="T8" y="T9"/>
                  </a:cxn>
                </a:cxnLst>
                <a:rect l="0" t="0" r="r" b="b"/>
                <a:pathLst>
                  <a:path w="152" h="323">
                    <a:moveTo>
                      <a:pt x="0" y="0"/>
                    </a:moveTo>
                    <a:lnTo>
                      <a:pt x="152" y="47"/>
                    </a:lnTo>
                    <a:lnTo>
                      <a:pt x="0" y="323"/>
                    </a:lnTo>
                    <a:lnTo>
                      <a:pt x="152" y="47"/>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2" name="Freeform 163"/>
              <p:cNvSpPr>
                <a:spLocks/>
              </p:cNvSpPr>
              <p:nvPr/>
            </p:nvSpPr>
            <p:spPr bwMode="auto">
              <a:xfrm>
                <a:off x="185" y="1616"/>
                <a:ext cx="156" cy="283"/>
              </a:xfrm>
              <a:custGeom>
                <a:avLst/>
                <a:gdLst>
                  <a:gd name="T0" fmla="*/ 36 w 37"/>
                  <a:gd name="T1" fmla="*/ 0 h 77"/>
                  <a:gd name="T2" fmla="*/ 36 w 37"/>
                  <a:gd name="T3" fmla="*/ 0 h 77"/>
                  <a:gd name="T4" fmla="*/ 0 w 37"/>
                  <a:gd name="T5" fmla="*/ 75 h 77"/>
                  <a:gd name="T6" fmla="*/ 0 w 37"/>
                  <a:gd name="T7" fmla="*/ 77 h 77"/>
                  <a:gd name="T8" fmla="*/ 37 w 37"/>
                  <a:gd name="T9" fmla="*/ 1 h 77"/>
                  <a:gd name="T10" fmla="*/ 37 w 37"/>
                  <a:gd name="T11" fmla="*/ 1 h 77"/>
                  <a:gd name="T12" fmla="*/ 36 w 37"/>
                  <a:gd name="T13" fmla="*/ 1 h 77"/>
                  <a:gd name="T14" fmla="*/ 36 w 37"/>
                  <a:gd name="T15" fmla="*/ 0 h 77"/>
                  <a:gd name="T16" fmla="*/ 36 w 37"/>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77">
                    <a:moveTo>
                      <a:pt x="36" y="0"/>
                    </a:moveTo>
                    <a:cubicBezTo>
                      <a:pt x="36" y="0"/>
                      <a:pt x="36" y="0"/>
                      <a:pt x="36" y="0"/>
                    </a:cubicBezTo>
                    <a:cubicBezTo>
                      <a:pt x="0" y="75"/>
                      <a:pt x="0" y="75"/>
                      <a:pt x="0" y="75"/>
                    </a:cubicBezTo>
                    <a:cubicBezTo>
                      <a:pt x="0" y="76"/>
                      <a:pt x="0" y="77"/>
                      <a:pt x="0" y="77"/>
                    </a:cubicBezTo>
                    <a:cubicBezTo>
                      <a:pt x="37" y="1"/>
                      <a:pt x="37" y="1"/>
                      <a:pt x="37" y="1"/>
                    </a:cubicBezTo>
                    <a:cubicBezTo>
                      <a:pt x="37" y="1"/>
                      <a:pt x="37" y="1"/>
                      <a:pt x="37" y="1"/>
                    </a:cubicBezTo>
                    <a:cubicBezTo>
                      <a:pt x="36" y="1"/>
                      <a:pt x="36" y="1"/>
                      <a:pt x="36" y="1"/>
                    </a:cubicBezTo>
                    <a:cubicBezTo>
                      <a:pt x="36" y="0"/>
                      <a:pt x="36" y="0"/>
                      <a:pt x="36" y="0"/>
                    </a:cubicBezTo>
                    <a:cubicBezTo>
                      <a:pt x="36" y="0"/>
                      <a:pt x="36" y="0"/>
                      <a:pt x="36"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3" name="Freeform 164"/>
              <p:cNvSpPr>
                <a:spLocks/>
              </p:cNvSpPr>
              <p:nvPr/>
            </p:nvSpPr>
            <p:spPr bwMode="auto">
              <a:xfrm>
                <a:off x="718" y="1723"/>
                <a:ext cx="233" cy="95"/>
              </a:xfrm>
              <a:custGeom>
                <a:avLst/>
                <a:gdLst>
                  <a:gd name="T0" fmla="*/ 233 w 233"/>
                  <a:gd name="T1" fmla="*/ 0 h 95"/>
                  <a:gd name="T2" fmla="*/ 0 w 233"/>
                  <a:gd name="T3" fmla="*/ 95 h 95"/>
                  <a:gd name="T4" fmla="*/ 233 w 233"/>
                  <a:gd name="T5" fmla="*/ 0 h 95"/>
                  <a:gd name="T6" fmla="*/ 233 w 233"/>
                  <a:gd name="T7" fmla="*/ 0 h 95"/>
                </a:gdLst>
                <a:ahLst/>
                <a:cxnLst>
                  <a:cxn ang="0">
                    <a:pos x="T0" y="T1"/>
                  </a:cxn>
                  <a:cxn ang="0">
                    <a:pos x="T2" y="T3"/>
                  </a:cxn>
                  <a:cxn ang="0">
                    <a:pos x="T4" y="T5"/>
                  </a:cxn>
                  <a:cxn ang="0">
                    <a:pos x="T6" y="T7"/>
                  </a:cxn>
                </a:cxnLst>
                <a:rect l="0" t="0" r="r" b="b"/>
                <a:pathLst>
                  <a:path w="233" h="95">
                    <a:moveTo>
                      <a:pt x="233" y="0"/>
                    </a:moveTo>
                    <a:lnTo>
                      <a:pt x="0" y="95"/>
                    </a:lnTo>
                    <a:lnTo>
                      <a:pt x="233" y="0"/>
                    </a:lnTo>
                    <a:lnTo>
                      <a:pt x="233"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4" name="Freeform 165"/>
              <p:cNvSpPr>
                <a:spLocks/>
              </p:cNvSpPr>
              <p:nvPr/>
            </p:nvSpPr>
            <p:spPr bwMode="auto">
              <a:xfrm>
                <a:off x="718" y="1723"/>
                <a:ext cx="233" cy="95"/>
              </a:xfrm>
              <a:custGeom>
                <a:avLst/>
                <a:gdLst>
                  <a:gd name="T0" fmla="*/ 233 w 233"/>
                  <a:gd name="T1" fmla="*/ 0 h 95"/>
                  <a:gd name="T2" fmla="*/ 0 w 233"/>
                  <a:gd name="T3" fmla="*/ 95 h 95"/>
                  <a:gd name="T4" fmla="*/ 233 w 233"/>
                  <a:gd name="T5" fmla="*/ 0 h 95"/>
                  <a:gd name="T6" fmla="*/ 233 w 233"/>
                  <a:gd name="T7" fmla="*/ 0 h 95"/>
                </a:gdLst>
                <a:ahLst/>
                <a:cxnLst>
                  <a:cxn ang="0">
                    <a:pos x="T0" y="T1"/>
                  </a:cxn>
                  <a:cxn ang="0">
                    <a:pos x="T2" y="T3"/>
                  </a:cxn>
                  <a:cxn ang="0">
                    <a:pos x="T4" y="T5"/>
                  </a:cxn>
                  <a:cxn ang="0">
                    <a:pos x="T6" y="T7"/>
                  </a:cxn>
                </a:cxnLst>
                <a:rect l="0" t="0" r="r" b="b"/>
                <a:pathLst>
                  <a:path w="233" h="95">
                    <a:moveTo>
                      <a:pt x="233" y="0"/>
                    </a:moveTo>
                    <a:lnTo>
                      <a:pt x="0" y="95"/>
                    </a:lnTo>
                    <a:lnTo>
                      <a:pt x="233" y="0"/>
                    </a:lnTo>
                    <a:lnTo>
                      <a:pt x="233"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5" name="Freeform 166"/>
              <p:cNvSpPr>
                <a:spLocks/>
              </p:cNvSpPr>
              <p:nvPr/>
            </p:nvSpPr>
            <p:spPr bwMode="auto">
              <a:xfrm>
                <a:off x="955" y="1719"/>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6" name="Freeform 167"/>
              <p:cNvSpPr>
                <a:spLocks/>
              </p:cNvSpPr>
              <p:nvPr/>
            </p:nvSpPr>
            <p:spPr bwMode="auto">
              <a:xfrm>
                <a:off x="955" y="1719"/>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7" name="Freeform 168"/>
              <p:cNvSpPr>
                <a:spLocks/>
              </p:cNvSpPr>
              <p:nvPr/>
            </p:nvSpPr>
            <p:spPr bwMode="auto">
              <a:xfrm>
                <a:off x="773" y="3056"/>
                <a:ext cx="813" cy="915"/>
              </a:xfrm>
              <a:custGeom>
                <a:avLst/>
                <a:gdLst>
                  <a:gd name="T0" fmla="*/ 813 w 813"/>
                  <a:gd name="T1" fmla="*/ 0 h 915"/>
                  <a:gd name="T2" fmla="*/ 813 w 813"/>
                  <a:gd name="T3" fmla="*/ 0 h 915"/>
                  <a:gd name="T4" fmla="*/ 813 w 813"/>
                  <a:gd name="T5" fmla="*/ 4 h 915"/>
                  <a:gd name="T6" fmla="*/ 0 w 813"/>
                  <a:gd name="T7" fmla="*/ 915 h 915"/>
                  <a:gd name="T8" fmla="*/ 813 w 813"/>
                  <a:gd name="T9" fmla="*/ 0 h 915"/>
                </a:gdLst>
                <a:ahLst/>
                <a:cxnLst>
                  <a:cxn ang="0">
                    <a:pos x="T0" y="T1"/>
                  </a:cxn>
                  <a:cxn ang="0">
                    <a:pos x="T2" y="T3"/>
                  </a:cxn>
                  <a:cxn ang="0">
                    <a:pos x="T4" y="T5"/>
                  </a:cxn>
                  <a:cxn ang="0">
                    <a:pos x="T6" y="T7"/>
                  </a:cxn>
                  <a:cxn ang="0">
                    <a:pos x="T8" y="T9"/>
                  </a:cxn>
                </a:cxnLst>
                <a:rect l="0" t="0" r="r" b="b"/>
                <a:pathLst>
                  <a:path w="813" h="915">
                    <a:moveTo>
                      <a:pt x="813" y="0"/>
                    </a:moveTo>
                    <a:lnTo>
                      <a:pt x="813" y="0"/>
                    </a:lnTo>
                    <a:lnTo>
                      <a:pt x="813" y="4"/>
                    </a:lnTo>
                    <a:lnTo>
                      <a:pt x="0" y="915"/>
                    </a:lnTo>
                    <a:lnTo>
                      <a:pt x="813"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8" name="Freeform 169"/>
              <p:cNvSpPr>
                <a:spLocks/>
              </p:cNvSpPr>
              <p:nvPr/>
            </p:nvSpPr>
            <p:spPr bwMode="auto">
              <a:xfrm>
                <a:off x="773" y="3056"/>
                <a:ext cx="813" cy="915"/>
              </a:xfrm>
              <a:custGeom>
                <a:avLst/>
                <a:gdLst>
                  <a:gd name="T0" fmla="*/ 813 w 813"/>
                  <a:gd name="T1" fmla="*/ 0 h 915"/>
                  <a:gd name="T2" fmla="*/ 813 w 813"/>
                  <a:gd name="T3" fmla="*/ 0 h 915"/>
                  <a:gd name="T4" fmla="*/ 813 w 813"/>
                  <a:gd name="T5" fmla="*/ 4 h 915"/>
                  <a:gd name="T6" fmla="*/ 0 w 813"/>
                  <a:gd name="T7" fmla="*/ 915 h 915"/>
                  <a:gd name="T8" fmla="*/ 813 w 813"/>
                  <a:gd name="T9" fmla="*/ 0 h 915"/>
                </a:gdLst>
                <a:ahLst/>
                <a:cxnLst>
                  <a:cxn ang="0">
                    <a:pos x="T0" y="T1"/>
                  </a:cxn>
                  <a:cxn ang="0">
                    <a:pos x="T2" y="T3"/>
                  </a:cxn>
                  <a:cxn ang="0">
                    <a:pos x="T4" y="T5"/>
                  </a:cxn>
                  <a:cxn ang="0">
                    <a:pos x="T6" y="T7"/>
                  </a:cxn>
                  <a:cxn ang="0">
                    <a:pos x="T8" y="T9"/>
                  </a:cxn>
                </a:cxnLst>
                <a:rect l="0" t="0" r="r" b="b"/>
                <a:pathLst>
                  <a:path w="813" h="915">
                    <a:moveTo>
                      <a:pt x="813" y="0"/>
                    </a:moveTo>
                    <a:lnTo>
                      <a:pt x="813" y="0"/>
                    </a:lnTo>
                    <a:lnTo>
                      <a:pt x="813" y="4"/>
                    </a:lnTo>
                    <a:lnTo>
                      <a:pt x="0" y="915"/>
                    </a:lnTo>
                    <a:lnTo>
                      <a:pt x="813"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9" name="Freeform 170"/>
              <p:cNvSpPr>
                <a:spLocks/>
              </p:cNvSpPr>
              <p:nvPr/>
            </p:nvSpPr>
            <p:spPr bwMode="auto">
              <a:xfrm>
                <a:off x="769" y="3978"/>
                <a:ext cx="4"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lnTo>
                      <a:pt x="0" y="0"/>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0" name="Freeform 171"/>
              <p:cNvSpPr>
                <a:spLocks/>
              </p:cNvSpPr>
              <p:nvPr/>
            </p:nvSpPr>
            <p:spPr bwMode="auto">
              <a:xfrm>
                <a:off x="769" y="3978"/>
                <a:ext cx="4"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lnTo>
                      <a:pt x="0" y="0"/>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1" name="Freeform 172"/>
              <p:cNvSpPr>
                <a:spLocks/>
              </p:cNvSpPr>
              <p:nvPr/>
            </p:nvSpPr>
            <p:spPr bwMode="auto">
              <a:xfrm>
                <a:off x="773" y="3056"/>
                <a:ext cx="1182" cy="963"/>
              </a:xfrm>
              <a:custGeom>
                <a:avLst/>
                <a:gdLst>
                  <a:gd name="T0" fmla="*/ 822 w 1182"/>
                  <a:gd name="T1" fmla="*/ 0 h 963"/>
                  <a:gd name="T2" fmla="*/ 822 w 1182"/>
                  <a:gd name="T3" fmla="*/ 0 h 963"/>
                  <a:gd name="T4" fmla="*/ 822 w 1182"/>
                  <a:gd name="T5" fmla="*/ 4 h 963"/>
                  <a:gd name="T6" fmla="*/ 822 w 1182"/>
                  <a:gd name="T7" fmla="*/ 0 h 963"/>
                  <a:gd name="T8" fmla="*/ 817 w 1182"/>
                  <a:gd name="T9" fmla="*/ 4 h 963"/>
                  <a:gd name="T10" fmla="*/ 1177 w 1182"/>
                  <a:gd name="T11" fmla="*/ 959 h 963"/>
                  <a:gd name="T12" fmla="*/ 4 w 1182"/>
                  <a:gd name="T13" fmla="*/ 919 h 963"/>
                  <a:gd name="T14" fmla="*/ 0 w 1182"/>
                  <a:gd name="T15" fmla="*/ 922 h 963"/>
                  <a:gd name="T16" fmla="*/ 1177 w 1182"/>
                  <a:gd name="T17" fmla="*/ 963 h 963"/>
                  <a:gd name="T18" fmla="*/ 1182 w 1182"/>
                  <a:gd name="T19" fmla="*/ 955 h 963"/>
                  <a:gd name="T20" fmla="*/ 822 w 1182"/>
                  <a:gd name="T21" fmla="*/ 4 h 963"/>
                  <a:gd name="T22" fmla="*/ 822 w 1182"/>
                  <a:gd name="T23"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2" h="963">
                    <a:moveTo>
                      <a:pt x="822" y="0"/>
                    </a:moveTo>
                    <a:lnTo>
                      <a:pt x="822" y="0"/>
                    </a:lnTo>
                    <a:lnTo>
                      <a:pt x="822" y="4"/>
                    </a:lnTo>
                    <a:lnTo>
                      <a:pt x="822" y="0"/>
                    </a:lnTo>
                    <a:lnTo>
                      <a:pt x="817" y="4"/>
                    </a:lnTo>
                    <a:lnTo>
                      <a:pt x="1177" y="959"/>
                    </a:lnTo>
                    <a:lnTo>
                      <a:pt x="4" y="919"/>
                    </a:lnTo>
                    <a:lnTo>
                      <a:pt x="0" y="922"/>
                    </a:lnTo>
                    <a:lnTo>
                      <a:pt x="1177" y="963"/>
                    </a:lnTo>
                    <a:lnTo>
                      <a:pt x="1182" y="955"/>
                    </a:lnTo>
                    <a:lnTo>
                      <a:pt x="822" y="4"/>
                    </a:lnTo>
                    <a:lnTo>
                      <a:pt x="82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2" name="Freeform 173"/>
              <p:cNvSpPr>
                <a:spLocks/>
              </p:cNvSpPr>
              <p:nvPr/>
            </p:nvSpPr>
            <p:spPr bwMode="auto">
              <a:xfrm>
                <a:off x="773" y="3056"/>
                <a:ext cx="1182" cy="963"/>
              </a:xfrm>
              <a:custGeom>
                <a:avLst/>
                <a:gdLst>
                  <a:gd name="T0" fmla="*/ 822 w 1182"/>
                  <a:gd name="T1" fmla="*/ 0 h 963"/>
                  <a:gd name="T2" fmla="*/ 822 w 1182"/>
                  <a:gd name="T3" fmla="*/ 0 h 963"/>
                  <a:gd name="T4" fmla="*/ 822 w 1182"/>
                  <a:gd name="T5" fmla="*/ 4 h 963"/>
                  <a:gd name="T6" fmla="*/ 822 w 1182"/>
                  <a:gd name="T7" fmla="*/ 0 h 963"/>
                  <a:gd name="T8" fmla="*/ 817 w 1182"/>
                  <a:gd name="T9" fmla="*/ 4 h 963"/>
                  <a:gd name="T10" fmla="*/ 1177 w 1182"/>
                  <a:gd name="T11" fmla="*/ 959 h 963"/>
                  <a:gd name="T12" fmla="*/ 4 w 1182"/>
                  <a:gd name="T13" fmla="*/ 919 h 963"/>
                  <a:gd name="T14" fmla="*/ 0 w 1182"/>
                  <a:gd name="T15" fmla="*/ 922 h 963"/>
                  <a:gd name="T16" fmla="*/ 1177 w 1182"/>
                  <a:gd name="T17" fmla="*/ 963 h 963"/>
                  <a:gd name="T18" fmla="*/ 1182 w 1182"/>
                  <a:gd name="T19" fmla="*/ 955 h 963"/>
                  <a:gd name="T20" fmla="*/ 822 w 1182"/>
                  <a:gd name="T21" fmla="*/ 4 h 963"/>
                  <a:gd name="T22" fmla="*/ 822 w 1182"/>
                  <a:gd name="T23"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2" h="963">
                    <a:moveTo>
                      <a:pt x="822" y="0"/>
                    </a:moveTo>
                    <a:lnTo>
                      <a:pt x="822" y="0"/>
                    </a:lnTo>
                    <a:lnTo>
                      <a:pt x="822" y="4"/>
                    </a:lnTo>
                    <a:lnTo>
                      <a:pt x="822" y="0"/>
                    </a:lnTo>
                    <a:lnTo>
                      <a:pt x="817" y="4"/>
                    </a:lnTo>
                    <a:lnTo>
                      <a:pt x="1177" y="959"/>
                    </a:lnTo>
                    <a:lnTo>
                      <a:pt x="4" y="919"/>
                    </a:lnTo>
                    <a:lnTo>
                      <a:pt x="0" y="922"/>
                    </a:lnTo>
                    <a:lnTo>
                      <a:pt x="1177" y="963"/>
                    </a:lnTo>
                    <a:lnTo>
                      <a:pt x="1182" y="955"/>
                    </a:lnTo>
                    <a:lnTo>
                      <a:pt x="822" y="4"/>
                    </a:lnTo>
                    <a:lnTo>
                      <a:pt x="82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3" name="Rectangle 174"/>
              <p:cNvSpPr>
                <a:spLocks noChangeArrowheads="1"/>
              </p:cNvSpPr>
              <p:nvPr/>
            </p:nvSpPr>
            <p:spPr bwMode="auto">
              <a:xfrm>
                <a:off x="1955" y="4019"/>
                <a:ext cx="4"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4" name="Rectangle 175"/>
              <p:cNvSpPr>
                <a:spLocks noChangeArrowheads="1"/>
              </p:cNvSpPr>
              <p:nvPr/>
            </p:nvSpPr>
            <p:spPr bwMode="auto">
              <a:xfrm>
                <a:off x="1955" y="4019"/>
                <a:ext cx="4"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5" name="Rectangle 176"/>
              <p:cNvSpPr>
                <a:spLocks noChangeArrowheads="1"/>
              </p:cNvSpPr>
              <p:nvPr/>
            </p:nvSpPr>
            <p:spPr bwMode="auto">
              <a:xfrm>
                <a:off x="4021" y="1888"/>
                <a:ext cx="4"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6" name="Rectangle 177"/>
              <p:cNvSpPr>
                <a:spLocks noChangeArrowheads="1"/>
              </p:cNvSpPr>
              <p:nvPr/>
            </p:nvSpPr>
            <p:spPr bwMode="auto">
              <a:xfrm>
                <a:off x="4021" y="1888"/>
                <a:ext cx="4"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7" name="Freeform 178"/>
              <p:cNvSpPr>
                <a:spLocks/>
              </p:cNvSpPr>
              <p:nvPr/>
            </p:nvSpPr>
            <p:spPr bwMode="auto">
              <a:xfrm>
                <a:off x="3712" y="1888"/>
                <a:ext cx="305" cy="107"/>
              </a:xfrm>
              <a:custGeom>
                <a:avLst/>
                <a:gdLst>
                  <a:gd name="T0" fmla="*/ 305 w 305"/>
                  <a:gd name="T1" fmla="*/ 0 h 107"/>
                  <a:gd name="T2" fmla="*/ 0 w 305"/>
                  <a:gd name="T3" fmla="*/ 107 h 107"/>
                  <a:gd name="T4" fmla="*/ 305 w 305"/>
                  <a:gd name="T5" fmla="*/ 0 h 107"/>
                  <a:gd name="T6" fmla="*/ 305 w 305"/>
                  <a:gd name="T7" fmla="*/ 0 h 107"/>
                </a:gdLst>
                <a:ahLst/>
                <a:cxnLst>
                  <a:cxn ang="0">
                    <a:pos x="T0" y="T1"/>
                  </a:cxn>
                  <a:cxn ang="0">
                    <a:pos x="T2" y="T3"/>
                  </a:cxn>
                  <a:cxn ang="0">
                    <a:pos x="T4" y="T5"/>
                  </a:cxn>
                  <a:cxn ang="0">
                    <a:pos x="T6" y="T7"/>
                  </a:cxn>
                </a:cxnLst>
                <a:rect l="0" t="0" r="r" b="b"/>
                <a:pathLst>
                  <a:path w="305" h="107">
                    <a:moveTo>
                      <a:pt x="305" y="0"/>
                    </a:moveTo>
                    <a:lnTo>
                      <a:pt x="0" y="107"/>
                    </a:lnTo>
                    <a:lnTo>
                      <a:pt x="305" y="0"/>
                    </a:lnTo>
                    <a:lnTo>
                      <a:pt x="30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8" name="Freeform 179"/>
              <p:cNvSpPr>
                <a:spLocks/>
              </p:cNvSpPr>
              <p:nvPr/>
            </p:nvSpPr>
            <p:spPr bwMode="auto">
              <a:xfrm>
                <a:off x="3712" y="1888"/>
                <a:ext cx="305" cy="107"/>
              </a:xfrm>
              <a:custGeom>
                <a:avLst/>
                <a:gdLst>
                  <a:gd name="T0" fmla="*/ 305 w 305"/>
                  <a:gd name="T1" fmla="*/ 0 h 107"/>
                  <a:gd name="T2" fmla="*/ 0 w 305"/>
                  <a:gd name="T3" fmla="*/ 107 h 107"/>
                  <a:gd name="T4" fmla="*/ 305 w 305"/>
                  <a:gd name="T5" fmla="*/ 0 h 107"/>
                  <a:gd name="T6" fmla="*/ 305 w 305"/>
                  <a:gd name="T7" fmla="*/ 0 h 107"/>
                </a:gdLst>
                <a:ahLst/>
                <a:cxnLst>
                  <a:cxn ang="0">
                    <a:pos x="T0" y="T1"/>
                  </a:cxn>
                  <a:cxn ang="0">
                    <a:pos x="T2" y="T3"/>
                  </a:cxn>
                  <a:cxn ang="0">
                    <a:pos x="T4" y="T5"/>
                  </a:cxn>
                  <a:cxn ang="0">
                    <a:pos x="T6" y="T7"/>
                  </a:cxn>
                </a:cxnLst>
                <a:rect l="0" t="0" r="r" b="b"/>
                <a:pathLst>
                  <a:path w="305" h="107">
                    <a:moveTo>
                      <a:pt x="305" y="0"/>
                    </a:moveTo>
                    <a:lnTo>
                      <a:pt x="0" y="107"/>
                    </a:lnTo>
                    <a:lnTo>
                      <a:pt x="305" y="0"/>
                    </a:lnTo>
                    <a:lnTo>
                      <a:pt x="30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9" name="Freeform 180"/>
              <p:cNvSpPr>
                <a:spLocks/>
              </p:cNvSpPr>
              <p:nvPr/>
            </p:nvSpPr>
            <p:spPr bwMode="auto">
              <a:xfrm>
                <a:off x="3229" y="1892"/>
                <a:ext cx="792" cy="951"/>
              </a:xfrm>
              <a:custGeom>
                <a:avLst/>
                <a:gdLst>
                  <a:gd name="T0" fmla="*/ 792 w 792"/>
                  <a:gd name="T1" fmla="*/ 0 h 951"/>
                  <a:gd name="T2" fmla="*/ 771 w 792"/>
                  <a:gd name="T3" fmla="*/ 944 h 951"/>
                  <a:gd name="T4" fmla="*/ 9 w 792"/>
                  <a:gd name="T5" fmla="*/ 268 h 951"/>
                  <a:gd name="T6" fmla="*/ 4 w 792"/>
                  <a:gd name="T7" fmla="*/ 268 h 951"/>
                  <a:gd name="T8" fmla="*/ 0 w 792"/>
                  <a:gd name="T9" fmla="*/ 268 h 951"/>
                  <a:gd name="T10" fmla="*/ 771 w 792"/>
                  <a:gd name="T11" fmla="*/ 951 h 951"/>
                  <a:gd name="T12" fmla="*/ 767 w 792"/>
                  <a:gd name="T13" fmla="*/ 951 h 951"/>
                  <a:gd name="T14" fmla="*/ 771 w 792"/>
                  <a:gd name="T15" fmla="*/ 948 h 951"/>
                  <a:gd name="T16" fmla="*/ 792 w 792"/>
                  <a:gd name="T17" fmla="*/ 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951">
                    <a:moveTo>
                      <a:pt x="792" y="0"/>
                    </a:moveTo>
                    <a:lnTo>
                      <a:pt x="771" y="944"/>
                    </a:lnTo>
                    <a:lnTo>
                      <a:pt x="9" y="268"/>
                    </a:lnTo>
                    <a:lnTo>
                      <a:pt x="4" y="268"/>
                    </a:lnTo>
                    <a:lnTo>
                      <a:pt x="0" y="268"/>
                    </a:lnTo>
                    <a:lnTo>
                      <a:pt x="771" y="951"/>
                    </a:lnTo>
                    <a:lnTo>
                      <a:pt x="767" y="951"/>
                    </a:lnTo>
                    <a:lnTo>
                      <a:pt x="771" y="948"/>
                    </a:lnTo>
                    <a:lnTo>
                      <a:pt x="79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0" name="Freeform 181"/>
              <p:cNvSpPr>
                <a:spLocks/>
              </p:cNvSpPr>
              <p:nvPr/>
            </p:nvSpPr>
            <p:spPr bwMode="auto">
              <a:xfrm>
                <a:off x="3229" y="1892"/>
                <a:ext cx="792" cy="951"/>
              </a:xfrm>
              <a:custGeom>
                <a:avLst/>
                <a:gdLst>
                  <a:gd name="T0" fmla="*/ 792 w 792"/>
                  <a:gd name="T1" fmla="*/ 0 h 951"/>
                  <a:gd name="T2" fmla="*/ 771 w 792"/>
                  <a:gd name="T3" fmla="*/ 944 h 951"/>
                  <a:gd name="T4" fmla="*/ 9 w 792"/>
                  <a:gd name="T5" fmla="*/ 268 h 951"/>
                  <a:gd name="T6" fmla="*/ 4 w 792"/>
                  <a:gd name="T7" fmla="*/ 268 h 951"/>
                  <a:gd name="T8" fmla="*/ 0 w 792"/>
                  <a:gd name="T9" fmla="*/ 268 h 951"/>
                  <a:gd name="T10" fmla="*/ 771 w 792"/>
                  <a:gd name="T11" fmla="*/ 951 h 951"/>
                  <a:gd name="T12" fmla="*/ 767 w 792"/>
                  <a:gd name="T13" fmla="*/ 951 h 951"/>
                  <a:gd name="T14" fmla="*/ 771 w 792"/>
                  <a:gd name="T15" fmla="*/ 948 h 951"/>
                  <a:gd name="T16" fmla="*/ 792 w 792"/>
                  <a:gd name="T17" fmla="*/ 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951">
                    <a:moveTo>
                      <a:pt x="792" y="0"/>
                    </a:moveTo>
                    <a:lnTo>
                      <a:pt x="771" y="944"/>
                    </a:lnTo>
                    <a:lnTo>
                      <a:pt x="9" y="268"/>
                    </a:lnTo>
                    <a:lnTo>
                      <a:pt x="4" y="268"/>
                    </a:lnTo>
                    <a:lnTo>
                      <a:pt x="0" y="268"/>
                    </a:lnTo>
                    <a:lnTo>
                      <a:pt x="771" y="951"/>
                    </a:lnTo>
                    <a:lnTo>
                      <a:pt x="767" y="951"/>
                    </a:lnTo>
                    <a:lnTo>
                      <a:pt x="771" y="948"/>
                    </a:lnTo>
                    <a:lnTo>
                      <a:pt x="79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1" name="Freeform 182"/>
              <p:cNvSpPr>
                <a:spLocks/>
              </p:cNvSpPr>
              <p:nvPr/>
            </p:nvSpPr>
            <p:spPr bwMode="auto">
              <a:xfrm>
                <a:off x="3229" y="2156"/>
                <a:ext cx="0" cy="4"/>
              </a:xfrm>
              <a:custGeom>
                <a:avLst/>
                <a:gdLst>
                  <a:gd name="T0" fmla="*/ 0 h 4"/>
                  <a:gd name="T1" fmla="*/ 0 h 4"/>
                  <a:gd name="T2" fmla="*/ 4 h 4"/>
                  <a:gd name="T3" fmla="*/ 4 h 4"/>
                  <a:gd name="T4" fmla="*/ 4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4"/>
                    </a:lnTo>
                    <a:lnTo>
                      <a:pt x="0" y="4"/>
                    </a:lnTo>
                    <a:lnTo>
                      <a:pt x="0"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2" name="Freeform 183"/>
              <p:cNvSpPr>
                <a:spLocks/>
              </p:cNvSpPr>
              <p:nvPr/>
            </p:nvSpPr>
            <p:spPr bwMode="auto">
              <a:xfrm>
                <a:off x="3229" y="2156"/>
                <a:ext cx="0" cy="4"/>
              </a:xfrm>
              <a:custGeom>
                <a:avLst/>
                <a:gdLst>
                  <a:gd name="T0" fmla="*/ 0 h 4"/>
                  <a:gd name="T1" fmla="*/ 0 h 4"/>
                  <a:gd name="T2" fmla="*/ 4 h 4"/>
                  <a:gd name="T3" fmla="*/ 4 h 4"/>
                  <a:gd name="T4" fmla="*/ 4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4"/>
                    </a:lnTo>
                    <a:lnTo>
                      <a:pt x="0" y="4"/>
                    </a:ln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3" name="Freeform 184"/>
              <p:cNvSpPr>
                <a:spLocks/>
              </p:cNvSpPr>
              <p:nvPr/>
            </p:nvSpPr>
            <p:spPr bwMode="auto">
              <a:xfrm>
                <a:off x="3157" y="1638"/>
                <a:ext cx="864" cy="522"/>
              </a:xfrm>
              <a:custGeom>
                <a:avLst/>
                <a:gdLst>
                  <a:gd name="T0" fmla="*/ 0 w 864"/>
                  <a:gd name="T1" fmla="*/ 0 h 522"/>
                  <a:gd name="T2" fmla="*/ 0 w 864"/>
                  <a:gd name="T3" fmla="*/ 0 h 522"/>
                  <a:gd name="T4" fmla="*/ 0 w 864"/>
                  <a:gd name="T5" fmla="*/ 0 h 522"/>
                  <a:gd name="T6" fmla="*/ 0 w 864"/>
                  <a:gd name="T7" fmla="*/ 0 h 522"/>
                  <a:gd name="T8" fmla="*/ 72 w 864"/>
                  <a:gd name="T9" fmla="*/ 518 h 522"/>
                  <a:gd name="T10" fmla="*/ 72 w 864"/>
                  <a:gd name="T11" fmla="*/ 518 h 522"/>
                  <a:gd name="T12" fmla="*/ 72 w 864"/>
                  <a:gd name="T13" fmla="*/ 522 h 522"/>
                  <a:gd name="T14" fmla="*/ 72 w 864"/>
                  <a:gd name="T15" fmla="*/ 522 h 522"/>
                  <a:gd name="T16" fmla="*/ 72 w 864"/>
                  <a:gd name="T17" fmla="*/ 522 h 522"/>
                  <a:gd name="T18" fmla="*/ 76 w 864"/>
                  <a:gd name="T19" fmla="*/ 522 h 522"/>
                  <a:gd name="T20" fmla="*/ 81 w 864"/>
                  <a:gd name="T21" fmla="*/ 522 h 522"/>
                  <a:gd name="T22" fmla="*/ 864 w 864"/>
                  <a:gd name="T23" fmla="*/ 254 h 522"/>
                  <a:gd name="T24" fmla="*/ 864 w 864"/>
                  <a:gd name="T25" fmla="*/ 254 h 522"/>
                  <a:gd name="T26" fmla="*/ 860 w 864"/>
                  <a:gd name="T27" fmla="*/ 250 h 522"/>
                  <a:gd name="T28" fmla="*/ 555 w 864"/>
                  <a:gd name="T29" fmla="*/ 357 h 522"/>
                  <a:gd name="T30" fmla="*/ 76 w 864"/>
                  <a:gd name="T31" fmla="*/ 518 h 522"/>
                  <a:gd name="T32" fmla="*/ 76 w 864"/>
                  <a:gd name="T33" fmla="*/ 518 h 522"/>
                  <a:gd name="T34" fmla="*/ 76 w 864"/>
                  <a:gd name="T35" fmla="*/ 515 h 522"/>
                  <a:gd name="T36" fmla="*/ 4 w 864"/>
                  <a:gd name="T37" fmla="*/ 0 h 522"/>
                  <a:gd name="T38" fmla="*/ 0 w 864"/>
                  <a:gd name="T39"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522">
                    <a:moveTo>
                      <a:pt x="0" y="0"/>
                    </a:moveTo>
                    <a:lnTo>
                      <a:pt x="0" y="0"/>
                    </a:lnTo>
                    <a:lnTo>
                      <a:pt x="0" y="0"/>
                    </a:lnTo>
                    <a:lnTo>
                      <a:pt x="0" y="0"/>
                    </a:lnTo>
                    <a:lnTo>
                      <a:pt x="72" y="518"/>
                    </a:lnTo>
                    <a:lnTo>
                      <a:pt x="72" y="518"/>
                    </a:lnTo>
                    <a:lnTo>
                      <a:pt x="72" y="522"/>
                    </a:lnTo>
                    <a:lnTo>
                      <a:pt x="72" y="522"/>
                    </a:lnTo>
                    <a:lnTo>
                      <a:pt x="72" y="522"/>
                    </a:lnTo>
                    <a:lnTo>
                      <a:pt x="76" y="522"/>
                    </a:lnTo>
                    <a:lnTo>
                      <a:pt x="81" y="522"/>
                    </a:lnTo>
                    <a:lnTo>
                      <a:pt x="864" y="254"/>
                    </a:lnTo>
                    <a:lnTo>
                      <a:pt x="864" y="254"/>
                    </a:lnTo>
                    <a:lnTo>
                      <a:pt x="860" y="250"/>
                    </a:lnTo>
                    <a:lnTo>
                      <a:pt x="555" y="357"/>
                    </a:lnTo>
                    <a:lnTo>
                      <a:pt x="76" y="518"/>
                    </a:lnTo>
                    <a:lnTo>
                      <a:pt x="76" y="518"/>
                    </a:lnTo>
                    <a:lnTo>
                      <a:pt x="76" y="515"/>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4" name="Freeform 185"/>
              <p:cNvSpPr>
                <a:spLocks/>
              </p:cNvSpPr>
              <p:nvPr/>
            </p:nvSpPr>
            <p:spPr bwMode="auto">
              <a:xfrm>
                <a:off x="3157" y="1638"/>
                <a:ext cx="864" cy="522"/>
              </a:xfrm>
              <a:custGeom>
                <a:avLst/>
                <a:gdLst>
                  <a:gd name="T0" fmla="*/ 0 w 864"/>
                  <a:gd name="T1" fmla="*/ 0 h 522"/>
                  <a:gd name="T2" fmla="*/ 0 w 864"/>
                  <a:gd name="T3" fmla="*/ 0 h 522"/>
                  <a:gd name="T4" fmla="*/ 0 w 864"/>
                  <a:gd name="T5" fmla="*/ 0 h 522"/>
                  <a:gd name="T6" fmla="*/ 0 w 864"/>
                  <a:gd name="T7" fmla="*/ 0 h 522"/>
                  <a:gd name="T8" fmla="*/ 72 w 864"/>
                  <a:gd name="T9" fmla="*/ 518 h 522"/>
                  <a:gd name="T10" fmla="*/ 72 w 864"/>
                  <a:gd name="T11" fmla="*/ 518 h 522"/>
                  <a:gd name="T12" fmla="*/ 72 w 864"/>
                  <a:gd name="T13" fmla="*/ 522 h 522"/>
                  <a:gd name="T14" fmla="*/ 72 w 864"/>
                  <a:gd name="T15" fmla="*/ 522 h 522"/>
                  <a:gd name="T16" fmla="*/ 72 w 864"/>
                  <a:gd name="T17" fmla="*/ 522 h 522"/>
                  <a:gd name="T18" fmla="*/ 76 w 864"/>
                  <a:gd name="T19" fmla="*/ 522 h 522"/>
                  <a:gd name="T20" fmla="*/ 81 w 864"/>
                  <a:gd name="T21" fmla="*/ 522 h 522"/>
                  <a:gd name="T22" fmla="*/ 864 w 864"/>
                  <a:gd name="T23" fmla="*/ 254 h 522"/>
                  <a:gd name="T24" fmla="*/ 864 w 864"/>
                  <a:gd name="T25" fmla="*/ 254 h 522"/>
                  <a:gd name="T26" fmla="*/ 860 w 864"/>
                  <a:gd name="T27" fmla="*/ 250 h 522"/>
                  <a:gd name="T28" fmla="*/ 555 w 864"/>
                  <a:gd name="T29" fmla="*/ 357 h 522"/>
                  <a:gd name="T30" fmla="*/ 76 w 864"/>
                  <a:gd name="T31" fmla="*/ 518 h 522"/>
                  <a:gd name="T32" fmla="*/ 76 w 864"/>
                  <a:gd name="T33" fmla="*/ 518 h 522"/>
                  <a:gd name="T34" fmla="*/ 76 w 864"/>
                  <a:gd name="T35" fmla="*/ 515 h 522"/>
                  <a:gd name="T36" fmla="*/ 4 w 864"/>
                  <a:gd name="T37" fmla="*/ 0 h 522"/>
                  <a:gd name="T38" fmla="*/ 0 w 864"/>
                  <a:gd name="T39"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522">
                    <a:moveTo>
                      <a:pt x="0" y="0"/>
                    </a:moveTo>
                    <a:lnTo>
                      <a:pt x="0" y="0"/>
                    </a:lnTo>
                    <a:lnTo>
                      <a:pt x="0" y="0"/>
                    </a:lnTo>
                    <a:lnTo>
                      <a:pt x="0" y="0"/>
                    </a:lnTo>
                    <a:lnTo>
                      <a:pt x="72" y="518"/>
                    </a:lnTo>
                    <a:lnTo>
                      <a:pt x="72" y="518"/>
                    </a:lnTo>
                    <a:lnTo>
                      <a:pt x="72" y="522"/>
                    </a:lnTo>
                    <a:lnTo>
                      <a:pt x="72" y="522"/>
                    </a:lnTo>
                    <a:lnTo>
                      <a:pt x="72" y="522"/>
                    </a:lnTo>
                    <a:lnTo>
                      <a:pt x="76" y="522"/>
                    </a:lnTo>
                    <a:lnTo>
                      <a:pt x="81" y="522"/>
                    </a:lnTo>
                    <a:lnTo>
                      <a:pt x="864" y="254"/>
                    </a:lnTo>
                    <a:lnTo>
                      <a:pt x="864" y="254"/>
                    </a:lnTo>
                    <a:lnTo>
                      <a:pt x="860" y="250"/>
                    </a:lnTo>
                    <a:lnTo>
                      <a:pt x="555" y="357"/>
                    </a:lnTo>
                    <a:lnTo>
                      <a:pt x="76" y="518"/>
                    </a:lnTo>
                    <a:lnTo>
                      <a:pt x="76" y="518"/>
                    </a:lnTo>
                    <a:lnTo>
                      <a:pt x="76" y="515"/>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5" name="Freeform 186"/>
              <p:cNvSpPr>
                <a:spLocks/>
              </p:cNvSpPr>
              <p:nvPr/>
            </p:nvSpPr>
            <p:spPr bwMode="auto">
              <a:xfrm>
                <a:off x="3157" y="999"/>
                <a:ext cx="707" cy="636"/>
              </a:xfrm>
              <a:custGeom>
                <a:avLst/>
                <a:gdLst>
                  <a:gd name="T0" fmla="*/ 707 w 707"/>
                  <a:gd name="T1" fmla="*/ 0 h 636"/>
                  <a:gd name="T2" fmla="*/ 707 w 707"/>
                  <a:gd name="T3" fmla="*/ 0 h 636"/>
                  <a:gd name="T4" fmla="*/ 0 w 707"/>
                  <a:gd name="T5" fmla="*/ 636 h 636"/>
                  <a:gd name="T6" fmla="*/ 707 w 707"/>
                  <a:gd name="T7" fmla="*/ 0 h 636"/>
                </a:gdLst>
                <a:ahLst/>
                <a:cxnLst>
                  <a:cxn ang="0">
                    <a:pos x="T0" y="T1"/>
                  </a:cxn>
                  <a:cxn ang="0">
                    <a:pos x="T2" y="T3"/>
                  </a:cxn>
                  <a:cxn ang="0">
                    <a:pos x="T4" y="T5"/>
                  </a:cxn>
                  <a:cxn ang="0">
                    <a:pos x="T6" y="T7"/>
                  </a:cxn>
                </a:cxnLst>
                <a:rect l="0" t="0" r="r" b="b"/>
                <a:pathLst>
                  <a:path w="707" h="636">
                    <a:moveTo>
                      <a:pt x="707" y="0"/>
                    </a:moveTo>
                    <a:lnTo>
                      <a:pt x="707" y="0"/>
                    </a:lnTo>
                    <a:lnTo>
                      <a:pt x="0" y="636"/>
                    </a:lnTo>
                    <a:lnTo>
                      <a:pt x="707"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6" name="Freeform 187"/>
              <p:cNvSpPr>
                <a:spLocks/>
              </p:cNvSpPr>
              <p:nvPr/>
            </p:nvSpPr>
            <p:spPr bwMode="auto">
              <a:xfrm>
                <a:off x="3157" y="999"/>
                <a:ext cx="707" cy="636"/>
              </a:xfrm>
              <a:custGeom>
                <a:avLst/>
                <a:gdLst>
                  <a:gd name="T0" fmla="*/ 707 w 707"/>
                  <a:gd name="T1" fmla="*/ 0 h 636"/>
                  <a:gd name="T2" fmla="*/ 707 w 707"/>
                  <a:gd name="T3" fmla="*/ 0 h 636"/>
                  <a:gd name="T4" fmla="*/ 0 w 707"/>
                  <a:gd name="T5" fmla="*/ 636 h 636"/>
                  <a:gd name="T6" fmla="*/ 707 w 707"/>
                  <a:gd name="T7" fmla="*/ 0 h 636"/>
                </a:gdLst>
                <a:ahLst/>
                <a:cxnLst>
                  <a:cxn ang="0">
                    <a:pos x="T0" y="T1"/>
                  </a:cxn>
                  <a:cxn ang="0">
                    <a:pos x="T2" y="T3"/>
                  </a:cxn>
                  <a:cxn ang="0">
                    <a:pos x="T4" y="T5"/>
                  </a:cxn>
                  <a:cxn ang="0">
                    <a:pos x="T6" y="T7"/>
                  </a:cxn>
                </a:cxnLst>
                <a:rect l="0" t="0" r="r" b="b"/>
                <a:pathLst>
                  <a:path w="707" h="636">
                    <a:moveTo>
                      <a:pt x="707" y="0"/>
                    </a:moveTo>
                    <a:lnTo>
                      <a:pt x="707" y="0"/>
                    </a:lnTo>
                    <a:lnTo>
                      <a:pt x="0" y="636"/>
                    </a:lnTo>
                    <a:lnTo>
                      <a:pt x="707"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7" name="Rectangle 188"/>
              <p:cNvSpPr>
                <a:spLocks noChangeArrowheads="1"/>
              </p:cNvSpPr>
              <p:nvPr/>
            </p:nvSpPr>
            <p:spPr bwMode="auto">
              <a:xfrm>
                <a:off x="3869" y="995"/>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8" name="Rectangle 189"/>
              <p:cNvSpPr>
                <a:spLocks noChangeArrowheads="1"/>
              </p:cNvSpPr>
              <p:nvPr/>
            </p:nvSpPr>
            <p:spPr bwMode="auto">
              <a:xfrm>
                <a:off x="3869" y="995"/>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9" name="Freeform 190"/>
              <p:cNvSpPr>
                <a:spLocks/>
              </p:cNvSpPr>
              <p:nvPr/>
            </p:nvSpPr>
            <p:spPr bwMode="auto">
              <a:xfrm>
                <a:off x="3157" y="1003"/>
                <a:ext cx="864" cy="889"/>
              </a:xfrm>
              <a:custGeom>
                <a:avLst/>
                <a:gdLst>
                  <a:gd name="T0" fmla="*/ 712 w 864"/>
                  <a:gd name="T1" fmla="*/ 0 h 889"/>
                  <a:gd name="T2" fmla="*/ 712 w 864"/>
                  <a:gd name="T3" fmla="*/ 0 h 889"/>
                  <a:gd name="T4" fmla="*/ 4 w 864"/>
                  <a:gd name="T5" fmla="*/ 632 h 889"/>
                  <a:gd name="T6" fmla="*/ 4 w 864"/>
                  <a:gd name="T7" fmla="*/ 635 h 889"/>
                  <a:gd name="T8" fmla="*/ 0 w 864"/>
                  <a:gd name="T9" fmla="*/ 635 h 889"/>
                  <a:gd name="T10" fmla="*/ 0 w 864"/>
                  <a:gd name="T11" fmla="*/ 635 h 889"/>
                  <a:gd name="T12" fmla="*/ 4 w 864"/>
                  <a:gd name="T13" fmla="*/ 635 h 889"/>
                  <a:gd name="T14" fmla="*/ 860 w 864"/>
                  <a:gd name="T15" fmla="*/ 885 h 889"/>
                  <a:gd name="T16" fmla="*/ 860 w 864"/>
                  <a:gd name="T17" fmla="*/ 885 h 889"/>
                  <a:gd name="T18" fmla="*/ 864 w 864"/>
                  <a:gd name="T19" fmla="*/ 889 h 889"/>
                  <a:gd name="T20" fmla="*/ 864 w 864"/>
                  <a:gd name="T21" fmla="*/ 885 h 889"/>
                  <a:gd name="T22" fmla="*/ 860 w 864"/>
                  <a:gd name="T23" fmla="*/ 885 h 889"/>
                  <a:gd name="T24" fmla="*/ 860 w 864"/>
                  <a:gd name="T25" fmla="*/ 885 h 889"/>
                  <a:gd name="T26" fmla="*/ 818 w 864"/>
                  <a:gd name="T27" fmla="*/ 628 h 889"/>
                  <a:gd name="T28" fmla="*/ 860 w 864"/>
                  <a:gd name="T29" fmla="*/ 885 h 889"/>
                  <a:gd name="T30" fmla="*/ 4 w 864"/>
                  <a:gd name="T31" fmla="*/ 632 h 889"/>
                  <a:gd name="T32" fmla="*/ 712 w 864"/>
                  <a:gd name="T3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4" h="889">
                    <a:moveTo>
                      <a:pt x="712" y="0"/>
                    </a:moveTo>
                    <a:lnTo>
                      <a:pt x="712" y="0"/>
                    </a:lnTo>
                    <a:lnTo>
                      <a:pt x="4" y="632"/>
                    </a:lnTo>
                    <a:lnTo>
                      <a:pt x="4" y="635"/>
                    </a:lnTo>
                    <a:lnTo>
                      <a:pt x="0" y="635"/>
                    </a:lnTo>
                    <a:lnTo>
                      <a:pt x="0" y="635"/>
                    </a:lnTo>
                    <a:lnTo>
                      <a:pt x="4" y="635"/>
                    </a:lnTo>
                    <a:lnTo>
                      <a:pt x="860" y="885"/>
                    </a:lnTo>
                    <a:lnTo>
                      <a:pt x="860" y="885"/>
                    </a:lnTo>
                    <a:lnTo>
                      <a:pt x="864" y="889"/>
                    </a:lnTo>
                    <a:lnTo>
                      <a:pt x="864" y="885"/>
                    </a:lnTo>
                    <a:lnTo>
                      <a:pt x="860" y="885"/>
                    </a:lnTo>
                    <a:lnTo>
                      <a:pt x="860" y="885"/>
                    </a:lnTo>
                    <a:lnTo>
                      <a:pt x="818" y="628"/>
                    </a:lnTo>
                    <a:lnTo>
                      <a:pt x="860" y="885"/>
                    </a:lnTo>
                    <a:lnTo>
                      <a:pt x="4" y="632"/>
                    </a:lnTo>
                    <a:lnTo>
                      <a:pt x="71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0" name="Freeform 191"/>
              <p:cNvSpPr>
                <a:spLocks/>
              </p:cNvSpPr>
              <p:nvPr/>
            </p:nvSpPr>
            <p:spPr bwMode="auto">
              <a:xfrm>
                <a:off x="3157" y="1003"/>
                <a:ext cx="864" cy="889"/>
              </a:xfrm>
              <a:custGeom>
                <a:avLst/>
                <a:gdLst>
                  <a:gd name="T0" fmla="*/ 712 w 864"/>
                  <a:gd name="T1" fmla="*/ 0 h 889"/>
                  <a:gd name="T2" fmla="*/ 712 w 864"/>
                  <a:gd name="T3" fmla="*/ 0 h 889"/>
                  <a:gd name="T4" fmla="*/ 4 w 864"/>
                  <a:gd name="T5" fmla="*/ 632 h 889"/>
                  <a:gd name="T6" fmla="*/ 4 w 864"/>
                  <a:gd name="T7" fmla="*/ 635 h 889"/>
                  <a:gd name="T8" fmla="*/ 0 w 864"/>
                  <a:gd name="T9" fmla="*/ 635 h 889"/>
                  <a:gd name="T10" fmla="*/ 0 w 864"/>
                  <a:gd name="T11" fmla="*/ 635 h 889"/>
                  <a:gd name="T12" fmla="*/ 4 w 864"/>
                  <a:gd name="T13" fmla="*/ 635 h 889"/>
                  <a:gd name="T14" fmla="*/ 860 w 864"/>
                  <a:gd name="T15" fmla="*/ 885 h 889"/>
                  <a:gd name="T16" fmla="*/ 860 w 864"/>
                  <a:gd name="T17" fmla="*/ 885 h 889"/>
                  <a:gd name="T18" fmla="*/ 864 w 864"/>
                  <a:gd name="T19" fmla="*/ 889 h 889"/>
                  <a:gd name="T20" fmla="*/ 864 w 864"/>
                  <a:gd name="T21" fmla="*/ 885 h 889"/>
                  <a:gd name="T22" fmla="*/ 860 w 864"/>
                  <a:gd name="T23" fmla="*/ 885 h 889"/>
                  <a:gd name="T24" fmla="*/ 860 w 864"/>
                  <a:gd name="T25" fmla="*/ 885 h 889"/>
                  <a:gd name="T26" fmla="*/ 818 w 864"/>
                  <a:gd name="T27" fmla="*/ 628 h 889"/>
                  <a:gd name="T28" fmla="*/ 860 w 864"/>
                  <a:gd name="T29" fmla="*/ 885 h 889"/>
                  <a:gd name="T30" fmla="*/ 4 w 864"/>
                  <a:gd name="T31" fmla="*/ 632 h 889"/>
                  <a:gd name="T32" fmla="*/ 712 w 864"/>
                  <a:gd name="T3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4" h="889">
                    <a:moveTo>
                      <a:pt x="712" y="0"/>
                    </a:moveTo>
                    <a:lnTo>
                      <a:pt x="712" y="0"/>
                    </a:lnTo>
                    <a:lnTo>
                      <a:pt x="4" y="632"/>
                    </a:lnTo>
                    <a:lnTo>
                      <a:pt x="4" y="635"/>
                    </a:lnTo>
                    <a:lnTo>
                      <a:pt x="0" y="635"/>
                    </a:lnTo>
                    <a:lnTo>
                      <a:pt x="0" y="635"/>
                    </a:lnTo>
                    <a:lnTo>
                      <a:pt x="4" y="635"/>
                    </a:lnTo>
                    <a:lnTo>
                      <a:pt x="860" y="885"/>
                    </a:lnTo>
                    <a:lnTo>
                      <a:pt x="860" y="885"/>
                    </a:lnTo>
                    <a:lnTo>
                      <a:pt x="864" y="889"/>
                    </a:lnTo>
                    <a:lnTo>
                      <a:pt x="864" y="885"/>
                    </a:lnTo>
                    <a:lnTo>
                      <a:pt x="860" y="885"/>
                    </a:lnTo>
                    <a:lnTo>
                      <a:pt x="860" y="885"/>
                    </a:lnTo>
                    <a:lnTo>
                      <a:pt x="818" y="628"/>
                    </a:lnTo>
                    <a:lnTo>
                      <a:pt x="860" y="885"/>
                    </a:lnTo>
                    <a:lnTo>
                      <a:pt x="4" y="632"/>
                    </a:lnTo>
                    <a:lnTo>
                      <a:pt x="71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1" name="Freeform 192"/>
              <p:cNvSpPr>
                <a:spLocks/>
              </p:cNvSpPr>
              <p:nvPr/>
            </p:nvSpPr>
            <p:spPr bwMode="auto">
              <a:xfrm>
                <a:off x="4076" y="1804"/>
                <a:ext cx="690" cy="80"/>
              </a:xfrm>
              <a:custGeom>
                <a:avLst/>
                <a:gdLst>
                  <a:gd name="T0" fmla="*/ 690 w 690"/>
                  <a:gd name="T1" fmla="*/ 0 h 80"/>
                  <a:gd name="T2" fmla="*/ 0 w 690"/>
                  <a:gd name="T3" fmla="*/ 80 h 80"/>
                  <a:gd name="T4" fmla="*/ 690 w 690"/>
                  <a:gd name="T5" fmla="*/ 0 h 80"/>
                </a:gdLst>
                <a:ahLst/>
                <a:cxnLst>
                  <a:cxn ang="0">
                    <a:pos x="T0" y="T1"/>
                  </a:cxn>
                  <a:cxn ang="0">
                    <a:pos x="T2" y="T3"/>
                  </a:cxn>
                  <a:cxn ang="0">
                    <a:pos x="T4" y="T5"/>
                  </a:cxn>
                </a:cxnLst>
                <a:rect l="0" t="0" r="r" b="b"/>
                <a:pathLst>
                  <a:path w="690" h="80">
                    <a:moveTo>
                      <a:pt x="690" y="0"/>
                    </a:moveTo>
                    <a:lnTo>
                      <a:pt x="0" y="80"/>
                    </a:lnTo>
                    <a:lnTo>
                      <a:pt x="69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2" name="Freeform 193"/>
              <p:cNvSpPr>
                <a:spLocks/>
              </p:cNvSpPr>
              <p:nvPr/>
            </p:nvSpPr>
            <p:spPr bwMode="auto">
              <a:xfrm>
                <a:off x="4076" y="1804"/>
                <a:ext cx="690" cy="80"/>
              </a:xfrm>
              <a:custGeom>
                <a:avLst/>
                <a:gdLst>
                  <a:gd name="T0" fmla="*/ 690 w 690"/>
                  <a:gd name="T1" fmla="*/ 0 h 80"/>
                  <a:gd name="T2" fmla="*/ 0 w 690"/>
                  <a:gd name="T3" fmla="*/ 80 h 80"/>
                  <a:gd name="T4" fmla="*/ 690 w 690"/>
                  <a:gd name="T5" fmla="*/ 0 h 80"/>
                </a:gdLst>
                <a:ahLst/>
                <a:cxnLst>
                  <a:cxn ang="0">
                    <a:pos x="T0" y="T1"/>
                  </a:cxn>
                  <a:cxn ang="0">
                    <a:pos x="T2" y="T3"/>
                  </a:cxn>
                  <a:cxn ang="0">
                    <a:pos x="T4" y="T5"/>
                  </a:cxn>
                </a:cxnLst>
                <a:rect l="0" t="0" r="r" b="b"/>
                <a:pathLst>
                  <a:path w="690" h="80">
                    <a:moveTo>
                      <a:pt x="690" y="0"/>
                    </a:moveTo>
                    <a:lnTo>
                      <a:pt x="0" y="80"/>
                    </a:lnTo>
                    <a:lnTo>
                      <a:pt x="69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3" name="Rectangle 194"/>
              <p:cNvSpPr>
                <a:spLocks noChangeArrowheads="1"/>
              </p:cNvSpPr>
              <p:nvPr/>
            </p:nvSpPr>
            <p:spPr bwMode="auto">
              <a:xfrm>
                <a:off x="4771" y="1800"/>
                <a:ext cx="4"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4" name="Rectangle 195"/>
              <p:cNvSpPr>
                <a:spLocks noChangeArrowheads="1"/>
              </p:cNvSpPr>
              <p:nvPr/>
            </p:nvSpPr>
            <p:spPr bwMode="auto">
              <a:xfrm>
                <a:off x="4771" y="1800"/>
                <a:ext cx="4"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5" name="Freeform 196"/>
              <p:cNvSpPr>
                <a:spLocks/>
              </p:cNvSpPr>
              <p:nvPr/>
            </p:nvSpPr>
            <p:spPr bwMode="auto">
              <a:xfrm>
                <a:off x="3869" y="999"/>
                <a:ext cx="897" cy="889"/>
              </a:xfrm>
              <a:custGeom>
                <a:avLst/>
                <a:gdLst>
                  <a:gd name="T0" fmla="*/ 4 w 897"/>
                  <a:gd name="T1" fmla="*/ 0 h 889"/>
                  <a:gd name="T2" fmla="*/ 0 w 897"/>
                  <a:gd name="T3" fmla="*/ 0 h 889"/>
                  <a:gd name="T4" fmla="*/ 0 w 897"/>
                  <a:gd name="T5" fmla="*/ 4 h 889"/>
                  <a:gd name="T6" fmla="*/ 0 w 897"/>
                  <a:gd name="T7" fmla="*/ 4 h 889"/>
                  <a:gd name="T8" fmla="*/ 106 w 897"/>
                  <a:gd name="T9" fmla="*/ 632 h 889"/>
                  <a:gd name="T10" fmla="*/ 148 w 897"/>
                  <a:gd name="T11" fmla="*/ 889 h 889"/>
                  <a:gd name="T12" fmla="*/ 152 w 897"/>
                  <a:gd name="T13" fmla="*/ 889 h 889"/>
                  <a:gd name="T14" fmla="*/ 152 w 897"/>
                  <a:gd name="T15" fmla="*/ 885 h 889"/>
                  <a:gd name="T16" fmla="*/ 152 w 897"/>
                  <a:gd name="T17" fmla="*/ 889 h 889"/>
                  <a:gd name="T18" fmla="*/ 152 w 897"/>
                  <a:gd name="T19" fmla="*/ 889 h 889"/>
                  <a:gd name="T20" fmla="*/ 152 w 897"/>
                  <a:gd name="T21" fmla="*/ 889 h 889"/>
                  <a:gd name="T22" fmla="*/ 4 w 897"/>
                  <a:gd name="T23" fmla="*/ 4 h 889"/>
                  <a:gd name="T24" fmla="*/ 300 w 897"/>
                  <a:gd name="T25" fmla="*/ 268 h 889"/>
                  <a:gd name="T26" fmla="*/ 897 w 897"/>
                  <a:gd name="T27" fmla="*/ 801 h 889"/>
                  <a:gd name="T28" fmla="*/ 601 w 897"/>
                  <a:gd name="T29" fmla="*/ 834 h 889"/>
                  <a:gd name="T30" fmla="*/ 897 w 897"/>
                  <a:gd name="T31" fmla="*/ 801 h 889"/>
                  <a:gd name="T32" fmla="*/ 897 w 897"/>
                  <a:gd name="T33" fmla="*/ 797 h 889"/>
                  <a:gd name="T34" fmla="*/ 897 w 897"/>
                  <a:gd name="T35" fmla="*/ 794 h 889"/>
                  <a:gd name="T36" fmla="*/ 897 w 897"/>
                  <a:gd name="T37" fmla="*/ 794 h 889"/>
                  <a:gd name="T38" fmla="*/ 4 w 897"/>
                  <a:gd name="T39" fmla="*/ 0 h 889"/>
                  <a:gd name="T40" fmla="*/ 4 w 897"/>
                  <a:gd name="T41"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7" h="889">
                    <a:moveTo>
                      <a:pt x="4" y="0"/>
                    </a:moveTo>
                    <a:lnTo>
                      <a:pt x="0" y="0"/>
                    </a:lnTo>
                    <a:lnTo>
                      <a:pt x="0" y="4"/>
                    </a:lnTo>
                    <a:lnTo>
                      <a:pt x="0" y="4"/>
                    </a:lnTo>
                    <a:lnTo>
                      <a:pt x="106" y="632"/>
                    </a:lnTo>
                    <a:lnTo>
                      <a:pt x="148" y="889"/>
                    </a:lnTo>
                    <a:lnTo>
                      <a:pt x="152" y="889"/>
                    </a:lnTo>
                    <a:lnTo>
                      <a:pt x="152" y="885"/>
                    </a:lnTo>
                    <a:lnTo>
                      <a:pt x="152" y="889"/>
                    </a:lnTo>
                    <a:lnTo>
                      <a:pt x="152" y="889"/>
                    </a:lnTo>
                    <a:lnTo>
                      <a:pt x="152" y="889"/>
                    </a:lnTo>
                    <a:lnTo>
                      <a:pt x="4" y="4"/>
                    </a:lnTo>
                    <a:lnTo>
                      <a:pt x="300" y="268"/>
                    </a:lnTo>
                    <a:lnTo>
                      <a:pt x="897" y="801"/>
                    </a:lnTo>
                    <a:lnTo>
                      <a:pt x="601" y="834"/>
                    </a:lnTo>
                    <a:lnTo>
                      <a:pt x="897" y="801"/>
                    </a:lnTo>
                    <a:lnTo>
                      <a:pt x="897" y="797"/>
                    </a:lnTo>
                    <a:lnTo>
                      <a:pt x="897" y="794"/>
                    </a:lnTo>
                    <a:lnTo>
                      <a:pt x="897" y="794"/>
                    </a:lnTo>
                    <a:lnTo>
                      <a:pt x="4" y="0"/>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6" name="Freeform 197"/>
              <p:cNvSpPr>
                <a:spLocks/>
              </p:cNvSpPr>
              <p:nvPr/>
            </p:nvSpPr>
            <p:spPr bwMode="auto">
              <a:xfrm>
                <a:off x="3869" y="999"/>
                <a:ext cx="897" cy="889"/>
              </a:xfrm>
              <a:custGeom>
                <a:avLst/>
                <a:gdLst>
                  <a:gd name="T0" fmla="*/ 4 w 897"/>
                  <a:gd name="T1" fmla="*/ 0 h 889"/>
                  <a:gd name="T2" fmla="*/ 0 w 897"/>
                  <a:gd name="T3" fmla="*/ 0 h 889"/>
                  <a:gd name="T4" fmla="*/ 0 w 897"/>
                  <a:gd name="T5" fmla="*/ 4 h 889"/>
                  <a:gd name="T6" fmla="*/ 0 w 897"/>
                  <a:gd name="T7" fmla="*/ 4 h 889"/>
                  <a:gd name="T8" fmla="*/ 106 w 897"/>
                  <a:gd name="T9" fmla="*/ 632 h 889"/>
                  <a:gd name="T10" fmla="*/ 148 w 897"/>
                  <a:gd name="T11" fmla="*/ 889 h 889"/>
                  <a:gd name="T12" fmla="*/ 152 w 897"/>
                  <a:gd name="T13" fmla="*/ 889 h 889"/>
                  <a:gd name="T14" fmla="*/ 152 w 897"/>
                  <a:gd name="T15" fmla="*/ 885 h 889"/>
                  <a:gd name="T16" fmla="*/ 152 w 897"/>
                  <a:gd name="T17" fmla="*/ 889 h 889"/>
                  <a:gd name="T18" fmla="*/ 152 w 897"/>
                  <a:gd name="T19" fmla="*/ 889 h 889"/>
                  <a:gd name="T20" fmla="*/ 152 w 897"/>
                  <a:gd name="T21" fmla="*/ 889 h 889"/>
                  <a:gd name="T22" fmla="*/ 4 w 897"/>
                  <a:gd name="T23" fmla="*/ 4 h 889"/>
                  <a:gd name="T24" fmla="*/ 300 w 897"/>
                  <a:gd name="T25" fmla="*/ 268 h 889"/>
                  <a:gd name="T26" fmla="*/ 897 w 897"/>
                  <a:gd name="T27" fmla="*/ 801 h 889"/>
                  <a:gd name="T28" fmla="*/ 601 w 897"/>
                  <a:gd name="T29" fmla="*/ 834 h 889"/>
                  <a:gd name="T30" fmla="*/ 897 w 897"/>
                  <a:gd name="T31" fmla="*/ 801 h 889"/>
                  <a:gd name="T32" fmla="*/ 897 w 897"/>
                  <a:gd name="T33" fmla="*/ 797 h 889"/>
                  <a:gd name="T34" fmla="*/ 897 w 897"/>
                  <a:gd name="T35" fmla="*/ 794 h 889"/>
                  <a:gd name="T36" fmla="*/ 897 w 897"/>
                  <a:gd name="T37" fmla="*/ 794 h 889"/>
                  <a:gd name="T38" fmla="*/ 4 w 897"/>
                  <a:gd name="T39" fmla="*/ 0 h 889"/>
                  <a:gd name="T40" fmla="*/ 4 w 897"/>
                  <a:gd name="T41"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7" h="889">
                    <a:moveTo>
                      <a:pt x="4" y="0"/>
                    </a:moveTo>
                    <a:lnTo>
                      <a:pt x="0" y="0"/>
                    </a:lnTo>
                    <a:lnTo>
                      <a:pt x="0" y="4"/>
                    </a:lnTo>
                    <a:lnTo>
                      <a:pt x="0" y="4"/>
                    </a:lnTo>
                    <a:lnTo>
                      <a:pt x="106" y="632"/>
                    </a:lnTo>
                    <a:lnTo>
                      <a:pt x="148" y="889"/>
                    </a:lnTo>
                    <a:lnTo>
                      <a:pt x="152" y="889"/>
                    </a:lnTo>
                    <a:lnTo>
                      <a:pt x="152" y="885"/>
                    </a:lnTo>
                    <a:lnTo>
                      <a:pt x="152" y="889"/>
                    </a:lnTo>
                    <a:lnTo>
                      <a:pt x="152" y="889"/>
                    </a:lnTo>
                    <a:lnTo>
                      <a:pt x="152" y="889"/>
                    </a:lnTo>
                    <a:lnTo>
                      <a:pt x="4" y="4"/>
                    </a:lnTo>
                    <a:lnTo>
                      <a:pt x="300" y="268"/>
                    </a:lnTo>
                    <a:lnTo>
                      <a:pt x="897" y="801"/>
                    </a:lnTo>
                    <a:lnTo>
                      <a:pt x="601" y="834"/>
                    </a:lnTo>
                    <a:lnTo>
                      <a:pt x="897" y="801"/>
                    </a:lnTo>
                    <a:lnTo>
                      <a:pt x="897" y="797"/>
                    </a:lnTo>
                    <a:lnTo>
                      <a:pt x="897" y="794"/>
                    </a:lnTo>
                    <a:lnTo>
                      <a:pt x="897" y="794"/>
                    </a:lnTo>
                    <a:lnTo>
                      <a:pt x="4" y="0"/>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7" name="Freeform 198"/>
              <p:cNvSpPr>
                <a:spLocks/>
              </p:cNvSpPr>
              <p:nvPr/>
            </p:nvSpPr>
            <p:spPr bwMode="auto">
              <a:xfrm>
                <a:off x="3864" y="992"/>
                <a:ext cx="5" cy="3"/>
              </a:xfrm>
              <a:custGeom>
                <a:avLst/>
                <a:gdLst>
                  <a:gd name="T0" fmla="*/ 0 w 5"/>
                  <a:gd name="T1" fmla="*/ 0 h 3"/>
                  <a:gd name="T2" fmla="*/ 0 w 5"/>
                  <a:gd name="T3" fmla="*/ 0 h 3"/>
                  <a:gd name="T4" fmla="*/ 0 w 5"/>
                  <a:gd name="T5" fmla="*/ 0 h 3"/>
                  <a:gd name="T6" fmla="*/ 5 w 5"/>
                  <a:gd name="T7" fmla="*/ 3 h 3"/>
                  <a:gd name="T8" fmla="*/ 5 w 5"/>
                  <a:gd name="T9" fmla="*/ 3 h 3"/>
                  <a:gd name="T10" fmla="*/ 5 w 5"/>
                  <a:gd name="T11" fmla="*/ 3 h 3"/>
                  <a:gd name="T12" fmla="*/ 0 w 5"/>
                  <a:gd name="T13" fmla="*/ 0 h 3"/>
                  <a:gd name="T14" fmla="*/ 0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0"/>
                    </a:moveTo>
                    <a:lnTo>
                      <a:pt x="0" y="0"/>
                    </a:lnTo>
                    <a:lnTo>
                      <a:pt x="0" y="0"/>
                    </a:lnTo>
                    <a:lnTo>
                      <a:pt x="5" y="3"/>
                    </a:lnTo>
                    <a:lnTo>
                      <a:pt x="5" y="3"/>
                    </a:lnTo>
                    <a:lnTo>
                      <a:pt x="5" y="3"/>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8" name="Freeform 199"/>
              <p:cNvSpPr>
                <a:spLocks/>
              </p:cNvSpPr>
              <p:nvPr/>
            </p:nvSpPr>
            <p:spPr bwMode="auto">
              <a:xfrm>
                <a:off x="3864" y="992"/>
                <a:ext cx="5" cy="3"/>
              </a:xfrm>
              <a:custGeom>
                <a:avLst/>
                <a:gdLst>
                  <a:gd name="T0" fmla="*/ 0 w 5"/>
                  <a:gd name="T1" fmla="*/ 0 h 3"/>
                  <a:gd name="T2" fmla="*/ 0 w 5"/>
                  <a:gd name="T3" fmla="*/ 0 h 3"/>
                  <a:gd name="T4" fmla="*/ 0 w 5"/>
                  <a:gd name="T5" fmla="*/ 0 h 3"/>
                  <a:gd name="T6" fmla="*/ 5 w 5"/>
                  <a:gd name="T7" fmla="*/ 3 h 3"/>
                  <a:gd name="T8" fmla="*/ 5 w 5"/>
                  <a:gd name="T9" fmla="*/ 3 h 3"/>
                  <a:gd name="T10" fmla="*/ 5 w 5"/>
                  <a:gd name="T11" fmla="*/ 3 h 3"/>
                  <a:gd name="T12" fmla="*/ 0 w 5"/>
                  <a:gd name="T13" fmla="*/ 0 h 3"/>
                  <a:gd name="T14" fmla="*/ 0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0"/>
                    </a:moveTo>
                    <a:lnTo>
                      <a:pt x="0" y="0"/>
                    </a:lnTo>
                    <a:lnTo>
                      <a:pt x="0" y="0"/>
                    </a:lnTo>
                    <a:lnTo>
                      <a:pt x="5" y="3"/>
                    </a:lnTo>
                    <a:lnTo>
                      <a:pt x="5" y="3"/>
                    </a:lnTo>
                    <a:lnTo>
                      <a:pt x="5" y="3"/>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9" name="Freeform 200"/>
              <p:cNvSpPr>
                <a:spLocks/>
              </p:cNvSpPr>
              <p:nvPr/>
            </p:nvSpPr>
            <p:spPr bwMode="auto">
              <a:xfrm>
                <a:off x="4910" y="624"/>
                <a:ext cx="140" cy="151"/>
              </a:xfrm>
              <a:custGeom>
                <a:avLst/>
                <a:gdLst>
                  <a:gd name="T0" fmla="*/ 140 w 140"/>
                  <a:gd name="T1" fmla="*/ 0 h 151"/>
                  <a:gd name="T2" fmla="*/ 0 w 140"/>
                  <a:gd name="T3" fmla="*/ 151 h 151"/>
                  <a:gd name="T4" fmla="*/ 140 w 140"/>
                  <a:gd name="T5" fmla="*/ 0 h 151"/>
                </a:gdLst>
                <a:ahLst/>
                <a:cxnLst>
                  <a:cxn ang="0">
                    <a:pos x="T0" y="T1"/>
                  </a:cxn>
                  <a:cxn ang="0">
                    <a:pos x="T2" y="T3"/>
                  </a:cxn>
                  <a:cxn ang="0">
                    <a:pos x="T4" y="T5"/>
                  </a:cxn>
                </a:cxnLst>
                <a:rect l="0" t="0" r="r" b="b"/>
                <a:pathLst>
                  <a:path w="140" h="151">
                    <a:moveTo>
                      <a:pt x="140" y="0"/>
                    </a:moveTo>
                    <a:lnTo>
                      <a:pt x="0" y="151"/>
                    </a:lnTo>
                    <a:lnTo>
                      <a:pt x="14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0" name="Freeform 201"/>
              <p:cNvSpPr>
                <a:spLocks/>
              </p:cNvSpPr>
              <p:nvPr/>
            </p:nvSpPr>
            <p:spPr bwMode="auto">
              <a:xfrm>
                <a:off x="4910" y="624"/>
                <a:ext cx="140" cy="151"/>
              </a:xfrm>
              <a:custGeom>
                <a:avLst/>
                <a:gdLst>
                  <a:gd name="T0" fmla="*/ 140 w 140"/>
                  <a:gd name="T1" fmla="*/ 0 h 151"/>
                  <a:gd name="T2" fmla="*/ 0 w 140"/>
                  <a:gd name="T3" fmla="*/ 151 h 151"/>
                  <a:gd name="T4" fmla="*/ 140 w 140"/>
                  <a:gd name="T5" fmla="*/ 0 h 151"/>
                </a:gdLst>
                <a:ahLst/>
                <a:cxnLst>
                  <a:cxn ang="0">
                    <a:pos x="T0" y="T1"/>
                  </a:cxn>
                  <a:cxn ang="0">
                    <a:pos x="T2" y="T3"/>
                  </a:cxn>
                  <a:cxn ang="0">
                    <a:pos x="T4" y="T5"/>
                  </a:cxn>
                </a:cxnLst>
                <a:rect l="0" t="0" r="r" b="b"/>
                <a:pathLst>
                  <a:path w="140" h="151">
                    <a:moveTo>
                      <a:pt x="140" y="0"/>
                    </a:moveTo>
                    <a:lnTo>
                      <a:pt x="0" y="151"/>
                    </a:lnTo>
                    <a:lnTo>
                      <a:pt x="14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1" name="Freeform 202"/>
              <p:cNvSpPr>
                <a:spLocks/>
              </p:cNvSpPr>
              <p:nvPr/>
            </p:nvSpPr>
            <p:spPr bwMode="auto">
              <a:xfrm>
                <a:off x="4593" y="111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2" name="Freeform 203"/>
              <p:cNvSpPr>
                <a:spLocks/>
              </p:cNvSpPr>
              <p:nvPr/>
            </p:nvSpPr>
            <p:spPr bwMode="auto">
              <a:xfrm>
                <a:off x="4593" y="111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3" name="Freeform 204"/>
              <p:cNvSpPr>
                <a:spLocks noEditPoints="1"/>
              </p:cNvSpPr>
              <p:nvPr/>
            </p:nvSpPr>
            <p:spPr bwMode="auto">
              <a:xfrm>
                <a:off x="3826" y="378"/>
                <a:ext cx="1224" cy="739"/>
              </a:xfrm>
              <a:custGeom>
                <a:avLst/>
                <a:gdLst>
                  <a:gd name="T0" fmla="*/ 1224 w 1224"/>
                  <a:gd name="T1" fmla="*/ 243 h 739"/>
                  <a:gd name="T2" fmla="*/ 767 w 1224"/>
                  <a:gd name="T3" fmla="*/ 735 h 739"/>
                  <a:gd name="T4" fmla="*/ 767 w 1224"/>
                  <a:gd name="T5" fmla="*/ 735 h 739"/>
                  <a:gd name="T6" fmla="*/ 1224 w 1224"/>
                  <a:gd name="T7" fmla="*/ 243 h 739"/>
                  <a:gd name="T8" fmla="*/ 0 w 1224"/>
                  <a:gd name="T9" fmla="*/ 0 h 739"/>
                  <a:gd name="T10" fmla="*/ 0 w 1224"/>
                  <a:gd name="T11" fmla="*/ 0 h 739"/>
                  <a:gd name="T12" fmla="*/ 5 w 1224"/>
                  <a:gd name="T13" fmla="*/ 4 h 739"/>
                  <a:gd name="T14" fmla="*/ 763 w 1224"/>
                  <a:gd name="T15" fmla="*/ 735 h 739"/>
                  <a:gd name="T16" fmla="*/ 767 w 1224"/>
                  <a:gd name="T17" fmla="*/ 739 h 739"/>
                  <a:gd name="T18" fmla="*/ 767 w 1224"/>
                  <a:gd name="T19" fmla="*/ 735 h 739"/>
                  <a:gd name="T20" fmla="*/ 267 w 1224"/>
                  <a:gd name="T21" fmla="*/ 254 h 739"/>
                  <a:gd name="T22" fmla="*/ 9 w 1224"/>
                  <a:gd name="T23" fmla="*/ 0 h 739"/>
                  <a:gd name="T24" fmla="*/ 0 w 1224"/>
                  <a:gd name="T25"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4" h="739">
                    <a:moveTo>
                      <a:pt x="1224" y="243"/>
                    </a:moveTo>
                    <a:lnTo>
                      <a:pt x="767" y="735"/>
                    </a:lnTo>
                    <a:lnTo>
                      <a:pt x="767" y="735"/>
                    </a:lnTo>
                    <a:lnTo>
                      <a:pt x="1224" y="243"/>
                    </a:lnTo>
                    <a:close/>
                    <a:moveTo>
                      <a:pt x="0" y="0"/>
                    </a:moveTo>
                    <a:lnTo>
                      <a:pt x="0" y="0"/>
                    </a:lnTo>
                    <a:lnTo>
                      <a:pt x="5" y="4"/>
                    </a:lnTo>
                    <a:lnTo>
                      <a:pt x="763" y="735"/>
                    </a:lnTo>
                    <a:lnTo>
                      <a:pt x="767" y="739"/>
                    </a:lnTo>
                    <a:lnTo>
                      <a:pt x="767" y="735"/>
                    </a:lnTo>
                    <a:lnTo>
                      <a:pt x="267" y="254"/>
                    </a:lnTo>
                    <a:lnTo>
                      <a:pt x="9"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6" name="Group 406"/>
            <p:cNvGrpSpPr>
              <a:grpSpLocks/>
            </p:cNvGrpSpPr>
            <p:nvPr/>
          </p:nvGrpSpPr>
          <p:grpSpPr bwMode="auto">
            <a:xfrm>
              <a:off x="185" y="-4"/>
              <a:ext cx="6982" cy="4324"/>
              <a:chOff x="185" y="-4"/>
              <a:chExt cx="6982" cy="4324"/>
            </a:xfrm>
            <a:grpFill/>
          </p:grpSpPr>
          <p:sp>
            <p:nvSpPr>
              <p:cNvPr id="184" name="Freeform 206"/>
              <p:cNvSpPr>
                <a:spLocks noEditPoints="1"/>
              </p:cNvSpPr>
              <p:nvPr/>
            </p:nvSpPr>
            <p:spPr bwMode="auto">
              <a:xfrm>
                <a:off x="3826" y="378"/>
                <a:ext cx="1224" cy="739"/>
              </a:xfrm>
              <a:custGeom>
                <a:avLst/>
                <a:gdLst>
                  <a:gd name="T0" fmla="*/ 1224 w 1224"/>
                  <a:gd name="T1" fmla="*/ 243 h 739"/>
                  <a:gd name="T2" fmla="*/ 767 w 1224"/>
                  <a:gd name="T3" fmla="*/ 735 h 739"/>
                  <a:gd name="T4" fmla="*/ 767 w 1224"/>
                  <a:gd name="T5" fmla="*/ 735 h 739"/>
                  <a:gd name="T6" fmla="*/ 1224 w 1224"/>
                  <a:gd name="T7" fmla="*/ 243 h 739"/>
                  <a:gd name="T8" fmla="*/ 0 w 1224"/>
                  <a:gd name="T9" fmla="*/ 0 h 739"/>
                  <a:gd name="T10" fmla="*/ 0 w 1224"/>
                  <a:gd name="T11" fmla="*/ 0 h 739"/>
                  <a:gd name="T12" fmla="*/ 5 w 1224"/>
                  <a:gd name="T13" fmla="*/ 4 h 739"/>
                  <a:gd name="T14" fmla="*/ 763 w 1224"/>
                  <a:gd name="T15" fmla="*/ 735 h 739"/>
                  <a:gd name="T16" fmla="*/ 767 w 1224"/>
                  <a:gd name="T17" fmla="*/ 739 h 739"/>
                  <a:gd name="T18" fmla="*/ 767 w 1224"/>
                  <a:gd name="T19" fmla="*/ 735 h 739"/>
                  <a:gd name="T20" fmla="*/ 267 w 1224"/>
                  <a:gd name="T21" fmla="*/ 254 h 739"/>
                  <a:gd name="T22" fmla="*/ 9 w 1224"/>
                  <a:gd name="T23" fmla="*/ 0 h 739"/>
                  <a:gd name="T24" fmla="*/ 0 w 1224"/>
                  <a:gd name="T25"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4" h="739">
                    <a:moveTo>
                      <a:pt x="1224" y="243"/>
                    </a:moveTo>
                    <a:lnTo>
                      <a:pt x="767" y="735"/>
                    </a:lnTo>
                    <a:lnTo>
                      <a:pt x="767" y="735"/>
                    </a:lnTo>
                    <a:lnTo>
                      <a:pt x="1224" y="243"/>
                    </a:lnTo>
                    <a:moveTo>
                      <a:pt x="0" y="0"/>
                    </a:moveTo>
                    <a:lnTo>
                      <a:pt x="0" y="0"/>
                    </a:lnTo>
                    <a:lnTo>
                      <a:pt x="5" y="4"/>
                    </a:lnTo>
                    <a:lnTo>
                      <a:pt x="763" y="735"/>
                    </a:lnTo>
                    <a:lnTo>
                      <a:pt x="767" y="739"/>
                    </a:lnTo>
                    <a:lnTo>
                      <a:pt x="767" y="735"/>
                    </a:lnTo>
                    <a:lnTo>
                      <a:pt x="267" y="254"/>
                    </a:lnTo>
                    <a:lnTo>
                      <a:pt x="9"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5" name="Freeform 207"/>
              <p:cNvSpPr>
                <a:spLocks/>
              </p:cNvSpPr>
              <p:nvPr/>
            </p:nvSpPr>
            <p:spPr bwMode="auto">
              <a:xfrm>
                <a:off x="3822" y="375"/>
                <a:ext cx="4" cy="0"/>
              </a:xfrm>
              <a:custGeom>
                <a:avLst/>
                <a:gdLst>
                  <a:gd name="T0" fmla="*/ 0 w 4"/>
                  <a:gd name="T1" fmla="*/ 0 w 4"/>
                  <a:gd name="T2" fmla="*/ 0 w 4"/>
                  <a:gd name="T3" fmla="*/ 4 w 4"/>
                  <a:gd name="T4" fmla="*/ 0 w 4"/>
                </a:gdLst>
                <a:ahLst/>
                <a:cxnLst>
                  <a:cxn ang="0">
                    <a:pos x="T0" y="0"/>
                  </a:cxn>
                  <a:cxn ang="0">
                    <a:pos x="T1" y="0"/>
                  </a:cxn>
                  <a:cxn ang="0">
                    <a:pos x="T2" y="0"/>
                  </a:cxn>
                  <a:cxn ang="0">
                    <a:pos x="T3" y="0"/>
                  </a:cxn>
                  <a:cxn ang="0">
                    <a:pos x="T4" y="0"/>
                  </a:cxn>
                </a:cxnLst>
                <a:rect l="0" t="0" r="r" b="b"/>
                <a:pathLst>
                  <a:path w="4">
                    <a:moveTo>
                      <a:pt x="0" y="0"/>
                    </a:moveTo>
                    <a:lnTo>
                      <a:pt x="0" y="0"/>
                    </a:lnTo>
                    <a:lnTo>
                      <a:pt x="0" y="0"/>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6" name="Freeform 208"/>
              <p:cNvSpPr>
                <a:spLocks/>
              </p:cNvSpPr>
              <p:nvPr/>
            </p:nvSpPr>
            <p:spPr bwMode="auto">
              <a:xfrm>
                <a:off x="3822" y="375"/>
                <a:ext cx="4" cy="0"/>
              </a:xfrm>
              <a:custGeom>
                <a:avLst/>
                <a:gdLst>
                  <a:gd name="T0" fmla="*/ 0 w 4"/>
                  <a:gd name="T1" fmla="*/ 0 w 4"/>
                  <a:gd name="T2" fmla="*/ 0 w 4"/>
                  <a:gd name="T3" fmla="*/ 4 w 4"/>
                  <a:gd name="T4" fmla="*/ 0 w 4"/>
                </a:gdLst>
                <a:ahLst/>
                <a:cxnLst>
                  <a:cxn ang="0">
                    <a:pos x="T0" y="0"/>
                  </a:cxn>
                  <a:cxn ang="0">
                    <a:pos x="T1" y="0"/>
                  </a:cxn>
                  <a:cxn ang="0">
                    <a:pos x="T2" y="0"/>
                  </a:cxn>
                  <a:cxn ang="0">
                    <a:pos x="T3" y="0"/>
                  </a:cxn>
                  <a:cxn ang="0">
                    <a:pos x="T4" y="0"/>
                  </a:cxn>
                </a:cxnLst>
                <a:rect l="0" t="0" r="r" b="b"/>
                <a:pathLst>
                  <a:path w="4">
                    <a:moveTo>
                      <a:pt x="0" y="0"/>
                    </a:moveTo>
                    <a:lnTo>
                      <a:pt x="0" y="0"/>
                    </a:lnTo>
                    <a:lnTo>
                      <a:pt x="0" y="0"/>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7" name="Freeform 209"/>
              <p:cNvSpPr>
                <a:spLocks/>
              </p:cNvSpPr>
              <p:nvPr/>
            </p:nvSpPr>
            <p:spPr bwMode="auto">
              <a:xfrm>
                <a:off x="5054" y="624"/>
                <a:ext cx="267" cy="548"/>
              </a:xfrm>
              <a:custGeom>
                <a:avLst/>
                <a:gdLst>
                  <a:gd name="T0" fmla="*/ 0 w 267"/>
                  <a:gd name="T1" fmla="*/ 0 h 548"/>
                  <a:gd name="T2" fmla="*/ 0 w 267"/>
                  <a:gd name="T3" fmla="*/ 0 h 548"/>
                  <a:gd name="T4" fmla="*/ 267 w 267"/>
                  <a:gd name="T5" fmla="*/ 548 h 548"/>
                  <a:gd name="T6" fmla="*/ 0 w 267"/>
                  <a:gd name="T7" fmla="*/ 0 h 548"/>
                </a:gdLst>
                <a:ahLst/>
                <a:cxnLst>
                  <a:cxn ang="0">
                    <a:pos x="T0" y="T1"/>
                  </a:cxn>
                  <a:cxn ang="0">
                    <a:pos x="T2" y="T3"/>
                  </a:cxn>
                  <a:cxn ang="0">
                    <a:pos x="T4" y="T5"/>
                  </a:cxn>
                  <a:cxn ang="0">
                    <a:pos x="T6" y="T7"/>
                  </a:cxn>
                </a:cxnLst>
                <a:rect l="0" t="0" r="r" b="b"/>
                <a:pathLst>
                  <a:path w="267" h="548">
                    <a:moveTo>
                      <a:pt x="0" y="0"/>
                    </a:moveTo>
                    <a:lnTo>
                      <a:pt x="0" y="0"/>
                    </a:lnTo>
                    <a:lnTo>
                      <a:pt x="267" y="548"/>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8" name="Freeform 210"/>
              <p:cNvSpPr>
                <a:spLocks/>
              </p:cNvSpPr>
              <p:nvPr/>
            </p:nvSpPr>
            <p:spPr bwMode="auto">
              <a:xfrm>
                <a:off x="5054" y="624"/>
                <a:ext cx="267" cy="548"/>
              </a:xfrm>
              <a:custGeom>
                <a:avLst/>
                <a:gdLst>
                  <a:gd name="T0" fmla="*/ 0 w 267"/>
                  <a:gd name="T1" fmla="*/ 0 h 548"/>
                  <a:gd name="T2" fmla="*/ 0 w 267"/>
                  <a:gd name="T3" fmla="*/ 0 h 548"/>
                  <a:gd name="T4" fmla="*/ 267 w 267"/>
                  <a:gd name="T5" fmla="*/ 548 h 548"/>
                  <a:gd name="T6" fmla="*/ 0 w 267"/>
                  <a:gd name="T7" fmla="*/ 0 h 548"/>
                </a:gdLst>
                <a:ahLst/>
                <a:cxnLst>
                  <a:cxn ang="0">
                    <a:pos x="T0" y="T1"/>
                  </a:cxn>
                  <a:cxn ang="0">
                    <a:pos x="T2" y="T3"/>
                  </a:cxn>
                  <a:cxn ang="0">
                    <a:pos x="T4" y="T5"/>
                  </a:cxn>
                  <a:cxn ang="0">
                    <a:pos x="T6" y="T7"/>
                  </a:cxn>
                </a:cxnLst>
                <a:rect l="0" t="0" r="r" b="b"/>
                <a:pathLst>
                  <a:path w="267" h="548">
                    <a:moveTo>
                      <a:pt x="0" y="0"/>
                    </a:moveTo>
                    <a:lnTo>
                      <a:pt x="0" y="0"/>
                    </a:lnTo>
                    <a:lnTo>
                      <a:pt x="267" y="548"/>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9" name="Freeform 211"/>
              <p:cNvSpPr>
                <a:spLocks/>
              </p:cNvSpPr>
              <p:nvPr/>
            </p:nvSpPr>
            <p:spPr bwMode="auto">
              <a:xfrm>
                <a:off x="4589" y="621"/>
                <a:ext cx="728" cy="558"/>
              </a:xfrm>
              <a:custGeom>
                <a:avLst/>
                <a:gdLst>
                  <a:gd name="T0" fmla="*/ 461 w 728"/>
                  <a:gd name="T1" fmla="*/ 0 h 558"/>
                  <a:gd name="T2" fmla="*/ 461 w 728"/>
                  <a:gd name="T3" fmla="*/ 0 h 558"/>
                  <a:gd name="T4" fmla="*/ 4 w 728"/>
                  <a:gd name="T5" fmla="*/ 492 h 558"/>
                  <a:gd name="T6" fmla="*/ 4 w 728"/>
                  <a:gd name="T7" fmla="*/ 492 h 558"/>
                  <a:gd name="T8" fmla="*/ 4 w 728"/>
                  <a:gd name="T9" fmla="*/ 496 h 558"/>
                  <a:gd name="T10" fmla="*/ 0 w 728"/>
                  <a:gd name="T11" fmla="*/ 496 h 558"/>
                  <a:gd name="T12" fmla="*/ 0 w 728"/>
                  <a:gd name="T13" fmla="*/ 496 h 558"/>
                  <a:gd name="T14" fmla="*/ 4 w 728"/>
                  <a:gd name="T15" fmla="*/ 496 h 558"/>
                  <a:gd name="T16" fmla="*/ 4 w 728"/>
                  <a:gd name="T17" fmla="*/ 496 h 558"/>
                  <a:gd name="T18" fmla="*/ 4 w 728"/>
                  <a:gd name="T19" fmla="*/ 496 h 558"/>
                  <a:gd name="T20" fmla="*/ 4 w 728"/>
                  <a:gd name="T21" fmla="*/ 496 h 558"/>
                  <a:gd name="T22" fmla="*/ 4 w 728"/>
                  <a:gd name="T23" fmla="*/ 496 h 558"/>
                  <a:gd name="T24" fmla="*/ 8 w 728"/>
                  <a:gd name="T25" fmla="*/ 496 h 558"/>
                  <a:gd name="T26" fmla="*/ 728 w 728"/>
                  <a:gd name="T27" fmla="*/ 558 h 558"/>
                  <a:gd name="T28" fmla="*/ 728 w 728"/>
                  <a:gd name="T29" fmla="*/ 558 h 558"/>
                  <a:gd name="T30" fmla="*/ 728 w 728"/>
                  <a:gd name="T31" fmla="*/ 558 h 558"/>
                  <a:gd name="T32" fmla="*/ 728 w 728"/>
                  <a:gd name="T33" fmla="*/ 558 h 558"/>
                  <a:gd name="T34" fmla="*/ 728 w 728"/>
                  <a:gd name="T35" fmla="*/ 558 h 558"/>
                  <a:gd name="T36" fmla="*/ 728 w 728"/>
                  <a:gd name="T37" fmla="*/ 554 h 558"/>
                  <a:gd name="T38" fmla="*/ 728 w 728"/>
                  <a:gd name="T39" fmla="*/ 554 h 558"/>
                  <a:gd name="T40" fmla="*/ 571 w 728"/>
                  <a:gd name="T41" fmla="*/ 540 h 558"/>
                  <a:gd name="T42" fmla="*/ 8 w 728"/>
                  <a:gd name="T43" fmla="*/ 492 h 558"/>
                  <a:gd name="T44" fmla="*/ 321 w 728"/>
                  <a:gd name="T45" fmla="*/ 154 h 558"/>
                  <a:gd name="T46" fmla="*/ 461 w 728"/>
                  <a:gd name="T47" fmla="*/ 3 h 558"/>
                  <a:gd name="T48" fmla="*/ 461 w 728"/>
                  <a:gd name="T49" fmla="*/ 3 h 558"/>
                  <a:gd name="T50" fmla="*/ 457 w 728"/>
                  <a:gd name="T51" fmla="*/ 3 h 558"/>
                  <a:gd name="T52" fmla="*/ 461 w 728"/>
                  <a:gd name="T53" fmla="*/ 0 h 558"/>
                  <a:gd name="T54" fmla="*/ 461 w 728"/>
                  <a:gd name="T55"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8" h="558">
                    <a:moveTo>
                      <a:pt x="461" y="0"/>
                    </a:moveTo>
                    <a:lnTo>
                      <a:pt x="461" y="0"/>
                    </a:lnTo>
                    <a:lnTo>
                      <a:pt x="4" y="492"/>
                    </a:lnTo>
                    <a:lnTo>
                      <a:pt x="4" y="492"/>
                    </a:lnTo>
                    <a:lnTo>
                      <a:pt x="4" y="496"/>
                    </a:lnTo>
                    <a:lnTo>
                      <a:pt x="0" y="496"/>
                    </a:lnTo>
                    <a:lnTo>
                      <a:pt x="0" y="496"/>
                    </a:lnTo>
                    <a:lnTo>
                      <a:pt x="4" y="496"/>
                    </a:lnTo>
                    <a:lnTo>
                      <a:pt x="4" y="496"/>
                    </a:lnTo>
                    <a:lnTo>
                      <a:pt x="4" y="496"/>
                    </a:lnTo>
                    <a:lnTo>
                      <a:pt x="4" y="496"/>
                    </a:lnTo>
                    <a:lnTo>
                      <a:pt x="4" y="496"/>
                    </a:lnTo>
                    <a:lnTo>
                      <a:pt x="8" y="496"/>
                    </a:lnTo>
                    <a:lnTo>
                      <a:pt x="728" y="558"/>
                    </a:lnTo>
                    <a:lnTo>
                      <a:pt x="728" y="558"/>
                    </a:lnTo>
                    <a:lnTo>
                      <a:pt x="728" y="558"/>
                    </a:lnTo>
                    <a:lnTo>
                      <a:pt x="728" y="558"/>
                    </a:lnTo>
                    <a:lnTo>
                      <a:pt x="728" y="558"/>
                    </a:lnTo>
                    <a:lnTo>
                      <a:pt x="728" y="554"/>
                    </a:lnTo>
                    <a:lnTo>
                      <a:pt x="728" y="554"/>
                    </a:lnTo>
                    <a:lnTo>
                      <a:pt x="571" y="540"/>
                    </a:lnTo>
                    <a:lnTo>
                      <a:pt x="8" y="492"/>
                    </a:lnTo>
                    <a:lnTo>
                      <a:pt x="321" y="154"/>
                    </a:lnTo>
                    <a:lnTo>
                      <a:pt x="461" y="3"/>
                    </a:lnTo>
                    <a:lnTo>
                      <a:pt x="461" y="3"/>
                    </a:lnTo>
                    <a:lnTo>
                      <a:pt x="457" y="3"/>
                    </a:lnTo>
                    <a:lnTo>
                      <a:pt x="461" y="0"/>
                    </a:lnTo>
                    <a:lnTo>
                      <a:pt x="461"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0" name="Freeform 212"/>
              <p:cNvSpPr>
                <a:spLocks/>
              </p:cNvSpPr>
              <p:nvPr/>
            </p:nvSpPr>
            <p:spPr bwMode="auto">
              <a:xfrm>
                <a:off x="4589" y="621"/>
                <a:ext cx="728" cy="558"/>
              </a:xfrm>
              <a:custGeom>
                <a:avLst/>
                <a:gdLst>
                  <a:gd name="T0" fmla="*/ 461 w 728"/>
                  <a:gd name="T1" fmla="*/ 0 h 558"/>
                  <a:gd name="T2" fmla="*/ 461 w 728"/>
                  <a:gd name="T3" fmla="*/ 0 h 558"/>
                  <a:gd name="T4" fmla="*/ 4 w 728"/>
                  <a:gd name="T5" fmla="*/ 492 h 558"/>
                  <a:gd name="T6" fmla="*/ 4 w 728"/>
                  <a:gd name="T7" fmla="*/ 492 h 558"/>
                  <a:gd name="T8" fmla="*/ 4 w 728"/>
                  <a:gd name="T9" fmla="*/ 496 h 558"/>
                  <a:gd name="T10" fmla="*/ 0 w 728"/>
                  <a:gd name="T11" fmla="*/ 496 h 558"/>
                  <a:gd name="T12" fmla="*/ 0 w 728"/>
                  <a:gd name="T13" fmla="*/ 496 h 558"/>
                  <a:gd name="T14" fmla="*/ 4 w 728"/>
                  <a:gd name="T15" fmla="*/ 496 h 558"/>
                  <a:gd name="T16" fmla="*/ 4 w 728"/>
                  <a:gd name="T17" fmla="*/ 496 h 558"/>
                  <a:gd name="T18" fmla="*/ 4 w 728"/>
                  <a:gd name="T19" fmla="*/ 496 h 558"/>
                  <a:gd name="T20" fmla="*/ 4 w 728"/>
                  <a:gd name="T21" fmla="*/ 496 h 558"/>
                  <a:gd name="T22" fmla="*/ 4 w 728"/>
                  <a:gd name="T23" fmla="*/ 496 h 558"/>
                  <a:gd name="T24" fmla="*/ 8 w 728"/>
                  <a:gd name="T25" fmla="*/ 496 h 558"/>
                  <a:gd name="T26" fmla="*/ 728 w 728"/>
                  <a:gd name="T27" fmla="*/ 558 h 558"/>
                  <a:gd name="T28" fmla="*/ 728 w 728"/>
                  <a:gd name="T29" fmla="*/ 558 h 558"/>
                  <a:gd name="T30" fmla="*/ 728 w 728"/>
                  <a:gd name="T31" fmla="*/ 558 h 558"/>
                  <a:gd name="T32" fmla="*/ 728 w 728"/>
                  <a:gd name="T33" fmla="*/ 558 h 558"/>
                  <a:gd name="T34" fmla="*/ 728 w 728"/>
                  <a:gd name="T35" fmla="*/ 558 h 558"/>
                  <a:gd name="T36" fmla="*/ 728 w 728"/>
                  <a:gd name="T37" fmla="*/ 554 h 558"/>
                  <a:gd name="T38" fmla="*/ 728 w 728"/>
                  <a:gd name="T39" fmla="*/ 554 h 558"/>
                  <a:gd name="T40" fmla="*/ 571 w 728"/>
                  <a:gd name="T41" fmla="*/ 540 h 558"/>
                  <a:gd name="T42" fmla="*/ 8 w 728"/>
                  <a:gd name="T43" fmla="*/ 492 h 558"/>
                  <a:gd name="T44" fmla="*/ 321 w 728"/>
                  <a:gd name="T45" fmla="*/ 154 h 558"/>
                  <a:gd name="T46" fmla="*/ 461 w 728"/>
                  <a:gd name="T47" fmla="*/ 3 h 558"/>
                  <a:gd name="T48" fmla="*/ 461 w 728"/>
                  <a:gd name="T49" fmla="*/ 3 h 558"/>
                  <a:gd name="T50" fmla="*/ 457 w 728"/>
                  <a:gd name="T51" fmla="*/ 3 h 558"/>
                  <a:gd name="T52" fmla="*/ 461 w 728"/>
                  <a:gd name="T53" fmla="*/ 0 h 558"/>
                  <a:gd name="T54" fmla="*/ 461 w 728"/>
                  <a:gd name="T55"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8" h="558">
                    <a:moveTo>
                      <a:pt x="461" y="0"/>
                    </a:moveTo>
                    <a:lnTo>
                      <a:pt x="461" y="0"/>
                    </a:lnTo>
                    <a:lnTo>
                      <a:pt x="4" y="492"/>
                    </a:lnTo>
                    <a:lnTo>
                      <a:pt x="4" y="492"/>
                    </a:lnTo>
                    <a:lnTo>
                      <a:pt x="4" y="496"/>
                    </a:lnTo>
                    <a:lnTo>
                      <a:pt x="0" y="496"/>
                    </a:lnTo>
                    <a:lnTo>
                      <a:pt x="0" y="496"/>
                    </a:lnTo>
                    <a:lnTo>
                      <a:pt x="4" y="496"/>
                    </a:lnTo>
                    <a:lnTo>
                      <a:pt x="4" y="496"/>
                    </a:lnTo>
                    <a:lnTo>
                      <a:pt x="4" y="496"/>
                    </a:lnTo>
                    <a:lnTo>
                      <a:pt x="4" y="496"/>
                    </a:lnTo>
                    <a:lnTo>
                      <a:pt x="4" y="496"/>
                    </a:lnTo>
                    <a:lnTo>
                      <a:pt x="8" y="496"/>
                    </a:lnTo>
                    <a:lnTo>
                      <a:pt x="728" y="558"/>
                    </a:lnTo>
                    <a:lnTo>
                      <a:pt x="728" y="558"/>
                    </a:lnTo>
                    <a:lnTo>
                      <a:pt x="728" y="558"/>
                    </a:lnTo>
                    <a:lnTo>
                      <a:pt x="728" y="558"/>
                    </a:lnTo>
                    <a:lnTo>
                      <a:pt x="728" y="558"/>
                    </a:lnTo>
                    <a:lnTo>
                      <a:pt x="728" y="554"/>
                    </a:lnTo>
                    <a:lnTo>
                      <a:pt x="728" y="554"/>
                    </a:lnTo>
                    <a:lnTo>
                      <a:pt x="571" y="540"/>
                    </a:lnTo>
                    <a:lnTo>
                      <a:pt x="8" y="492"/>
                    </a:lnTo>
                    <a:lnTo>
                      <a:pt x="321" y="154"/>
                    </a:lnTo>
                    <a:lnTo>
                      <a:pt x="461" y="3"/>
                    </a:lnTo>
                    <a:lnTo>
                      <a:pt x="461" y="3"/>
                    </a:lnTo>
                    <a:lnTo>
                      <a:pt x="457" y="3"/>
                    </a:lnTo>
                    <a:lnTo>
                      <a:pt x="461" y="0"/>
                    </a:lnTo>
                    <a:lnTo>
                      <a:pt x="461"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1" name="Freeform 213"/>
              <p:cNvSpPr>
                <a:spLocks/>
              </p:cNvSpPr>
              <p:nvPr/>
            </p:nvSpPr>
            <p:spPr bwMode="auto">
              <a:xfrm>
                <a:off x="5054" y="621"/>
                <a:ext cx="5" cy="3"/>
              </a:xfrm>
              <a:custGeom>
                <a:avLst/>
                <a:gdLst>
                  <a:gd name="T0" fmla="*/ 0 w 5"/>
                  <a:gd name="T1" fmla="*/ 0 h 3"/>
                  <a:gd name="T2" fmla="*/ 0 w 5"/>
                  <a:gd name="T3" fmla="*/ 0 h 3"/>
                  <a:gd name="T4" fmla="*/ 0 w 5"/>
                  <a:gd name="T5" fmla="*/ 3 h 3"/>
                  <a:gd name="T6" fmla="*/ 0 w 5"/>
                  <a:gd name="T7" fmla="*/ 3 h 3"/>
                  <a:gd name="T8" fmla="*/ 5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0"/>
                    </a:lnTo>
                    <a:lnTo>
                      <a:pt x="0" y="3"/>
                    </a:lnTo>
                    <a:lnTo>
                      <a:pt x="0" y="3"/>
                    </a:lnTo>
                    <a:lnTo>
                      <a:pt x="5" y="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2" name="Freeform 214"/>
              <p:cNvSpPr>
                <a:spLocks/>
              </p:cNvSpPr>
              <p:nvPr/>
            </p:nvSpPr>
            <p:spPr bwMode="auto">
              <a:xfrm>
                <a:off x="5054" y="621"/>
                <a:ext cx="5" cy="3"/>
              </a:xfrm>
              <a:custGeom>
                <a:avLst/>
                <a:gdLst>
                  <a:gd name="T0" fmla="*/ 0 w 5"/>
                  <a:gd name="T1" fmla="*/ 0 h 3"/>
                  <a:gd name="T2" fmla="*/ 0 w 5"/>
                  <a:gd name="T3" fmla="*/ 0 h 3"/>
                  <a:gd name="T4" fmla="*/ 0 w 5"/>
                  <a:gd name="T5" fmla="*/ 3 h 3"/>
                  <a:gd name="T6" fmla="*/ 0 w 5"/>
                  <a:gd name="T7" fmla="*/ 3 h 3"/>
                  <a:gd name="T8" fmla="*/ 5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0"/>
                    </a:lnTo>
                    <a:lnTo>
                      <a:pt x="0" y="3"/>
                    </a:lnTo>
                    <a:lnTo>
                      <a:pt x="0" y="3"/>
                    </a:lnTo>
                    <a:lnTo>
                      <a:pt x="5" y="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3" name="Freeform 215"/>
              <p:cNvSpPr>
                <a:spLocks/>
              </p:cNvSpPr>
              <p:nvPr/>
            </p:nvSpPr>
            <p:spPr bwMode="auto">
              <a:xfrm>
                <a:off x="3822" y="103"/>
                <a:ext cx="1228" cy="518"/>
              </a:xfrm>
              <a:custGeom>
                <a:avLst/>
                <a:gdLst>
                  <a:gd name="T0" fmla="*/ 665 w 1228"/>
                  <a:gd name="T1" fmla="*/ 0 h 518"/>
                  <a:gd name="T2" fmla="*/ 9 w 1228"/>
                  <a:gd name="T3" fmla="*/ 268 h 518"/>
                  <a:gd name="T4" fmla="*/ 4 w 1228"/>
                  <a:gd name="T5" fmla="*/ 272 h 518"/>
                  <a:gd name="T6" fmla="*/ 4 w 1228"/>
                  <a:gd name="T7" fmla="*/ 272 h 518"/>
                  <a:gd name="T8" fmla="*/ 4 w 1228"/>
                  <a:gd name="T9" fmla="*/ 272 h 518"/>
                  <a:gd name="T10" fmla="*/ 0 w 1228"/>
                  <a:gd name="T11" fmla="*/ 272 h 518"/>
                  <a:gd name="T12" fmla="*/ 0 w 1228"/>
                  <a:gd name="T13" fmla="*/ 275 h 518"/>
                  <a:gd name="T14" fmla="*/ 4 w 1228"/>
                  <a:gd name="T15" fmla="*/ 275 h 518"/>
                  <a:gd name="T16" fmla="*/ 216 w 1228"/>
                  <a:gd name="T17" fmla="*/ 316 h 518"/>
                  <a:gd name="T18" fmla="*/ 1228 w 1228"/>
                  <a:gd name="T19" fmla="*/ 518 h 518"/>
                  <a:gd name="T20" fmla="*/ 1228 w 1228"/>
                  <a:gd name="T21" fmla="*/ 518 h 518"/>
                  <a:gd name="T22" fmla="*/ 1228 w 1228"/>
                  <a:gd name="T23" fmla="*/ 518 h 518"/>
                  <a:gd name="T24" fmla="*/ 737 w 1228"/>
                  <a:gd name="T25" fmla="*/ 70 h 518"/>
                  <a:gd name="T26" fmla="*/ 1224 w 1228"/>
                  <a:gd name="T27" fmla="*/ 514 h 518"/>
                  <a:gd name="T28" fmla="*/ 13 w 1228"/>
                  <a:gd name="T29" fmla="*/ 272 h 518"/>
                  <a:gd name="T30" fmla="*/ 665 w 1228"/>
                  <a:gd name="T31" fmla="*/ 3 h 518"/>
                  <a:gd name="T32" fmla="*/ 665 w 1228"/>
                  <a:gd name="T33" fmla="*/ 3 h 518"/>
                  <a:gd name="T34" fmla="*/ 665 w 1228"/>
                  <a:gd name="T35" fmla="*/ 3 h 518"/>
                  <a:gd name="T36" fmla="*/ 665 w 1228"/>
                  <a:gd name="T37" fmla="*/ 3 h 518"/>
                  <a:gd name="T38" fmla="*/ 665 w 1228"/>
                  <a:gd name="T39"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8" h="518">
                    <a:moveTo>
                      <a:pt x="665" y="0"/>
                    </a:moveTo>
                    <a:lnTo>
                      <a:pt x="9" y="268"/>
                    </a:lnTo>
                    <a:lnTo>
                      <a:pt x="4" y="272"/>
                    </a:lnTo>
                    <a:lnTo>
                      <a:pt x="4" y="272"/>
                    </a:lnTo>
                    <a:lnTo>
                      <a:pt x="4" y="272"/>
                    </a:lnTo>
                    <a:lnTo>
                      <a:pt x="0" y="272"/>
                    </a:lnTo>
                    <a:lnTo>
                      <a:pt x="0" y="275"/>
                    </a:lnTo>
                    <a:lnTo>
                      <a:pt x="4" y="275"/>
                    </a:lnTo>
                    <a:lnTo>
                      <a:pt x="216" y="316"/>
                    </a:lnTo>
                    <a:lnTo>
                      <a:pt x="1228" y="518"/>
                    </a:lnTo>
                    <a:lnTo>
                      <a:pt x="1228" y="518"/>
                    </a:lnTo>
                    <a:lnTo>
                      <a:pt x="1228" y="518"/>
                    </a:lnTo>
                    <a:lnTo>
                      <a:pt x="737" y="70"/>
                    </a:lnTo>
                    <a:lnTo>
                      <a:pt x="1224" y="514"/>
                    </a:lnTo>
                    <a:lnTo>
                      <a:pt x="13" y="272"/>
                    </a:lnTo>
                    <a:lnTo>
                      <a:pt x="665" y="3"/>
                    </a:lnTo>
                    <a:lnTo>
                      <a:pt x="665" y="3"/>
                    </a:lnTo>
                    <a:lnTo>
                      <a:pt x="665" y="3"/>
                    </a:lnTo>
                    <a:lnTo>
                      <a:pt x="665" y="3"/>
                    </a:lnTo>
                    <a:lnTo>
                      <a:pt x="66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4" name="Freeform 216"/>
              <p:cNvSpPr>
                <a:spLocks/>
              </p:cNvSpPr>
              <p:nvPr/>
            </p:nvSpPr>
            <p:spPr bwMode="auto">
              <a:xfrm>
                <a:off x="3822" y="103"/>
                <a:ext cx="1228" cy="518"/>
              </a:xfrm>
              <a:custGeom>
                <a:avLst/>
                <a:gdLst>
                  <a:gd name="T0" fmla="*/ 665 w 1228"/>
                  <a:gd name="T1" fmla="*/ 0 h 518"/>
                  <a:gd name="T2" fmla="*/ 9 w 1228"/>
                  <a:gd name="T3" fmla="*/ 268 h 518"/>
                  <a:gd name="T4" fmla="*/ 4 w 1228"/>
                  <a:gd name="T5" fmla="*/ 272 h 518"/>
                  <a:gd name="T6" fmla="*/ 4 w 1228"/>
                  <a:gd name="T7" fmla="*/ 272 h 518"/>
                  <a:gd name="T8" fmla="*/ 4 w 1228"/>
                  <a:gd name="T9" fmla="*/ 272 h 518"/>
                  <a:gd name="T10" fmla="*/ 0 w 1228"/>
                  <a:gd name="T11" fmla="*/ 272 h 518"/>
                  <a:gd name="T12" fmla="*/ 0 w 1228"/>
                  <a:gd name="T13" fmla="*/ 275 h 518"/>
                  <a:gd name="T14" fmla="*/ 4 w 1228"/>
                  <a:gd name="T15" fmla="*/ 275 h 518"/>
                  <a:gd name="T16" fmla="*/ 216 w 1228"/>
                  <a:gd name="T17" fmla="*/ 316 h 518"/>
                  <a:gd name="T18" fmla="*/ 1228 w 1228"/>
                  <a:gd name="T19" fmla="*/ 518 h 518"/>
                  <a:gd name="T20" fmla="*/ 1228 w 1228"/>
                  <a:gd name="T21" fmla="*/ 518 h 518"/>
                  <a:gd name="T22" fmla="*/ 1228 w 1228"/>
                  <a:gd name="T23" fmla="*/ 518 h 518"/>
                  <a:gd name="T24" fmla="*/ 737 w 1228"/>
                  <a:gd name="T25" fmla="*/ 70 h 518"/>
                  <a:gd name="T26" fmla="*/ 1224 w 1228"/>
                  <a:gd name="T27" fmla="*/ 514 h 518"/>
                  <a:gd name="T28" fmla="*/ 13 w 1228"/>
                  <a:gd name="T29" fmla="*/ 272 h 518"/>
                  <a:gd name="T30" fmla="*/ 665 w 1228"/>
                  <a:gd name="T31" fmla="*/ 3 h 518"/>
                  <a:gd name="T32" fmla="*/ 665 w 1228"/>
                  <a:gd name="T33" fmla="*/ 3 h 518"/>
                  <a:gd name="T34" fmla="*/ 665 w 1228"/>
                  <a:gd name="T35" fmla="*/ 3 h 518"/>
                  <a:gd name="T36" fmla="*/ 665 w 1228"/>
                  <a:gd name="T37" fmla="*/ 3 h 518"/>
                  <a:gd name="T38" fmla="*/ 665 w 1228"/>
                  <a:gd name="T39"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8" h="518">
                    <a:moveTo>
                      <a:pt x="665" y="0"/>
                    </a:moveTo>
                    <a:lnTo>
                      <a:pt x="9" y="268"/>
                    </a:lnTo>
                    <a:lnTo>
                      <a:pt x="4" y="272"/>
                    </a:lnTo>
                    <a:lnTo>
                      <a:pt x="4" y="272"/>
                    </a:lnTo>
                    <a:lnTo>
                      <a:pt x="4" y="272"/>
                    </a:lnTo>
                    <a:lnTo>
                      <a:pt x="0" y="272"/>
                    </a:lnTo>
                    <a:lnTo>
                      <a:pt x="0" y="275"/>
                    </a:lnTo>
                    <a:lnTo>
                      <a:pt x="4" y="275"/>
                    </a:lnTo>
                    <a:lnTo>
                      <a:pt x="216" y="316"/>
                    </a:lnTo>
                    <a:lnTo>
                      <a:pt x="1228" y="518"/>
                    </a:lnTo>
                    <a:lnTo>
                      <a:pt x="1228" y="518"/>
                    </a:lnTo>
                    <a:lnTo>
                      <a:pt x="1228" y="518"/>
                    </a:lnTo>
                    <a:lnTo>
                      <a:pt x="737" y="70"/>
                    </a:lnTo>
                    <a:lnTo>
                      <a:pt x="1224" y="514"/>
                    </a:lnTo>
                    <a:lnTo>
                      <a:pt x="13" y="272"/>
                    </a:lnTo>
                    <a:lnTo>
                      <a:pt x="665" y="3"/>
                    </a:lnTo>
                    <a:lnTo>
                      <a:pt x="665" y="3"/>
                    </a:lnTo>
                    <a:lnTo>
                      <a:pt x="665" y="3"/>
                    </a:lnTo>
                    <a:lnTo>
                      <a:pt x="665" y="3"/>
                    </a:lnTo>
                    <a:lnTo>
                      <a:pt x="66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5" name="Freeform 217"/>
              <p:cNvSpPr>
                <a:spLocks/>
              </p:cNvSpPr>
              <p:nvPr/>
            </p:nvSpPr>
            <p:spPr bwMode="auto">
              <a:xfrm>
                <a:off x="744" y="2513"/>
                <a:ext cx="131" cy="84"/>
              </a:xfrm>
              <a:custGeom>
                <a:avLst/>
                <a:gdLst>
                  <a:gd name="T0" fmla="*/ 0 w 131"/>
                  <a:gd name="T1" fmla="*/ 0 h 84"/>
                  <a:gd name="T2" fmla="*/ 131 w 131"/>
                  <a:gd name="T3" fmla="*/ 84 h 84"/>
                  <a:gd name="T4" fmla="*/ 0 w 131"/>
                  <a:gd name="T5" fmla="*/ 0 h 84"/>
                </a:gdLst>
                <a:ahLst/>
                <a:cxnLst>
                  <a:cxn ang="0">
                    <a:pos x="T0" y="T1"/>
                  </a:cxn>
                  <a:cxn ang="0">
                    <a:pos x="T2" y="T3"/>
                  </a:cxn>
                  <a:cxn ang="0">
                    <a:pos x="T4" y="T5"/>
                  </a:cxn>
                </a:cxnLst>
                <a:rect l="0" t="0" r="r" b="b"/>
                <a:pathLst>
                  <a:path w="131" h="84">
                    <a:moveTo>
                      <a:pt x="0" y="0"/>
                    </a:moveTo>
                    <a:lnTo>
                      <a:pt x="131" y="8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6" name="Freeform 218"/>
              <p:cNvSpPr>
                <a:spLocks/>
              </p:cNvSpPr>
              <p:nvPr/>
            </p:nvSpPr>
            <p:spPr bwMode="auto">
              <a:xfrm>
                <a:off x="744" y="2513"/>
                <a:ext cx="131" cy="84"/>
              </a:xfrm>
              <a:custGeom>
                <a:avLst/>
                <a:gdLst>
                  <a:gd name="T0" fmla="*/ 0 w 131"/>
                  <a:gd name="T1" fmla="*/ 0 h 84"/>
                  <a:gd name="T2" fmla="*/ 131 w 131"/>
                  <a:gd name="T3" fmla="*/ 84 h 84"/>
                  <a:gd name="T4" fmla="*/ 0 w 131"/>
                  <a:gd name="T5" fmla="*/ 0 h 84"/>
                </a:gdLst>
                <a:ahLst/>
                <a:cxnLst>
                  <a:cxn ang="0">
                    <a:pos x="T0" y="T1"/>
                  </a:cxn>
                  <a:cxn ang="0">
                    <a:pos x="T2" y="T3"/>
                  </a:cxn>
                  <a:cxn ang="0">
                    <a:pos x="T4" y="T5"/>
                  </a:cxn>
                </a:cxnLst>
                <a:rect l="0" t="0" r="r" b="b"/>
                <a:pathLst>
                  <a:path w="131" h="84">
                    <a:moveTo>
                      <a:pt x="0" y="0"/>
                    </a:moveTo>
                    <a:lnTo>
                      <a:pt x="131" y="8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7" name="Freeform 219"/>
              <p:cNvSpPr>
                <a:spLocks/>
              </p:cNvSpPr>
              <p:nvPr/>
            </p:nvSpPr>
            <p:spPr bwMode="auto">
              <a:xfrm>
                <a:off x="185" y="215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8" name="Freeform 220"/>
              <p:cNvSpPr>
                <a:spLocks/>
              </p:cNvSpPr>
              <p:nvPr/>
            </p:nvSpPr>
            <p:spPr bwMode="auto">
              <a:xfrm>
                <a:off x="185" y="2153"/>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9" name="Freeform 221"/>
              <p:cNvSpPr>
                <a:spLocks noEditPoints="1"/>
              </p:cNvSpPr>
              <p:nvPr/>
            </p:nvSpPr>
            <p:spPr bwMode="auto">
              <a:xfrm>
                <a:off x="185" y="1719"/>
                <a:ext cx="766" cy="327"/>
              </a:xfrm>
              <a:custGeom>
                <a:avLst/>
                <a:gdLst>
                  <a:gd name="T0" fmla="*/ 554 w 766"/>
                  <a:gd name="T1" fmla="*/ 88 h 327"/>
                  <a:gd name="T2" fmla="*/ 762 w 766"/>
                  <a:gd name="T3" fmla="*/ 0 h 327"/>
                  <a:gd name="T4" fmla="*/ 554 w 766"/>
                  <a:gd name="T5" fmla="*/ 88 h 327"/>
                  <a:gd name="T6" fmla="*/ 762 w 766"/>
                  <a:gd name="T7" fmla="*/ 0 h 327"/>
                  <a:gd name="T8" fmla="*/ 554 w 766"/>
                  <a:gd name="T9" fmla="*/ 88 h 327"/>
                  <a:gd name="T10" fmla="*/ 0 w 766"/>
                  <a:gd name="T11" fmla="*/ 323 h 327"/>
                  <a:gd name="T12" fmla="*/ 0 w 766"/>
                  <a:gd name="T13" fmla="*/ 327 h 327"/>
                  <a:gd name="T14" fmla="*/ 533 w 766"/>
                  <a:gd name="T15" fmla="*/ 99 h 327"/>
                  <a:gd name="T16" fmla="*/ 766 w 766"/>
                  <a:gd name="T17" fmla="*/ 4 h 327"/>
                  <a:gd name="T18" fmla="*/ 766 w 766"/>
                  <a:gd name="T19" fmla="*/ 4 h 327"/>
                  <a:gd name="T20" fmla="*/ 762 w 766"/>
                  <a:gd name="T21"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6" h="327">
                    <a:moveTo>
                      <a:pt x="554" y="88"/>
                    </a:moveTo>
                    <a:lnTo>
                      <a:pt x="762" y="0"/>
                    </a:lnTo>
                    <a:lnTo>
                      <a:pt x="554" y="88"/>
                    </a:lnTo>
                    <a:close/>
                    <a:moveTo>
                      <a:pt x="762" y="0"/>
                    </a:moveTo>
                    <a:lnTo>
                      <a:pt x="554" y="88"/>
                    </a:lnTo>
                    <a:lnTo>
                      <a:pt x="0" y="323"/>
                    </a:lnTo>
                    <a:lnTo>
                      <a:pt x="0" y="327"/>
                    </a:lnTo>
                    <a:lnTo>
                      <a:pt x="533" y="99"/>
                    </a:lnTo>
                    <a:lnTo>
                      <a:pt x="766" y="4"/>
                    </a:lnTo>
                    <a:lnTo>
                      <a:pt x="766" y="4"/>
                    </a:lnTo>
                    <a:lnTo>
                      <a:pt x="76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0" name="Freeform 222"/>
              <p:cNvSpPr>
                <a:spLocks noEditPoints="1"/>
              </p:cNvSpPr>
              <p:nvPr/>
            </p:nvSpPr>
            <p:spPr bwMode="auto">
              <a:xfrm>
                <a:off x="185" y="1719"/>
                <a:ext cx="766" cy="327"/>
              </a:xfrm>
              <a:custGeom>
                <a:avLst/>
                <a:gdLst>
                  <a:gd name="T0" fmla="*/ 554 w 766"/>
                  <a:gd name="T1" fmla="*/ 88 h 327"/>
                  <a:gd name="T2" fmla="*/ 762 w 766"/>
                  <a:gd name="T3" fmla="*/ 0 h 327"/>
                  <a:gd name="T4" fmla="*/ 554 w 766"/>
                  <a:gd name="T5" fmla="*/ 88 h 327"/>
                  <a:gd name="T6" fmla="*/ 762 w 766"/>
                  <a:gd name="T7" fmla="*/ 0 h 327"/>
                  <a:gd name="T8" fmla="*/ 554 w 766"/>
                  <a:gd name="T9" fmla="*/ 88 h 327"/>
                  <a:gd name="T10" fmla="*/ 0 w 766"/>
                  <a:gd name="T11" fmla="*/ 323 h 327"/>
                  <a:gd name="T12" fmla="*/ 0 w 766"/>
                  <a:gd name="T13" fmla="*/ 327 h 327"/>
                  <a:gd name="T14" fmla="*/ 533 w 766"/>
                  <a:gd name="T15" fmla="*/ 99 h 327"/>
                  <a:gd name="T16" fmla="*/ 766 w 766"/>
                  <a:gd name="T17" fmla="*/ 4 h 327"/>
                  <a:gd name="T18" fmla="*/ 766 w 766"/>
                  <a:gd name="T19" fmla="*/ 4 h 327"/>
                  <a:gd name="T20" fmla="*/ 762 w 766"/>
                  <a:gd name="T21"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6" h="327">
                    <a:moveTo>
                      <a:pt x="554" y="88"/>
                    </a:moveTo>
                    <a:lnTo>
                      <a:pt x="762" y="0"/>
                    </a:lnTo>
                    <a:lnTo>
                      <a:pt x="554" y="88"/>
                    </a:lnTo>
                    <a:moveTo>
                      <a:pt x="762" y="0"/>
                    </a:moveTo>
                    <a:lnTo>
                      <a:pt x="554" y="88"/>
                    </a:lnTo>
                    <a:lnTo>
                      <a:pt x="0" y="323"/>
                    </a:lnTo>
                    <a:lnTo>
                      <a:pt x="0" y="327"/>
                    </a:lnTo>
                    <a:lnTo>
                      <a:pt x="533" y="99"/>
                    </a:lnTo>
                    <a:lnTo>
                      <a:pt x="766" y="4"/>
                    </a:lnTo>
                    <a:lnTo>
                      <a:pt x="766" y="4"/>
                    </a:lnTo>
                    <a:lnTo>
                      <a:pt x="76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1" name="Freeform 223"/>
              <p:cNvSpPr>
                <a:spLocks/>
              </p:cNvSpPr>
              <p:nvPr/>
            </p:nvSpPr>
            <p:spPr bwMode="auto">
              <a:xfrm>
                <a:off x="879" y="2601"/>
                <a:ext cx="707" cy="452"/>
              </a:xfrm>
              <a:custGeom>
                <a:avLst/>
                <a:gdLst>
                  <a:gd name="T0" fmla="*/ 0 w 707"/>
                  <a:gd name="T1" fmla="*/ 0 h 452"/>
                  <a:gd name="T2" fmla="*/ 707 w 707"/>
                  <a:gd name="T3" fmla="*/ 452 h 452"/>
                  <a:gd name="T4" fmla="*/ 707 w 707"/>
                  <a:gd name="T5" fmla="*/ 452 h 452"/>
                  <a:gd name="T6" fmla="*/ 0 w 707"/>
                  <a:gd name="T7" fmla="*/ 0 h 452"/>
                </a:gdLst>
                <a:ahLst/>
                <a:cxnLst>
                  <a:cxn ang="0">
                    <a:pos x="T0" y="T1"/>
                  </a:cxn>
                  <a:cxn ang="0">
                    <a:pos x="T2" y="T3"/>
                  </a:cxn>
                  <a:cxn ang="0">
                    <a:pos x="T4" y="T5"/>
                  </a:cxn>
                  <a:cxn ang="0">
                    <a:pos x="T6" y="T7"/>
                  </a:cxn>
                </a:cxnLst>
                <a:rect l="0" t="0" r="r" b="b"/>
                <a:pathLst>
                  <a:path w="707" h="452">
                    <a:moveTo>
                      <a:pt x="0" y="0"/>
                    </a:moveTo>
                    <a:lnTo>
                      <a:pt x="707" y="452"/>
                    </a:lnTo>
                    <a:lnTo>
                      <a:pt x="707" y="452"/>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2" name="Freeform 224"/>
              <p:cNvSpPr>
                <a:spLocks/>
              </p:cNvSpPr>
              <p:nvPr/>
            </p:nvSpPr>
            <p:spPr bwMode="auto">
              <a:xfrm>
                <a:off x="879" y="2601"/>
                <a:ext cx="707" cy="452"/>
              </a:xfrm>
              <a:custGeom>
                <a:avLst/>
                <a:gdLst>
                  <a:gd name="T0" fmla="*/ 0 w 707"/>
                  <a:gd name="T1" fmla="*/ 0 h 452"/>
                  <a:gd name="T2" fmla="*/ 707 w 707"/>
                  <a:gd name="T3" fmla="*/ 452 h 452"/>
                  <a:gd name="T4" fmla="*/ 707 w 707"/>
                  <a:gd name="T5" fmla="*/ 452 h 452"/>
                  <a:gd name="T6" fmla="*/ 0 w 707"/>
                  <a:gd name="T7" fmla="*/ 0 h 452"/>
                </a:gdLst>
                <a:ahLst/>
                <a:cxnLst>
                  <a:cxn ang="0">
                    <a:pos x="T0" y="T1"/>
                  </a:cxn>
                  <a:cxn ang="0">
                    <a:pos x="T2" y="T3"/>
                  </a:cxn>
                  <a:cxn ang="0">
                    <a:pos x="T4" y="T5"/>
                  </a:cxn>
                  <a:cxn ang="0">
                    <a:pos x="T6" y="T7"/>
                  </a:cxn>
                </a:cxnLst>
                <a:rect l="0" t="0" r="r" b="b"/>
                <a:pathLst>
                  <a:path w="707" h="452">
                    <a:moveTo>
                      <a:pt x="0" y="0"/>
                    </a:moveTo>
                    <a:lnTo>
                      <a:pt x="707" y="452"/>
                    </a:lnTo>
                    <a:lnTo>
                      <a:pt x="707" y="452"/>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3" name="Freeform 225"/>
              <p:cNvSpPr>
                <a:spLocks/>
              </p:cNvSpPr>
              <p:nvPr/>
            </p:nvSpPr>
            <p:spPr bwMode="auto">
              <a:xfrm>
                <a:off x="1582" y="1925"/>
                <a:ext cx="0" cy="4"/>
              </a:xfrm>
              <a:custGeom>
                <a:avLst/>
                <a:gdLst>
                  <a:gd name="T0" fmla="*/ 0 h 4"/>
                  <a:gd name="T1" fmla="*/ 0 h 4"/>
                  <a:gd name="T2" fmla="*/ 0 h 4"/>
                  <a:gd name="T3" fmla="*/ 4 h 4"/>
                  <a:gd name="T4" fmla="*/ 4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0"/>
                    </a:lnTo>
                    <a:lnTo>
                      <a:pt x="0" y="4"/>
                    </a:lnTo>
                    <a:lnTo>
                      <a:pt x="0"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4" name="Freeform 226"/>
              <p:cNvSpPr>
                <a:spLocks/>
              </p:cNvSpPr>
              <p:nvPr/>
            </p:nvSpPr>
            <p:spPr bwMode="auto">
              <a:xfrm>
                <a:off x="1582" y="1925"/>
                <a:ext cx="0" cy="4"/>
              </a:xfrm>
              <a:custGeom>
                <a:avLst/>
                <a:gdLst>
                  <a:gd name="T0" fmla="*/ 0 h 4"/>
                  <a:gd name="T1" fmla="*/ 0 h 4"/>
                  <a:gd name="T2" fmla="*/ 0 h 4"/>
                  <a:gd name="T3" fmla="*/ 4 h 4"/>
                  <a:gd name="T4" fmla="*/ 4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0"/>
                    </a:lnTo>
                    <a:lnTo>
                      <a:pt x="0" y="4"/>
                    </a:ln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5" name="Freeform 227"/>
              <p:cNvSpPr>
                <a:spLocks noEditPoints="1"/>
              </p:cNvSpPr>
              <p:nvPr/>
            </p:nvSpPr>
            <p:spPr bwMode="auto">
              <a:xfrm>
                <a:off x="879" y="1929"/>
                <a:ext cx="716" cy="1124"/>
              </a:xfrm>
              <a:custGeom>
                <a:avLst/>
                <a:gdLst>
                  <a:gd name="T0" fmla="*/ 716 w 716"/>
                  <a:gd name="T1" fmla="*/ 1120 h 1124"/>
                  <a:gd name="T2" fmla="*/ 703 w 716"/>
                  <a:gd name="T3" fmla="*/ 3 h 1124"/>
                  <a:gd name="T4" fmla="*/ 716 w 716"/>
                  <a:gd name="T5" fmla="*/ 1120 h 1124"/>
                  <a:gd name="T6" fmla="*/ 703 w 716"/>
                  <a:gd name="T7" fmla="*/ 0 h 1124"/>
                  <a:gd name="T8" fmla="*/ 0 w 716"/>
                  <a:gd name="T9" fmla="*/ 668 h 1124"/>
                  <a:gd name="T10" fmla="*/ 699 w 716"/>
                  <a:gd name="T11" fmla="*/ 3 h 1124"/>
                  <a:gd name="T12" fmla="*/ 711 w 716"/>
                  <a:gd name="T13" fmla="*/ 1124 h 1124"/>
                  <a:gd name="T14" fmla="*/ 716 w 716"/>
                  <a:gd name="T15" fmla="*/ 1124 h 1124"/>
                  <a:gd name="T16" fmla="*/ 716 w 716"/>
                  <a:gd name="T17" fmla="*/ 1124 h 1124"/>
                  <a:gd name="T18" fmla="*/ 716 w 716"/>
                  <a:gd name="T19" fmla="*/ 1120 h 1124"/>
                  <a:gd name="T20" fmla="*/ 703 w 716"/>
                  <a:gd name="T21" fmla="*/ 3 h 1124"/>
                  <a:gd name="T22" fmla="*/ 703 w 716"/>
                  <a:gd name="T23" fmla="*/ 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6" h="1124">
                    <a:moveTo>
                      <a:pt x="716" y="1120"/>
                    </a:moveTo>
                    <a:lnTo>
                      <a:pt x="703" y="3"/>
                    </a:lnTo>
                    <a:lnTo>
                      <a:pt x="716" y="1120"/>
                    </a:lnTo>
                    <a:close/>
                    <a:moveTo>
                      <a:pt x="703" y="0"/>
                    </a:moveTo>
                    <a:lnTo>
                      <a:pt x="0" y="668"/>
                    </a:lnTo>
                    <a:lnTo>
                      <a:pt x="699" y="3"/>
                    </a:lnTo>
                    <a:lnTo>
                      <a:pt x="711" y="1124"/>
                    </a:lnTo>
                    <a:lnTo>
                      <a:pt x="716" y="1124"/>
                    </a:lnTo>
                    <a:lnTo>
                      <a:pt x="716" y="1124"/>
                    </a:lnTo>
                    <a:lnTo>
                      <a:pt x="716" y="1120"/>
                    </a:lnTo>
                    <a:lnTo>
                      <a:pt x="703" y="3"/>
                    </a:lnTo>
                    <a:lnTo>
                      <a:pt x="703"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6" name="Freeform 228"/>
              <p:cNvSpPr>
                <a:spLocks noEditPoints="1"/>
              </p:cNvSpPr>
              <p:nvPr/>
            </p:nvSpPr>
            <p:spPr bwMode="auto">
              <a:xfrm>
                <a:off x="879" y="1929"/>
                <a:ext cx="716" cy="1124"/>
              </a:xfrm>
              <a:custGeom>
                <a:avLst/>
                <a:gdLst>
                  <a:gd name="T0" fmla="*/ 716 w 716"/>
                  <a:gd name="T1" fmla="*/ 1120 h 1124"/>
                  <a:gd name="T2" fmla="*/ 703 w 716"/>
                  <a:gd name="T3" fmla="*/ 3 h 1124"/>
                  <a:gd name="T4" fmla="*/ 716 w 716"/>
                  <a:gd name="T5" fmla="*/ 1120 h 1124"/>
                  <a:gd name="T6" fmla="*/ 703 w 716"/>
                  <a:gd name="T7" fmla="*/ 0 h 1124"/>
                  <a:gd name="T8" fmla="*/ 0 w 716"/>
                  <a:gd name="T9" fmla="*/ 668 h 1124"/>
                  <a:gd name="T10" fmla="*/ 699 w 716"/>
                  <a:gd name="T11" fmla="*/ 3 h 1124"/>
                  <a:gd name="T12" fmla="*/ 711 w 716"/>
                  <a:gd name="T13" fmla="*/ 1124 h 1124"/>
                  <a:gd name="T14" fmla="*/ 716 w 716"/>
                  <a:gd name="T15" fmla="*/ 1124 h 1124"/>
                  <a:gd name="T16" fmla="*/ 716 w 716"/>
                  <a:gd name="T17" fmla="*/ 1124 h 1124"/>
                  <a:gd name="T18" fmla="*/ 716 w 716"/>
                  <a:gd name="T19" fmla="*/ 1120 h 1124"/>
                  <a:gd name="T20" fmla="*/ 703 w 716"/>
                  <a:gd name="T21" fmla="*/ 3 h 1124"/>
                  <a:gd name="T22" fmla="*/ 703 w 716"/>
                  <a:gd name="T23" fmla="*/ 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6" h="1124">
                    <a:moveTo>
                      <a:pt x="716" y="1120"/>
                    </a:moveTo>
                    <a:lnTo>
                      <a:pt x="703" y="3"/>
                    </a:lnTo>
                    <a:lnTo>
                      <a:pt x="716" y="1120"/>
                    </a:lnTo>
                    <a:moveTo>
                      <a:pt x="703" y="0"/>
                    </a:moveTo>
                    <a:lnTo>
                      <a:pt x="0" y="668"/>
                    </a:lnTo>
                    <a:lnTo>
                      <a:pt x="699" y="3"/>
                    </a:lnTo>
                    <a:lnTo>
                      <a:pt x="711" y="1124"/>
                    </a:lnTo>
                    <a:lnTo>
                      <a:pt x="716" y="1124"/>
                    </a:lnTo>
                    <a:lnTo>
                      <a:pt x="716" y="1124"/>
                    </a:lnTo>
                    <a:lnTo>
                      <a:pt x="716" y="1120"/>
                    </a:lnTo>
                    <a:lnTo>
                      <a:pt x="703" y="3"/>
                    </a:lnTo>
                    <a:lnTo>
                      <a:pt x="703"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7" name="Freeform 229"/>
              <p:cNvSpPr>
                <a:spLocks/>
              </p:cNvSpPr>
              <p:nvPr/>
            </p:nvSpPr>
            <p:spPr bwMode="auto">
              <a:xfrm>
                <a:off x="1595" y="3056"/>
                <a:ext cx="0" cy="4"/>
              </a:xfrm>
              <a:custGeom>
                <a:avLst/>
                <a:gdLst>
                  <a:gd name="T0" fmla="*/ 0 h 4"/>
                  <a:gd name="T1" fmla="*/ 0 h 4"/>
                  <a:gd name="T2" fmla="*/ 0 h 4"/>
                  <a:gd name="T3" fmla="*/ 4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0"/>
                    </a:lnTo>
                    <a:lnTo>
                      <a:pt x="0"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8" name="Freeform 230"/>
              <p:cNvSpPr>
                <a:spLocks/>
              </p:cNvSpPr>
              <p:nvPr/>
            </p:nvSpPr>
            <p:spPr bwMode="auto">
              <a:xfrm>
                <a:off x="1595" y="3056"/>
                <a:ext cx="0" cy="4"/>
              </a:xfrm>
              <a:custGeom>
                <a:avLst/>
                <a:gdLst>
                  <a:gd name="T0" fmla="*/ 0 h 4"/>
                  <a:gd name="T1" fmla="*/ 0 h 4"/>
                  <a:gd name="T2" fmla="*/ 0 h 4"/>
                  <a:gd name="T3" fmla="*/ 4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0"/>
                    </a:ln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9" name="Freeform 231"/>
              <p:cNvSpPr>
                <a:spLocks noEditPoints="1"/>
              </p:cNvSpPr>
              <p:nvPr/>
            </p:nvSpPr>
            <p:spPr bwMode="auto">
              <a:xfrm>
                <a:off x="875" y="1719"/>
                <a:ext cx="711" cy="878"/>
              </a:xfrm>
              <a:custGeom>
                <a:avLst/>
                <a:gdLst>
                  <a:gd name="T0" fmla="*/ 4 w 711"/>
                  <a:gd name="T1" fmla="*/ 871 h 878"/>
                  <a:gd name="T2" fmla="*/ 80 w 711"/>
                  <a:gd name="T3" fmla="*/ 4 h 878"/>
                  <a:gd name="T4" fmla="*/ 703 w 711"/>
                  <a:gd name="T5" fmla="*/ 210 h 878"/>
                  <a:gd name="T6" fmla="*/ 703 w 711"/>
                  <a:gd name="T7" fmla="*/ 210 h 878"/>
                  <a:gd name="T8" fmla="*/ 4 w 711"/>
                  <a:gd name="T9" fmla="*/ 871 h 878"/>
                  <a:gd name="T10" fmla="*/ 703 w 711"/>
                  <a:gd name="T11" fmla="*/ 206 h 878"/>
                  <a:gd name="T12" fmla="*/ 80 w 711"/>
                  <a:gd name="T13" fmla="*/ 0 h 878"/>
                  <a:gd name="T14" fmla="*/ 703 w 711"/>
                  <a:gd name="T15" fmla="*/ 206 h 878"/>
                  <a:gd name="T16" fmla="*/ 80 w 711"/>
                  <a:gd name="T17" fmla="*/ 0 h 878"/>
                  <a:gd name="T18" fmla="*/ 80 w 711"/>
                  <a:gd name="T19" fmla="*/ 0 h 878"/>
                  <a:gd name="T20" fmla="*/ 80 w 711"/>
                  <a:gd name="T21" fmla="*/ 4 h 878"/>
                  <a:gd name="T22" fmla="*/ 76 w 711"/>
                  <a:gd name="T23" fmla="*/ 4 h 878"/>
                  <a:gd name="T24" fmla="*/ 76 w 711"/>
                  <a:gd name="T25" fmla="*/ 4 h 878"/>
                  <a:gd name="T26" fmla="*/ 76 w 711"/>
                  <a:gd name="T27" fmla="*/ 4 h 878"/>
                  <a:gd name="T28" fmla="*/ 76 w 711"/>
                  <a:gd name="T29" fmla="*/ 4 h 878"/>
                  <a:gd name="T30" fmla="*/ 76 w 711"/>
                  <a:gd name="T31" fmla="*/ 4 h 878"/>
                  <a:gd name="T32" fmla="*/ 76 w 711"/>
                  <a:gd name="T33" fmla="*/ 4 h 878"/>
                  <a:gd name="T34" fmla="*/ 34 w 711"/>
                  <a:gd name="T35" fmla="*/ 500 h 878"/>
                  <a:gd name="T36" fmla="*/ 0 w 711"/>
                  <a:gd name="T37" fmla="*/ 874 h 878"/>
                  <a:gd name="T38" fmla="*/ 0 w 711"/>
                  <a:gd name="T39" fmla="*/ 874 h 878"/>
                  <a:gd name="T40" fmla="*/ 0 w 711"/>
                  <a:gd name="T41" fmla="*/ 874 h 878"/>
                  <a:gd name="T42" fmla="*/ 4 w 711"/>
                  <a:gd name="T43" fmla="*/ 874 h 878"/>
                  <a:gd name="T44" fmla="*/ 4 w 711"/>
                  <a:gd name="T45" fmla="*/ 878 h 878"/>
                  <a:gd name="T46" fmla="*/ 4 w 711"/>
                  <a:gd name="T47" fmla="*/ 878 h 878"/>
                  <a:gd name="T48" fmla="*/ 4 w 711"/>
                  <a:gd name="T49" fmla="*/ 878 h 878"/>
                  <a:gd name="T50" fmla="*/ 707 w 711"/>
                  <a:gd name="T51" fmla="*/ 210 h 878"/>
                  <a:gd name="T52" fmla="*/ 711 w 711"/>
                  <a:gd name="T53" fmla="*/ 210 h 878"/>
                  <a:gd name="T54" fmla="*/ 707 w 711"/>
                  <a:gd name="T55" fmla="*/ 210 h 878"/>
                  <a:gd name="T56" fmla="*/ 707 w 711"/>
                  <a:gd name="T57" fmla="*/ 206 h 878"/>
                  <a:gd name="T58" fmla="*/ 703 w 711"/>
                  <a:gd name="T59" fmla="*/ 206 h 878"/>
                  <a:gd name="T60" fmla="*/ 80 w 711"/>
                  <a:gd name="T61" fmla="*/ 0 h 878"/>
                  <a:gd name="T62" fmla="*/ 80 w 711"/>
                  <a:gd name="T63" fmla="*/ 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1" h="878">
                    <a:moveTo>
                      <a:pt x="4" y="871"/>
                    </a:moveTo>
                    <a:lnTo>
                      <a:pt x="80" y="4"/>
                    </a:lnTo>
                    <a:lnTo>
                      <a:pt x="703" y="210"/>
                    </a:lnTo>
                    <a:lnTo>
                      <a:pt x="703" y="210"/>
                    </a:lnTo>
                    <a:lnTo>
                      <a:pt x="4" y="871"/>
                    </a:lnTo>
                    <a:close/>
                    <a:moveTo>
                      <a:pt x="703" y="206"/>
                    </a:moveTo>
                    <a:lnTo>
                      <a:pt x="80" y="0"/>
                    </a:lnTo>
                    <a:lnTo>
                      <a:pt x="703" y="206"/>
                    </a:lnTo>
                    <a:close/>
                    <a:moveTo>
                      <a:pt x="80" y="0"/>
                    </a:moveTo>
                    <a:lnTo>
                      <a:pt x="80" y="0"/>
                    </a:lnTo>
                    <a:lnTo>
                      <a:pt x="80" y="4"/>
                    </a:lnTo>
                    <a:lnTo>
                      <a:pt x="76" y="4"/>
                    </a:lnTo>
                    <a:lnTo>
                      <a:pt x="76" y="4"/>
                    </a:lnTo>
                    <a:lnTo>
                      <a:pt x="76" y="4"/>
                    </a:lnTo>
                    <a:lnTo>
                      <a:pt x="76" y="4"/>
                    </a:lnTo>
                    <a:lnTo>
                      <a:pt x="76" y="4"/>
                    </a:lnTo>
                    <a:lnTo>
                      <a:pt x="76" y="4"/>
                    </a:lnTo>
                    <a:lnTo>
                      <a:pt x="34" y="500"/>
                    </a:lnTo>
                    <a:lnTo>
                      <a:pt x="0" y="874"/>
                    </a:lnTo>
                    <a:lnTo>
                      <a:pt x="0" y="874"/>
                    </a:lnTo>
                    <a:lnTo>
                      <a:pt x="0" y="874"/>
                    </a:lnTo>
                    <a:lnTo>
                      <a:pt x="4" y="874"/>
                    </a:lnTo>
                    <a:lnTo>
                      <a:pt x="4" y="878"/>
                    </a:lnTo>
                    <a:lnTo>
                      <a:pt x="4" y="878"/>
                    </a:lnTo>
                    <a:lnTo>
                      <a:pt x="4" y="878"/>
                    </a:lnTo>
                    <a:lnTo>
                      <a:pt x="707" y="210"/>
                    </a:lnTo>
                    <a:lnTo>
                      <a:pt x="711" y="210"/>
                    </a:lnTo>
                    <a:lnTo>
                      <a:pt x="707" y="210"/>
                    </a:lnTo>
                    <a:lnTo>
                      <a:pt x="707" y="206"/>
                    </a:lnTo>
                    <a:lnTo>
                      <a:pt x="703" y="206"/>
                    </a:lnTo>
                    <a:lnTo>
                      <a:pt x="80" y="0"/>
                    </a:lnTo>
                    <a:lnTo>
                      <a:pt x="8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0" name="Freeform 232"/>
              <p:cNvSpPr>
                <a:spLocks noEditPoints="1"/>
              </p:cNvSpPr>
              <p:nvPr/>
            </p:nvSpPr>
            <p:spPr bwMode="auto">
              <a:xfrm>
                <a:off x="875" y="1719"/>
                <a:ext cx="711" cy="878"/>
              </a:xfrm>
              <a:custGeom>
                <a:avLst/>
                <a:gdLst>
                  <a:gd name="T0" fmla="*/ 4 w 711"/>
                  <a:gd name="T1" fmla="*/ 871 h 878"/>
                  <a:gd name="T2" fmla="*/ 80 w 711"/>
                  <a:gd name="T3" fmla="*/ 4 h 878"/>
                  <a:gd name="T4" fmla="*/ 703 w 711"/>
                  <a:gd name="T5" fmla="*/ 210 h 878"/>
                  <a:gd name="T6" fmla="*/ 703 w 711"/>
                  <a:gd name="T7" fmla="*/ 210 h 878"/>
                  <a:gd name="T8" fmla="*/ 4 w 711"/>
                  <a:gd name="T9" fmla="*/ 871 h 878"/>
                  <a:gd name="T10" fmla="*/ 703 w 711"/>
                  <a:gd name="T11" fmla="*/ 206 h 878"/>
                  <a:gd name="T12" fmla="*/ 80 w 711"/>
                  <a:gd name="T13" fmla="*/ 0 h 878"/>
                  <a:gd name="T14" fmla="*/ 703 w 711"/>
                  <a:gd name="T15" fmla="*/ 206 h 878"/>
                  <a:gd name="T16" fmla="*/ 80 w 711"/>
                  <a:gd name="T17" fmla="*/ 0 h 878"/>
                  <a:gd name="T18" fmla="*/ 80 w 711"/>
                  <a:gd name="T19" fmla="*/ 0 h 878"/>
                  <a:gd name="T20" fmla="*/ 80 w 711"/>
                  <a:gd name="T21" fmla="*/ 4 h 878"/>
                  <a:gd name="T22" fmla="*/ 76 w 711"/>
                  <a:gd name="T23" fmla="*/ 4 h 878"/>
                  <a:gd name="T24" fmla="*/ 76 w 711"/>
                  <a:gd name="T25" fmla="*/ 4 h 878"/>
                  <a:gd name="T26" fmla="*/ 76 w 711"/>
                  <a:gd name="T27" fmla="*/ 4 h 878"/>
                  <a:gd name="T28" fmla="*/ 76 w 711"/>
                  <a:gd name="T29" fmla="*/ 4 h 878"/>
                  <a:gd name="T30" fmla="*/ 76 w 711"/>
                  <a:gd name="T31" fmla="*/ 4 h 878"/>
                  <a:gd name="T32" fmla="*/ 76 w 711"/>
                  <a:gd name="T33" fmla="*/ 4 h 878"/>
                  <a:gd name="T34" fmla="*/ 34 w 711"/>
                  <a:gd name="T35" fmla="*/ 500 h 878"/>
                  <a:gd name="T36" fmla="*/ 0 w 711"/>
                  <a:gd name="T37" fmla="*/ 874 h 878"/>
                  <a:gd name="T38" fmla="*/ 0 w 711"/>
                  <a:gd name="T39" fmla="*/ 874 h 878"/>
                  <a:gd name="T40" fmla="*/ 0 w 711"/>
                  <a:gd name="T41" fmla="*/ 874 h 878"/>
                  <a:gd name="T42" fmla="*/ 4 w 711"/>
                  <a:gd name="T43" fmla="*/ 874 h 878"/>
                  <a:gd name="T44" fmla="*/ 4 w 711"/>
                  <a:gd name="T45" fmla="*/ 878 h 878"/>
                  <a:gd name="T46" fmla="*/ 4 w 711"/>
                  <a:gd name="T47" fmla="*/ 878 h 878"/>
                  <a:gd name="T48" fmla="*/ 4 w 711"/>
                  <a:gd name="T49" fmla="*/ 878 h 878"/>
                  <a:gd name="T50" fmla="*/ 707 w 711"/>
                  <a:gd name="T51" fmla="*/ 210 h 878"/>
                  <a:gd name="T52" fmla="*/ 711 w 711"/>
                  <a:gd name="T53" fmla="*/ 210 h 878"/>
                  <a:gd name="T54" fmla="*/ 707 w 711"/>
                  <a:gd name="T55" fmla="*/ 210 h 878"/>
                  <a:gd name="T56" fmla="*/ 707 w 711"/>
                  <a:gd name="T57" fmla="*/ 206 h 878"/>
                  <a:gd name="T58" fmla="*/ 703 w 711"/>
                  <a:gd name="T59" fmla="*/ 206 h 878"/>
                  <a:gd name="T60" fmla="*/ 80 w 711"/>
                  <a:gd name="T61" fmla="*/ 0 h 878"/>
                  <a:gd name="T62" fmla="*/ 80 w 711"/>
                  <a:gd name="T63" fmla="*/ 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1" h="878">
                    <a:moveTo>
                      <a:pt x="4" y="871"/>
                    </a:moveTo>
                    <a:lnTo>
                      <a:pt x="80" y="4"/>
                    </a:lnTo>
                    <a:lnTo>
                      <a:pt x="703" y="210"/>
                    </a:lnTo>
                    <a:lnTo>
                      <a:pt x="703" y="210"/>
                    </a:lnTo>
                    <a:lnTo>
                      <a:pt x="4" y="871"/>
                    </a:lnTo>
                    <a:moveTo>
                      <a:pt x="703" y="206"/>
                    </a:moveTo>
                    <a:lnTo>
                      <a:pt x="80" y="0"/>
                    </a:lnTo>
                    <a:lnTo>
                      <a:pt x="703" y="206"/>
                    </a:lnTo>
                    <a:moveTo>
                      <a:pt x="80" y="0"/>
                    </a:moveTo>
                    <a:lnTo>
                      <a:pt x="80" y="0"/>
                    </a:lnTo>
                    <a:lnTo>
                      <a:pt x="80" y="4"/>
                    </a:lnTo>
                    <a:lnTo>
                      <a:pt x="76" y="4"/>
                    </a:lnTo>
                    <a:lnTo>
                      <a:pt x="76" y="4"/>
                    </a:lnTo>
                    <a:lnTo>
                      <a:pt x="76" y="4"/>
                    </a:lnTo>
                    <a:lnTo>
                      <a:pt x="76" y="4"/>
                    </a:lnTo>
                    <a:lnTo>
                      <a:pt x="76" y="4"/>
                    </a:lnTo>
                    <a:lnTo>
                      <a:pt x="76" y="4"/>
                    </a:lnTo>
                    <a:lnTo>
                      <a:pt x="34" y="500"/>
                    </a:lnTo>
                    <a:lnTo>
                      <a:pt x="0" y="874"/>
                    </a:lnTo>
                    <a:lnTo>
                      <a:pt x="0" y="874"/>
                    </a:lnTo>
                    <a:lnTo>
                      <a:pt x="0" y="874"/>
                    </a:lnTo>
                    <a:lnTo>
                      <a:pt x="4" y="874"/>
                    </a:lnTo>
                    <a:lnTo>
                      <a:pt x="4" y="878"/>
                    </a:lnTo>
                    <a:lnTo>
                      <a:pt x="4" y="878"/>
                    </a:lnTo>
                    <a:lnTo>
                      <a:pt x="4" y="878"/>
                    </a:lnTo>
                    <a:lnTo>
                      <a:pt x="707" y="210"/>
                    </a:lnTo>
                    <a:lnTo>
                      <a:pt x="711" y="210"/>
                    </a:lnTo>
                    <a:lnTo>
                      <a:pt x="707" y="210"/>
                    </a:lnTo>
                    <a:lnTo>
                      <a:pt x="707" y="206"/>
                    </a:lnTo>
                    <a:lnTo>
                      <a:pt x="703" y="206"/>
                    </a:lnTo>
                    <a:lnTo>
                      <a:pt x="80" y="0"/>
                    </a:lnTo>
                    <a:lnTo>
                      <a:pt x="8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1" name="Freeform 233"/>
              <p:cNvSpPr>
                <a:spLocks/>
              </p:cNvSpPr>
              <p:nvPr/>
            </p:nvSpPr>
            <p:spPr bwMode="auto">
              <a:xfrm>
                <a:off x="5059" y="103"/>
                <a:ext cx="338" cy="510"/>
              </a:xfrm>
              <a:custGeom>
                <a:avLst/>
                <a:gdLst>
                  <a:gd name="T0" fmla="*/ 338 w 338"/>
                  <a:gd name="T1" fmla="*/ 0 h 510"/>
                  <a:gd name="T2" fmla="*/ 0 w 338"/>
                  <a:gd name="T3" fmla="*/ 510 h 510"/>
                  <a:gd name="T4" fmla="*/ 0 w 338"/>
                  <a:gd name="T5" fmla="*/ 510 h 510"/>
                  <a:gd name="T6" fmla="*/ 338 w 338"/>
                  <a:gd name="T7" fmla="*/ 0 h 510"/>
                </a:gdLst>
                <a:ahLst/>
                <a:cxnLst>
                  <a:cxn ang="0">
                    <a:pos x="T0" y="T1"/>
                  </a:cxn>
                  <a:cxn ang="0">
                    <a:pos x="T2" y="T3"/>
                  </a:cxn>
                  <a:cxn ang="0">
                    <a:pos x="T4" y="T5"/>
                  </a:cxn>
                  <a:cxn ang="0">
                    <a:pos x="T6" y="T7"/>
                  </a:cxn>
                </a:cxnLst>
                <a:rect l="0" t="0" r="r" b="b"/>
                <a:pathLst>
                  <a:path w="338" h="510">
                    <a:moveTo>
                      <a:pt x="338" y="0"/>
                    </a:moveTo>
                    <a:lnTo>
                      <a:pt x="0" y="510"/>
                    </a:lnTo>
                    <a:lnTo>
                      <a:pt x="0" y="510"/>
                    </a:lnTo>
                    <a:lnTo>
                      <a:pt x="33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2" name="Freeform 234"/>
              <p:cNvSpPr>
                <a:spLocks/>
              </p:cNvSpPr>
              <p:nvPr/>
            </p:nvSpPr>
            <p:spPr bwMode="auto">
              <a:xfrm>
                <a:off x="5059" y="103"/>
                <a:ext cx="338" cy="510"/>
              </a:xfrm>
              <a:custGeom>
                <a:avLst/>
                <a:gdLst>
                  <a:gd name="T0" fmla="*/ 338 w 338"/>
                  <a:gd name="T1" fmla="*/ 0 h 510"/>
                  <a:gd name="T2" fmla="*/ 0 w 338"/>
                  <a:gd name="T3" fmla="*/ 510 h 510"/>
                  <a:gd name="T4" fmla="*/ 0 w 338"/>
                  <a:gd name="T5" fmla="*/ 510 h 510"/>
                  <a:gd name="T6" fmla="*/ 338 w 338"/>
                  <a:gd name="T7" fmla="*/ 0 h 510"/>
                </a:gdLst>
                <a:ahLst/>
                <a:cxnLst>
                  <a:cxn ang="0">
                    <a:pos x="T0" y="T1"/>
                  </a:cxn>
                  <a:cxn ang="0">
                    <a:pos x="T2" y="T3"/>
                  </a:cxn>
                  <a:cxn ang="0">
                    <a:pos x="T4" y="T5"/>
                  </a:cxn>
                  <a:cxn ang="0">
                    <a:pos x="T6" y="T7"/>
                  </a:cxn>
                </a:cxnLst>
                <a:rect l="0" t="0" r="r" b="b"/>
                <a:pathLst>
                  <a:path w="338" h="510">
                    <a:moveTo>
                      <a:pt x="338" y="0"/>
                    </a:moveTo>
                    <a:lnTo>
                      <a:pt x="0" y="510"/>
                    </a:lnTo>
                    <a:lnTo>
                      <a:pt x="0" y="510"/>
                    </a:lnTo>
                    <a:lnTo>
                      <a:pt x="33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3" name="Freeform 235"/>
              <p:cNvSpPr>
                <a:spLocks/>
              </p:cNvSpPr>
              <p:nvPr/>
            </p:nvSpPr>
            <p:spPr bwMode="auto">
              <a:xfrm>
                <a:off x="5080" y="103"/>
                <a:ext cx="313" cy="0"/>
              </a:xfrm>
              <a:custGeom>
                <a:avLst/>
                <a:gdLst>
                  <a:gd name="T0" fmla="*/ 313 w 313"/>
                  <a:gd name="T1" fmla="*/ 0 w 313"/>
                  <a:gd name="T2" fmla="*/ 313 w 313"/>
                </a:gdLst>
                <a:ahLst/>
                <a:cxnLst>
                  <a:cxn ang="0">
                    <a:pos x="T0" y="0"/>
                  </a:cxn>
                  <a:cxn ang="0">
                    <a:pos x="T1" y="0"/>
                  </a:cxn>
                  <a:cxn ang="0">
                    <a:pos x="T2" y="0"/>
                  </a:cxn>
                </a:cxnLst>
                <a:rect l="0" t="0" r="r" b="b"/>
                <a:pathLst>
                  <a:path w="313">
                    <a:moveTo>
                      <a:pt x="313" y="0"/>
                    </a:moveTo>
                    <a:lnTo>
                      <a:pt x="0" y="0"/>
                    </a:lnTo>
                    <a:lnTo>
                      <a:pt x="313"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4" name="Freeform 236"/>
              <p:cNvSpPr>
                <a:spLocks/>
              </p:cNvSpPr>
              <p:nvPr/>
            </p:nvSpPr>
            <p:spPr bwMode="auto">
              <a:xfrm>
                <a:off x="5080" y="103"/>
                <a:ext cx="313" cy="0"/>
              </a:xfrm>
              <a:custGeom>
                <a:avLst/>
                <a:gdLst>
                  <a:gd name="T0" fmla="*/ 313 w 313"/>
                  <a:gd name="T1" fmla="*/ 0 w 313"/>
                  <a:gd name="T2" fmla="*/ 313 w 313"/>
                </a:gdLst>
                <a:ahLst/>
                <a:cxnLst>
                  <a:cxn ang="0">
                    <a:pos x="T0" y="0"/>
                  </a:cxn>
                  <a:cxn ang="0">
                    <a:pos x="T1" y="0"/>
                  </a:cxn>
                  <a:cxn ang="0">
                    <a:pos x="T2" y="0"/>
                  </a:cxn>
                </a:cxnLst>
                <a:rect l="0" t="0" r="r" b="b"/>
                <a:pathLst>
                  <a:path w="313">
                    <a:moveTo>
                      <a:pt x="313" y="0"/>
                    </a:moveTo>
                    <a:lnTo>
                      <a:pt x="0" y="0"/>
                    </a:lnTo>
                    <a:lnTo>
                      <a:pt x="313"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5" name="Freeform 237"/>
              <p:cNvSpPr>
                <a:spLocks/>
              </p:cNvSpPr>
              <p:nvPr/>
            </p:nvSpPr>
            <p:spPr bwMode="auto">
              <a:xfrm>
                <a:off x="4487" y="106"/>
                <a:ext cx="563" cy="515"/>
              </a:xfrm>
              <a:custGeom>
                <a:avLst/>
                <a:gdLst>
                  <a:gd name="T0" fmla="*/ 8 w 563"/>
                  <a:gd name="T1" fmla="*/ 0 h 515"/>
                  <a:gd name="T2" fmla="*/ 0 w 563"/>
                  <a:gd name="T3" fmla="*/ 0 h 515"/>
                  <a:gd name="T4" fmla="*/ 0 w 563"/>
                  <a:gd name="T5" fmla="*/ 0 h 515"/>
                  <a:gd name="T6" fmla="*/ 0 w 563"/>
                  <a:gd name="T7" fmla="*/ 0 h 515"/>
                  <a:gd name="T8" fmla="*/ 72 w 563"/>
                  <a:gd name="T9" fmla="*/ 67 h 515"/>
                  <a:gd name="T10" fmla="*/ 563 w 563"/>
                  <a:gd name="T11" fmla="*/ 515 h 515"/>
                  <a:gd name="T12" fmla="*/ 563 w 563"/>
                  <a:gd name="T13" fmla="*/ 515 h 515"/>
                  <a:gd name="T14" fmla="*/ 563 w 563"/>
                  <a:gd name="T15" fmla="*/ 515 h 515"/>
                  <a:gd name="T16" fmla="*/ 563 w 563"/>
                  <a:gd name="T17" fmla="*/ 515 h 515"/>
                  <a:gd name="T18" fmla="*/ 563 w 563"/>
                  <a:gd name="T19" fmla="*/ 511 h 515"/>
                  <a:gd name="T20" fmla="*/ 8 w 563"/>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3" h="515">
                    <a:moveTo>
                      <a:pt x="8" y="0"/>
                    </a:moveTo>
                    <a:lnTo>
                      <a:pt x="0" y="0"/>
                    </a:lnTo>
                    <a:lnTo>
                      <a:pt x="0" y="0"/>
                    </a:lnTo>
                    <a:lnTo>
                      <a:pt x="0" y="0"/>
                    </a:lnTo>
                    <a:lnTo>
                      <a:pt x="72" y="67"/>
                    </a:lnTo>
                    <a:lnTo>
                      <a:pt x="563" y="515"/>
                    </a:lnTo>
                    <a:lnTo>
                      <a:pt x="563" y="515"/>
                    </a:lnTo>
                    <a:lnTo>
                      <a:pt x="563" y="515"/>
                    </a:lnTo>
                    <a:lnTo>
                      <a:pt x="563" y="515"/>
                    </a:lnTo>
                    <a:lnTo>
                      <a:pt x="563" y="511"/>
                    </a:lnTo>
                    <a:lnTo>
                      <a:pt x="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6" name="Freeform 238"/>
              <p:cNvSpPr>
                <a:spLocks/>
              </p:cNvSpPr>
              <p:nvPr/>
            </p:nvSpPr>
            <p:spPr bwMode="auto">
              <a:xfrm>
                <a:off x="4487" y="106"/>
                <a:ext cx="563" cy="515"/>
              </a:xfrm>
              <a:custGeom>
                <a:avLst/>
                <a:gdLst>
                  <a:gd name="T0" fmla="*/ 8 w 563"/>
                  <a:gd name="T1" fmla="*/ 0 h 515"/>
                  <a:gd name="T2" fmla="*/ 0 w 563"/>
                  <a:gd name="T3" fmla="*/ 0 h 515"/>
                  <a:gd name="T4" fmla="*/ 0 w 563"/>
                  <a:gd name="T5" fmla="*/ 0 h 515"/>
                  <a:gd name="T6" fmla="*/ 0 w 563"/>
                  <a:gd name="T7" fmla="*/ 0 h 515"/>
                  <a:gd name="T8" fmla="*/ 72 w 563"/>
                  <a:gd name="T9" fmla="*/ 67 h 515"/>
                  <a:gd name="T10" fmla="*/ 563 w 563"/>
                  <a:gd name="T11" fmla="*/ 515 h 515"/>
                  <a:gd name="T12" fmla="*/ 563 w 563"/>
                  <a:gd name="T13" fmla="*/ 515 h 515"/>
                  <a:gd name="T14" fmla="*/ 563 w 563"/>
                  <a:gd name="T15" fmla="*/ 515 h 515"/>
                  <a:gd name="T16" fmla="*/ 563 w 563"/>
                  <a:gd name="T17" fmla="*/ 515 h 515"/>
                  <a:gd name="T18" fmla="*/ 563 w 563"/>
                  <a:gd name="T19" fmla="*/ 511 h 515"/>
                  <a:gd name="T20" fmla="*/ 8 w 563"/>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3" h="515">
                    <a:moveTo>
                      <a:pt x="8" y="0"/>
                    </a:moveTo>
                    <a:lnTo>
                      <a:pt x="0" y="0"/>
                    </a:lnTo>
                    <a:lnTo>
                      <a:pt x="0" y="0"/>
                    </a:lnTo>
                    <a:lnTo>
                      <a:pt x="0" y="0"/>
                    </a:lnTo>
                    <a:lnTo>
                      <a:pt x="72" y="67"/>
                    </a:lnTo>
                    <a:lnTo>
                      <a:pt x="563" y="515"/>
                    </a:lnTo>
                    <a:lnTo>
                      <a:pt x="563" y="515"/>
                    </a:lnTo>
                    <a:lnTo>
                      <a:pt x="563" y="515"/>
                    </a:lnTo>
                    <a:lnTo>
                      <a:pt x="563" y="515"/>
                    </a:lnTo>
                    <a:lnTo>
                      <a:pt x="563" y="511"/>
                    </a:lnTo>
                    <a:lnTo>
                      <a:pt x="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7" name="Freeform 239"/>
              <p:cNvSpPr>
                <a:spLocks/>
              </p:cNvSpPr>
              <p:nvPr/>
            </p:nvSpPr>
            <p:spPr bwMode="auto">
              <a:xfrm>
                <a:off x="4483" y="103"/>
                <a:ext cx="4" cy="3"/>
              </a:xfrm>
              <a:custGeom>
                <a:avLst/>
                <a:gdLst>
                  <a:gd name="T0" fmla="*/ 4 w 4"/>
                  <a:gd name="T1" fmla="*/ 0 h 3"/>
                  <a:gd name="T2" fmla="*/ 4 w 4"/>
                  <a:gd name="T3" fmla="*/ 0 h 3"/>
                  <a:gd name="T4" fmla="*/ 0 w 4"/>
                  <a:gd name="T5" fmla="*/ 0 h 3"/>
                  <a:gd name="T6" fmla="*/ 4 w 4"/>
                  <a:gd name="T7" fmla="*/ 0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4" y="0"/>
                    </a:lnTo>
                    <a:lnTo>
                      <a:pt x="4" y="3"/>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8" name="Freeform 240"/>
              <p:cNvSpPr>
                <a:spLocks/>
              </p:cNvSpPr>
              <p:nvPr/>
            </p:nvSpPr>
            <p:spPr bwMode="auto">
              <a:xfrm>
                <a:off x="4483" y="103"/>
                <a:ext cx="4" cy="3"/>
              </a:xfrm>
              <a:custGeom>
                <a:avLst/>
                <a:gdLst>
                  <a:gd name="T0" fmla="*/ 4 w 4"/>
                  <a:gd name="T1" fmla="*/ 0 h 3"/>
                  <a:gd name="T2" fmla="*/ 4 w 4"/>
                  <a:gd name="T3" fmla="*/ 0 h 3"/>
                  <a:gd name="T4" fmla="*/ 0 w 4"/>
                  <a:gd name="T5" fmla="*/ 0 h 3"/>
                  <a:gd name="T6" fmla="*/ 4 w 4"/>
                  <a:gd name="T7" fmla="*/ 0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4" y="0"/>
                    </a:lnTo>
                    <a:lnTo>
                      <a:pt x="4" y="3"/>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9" name="Rectangle 241"/>
              <p:cNvSpPr>
                <a:spLocks noChangeArrowheads="1"/>
              </p:cNvSpPr>
              <p:nvPr/>
            </p:nvSpPr>
            <p:spPr bwMode="auto">
              <a:xfrm>
                <a:off x="5402" y="99"/>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0" name="Rectangle 242"/>
              <p:cNvSpPr>
                <a:spLocks noChangeArrowheads="1"/>
              </p:cNvSpPr>
              <p:nvPr/>
            </p:nvSpPr>
            <p:spPr bwMode="auto">
              <a:xfrm>
                <a:off x="5402" y="99"/>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1" name="Freeform 243"/>
              <p:cNvSpPr>
                <a:spLocks/>
              </p:cNvSpPr>
              <p:nvPr/>
            </p:nvSpPr>
            <p:spPr bwMode="auto">
              <a:xfrm>
                <a:off x="4470" y="-4"/>
                <a:ext cx="923" cy="110"/>
              </a:xfrm>
              <a:custGeom>
                <a:avLst/>
                <a:gdLst>
                  <a:gd name="T0" fmla="*/ 4 w 923"/>
                  <a:gd name="T1" fmla="*/ 0 h 110"/>
                  <a:gd name="T2" fmla="*/ 0 w 923"/>
                  <a:gd name="T3" fmla="*/ 0 h 110"/>
                  <a:gd name="T4" fmla="*/ 17 w 923"/>
                  <a:gd name="T5" fmla="*/ 107 h 110"/>
                  <a:gd name="T6" fmla="*/ 17 w 923"/>
                  <a:gd name="T7" fmla="*/ 110 h 110"/>
                  <a:gd name="T8" fmla="*/ 17 w 923"/>
                  <a:gd name="T9" fmla="*/ 110 h 110"/>
                  <a:gd name="T10" fmla="*/ 17 w 923"/>
                  <a:gd name="T11" fmla="*/ 110 h 110"/>
                  <a:gd name="T12" fmla="*/ 17 w 923"/>
                  <a:gd name="T13" fmla="*/ 110 h 110"/>
                  <a:gd name="T14" fmla="*/ 25 w 923"/>
                  <a:gd name="T15" fmla="*/ 110 h 110"/>
                  <a:gd name="T16" fmla="*/ 610 w 923"/>
                  <a:gd name="T17" fmla="*/ 107 h 110"/>
                  <a:gd name="T18" fmla="*/ 923 w 923"/>
                  <a:gd name="T19" fmla="*/ 107 h 110"/>
                  <a:gd name="T20" fmla="*/ 923 w 923"/>
                  <a:gd name="T21" fmla="*/ 103 h 110"/>
                  <a:gd name="T22" fmla="*/ 919 w 923"/>
                  <a:gd name="T23" fmla="*/ 103 h 110"/>
                  <a:gd name="T24" fmla="*/ 614 w 923"/>
                  <a:gd name="T25" fmla="*/ 103 h 110"/>
                  <a:gd name="T26" fmla="*/ 21 w 923"/>
                  <a:gd name="T27" fmla="*/ 107 h 110"/>
                  <a:gd name="T28" fmla="*/ 4 w 923"/>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3" h="110">
                    <a:moveTo>
                      <a:pt x="4" y="0"/>
                    </a:moveTo>
                    <a:lnTo>
                      <a:pt x="0" y="0"/>
                    </a:lnTo>
                    <a:lnTo>
                      <a:pt x="17" y="107"/>
                    </a:lnTo>
                    <a:lnTo>
                      <a:pt x="17" y="110"/>
                    </a:lnTo>
                    <a:lnTo>
                      <a:pt x="17" y="110"/>
                    </a:lnTo>
                    <a:lnTo>
                      <a:pt x="17" y="110"/>
                    </a:lnTo>
                    <a:lnTo>
                      <a:pt x="17" y="110"/>
                    </a:lnTo>
                    <a:lnTo>
                      <a:pt x="25" y="110"/>
                    </a:lnTo>
                    <a:lnTo>
                      <a:pt x="610" y="107"/>
                    </a:lnTo>
                    <a:lnTo>
                      <a:pt x="923" y="107"/>
                    </a:lnTo>
                    <a:lnTo>
                      <a:pt x="923" y="103"/>
                    </a:lnTo>
                    <a:lnTo>
                      <a:pt x="919" y="103"/>
                    </a:lnTo>
                    <a:lnTo>
                      <a:pt x="614" y="103"/>
                    </a:lnTo>
                    <a:lnTo>
                      <a:pt x="21" y="107"/>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2" name="Freeform 244"/>
              <p:cNvSpPr>
                <a:spLocks/>
              </p:cNvSpPr>
              <p:nvPr/>
            </p:nvSpPr>
            <p:spPr bwMode="auto">
              <a:xfrm>
                <a:off x="4470" y="-4"/>
                <a:ext cx="923" cy="110"/>
              </a:xfrm>
              <a:custGeom>
                <a:avLst/>
                <a:gdLst>
                  <a:gd name="T0" fmla="*/ 4 w 923"/>
                  <a:gd name="T1" fmla="*/ 0 h 110"/>
                  <a:gd name="T2" fmla="*/ 0 w 923"/>
                  <a:gd name="T3" fmla="*/ 0 h 110"/>
                  <a:gd name="T4" fmla="*/ 17 w 923"/>
                  <a:gd name="T5" fmla="*/ 107 h 110"/>
                  <a:gd name="T6" fmla="*/ 17 w 923"/>
                  <a:gd name="T7" fmla="*/ 110 h 110"/>
                  <a:gd name="T8" fmla="*/ 17 w 923"/>
                  <a:gd name="T9" fmla="*/ 110 h 110"/>
                  <a:gd name="T10" fmla="*/ 17 w 923"/>
                  <a:gd name="T11" fmla="*/ 110 h 110"/>
                  <a:gd name="T12" fmla="*/ 17 w 923"/>
                  <a:gd name="T13" fmla="*/ 110 h 110"/>
                  <a:gd name="T14" fmla="*/ 25 w 923"/>
                  <a:gd name="T15" fmla="*/ 110 h 110"/>
                  <a:gd name="T16" fmla="*/ 610 w 923"/>
                  <a:gd name="T17" fmla="*/ 107 h 110"/>
                  <a:gd name="T18" fmla="*/ 923 w 923"/>
                  <a:gd name="T19" fmla="*/ 107 h 110"/>
                  <a:gd name="T20" fmla="*/ 923 w 923"/>
                  <a:gd name="T21" fmla="*/ 103 h 110"/>
                  <a:gd name="T22" fmla="*/ 919 w 923"/>
                  <a:gd name="T23" fmla="*/ 103 h 110"/>
                  <a:gd name="T24" fmla="*/ 614 w 923"/>
                  <a:gd name="T25" fmla="*/ 103 h 110"/>
                  <a:gd name="T26" fmla="*/ 21 w 923"/>
                  <a:gd name="T27" fmla="*/ 107 h 110"/>
                  <a:gd name="T28" fmla="*/ 4 w 923"/>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3" h="110">
                    <a:moveTo>
                      <a:pt x="4" y="0"/>
                    </a:moveTo>
                    <a:lnTo>
                      <a:pt x="0" y="0"/>
                    </a:lnTo>
                    <a:lnTo>
                      <a:pt x="17" y="107"/>
                    </a:lnTo>
                    <a:lnTo>
                      <a:pt x="17" y="110"/>
                    </a:lnTo>
                    <a:lnTo>
                      <a:pt x="17" y="110"/>
                    </a:lnTo>
                    <a:lnTo>
                      <a:pt x="17" y="110"/>
                    </a:lnTo>
                    <a:lnTo>
                      <a:pt x="17" y="110"/>
                    </a:lnTo>
                    <a:lnTo>
                      <a:pt x="25" y="110"/>
                    </a:lnTo>
                    <a:lnTo>
                      <a:pt x="610" y="107"/>
                    </a:lnTo>
                    <a:lnTo>
                      <a:pt x="923" y="107"/>
                    </a:lnTo>
                    <a:lnTo>
                      <a:pt x="923" y="103"/>
                    </a:lnTo>
                    <a:lnTo>
                      <a:pt x="919" y="103"/>
                    </a:lnTo>
                    <a:lnTo>
                      <a:pt x="614" y="103"/>
                    </a:lnTo>
                    <a:lnTo>
                      <a:pt x="21" y="107"/>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3" name="Freeform 245"/>
              <p:cNvSpPr>
                <a:spLocks/>
              </p:cNvSpPr>
              <p:nvPr/>
            </p:nvSpPr>
            <p:spPr bwMode="auto">
              <a:xfrm>
                <a:off x="5219" y="-4"/>
                <a:ext cx="174" cy="103"/>
              </a:xfrm>
              <a:custGeom>
                <a:avLst/>
                <a:gdLst>
                  <a:gd name="T0" fmla="*/ 1 w 41"/>
                  <a:gd name="T1" fmla="*/ 0 h 28"/>
                  <a:gd name="T2" fmla="*/ 0 w 41"/>
                  <a:gd name="T3" fmla="*/ 0 h 28"/>
                  <a:gd name="T4" fmla="*/ 40 w 41"/>
                  <a:gd name="T5" fmla="*/ 28 h 28"/>
                  <a:gd name="T6" fmla="*/ 41 w 41"/>
                  <a:gd name="T7" fmla="*/ 28 h 28"/>
                  <a:gd name="T8" fmla="*/ 41 w 41"/>
                  <a:gd name="T9" fmla="*/ 28 h 28"/>
                  <a:gd name="T10" fmla="*/ 41 w 41"/>
                  <a:gd name="T11" fmla="*/ 28 h 28"/>
                  <a:gd name="T12" fmla="*/ 41 w 41"/>
                  <a:gd name="T13" fmla="*/ 28 h 28"/>
                  <a:gd name="T14" fmla="*/ 41 w 41"/>
                  <a:gd name="T15" fmla="*/ 27 h 28"/>
                  <a:gd name="T16" fmla="*/ 1 w 41"/>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8">
                    <a:moveTo>
                      <a:pt x="1" y="0"/>
                    </a:moveTo>
                    <a:cubicBezTo>
                      <a:pt x="1" y="0"/>
                      <a:pt x="0" y="0"/>
                      <a:pt x="0" y="0"/>
                    </a:cubicBezTo>
                    <a:cubicBezTo>
                      <a:pt x="40" y="28"/>
                      <a:pt x="40" y="28"/>
                      <a:pt x="40" y="28"/>
                    </a:cubicBezTo>
                    <a:cubicBezTo>
                      <a:pt x="41" y="28"/>
                      <a:pt x="41" y="28"/>
                      <a:pt x="41" y="28"/>
                    </a:cubicBezTo>
                    <a:cubicBezTo>
                      <a:pt x="41" y="28"/>
                      <a:pt x="41" y="28"/>
                      <a:pt x="41" y="28"/>
                    </a:cubicBezTo>
                    <a:cubicBezTo>
                      <a:pt x="41" y="28"/>
                      <a:pt x="41" y="28"/>
                      <a:pt x="41" y="28"/>
                    </a:cubicBezTo>
                    <a:cubicBezTo>
                      <a:pt x="41" y="28"/>
                      <a:pt x="41" y="28"/>
                      <a:pt x="41" y="28"/>
                    </a:cubicBezTo>
                    <a:cubicBezTo>
                      <a:pt x="41" y="27"/>
                      <a:pt x="41" y="27"/>
                      <a:pt x="41" y="27"/>
                    </a:cubicBezTo>
                    <a:cubicBezTo>
                      <a:pt x="1" y="0"/>
                      <a:pt x="1" y="0"/>
                      <a:pt x="1"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4" name="Freeform 246"/>
              <p:cNvSpPr>
                <a:spLocks/>
              </p:cNvSpPr>
              <p:nvPr/>
            </p:nvSpPr>
            <p:spPr bwMode="auto">
              <a:xfrm>
                <a:off x="5579" y="-4"/>
                <a:ext cx="500" cy="77"/>
              </a:xfrm>
              <a:custGeom>
                <a:avLst/>
                <a:gdLst>
                  <a:gd name="T0" fmla="*/ 500 w 500"/>
                  <a:gd name="T1" fmla="*/ 0 h 77"/>
                  <a:gd name="T2" fmla="*/ 500 w 500"/>
                  <a:gd name="T3" fmla="*/ 0 h 77"/>
                  <a:gd name="T4" fmla="*/ 0 w 500"/>
                  <a:gd name="T5" fmla="*/ 77 h 77"/>
                  <a:gd name="T6" fmla="*/ 500 w 500"/>
                  <a:gd name="T7" fmla="*/ 0 h 77"/>
                </a:gdLst>
                <a:ahLst/>
                <a:cxnLst>
                  <a:cxn ang="0">
                    <a:pos x="T0" y="T1"/>
                  </a:cxn>
                  <a:cxn ang="0">
                    <a:pos x="T2" y="T3"/>
                  </a:cxn>
                  <a:cxn ang="0">
                    <a:pos x="T4" y="T5"/>
                  </a:cxn>
                  <a:cxn ang="0">
                    <a:pos x="T6" y="T7"/>
                  </a:cxn>
                </a:cxnLst>
                <a:rect l="0" t="0" r="r" b="b"/>
                <a:pathLst>
                  <a:path w="500" h="77">
                    <a:moveTo>
                      <a:pt x="500" y="0"/>
                    </a:moveTo>
                    <a:lnTo>
                      <a:pt x="500" y="0"/>
                    </a:lnTo>
                    <a:lnTo>
                      <a:pt x="0" y="77"/>
                    </a:lnTo>
                    <a:lnTo>
                      <a:pt x="50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5" name="Freeform 247"/>
              <p:cNvSpPr>
                <a:spLocks/>
              </p:cNvSpPr>
              <p:nvPr/>
            </p:nvSpPr>
            <p:spPr bwMode="auto">
              <a:xfrm>
                <a:off x="5579" y="-4"/>
                <a:ext cx="500" cy="77"/>
              </a:xfrm>
              <a:custGeom>
                <a:avLst/>
                <a:gdLst>
                  <a:gd name="T0" fmla="*/ 500 w 500"/>
                  <a:gd name="T1" fmla="*/ 0 h 77"/>
                  <a:gd name="T2" fmla="*/ 500 w 500"/>
                  <a:gd name="T3" fmla="*/ 0 h 77"/>
                  <a:gd name="T4" fmla="*/ 0 w 500"/>
                  <a:gd name="T5" fmla="*/ 77 h 77"/>
                  <a:gd name="T6" fmla="*/ 500 w 500"/>
                  <a:gd name="T7" fmla="*/ 0 h 77"/>
                </a:gdLst>
                <a:ahLst/>
                <a:cxnLst>
                  <a:cxn ang="0">
                    <a:pos x="T0" y="T1"/>
                  </a:cxn>
                  <a:cxn ang="0">
                    <a:pos x="T2" y="T3"/>
                  </a:cxn>
                  <a:cxn ang="0">
                    <a:pos x="T4" y="T5"/>
                  </a:cxn>
                  <a:cxn ang="0">
                    <a:pos x="T6" y="T7"/>
                  </a:cxn>
                </a:cxnLst>
                <a:rect l="0" t="0" r="r" b="b"/>
                <a:pathLst>
                  <a:path w="500" h="77">
                    <a:moveTo>
                      <a:pt x="500" y="0"/>
                    </a:moveTo>
                    <a:lnTo>
                      <a:pt x="500" y="0"/>
                    </a:lnTo>
                    <a:lnTo>
                      <a:pt x="0" y="77"/>
                    </a:lnTo>
                    <a:lnTo>
                      <a:pt x="50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6" name="Freeform 248"/>
              <p:cNvSpPr>
                <a:spLocks/>
              </p:cNvSpPr>
              <p:nvPr/>
            </p:nvSpPr>
            <p:spPr bwMode="auto">
              <a:xfrm>
                <a:off x="5376" y="-4"/>
                <a:ext cx="21" cy="103"/>
              </a:xfrm>
              <a:custGeom>
                <a:avLst/>
                <a:gdLst>
                  <a:gd name="T0" fmla="*/ 4 w 21"/>
                  <a:gd name="T1" fmla="*/ 0 h 103"/>
                  <a:gd name="T2" fmla="*/ 0 w 21"/>
                  <a:gd name="T3" fmla="*/ 0 h 103"/>
                  <a:gd name="T4" fmla="*/ 17 w 21"/>
                  <a:gd name="T5" fmla="*/ 99 h 103"/>
                  <a:gd name="T6" fmla="*/ 17 w 21"/>
                  <a:gd name="T7" fmla="*/ 103 h 103"/>
                  <a:gd name="T8" fmla="*/ 17 w 21"/>
                  <a:gd name="T9" fmla="*/ 103 h 103"/>
                  <a:gd name="T10" fmla="*/ 17 w 21"/>
                  <a:gd name="T11" fmla="*/ 99 h 103"/>
                  <a:gd name="T12" fmla="*/ 21 w 21"/>
                  <a:gd name="T13" fmla="*/ 103 h 103"/>
                  <a:gd name="T14" fmla="*/ 21 w 21"/>
                  <a:gd name="T15" fmla="*/ 103 h 103"/>
                  <a:gd name="T16" fmla="*/ 4 w 21"/>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3">
                    <a:moveTo>
                      <a:pt x="4" y="0"/>
                    </a:moveTo>
                    <a:lnTo>
                      <a:pt x="0" y="0"/>
                    </a:lnTo>
                    <a:lnTo>
                      <a:pt x="17" y="99"/>
                    </a:lnTo>
                    <a:lnTo>
                      <a:pt x="17" y="103"/>
                    </a:lnTo>
                    <a:lnTo>
                      <a:pt x="17" y="103"/>
                    </a:lnTo>
                    <a:lnTo>
                      <a:pt x="17" y="99"/>
                    </a:lnTo>
                    <a:lnTo>
                      <a:pt x="21" y="103"/>
                    </a:lnTo>
                    <a:lnTo>
                      <a:pt x="21" y="103"/>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7" name="Freeform 249"/>
              <p:cNvSpPr>
                <a:spLocks/>
              </p:cNvSpPr>
              <p:nvPr/>
            </p:nvSpPr>
            <p:spPr bwMode="auto">
              <a:xfrm>
                <a:off x="5376" y="-4"/>
                <a:ext cx="21" cy="103"/>
              </a:xfrm>
              <a:custGeom>
                <a:avLst/>
                <a:gdLst>
                  <a:gd name="T0" fmla="*/ 4 w 21"/>
                  <a:gd name="T1" fmla="*/ 0 h 103"/>
                  <a:gd name="T2" fmla="*/ 0 w 21"/>
                  <a:gd name="T3" fmla="*/ 0 h 103"/>
                  <a:gd name="T4" fmla="*/ 17 w 21"/>
                  <a:gd name="T5" fmla="*/ 99 h 103"/>
                  <a:gd name="T6" fmla="*/ 17 w 21"/>
                  <a:gd name="T7" fmla="*/ 103 h 103"/>
                  <a:gd name="T8" fmla="*/ 17 w 21"/>
                  <a:gd name="T9" fmla="*/ 103 h 103"/>
                  <a:gd name="T10" fmla="*/ 17 w 21"/>
                  <a:gd name="T11" fmla="*/ 99 h 103"/>
                  <a:gd name="T12" fmla="*/ 21 w 21"/>
                  <a:gd name="T13" fmla="*/ 103 h 103"/>
                  <a:gd name="T14" fmla="*/ 21 w 21"/>
                  <a:gd name="T15" fmla="*/ 103 h 103"/>
                  <a:gd name="T16" fmla="*/ 4 w 21"/>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3">
                    <a:moveTo>
                      <a:pt x="4" y="0"/>
                    </a:moveTo>
                    <a:lnTo>
                      <a:pt x="0" y="0"/>
                    </a:lnTo>
                    <a:lnTo>
                      <a:pt x="17" y="99"/>
                    </a:lnTo>
                    <a:lnTo>
                      <a:pt x="17" y="103"/>
                    </a:lnTo>
                    <a:lnTo>
                      <a:pt x="17" y="103"/>
                    </a:lnTo>
                    <a:lnTo>
                      <a:pt x="17" y="99"/>
                    </a:lnTo>
                    <a:lnTo>
                      <a:pt x="21" y="103"/>
                    </a:lnTo>
                    <a:lnTo>
                      <a:pt x="21" y="103"/>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8" name="Freeform 250"/>
              <p:cNvSpPr>
                <a:spLocks/>
              </p:cNvSpPr>
              <p:nvPr/>
            </p:nvSpPr>
            <p:spPr bwMode="auto">
              <a:xfrm>
                <a:off x="6219" y="3762"/>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9" name="Freeform 251"/>
              <p:cNvSpPr>
                <a:spLocks/>
              </p:cNvSpPr>
              <p:nvPr/>
            </p:nvSpPr>
            <p:spPr bwMode="auto">
              <a:xfrm>
                <a:off x="6219" y="3762"/>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0" name="Freeform 252"/>
              <p:cNvSpPr>
                <a:spLocks/>
              </p:cNvSpPr>
              <p:nvPr/>
            </p:nvSpPr>
            <p:spPr bwMode="auto">
              <a:xfrm>
                <a:off x="5368" y="3192"/>
                <a:ext cx="847" cy="566"/>
              </a:xfrm>
              <a:custGeom>
                <a:avLst/>
                <a:gdLst>
                  <a:gd name="T0" fmla="*/ 0 w 847"/>
                  <a:gd name="T1" fmla="*/ 0 h 566"/>
                  <a:gd name="T2" fmla="*/ 0 w 847"/>
                  <a:gd name="T3" fmla="*/ 0 h 566"/>
                  <a:gd name="T4" fmla="*/ 847 w 847"/>
                  <a:gd name="T5" fmla="*/ 566 h 566"/>
                  <a:gd name="T6" fmla="*/ 847 w 847"/>
                  <a:gd name="T7" fmla="*/ 566 h 566"/>
                  <a:gd name="T8" fmla="*/ 0 w 847"/>
                  <a:gd name="T9" fmla="*/ 0 h 566"/>
                </a:gdLst>
                <a:ahLst/>
                <a:cxnLst>
                  <a:cxn ang="0">
                    <a:pos x="T0" y="T1"/>
                  </a:cxn>
                  <a:cxn ang="0">
                    <a:pos x="T2" y="T3"/>
                  </a:cxn>
                  <a:cxn ang="0">
                    <a:pos x="T4" y="T5"/>
                  </a:cxn>
                  <a:cxn ang="0">
                    <a:pos x="T6" y="T7"/>
                  </a:cxn>
                  <a:cxn ang="0">
                    <a:pos x="T8" y="T9"/>
                  </a:cxn>
                </a:cxnLst>
                <a:rect l="0" t="0" r="r" b="b"/>
                <a:pathLst>
                  <a:path w="847" h="566">
                    <a:moveTo>
                      <a:pt x="0" y="0"/>
                    </a:moveTo>
                    <a:lnTo>
                      <a:pt x="0" y="0"/>
                    </a:lnTo>
                    <a:lnTo>
                      <a:pt x="847" y="566"/>
                    </a:lnTo>
                    <a:lnTo>
                      <a:pt x="847" y="566"/>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1" name="Freeform 253"/>
              <p:cNvSpPr>
                <a:spLocks/>
              </p:cNvSpPr>
              <p:nvPr/>
            </p:nvSpPr>
            <p:spPr bwMode="auto">
              <a:xfrm>
                <a:off x="5368" y="3192"/>
                <a:ext cx="847" cy="566"/>
              </a:xfrm>
              <a:custGeom>
                <a:avLst/>
                <a:gdLst>
                  <a:gd name="T0" fmla="*/ 0 w 847"/>
                  <a:gd name="T1" fmla="*/ 0 h 566"/>
                  <a:gd name="T2" fmla="*/ 0 w 847"/>
                  <a:gd name="T3" fmla="*/ 0 h 566"/>
                  <a:gd name="T4" fmla="*/ 847 w 847"/>
                  <a:gd name="T5" fmla="*/ 566 h 566"/>
                  <a:gd name="T6" fmla="*/ 847 w 847"/>
                  <a:gd name="T7" fmla="*/ 566 h 566"/>
                  <a:gd name="T8" fmla="*/ 0 w 847"/>
                  <a:gd name="T9" fmla="*/ 0 h 566"/>
                </a:gdLst>
                <a:ahLst/>
                <a:cxnLst>
                  <a:cxn ang="0">
                    <a:pos x="T0" y="T1"/>
                  </a:cxn>
                  <a:cxn ang="0">
                    <a:pos x="T2" y="T3"/>
                  </a:cxn>
                  <a:cxn ang="0">
                    <a:pos x="T4" y="T5"/>
                  </a:cxn>
                  <a:cxn ang="0">
                    <a:pos x="T6" y="T7"/>
                  </a:cxn>
                  <a:cxn ang="0">
                    <a:pos x="T8" y="T9"/>
                  </a:cxn>
                </a:cxnLst>
                <a:rect l="0" t="0" r="r" b="b"/>
                <a:pathLst>
                  <a:path w="847" h="566">
                    <a:moveTo>
                      <a:pt x="0" y="0"/>
                    </a:moveTo>
                    <a:lnTo>
                      <a:pt x="0" y="0"/>
                    </a:lnTo>
                    <a:lnTo>
                      <a:pt x="847" y="566"/>
                    </a:lnTo>
                    <a:lnTo>
                      <a:pt x="847" y="566"/>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2" name="Freeform 254"/>
              <p:cNvSpPr>
                <a:spLocks/>
              </p:cNvSpPr>
              <p:nvPr/>
            </p:nvSpPr>
            <p:spPr bwMode="auto">
              <a:xfrm>
                <a:off x="5368" y="2858"/>
                <a:ext cx="851" cy="900"/>
              </a:xfrm>
              <a:custGeom>
                <a:avLst/>
                <a:gdLst>
                  <a:gd name="T0" fmla="*/ 779 w 851"/>
                  <a:gd name="T1" fmla="*/ 0 h 900"/>
                  <a:gd name="T2" fmla="*/ 762 w 851"/>
                  <a:gd name="T3" fmla="*/ 7 h 900"/>
                  <a:gd name="T4" fmla="*/ 775 w 851"/>
                  <a:gd name="T5" fmla="*/ 0 h 900"/>
                  <a:gd name="T6" fmla="*/ 847 w 851"/>
                  <a:gd name="T7" fmla="*/ 896 h 900"/>
                  <a:gd name="T8" fmla="*/ 0 w 851"/>
                  <a:gd name="T9" fmla="*/ 331 h 900"/>
                  <a:gd name="T10" fmla="*/ 0 w 851"/>
                  <a:gd name="T11" fmla="*/ 331 h 900"/>
                  <a:gd name="T12" fmla="*/ 851 w 851"/>
                  <a:gd name="T13" fmla="*/ 900 h 900"/>
                  <a:gd name="T14" fmla="*/ 779 w 851"/>
                  <a:gd name="T15" fmla="*/ 0 h 900"/>
                  <a:gd name="T16" fmla="*/ 779 w 851"/>
                  <a:gd name="T17" fmla="*/ 0 h 900"/>
                  <a:gd name="T18" fmla="*/ 779 w 851"/>
                  <a:gd name="T19" fmla="*/ 4 h 900"/>
                  <a:gd name="T20" fmla="*/ 779 w 851"/>
                  <a:gd name="T2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1" h="900">
                    <a:moveTo>
                      <a:pt x="779" y="0"/>
                    </a:moveTo>
                    <a:lnTo>
                      <a:pt x="762" y="7"/>
                    </a:lnTo>
                    <a:lnTo>
                      <a:pt x="775" y="0"/>
                    </a:lnTo>
                    <a:lnTo>
                      <a:pt x="847" y="896"/>
                    </a:lnTo>
                    <a:lnTo>
                      <a:pt x="0" y="331"/>
                    </a:lnTo>
                    <a:lnTo>
                      <a:pt x="0" y="331"/>
                    </a:lnTo>
                    <a:lnTo>
                      <a:pt x="851" y="900"/>
                    </a:lnTo>
                    <a:lnTo>
                      <a:pt x="779" y="0"/>
                    </a:lnTo>
                    <a:lnTo>
                      <a:pt x="779" y="0"/>
                    </a:lnTo>
                    <a:lnTo>
                      <a:pt x="779" y="4"/>
                    </a:lnTo>
                    <a:lnTo>
                      <a:pt x="77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3" name="Freeform 255"/>
              <p:cNvSpPr>
                <a:spLocks/>
              </p:cNvSpPr>
              <p:nvPr/>
            </p:nvSpPr>
            <p:spPr bwMode="auto">
              <a:xfrm>
                <a:off x="5368" y="2858"/>
                <a:ext cx="851" cy="900"/>
              </a:xfrm>
              <a:custGeom>
                <a:avLst/>
                <a:gdLst>
                  <a:gd name="T0" fmla="*/ 779 w 851"/>
                  <a:gd name="T1" fmla="*/ 0 h 900"/>
                  <a:gd name="T2" fmla="*/ 762 w 851"/>
                  <a:gd name="T3" fmla="*/ 7 h 900"/>
                  <a:gd name="T4" fmla="*/ 775 w 851"/>
                  <a:gd name="T5" fmla="*/ 0 h 900"/>
                  <a:gd name="T6" fmla="*/ 847 w 851"/>
                  <a:gd name="T7" fmla="*/ 896 h 900"/>
                  <a:gd name="T8" fmla="*/ 0 w 851"/>
                  <a:gd name="T9" fmla="*/ 331 h 900"/>
                  <a:gd name="T10" fmla="*/ 0 w 851"/>
                  <a:gd name="T11" fmla="*/ 331 h 900"/>
                  <a:gd name="T12" fmla="*/ 851 w 851"/>
                  <a:gd name="T13" fmla="*/ 900 h 900"/>
                  <a:gd name="T14" fmla="*/ 779 w 851"/>
                  <a:gd name="T15" fmla="*/ 0 h 900"/>
                  <a:gd name="T16" fmla="*/ 779 w 851"/>
                  <a:gd name="T17" fmla="*/ 0 h 900"/>
                  <a:gd name="T18" fmla="*/ 779 w 851"/>
                  <a:gd name="T19" fmla="*/ 4 h 900"/>
                  <a:gd name="T20" fmla="*/ 779 w 851"/>
                  <a:gd name="T2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1" h="900">
                    <a:moveTo>
                      <a:pt x="779" y="0"/>
                    </a:moveTo>
                    <a:lnTo>
                      <a:pt x="762" y="7"/>
                    </a:lnTo>
                    <a:lnTo>
                      <a:pt x="775" y="0"/>
                    </a:lnTo>
                    <a:lnTo>
                      <a:pt x="847" y="896"/>
                    </a:lnTo>
                    <a:lnTo>
                      <a:pt x="0" y="331"/>
                    </a:lnTo>
                    <a:lnTo>
                      <a:pt x="0" y="331"/>
                    </a:lnTo>
                    <a:lnTo>
                      <a:pt x="851" y="900"/>
                    </a:lnTo>
                    <a:lnTo>
                      <a:pt x="779" y="0"/>
                    </a:lnTo>
                    <a:lnTo>
                      <a:pt x="779" y="0"/>
                    </a:lnTo>
                    <a:lnTo>
                      <a:pt x="779" y="4"/>
                    </a:lnTo>
                    <a:lnTo>
                      <a:pt x="77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4" name="Freeform 256"/>
              <p:cNvSpPr>
                <a:spLocks/>
              </p:cNvSpPr>
              <p:nvPr/>
            </p:nvSpPr>
            <p:spPr bwMode="auto">
              <a:xfrm>
                <a:off x="5359" y="3189"/>
                <a:ext cx="4" cy="0"/>
              </a:xfrm>
              <a:custGeom>
                <a:avLst/>
                <a:gdLst>
                  <a:gd name="T0" fmla="*/ 4 w 4"/>
                  <a:gd name="T1" fmla="*/ 0 w 4"/>
                  <a:gd name="T2" fmla="*/ 4 w 4"/>
                  <a:gd name="T3" fmla="*/ 4 w 4"/>
                  <a:gd name="T4" fmla="*/ 4 w 4"/>
                </a:gdLst>
                <a:ahLst/>
                <a:cxnLst>
                  <a:cxn ang="0">
                    <a:pos x="T0" y="0"/>
                  </a:cxn>
                  <a:cxn ang="0">
                    <a:pos x="T1" y="0"/>
                  </a:cxn>
                  <a:cxn ang="0">
                    <a:pos x="T2" y="0"/>
                  </a:cxn>
                  <a:cxn ang="0">
                    <a:pos x="T3" y="0"/>
                  </a:cxn>
                  <a:cxn ang="0">
                    <a:pos x="T4" y="0"/>
                  </a:cxn>
                </a:cxnLst>
                <a:rect l="0" t="0" r="r" b="b"/>
                <a:pathLst>
                  <a:path w="4">
                    <a:moveTo>
                      <a:pt x="4" y="0"/>
                    </a:moveTo>
                    <a:lnTo>
                      <a:pt x="0" y="0"/>
                    </a:lnTo>
                    <a:lnTo>
                      <a:pt x="4" y="0"/>
                    </a:lnTo>
                    <a:lnTo>
                      <a:pt x="4" y="0"/>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5" name="Freeform 257"/>
              <p:cNvSpPr>
                <a:spLocks/>
              </p:cNvSpPr>
              <p:nvPr/>
            </p:nvSpPr>
            <p:spPr bwMode="auto">
              <a:xfrm>
                <a:off x="5359" y="3189"/>
                <a:ext cx="4" cy="0"/>
              </a:xfrm>
              <a:custGeom>
                <a:avLst/>
                <a:gdLst>
                  <a:gd name="T0" fmla="*/ 4 w 4"/>
                  <a:gd name="T1" fmla="*/ 0 w 4"/>
                  <a:gd name="T2" fmla="*/ 4 w 4"/>
                  <a:gd name="T3" fmla="*/ 4 w 4"/>
                  <a:gd name="T4" fmla="*/ 4 w 4"/>
                </a:gdLst>
                <a:ahLst/>
                <a:cxnLst>
                  <a:cxn ang="0">
                    <a:pos x="T0" y="0"/>
                  </a:cxn>
                  <a:cxn ang="0">
                    <a:pos x="T1" y="0"/>
                  </a:cxn>
                  <a:cxn ang="0">
                    <a:pos x="T2" y="0"/>
                  </a:cxn>
                  <a:cxn ang="0">
                    <a:pos x="T3" y="0"/>
                  </a:cxn>
                  <a:cxn ang="0">
                    <a:pos x="T4" y="0"/>
                  </a:cxn>
                </a:cxnLst>
                <a:rect l="0" t="0" r="r" b="b"/>
                <a:pathLst>
                  <a:path w="4">
                    <a:moveTo>
                      <a:pt x="4" y="0"/>
                    </a:moveTo>
                    <a:lnTo>
                      <a:pt x="0" y="0"/>
                    </a:lnTo>
                    <a:lnTo>
                      <a:pt x="4" y="0"/>
                    </a:lnTo>
                    <a:lnTo>
                      <a:pt x="4" y="0"/>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6" name="Freeform 258"/>
              <p:cNvSpPr>
                <a:spLocks/>
              </p:cNvSpPr>
              <p:nvPr/>
            </p:nvSpPr>
            <p:spPr bwMode="auto">
              <a:xfrm>
                <a:off x="6113" y="2843"/>
                <a:ext cx="30" cy="11"/>
              </a:xfrm>
              <a:custGeom>
                <a:avLst/>
                <a:gdLst>
                  <a:gd name="T0" fmla="*/ 0 w 30"/>
                  <a:gd name="T1" fmla="*/ 0 h 11"/>
                  <a:gd name="T2" fmla="*/ 30 w 30"/>
                  <a:gd name="T3" fmla="*/ 11 h 11"/>
                  <a:gd name="T4" fmla="*/ 0 w 30"/>
                  <a:gd name="T5" fmla="*/ 0 h 11"/>
                </a:gdLst>
                <a:ahLst/>
                <a:cxnLst>
                  <a:cxn ang="0">
                    <a:pos x="T0" y="T1"/>
                  </a:cxn>
                  <a:cxn ang="0">
                    <a:pos x="T2" y="T3"/>
                  </a:cxn>
                  <a:cxn ang="0">
                    <a:pos x="T4" y="T5"/>
                  </a:cxn>
                </a:cxnLst>
                <a:rect l="0" t="0" r="r" b="b"/>
                <a:pathLst>
                  <a:path w="30" h="11">
                    <a:moveTo>
                      <a:pt x="0" y="0"/>
                    </a:moveTo>
                    <a:lnTo>
                      <a:pt x="30" y="11"/>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7" name="Freeform 259"/>
              <p:cNvSpPr>
                <a:spLocks/>
              </p:cNvSpPr>
              <p:nvPr/>
            </p:nvSpPr>
            <p:spPr bwMode="auto">
              <a:xfrm>
                <a:off x="6113" y="2843"/>
                <a:ext cx="30" cy="11"/>
              </a:xfrm>
              <a:custGeom>
                <a:avLst/>
                <a:gdLst>
                  <a:gd name="T0" fmla="*/ 0 w 30"/>
                  <a:gd name="T1" fmla="*/ 0 h 11"/>
                  <a:gd name="T2" fmla="*/ 30 w 30"/>
                  <a:gd name="T3" fmla="*/ 11 h 11"/>
                  <a:gd name="T4" fmla="*/ 0 w 30"/>
                  <a:gd name="T5" fmla="*/ 0 h 11"/>
                </a:gdLst>
                <a:ahLst/>
                <a:cxnLst>
                  <a:cxn ang="0">
                    <a:pos x="T0" y="T1"/>
                  </a:cxn>
                  <a:cxn ang="0">
                    <a:pos x="T2" y="T3"/>
                  </a:cxn>
                  <a:cxn ang="0">
                    <a:pos x="T4" y="T5"/>
                  </a:cxn>
                </a:cxnLst>
                <a:rect l="0" t="0" r="r" b="b"/>
                <a:pathLst>
                  <a:path w="30" h="11">
                    <a:moveTo>
                      <a:pt x="0" y="0"/>
                    </a:moveTo>
                    <a:lnTo>
                      <a:pt x="30" y="11"/>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8" name="Freeform 260"/>
              <p:cNvSpPr>
                <a:spLocks/>
              </p:cNvSpPr>
              <p:nvPr/>
            </p:nvSpPr>
            <p:spPr bwMode="auto">
              <a:xfrm>
                <a:off x="5245" y="2494"/>
                <a:ext cx="80" cy="474"/>
              </a:xfrm>
              <a:custGeom>
                <a:avLst/>
                <a:gdLst>
                  <a:gd name="T0" fmla="*/ 0 w 80"/>
                  <a:gd name="T1" fmla="*/ 0 h 474"/>
                  <a:gd name="T2" fmla="*/ 0 w 80"/>
                  <a:gd name="T3" fmla="*/ 0 h 474"/>
                  <a:gd name="T4" fmla="*/ 80 w 80"/>
                  <a:gd name="T5" fmla="*/ 474 h 474"/>
                  <a:gd name="T6" fmla="*/ 0 w 80"/>
                  <a:gd name="T7" fmla="*/ 0 h 474"/>
                </a:gdLst>
                <a:ahLst/>
                <a:cxnLst>
                  <a:cxn ang="0">
                    <a:pos x="T0" y="T1"/>
                  </a:cxn>
                  <a:cxn ang="0">
                    <a:pos x="T2" y="T3"/>
                  </a:cxn>
                  <a:cxn ang="0">
                    <a:pos x="T4" y="T5"/>
                  </a:cxn>
                  <a:cxn ang="0">
                    <a:pos x="T6" y="T7"/>
                  </a:cxn>
                </a:cxnLst>
                <a:rect l="0" t="0" r="r" b="b"/>
                <a:pathLst>
                  <a:path w="80" h="474">
                    <a:moveTo>
                      <a:pt x="0" y="0"/>
                    </a:moveTo>
                    <a:lnTo>
                      <a:pt x="0" y="0"/>
                    </a:lnTo>
                    <a:lnTo>
                      <a:pt x="80" y="47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9" name="Freeform 261"/>
              <p:cNvSpPr>
                <a:spLocks/>
              </p:cNvSpPr>
              <p:nvPr/>
            </p:nvSpPr>
            <p:spPr bwMode="auto">
              <a:xfrm>
                <a:off x="5245" y="2494"/>
                <a:ext cx="80" cy="474"/>
              </a:xfrm>
              <a:custGeom>
                <a:avLst/>
                <a:gdLst>
                  <a:gd name="T0" fmla="*/ 0 w 80"/>
                  <a:gd name="T1" fmla="*/ 0 h 474"/>
                  <a:gd name="T2" fmla="*/ 0 w 80"/>
                  <a:gd name="T3" fmla="*/ 0 h 474"/>
                  <a:gd name="T4" fmla="*/ 80 w 80"/>
                  <a:gd name="T5" fmla="*/ 474 h 474"/>
                  <a:gd name="T6" fmla="*/ 0 w 80"/>
                  <a:gd name="T7" fmla="*/ 0 h 474"/>
                </a:gdLst>
                <a:ahLst/>
                <a:cxnLst>
                  <a:cxn ang="0">
                    <a:pos x="T0" y="T1"/>
                  </a:cxn>
                  <a:cxn ang="0">
                    <a:pos x="T2" y="T3"/>
                  </a:cxn>
                  <a:cxn ang="0">
                    <a:pos x="T4" y="T5"/>
                  </a:cxn>
                  <a:cxn ang="0">
                    <a:pos x="T6" y="T7"/>
                  </a:cxn>
                </a:cxnLst>
                <a:rect l="0" t="0" r="r" b="b"/>
                <a:pathLst>
                  <a:path w="80" h="474">
                    <a:moveTo>
                      <a:pt x="0" y="0"/>
                    </a:moveTo>
                    <a:lnTo>
                      <a:pt x="0" y="0"/>
                    </a:lnTo>
                    <a:lnTo>
                      <a:pt x="80" y="47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0" name="Freeform 262"/>
              <p:cNvSpPr>
                <a:spLocks/>
              </p:cNvSpPr>
              <p:nvPr/>
            </p:nvSpPr>
            <p:spPr bwMode="auto">
              <a:xfrm>
                <a:off x="5300" y="2803"/>
                <a:ext cx="847" cy="386"/>
              </a:xfrm>
              <a:custGeom>
                <a:avLst/>
                <a:gdLst>
                  <a:gd name="T0" fmla="*/ 0 w 847"/>
                  <a:gd name="T1" fmla="*/ 0 h 386"/>
                  <a:gd name="T2" fmla="*/ 63 w 847"/>
                  <a:gd name="T3" fmla="*/ 382 h 386"/>
                  <a:gd name="T4" fmla="*/ 68 w 847"/>
                  <a:gd name="T5" fmla="*/ 386 h 386"/>
                  <a:gd name="T6" fmla="*/ 68 w 847"/>
                  <a:gd name="T7" fmla="*/ 386 h 386"/>
                  <a:gd name="T8" fmla="*/ 830 w 847"/>
                  <a:gd name="T9" fmla="*/ 62 h 386"/>
                  <a:gd name="T10" fmla="*/ 847 w 847"/>
                  <a:gd name="T11" fmla="*/ 55 h 386"/>
                  <a:gd name="T12" fmla="*/ 847 w 847"/>
                  <a:gd name="T13" fmla="*/ 55 h 386"/>
                  <a:gd name="T14" fmla="*/ 843 w 847"/>
                  <a:gd name="T15" fmla="*/ 55 h 386"/>
                  <a:gd name="T16" fmla="*/ 843 w 847"/>
                  <a:gd name="T17" fmla="*/ 55 h 386"/>
                  <a:gd name="T18" fmla="*/ 843 w 847"/>
                  <a:gd name="T19" fmla="*/ 51 h 386"/>
                  <a:gd name="T20" fmla="*/ 830 w 847"/>
                  <a:gd name="T21" fmla="*/ 59 h 386"/>
                  <a:gd name="T22" fmla="*/ 63 w 847"/>
                  <a:gd name="T23" fmla="*/ 382 h 386"/>
                  <a:gd name="T24" fmla="*/ 0 w 847"/>
                  <a:gd name="T2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7" h="386">
                    <a:moveTo>
                      <a:pt x="0" y="0"/>
                    </a:moveTo>
                    <a:lnTo>
                      <a:pt x="63" y="382"/>
                    </a:lnTo>
                    <a:lnTo>
                      <a:pt x="68" y="386"/>
                    </a:lnTo>
                    <a:lnTo>
                      <a:pt x="68" y="386"/>
                    </a:lnTo>
                    <a:lnTo>
                      <a:pt x="830" y="62"/>
                    </a:lnTo>
                    <a:lnTo>
                      <a:pt x="847" y="55"/>
                    </a:lnTo>
                    <a:lnTo>
                      <a:pt x="847" y="55"/>
                    </a:lnTo>
                    <a:lnTo>
                      <a:pt x="843" y="55"/>
                    </a:lnTo>
                    <a:lnTo>
                      <a:pt x="843" y="55"/>
                    </a:lnTo>
                    <a:lnTo>
                      <a:pt x="843" y="51"/>
                    </a:lnTo>
                    <a:lnTo>
                      <a:pt x="830" y="59"/>
                    </a:lnTo>
                    <a:lnTo>
                      <a:pt x="63" y="382"/>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1" name="Freeform 263"/>
              <p:cNvSpPr>
                <a:spLocks/>
              </p:cNvSpPr>
              <p:nvPr/>
            </p:nvSpPr>
            <p:spPr bwMode="auto">
              <a:xfrm>
                <a:off x="5300" y="2803"/>
                <a:ext cx="847" cy="386"/>
              </a:xfrm>
              <a:custGeom>
                <a:avLst/>
                <a:gdLst>
                  <a:gd name="T0" fmla="*/ 0 w 847"/>
                  <a:gd name="T1" fmla="*/ 0 h 386"/>
                  <a:gd name="T2" fmla="*/ 63 w 847"/>
                  <a:gd name="T3" fmla="*/ 382 h 386"/>
                  <a:gd name="T4" fmla="*/ 68 w 847"/>
                  <a:gd name="T5" fmla="*/ 386 h 386"/>
                  <a:gd name="T6" fmla="*/ 68 w 847"/>
                  <a:gd name="T7" fmla="*/ 386 h 386"/>
                  <a:gd name="T8" fmla="*/ 830 w 847"/>
                  <a:gd name="T9" fmla="*/ 62 h 386"/>
                  <a:gd name="T10" fmla="*/ 847 w 847"/>
                  <a:gd name="T11" fmla="*/ 55 h 386"/>
                  <a:gd name="T12" fmla="*/ 847 w 847"/>
                  <a:gd name="T13" fmla="*/ 55 h 386"/>
                  <a:gd name="T14" fmla="*/ 843 w 847"/>
                  <a:gd name="T15" fmla="*/ 55 h 386"/>
                  <a:gd name="T16" fmla="*/ 843 w 847"/>
                  <a:gd name="T17" fmla="*/ 55 h 386"/>
                  <a:gd name="T18" fmla="*/ 843 w 847"/>
                  <a:gd name="T19" fmla="*/ 51 h 386"/>
                  <a:gd name="T20" fmla="*/ 830 w 847"/>
                  <a:gd name="T21" fmla="*/ 59 h 386"/>
                  <a:gd name="T22" fmla="*/ 63 w 847"/>
                  <a:gd name="T23" fmla="*/ 382 h 386"/>
                  <a:gd name="T24" fmla="*/ 0 w 847"/>
                  <a:gd name="T2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7" h="386">
                    <a:moveTo>
                      <a:pt x="0" y="0"/>
                    </a:moveTo>
                    <a:lnTo>
                      <a:pt x="63" y="382"/>
                    </a:lnTo>
                    <a:lnTo>
                      <a:pt x="68" y="386"/>
                    </a:lnTo>
                    <a:lnTo>
                      <a:pt x="68" y="386"/>
                    </a:lnTo>
                    <a:lnTo>
                      <a:pt x="830" y="62"/>
                    </a:lnTo>
                    <a:lnTo>
                      <a:pt x="847" y="55"/>
                    </a:lnTo>
                    <a:lnTo>
                      <a:pt x="847" y="55"/>
                    </a:lnTo>
                    <a:lnTo>
                      <a:pt x="843" y="55"/>
                    </a:lnTo>
                    <a:lnTo>
                      <a:pt x="843" y="55"/>
                    </a:lnTo>
                    <a:lnTo>
                      <a:pt x="843" y="51"/>
                    </a:lnTo>
                    <a:lnTo>
                      <a:pt x="830" y="59"/>
                    </a:lnTo>
                    <a:lnTo>
                      <a:pt x="63" y="382"/>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2" name="Freeform 264"/>
              <p:cNvSpPr>
                <a:spLocks/>
              </p:cNvSpPr>
              <p:nvPr/>
            </p:nvSpPr>
            <p:spPr bwMode="auto">
              <a:xfrm>
                <a:off x="5245" y="1965"/>
                <a:ext cx="898" cy="889"/>
              </a:xfrm>
              <a:custGeom>
                <a:avLst/>
                <a:gdLst>
                  <a:gd name="T0" fmla="*/ 220 w 898"/>
                  <a:gd name="T1" fmla="*/ 0 h 889"/>
                  <a:gd name="T2" fmla="*/ 220 w 898"/>
                  <a:gd name="T3" fmla="*/ 0 h 889"/>
                  <a:gd name="T4" fmla="*/ 220 w 898"/>
                  <a:gd name="T5" fmla="*/ 0 h 889"/>
                  <a:gd name="T6" fmla="*/ 0 w 898"/>
                  <a:gd name="T7" fmla="*/ 526 h 889"/>
                  <a:gd name="T8" fmla="*/ 0 w 898"/>
                  <a:gd name="T9" fmla="*/ 526 h 889"/>
                  <a:gd name="T10" fmla="*/ 4 w 898"/>
                  <a:gd name="T11" fmla="*/ 526 h 889"/>
                  <a:gd name="T12" fmla="*/ 4 w 898"/>
                  <a:gd name="T13" fmla="*/ 526 h 889"/>
                  <a:gd name="T14" fmla="*/ 4 w 898"/>
                  <a:gd name="T15" fmla="*/ 529 h 889"/>
                  <a:gd name="T16" fmla="*/ 4 w 898"/>
                  <a:gd name="T17" fmla="*/ 529 h 889"/>
                  <a:gd name="T18" fmla="*/ 4 w 898"/>
                  <a:gd name="T19" fmla="*/ 529 h 889"/>
                  <a:gd name="T20" fmla="*/ 4 w 898"/>
                  <a:gd name="T21" fmla="*/ 533 h 889"/>
                  <a:gd name="T22" fmla="*/ 868 w 898"/>
                  <a:gd name="T23" fmla="*/ 878 h 889"/>
                  <a:gd name="T24" fmla="*/ 898 w 898"/>
                  <a:gd name="T25" fmla="*/ 889 h 889"/>
                  <a:gd name="T26" fmla="*/ 898 w 898"/>
                  <a:gd name="T27" fmla="*/ 889 h 889"/>
                  <a:gd name="T28" fmla="*/ 893 w 898"/>
                  <a:gd name="T29" fmla="*/ 886 h 889"/>
                  <a:gd name="T30" fmla="*/ 4 w 898"/>
                  <a:gd name="T31" fmla="*/ 529 h 889"/>
                  <a:gd name="T32" fmla="*/ 224 w 898"/>
                  <a:gd name="T33" fmla="*/ 4 h 889"/>
                  <a:gd name="T34" fmla="*/ 220 w 898"/>
                  <a:gd name="T35" fmla="*/ 0 h 889"/>
                  <a:gd name="T36" fmla="*/ 220 w 898"/>
                  <a:gd name="T37"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8" h="889">
                    <a:moveTo>
                      <a:pt x="220" y="0"/>
                    </a:moveTo>
                    <a:lnTo>
                      <a:pt x="220" y="0"/>
                    </a:lnTo>
                    <a:lnTo>
                      <a:pt x="220" y="0"/>
                    </a:lnTo>
                    <a:lnTo>
                      <a:pt x="0" y="526"/>
                    </a:lnTo>
                    <a:lnTo>
                      <a:pt x="0" y="526"/>
                    </a:lnTo>
                    <a:lnTo>
                      <a:pt x="4" y="526"/>
                    </a:lnTo>
                    <a:lnTo>
                      <a:pt x="4" y="526"/>
                    </a:lnTo>
                    <a:lnTo>
                      <a:pt x="4" y="529"/>
                    </a:lnTo>
                    <a:lnTo>
                      <a:pt x="4" y="529"/>
                    </a:lnTo>
                    <a:lnTo>
                      <a:pt x="4" y="529"/>
                    </a:lnTo>
                    <a:lnTo>
                      <a:pt x="4" y="533"/>
                    </a:lnTo>
                    <a:lnTo>
                      <a:pt x="868" y="878"/>
                    </a:lnTo>
                    <a:lnTo>
                      <a:pt x="898" y="889"/>
                    </a:lnTo>
                    <a:lnTo>
                      <a:pt x="898" y="889"/>
                    </a:lnTo>
                    <a:lnTo>
                      <a:pt x="893" y="886"/>
                    </a:lnTo>
                    <a:lnTo>
                      <a:pt x="4" y="529"/>
                    </a:lnTo>
                    <a:lnTo>
                      <a:pt x="224" y="4"/>
                    </a:lnTo>
                    <a:lnTo>
                      <a:pt x="220" y="0"/>
                    </a:lnTo>
                    <a:lnTo>
                      <a:pt x="22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3" name="Freeform 265"/>
              <p:cNvSpPr>
                <a:spLocks/>
              </p:cNvSpPr>
              <p:nvPr/>
            </p:nvSpPr>
            <p:spPr bwMode="auto">
              <a:xfrm>
                <a:off x="5245" y="1965"/>
                <a:ext cx="898" cy="889"/>
              </a:xfrm>
              <a:custGeom>
                <a:avLst/>
                <a:gdLst>
                  <a:gd name="T0" fmla="*/ 220 w 898"/>
                  <a:gd name="T1" fmla="*/ 0 h 889"/>
                  <a:gd name="T2" fmla="*/ 220 w 898"/>
                  <a:gd name="T3" fmla="*/ 0 h 889"/>
                  <a:gd name="T4" fmla="*/ 220 w 898"/>
                  <a:gd name="T5" fmla="*/ 0 h 889"/>
                  <a:gd name="T6" fmla="*/ 0 w 898"/>
                  <a:gd name="T7" fmla="*/ 526 h 889"/>
                  <a:gd name="T8" fmla="*/ 0 w 898"/>
                  <a:gd name="T9" fmla="*/ 526 h 889"/>
                  <a:gd name="T10" fmla="*/ 4 w 898"/>
                  <a:gd name="T11" fmla="*/ 526 h 889"/>
                  <a:gd name="T12" fmla="*/ 4 w 898"/>
                  <a:gd name="T13" fmla="*/ 526 h 889"/>
                  <a:gd name="T14" fmla="*/ 4 w 898"/>
                  <a:gd name="T15" fmla="*/ 529 h 889"/>
                  <a:gd name="T16" fmla="*/ 4 w 898"/>
                  <a:gd name="T17" fmla="*/ 529 h 889"/>
                  <a:gd name="T18" fmla="*/ 4 w 898"/>
                  <a:gd name="T19" fmla="*/ 529 h 889"/>
                  <a:gd name="T20" fmla="*/ 4 w 898"/>
                  <a:gd name="T21" fmla="*/ 533 h 889"/>
                  <a:gd name="T22" fmla="*/ 868 w 898"/>
                  <a:gd name="T23" fmla="*/ 878 h 889"/>
                  <a:gd name="T24" fmla="*/ 898 w 898"/>
                  <a:gd name="T25" fmla="*/ 889 h 889"/>
                  <a:gd name="T26" fmla="*/ 898 w 898"/>
                  <a:gd name="T27" fmla="*/ 889 h 889"/>
                  <a:gd name="T28" fmla="*/ 893 w 898"/>
                  <a:gd name="T29" fmla="*/ 886 h 889"/>
                  <a:gd name="T30" fmla="*/ 4 w 898"/>
                  <a:gd name="T31" fmla="*/ 529 h 889"/>
                  <a:gd name="T32" fmla="*/ 224 w 898"/>
                  <a:gd name="T33" fmla="*/ 4 h 889"/>
                  <a:gd name="T34" fmla="*/ 220 w 898"/>
                  <a:gd name="T35" fmla="*/ 0 h 889"/>
                  <a:gd name="T36" fmla="*/ 220 w 898"/>
                  <a:gd name="T37"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8" h="889">
                    <a:moveTo>
                      <a:pt x="220" y="0"/>
                    </a:moveTo>
                    <a:lnTo>
                      <a:pt x="220" y="0"/>
                    </a:lnTo>
                    <a:lnTo>
                      <a:pt x="220" y="0"/>
                    </a:lnTo>
                    <a:lnTo>
                      <a:pt x="0" y="526"/>
                    </a:lnTo>
                    <a:lnTo>
                      <a:pt x="0" y="526"/>
                    </a:lnTo>
                    <a:lnTo>
                      <a:pt x="4" y="526"/>
                    </a:lnTo>
                    <a:lnTo>
                      <a:pt x="4" y="526"/>
                    </a:lnTo>
                    <a:lnTo>
                      <a:pt x="4" y="529"/>
                    </a:lnTo>
                    <a:lnTo>
                      <a:pt x="4" y="529"/>
                    </a:lnTo>
                    <a:lnTo>
                      <a:pt x="4" y="529"/>
                    </a:lnTo>
                    <a:lnTo>
                      <a:pt x="4" y="533"/>
                    </a:lnTo>
                    <a:lnTo>
                      <a:pt x="868" y="878"/>
                    </a:lnTo>
                    <a:lnTo>
                      <a:pt x="898" y="889"/>
                    </a:lnTo>
                    <a:lnTo>
                      <a:pt x="898" y="889"/>
                    </a:lnTo>
                    <a:lnTo>
                      <a:pt x="893" y="886"/>
                    </a:lnTo>
                    <a:lnTo>
                      <a:pt x="4" y="529"/>
                    </a:lnTo>
                    <a:lnTo>
                      <a:pt x="224" y="4"/>
                    </a:lnTo>
                    <a:lnTo>
                      <a:pt x="220" y="0"/>
                    </a:lnTo>
                    <a:lnTo>
                      <a:pt x="22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4" name="Rectangle 266"/>
              <p:cNvSpPr>
                <a:spLocks noChangeArrowheads="1"/>
              </p:cNvSpPr>
              <p:nvPr/>
            </p:nvSpPr>
            <p:spPr bwMode="auto">
              <a:xfrm>
                <a:off x="5469" y="1962"/>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5" name="Freeform 267"/>
              <p:cNvSpPr>
                <a:spLocks/>
              </p:cNvSpPr>
              <p:nvPr/>
            </p:nvSpPr>
            <p:spPr bwMode="auto">
              <a:xfrm>
                <a:off x="5469" y="196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6" name="Freeform 268"/>
              <p:cNvSpPr>
                <a:spLocks/>
              </p:cNvSpPr>
              <p:nvPr/>
            </p:nvSpPr>
            <p:spPr bwMode="auto">
              <a:xfrm>
                <a:off x="6147" y="2858"/>
                <a:ext cx="4" cy="0"/>
              </a:xfrm>
              <a:custGeom>
                <a:avLst/>
                <a:gdLst>
                  <a:gd name="T0" fmla="*/ 0 w 4"/>
                  <a:gd name="T1" fmla="*/ 0 w 4"/>
                  <a:gd name="T2" fmla="*/ 0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4" y="0"/>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7" name="Freeform 269"/>
              <p:cNvSpPr>
                <a:spLocks/>
              </p:cNvSpPr>
              <p:nvPr/>
            </p:nvSpPr>
            <p:spPr bwMode="auto">
              <a:xfrm>
                <a:off x="6147" y="2858"/>
                <a:ext cx="4" cy="0"/>
              </a:xfrm>
              <a:custGeom>
                <a:avLst/>
                <a:gdLst>
                  <a:gd name="T0" fmla="*/ 0 w 4"/>
                  <a:gd name="T1" fmla="*/ 0 w 4"/>
                  <a:gd name="T2" fmla="*/ 0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4" y="0"/>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8" name="Freeform 270"/>
              <p:cNvSpPr>
                <a:spLocks/>
              </p:cNvSpPr>
              <p:nvPr/>
            </p:nvSpPr>
            <p:spPr bwMode="auto">
              <a:xfrm>
                <a:off x="5465" y="1962"/>
                <a:ext cx="805" cy="892"/>
              </a:xfrm>
              <a:custGeom>
                <a:avLst/>
                <a:gdLst>
                  <a:gd name="T0" fmla="*/ 0 w 805"/>
                  <a:gd name="T1" fmla="*/ 0 h 892"/>
                  <a:gd name="T2" fmla="*/ 0 w 805"/>
                  <a:gd name="T3" fmla="*/ 3 h 892"/>
                  <a:gd name="T4" fmla="*/ 0 w 805"/>
                  <a:gd name="T5" fmla="*/ 3 h 892"/>
                  <a:gd name="T6" fmla="*/ 0 w 805"/>
                  <a:gd name="T7" fmla="*/ 3 h 892"/>
                  <a:gd name="T8" fmla="*/ 13 w 805"/>
                  <a:gd name="T9" fmla="*/ 14 h 892"/>
                  <a:gd name="T10" fmla="*/ 673 w 805"/>
                  <a:gd name="T11" fmla="*/ 889 h 892"/>
                  <a:gd name="T12" fmla="*/ 678 w 805"/>
                  <a:gd name="T13" fmla="*/ 892 h 892"/>
                  <a:gd name="T14" fmla="*/ 678 w 805"/>
                  <a:gd name="T15" fmla="*/ 892 h 892"/>
                  <a:gd name="T16" fmla="*/ 682 w 805"/>
                  <a:gd name="T17" fmla="*/ 889 h 892"/>
                  <a:gd name="T18" fmla="*/ 9 w 805"/>
                  <a:gd name="T19" fmla="*/ 3 h 892"/>
                  <a:gd name="T20" fmla="*/ 805 w 805"/>
                  <a:gd name="T21" fmla="*/ 150 h 892"/>
                  <a:gd name="T22" fmla="*/ 805 w 805"/>
                  <a:gd name="T23" fmla="*/ 150 h 892"/>
                  <a:gd name="T24" fmla="*/ 805 w 805"/>
                  <a:gd name="T25" fmla="*/ 147 h 892"/>
                  <a:gd name="T26" fmla="*/ 805 w 805"/>
                  <a:gd name="T27" fmla="*/ 147 h 892"/>
                  <a:gd name="T28" fmla="*/ 750 w 805"/>
                  <a:gd name="T29" fmla="*/ 139 h 892"/>
                  <a:gd name="T30" fmla="*/ 9 w 805"/>
                  <a:gd name="T31" fmla="*/ 0 h 892"/>
                  <a:gd name="T32" fmla="*/ 4 w 805"/>
                  <a:gd name="T33" fmla="*/ 0 h 892"/>
                  <a:gd name="T34" fmla="*/ 4 w 805"/>
                  <a:gd name="T35" fmla="*/ 0 h 892"/>
                  <a:gd name="T36" fmla="*/ 0 w 805"/>
                  <a:gd name="T37" fmla="*/ 0 h 892"/>
                  <a:gd name="T38" fmla="*/ 0 w 805"/>
                  <a:gd name="T39"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5" h="892">
                    <a:moveTo>
                      <a:pt x="0" y="0"/>
                    </a:moveTo>
                    <a:lnTo>
                      <a:pt x="0" y="3"/>
                    </a:lnTo>
                    <a:lnTo>
                      <a:pt x="0" y="3"/>
                    </a:lnTo>
                    <a:lnTo>
                      <a:pt x="0" y="3"/>
                    </a:lnTo>
                    <a:lnTo>
                      <a:pt x="13" y="14"/>
                    </a:lnTo>
                    <a:lnTo>
                      <a:pt x="673" y="889"/>
                    </a:lnTo>
                    <a:lnTo>
                      <a:pt x="678" y="892"/>
                    </a:lnTo>
                    <a:lnTo>
                      <a:pt x="678" y="892"/>
                    </a:lnTo>
                    <a:lnTo>
                      <a:pt x="682" y="889"/>
                    </a:lnTo>
                    <a:lnTo>
                      <a:pt x="9" y="3"/>
                    </a:lnTo>
                    <a:lnTo>
                      <a:pt x="805" y="150"/>
                    </a:lnTo>
                    <a:lnTo>
                      <a:pt x="805" y="150"/>
                    </a:lnTo>
                    <a:lnTo>
                      <a:pt x="805" y="147"/>
                    </a:lnTo>
                    <a:lnTo>
                      <a:pt x="805" y="147"/>
                    </a:lnTo>
                    <a:lnTo>
                      <a:pt x="750" y="139"/>
                    </a:lnTo>
                    <a:lnTo>
                      <a:pt x="9" y="0"/>
                    </a:lnTo>
                    <a:lnTo>
                      <a:pt x="4" y="0"/>
                    </a:lnTo>
                    <a:lnTo>
                      <a:pt x="4"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9" name="Freeform 271"/>
              <p:cNvSpPr>
                <a:spLocks/>
              </p:cNvSpPr>
              <p:nvPr/>
            </p:nvSpPr>
            <p:spPr bwMode="auto">
              <a:xfrm>
                <a:off x="5465" y="1962"/>
                <a:ext cx="805" cy="892"/>
              </a:xfrm>
              <a:custGeom>
                <a:avLst/>
                <a:gdLst>
                  <a:gd name="T0" fmla="*/ 0 w 805"/>
                  <a:gd name="T1" fmla="*/ 0 h 892"/>
                  <a:gd name="T2" fmla="*/ 0 w 805"/>
                  <a:gd name="T3" fmla="*/ 3 h 892"/>
                  <a:gd name="T4" fmla="*/ 0 w 805"/>
                  <a:gd name="T5" fmla="*/ 3 h 892"/>
                  <a:gd name="T6" fmla="*/ 0 w 805"/>
                  <a:gd name="T7" fmla="*/ 3 h 892"/>
                  <a:gd name="T8" fmla="*/ 13 w 805"/>
                  <a:gd name="T9" fmla="*/ 14 h 892"/>
                  <a:gd name="T10" fmla="*/ 673 w 805"/>
                  <a:gd name="T11" fmla="*/ 889 h 892"/>
                  <a:gd name="T12" fmla="*/ 678 w 805"/>
                  <a:gd name="T13" fmla="*/ 892 h 892"/>
                  <a:gd name="T14" fmla="*/ 678 w 805"/>
                  <a:gd name="T15" fmla="*/ 892 h 892"/>
                  <a:gd name="T16" fmla="*/ 682 w 805"/>
                  <a:gd name="T17" fmla="*/ 889 h 892"/>
                  <a:gd name="T18" fmla="*/ 9 w 805"/>
                  <a:gd name="T19" fmla="*/ 3 h 892"/>
                  <a:gd name="T20" fmla="*/ 805 w 805"/>
                  <a:gd name="T21" fmla="*/ 150 h 892"/>
                  <a:gd name="T22" fmla="*/ 805 w 805"/>
                  <a:gd name="T23" fmla="*/ 150 h 892"/>
                  <a:gd name="T24" fmla="*/ 805 w 805"/>
                  <a:gd name="T25" fmla="*/ 147 h 892"/>
                  <a:gd name="T26" fmla="*/ 805 w 805"/>
                  <a:gd name="T27" fmla="*/ 147 h 892"/>
                  <a:gd name="T28" fmla="*/ 750 w 805"/>
                  <a:gd name="T29" fmla="*/ 139 h 892"/>
                  <a:gd name="T30" fmla="*/ 9 w 805"/>
                  <a:gd name="T31" fmla="*/ 0 h 892"/>
                  <a:gd name="T32" fmla="*/ 4 w 805"/>
                  <a:gd name="T33" fmla="*/ 0 h 892"/>
                  <a:gd name="T34" fmla="*/ 4 w 805"/>
                  <a:gd name="T35" fmla="*/ 0 h 892"/>
                  <a:gd name="T36" fmla="*/ 0 w 805"/>
                  <a:gd name="T37" fmla="*/ 0 h 892"/>
                  <a:gd name="T38" fmla="*/ 0 w 805"/>
                  <a:gd name="T39"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5" h="892">
                    <a:moveTo>
                      <a:pt x="0" y="0"/>
                    </a:moveTo>
                    <a:lnTo>
                      <a:pt x="0" y="3"/>
                    </a:lnTo>
                    <a:lnTo>
                      <a:pt x="0" y="3"/>
                    </a:lnTo>
                    <a:lnTo>
                      <a:pt x="0" y="3"/>
                    </a:lnTo>
                    <a:lnTo>
                      <a:pt x="13" y="14"/>
                    </a:lnTo>
                    <a:lnTo>
                      <a:pt x="673" y="889"/>
                    </a:lnTo>
                    <a:lnTo>
                      <a:pt x="678" y="892"/>
                    </a:lnTo>
                    <a:lnTo>
                      <a:pt x="678" y="892"/>
                    </a:lnTo>
                    <a:lnTo>
                      <a:pt x="682" y="889"/>
                    </a:lnTo>
                    <a:lnTo>
                      <a:pt x="9" y="3"/>
                    </a:lnTo>
                    <a:lnTo>
                      <a:pt x="805" y="150"/>
                    </a:lnTo>
                    <a:lnTo>
                      <a:pt x="805" y="150"/>
                    </a:lnTo>
                    <a:lnTo>
                      <a:pt x="805" y="147"/>
                    </a:lnTo>
                    <a:lnTo>
                      <a:pt x="805" y="147"/>
                    </a:lnTo>
                    <a:lnTo>
                      <a:pt x="750" y="139"/>
                    </a:lnTo>
                    <a:lnTo>
                      <a:pt x="9" y="0"/>
                    </a:lnTo>
                    <a:lnTo>
                      <a:pt x="4" y="0"/>
                    </a:lnTo>
                    <a:lnTo>
                      <a:pt x="4"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0" name="Freeform 272"/>
              <p:cNvSpPr>
                <a:spLocks/>
              </p:cNvSpPr>
              <p:nvPr/>
            </p:nvSpPr>
            <p:spPr bwMode="auto">
              <a:xfrm>
                <a:off x="6274" y="2109"/>
                <a:ext cx="0" cy="3"/>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1" name="Freeform 273"/>
              <p:cNvSpPr>
                <a:spLocks/>
              </p:cNvSpPr>
              <p:nvPr/>
            </p:nvSpPr>
            <p:spPr bwMode="auto">
              <a:xfrm>
                <a:off x="6274" y="2109"/>
                <a:ext cx="0" cy="3"/>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2" name="Freeform 274"/>
              <p:cNvSpPr>
                <a:spLocks/>
              </p:cNvSpPr>
              <p:nvPr/>
            </p:nvSpPr>
            <p:spPr bwMode="auto">
              <a:xfrm>
                <a:off x="6147" y="2858"/>
                <a:ext cx="0" cy="4"/>
              </a:xfrm>
              <a:custGeom>
                <a:avLst/>
                <a:gdLst>
                  <a:gd name="T0" fmla="*/ 0 h 4"/>
                  <a:gd name="T1" fmla="*/ 0 h 4"/>
                  <a:gd name="T2" fmla="*/ 0 h 4"/>
                  <a:gd name="T3" fmla="*/ 4 h 4"/>
                  <a:gd name="T4" fmla="*/ 0 h 4"/>
                  <a:gd name="T5" fmla="*/ 0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0"/>
                    </a:lnTo>
                    <a:lnTo>
                      <a:pt x="0" y="4"/>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3" name="Freeform 275"/>
              <p:cNvSpPr>
                <a:spLocks/>
              </p:cNvSpPr>
              <p:nvPr/>
            </p:nvSpPr>
            <p:spPr bwMode="auto">
              <a:xfrm>
                <a:off x="6147" y="2858"/>
                <a:ext cx="0" cy="4"/>
              </a:xfrm>
              <a:custGeom>
                <a:avLst/>
                <a:gdLst>
                  <a:gd name="T0" fmla="*/ 0 h 4"/>
                  <a:gd name="T1" fmla="*/ 0 h 4"/>
                  <a:gd name="T2" fmla="*/ 0 h 4"/>
                  <a:gd name="T3" fmla="*/ 4 h 4"/>
                  <a:gd name="T4" fmla="*/ 0 h 4"/>
                  <a:gd name="T5" fmla="*/ 0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0"/>
                    </a:lnTo>
                    <a:lnTo>
                      <a:pt x="0" y="4"/>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4" name="Freeform 276"/>
              <p:cNvSpPr>
                <a:spLocks/>
              </p:cNvSpPr>
              <p:nvPr/>
            </p:nvSpPr>
            <p:spPr bwMode="auto">
              <a:xfrm>
                <a:off x="7032" y="2582"/>
                <a:ext cx="4" cy="4"/>
              </a:xfrm>
              <a:custGeom>
                <a:avLst/>
                <a:gdLst>
                  <a:gd name="T0" fmla="*/ 4 w 4"/>
                  <a:gd name="T1" fmla="*/ 0 h 4"/>
                  <a:gd name="T2" fmla="*/ 0 w 4"/>
                  <a:gd name="T3" fmla="*/ 0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0"/>
                    </a:lnTo>
                    <a:lnTo>
                      <a:pt x="4" y="4"/>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5" name="Freeform 277"/>
              <p:cNvSpPr>
                <a:spLocks/>
              </p:cNvSpPr>
              <p:nvPr/>
            </p:nvSpPr>
            <p:spPr bwMode="auto">
              <a:xfrm>
                <a:off x="7032" y="2582"/>
                <a:ext cx="4" cy="4"/>
              </a:xfrm>
              <a:custGeom>
                <a:avLst/>
                <a:gdLst>
                  <a:gd name="T0" fmla="*/ 4 w 4"/>
                  <a:gd name="T1" fmla="*/ 0 h 4"/>
                  <a:gd name="T2" fmla="*/ 0 w 4"/>
                  <a:gd name="T3" fmla="*/ 0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0"/>
                    </a:lnTo>
                    <a:lnTo>
                      <a:pt x="4" y="4"/>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6" name="Freeform 278"/>
              <p:cNvSpPr>
                <a:spLocks/>
              </p:cNvSpPr>
              <p:nvPr/>
            </p:nvSpPr>
            <p:spPr bwMode="auto">
              <a:xfrm>
                <a:off x="6147" y="2586"/>
                <a:ext cx="1020" cy="606"/>
              </a:xfrm>
              <a:custGeom>
                <a:avLst/>
                <a:gdLst>
                  <a:gd name="T0" fmla="*/ 889 w 1020"/>
                  <a:gd name="T1" fmla="*/ 0 h 606"/>
                  <a:gd name="T2" fmla="*/ 885 w 1020"/>
                  <a:gd name="T3" fmla="*/ 4 h 606"/>
                  <a:gd name="T4" fmla="*/ 1012 w 1020"/>
                  <a:gd name="T5" fmla="*/ 599 h 606"/>
                  <a:gd name="T6" fmla="*/ 4 w 1020"/>
                  <a:gd name="T7" fmla="*/ 268 h 606"/>
                  <a:gd name="T8" fmla="*/ 533 w 1020"/>
                  <a:gd name="T9" fmla="*/ 110 h 606"/>
                  <a:gd name="T10" fmla="*/ 0 w 1020"/>
                  <a:gd name="T11" fmla="*/ 272 h 606"/>
                  <a:gd name="T12" fmla="*/ 0 w 1020"/>
                  <a:gd name="T13" fmla="*/ 272 h 606"/>
                  <a:gd name="T14" fmla="*/ 4 w 1020"/>
                  <a:gd name="T15" fmla="*/ 272 h 606"/>
                  <a:gd name="T16" fmla="*/ 1020 w 1020"/>
                  <a:gd name="T17" fmla="*/ 606 h 606"/>
                  <a:gd name="T18" fmla="*/ 889 w 1020"/>
                  <a:gd name="T19"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0" h="606">
                    <a:moveTo>
                      <a:pt x="889" y="0"/>
                    </a:moveTo>
                    <a:lnTo>
                      <a:pt x="885" y="4"/>
                    </a:lnTo>
                    <a:lnTo>
                      <a:pt x="1012" y="599"/>
                    </a:lnTo>
                    <a:lnTo>
                      <a:pt x="4" y="268"/>
                    </a:lnTo>
                    <a:lnTo>
                      <a:pt x="533" y="110"/>
                    </a:lnTo>
                    <a:lnTo>
                      <a:pt x="0" y="272"/>
                    </a:lnTo>
                    <a:lnTo>
                      <a:pt x="0" y="272"/>
                    </a:lnTo>
                    <a:lnTo>
                      <a:pt x="4" y="272"/>
                    </a:lnTo>
                    <a:lnTo>
                      <a:pt x="1020" y="606"/>
                    </a:lnTo>
                    <a:lnTo>
                      <a:pt x="88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7" name="Freeform 279"/>
              <p:cNvSpPr>
                <a:spLocks/>
              </p:cNvSpPr>
              <p:nvPr/>
            </p:nvSpPr>
            <p:spPr bwMode="auto">
              <a:xfrm>
                <a:off x="6147" y="2586"/>
                <a:ext cx="1020" cy="606"/>
              </a:xfrm>
              <a:custGeom>
                <a:avLst/>
                <a:gdLst>
                  <a:gd name="T0" fmla="*/ 889 w 1020"/>
                  <a:gd name="T1" fmla="*/ 0 h 606"/>
                  <a:gd name="T2" fmla="*/ 885 w 1020"/>
                  <a:gd name="T3" fmla="*/ 4 h 606"/>
                  <a:gd name="T4" fmla="*/ 1012 w 1020"/>
                  <a:gd name="T5" fmla="*/ 599 h 606"/>
                  <a:gd name="T6" fmla="*/ 4 w 1020"/>
                  <a:gd name="T7" fmla="*/ 268 h 606"/>
                  <a:gd name="T8" fmla="*/ 533 w 1020"/>
                  <a:gd name="T9" fmla="*/ 110 h 606"/>
                  <a:gd name="T10" fmla="*/ 0 w 1020"/>
                  <a:gd name="T11" fmla="*/ 272 h 606"/>
                  <a:gd name="T12" fmla="*/ 0 w 1020"/>
                  <a:gd name="T13" fmla="*/ 272 h 606"/>
                  <a:gd name="T14" fmla="*/ 4 w 1020"/>
                  <a:gd name="T15" fmla="*/ 272 h 606"/>
                  <a:gd name="T16" fmla="*/ 1020 w 1020"/>
                  <a:gd name="T17" fmla="*/ 606 h 606"/>
                  <a:gd name="T18" fmla="*/ 889 w 1020"/>
                  <a:gd name="T19"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0" h="606">
                    <a:moveTo>
                      <a:pt x="889" y="0"/>
                    </a:moveTo>
                    <a:lnTo>
                      <a:pt x="885" y="4"/>
                    </a:lnTo>
                    <a:lnTo>
                      <a:pt x="1012" y="599"/>
                    </a:lnTo>
                    <a:lnTo>
                      <a:pt x="4" y="268"/>
                    </a:lnTo>
                    <a:lnTo>
                      <a:pt x="533" y="110"/>
                    </a:lnTo>
                    <a:lnTo>
                      <a:pt x="0" y="272"/>
                    </a:lnTo>
                    <a:lnTo>
                      <a:pt x="0" y="272"/>
                    </a:lnTo>
                    <a:lnTo>
                      <a:pt x="4" y="272"/>
                    </a:lnTo>
                    <a:lnTo>
                      <a:pt x="1020" y="606"/>
                    </a:lnTo>
                    <a:lnTo>
                      <a:pt x="88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8" name="Freeform 280"/>
              <p:cNvSpPr>
                <a:spLocks/>
              </p:cNvSpPr>
              <p:nvPr/>
            </p:nvSpPr>
            <p:spPr bwMode="auto">
              <a:xfrm>
                <a:off x="6380" y="2586"/>
                <a:ext cx="648" cy="198"/>
              </a:xfrm>
              <a:custGeom>
                <a:avLst/>
                <a:gdLst>
                  <a:gd name="T0" fmla="*/ 648 w 648"/>
                  <a:gd name="T1" fmla="*/ 0 h 198"/>
                  <a:gd name="T2" fmla="*/ 648 w 648"/>
                  <a:gd name="T3" fmla="*/ 0 h 198"/>
                  <a:gd name="T4" fmla="*/ 0 w 648"/>
                  <a:gd name="T5" fmla="*/ 198 h 198"/>
                  <a:gd name="T6" fmla="*/ 648 w 648"/>
                  <a:gd name="T7" fmla="*/ 0 h 198"/>
                  <a:gd name="T8" fmla="*/ 648 w 648"/>
                  <a:gd name="T9" fmla="*/ 0 h 198"/>
                </a:gdLst>
                <a:ahLst/>
                <a:cxnLst>
                  <a:cxn ang="0">
                    <a:pos x="T0" y="T1"/>
                  </a:cxn>
                  <a:cxn ang="0">
                    <a:pos x="T2" y="T3"/>
                  </a:cxn>
                  <a:cxn ang="0">
                    <a:pos x="T4" y="T5"/>
                  </a:cxn>
                  <a:cxn ang="0">
                    <a:pos x="T6" y="T7"/>
                  </a:cxn>
                  <a:cxn ang="0">
                    <a:pos x="T8" y="T9"/>
                  </a:cxn>
                </a:cxnLst>
                <a:rect l="0" t="0" r="r" b="b"/>
                <a:pathLst>
                  <a:path w="648" h="198">
                    <a:moveTo>
                      <a:pt x="648" y="0"/>
                    </a:moveTo>
                    <a:lnTo>
                      <a:pt x="648" y="0"/>
                    </a:lnTo>
                    <a:lnTo>
                      <a:pt x="0" y="198"/>
                    </a:lnTo>
                    <a:lnTo>
                      <a:pt x="648" y="0"/>
                    </a:lnTo>
                    <a:lnTo>
                      <a:pt x="64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9" name="Freeform 281"/>
              <p:cNvSpPr>
                <a:spLocks/>
              </p:cNvSpPr>
              <p:nvPr/>
            </p:nvSpPr>
            <p:spPr bwMode="auto">
              <a:xfrm>
                <a:off x="6380" y="2586"/>
                <a:ext cx="648" cy="198"/>
              </a:xfrm>
              <a:custGeom>
                <a:avLst/>
                <a:gdLst>
                  <a:gd name="T0" fmla="*/ 648 w 648"/>
                  <a:gd name="T1" fmla="*/ 0 h 198"/>
                  <a:gd name="T2" fmla="*/ 648 w 648"/>
                  <a:gd name="T3" fmla="*/ 0 h 198"/>
                  <a:gd name="T4" fmla="*/ 0 w 648"/>
                  <a:gd name="T5" fmla="*/ 198 h 198"/>
                  <a:gd name="T6" fmla="*/ 648 w 648"/>
                  <a:gd name="T7" fmla="*/ 0 h 198"/>
                  <a:gd name="T8" fmla="*/ 648 w 648"/>
                  <a:gd name="T9" fmla="*/ 0 h 198"/>
                </a:gdLst>
                <a:ahLst/>
                <a:cxnLst>
                  <a:cxn ang="0">
                    <a:pos x="T0" y="T1"/>
                  </a:cxn>
                  <a:cxn ang="0">
                    <a:pos x="T2" y="T3"/>
                  </a:cxn>
                  <a:cxn ang="0">
                    <a:pos x="T4" y="T5"/>
                  </a:cxn>
                  <a:cxn ang="0">
                    <a:pos x="T6" y="T7"/>
                  </a:cxn>
                  <a:cxn ang="0">
                    <a:pos x="T8" y="T9"/>
                  </a:cxn>
                </a:cxnLst>
                <a:rect l="0" t="0" r="r" b="b"/>
                <a:pathLst>
                  <a:path w="648" h="198">
                    <a:moveTo>
                      <a:pt x="648" y="0"/>
                    </a:moveTo>
                    <a:lnTo>
                      <a:pt x="648" y="0"/>
                    </a:lnTo>
                    <a:lnTo>
                      <a:pt x="0" y="198"/>
                    </a:lnTo>
                    <a:lnTo>
                      <a:pt x="648" y="0"/>
                    </a:lnTo>
                    <a:lnTo>
                      <a:pt x="64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0" name="Freeform 282"/>
              <p:cNvSpPr>
                <a:spLocks/>
              </p:cNvSpPr>
              <p:nvPr/>
            </p:nvSpPr>
            <p:spPr bwMode="auto">
              <a:xfrm>
                <a:off x="6138" y="2854"/>
                <a:ext cx="5" cy="4"/>
              </a:xfrm>
              <a:custGeom>
                <a:avLst/>
                <a:gdLst>
                  <a:gd name="T0" fmla="*/ 5 w 5"/>
                  <a:gd name="T1" fmla="*/ 0 h 4"/>
                  <a:gd name="T2" fmla="*/ 5 w 5"/>
                  <a:gd name="T3" fmla="*/ 0 h 4"/>
                  <a:gd name="T4" fmla="*/ 5 w 5"/>
                  <a:gd name="T5" fmla="*/ 0 h 4"/>
                  <a:gd name="T6" fmla="*/ 0 w 5"/>
                  <a:gd name="T7" fmla="*/ 0 h 4"/>
                  <a:gd name="T8" fmla="*/ 5 w 5"/>
                  <a:gd name="T9" fmla="*/ 0 h 4"/>
                  <a:gd name="T10" fmla="*/ 5 w 5"/>
                  <a:gd name="T11" fmla="*/ 4 h 4"/>
                  <a:gd name="T12" fmla="*/ 5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0"/>
                    </a:moveTo>
                    <a:lnTo>
                      <a:pt x="5" y="0"/>
                    </a:lnTo>
                    <a:lnTo>
                      <a:pt x="5" y="0"/>
                    </a:lnTo>
                    <a:lnTo>
                      <a:pt x="0" y="0"/>
                    </a:lnTo>
                    <a:lnTo>
                      <a:pt x="5" y="0"/>
                    </a:lnTo>
                    <a:lnTo>
                      <a:pt x="5" y="4"/>
                    </a:lnTo>
                    <a:lnTo>
                      <a:pt x="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1" name="Freeform 283"/>
              <p:cNvSpPr>
                <a:spLocks/>
              </p:cNvSpPr>
              <p:nvPr/>
            </p:nvSpPr>
            <p:spPr bwMode="auto">
              <a:xfrm>
                <a:off x="6138" y="2854"/>
                <a:ext cx="5" cy="4"/>
              </a:xfrm>
              <a:custGeom>
                <a:avLst/>
                <a:gdLst>
                  <a:gd name="T0" fmla="*/ 5 w 5"/>
                  <a:gd name="T1" fmla="*/ 0 h 4"/>
                  <a:gd name="T2" fmla="*/ 5 w 5"/>
                  <a:gd name="T3" fmla="*/ 0 h 4"/>
                  <a:gd name="T4" fmla="*/ 5 w 5"/>
                  <a:gd name="T5" fmla="*/ 0 h 4"/>
                  <a:gd name="T6" fmla="*/ 0 w 5"/>
                  <a:gd name="T7" fmla="*/ 0 h 4"/>
                  <a:gd name="T8" fmla="*/ 5 w 5"/>
                  <a:gd name="T9" fmla="*/ 0 h 4"/>
                  <a:gd name="T10" fmla="*/ 5 w 5"/>
                  <a:gd name="T11" fmla="*/ 4 h 4"/>
                  <a:gd name="T12" fmla="*/ 5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0"/>
                    </a:moveTo>
                    <a:lnTo>
                      <a:pt x="5" y="0"/>
                    </a:lnTo>
                    <a:lnTo>
                      <a:pt x="5" y="0"/>
                    </a:lnTo>
                    <a:lnTo>
                      <a:pt x="0" y="0"/>
                    </a:lnTo>
                    <a:lnTo>
                      <a:pt x="5" y="0"/>
                    </a:lnTo>
                    <a:lnTo>
                      <a:pt x="5" y="4"/>
                    </a:lnTo>
                    <a:lnTo>
                      <a:pt x="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2" name="Freeform 284"/>
              <p:cNvSpPr>
                <a:spLocks noEditPoints="1"/>
              </p:cNvSpPr>
              <p:nvPr/>
            </p:nvSpPr>
            <p:spPr bwMode="auto">
              <a:xfrm>
                <a:off x="6143" y="2109"/>
                <a:ext cx="893" cy="749"/>
              </a:xfrm>
              <a:custGeom>
                <a:avLst/>
                <a:gdLst>
                  <a:gd name="T0" fmla="*/ 4 w 893"/>
                  <a:gd name="T1" fmla="*/ 745 h 749"/>
                  <a:gd name="T2" fmla="*/ 131 w 893"/>
                  <a:gd name="T3" fmla="*/ 7 h 749"/>
                  <a:gd name="T4" fmla="*/ 885 w 893"/>
                  <a:gd name="T5" fmla="*/ 477 h 749"/>
                  <a:gd name="T6" fmla="*/ 885 w 893"/>
                  <a:gd name="T7" fmla="*/ 477 h 749"/>
                  <a:gd name="T8" fmla="*/ 237 w 893"/>
                  <a:gd name="T9" fmla="*/ 675 h 749"/>
                  <a:gd name="T10" fmla="*/ 4 w 893"/>
                  <a:gd name="T11" fmla="*/ 745 h 749"/>
                  <a:gd name="T12" fmla="*/ 127 w 893"/>
                  <a:gd name="T13" fmla="*/ 0 h 749"/>
                  <a:gd name="T14" fmla="*/ 127 w 893"/>
                  <a:gd name="T15" fmla="*/ 0 h 749"/>
                  <a:gd name="T16" fmla="*/ 127 w 893"/>
                  <a:gd name="T17" fmla="*/ 3 h 749"/>
                  <a:gd name="T18" fmla="*/ 127 w 893"/>
                  <a:gd name="T19" fmla="*/ 3 h 749"/>
                  <a:gd name="T20" fmla="*/ 4 w 893"/>
                  <a:gd name="T21" fmla="*/ 742 h 749"/>
                  <a:gd name="T22" fmla="*/ 0 w 893"/>
                  <a:gd name="T23" fmla="*/ 745 h 749"/>
                  <a:gd name="T24" fmla="*/ 0 w 893"/>
                  <a:gd name="T25" fmla="*/ 749 h 749"/>
                  <a:gd name="T26" fmla="*/ 0 w 893"/>
                  <a:gd name="T27" fmla="*/ 749 h 749"/>
                  <a:gd name="T28" fmla="*/ 4 w 893"/>
                  <a:gd name="T29" fmla="*/ 749 h 749"/>
                  <a:gd name="T30" fmla="*/ 4 w 893"/>
                  <a:gd name="T31" fmla="*/ 749 h 749"/>
                  <a:gd name="T32" fmla="*/ 537 w 893"/>
                  <a:gd name="T33" fmla="*/ 587 h 749"/>
                  <a:gd name="T34" fmla="*/ 889 w 893"/>
                  <a:gd name="T35" fmla="*/ 481 h 749"/>
                  <a:gd name="T36" fmla="*/ 893 w 893"/>
                  <a:gd name="T37" fmla="*/ 477 h 749"/>
                  <a:gd name="T38" fmla="*/ 893 w 893"/>
                  <a:gd name="T39" fmla="*/ 477 h 749"/>
                  <a:gd name="T40" fmla="*/ 893 w 893"/>
                  <a:gd name="T41" fmla="*/ 477 h 749"/>
                  <a:gd name="T42" fmla="*/ 893 w 893"/>
                  <a:gd name="T43" fmla="*/ 477 h 749"/>
                  <a:gd name="T44" fmla="*/ 889 w 893"/>
                  <a:gd name="T45" fmla="*/ 473 h 749"/>
                  <a:gd name="T46" fmla="*/ 889 w 893"/>
                  <a:gd name="T47" fmla="*/ 473 h 749"/>
                  <a:gd name="T48" fmla="*/ 355 w 893"/>
                  <a:gd name="T49" fmla="*/ 139 h 749"/>
                  <a:gd name="T50" fmla="*/ 135 w 893"/>
                  <a:gd name="T51" fmla="*/ 3 h 749"/>
                  <a:gd name="T52" fmla="*/ 131 w 893"/>
                  <a:gd name="T53" fmla="*/ 3 h 749"/>
                  <a:gd name="T54" fmla="*/ 131 w 893"/>
                  <a:gd name="T55" fmla="*/ 0 h 749"/>
                  <a:gd name="T56" fmla="*/ 127 w 893"/>
                  <a:gd name="T5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93" h="749">
                    <a:moveTo>
                      <a:pt x="4" y="745"/>
                    </a:moveTo>
                    <a:lnTo>
                      <a:pt x="131" y="7"/>
                    </a:lnTo>
                    <a:lnTo>
                      <a:pt x="885" y="477"/>
                    </a:lnTo>
                    <a:lnTo>
                      <a:pt x="885" y="477"/>
                    </a:lnTo>
                    <a:lnTo>
                      <a:pt x="237" y="675"/>
                    </a:lnTo>
                    <a:lnTo>
                      <a:pt x="4" y="745"/>
                    </a:lnTo>
                    <a:close/>
                    <a:moveTo>
                      <a:pt x="127" y="0"/>
                    </a:moveTo>
                    <a:lnTo>
                      <a:pt x="127" y="0"/>
                    </a:lnTo>
                    <a:lnTo>
                      <a:pt x="127" y="3"/>
                    </a:lnTo>
                    <a:lnTo>
                      <a:pt x="127" y="3"/>
                    </a:lnTo>
                    <a:lnTo>
                      <a:pt x="4" y="742"/>
                    </a:lnTo>
                    <a:lnTo>
                      <a:pt x="0" y="745"/>
                    </a:lnTo>
                    <a:lnTo>
                      <a:pt x="0" y="749"/>
                    </a:lnTo>
                    <a:lnTo>
                      <a:pt x="0" y="749"/>
                    </a:lnTo>
                    <a:lnTo>
                      <a:pt x="4" y="749"/>
                    </a:lnTo>
                    <a:lnTo>
                      <a:pt x="4" y="749"/>
                    </a:lnTo>
                    <a:lnTo>
                      <a:pt x="537" y="587"/>
                    </a:lnTo>
                    <a:lnTo>
                      <a:pt x="889" y="481"/>
                    </a:lnTo>
                    <a:lnTo>
                      <a:pt x="893" y="477"/>
                    </a:lnTo>
                    <a:lnTo>
                      <a:pt x="893" y="477"/>
                    </a:lnTo>
                    <a:lnTo>
                      <a:pt x="893" y="477"/>
                    </a:lnTo>
                    <a:lnTo>
                      <a:pt x="893" y="477"/>
                    </a:lnTo>
                    <a:lnTo>
                      <a:pt x="889" y="473"/>
                    </a:lnTo>
                    <a:lnTo>
                      <a:pt x="889" y="473"/>
                    </a:lnTo>
                    <a:lnTo>
                      <a:pt x="355" y="139"/>
                    </a:lnTo>
                    <a:lnTo>
                      <a:pt x="135" y="3"/>
                    </a:lnTo>
                    <a:lnTo>
                      <a:pt x="131" y="3"/>
                    </a:lnTo>
                    <a:lnTo>
                      <a:pt x="131" y="0"/>
                    </a:lnTo>
                    <a:lnTo>
                      <a:pt x="127"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3" name="Freeform 285"/>
              <p:cNvSpPr>
                <a:spLocks noEditPoints="1"/>
              </p:cNvSpPr>
              <p:nvPr/>
            </p:nvSpPr>
            <p:spPr bwMode="auto">
              <a:xfrm>
                <a:off x="6143" y="2109"/>
                <a:ext cx="893" cy="749"/>
              </a:xfrm>
              <a:custGeom>
                <a:avLst/>
                <a:gdLst>
                  <a:gd name="T0" fmla="*/ 4 w 893"/>
                  <a:gd name="T1" fmla="*/ 745 h 749"/>
                  <a:gd name="T2" fmla="*/ 131 w 893"/>
                  <a:gd name="T3" fmla="*/ 7 h 749"/>
                  <a:gd name="T4" fmla="*/ 885 w 893"/>
                  <a:gd name="T5" fmla="*/ 477 h 749"/>
                  <a:gd name="T6" fmla="*/ 885 w 893"/>
                  <a:gd name="T7" fmla="*/ 477 h 749"/>
                  <a:gd name="T8" fmla="*/ 237 w 893"/>
                  <a:gd name="T9" fmla="*/ 675 h 749"/>
                  <a:gd name="T10" fmla="*/ 4 w 893"/>
                  <a:gd name="T11" fmla="*/ 745 h 749"/>
                  <a:gd name="T12" fmla="*/ 127 w 893"/>
                  <a:gd name="T13" fmla="*/ 0 h 749"/>
                  <a:gd name="T14" fmla="*/ 127 w 893"/>
                  <a:gd name="T15" fmla="*/ 0 h 749"/>
                  <a:gd name="T16" fmla="*/ 127 w 893"/>
                  <a:gd name="T17" fmla="*/ 3 h 749"/>
                  <a:gd name="T18" fmla="*/ 127 w 893"/>
                  <a:gd name="T19" fmla="*/ 3 h 749"/>
                  <a:gd name="T20" fmla="*/ 4 w 893"/>
                  <a:gd name="T21" fmla="*/ 742 h 749"/>
                  <a:gd name="T22" fmla="*/ 0 w 893"/>
                  <a:gd name="T23" fmla="*/ 745 h 749"/>
                  <a:gd name="T24" fmla="*/ 0 w 893"/>
                  <a:gd name="T25" fmla="*/ 749 h 749"/>
                  <a:gd name="T26" fmla="*/ 0 w 893"/>
                  <a:gd name="T27" fmla="*/ 749 h 749"/>
                  <a:gd name="T28" fmla="*/ 4 w 893"/>
                  <a:gd name="T29" fmla="*/ 749 h 749"/>
                  <a:gd name="T30" fmla="*/ 4 w 893"/>
                  <a:gd name="T31" fmla="*/ 749 h 749"/>
                  <a:gd name="T32" fmla="*/ 537 w 893"/>
                  <a:gd name="T33" fmla="*/ 587 h 749"/>
                  <a:gd name="T34" fmla="*/ 889 w 893"/>
                  <a:gd name="T35" fmla="*/ 481 h 749"/>
                  <a:gd name="T36" fmla="*/ 893 w 893"/>
                  <a:gd name="T37" fmla="*/ 477 h 749"/>
                  <a:gd name="T38" fmla="*/ 893 w 893"/>
                  <a:gd name="T39" fmla="*/ 477 h 749"/>
                  <a:gd name="T40" fmla="*/ 893 w 893"/>
                  <a:gd name="T41" fmla="*/ 477 h 749"/>
                  <a:gd name="T42" fmla="*/ 893 w 893"/>
                  <a:gd name="T43" fmla="*/ 477 h 749"/>
                  <a:gd name="T44" fmla="*/ 889 w 893"/>
                  <a:gd name="T45" fmla="*/ 473 h 749"/>
                  <a:gd name="T46" fmla="*/ 889 w 893"/>
                  <a:gd name="T47" fmla="*/ 473 h 749"/>
                  <a:gd name="T48" fmla="*/ 355 w 893"/>
                  <a:gd name="T49" fmla="*/ 139 h 749"/>
                  <a:gd name="T50" fmla="*/ 135 w 893"/>
                  <a:gd name="T51" fmla="*/ 3 h 749"/>
                  <a:gd name="T52" fmla="*/ 131 w 893"/>
                  <a:gd name="T53" fmla="*/ 3 h 749"/>
                  <a:gd name="T54" fmla="*/ 131 w 893"/>
                  <a:gd name="T55" fmla="*/ 0 h 749"/>
                  <a:gd name="T56" fmla="*/ 127 w 893"/>
                  <a:gd name="T5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93" h="749">
                    <a:moveTo>
                      <a:pt x="4" y="745"/>
                    </a:moveTo>
                    <a:lnTo>
                      <a:pt x="131" y="7"/>
                    </a:lnTo>
                    <a:lnTo>
                      <a:pt x="885" y="477"/>
                    </a:lnTo>
                    <a:lnTo>
                      <a:pt x="885" y="477"/>
                    </a:lnTo>
                    <a:lnTo>
                      <a:pt x="237" y="675"/>
                    </a:lnTo>
                    <a:lnTo>
                      <a:pt x="4" y="745"/>
                    </a:lnTo>
                    <a:moveTo>
                      <a:pt x="127" y="0"/>
                    </a:moveTo>
                    <a:lnTo>
                      <a:pt x="127" y="0"/>
                    </a:lnTo>
                    <a:lnTo>
                      <a:pt x="127" y="3"/>
                    </a:lnTo>
                    <a:lnTo>
                      <a:pt x="127" y="3"/>
                    </a:lnTo>
                    <a:lnTo>
                      <a:pt x="4" y="742"/>
                    </a:lnTo>
                    <a:lnTo>
                      <a:pt x="0" y="745"/>
                    </a:lnTo>
                    <a:lnTo>
                      <a:pt x="0" y="749"/>
                    </a:lnTo>
                    <a:lnTo>
                      <a:pt x="0" y="749"/>
                    </a:lnTo>
                    <a:lnTo>
                      <a:pt x="4" y="749"/>
                    </a:lnTo>
                    <a:lnTo>
                      <a:pt x="4" y="749"/>
                    </a:lnTo>
                    <a:lnTo>
                      <a:pt x="537" y="587"/>
                    </a:lnTo>
                    <a:lnTo>
                      <a:pt x="889" y="481"/>
                    </a:lnTo>
                    <a:lnTo>
                      <a:pt x="893" y="477"/>
                    </a:lnTo>
                    <a:lnTo>
                      <a:pt x="893" y="477"/>
                    </a:lnTo>
                    <a:lnTo>
                      <a:pt x="893" y="477"/>
                    </a:lnTo>
                    <a:lnTo>
                      <a:pt x="893" y="477"/>
                    </a:lnTo>
                    <a:lnTo>
                      <a:pt x="889" y="473"/>
                    </a:lnTo>
                    <a:lnTo>
                      <a:pt x="889" y="473"/>
                    </a:lnTo>
                    <a:lnTo>
                      <a:pt x="355" y="139"/>
                    </a:lnTo>
                    <a:lnTo>
                      <a:pt x="135" y="3"/>
                    </a:lnTo>
                    <a:lnTo>
                      <a:pt x="131" y="3"/>
                    </a:lnTo>
                    <a:lnTo>
                      <a:pt x="131" y="0"/>
                    </a:lnTo>
                    <a:lnTo>
                      <a:pt x="127"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4" name="Freeform 286"/>
              <p:cNvSpPr>
                <a:spLocks/>
              </p:cNvSpPr>
              <p:nvPr/>
            </p:nvSpPr>
            <p:spPr bwMode="auto">
              <a:xfrm>
                <a:off x="439" y="-4"/>
                <a:ext cx="114" cy="121"/>
              </a:xfrm>
              <a:custGeom>
                <a:avLst/>
                <a:gdLst>
                  <a:gd name="T0" fmla="*/ 27 w 27"/>
                  <a:gd name="T1" fmla="*/ 0 h 33"/>
                  <a:gd name="T2" fmla="*/ 26 w 27"/>
                  <a:gd name="T3" fmla="*/ 0 h 33"/>
                  <a:gd name="T4" fmla="*/ 0 w 27"/>
                  <a:gd name="T5" fmla="*/ 33 h 33"/>
                  <a:gd name="T6" fmla="*/ 0 w 27"/>
                  <a:gd name="T7" fmla="*/ 33 h 33"/>
                  <a:gd name="T8" fmla="*/ 1 w 27"/>
                  <a:gd name="T9" fmla="*/ 33 h 33"/>
                  <a:gd name="T10" fmla="*/ 1 w 27"/>
                  <a:gd name="T11" fmla="*/ 33 h 33"/>
                  <a:gd name="T12" fmla="*/ 1 w 27"/>
                  <a:gd name="T13" fmla="*/ 33 h 33"/>
                  <a:gd name="T14" fmla="*/ 27 w 27"/>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33">
                    <a:moveTo>
                      <a:pt x="27" y="0"/>
                    </a:moveTo>
                    <a:cubicBezTo>
                      <a:pt x="27" y="0"/>
                      <a:pt x="26" y="0"/>
                      <a:pt x="26" y="0"/>
                    </a:cubicBezTo>
                    <a:cubicBezTo>
                      <a:pt x="0" y="33"/>
                      <a:pt x="0" y="33"/>
                      <a:pt x="0" y="33"/>
                    </a:cubicBezTo>
                    <a:cubicBezTo>
                      <a:pt x="0" y="33"/>
                      <a:pt x="0" y="33"/>
                      <a:pt x="0" y="33"/>
                    </a:cubicBezTo>
                    <a:cubicBezTo>
                      <a:pt x="1" y="33"/>
                      <a:pt x="1" y="33"/>
                      <a:pt x="1" y="33"/>
                    </a:cubicBezTo>
                    <a:cubicBezTo>
                      <a:pt x="1" y="33"/>
                      <a:pt x="1" y="33"/>
                      <a:pt x="1" y="33"/>
                    </a:cubicBezTo>
                    <a:cubicBezTo>
                      <a:pt x="1" y="33"/>
                      <a:pt x="1" y="33"/>
                      <a:pt x="1" y="33"/>
                    </a:cubicBezTo>
                    <a:cubicBezTo>
                      <a:pt x="27" y="0"/>
                      <a:pt x="27" y="0"/>
                      <a:pt x="27"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5" name="Freeform 287"/>
              <p:cNvSpPr>
                <a:spLocks/>
              </p:cNvSpPr>
              <p:nvPr/>
            </p:nvSpPr>
            <p:spPr bwMode="auto">
              <a:xfrm>
                <a:off x="443" y="121"/>
                <a:ext cx="618" cy="195"/>
              </a:xfrm>
              <a:custGeom>
                <a:avLst/>
                <a:gdLst>
                  <a:gd name="T0" fmla="*/ 0 w 618"/>
                  <a:gd name="T1" fmla="*/ 0 h 195"/>
                  <a:gd name="T2" fmla="*/ 0 w 618"/>
                  <a:gd name="T3" fmla="*/ 0 h 195"/>
                  <a:gd name="T4" fmla="*/ 618 w 618"/>
                  <a:gd name="T5" fmla="*/ 195 h 195"/>
                  <a:gd name="T6" fmla="*/ 0 w 618"/>
                  <a:gd name="T7" fmla="*/ 0 h 195"/>
                </a:gdLst>
                <a:ahLst/>
                <a:cxnLst>
                  <a:cxn ang="0">
                    <a:pos x="T0" y="T1"/>
                  </a:cxn>
                  <a:cxn ang="0">
                    <a:pos x="T2" y="T3"/>
                  </a:cxn>
                  <a:cxn ang="0">
                    <a:pos x="T4" y="T5"/>
                  </a:cxn>
                  <a:cxn ang="0">
                    <a:pos x="T6" y="T7"/>
                  </a:cxn>
                </a:cxnLst>
                <a:rect l="0" t="0" r="r" b="b"/>
                <a:pathLst>
                  <a:path w="618" h="195">
                    <a:moveTo>
                      <a:pt x="0" y="0"/>
                    </a:moveTo>
                    <a:lnTo>
                      <a:pt x="0" y="0"/>
                    </a:lnTo>
                    <a:lnTo>
                      <a:pt x="618" y="195"/>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6" name="Freeform 288"/>
              <p:cNvSpPr>
                <a:spLocks/>
              </p:cNvSpPr>
              <p:nvPr/>
            </p:nvSpPr>
            <p:spPr bwMode="auto">
              <a:xfrm>
                <a:off x="443" y="121"/>
                <a:ext cx="618" cy="195"/>
              </a:xfrm>
              <a:custGeom>
                <a:avLst/>
                <a:gdLst>
                  <a:gd name="T0" fmla="*/ 0 w 618"/>
                  <a:gd name="T1" fmla="*/ 0 h 195"/>
                  <a:gd name="T2" fmla="*/ 0 w 618"/>
                  <a:gd name="T3" fmla="*/ 0 h 195"/>
                  <a:gd name="T4" fmla="*/ 618 w 618"/>
                  <a:gd name="T5" fmla="*/ 195 h 195"/>
                  <a:gd name="T6" fmla="*/ 0 w 618"/>
                  <a:gd name="T7" fmla="*/ 0 h 195"/>
                </a:gdLst>
                <a:ahLst/>
                <a:cxnLst>
                  <a:cxn ang="0">
                    <a:pos x="T0" y="T1"/>
                  </a:cxn>
                  <a:cxn ang="0">
                    <a:pos x="T2" y="T3"/>
                  </a:cxn>
                  <a:cxn ang="0">
                    <a:pos x="T4" y="T5"/>
                  </a:cxn>
                  <a:cxn ang="0">
                    <a:pos x="T6" y="T7"/>
                  </a:cxn>
                </a:cxnLst>
                <a:rect l="0" t="0" r="r" b="b"/>
                <a:pathLst>
                  <a:path w="618" h="195">
                    <a:moveTo>
                      <a:pt x="0" y="0"/>
                    </a:moveTo>
                    <a:lnTo>
                      <a:pt x="0" y="0"/>
                    </a:lnTo>
                    <a:lnTo>
                      <a:pt x="618" y="195"/>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7" name="Freeform 289"/>
              <p:cNvSpPr>
                <a:spLocks/>
              </p:cNvSpPr>
              <p:nvPr/>
            </p:nvSpPr>
            <p:spPr bwMode="auto">
              <a:xfrm>
                <a:off x="1044" y="-4"/>
                <a:ext cx="21" cy="316"/>
              </a:xfrm>
              <a:custGeom>
                <a:avLst/>
                <a:gdLst>
                  <a:gd name="T0" fmla="*/ 0 w 21"/>
                  <a:gd name="T1" fmla="*/ 0 h 316"/>
                  <a:gd name="T2" fmla="*/ 21 w 21"/>
                  <a:gd name="T3" fmla="*/ 316 h 316"/>
                  <a:gd name="T4" fmla="*/ 0 w 21"/>
                  <a:gd name="T5" fmla="*/ 0 h 316"/>
                </a:gdLst>
                <a:ahLst/>
                <a:cxnLst>
                  <a:cxn ang="0">
                    <a:pos x="T0" y="T1"/>
                  </a:cxn>
                  <a:cxn ang="0">
                    <a:pos x="T2" y="T3"/>
                  </a:cxn>
                  <a:cxn ang="0">
                    <a:pos x="T4" y="T5"/>
                  </a:cxn>
                </a:cxnLst>
                <a:rect l="0" t="0" r="r" b="b"/>
                <a:pathLst>
                  <a:path w="21" h="316">
                    <a:moveTo>
                      <a:pt x="0" y="0"/>
                    </a:moveTo>
                    <a:lnTo>
                      <a:pt x="21" y="316"/>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8" name="Freeform 290"/>
              <p:cNvSpPr>
                <a:spLocks/>
              </p:cNvSpPr>
              <p:nvPr/>
            </p:nvSpPr>
            <p:spPr bwMode="auto">
              <a:xfrm>
                <a:off x="1044" y="-4"/>
                <a:ext cx="21" cy="316"/>
              </a:xfrm>
              <a:custGeom>
                <a:avLst/>
                <a:gdLst>
                  <a:gd name="T0" fmla="*/ 0 w 21"/>
                  <a:gd name="T1" fmla="*/ 0 h 316"/>
                  <a:gd name="T2" fmla="*/ 21 w 21"/>
                  <a:gd name="T3" fmla="*/ 316 h 316"/>
                  <a:gd name="T4" fmla="*/ 0 w 21"/>
                  <a:gd name="T5" fmla="*/ 0 h 316"/>
                </a:gdLst>
                <a:ahLst/>
                <a:cxnLst>
                  <a:cxn ang="0">
                    <a:pos x="T0" y="T1"/>
                  </a:cxn>
                  <a:cxn ang="0">
                    <a:pos x="T2" y="T3"/>
                  </a:cxn>
                  <a:cxn ang="0">
                    <a:pos x="T4" y="T5"/>
                  </a:cxn>
                </a:cxnLst>
                <a:rect l="0" t="0" r="r" b="b"/>
                <a:pathLst>
                  <a:path w="21" h="316">
                    <a:moveTo>
                      <a:pt x="0" y="0"/>
                    </a:moveTo>
                    <a:lnTo>
                      <a:pt x="21" y="316"/>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9" name="Freeform 291"/>
              <p:cNvSpPr>
                <a:spLocks/>
              </p:cNvSpPr>
              <p:nvPr/>
            </p:nvSpPr>
            <p:spPr bwMode="auto">
              <a:xfrm>
                <a:off x="1696" y="-4"/>
                <a:ext cx="250" cy="92"/>
              </a:xfrm>
              <a:custGeom>
                <a:avLst/>
                <a:gdLst>
                  <a:gd name="T0" fmla="*/ 250 w 250"/>
                  <a:gd name="T1" fmla="*/ 0 h 92"/>
                  <a:gd name="T2" fmla="*/ 0 w 250"/>
                  <a:gd name="T3" fmla="*/ 92 h 92"/>
                  <a:gd name="T4" fmla="*/ 250 w 250"/>
                  <a:gd name="T5" fmla="*/ 0 h 92"/>
                </a:gdLst>
                <a:ahLst/>
                <a:cxnLst>
                  <a:cxn ang="0">
                    <a:pos x="T0" y="T1"/>
                  </a:cxn>
                  <a:cxn ang="0">
                    <a:pos x="T2" y="T3"/>
                  </a:cxn>
                  <a:cxn ang="0">
                    <a:pos x="T4" y="T5"/>
                  </a:cxn>
                </a:cxnLst>
                <a:rect l="0" t="0" r="r" b="b"/>
                <a:pathLst>
                  <a:path w="250" h="92">
                    <a:moveTo>
                      <a:pt x="250" y="0"/>
                    </a:moveTo>
                    <a:lnTo>
                      <a:pt x="0" y="92"/>
                    </a:lnTo>
                    <a:lnTo>
                      <a:pt x="25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0" name="Freeform 292"/>
              <p:cNvSpPr>
                <a:spLocks/>
              </p:cNvSpPr>
              <p:nvPr/>
            </p:nvSpPr>
            <p:spPr bwMode="auto">
              <a:xfrm>
                <a:off x="1696" y="-4"/>
                <a:ext cx="250" cy="92"/>
              </a:xfrm>
              <a:custGeom>
                <a:avLst/>
                <a:gdLst>
                  <a:gd name="T0" fmla="*/ 250 w 250"/>
                  <a:gd name="T1" fmla="*/ 0 h 92"/>
                  <a:gd name="T2" fmla="*/ 0 w 250"/>
                  <a:gd name="T3" fmla="*/ 92 h 92"/>
                  <a:gd name="T4" fmla="*/ 250 w 250"/>
                  <a:gd name="T5" fmla="*/ 0 h 92"/>
                </a:gdLst>
                <a:ahLst/>
                <a:cxnLst>
                  <a:cxn ang="0">
                    <a:pos x="T0" y="T1"/>
                  </a:cxn>
                  <a:cxn ang="0">
                    <a:pos x="T2" y="T3"/>
                  </a:cxn>
                  <a:cxn ang="0">
                    <a:pos x="T4" y="T5"/>
                  </a:cxn>
                </a:cxnLst>
                <a:rect l="0" t="0" r="r" b="b"/>
                <a:pathLst>
                  <a:path w="250" h="92">
                    <a:moveTo>
                      <a:pt x="250" y="0"/>
                    </a:moveTo>
                    <a:lnTo>
                      <a:pt x="0" y="92"/>
                    </a:lnTo>
                    <a:lnTo>
                      <a:pt x="25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1" name="Freeform 293"/>
              <p:cNvSpPr>
                <a:spLocks/>
              </p:cNvSpPr>
              <p:nvPr/>
            </p:nvSpPr>
            <p:spPr bwMode="auto">
              <a:xfrm>
                <a:off x="1044" y="-4"/>
                <a:ext cx="26" cy="316"/>
              </a:xfrm>
              <a:custGeom>
                <a:avLst/>
                <a:gdLst>
                  <a:gd name="T0" fmla="*/ 4 w 26"/>
                  <a:gd name="T1" fmla="*/ 0 h 316"/>
                  <a:gd name="T2" fmla="*/ 0 w 26"/>
                  <a:gd name="T3" fmla="*/ 0 h 316"/>
                  <a:gd name="T4" fmla="*/ 21 w 26"/>
                  <a:gd name="T5" fmla="*/ 316 h 316"/>
                  <a:gd name="T6" fmla="*/ 26 w 26"/>
                  <a:gd name="T7" fmla="*/ 316 h 316"/>
                  <a:gd name="T8" fmla="*/ 26 w 26"/>
                  <a:gd name="T9" fmla="*/ 316 h 316"/>
                  <a:gd name="T10" fmla="*/ 26 w 26"/>
                  <a:gd name="T11" fmla="*/ 316 h 316"/>
                  <a:gd name="T12" fmla="*/ 26 w 26"/>
                  <a:gd name="T13" fmla="*/ 316 h 316"/>
                  <a:gd name="T14" fmla="*/ 4 w 26"/>
                  <a:gd name="T15" fmla="*/ 0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16">
                    <a:moveTo>
                      <a:pt x="4" y="0"/>
                    </a:moveTo>
                    <a:lnTo>
                      <a:pt x="0" y="0"/>
                    </a:lnTo>
                    <a:lnTo>
                      <a:pt x="21" y="316"/>
                    </a:lnTo>
                    <a:lnTo>
                      <a:pt x="26" y="316"/>
                    </a:lnTo>
                    <a:lnTo>
                      <a:pt x="26" y="316"/>
                    </a:lnTo>
                    <a:lnTo>
                      <a:pt x="26" y="316"/>
                    </a:lnTo>
                    <a:lnTo>
                      <a:pt x="26" y="316"/>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2" name="Freeform 294"/>
              <p:cNvSpPr>
                <a:spLocks/>
              </p:cNvSpPr>
              <p:nvPr/>
            </p:nvSpPr>
            <p:spPr bwMode="auto">
              <a:xfrm>
                <a:off x="1044" y="-4"/>
                <a:ext cx="26" cy="316"/>
              </a:xfrm>
              <a:custGeom>
                <a:avLst/>
                <a:gdLst>
                  <a:gd name="T0" fmla="*/ 4 w 26"/>
                  <a:gd name="T1" fmla="*/ 0 h 316"/>
                  <a:gd name="T2" fmla="*/ 0 w 26"/>
                  <a:gd name="T3" fmla="*/ 0 h 316"/>
                  <a:gd name="T4" fmla="*/ 21 w 26"/>
                  <a:gd name="T5" fmla="*/ 316 h 316"/>
                  <a:gd name="T6" fmla="*/ 26 w 26"/>
                  <a:gd name="T7" fmla="*/ 316 h 316"/>
                  <a:gd name="T8" fmla="*/ 26 w 26"/>
                  <a:gd name="T9" fmla="*/ 316 h 316"/>
                  <a:gd name="T10" fmla="*/ 26 w 26"/>
                  <a:gd name="T11" fmla="*/ 316 h 316"/>
                  <a:gd name="T12" fmla="*/ 26 w 26"/>
                  <a:gd name="T13" fmla="*/ 316 h 316"/>
                  <a:gd name="T14" fmla="*/ 4 w 26"/>
                  <a:gd name="T15" fmla="*/ 0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16">
                    <a:moveTo>
                      <a:pt x="4" y="0"/>
                    </a:moveTo>
                    <a:lnTo>
                      <a:pt x="0" y="0"/>
                    </a:lnTo>
                    <a:lnTo>
                      <a:pt x="21" y="316"/>
                    </a:lnTo>
                    <a:lnTo>
                      <a:pt x="26" y="316"/>
                    </a:lnTo>
                    <a:lnTo>
                      <a:pt x="26" y="316"/>
                    </a:lnTo>
                    <a:lnTo>
                      <a:pt x="26" y="316"/>
                    </a:lnTo>
                    <a:lnTo>
                      <a:pt x="26" y="316"/>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3" name="Freeform 295"/>
              <p:cNvSpPr>
                <a:spLocks noEditPoints="1"/>
              </p:cNvSpPr>
              <p:nvPr/>
            </p:nvSpPr>
            <p:spPr bwMode="auto">
              <a:xfrm>
                <a:off x="1950" y="3405"/>
                <a:ext cx="1000" cy="628"/>
              </a:xfrm>
              <a:custGeom>
                <a:avLst/>
                <a:gdLst>
                  <a:gd name="T0" fmla="*/ 5 w 1000"/>
                  <a:gd name="T1" fmla="*/ 606 h 628"/>
                  <a:gd name="T2" fmla="*/ 161 w 1000"/>
                  <a:gd name="T3" fmla="*/ 397 h 628"/>
                  <a:gd name="T4" fmla="*/ 5 w 1000"/>
                  <a:gd name="T5" fmla="*/ 606 h 628"/>
                  <a:gd name="T6" fmla="*/ 458 w 1000"/>
                  <a:gd name="T7" fmla="*/ 0 h 628"/>
                  <a:gd name="T8" fmla="*/ 458 w 1000"/>
                  <a:gd name="T9" fmla="*/ 0 h 628"/>
                  <a:gd name="T10" fmla="*/ 458 w 1000"/>
                  <a:gd name="T11" fmla="*/ 0 h 628"/>
                  <a:gd name="T12" fmla="*/ 161 w 1000"/>
                  <a:gd name="T13" fmla="*/ 397 h 628"/>
                  <a:gd name="T14" fmla="*/ 5 w 1000"/>
                  <a:gd name="T15" fmla="*/ 606 h 628"/>
                  <a:gd name="T16" fmla="*/ 0 w 1000"/>
                  <a:gd name="T17" fmla="*/ 614 h 628"/>
                  <a:gd name="T18" fmla="*/ 0 w 1000"/>
                  <a:gd name="T19" fmla="*/ 614 h 628"/>
                  <a:gd name="T20" fmla="*/ 5 w 1000"/>
                  <a:gd name="T21" fmla="*/ 614 h 628"/>
                  <a:gd name="T22" fmla="*/ 5 w 1000"/>
                  <a:gd name="T23" fmla="*/ 614 h 628"/>
                  <a:gd name="T24" fmla="*/ 9 w 1000"/>
                  <a:gd name="T25" fmla="*/ 614 h 628"/>
                  <a:gd name="T26" fmla="*/ 1000 w 1000"/>
                  <a:gd name="T27" fmla="*/ 628 h 628"/>
                  <a:gd name="T28" fmla="*/ 1000 w 1000"/>
                  <a:gd name="T29" fmla="*/ 625 h 628"/>
                  <a:gd name="T30" fmla="*/ 1000 w 1000"/>
                  <a:gd name="T31" fmla="*/ 625 h 628"/>
                  <a:gd name="T32" fmla="*/ 9 w 1000"/>
                  <a:gd name="T33" fmla="*/ 610 h 628"/>
                  <a:gd name="T34" fmla="*/ 119 w 1000"/>
                  <a:gd name="T35" fmla="*/ 463 h 628"/>
                  <a:gd name="T36" fmla="*/ 458 w 1000"/>
                  <a:gd name="T37" fmla="*/ 4 h 628"/>
                  <a:gd name="T38" fmla="*/ 458 w 1000"/>
                  <a:gd name="T39" fmla="*/ 4 h 628"/>
                  <a:gd name="T40" fmla="*/ 767 w 1000"/>
                  <a:gd name="T41" fmla="*/ 357 h 628"/>
                  <a:gd name="T42" fmla="*/ 458 w 1000"/>
                  <a:gd name="T43" fmla="*/ 0 h 628"/>
                  <a:gd name="T44" fmla="*/ 458 w 1000"/>
                  <a:gd name="T45"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0" h="628">
                    <a:moveTo>
                      <a:pt x="5" y="606"/>
                    </a:moveTo>
                    <a:lnTo>
                      <a:pt x="161" y="397"/>
                    </a:lnTo>
                    <a:lnTo>
                      <a:pt x="5" y="606"/>
                    </a:lnTo>
                    <a:close/>
                    <a:moveTo>
                      <a:pt x="458" y="0"/>
                    </a:moveTo>
                    <a:lnTo>
                      <a:pt x="458" y="0"/>
                    </a:lnTo>
                    <a:lnTo>
                      <a:pt x="458" y="0"/>
                    </a:lnTo>
                    <a:lnTo>
                      <a:pt x="161" y="397"/>
                    </a:lnTo>
                    <a:lnTo>
                      <a:pt x="5" y="606"/>
                    </a:lnTo>
                    <a:lnTo>
                      <a:pt x="0" y="614"/>
                    </a:lnTo>
                    <a:lnTo>
                      <a:pt x="0" y="614"/>
                    </a:lnTo>
                    <a:lnTo>
                      <a:pt x="5" y="614"/>
                    </a:lnTo>
                    <a:lnTo>
                      <a:pt x="5" y="614"/>
                    </a:lnTo>
                    <a:lnTo>
                      <a:pt x="9" y="614"/>
                    </a:lnTo>
                    <a:lnTo>
                      <a:pt x="1000" y="628"/>
                    </a:lnTo>
                    <a:lnTo>
                      <a:pt x="1000" y="625"/>
                    </a:lnTo>
                    <a:lnTo>
                      <a:pt x="1000" y="625"/>
                    </a:lnTo>
                    <a:lnTo>
                      <a:pt x="9" y="610"/>
                    </a:lnTo>
                    <a:lnTo>
                      <a:pt x="119" y="463"/>
                    </a:lnTo>
                    <a:lnTo>
                      <a:pt x="458" y="4"/>
                    </a:lnTo>
                    <a:lnTo>
                      <a:pt x="458" y="4"/>
                    </a:lnTo>
                    <a:lnTo>
                      <a:pt x="767" y="357"/>
                    </a:lnTo>
                    <a:lnTo>
                      <a:pt x="458" y="0"/>
                    </a:lnTo>
                    <a:lnTo>
                      <a:pt x="45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4" name="Freeform 296"/>
              <p:cNvSpPr>
                <a:spLocks noEditPoints="1"/>
              </p:cNvSpPr>
              <p:nvPr/>
            </p:nvSpPr>
            <p:spPr bwMode="auto">
              <a:xfrm>
                <a:off x="1950" y="3405"/>
                <a:ext cx="1000" cy="628"/>
              </a:xfrm>
              <a:custGeom>
                <a:avLst/>
                <a:gdLst>
                  <a:gd name="T0" fmla="*/ 5 w 1000"/>
                  <a:gd name="T1" fmla="*/ 606 h 628"/>
                  <a:gd name="T2" fmla="*/ 161 w 1000"/>
                  <a:gd name="T3" fmla="*/ 397 h 628"/>
                  <a:gd name="T4" fmla="*/ 5 w 1000"/>
                  <a:gd name="T5" fmla="*/ 606 h 628"/>
                  <a:gd name="T6" fmla="*/ 458 w 1000"/>
                  <a:gd name="T7" fmla="*/ 0 h 628"/>
                  <a:gd name="T8" fmla="*/ 458 w 1000"/>
                  <a:gd name="T9" fmla="*/ 0 h 628"/>
                  <a:gd name="T10" fmla="*/ 458 w 1000"/>
                  <a:gd name="T11" fmla="*/ 0 h 628"/>
                  <a:gd name="T12" fmla="*/ 161 w 1000"/>
                  <a:gd name="T13" fmla="*/ 397 h 628"/>
                  <a:gd name="T14" fmla="*/ 5 w 1000"/>
                  <a:gd name="T15" fmla="*/ 606 h 628"/>
                  <a:gd name="T16" fmla="*/ 0 w 1000"/>
                  <a:gd name="T17" fmla="*/ 614 h 628"/>
                  <a:gd name="T18" fmla="*/ 0 w 1000"/>
                  <a:gd name="T19" fmla="*/ 614 h 628"/>
                  <a:gd name="T20" fmla="*/ 5 w 1000"/>
                  <a:gd name="T21" fmla="*/ 614 h 628"/>
                  <a:gd name="T22" fmla="*/ 5 w 1000"/>
                  <a:gd name="T23" fmla="*/ 614 h 628"/>
                  <a:gd name="T24" fmla="*/ 9 w 1000"/>
                  <a:gd name="T25" fmla="*/ 614 h 628"/>
                  <a:gd name="T26" fmla="*/ 1000 w 1000"/>
                  <a:gd name="T27" fmla="*/ 628 h 628"/>
                  <a:gd name="T28" fmla="*/ 1000 w 1000"/>
                  <a:gd name="T29" fmla="*/ 625 h 628"/>
                  <a:gd name="T30" fmla="*/ 1000 w 1000"/>
                  <a:gd name="T31" fmla="*/ 625 h 628"/>
                  <a:gd name="T32" fmla="*/ 9 w 1000"/>
                  <a:gd name="T33" fmla="*/ 610 h 628"/>
                  <a:gd name="T34" fmla="*/ 119 w 1000"/>
                  <a:gd name="T35" fmla="*/ 463 h 628"/>
                  <a:gd name="T36" fmla="*/ 458 w 1000"/>
                  <a:gd name="T37" fmla="*/ 4 h 628"/>
                  <a:gd name="T38" fmla="*/ 458 w 1000"/>
                  <a:gd name="T39" fmla="*/ 4 h 628"/>
                  <a:gd name="T40" fmla="*/ 767 w 1000"/>
                  <a:gd name="T41" fmla="*/ 357 h 628"/>
                  <a:gd name="T42" fmla="*/ 458 w 1000"/>
                  <a:gd name="T43" fmla="*/ 0 h 628"/>
                  <a:gd name="T44" fmla="*/ 458 w 1000"/>
                  <a:gd name="T45"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0" h="628">
                    <a:moveTo>
                      <a:pt x="5" y="606"/>
                    </a:moveTo>
                    <a:lnTo>
                      <a:pt x="161" y="397"/>
                    </a:lnTo>
                    <a:lnTo>
                      <a:pt x="5" y="606"/>
                    </a:lnTo>
                    <a:moveTo>
                      <a:pt x="458" y="0"/>
                    </a:moveTo>
                    <a:lnTo>
                      <a:pt x="458" y="0"/>
                    </a:lnTo>
                    <a:lnTo>
                      <a:pt x="458" y="0"/>
                    </a:lnTo>
                    <a:lnTo>
                      <a:pt x="161" y="397"/>
                    </a:lnTo>
                    <a:lnTo>
                      <a:pt x="5" y="606"/>
                    </a:lnTo>
                    <a:lnTo>
                      <a:pt x="0" y="614"/>
                    </a:lnTo>
                    <a:lnTo>
                      <a:pt x="0" y="614"/>
                    </a:lnTo>
                    <a:lnTo>
                      <a:pt x="5" y="614"/>
                    </a:lnTo>
                    <a:lnTo>
                      <a:pt x="5" y="614"/>
                    </a:lnTo>
                    <a:lnTo>
                      <a:pt x="9" y="614"/>
                    </a:lnTo>
                    <a:lnTo>
                      <a:pt x="1000" y="628"/>
                    </a:lnTo>
                    <a:lnTo>
                      <a:pt x="1000" y="625"/>
                    </a:lnTo>
                    <a:lnTo>
                      <a:pt x="1000" y="625"/>
                    </a:lnTo>
                    <a:lnTo>
                      <a:pt x="9" y="610"/>
                    </a:lnTo>
                    <a:lnTo>
                      <a:pt x="119" y="463"/>
                    </a:lnTo>
                    <a:lnTo>
                      <a:pt x="458" y="4"/>
                    </a:lnTo>
                    <a:lnTo>
                      <a:pt x="458" y="4"/>
                    </a:lnTo>
                    <a:lnTo>
                      <a:pt x="767" y="357"/>
                    </a:lnTo>
                    <a:lnTo>
                      <a:pt x="458" y="0"/>
                    </a:lnTo>
                    <a:lnTo>
                      <a:pt x="45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5" name="Rectangle 297"/>
              <p:cNvSpPr>
                <a:spLocks noChangeArrowheads="1"/>
              </p:cNvSpPr>
              <p:nvPr/>
            </p:nvSpPr>
            <p:spPr bwMode="auto">
              <a:xfrm>
                <a:off x="2954" y="4030"/>
                <a:ext cx="4" cy="3"/>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6" name="Rectangle 298"/>
              <p:cNvSpPr>
                <a:spLocks noChangeArrowheads="1"/>
              </p:cNvSpPr>
              <p:nvPr/>
            </p:nvSpPr>
            <p:spPr bwMode="auto">
              <a:xfrm>
                <a:off x="2954" y="4030"/>
                <a:ext cx="4" cy="3"/>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7" name="Freeform 299"/>
              <p:cNvSpPr>
                <a:spLocks/>
              </p:cNvSpPr>
              <p:nvPr/>
            </p:nvSpPr>
            <p:spPr bwMode="auto">
              <a:xfrm>
                <a:off x="2412" y="3405"/>
                <a:ext cx="504" cy="581"/>
              </a:xfrm>
              <a:custGeom>
                <a:avLst/>
                <a:gdLst>
                  <a:gd name="T0" fmla="*/ 0 w 504"/>
                  <a:gd name="T1" fmla="*/ 0 h 581"/>
                  <a:gd name="T2" fmla="*/ 504 w 504"/>
                  <a:gd name="T3" fmla="*/ 581 h 581"/>
                  <a:gd name="T4" fmla="*/ 0 w 504"/>
                  <a:gd name="T5" fmla="*/ 0 h 581"/>
                  <a:gd name="T6" fmla="*/ 0 w 504"/>
                  <a:gd name="T7" fmla="*/ 0 h 581"/>
                </a:gdLst>
                <a:ahLst/>
                <a:cxnLst>
                  <a:cxn ang="0">
                    <a:pos x="T0" y="T1"/>
                  </a:cxn>
                  <a:cxn ang="0">
                    <a:pos x="T2" y="T3"/>
                  </a:cxn>
                  <a:cxn ang="0">
                    <a:pos x="T4" y="T5"/>
                  </a:cxn>
                  <a:cxn ang="0">
                    <a:pos x="T6" y="T7"/>
                  </a:cxn>
                </a:cxnLst>
                <a:rect l="0" t="0" r="r" b="b"/>
                <a:pathLst>
                  <a:path w="504" h="581">
                    <a:moveTo>
                      <a:pt x="0" y="0"/>
                    </a:moveTo>
                    <a:lnTo>
                      <a:pt x="504" y="581"/>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8" name="Freeform 300"/>
              <p:cNvSpPr>
                <a:spLocks/>
              </p:cNvSpPr>
              <p:nvPr/>
            </p:nvSpPr>
            <p:spPr bwMode="auto">
              <a:xfrm>
                <a:off x="2412" y="3405"/>
                <a:ext cx="504" cy="581"/>
              </a:xfrm>
              <a:custGeom>
                <a:avLst/>
                <a:gdLst>
                  <a:gd name="T0" fmla="*/ 0 w 504"/>
                  <a:gd name="T1" fmla="*/ 0 h 581"/>
                  <a:gd name="T2" fmla="*/ 504 w 504"/>
                  <a:gd name="T3" fmla="*/ 581 h 581"/>
                  <a:gd name="T4" fmla="*/ 0 w 504"/>
                  <a:gd name="T5" fmla="*/ 0 h 581"/>
                  <a:gd name="T6" fmla="*/ 0 w 504"/>
                  <a:gd name="T7" fmla="*/ 0 h 581"/>
                </a:gdLst>
                <a:ahLst/>
                <a:cxnLst>
                  <a:cxn ang="0">
                    <a:pos x="T0" y="T1"/>
                  </a:cxn>
                  <a:cxn ang="0">
                    <a:pos x="T2" y="T3"/>
                  </a:cxn>
                  <a:cxn ang="0">
                    <a:pos x="T4" y="T5"/>
                  </a:cxn>
                  <a:cxn ang="0">
                    <a:pos x="T6" y="T7"/>
                  </a:cxn>
                </a:cxnLst>
                <a:rect l="0" t="0" r="r" b="b"/>
                <a:pathLst>
                  <a:path w="504" h="581">
                    <a:moveTo>
                      <a:pt x="0" y="0"/>
                    </a:moveTo>
                    <a:lnTo>
                      <a:pt x="504" y="581"/>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9" name="Freeform 301"/>
              <p:cNvSpPr>
                <a:spLocks/>
              </p:cNvSpPr>
              <p:nvPr/>
            </p:nvSpPr>
            <p:spPr bwMode="auto">
              <a:xfrm>
                <a:off x="2408" y="3402"/>
                <a:ext cx="0" cy="3"/>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0" name="Freeform 302"/>
              <p:cNvSpPr>
                <a:spLocks/>
              </p:cNvSpPr>
              <p:nvPr/>
            </p:nvSpPr>
            <p:spPr bwMode="auto">
              <a:xfrm>
                <a:off x="2408" y="3402"/>
                <a:ext cx="0" cy="3"/>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1" name="Freeform 303"/>
              <p:cNvSpPr>
                <a:spLocks/>
              </p:cNvSpPr>
              <p:nvPr/>
            </p:nvSpPr>
            <p:spPr bwMode="auto">
              <a:xfrm>
                <a:off x="2408" y="3001"/>
                <a:ext cx="639" cy="1029"/>
              </a:xfrm>
              <a:custGeom>
                <a:avLst/>
                <a:gdLst>
                  <a:gd name="T0" fmla="*/ 639 w 639"/>
                  <a:gd name="T1" fmla="*/ 0 h 1029"/>
                  <a:gd name="T2" fmla="*/ 639 w 639"/>
                  <a:gd name="T3" fmla="*/ 0 h 1029"/>
                  <a:gd name="T4" fmla="*/ 639 w 639"/>
                  <a:gd name="T5" fmla="*/ 0 h 1029"/>
                  <a:gd name="T6" fmla="*/ 207 w 639"/>
                  <a:gd name="T7" fmla="*/ 272 h 1029"/>
                  <a:gd name="T8" fmla="*/ 0 w 639"/>
                  <a:gd name="T9" fmla="*/ 401 h 1029"/>
                  <a:gd name="T10" fmla="*/ 0 w 639"/>
                  <a:gd name="T11" fmla="*/ 404 h 1029"/>
                  <a:gd name="T12" fmla="*/ 0 w 639"/>
                  <a:gd name="T13" fmla="*/ 404 h 1029"/>
                  <a:gd name="T14" fmla="*/ 0 w 639"/>
                  <a:gd name="T15" fmla="*/ 404 h 1029"/>
                  <a:gd name="T16" fmla="*/ 0 w 639"/>
                  <a:gd name="T17" fmla="*/ 404 h 1029"/>
                  <a:gd name="T18" fmla="*/ 0 w 639"/>
                  <a:gd name="T19" fmla="*/ 404 h 1029"/>
                  <a:gd name="T20" fmla="*/ 542 w 639"/>
                  <a:gd name="T21" fmla="*/ 1029 h 1029"/>
                  <a:gd name="T22" fmla="*/ 605 w 639"/>
                  <a:gd name="T23" fmla="*/ 368 h 1029"/>
                  <a:gd name="T24" fmla="*/ 542 w 639"/>
                  <a:gd name="T25" fmla="*/ 1025 h 1029"/>
                  <a:gd name="T26" fmla="*/ 508 w 639"/>
                  <a:gd name="T27" fmla="*/ 985 h 1029"/>
                  <a:gd name="T28" fmla="*/ 4 w 639"/>
                  <a:gd name="T29" fmla="*/ 404 h 1029"/>
                  <a:gd name="T30" fmla="*/ 322 w 639"/>
                  <a:gd name="T31" fmla="*/ 206 h 1029"/>
                  <a:gd name="T32" fmla="*/ 639 w 639"/>
                  <a:gd name="T33" fmla="*/ 4 h 1029"/>
                  <a:gd name="T34" fmla="*/ 639 w 639"/>
                  <a:gd name="T35"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1029">
                    <a:moveTo>
                      <a:pt x="639" y="0"/>
                    </a:moveTo>
                    <a:lnTo>
                      <a:pt x="639" y="0"/>
                    </a:lnTo>
                    <a:lnTo>
                      <a:pt x="639" y="0"/>
                    </a:lnTo>
                    <a:lnTo>
                      <a:pt x="207" y="272"/>
                    </a:lnTo>
                    <a:lnTo>
                      <a:pt x="0" y="401"/>
                    </a:lnTo>
                    <a:lnTo>
                      <a:pt x="0" y="404"/>
                    </a:lnTo>
                    <a:lnTo>
                      <a:pt x="0" y="404"/>
                    </a:lnTo>
                    <a:lnTo>
                      <a:pt x="0" y="404"/>
                    </a:lnTo>
                    <a:lnTo>
                      <a:pt x="0" y="404"/>
                    </a:lnTo>
                    <a:lnTo>
                      <a:pt x="0" y="404"/>
                    </a:lnTo>
                    <a:lnTo>
                      <a:pt x="542" y="1029"/>
                    </a:lnTo>
                    <a:lnTo>
                      <a:pt x="605" y="368"/>
                    </a:lnTo>
                    <a:lnTo>
                      <a:pt x="542" y="1025"/>
                    </a:lnTo>
                    <a:lnTo>
                      <a:pt x="508" y="985"/>
                    </a:lnTo>
                    <a:lnTo>
                      <a:pt x="4" y="404"/>
                    </a:lnTo>
                    <a:lnTo>
                      <a:pt x="322" y="206"/>
                    </a:lnTo>
                    <a:lnTo>
                      <a:pt x="639" y="4"/>
                    </a:lnTo>
                    <a:lnTo>
                      <a:pt x="63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2" name="Freeform 304"/>
              <p:cNvSpPr>
                <a:spLocks/>
              </p:cNvSpPr>
              <p:nvPr/>
            </p:nvSpPr>
            <p:spPr bwMode="auto">
              <a:xfrm>
                <a:off x="2408" y="3001"/>
                <a:ext cx="639" cy="1029"/>
              </a:xfrm>
              <a:custGeom>
                <a:avLst/>
                <a:gdLst>
                  <a:gd name="T0" fmla="*/ 639 w 639"/>
                  <a:gd name="T1" fmla="*/ 0 h 1029"/>
                  <a:gd name="T2" fmla="*/ 639 w 639"/>
                  <a:gd name="T3" fmla="*/ 0 h 1029"/>
                  <a:gd name="T4" fmla="*/ 639 w 639"/>
                  <a:gd name="T5" fmla="*/ 0 h 1029"/>
                  <a:gd name="T6" fmla="*/ 207 w 639"/>
                  <a:gd name="T7" fmla="*/ 272 h 1029"/>
                  <a:gd name="T8" fmla="*/ 0 w 639"/>
                  <a:gd name="T9" fmla="*/ 401 h 1029"/>
                  <a:gd name="T10" fmla="*/ 0 w 639"/>
                  <a:gd name="T11" fmla="*/ 404 h 1029"/>
                  <a:gd name="T12" fmla="*/ 0 w 639"/>
                  <a:gd name="T13" fmla="*/ 404 h 1029"/>
                  <a:gd name="T14" fmla="*/ 0 w 639"/>
                  <a:gd name="T15" fmla="*/ 404 h 1029"/>
                  <a:gd name="T16" fmla="*/ 0 w 639"/>
                  <a:gd name="T17" fmla="*/ 404 h 1029"/>
                  <a:gd name="T18" fmla="*/ 0 w 639"/>
                  <a:gd name="T19" fmla="*/ 404 h 1029"/>
                  <a:gd name="T20" fmla="*/ 542 w 639"/>
                  <a:gd name="T21" fmla="*/ 1029 h 1029"/>
                  <a:gd name="T22" fmla="*/ 605 w 639"/>
                  <a:gd name="T23" fmla="*/ 368 h 1029"/>
                  <a:gd name="T24" fmla="*/ 542 w 639"/>
                  <a:gd name="T25" fmla="*/ 1025 h 1029"/>
                  <a:gd name="T26" fmla="*/ 508 w 639"/>
                  <a:gd name="T27" fmla="*/ 985 h 1029"/>
                  <a:gd name="T28" fmla="*/ 4 w 639"/>
                  <a:gd name="T29" fmla="*/ 404 h 1029"/>
                  <a:gd name="T30" fmla="*/ 322 w 639"/>
                  <a:gd name="T31" fmla="*/ 206 h 1029"/>
                  <a:gd name="T32" fmla="*/ 639 w 639"/>
                  <a:gd name="T33" fmla="*/ 4 h 1029"/>
                  <a:gd name="T34" fmla="*/ 639 w 639"/>
                  <a:gd name="T35"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1029">
                    <a:moveTo>
                      <a:pt x="639" y="0"/>
                    </a:moveTo>
                    <a:lnTo>
                      <a:pt x="639" y="0"/>
                    </a:lnTo>
                    <a:lnTo>
                      <a:pt x="639" y="0"/>
                    </a:lnTo>
                    <a:lnTo>
                      <a:pt x="207" y="272"/>
                    </a:lnTo>
                    <a:lnTo>
                      <a:pt x="0" y="401"/>
                    </a:lnTo>
                    <a:lnTo>
                      <a:pt x="0" y="404"/>
                    </a:lnTo>
                    <a:lnTo>
                      <a:pt x="0" y="404"/>
                    </a:lnTo>
                    <a:lnTo>
                      <a:pt x="0" y="404"/>
                    </a:lnTo>
                    <a:lnTo>
                      <a:pt x="0" y="404"/>
                    </a:lnTo>
                    <a:lnTo>
                      <a:pt x="0" y="404"/>
                    </a:lnTo>
                    <a:lnTo>
                      <a:pt x="542" y="1029"/>
                    </a:lnTo>
                    <a:lnTo>
                      <a:pt x="605" y="368"/>
                    </a:lnTo>
                    <a:lnTo>
                      <a:pt x="542" y="1025"/>
                    </a:lnTo>
                    <a:lnTo>
                      <a:pt x="508" y="985"/>
                    </a:lnTo>
                    <a:lnTo>
                      <a:pt x="4" y="404"/>
                    </a:lnTo>
                    <a:lnTo>
                      <a:pt x="322" y="206"/>
                    </a:lnTo>
                    <a:lnTo>
                      <a:pt x="639" y="4"/>
                    </a:lnTo>
                    <a:lnTo>
                      <a:pt x="63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3" name="Rectangle 305"/>
              <p:cNvSpPr>
                <a:spLocks noChangeArrowheads="1"/>
              </p:cNvSpPr>
              <p:nvPr/>
            </p:nvSpPr>
            <p:spPr bwMode="auto">
              <a:xfrm>
                <a:off x="3051" y="2997"/>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4" name="Freeform 306"/>
              <p:cNvSpPr>
                <a:spLocks/>
              </p:cNvSpPr>
              <p:nvPr/>
            </p:nvSpPr>
            <p:spPr bwMode="auto">
              <a:xfrm>
                <a:off x="3051" y="2997"/>
                <a:ext cx="0" cy="4"/>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5" name="Freeform 307"/>
              <p:cNvSpPr>
                <a:spLocks/>
              </p:cNvSpPr>
              <p:nvPr/>
            </p:nvSpPr>
            <p:spPr bwMode="auto">
              <a:xfrm>
                <a:off x="2954" y="4030"/>
                <a:ext cx="0" cy="3"/>
              </a:xfrm>
              <a:custGeom>
                <a:avLst/>
                <a:gdLst>
                  <a:gd name="T0" fmla="*/ 0 h 3"/>
                  <a:gd name="T1" fmla="*/ 3 h 3"/>
                  <a:gd name="T2" fmla="*/ 3 h 3"/>
                  <a:gd name="T3" fmla="*/ 3 h 3"/>
                  <a:gd name="T4" fmla="*/ 3 h 3"/>
                  <a:gd name="T5" fmla="*/ 0 h 3"/>
                </a:gdLst>
                <a:ahLst/>
                <a:cxnLst>
                  <a:cxn ang="0">
                    <a:pos x="0" y="T0"/>
                  </a:cxn>
                  <a:cxn ang="0">
                    <a:pos x="0" y="T1"/>
                  </a:cxn>
                  <a:cxn ang="0">
                    <a:pos x="0" y="T2"/>
                  </a:cxn>
                  <a:cxn ang="0">
                    <a:pos x="0" y="T3"/>
                  </a:cxn>
                  <a:cxn ang="0">
                    <a:pos x="0" y="T4"/>
                  </a:cxn>
                  <a:cxn ang="0">
                    <a:pos x="0" y="T5"/>
                  </a:cxn>
                </a:cxnLst>
                <a:rect l="0" t="0" r="r" b="b"/>
                <a:pathLst>
                  <a:path h="3">
                    <a:moveTo>
                      <a:pt x="0" y="0"/>
                    </a:moveTo>
                    <a:lnTo>
                      <a:pt x="0" y="3"/>
                    </a:lnTo>
                    <a:lnTo>
                      <a:pt x="0" y="3"/>
                    </a:lnTo>
                    <a:lnTo>
                      <a:pt x="0" y="3"/>
                    </a:lnTo>
                    <a:lnTo>
                      <a:pt x="0" y="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6" name="Freeform 308"/>
              <p:cNvSpPr>
                <a:spLocks/>
              </p:cNvSpPr>
              <p:nvPr/>
            </p:nvSpPr>
            <p:spPr bwMode="auto">
              <a:xfrm>
                <a:off x="2954" y="4030"/>
                <a:ext cx="0" cy="3"/>
              </a:xfrm>
              <a:custGeom>
                <a:avLst/>
                <a:gdLst>
                  <a:gd name="T0" fmla="*/ 0 h 3"/>
                  <a:gd name="T1" fmla="*/ 3 h 3"/>
                  <a:gd name="T2" fmla="*/ 3 h 3"/>
                  <a:gd name="T3" fmla="*/ 3 h 3"/>
                  <a:gd name="T4" fmla="*/ 3 h 3"/>
                  <a:gd name="T5" fmla="*/ 0 h 3"/>
                </a:gdLst>
                <a:ahLst/>
                <a:cxnLst>
                  <a:cxn ang="0">
                    <a:pos x="0" y="T0"/>
                  </a:cxn>
                  <a:cxn ang="0">
                    <a:pos x="0" y="T1"/>
                  </a:cxn>
                  <a:cxn ang="0">
                    <a:pos x="0" y="T2"/>
                  </a:cxn>
                  <a:cxn ang="0">
                    <a:pos x="0" y="T3"/>
                  </a:cxn>
                  <a:cxn ang="0">
                    <a:pos x="0" y="T4"/>
                  </a:cxn>
                  <a:cxn ang="0">
                    <a:pos x="0" y="T5"/>
                  </a:cxn>
                </a:cxnLst>
                <a:rect l="0" t="0" r="r" b="b"/>
                <a:pathLst>
                  <a:path h="3">
                    <a:moveTo>
                      <a:pt x="0" y="0"/>
                    </a:moveTo>
                    <a:lnTo>
                      <a:pt x="0" y="3"/>
                    </a:lnTo>
                    <a:lnTo>
                      <a:pt x="0" y="3"/>
                    </a:lnTo>
                    <a:lnTo>
                      <a:pt x="0" y="3"/>
                    </a:lnTo>
                    <a:lnTo>
                      <a:pt x="0" y="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7" name="Freeform 309"/>
              <p:cNvSpPr>
                <a:spLocks noEditPoints="1"/>
              </p:cNvSpPr>
              <p:nvPr/>
            </p:nvSpPr>
            <p:spPr bwMode="auto">
              <a:xfrm>
                <a:off x="2950" y="2997"/>
                <a:ext cx="991" cy="1036"/>
              </a:xfrm>
              <a:custGeom>
                <a:avLst/>
                <a:gdLst>
                  <a:gd name="T0" fmla="*/ 4 w 991"/>
                  <a:gd name="T1" fmla="*/ 1033 h 1036"/>
                  <a:gd name="T2" fmla="*/ 101 w 991"/>
                  <a:gd name="T3" fmla="*/ 12 h 1036"/>
                  <a:gd name="T4" fmla="*/ 440 w 991"/>
                  <a:gd name="T5" fmla="*/ 342 h 1036"/>
                  <a:gd name="T6" fmla="*/ 986 w 991"/>
                  <a:gd name="T7" fmla="*/ 878 h 1036"/>
                  <a:gd name="T8" fmla="*/ 4 w 991"/>
                  <a:gd name="T9" fmla="*/ 1033 h 1036"/>
                  <a:gd name="T10" fmla="*/ 97 w 991"/>
                  <a:gd name="T11" fmla="*/ 0 h 1036"/>
                  <a:gd name="T12" fmla="*/ 97 w 991"/>
                  <a:gd name="T13" fmla="*/ 0 h 1036"/>
                  <a:gd name="T14" fmla="*/ 97 w 991"/>
                  <a:gd name="T15" fmla="*/ 4 h 1036"/>
                  <a:gd name="T16" fmla="*/ 97 w 991"/>
                  <a:gd name="T17" fmla="*/ 8 h 1036"/>
                  <a:gd name="T18" fmla="*/ 63 w 991"/>
                  <a:gd name="T19" fmla="*/ 372 h 1036"/>
                  <a:gd name="T20" fmla="*/ 0 w 991"/>
                  <a:gd name="T21" fmla="*/ 1033 h 1036"/>
                  <a:gd name="T22" fmla="*/ 0 w 991"/>
                  <a:gd name="T23" fmla="*/ 1036 h 1036"/>
                  <a:gd name="T24" fmla="*/ 0 w 991"/>
                  <a:gd name="T25" fmla="*/ 1036 h 1036"/>
                  <a:gd name="T26" fmla="*/ 4 w 991"/>
                  <a:gd name="T27" fmla="*/ 1036 h 1036"/>
                  <a:gd name="T28" fmla="*/ 4 w 991"/>
                  <a:gd name="T29" fmla="*/ 1036 h 1036"/>
                  <a:gd name="T30" fmla="*/ 4 w 991"/>
                  <a:gd name="T31" fmla="*/ 1033 h 1036"/>
                  <a:gd name="T32" fmla="*/ 8 w 991"/>
                  <a:gd name="T33" fmla="*/ 1033 h 1036"/>
                  <a:gd name="T34" fmla="*/ 991 w 991"/>
                  <a:gd name="T35" fmla="*/ 882 h 1036"/>
                  <a:gd name="T36" fmla="*/ 991 w 991"/>
                  <a:gd name="T37" fmla="*/ 882 h 1036"/>
                  <a:gd name="T38" fmla="*/ 991 w 991"/>
                  <a:gd name="T39" fmla="*/ 882 h 1036"/>
                  <a:gd name="T40" fmla="*/ 991 w 991"/>
                  <a:gd name="T41" fmla="*/ 882 h 1036"/>
                  <a:gd name="T42" fmla="*/ 991 w 991"/>
                  <a:gd name="T43" fmla="*/ 875 h 1036"/>
                  <a:gd name="T44" fmla="*/ 542 w 991"/>
                  <a:gd name="T45" fmla="*/ 438 h 1036"/>
                  <a:gd name="T46" fmla="*/ 101 w 991"/>
                  <a:gd name="T47" fmla="*/ 8 h 1036"/>
                  <a:gd name="T48" fmla="*/ 101 w 991"/>
                  <a:gd name="T49" fmla="*/ 4 h 1036"/>
                  <a:gd name="T50" fmla="*/ 101 w 991"/>
                  <a:gd name="T51" fmla="*/ 4 h 1036"/>
                  <a:gd name="T52" fmla="*/ 97 w 991"/>
                  <a:gd name="T53" fmla="*/ 0 h 1036"/>
                  <a:gd name="T54" fmla="*/ 97 w 991"/>
                  <a:gd name="T5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1" h="1036">
                    <a:moveTo>
                      <a:pt x="4" y="1033"/>
                    </a:moveTo>
                    <a:lnTo>
                      <a:pt x="101" y="12"/>
                    </a:lnTo>
                    <a:lnTo>
                      <a:pt x="440" y="342"/>
                    </a:lnTo>
                    <a:lnTo>
                      <a:pt x="986" y="878"/>
                    </a:lnTo>
                    <a:lnTo>
                      <a:pt x="4" y="1033"/>
                    </a:lnTo>
                    <a:close/>
                    <a:moveTo>
                      <a:pt x="97" y="0"/>
                    </a:moveTo>
                    <a:lnTo>
                      <a:pt x="97" y="0"/>
                    </a:lnTo>
                    <a:lnTo>
                      <a:pt x="97" y="4"/>
                    </a:lnTo>
                    <a:lnTo>
                      <a:pt x="97" y="8"/>
                    </a:lnTo>
                    <a:lnTo>
                      <a:pt x="63" y="372"/>
                    </a:lnTo>
                    <a:lnTo>
                      <a:pt x="0" y="1033"/>
                    </a:lnTo>
                    <a:lnTo>
                      <a:pt x="0" y="1036"/>
                    </a:lnTo>
                    <a:lnTo>
                      <a:pt x="0" y="1036"/>
                    </a:lnTo>
                    <a:lnTo>
                      <a:pt x="4" y="1036"/>
                    </a:lnTo>
                    <a:lnTo>
                      <a:pt x="4" y="1036"/>
                    </a:lnTo>
                    <a:lnTo>
                      <a:pt x="4" y="1033"/>
                    </a:lnTo>
                    <a:lnTo>
                      <a:pt x="8" y="1033"/>
                    </a:lnTo>
                    <a:lnTo>
                      <a:pt x="991" y="882"/>
                    </a:lnTo>
                    <a:lnTo>
                      <a:pt x="991" y="882"/>
                    </a:lnTo>
                    <a:lnTo>
                      <a:pt x="991" y="882"/>
                    </a:lnTo>
                    <a:lnTo>
                      <a:pt x="991" y="882"/>
                    </a:lnTo>
                    <a:lnTo>
                      <a:pt x="991" y="875"/>
                    </a:lnTo>
                    <a:lnTo>
                      <a:pt x="542" y="438"/>
                    </a:lnTo>
                    <a:lnTo>
                      <a:pt x="101" y="8"/>
                    </a:lnTo>
                    <a:lnTo>
                      <a:pt x="101" y="4"/>
                    </a:lnTo>
                    <a:lnTo>
                      <a:pt x="101" y="4"/>
                    </a:lnTo>
                    <a:lnTo>
                      <a:pt x="97" y="0"/>
                    </a:lnTo>
                    <a:lnTo>
                      <a:pt x="97"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8" name="Freeform 310"/>
              <p:cNvSpPr>
                <a:spLocks noEditPoints="1"/>
              </p:cNvSpPr>
              <p:nvPr/>
            </p:nvSpPr>
            <p:spPr bwMode="auto">
              <a:xfrm>
                <a:off x="2950" y="2997"/>
                <a:ext cx="991" cy="1036"/>
              </a:xfrm>
              <a:custGeom>
                <a:avLst/>
                <a:gdLst>
                  <a:gd name="T0" fmla="*/ 4 w 991"/>
                  <a:gd name="T1" fmla="*/ 1033 h 1036"/>
                  <a:gd name="T2" fmla="*/ 101 w 991"/>
                  <a:gd name="T3" fmla="*/ 12 h 1036"/>
                  <a:gd name="T4" fmla="*/ 440 w 991"/>
                  <a:gd name="T5" fmla="*/ 342 h 1036"/>
                  <a:gd name="T6" fmla="*/ 986 w 991"/>
                  <a:gd name="T7" fmla="*/ 878 h 1036"/>
                  <a:gd name="T8" fmla="*/ 4 w 991"/>
                  <a:gd name="T9" fmla="*/ 1033 h 1036"/>
                  <a:gd name="T10" fmla="*/ 97 w 991"/>
                  <a:gd name="T11" fmla="*/ 0 h 1036"/>
                  <a:gd name="T12" fmla="*/ 97 w 991"/>
                  <a:gd name="T13" fmla="*/ 0 h 1036"/>
                  <a:gd name="T14" fmla="*/ 97 w 991"/>
                  <a:gd name="T15" fmla="*/ 4 h 1036"/>
                  <a:gd name="T16" fmla="*/ 97 w 991"/>
                  <a:gd name="T17" fmla="*/ 8 h 1036"/>
                  <a:gd name="T18" fmla="*/ 63 w 991"/>
                  <a:gd name="T19" fmla="*/ 372 h 1036"/>
                  <a:gd name="T20" fmla="*/ 0 w 991"/>
                  <a:gd name="T21" fmla="*/ 1033 h 1036"/>
                  <a:gd name="T22" fmla="*/ 0 w 991"/>
                  <a:gd name="T23" fmla="*/ 1036 h 1036"/>
                  <a:gd name="T24" fmla="*/ 0 w 991"/>
                  <a:gd name="T25" fmla="*/ 1036 h 1036"/>
                  <a:gd name="T26" fmla="*/ 4 w 991"/>
                  <a:gd name="T27" fmla="*/ 1036 h 1036"/>
                  <a:gd name="T28" fmla="*/ 4 w 991"/>
                  <a:gd name="T29" fmla="*/ 1036 h 1036"/>
                  <a:gd name="T30" fmla="*/ 4 w 991"/>
                  <a:gd name="T31" fmla="*/ 1033 h 1036"/>
                  <a:gd name="T32" fmla="*/ 8 w 991"/>
                  <a:gd name="T33" fmla="*/ 1033 h 1036"/>
                  <a:gd name="T34" fmla="*/ 991 w 991"/>
                  <a:gd name="T35" fmla="*/ 882 h 1036"/>
                  <a:gd name="T36" fmla="*/ 991 w 991"/>
                  <a:gd name="T37" fmla="*/ 882 h 1036"/>
                  <a:gd name="T38" fmla="*/ 991 w 991"/>
                  <a:gd name="T39" fmla="*/ 882 h 1036"/>
                  <a:gd name="T40" fmla="*/ 991 w 991"/>
                  <a:gd name="T41" fmla="*/ 882 h 1036"/>
                  <a:gd name="T42" fmla="*/ 991 w 991"/>
                  <a:gd name="T43" fmla="*/ 875 h 1036"/>
                  <a:gd name="T44" fmla="*/ 542 w 991"/>
                  <a:gd name="T45" fmla="*/ 438 h 1036"/>
                  <a:gd name="T46" fmla="*/ 101 w 991"/>
                  <a:gd name="T47" fmla="*/ 8 h 1036"/>
                  <a:gd name="T48" fmla="*/ 101 w 991"/>
                  <a:gd name="T49" fmla="*/ 4 h 1036"/>
                  <a:gd name="T50" fmla="*/ 101 w 991"/>
                  <a:gd name="T51" fmla="*/ 4 h 1036"/>
                  <a:gd name="T52" fmla="*/ 97 w 991"/>
                  <a:gd name="T53" fmla="*/ 0 h 1036"/>
                  <a:gd name="T54" fmla="*/ 97 w 991"/>
                  <a:gd name="T5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1" h="1036">
                    <a:moveTo>
                      <a:pt x="4" y="1033"/>
                    </a:moveTo>
                    <a:lnTo>
                      <a:pt x="101" y="12"/>
                    </a:lnTo>
                    <a:lnTo>
                      <a:pt x="440" y="342"/>
                    </a:lnTo>
                    <a:lnTo>
                      <a:pt x="986" y="878"/>
                    </a:lnTo>
                    <a:lnTo>
                      <a:pt x="4" y="1033"/>
                    </a:lnTo>
                    <a:moveTo>
                      <a:pt x="97" y="0"/>
                    </a:moveTo>
                    <a:lnTo>
                      <a:pt x="97" y="0"/>
                    </a:lnTo>
                    <a:lnTo>
                      <a:pt x="97" y="4"/>
                    </a:lnTo>
                    <a:lnTo>
                      <a:pt x="97" y="8"/>
                    </a:lnTo>
                    <a:lnTo>
                      <a:pt x="63" y="372"/>
                    </a:lnTo>
                    <a:lnTo>
                      <a:pt x="0" y="1033"/>
                    </a:lnTo>
                    <a:lnTo>
                      <a:pt x="0" y="1036"/>
                    </a:lnTo>
                    <a:lnTo>
                      <a:pt x="0" y="1036"/>
                    </a:lnTo>
                    <a:lnTo>
                      <a:pt x="4" y="1036"/>
                    </a:lnTo>
                    <a:lnTo>
                      <a:pt x="4" y="1036"/>
                    </a:lnTo>
                    <a:lnTo>
                      <a:pt x="4" y="1033"/>
                    </a:lnTo>
                    <a:lnTo>
                      <a:pt x="8" y="1033"/>
                    </a:lnTo>
                    <a:lnTo>
                      <a:pt x="991" y="882"/>
                    </a:lnTo>
                    <a:lnTo>
                      <a:pt x="991" y="882"/>
                    </a:lnTo>
                    <a:lnTo>
                      <a:pt x="991" y="882"/>
                    </a:lnTo>
                    <a:lnTo>
                      <a:pt x="991" y="882"/>
                    </a:lnTo>
                    <a:lnTo>
                      <a:pt x="991" y="875"/>
                    </a:lnTo>
                    <a:lnTo>
                      <a:pt x="542" y="438"/>
                    </a:lnTo>
                    <a:lnTo>
                      <a:pt x="101" y="8"/>
                    </a:lnTo>
                    <a:lnTo>
                      <a:pt x="101" y="4"/>
                    </a:lnTo>
                    <a:lnTo>
                      <a:pt x="101" y="4"/>
                    </a:lnTo>
                    <a:lnTo>
                      <a:pt x="97" y="0"/>
                    </a:lnTo>
                    <a:lnTo>
                      <a:pt x="97"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9" name="Freeform 311"/>
              <p:cNvSpPr>
                <a:spLocks/>
              </p:cNvSpPr>
              <p:nvPr/>
            </p:nvSpPr>
            <p:spPr bwMode="auto">
              <a:xfrm>
                <a:off x="3941" y="2843"/>
                <a:ext cx="59" cy="1036"/>
              </a:xfrm>
              <a:custGeom>
                <a:avLst/>
                <a:gdLst>
                  <a:gd name="T0" fmla="*/ 59 w 59"/>
                  <a:gd name="T1" fmla="*/ 0 h 1036"/>
                  <a:gd name="T2" fmla="*/ 59 w 59"/>
                  <a:gd name="T3" fmla="*/ 0 h 1036"/>
                  <a:gd name="T4" fmla="*/ 55 w 59"/>
                  <a:gd name="T5" fmla="*/ 0 h 1036"/>
                  <a:gd name="T6" fmla="*/ 12 w 59"/>
                  <a:gd name="T7" fmla="*/ 805 h 1036"/>
                  <a:gd name="T8" fmla="*/ 0 w 59"/>
                  <a:gd name="T9" fmla="*/ 1029 h 1036"/>
                  <a:gd name="T10" fmla="*/ 0 w 59"/>
                  <a:gd name="T11" fmla="*/ 1036 h 1036"/>
                  <a:gd name="T12" fmla="*/ 4 w 59"/>
                  <a:gd name="T13" fmla="*/ 1029 h 1036"/>
                  <a:gd name="T14" fmla="*/ 59 w 59"/>
                  <a:gd name="T15" fmla="*/ 4 h 1036"/>
                  <a:gd name="T16" fmla="*/ 59 w 59"/>
                  <a:gd name="T17" fmla="*/ 0 h 1036"/>
                  <a:gd name="T18" fmla="*/ 55 w 59"/>
                  <a:gd name="T19" fmla="*/ 0 h 1036"/>
                  <a:gd name="T20" fmla="*/ 59 w 59"/>
                  <a:gd name="T21" fmla="*/ 0 h 1036"/>
                  <a:gd name="T22" fmla="*/ 59 w 59"/>
                  <a:gd name="T23"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1036">
                    <a:moveTo>
                      <a:pt x="59" y="0"/>
                    </a:moveTo>
                    <a:lnTo>
                      <a:pt x="59" y="0"/>
                    </a:lnTo>
                    <a:lnTo>
                      <a:pt x="55" y="0"/>
                    </a:lnTo>
                    <a:lnTo>
                      <a:pt x="12" y="805"/>
                    </a:lnTo>
                    <a:lnTo>
                      <a:pt x="0" y="1029"/>
                    </a:lnTo>
                    <a:lnTo>
                      <a:pt x="0" y="1036"/>
                    </a:lnTo>
                    <a:lnTo>
                      <a:pt x="4" y="1029"/>
                    </a:lnTo>
                    <a:lnTo>
                      <a:pt x="59" y="4"/>
                    </a:lnTo>
                    <a:lnTo>
                      <a:pt x="59" y="0"/>
                    </a:lnTo>
                    <a:lnTo>
                      <a:pt x="55" y="0"/>
                    </a:lnTo>
                    <a:lnTo>
                      <a:pt x="59" y="0"/>
                    </a:lnTo>
                    <a:lnTo>
                      <a:pt x="5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0" name="Freeform 312"/>
              <p:cNvSpPr>
                <a:spLocks/>
              </p:cNvSpPr>
              <p:nvPr/>
            </p:nvSpPr>
            <p:spPr bwMode="auto">
              <a:xfrm>
                <a:off x="3941" y="2843"/>
                <a:ext cx="59" cy="1036"/>
              </a:xfrm>
              <a:custGeom>
                <a:avLst/>
                <a:gdLst>
                  <a:gd name="T0" fmla="*/ 59 w 59"/>
                  <a:gd name="T1" fmla="*/ 0 h 1036"/>
                  <a:gd name="T2" fmla="*/ 59 w 59"/>
                  <a:gd name="T3" fmla="*/ 0 h 1036"/>
                  <a:gd name="T4" fmla="*/ 55 w 59"/>
                  <a:gd name="T5" fmla="*/ 0 h 1036"/>
                  <a:gd name="T6" fmla="*/ 12 w 59"/>
                  <a:gd name="T7" fmla="*/ 805 h 1036"/>
                  <a:gd name="T8" fmla="*/ 0 w 59"/>
                  <a:gd name="T9" fmla="*/ 1029 h 1036"/>
                  <a:gd name="T10" fmla="*/ 0 w 59"/>
                  <a:gd name="T11" fmla="*/ 1036 h 1036"/>
                  <a:gd name="T12" fmla="*/ 4 w 59"/>
                  <a:gd name="T13" fmla="*/ 1029 h 1036"/>
                  <a:gd name="T14" fmla="*/ 59 w 59"/>
                  <a:gd name="T15" fmla="*/ 4 h 1036"/>
                  <a:gd name="T16" fmla="*/ 59 w 59"/>
                  <a:gd name="T17" fmla="*/ 0 h 1036"/>
                  <a:gd name="T18" fmla="*/ 55 w 59"/>
                  <a:gd name="T19" fmla="*/ 0 h 1036"/>
                  <a:gd name="T20" fmla="*/ 59 w 59"/>
                  <a:gd name="T21" fmla="*/ 0 h 1036"/>
                  <a:gd name="T22" fmla="*/ 59 w 59"/>
                  <a:gd name="T23"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1036">
                    <a:moveTo>
                      <a:pt x="59" y="0"/>
                    </a:moveTo>
                    <a:lnTo>
                      <a:pt x="59" y="0"/>
                    </a:lnTo>
                    <a:lnTo>
                      <a:pt x="55" y="0"/>
                    </a:lnTo>
                    <a:lnTo>
                      <a:pt x="12" y="805"/>
                    </a:lnTo>
                    <a:lnTo>
                      <a:pt x="0" y="1029"/>
                    </a:lnTo>
                    <a:lnTo>
                      <a:pt x="0" y="1036"/>
                    </a:lnTo>
                    <a:lnTo>
                      <a:pt x="4" y="1029"/>
                    </a:lnTo>
                    <a:lnTo>
                      <a:pt x="59" y="4"/>
                    </a:lnTo>
                    <a:lnTo>
                      <a:pt x="59" y="0"/>
                    </a:lnTo>
                    <a:lnTo>
                      <a:pt x="55" y="0"/>
                    </a:lnTo>
                    <a:lnTo>
                      <a:pt x="59" y="0"/>
                    </a:lnTo>
                    <a:lnTo>
                      <a:pt x="5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1" name="Freeform 313"/>
              <p:cNvSpPr>
                <a:spLocks/>
              </p:cNvSpPr>
              <p:nvPr/>
            </p:nvSpPr>
            <p:spPr bwMode="auto">
              <a:xfrm>
                <a:off x="4279" y="3313"/>
                <a:ext cx="238" cy="232"/>
              </a:xfrm>
              <a:custGeom>
                <a:avLst/>
                <a:gdLst>
                  <a:gd name="T0" fmla="*/ 238 w 238"/>
                  <a:gd name="T1" fmla="*/ 0 h 232"/>
                  <a:gd name="T2" fmla="*/ 0 w 238"/>
                  <a:gd name="T3" fmla="*/ 232 h 232"/>
                  <a:gd name="T4" fmla="*/ 238 w 238"/>
                  <a:gd name="T5" fmla="*/ 0 h 232"/>
                  <a:gd name="T6" fmla="*/ 238 w 238"/>
                  <a:gd name="T7" fmla="*/ 0 h 232"/>
                </a:gdLst>
                <a:ahLst/>
                <a:cxnLst>
                  <a:cxn ang="0">
                    <a:pos x="T0" y="T1"/>
                  </a:cxn>
                  <a:cxn ang="0">
                    <a:pos x="T2" y="T3"/>
                  </a:cxn>
                  <a:cxn ang="0">
                    <a:pos x="T4" y="T5"/>
                  </a:cxn>
                  <a:cxn ang="0">
                    <a:pos x="T6" y="T7"/>
                  </a:cxn>
                </a:cxnLst>
                <a:rect l="0" t="0" r="r" b="b"/>
                <a:pathLst>
                  <a:path w="238" h="232">
                    <a:moveTo>
                      <a:pt x="238" y="0"/>
                    </a:moveTo>
                    <a:lnTo>
                      <a:pt x="0" y="232"/>
                    </a:lnTo>
                    <a:lnTo>
                      <a:pt x="238" y="0"/>
                    </a:lnTo>
                    <a:lnTo>
                      <a:pt x="23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2" name="Freeform 314"/>
              <p:cNvSpPr>
                <a:spLocks/>
              </p:cNvSpPr>
              <p:nvPr/>
            </p:nvSpPr>
            <p:spPr bwMode="auto">
              <a:xfrm>
                <a:off x="4279" y="3313"/>
                <a:ext cx="238" cy="232"/>
              </a:xfrm>
              <a:custGeom>
                <a:avLst/>
                <a:gdLst>
                  <a:gd name="T0" fmla="*/ 238 w 238"/>
                  <a:gd name="T1" fmla="*/ 0 h 232"/>
                  <a:gd name="T2" fmla="*/ 0 w 238"/>
                  <a:gd name="T3" fmla="*/ 232 h 232"/>
                  <a:gd name="T4" fmla="*/ 238 w 238"/>
                  <a:gd name="T5" fmla="*/ 0 h 232"/>
                  <a:gd name="T6" fmla="*/ 238 w 238"/>
                  <a:gd name="T7" fmla="*/ 0 h 232"/>
                </a:gdLst>
                <a:ahLst/>
                <a:cxnLst>
                  <a:cxn ang="0">
                    <a:pos x="T0" y="T1"/>
                  </a:cxn>
                  <a:cxn ang="0">
                    <a:pos x="T2" y="T3"/>
                  </a:cxn>
                  <a:cxn ang="0">
                    <a:pos x="T4" y="T5"/>
                  </a:cxn>
                  <a:cxn ang="0">
                    <a:pos x="T6" y="T7"/>
                  </a:cxn>
                </a:cxnLst>
                <a:rect l="0" t="0" r="r" b="b"/>
                <a:pathLst>
                  <a:path w="238" h="232">
                    <a:moveTo>
                      <a:pt x="238" y="0"/>
                    </a:moveTo>
                    <a:lnTo>
                      <a:pt x="0" y="232"/>
                    </a:lnTo>
                    <a:lnTo>
                      <a:pt x="238" y="0"/>
                    </a:lnTo>
                    <a:lnTo>
                      <a:pt x="23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3" name="Freeform 315"/>
              <p:cNvSpPr>
                <a:spLocks/>
              </p:cNvSpPr>
              <p:nvPr/>
            </p:nvSpPr>
            <p:spPr bwMode="auto">
              <a:xfrm>
                <a:off x="3941" y="3879"/>
                <a:ext cx="4" cy="4"/>
              </a:xfrm>
              <a:custGeom>
                <a:avLst/>
                <a:gdLst>
                  <a:gd name="T0" fmla="*/ 0 w 4"/>
                  <a:gd name="T1" fmla="*/ 0 h 4"/>
                  <a:gd name="T2" fmla="*/ 0 w 4"/>
                  <a:gd name="T3" fmla="*/ 0 h 4"/>
                  <a:gd name="T4" fmla="*/ 0 w 4"/>
                  <a:gd name="T5" fmla="*/ 0 h 4"/>
                  <a:gd name="T6" fmla="*/ 0 w 4"/>
                  <a:gd name="T7" fmla="*/ 4 h 4"/>
                  <a:gd name="T8" fmla="*/ 0 w 4"/>
                  <a:gd name="T9" fmla="*/ 0 h 4"/>
                  <a:gd name="T10" fmla="*/ 4 w 4"/>
                  <a:gd name="T11" fmla="*/ 0 h 4"/>
                  <a:gd name="T12" fmla="*/ 0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0" y="0"/>
                    </a:lnTo>
                    <a:lnTo>
                      <a:pt x="0" y="4"/>
                    </a:lnTo>
                    <a:lnTo>
                      <a:pt x="0" y="0"/>
                    </a:lnTo>
                    <a:lnTo>
                      <a:pt x="4"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4" name="Freeform 316"/>
              <p:cNvSpPr>
                <a:spLocks/>
              </p:cNvSpPr>
              <p:nvPr/>
            </p:nvSpPr>
            <p:spPr bwMode="auto">
              <a:xfrm>
                <a:off x="3941" y="3879"/>
                <a:ext cx="4" cy="4"/>
              </a:xfrm>
              <a:custGeom>
                <a:avLst/>
                <a:gdLst>
                  <a:gd name="T0" fmla="*/ 0 w 4"/>
                  <a:gd name="T1" fmla="*/ 0 h 4"/>
                  <a:gd name="T2" fmla="*/ 0 w 4"/>
                  <a:gd name="T3" fmla="*/ 0 h 4"/>
                  <a:gd name="T4" fmla="*/ 0 w 4"/>
                  <a:gd name="T5" fmla="*/ 0 h 4"/>
                  <a:gd name="T6" fmla="*/ 0 w 4"/>
                  <a:gd name="T7" fmla="*/ 4 h 4"/>
                  <a:gd name="T8" fmla="*/ 0 w 4"/>
                  <a:gd name="T9" fmla="*/ 0 h 4"/>
                  <a:gd name="T10" fmla="*/ 4 w 4"/>
                  <a:gd name="T11" fmla="*/ 0 h 4"/>
                  <a:gd name="T12" fmla="*/ 0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0" y="0"/>
                    </a:lnTo>
                    <a:lnTo>
                      <a:pt x="0" y="4"/>
                    </a:lnTo>
                    <a:lnTo>
                      <a:pt x="0" y="0"/>
                    </a:lnTo>
                    <a:lnTo>
                      <a:pt x="4"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5" name="Freeform 317"/>
              <p:cNvSpPr>
                <a:spLocks/>
              </p:cNvSpPr>
              <p:nvPr/>
            </p:nvSpPr>
            <p:spPr bwMode="auto">
              <a:xfrm>
                <a:off x="5092" y="4320"/>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6" name="Freeform 318"/>
              <p:cNvSpPr>
                <a:spLocks/>
              </p:cNvSpPr>
              <p:nvPr/>
            </p:nvSpPr>
            <p:spPr bwMode="auto">
              <a:xfrm>
                <a:off x="5092" y="4320"/>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7" name="Freeform 319"/>
              <p:cNvSpPr>
                <a:spLocks noEditPoints="1"/>
              </p:cNvSpPr>
              <p:nvPr/>
            </p:nvSpPr>
            <p:spPr bwMode="auto">
              <a:xfrm>
                <a:off x="3941" y="3313"/>
                <a:ext cx="1147" cy="1007"/>
              </a:xfrm>
              <a:custGeom>
                <a:avLst/>
                <a:gdLst>
                  <a:gd name="T0" fmla="*/ 944 w 1147"/>
                  <a:gd name="T1" fmla="*/ 647 h 1007"/>
                  <a:gd name="T2" fmla="*/ 1143 w 1147"/>
                  <a:gd name="T3" fmla="*/ 1003 h 1007"/>
                  <a:gd name="T4" fmla="*/ 1143 w 1147"/>
                  <a:gd name="T5" fmla="*/ 1003 h 1007"/>
                  <a:gd name="T6" fmla="*/ 944 w 1147"/>
                  <a:gd name="T7" fmla="*/ 647 h 1007"/>
                  <a:gd name="T8" fmla="*/ 576 w 1147"/>
                  <a:gd name="T9" fmla="*/ 0 h 1007"/>
                  <a:gd name="T10" fmla="*/ 576 w 1147"/>
                  <a:gd name="T11" fmla="*/ 0 h 1007"/>
                  <a:gd name="T12" fmla="*/ 338 w 1147"/>
                  <a:gd name="T13" fmla="*/ 232 h 1007"/>
                  <a:gd name="T14" fmla="*/ 4 w 1147"/>
                  <a:gd name="T15" fmla="*/ 559 h 1007"/>
                  <a:gd name="T16" fmla="*/ 0 w 1147"/>
                  <a:gd name="T17" fmla="*/ 566 h 1007"/>
                  <a:gd name="T18" fmla="*/ 0 w 1147"/>
                  <a:gd name="T19" fmla="*/ 566 h 1007"/>
                  <a:gd name="T20" fmla="*/ 0 w 1147"/>
                  <a:gd name="T21" fmla="*/ 566 h 1007"/>
                  <a:gd name="T22" fmla="*/ 0 w 1147"/>
                  <a:gd name="T23" fmla="*/ 566 h 1007"/>
                  <a:gd name="T24" fmla="*/ 4 w 1147"/>
                  <a:gd name="T25" fmla="*/ 566 h 1007"/>
                  <a:gd name="T26" fmla="*/ 4 w 1147"/>
                  <a:gd name="T27" fmla="*/ 566 h 1007"/>
                  <a:gd name="T28" fmla="*/ 1147 w 1147"/>
                  <a:gd name="T29" fmla="*/ 1007 h 1007"/>
                  <a:gd name="T30" fmla="*/ 1143 w 1147"/>
                  <a:gd name="T31" fmla="*/ 1003 h 1007"/>
                  <a:gd name="T32" fmla="*/ 4 w 1147"/>
                  <a:gd name="T33" fmla="*/ 566 h 1007"/>
                  <a:gd name="T34" fmla="*/ 580 w 1147"/>
                  <a:gd name="T35" fmla="*/ 4 h 1007"/>
                  <a:gd name="T36" fmla="*/ 580 w 1147"/>
                  <a:gd name="T37" fmla="*/ 0 h 1007"/>
                  <a:gd name="T38" fmla="*/ 580 w 1147"/>
                  <a:gd name="T39" fmla="*/ 0 h 1007"/>
                  <a:gd name="T40" fmla="*/ 580 w 1147"/>
                  <a:gd name="T41" fmla="*/ 0 h 1007"/>
                  <a:gd name="T42" fmla="*/ 576 w 1147"/>
                  <a:gd name="T43"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7" h="1007">
                    <a:moveTo>
                      <a:pt x="944" y="647"/>
                    </a:moveTo>
                    <a:lnTo>
                      <a:pt x="1143" y="1003"/>
                    </a:lnTo>
                    <a:lnTo>
                      <a:pt x="1143" y="1003"/>
                    </a:lnTo>
                    <a:lnTo>
                      <a:pt x="944" y="647"/>
                    </a:lnTo>
                    <a:close/>
                    <a:moveTo>
                      <a:pt x="576" y="0"/>
                    </a:moveTo>
                    <a:lnTo>
                      <a:pt x="576" y="0"/>
                    </a:lnTo>
                    <a:lnTo>
                      <a:pt x="338" y="232"/>
                    </a:lnTo>
                    <a:lnTo>
                      <a:pt x="4" y="559"/>
                    </a:lnTo>
                    <a:lnTo>
                      <a:pt x="0" y="566"/>
                    </a:lnTo>
                    <a:lnTo>
                      <a:pt x="0" y="566"/>
                    </a:lnTo>
                    <a:lnTo>
                      <a:pt x="0" y="566"/>
                    </a:lnTo>
                    <a:lnTo>
                      <a:pt x="0" y="566"/>
                    </a:lnTo>
                    <a:lnTo>
                      <a:pt x="4" y="566"/>
                    </a:lnTo>
                    <a:lnTo>
                      <a:pt x="4" y="566"/>
                    </a:lnTo>
                    <a:lnTo>
                      <a:pt x="1147" y="1007"/>
                    </a:lnTo>
                    <a:lnTo>
                      <a:pt x="1143" y="1003"/>
                    </a:lnTo>
                    <a:lnTo>
                      <a:pt x="4" y="566"/>
                    </a:lnTo>
                    <a:lnTo>
                      <a:pt x="580" y="4"/>
                    </a:lnTo>
                    <a:lnTo>
                      <a:pt x="580" y="0"/>
                    </a:lnTo>
                    <a:lnTo>
                      <a:pt x="580" y="0"/>
                    </a:lnTo>
                    <a:lnTo>
                      <a:pt x="580" y="0"/>
                    </a:lnTo>
                    <a:lnTo>
                      <a:pt x="576"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8" name="Freeform 320"/>
              <p:cNvSpPr>
                <a:spLocks noEditPoints="1"/>
              </p:cNvSpPr>
              <p:nvPr/>
            </p:nvSpPr>
            <p:spPr bwMode="auto">
              <a:xfrm>
                <a:off x="3941" y="3313"/>
                <a:ext cx="1147" cy="1007"/>
              </a:xfrm>
              <a:custGeom>
                <a:avLst/>
                <a:gdLst>
                  <a:gd name="T0" fmla="*/ 944 w 1147"/>
                  <a:gd name="T1" fmla="*/ 647 h 1007"/>
                  <a:gd name="T2" fmla="*/ 1143 w 1147"/>
                  <a:gd name="T3" fmla="*/ 1003 h 1007"/>
                  <a:gd name="T4" fmla="*/ 1143 w 1147"/>
                  <a:gd name="T5" fmla="*/ 1003 h 1007"/>
                  <a:gd name="T6" fmla="*/ 944 w 1147"/>
                  <a:gd name="T7" fmla="*/ 647 h 1007"/>
                  <a:gd name="T8" fmla="*/ 576 w 1147"/>
                  <a:gd name="T9" fmla="*/ 0 h 1007"/>
                  <a:gd name="T10" fmla="*/ 576 w 1147"/>
                  <a:gd name="T11" fmla="*/ 0 h 1007"/>
                  <a:gd name="T12" fmla="*/ 338 w 1147"/>
                  <a:gd name="T13" fmla="*/ 232 h 1007"/>
                  <a:gd name="T14" fmla="*/ 4 w 1147"/>
                  <a:gd name="T15" fmla="*/ 559 h 1007"/>
                  <a:gd name="T16" fmla="*/ 0 w 1147"/>
                  <a:gd name="T17" fmla="*/ 566 h 1007"/>
                  <a:gd name="T18" fmla="*/ 0 w 1147"/>
                  <a:gd name="T19" fmla="*/ 566 h 1007"/>
                  <a:gd name="T20" fmla="*/ 0 w 1147"/>
                  <a:gd name="T21" fmla="*/ 566 h 1007"/>
                  <a:gd name="T22" fmla="*/ 0 w 1147"/>
                  <a:gd name="T23" fmla="*/ 566 h 1007"/>
                  <a:gd name="T24" fmla="*/ 4 w 1147"/>
                  <a:gd name="T25" fmla="*/ 566 h 1007"/>
                  <a:gd name="T26" fmla="*/ 4 w 1147"/>
                  <a:gd name="T27" fmla="*/ 566 h 1007"/>
                  <a:gd name="T28" fmla="*/ 1147 w 1147"/>
                  <a:gd name="T29" fmla="*/ 1007 h 1007"/>
                  <a:gd name="T30" fmla="*/ 1143 w 1147"/>
                  <a:gd name="T31" fmla="*/ 1003 h 1007"/>
                  <a:gd name="T32" fmla="*/ 4 w 1147"/>
                  <a:gd name="T33" fmla="*/ 566 h 1007"/>
                  <a:gd name="T34" fmla="*/ 580 w 1147"/>
                  <a:gd name="T35" fmla="*/ 4 h 1007"/>
                  <a:gd name="T36" fmla="*/ 580 w 1147"/>
                  <a:gd name="T37" fmla="*/ 0 h 1007"/>
                  <a:gd name="T38" fmla="*/ 580 w 1147"/>
                  <a:gd name="T39" fmla="*/ 0 h 1007"/>
                  <a:gd name="T40" fmla="*/ 580 w 1147"/>
                  <a:gd name="T41" fmla="*/ 0 h 1007"/>
                  <a:gd name="T42" fmla="*/ 576 w 1147"/>
                  <a:gd name="T43"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7" h="1007">
                    <a:moveTo>
                      <a:pt x="944" y="647"/>
                    </a:moveTo>
                    <a:lnTo>
                      <a:pt x="1143" y="1003"/>
                    </a:lnTo>
                    <a:lnTo>
                      <a:pt x="1143" y="1003"/>
                    </a:lnTo>
                    <a:lnTo>
                      <a:pt x="944" y="647"/>
                    </a:lnTo>
                    <a:moveTo>
                      <a:pt x="576" y="0"/>
                    </a:moveTo>
                    <a:lnTo>
                      <a:pt x="576" y="0"/>
                    </a:lnTo>
                    <a:lnTo>
                      <a:pt x="338" y="232"/>
                    </a:lnTo>
                    <a:lnTo>
                      <a:pt x="4" y="559"/>
                    </a:lnTo>
                    <a:lnTo>
                      <a:pt x="0" y="566"/>
                    </a:lnTo>
                    <a:lnTo>
                      <a:pt x="0" y="566"/>
                    </a:lnTo>
                    <a:lnTo>
                      <a:pt x="0" y="566"/>
                    </a:lnTo>
                    <a:lnTo>
                      <a:pt x="0" y="566"/>
                    </a:lnTo>
                    <a:lnTo>
                      <a:pt x="4" y="566"/>
                    </a:lnTo>
                    <a:lnTo>
                      <a:pt x="4" y="566"/>
                    </a:lnTo>
                    <a:lnTo>
                      <a:pt x="1147" y="1007"/>
                    </a:lnTo>
                    <a:lnTo>
                      <a:pt x="1143" y="1003"/>
                    </a:lnTo>
                    <a:lnTo>
                      <a:pt x="4" y="566"/>
                    </a:lnTo>
                    <a:lnTo>
                      <a:pt x="580" y="4"/>
                    </a:lnTo>
                    <a:lnTo>
                      <a:pt x="580" y="0"/>
                    </a:lnTo>
                    <a:lnTo>
                      <a:pt x="580" y="0"/>
                    </a:lnTo>
                    <a:lnTo>
                      <a:pt x="580" y="0"/>
                    </a:lnTo>
                    <a:lnTo>
                      <a:pt x="576"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9" name="Freeform 321"/>
              <p:cNvSpPr>
                <a:spLocks/>
              </p:cNvSpPr>
              <p:nvPr/>
            </p:nvSpPr>
            <p:spPr bwMode="auto">
              <a:xfrm>
                <a:off x="5656" y="297"/>
                <a:ext cx="4" cy="0"/>
              </a:xfrm>
              <a:custGeom>
                <a:avLst/>
                <a:gdLst>
                  <a:gd name="T0" fmla="*/ 4 w 4"/>
                  <a:gd name="T1" fmla="*/ 0 w 4"/>
                  <a:gd name="T2" fmla="*/ 0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0" y="0"/>
                    </a:lnTo>
                    <a:lnTo>
                      <a:pt x="4" y="0"/>
                    </a:lnTo>
                    <a:lnTo>
                      <a:pt x="4" y="0"/>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0" name="Freeform 322"/>
              <p:cNvSpPr>
                <a:spLocks/>
              </p:cNvSpPr>
              <p:nvPr/>
            </p:nvSpPr>
            <p:spPr bwMode="auto">
              <a:xfrm>
                <a:off x="5656" y="297"/>
                <a:ext cx="4" cy="0"/>
              </a:xfrm>
              <a:custGeom>
                <a:avLst/>
                <a:gdLst>
                  <a:gd name="T0" fmla="*/ 4 w 4"/>
                  <a:gd name="T1" fmla="*/ 0 w 4"/>
                  <a:gd name="T2" fmla="*/ 0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0" y="0"/>
                    </a:lnTo>
                    <a:lnTo>
                      <a:pt x="4" y="0"/>
                    </a:lnTo>
                    <a:lnTo>
                      <a:pt x="4" y="0"/>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1" name="Freeform 323"/>
              <p:cNvSpPr>
                <a:spLocks/>
              </p:cNvSpPr>
              <p:nvPr/>
            </p:nvSpPr>
            <p:spPr bwMode="auto">
              <a:xfrm>
                <a:off x="5317" y="1179"/>
                <a:ext cx="4" cy="4"/>
              </a:xfrm>
              <a:custGeom>
                <a:avLst/>
                <a:gdLst>
                  <a:gd name="T0" fmla="*/ 0 w 4"/>
                  <a:gd name="T1" fmla="*/ 0 h 4"/>
                  <a:gd name="T2" fmla="*/ 0 w 4"/>
                  <a:gd name="T3" fmla="*/ 0 h 4"/>
                  <a:gd name="T4" fmla="*/ 4 w 4"/>
                  <a:gd name="T5" fmla="*/ 4 h 4"/>
                  <a:gd name="T6" fmla="*/ 4 w 4"/>
                  <a:gd name="T7" fmla="*/ 0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2" name="Freeform 324"/>
              <p:cNvSpPr>
                <a:spLocks/>
              </p:cNvSpPr>
              <p:nvPr/>
            </p:nvSpPr>
            <p:spPr bwMode="auto">
              <a:xfrm>
                <a:off x="5317" y="1179"/>
                <a:ext cx="4" cy="4"/>
              </a:xfrm>
              <a:custGeom>
                <a:avLst/>
                <a:gdLst>
                  <a:gd name="T0" fmla="*/ 0 w 4"/>
                  <a:gd name="T1" fmla="*/ 0 h 4"/>
                  <a:gd name="T2" fmla="*/ 0 w 4"/>
                  <a:gd name="T3" fmla="*/ 0 h 4"/>
                  <a:gd name="T4" fmla="*/ 4 w 4"/>
                  <a:gd name="T5" fmla="*/ 4 h 4"/>
                  <a:gd name="T6" fmla="*/ 4 w 4"/>
                  <a:gd name="T7" fmla="*/ 0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3" name="Freeform 325"/>
              <p:cNvSpPr>
                <a:spLocks/>
              </p:cNvSpPr>
              <p:nvPr/>
            </p:nvSpPr>
            <p:spPr bwMode="auto">
              <a:xfrm>
                <a:off x="5050" y="305"/>
                <a:ext cx="601" cy="870"/>
              </a:xfrm>
              <a:custGeom>
                <a:avLst/>
                <a:gdLst>
                  <a:gd name="T0" fmla="*/ 601 w 601"/>
                  <a:gd name="T1" fmla="*/ 0 h 870"/>
                  <a:gd name="T2" fmla="*/ 0 w 601"/>
                  <a:gd name="T3" fmla="*/ 319 h 870"/>
                  <a:gd name="T4" fmla="*/ 0 w 601"/>
                  <a:gd name="T5" fmla="*/ 319 h 870"/>
                  <a:gd name="T6" fmla="*/ 267 w 601"/>
                  <a:gd name="T7" fmla="*/ 870 h 870"/>
                  <a:gd name="T8" fmla="*/ 267 w 601"/>
                  <a:gd name="T9" fmla="*/ 870 h 870"/>
                  <a:gd name="T10" fmla="*/ 271 w 601"/>
                  <a:gd name="T11" fmla="*/ 867 h 870"/>
                  <a:gd name="T12" fmla="*/ 4 w 601"/>
                  <a:gd name="T13" fmla="*/ 319 h 870"/>
                  <a:gd name="T14" fmla="*/ 4 w 601"/>
                  <a:gd name="T15" fmla="*/ 316 h 870"/>
                  <a:gd name="T16" fmla="*/ 4 w 601"/>
                  <a:gd name="T17" fmla="*/ 316 h 870"/>
                  <a:gd name="T18" fmla="*/ 601 w 601"/>
                  <a:gd name="T19" fmla="*/ 0 h 870"/>
                  <a:gd name="T20" fmla="*/ 601 w 601"/>
                  <a:gd name="T21"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1" h="870">
                    <a:moveTo>
                      <a:pt x="601" y="0"/>
                    </a:moveTo>
                    <a:lnTo>
                      <a:pt x="0" y="319"/>
                    </a:lnTo>
                    <a:lnTo>
                      <a:pt x="0" y="319"/>
                    </a:lnTo>
                    <a:lnTo>
                      <a:pt x="267" y="870"/>
                    </a:lnTo>
                    <a:lnTo>
                      <a:pt x="267" y="870"/>
                    </a:lnTo>
                    <a:lnTo>
                      <a:pt x="271" y="867"/>
                    </a:lnTo>
                    <a:lnTo>
                      <a:pt x="4" y="319"/>
                    </a:lnTo>
                    <a:lnTo>
                      <a:pt x="4" y="316"/>
                    </a:lnTo>
                    <a:lnTo>
                      <a:pt x="4" y="316"/>
                    </a:lnTo>
                    <a:lnTo>
                      <a:pt x="601" y="0"/>
                    </a:lnTo>
                    <a:lnTo>
                      <a:pt x="601"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4" name="Freeform 326"/>
              <p:cNvSpPr>
                <a:spLocks/>
              </p:cNvSpPr>
              <p:nvPr/>
            </p:nvSpPr>
            <p:spPr bwMode="auto">
              <a:xfrm>
                <a:off x="5050" y="305"/>
                <a:ext cx="601" cy="870"/>
              </a:xfrm>
              <a:custGeom>
                <a:avLst/>
                <a:gdLst>
                  <a:gd name="T0" fmla="*/ 601 w 601"/>
                  <a:gd name="T1" fmla="*/ 0 h 870"/>
                  <a:gd name="T2" fmla="*/ 0 w 601"/>
                  <a:gd name="T3" fmla="*/ 319 h 870"/>
                  <a:gd name="T4" fmla="*/ 0 w 601"/>
                  <a:gd name="T5" fmla="*/ 319 h 870"/>
                  <a:gd name="T6" fmla="*/ 267 w 601"/>
                  <a:gd name="T7" fmla="*/ 870 h 870"/>
                  <a:gd name="T8" fmla="*/ 267 w 601"/>
                  <a:gd name="T9" fmla="*/ 870 h 870"/>
                  <a:gd name="T10" fmla="*/ 271 w 601"/>
                  <a:gd name="T11" fmla="*/ 867 h 870"/>
                  <a:gd name="T12" fmla="*/ 4 w 601"/>
                  <a:gd name="T13" fmla="*/ 319 h 870"/>
                  <a:gd name="T14" fmla="*/ 4 w 601"/>
                  <a:gd name="T15" fmla="*/ 316 h 870"/>
                  <a:gd name="T16" fmla="*/ 4 w 601"/>
                  <a:gd name="T17" fmla="*/ 316 h 870"/>
                  <a:gd name="T18" fmla="*/ 601 w 601"/>
                  <a:gd name="T19" fmla="*/ 0 h 870"/>
                  <a:gd name="T20" fmla="*/ 601 w 601"/>
                  <a:gd name="T21"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1" h="870">
                    <a:moveTo>
                      <a:pt x="601" y="0"/>
                    </a:moveTo>
                    <a:lnTo>
                      <a:pt x="0" y="319"/>
                    </a:lnTo>
                    <a:lnTo>
                      <a:pt x="0" y="319"/>
                    </a:lnTo>
                    <a:lnTo>
                      <a:pt x="267" y="870"/>
                    </a:lnTo>
                    <a:lnTo>
                      <a:pt x="267" y="870"/>
                    </a:lnTo>
                    <a:lnTo>
                      <a:pt x="271" y="867"/>
                    </a:lnTo>
                    <a:lnTo>
                      <a:pt x="4" y="319"/>
                    </a:lnTo>
                    <a:lnTo>
                      <a:pt x="4" y="316"/>
                    </a:lnTo>
                    <a:lnTo>
                      <a:pt x="4" y="316"/>
                    </a:lnTo>
                    <a:lnTo>
                      <a:pt x="601" y="0"/>
                    </a:lnTo>
                    <a:lnTo>
                      <a:pt x="601"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5" name="Freeform 327"/>
              <p:cNvSpPr>
                <a:spLocks/>
              </p:cNvSpPr>
              <p:nvPr/>
            </p:nvSpPr>
            <p:spPr bwMode="auto">
              <a:xfrm>
                <a:off x="5059" y="301"/>
                <a:ext cx="592" cy="312"/>
              </a:xfrm>
              <a:custGeom>
                <a:avLst/>
                <a:gdLst>
                  <a:gd name="T0" fmla="*/ 592 w 592"/>
                  <a:gd name="T1" fmla="*/ 0 h 312"/>
                  <a:gd name="T2" fmla="*/ 0 w 592"/>
                  <a:gd name="T3" fmla="*/ 312 h 312"/>
                  <a:gd name="T4" fmla="*/ 0 w 592"/>
                  <a:gd name="T5" fmla="*/ 312 h 312"/>
                  <a:gd name="T6" fmla="*/ 0 w 592"/>
                  <a:gd name="T7" fmla="*/ 312 h 312"/>
                  <a:gd name="T8" fmla="*/ 592 w 592"/>
                  <a:gd name="T9" fmla="*/ 0 h 312"/>
                </a:gdLst>
                <a:ahLst/>
                <a:cxnLst>
                  <a:cxn ang="0">
                    <a:pos x="T0" y="T1"/>
                  </a:cxn>
                  <a:cxn ang="0">
                    <a:pos x="T2" y="T3"/>
                  </a:cxn>
                  <a:cxn ang="0">
                    <a:pos x="T4" y="T5"/>
                  </a:cxn>
                  <a:cxn ang="0">
                    <a:pos x="T6" y="T7"/>
                  </a:cxn>
                  <a:cxn ang="0">
                    <a:pos x="T8" y="T9"/>
                  </a:cxn>
                </a:cxnLst>
                <a:rect l="0" t="0" r="r" b="b"/>
                <a:pathLst>
                  <a:path w="592" h="312">
                    <a:moveTo>
                      <a:pt x="592" y="0"/>
                    </a:moveTo>
                    <a:lnTo>
                      <a:pt x="0" y="312"/>
                    </a:lnTo>
                    <a:lnTo>
                      <a:pt x="0" y="312"/>
                    </a:lnTo>
                    <a:lnTo>
                      <a:pt x="0" y="312"/>
                    </a:lnTo>
                    <a:lnTo>
                      <a:pt x="59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6" name="Freeform 328"/>
              <p:cNvSpPr>
                <a:spLocks/>
              </p:cNvSpPr>
              <p:nvPr/>
            </p:nvSpPr>
            <p:spPr bwMode="auto">
              <a:xfrm>
                <a:off x="5059" y="301"/>
                <a:ext cx="592" cy="312"/>
              </a:xfrm>
              <a:custGeom>
                <a:avLst/>
                <a:gdLst>
                  <a:gd name="T0" fmla="*/ 592 w 592"/>
                  <a:gd name="T1" fmla="*/ 0 h 312"/>
                  <a:gd name="T2" fmla="*/ 0 w 592"/>
                  <a:gd name="T3" fmla="*/ 312 h 312"/>
                  <a:gd name="T4" fmla="*/ 0 w 592"/>
                  <a:gd name="T5" fmla="*/ 312 h 312"/>
                  <a:gd name="T6" fmla="*/ 0 w 592"/>
                  <a:gd name="T7" fmla="*/ 312 h 312"/>
                  <a:gd name="T8" fmla="*/ 592 w 592"/>
                  <a:gd name="T9" fmla="*/ 0 h 312"/>
                </a:gdLst>
                <a:ahLst/>
                <a:cxnLst>
                  <a:cxn ang="0">
                    <a:pos x="T0" y="T1"/>
                  </a:cxn>
                  <a:cxn ang="0">
                    <a:pos x="T2" y="T3"/>
                  </a:cxn>
                  <a:cxn ang="0">
                    <a:pos x="T4" y="T5"/>
                  </a:cxn>
                  <a:cxn ang="0">
                    <a:pos x="T6" y="T7"/>
                  </a:cxn>
                  <a:cxn ang="0">
                    <a:pos x="T8" y="T9"/>
                  </a:cxn>
                </a:cxnLst>
                <a:rect l="0" t="0" r="r" b="b"/>
                <a:pathLst>
                  <a:path w="592" h="312">
                    <a:moveTo>
                      <a:pt x="592" y="0"/>
                    </a:moveTo>
                    <a:lnTo>
                      <a:pt x="0" y="312"/>
                    </a:lnTo>
                    <a:lnTo>
                      <a:pt x="0" y="312"/>
                    </a:lnTo>
                    <a:lnTo>
                      <a:pt x="0" y="312"/>
                    </a:lnTo>
                    <a:lnTo>
                      <a:pt x="59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7" name="Rectangle 329"/>
              <p:cNvSpPr>
                <a:spLocks noChangeArrowheads="1"/>
              </p:cNvSpPr>
              <p:nvPr/>
            </p:nvSpPr>
            <p:spPr bwMode="auto">
              <a:xfrm>
                <a:off x="5050" y="621"/>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8" name="Freeform 330"/>
              <p:cNvSpPr>
                <a:spLocks/>
              </p:cNvSpPr>
              <p:nvPr/>
            </p:nvSpPr>
            <p:spPr bwMode="auto">
              <a:xfrm>
                <a:off x="5050" y="62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9" name="Freeform 331"/>
              <p:cNvSpPr>
                <a:spLocks noEditPoints="1"/>
              </p:cNvSpPr>
              <p:nvPr/>
            </p:nvSpPr>
            <p:spPr bwMode="auto">
              <a:xfrm>
                <a:off x="5317" y="305"/>
                <a:ext cx="775" cy="1043"/>
              </a:xfrm>
              <a:custGeom>
                <a:avLst/>
                <a:gdLst>
                  <a:gd name="T0" fmla="*/ 775 w 775"/>
                  <a:gd name="T1" fmla="*/ 1039 h 1043"/>
                  <a:gd name="T2" fmla="*/ 216 w 775"/>
                  <a:gd name="T3" fmla="*/ 918 h 1043"/>
                  <a:gd name="T4" fmla="*/ 775 w 775"/>
                  <a:gd name="T5" fmla="*/ 1039 h 1043"/>
                  <a:gd name="T6" fmla="*/ 339 w 775"/>
                  <a:gd name="T7" fmla="*/ 0 h 1043"/>
                  <a:gd name="T8" fmla="*/ 334 w 775"/>
                  <a:gd name="T9" fmla="*/ 0 h 1043"/>
                  <a:gd name="T10" fmla="*/ 334 w 775"/>
                  <a:gd name="T11" fmla="*/ 0 h 1043"/>
                  <a:gd name="T12" fmla="*/ 4 w 775"/>
                  <a:gd name="T13" fmla="*/ 867 h 1043"/>
                  <a:gd name="T14" fmla="*/ 0 w 775"/>
                  <a:gd name="T15" fmla="*/ 870 h 1043"/>
                  <a:gd name="T16" fmla="*/ 0 w 775"/>
                  <a:gd name="T17" fmla="*/ 874 h 1043"/>
                  <a:gd name="T18" fmla="*/ 0 w 775"/>
                  <a:gd name="T19" fmla="*/ 874 h 1043"/>
                  <a:gd name="T20" fmla="*/ 4 w 775"/>
                  <a:gd name="T21" fmla="*/ 874 h 1043"/>
                  <a:gd name="T22" fmla="*/ 4 w 775"/>
                  <a:gd name="T23" fmla="*/ 874 h 1043"/>
                  <a:gd name="T24" fmla="*/ 516 w 775"/>
                  <a:gd name="T25" fmla="*/ 984 h 1043"/>
                  <a:gd name="T26" fmla="*/ 775 w 775"/>
                  <a:gd name="T27" fmla="*/ 1043 h 1043"/>
                  <a:gd name="T28" fmla="*/ 775 w 775"/>
                  <a:gd name="T29" fmla="*/ 1043 h 1043"/>
                  <a:gd name="T30" fmla="*/ 775 w 775"/>
                  <a:gd name="T31" fmla="*/ 1043 h 1043"/>
                  <a:gd name="T32" fmla="*/ 775 w 775"/>
                  <a:gd name="T33" fmla="*/ 1043 h 1043"/>
                  <a:gd name="T34" fmla="*/ 775 w 775"/>
                  <a:gd name="T35" fmla="*/ 1043 h 1043"/>
                  <a:gd name="T36" fmla="*/ 775 w 775"/>
                  <a:gd name="T37" fmla="*/ 1039 h 1043"/>
                  <a:gd name="T38" fmla="*/ 216 w 775"/>
                  <a:gd name="T39" fmla="*/ 918 h 1043"/>
                  <a:gd name="T40" fmla="*/ 8 w 775"/>
                  <a:gd name="T41" fmla="*/ 870 h 1043"/>
                  <a:gd name="T42" fmla="*/ 4 w 775"/>
                  <a:gd name="T43" fmla="*/ 870 h 1043"/>
                  <a:gd name="T44" fmla="*/ 4 w 775"/>
                  <a:gd name="T45" fmla="*/ 870 h 1043"/>
                  <a:gd name="T46" fmla="*/ 339 w 775"/>
                  <a:gd name="T47" fmla="*/ 0 h 1043"/>
                  <a:gd name="T48" fmla="*/ 339 w 775"/>
                  <a:gd name="T49"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5" h="1043">
                    <a:moveTo>
                      <a:pt x="775" y="1039"/>
                    </a:moveTo>
                    <a:lnTo>
                      <a:pt x="216" y="918"/>
                    </a:lnTo>
                    <a:lnTo>
                      <a:pt x="775" y="1039"/>
                    </a:lnTo>
                    <a:close/>
                    <a:moveTo>
                      <a:pt x="339" y="0"/>
                    </a:moveTo>
                    <a:lnTo>
                      <a:pt x="334" y="0"/>
                    </a:lnTo>
                    <a:lnTo>
                      <a:pt x="334" y="0"/>
                    </a:lnTo>
                    <a:lnTo>
                      <a:pt x="4" y="867"/>
                    </a:lnTo>
                    <a:lnTo>
                      <a:pt x="0" y="870"/>
                    </a:lnTo>
                    <a:lnTo>
                      <a:pt x="0" y="874"/>
                    </a:lnTo>
                    <a:lnTo>
                      <a:pt x="0" y="874"/>
                    </a:lnTo>
                    <a:lnTo>
                      <a:pt x="4" y="874"/>
                    </a:lnTo>
                    <a:lnTo>
                      <a:pt x="4" y="874"/>
                    </a:lnTo>
                    <a:lnTo>
                      <a:pt x="516" y="984"/>
                    </a:lnTo>
                    <a:lnTo>
                      <a:pt x="775" y="1043"/>
                    </a:lnTo>
                    <a:lnTo>
                      <a:pt x="775" y="1043"/>
                    </a:lnTo>
                    <a:lnTo>
                      <a:pt x="775" y="1043"/>
                    </a:lnTo>
                    <a:lnTo>
                      <a:pt x="775" y="1043"/>
                    </a:lnTo>
                    <a:lnTo>
                      <a:pt x="775" y="1043"/>
                    </a:lnTo>
                    <a:lnTo>
                      <a:pt x="775" y="1039"/>
                    </a:lnTo>
                    <a:lnTo>
                      <a:pt x="216" y="918"/>
                    </a:lnTo>
                    <a:lnTo>
                      <a:pt x="8" y="870"/>
                    </a:lnTo>
                    <a:lnTo>
                      <a:pt x="4" y="870"/>
                    </a:lnTo>
                    <a:lnTo>
                      <a:pt x="4" y="870"/>
                    </a:lnTo>
                    <a:lnTo>
                      <a:pt x="339" y="0"/>
                    </a:lnTo>
                    <a:lnTo>
                      <a:pt x="33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0" name="Freeform 332"/>
              <p:cNvSpPr>
                <a:spLocks noEditPoints="1"/>
              </p:cNvSpPr>
              <p:nvPr/>
            </p:nvSpPr>
            <p:spPr bwMode="auto">
              <a:xfrm>
                <a:off x="5317" y="305"/>
                <a:ext cx="775" cy="1043"/>
              </a:xfrm>
              <a:custGeom>
                <a:avLst/>
                <a:gdLst>
                  <a:gd name="T0" fmla="*/ 775 w 775"/>
                  <a:gd name="T1" fmla="*/ 1039 h 1043"/>
                  <a:gd name="T2" fmla="*/ 216 w 775"/>
                  <a:gd name="T3" fmla="*/ 918 h 1043"/>
                  <a:gd name="T4" fmla="*/ 775 w 775"/>
                  <a:gd name="T5" fmla="*/ 1039 h 1043"/>
                  <a:gd name="T6" fmla="*/ 339 w 775"/>
                  <a:gd name="T7" fmla="*/ 0 h 1043"/>
                  <a:gd name="T8" fmla="*/ 334 w 775"/>
                  <a:gd name="T9" fmla="*/ 0 h 1043"/>
                  <a:gd name="T10" fmla="*/ 334 w 775"/>
                  <a:gd name="T11" fmla="*/ 0 h 1043"/>
                  <a:gd name="T12" fmla="*/ 4 w 775"/>
                  <a:gd name="T13" fmla="*/ 867 h 1043"/>
                  <a:gd name="T14" fmla="*/ 0 w 775"/>
                  <a:gd name="T15" fmla="*/ 870 h 1043"/>
                  <a:gd name="T16" fmla="*/ 0 w 775"/>
                  <a:gd name="T17" fmla="*/ 874 h 1043"/>
                  <a:gd name="T18" fmla="*/ 0 w 775"/>
                  <a:gd name="T19" fmla="*/ 874 h 1043"/>
                  <a:gd name="T20" fmla="*/ 4 w 775"/>
                  <a:gd name="T21" fmla="*/ 874 h 1043"/>
                  <a:gd name="T22" fmla="*/ 4 w 775"/>
                  <a:gd name="T23" fmla="*/ 874 h 1043"/>
                  <a:gd name="T24" fmla="*/ 516 w 775"/>
                  <a:gd name="T25" fmla="*/ 984 h 1043"/>
                  <a:gd name="T26" fmla="*/ 775 w 775"/>
                  <a:gd name="T27" fmla="*/ 1043 h 1043"/>
                  <a:gd name="T28" fmla="*/ 775 w 775"/>
                  <a:gd name="T29" fmla="*/ 1043 h 1043"/>
                  <a:gd name="T30" fmla="*/ 775 w 775"/>
                  <a:gd name="T31" fmla="*/ 1043 h 1043"/>
                  <a:gd name="T32" fmla="*/ 775 w 775"/>
                  <a:gd name="T33" fmla="*/ 1043 h 1043"/>
                  <a:gd name="T34" fmla="*/ 775 w 775"/>
                  <a:gd name="T35" fmla="*/ 1043 h 1043"/>
                  <a:gd name="T36" fmla="*/ 775 w 775"/>
                  <a:gd name="T37" fmla="*/ 1039 h 1043"/>
                  <a:gd name="T38" fmla="*/ 216 w 775"/>
                  <a:gd name="T39" fmla="*/ 918 h 1043"/>
                  <a:gd name="T40" fmla="*/ 8 w 775"/>
                  <a:gd name="T41" fmla="*/ 870 h 1043"/>
                  <a:gd name="T42" fmla="*/ 4 w 775"/>
                  <a:gd name="T43" fmla="*/ 870 h 1043"/>
                  <a:gd name="T44" fmla="*/ 4 w 775"/>
                  <a:gd name="T45" fmla="*/ 870 h 1043"/>
                  <a:gd name="T46" fmla="*/ 339 w 775"/>
                  <a:gd name="T47" fmla="*/ 0 h 1043"/>
                  <a:gd name="T48" fmla="*/ 339 w 775"/>
                  <a:gd name="T49"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5" h="1043">
                    <a:moveTo>
                      <a:pt x="775" y="1039"/>
                    </a:moveTo>
                    <a:lnTo>
                      <a:pt x="216" y="918"/>
                    </a:lnTo>
                    <a:lnTo>
                      <a:pt x="775" y="1039"/>
                    </a:lnTo>
                    <a:moveTo>
                      <a:pt x="339" y="0"/>
                    </a:moveTo>
                    <a:lnTo>
                      <a:pt x="334" y="0"/>
                    </a:lnTo>
                    <a:lnTo>
                      <a:pt x="334" y="0"/>
                    </a:lnTo>
                    <a:lnTo>
                      <a:pt x="4" y="867"/>
                    </a:lnTo>
                    <a:lnTo>
                      <a:pt x="0" y="870"/>
                    </a:lnTo>
                    <a:lnTo>
                      <a:pt x="0" y="874"/>
                    </a:lnTo>
                    <a:lnTo>
                      <a:pt x="0" y="874"/>
                    </a:lnTo>
                    <a:lnTo>
                      <a:pt x="4" y="874"/>
                    </a:lnTo>
                    <a:lnTo>
                      <a:pt x="4" y="874"/>
                    </a:lnTo>
                    <a:lnTo>
                      <a:pt x="516" y="984"/>
                    </a:lnTo>
                    <a:lnTo>
                      <a:pt x="775" y="1043"/>
                    </a:lnTo>
                    <a:lnTo>
                      <a:pt x="775" y="1043"/>
                    </a:lnTo>
                    <a:lnTo>
                      <a:pt x="775" y="1043"/>
                    </a:lnTo>
                    <a:lnTo>
                      <a:pt x="775" y="1043"/>
                    </a:lnTo>
                    <a:lnTo>
                      <a:pt x="775" y="1043"/>
                    </a:lnTo>
                    <a:lnTo>
                      <a:pt x="775" y="1039"/>
                    </a:lnTo>
                    <a:lnTo>
                      <a:pt x="216" y="918"/>
                    </a:lnTo>
                    <a:lnTo>
                      <a:pt x="8" y="870"/>
                    </a:lnTo>
                    <a:lnTo>
                      <a:pt x="4" y="870"/>
                    </a:lnTo>
                    <a:lnTo>
                      <a:pt x="4" y="870"/>
                    </a:lnTo>
                    <a:lnTo>
                      <a:pt x="339" y="0"/>
                    </a:lnTo>
                    <a:lnTo>
                      <a:pt x="33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1" name="Freeform 333"/>
              <p:cNvSpPr>
                <a:spLocks/>
              </p:cNvSpPr>
              <p:nvPr/>
            </p:nvSpPr>
            <p:spPr bwMode="auto">
              <a:xfrm>
                <a:off x="5656" y="294"/>
                <a:ext cx="0" cy="3"/>
              </a:xfrm>
              <a:custGeom>
                <a:avLst/>
                <a:gdLst>
                  <a:gd name="T0" fmla="*/ 0 h 3"/>
                  <a:gd name="T1" fmla="*/ 3 h 3"/>
                  <a:gd name="T2" fmla="*/ 3 h 3"/>
                  <a:gd name="T3" fmla="*/ 3 h 3"/>
                  <a:gd name="T4" fmla="*/ 3 h 3"/>
                  <a:gd name="T5" fmla="*/ 3 h 3"/>
                  <a:gd name="T6" fmla="*/ 0 h 3"/>
                </a:gdLst>
                <a:ahLst/>
                <a:cxnLst>
                  <a:cxn ang="0">
                    <a:pos x="0" y="T0"/>
                  </a:cxn>
                  <a:cxn ang="0">
                    <a:pos x="0" y="T1"/>
                  </a:cxn>
                  <a:cxn ang="0">
                    <a:pos x="0" y="T2"/>
                  </a:cxn>
                  <a:cxn ang="0">
                    <a:pos x="0" y="T3"/>
                  </a:cxn>
                  <a:cxn ang="0">
                    <a:pos x="0" y="T4"/>
                  </a:cxn>
                  <a:cxn ang="0">
                    <a:pos x="0" y="T5"/>
                  </a:cxn>
                  <a:cxn ang="0">
                    <a:pos x="0" y="T6"/>
                  </a:cxn>
                </a:cxnLst>
                <a:rect l="0" t="0" r="r" b="b"/>
                <a:pathLst>
                  <a:path h="3">
                    <a:moveTo>
                      <a:pt x="0" y="0"/>
                    </a:moveTo>
                    <a:lnTo>
                      <a:pt x="0" y="3"/>
                    </a:lnTo>
                    <a:lnTo>
                      <a:pt x="0" y="3"/>
                    </a:lnTo>
                    <a:lnTo>
                      <a:pt x="0" y="3"/>
                    </a:lnTo>
                    <a:lnTo>
                      <a:pt x="0" y="3"/>
                    </a:lnTo>
                    <a:lnTo>
                      <a:pt x="0" y="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2" name="Freeform 334"/>
              <p:cNvSpPr>
                <a:spLocks/>
              </p:cNvSpPr>
              <p:nvPr/>
            </p:nvSpPr>
            <p:spPr bwMode="auto">
              <a:xfrm>
                <a:off x="5656" y="294"/>
                <a:ext cx="0" cy="3"/>
              </a:xfrm>
              <a:custGeom>
                <a:avLst/>
                <a:gdLst>
                  <a:gd name="T0" fmla="*/ 0 h 3"/>
                  <a:gd name="T1" fmla="*/ 3 h 3"/>
                  <a:gd name="T2" fmla="*/ 3 h 3"/>
                  <a:gd name="T3" fmla="*/ 3 h 3"/>
                  <a:gd name="T4" fmla="*/ 3 h 3"/>
                  <a:gd name="T5" fmla="*/ 3 h 3"/>
                  <a:gd name="T6" fmla="*/ 0 h 3"/>
                </a:gdLst>
                <a:ahLst/>
                <a:cxnLst>
                  <a:cxn ang="0">
                    <a:pos x="0" y="T0"/>
                  </a:cxn>
                  <a:cxn ang="0">
                    <a:pos x="0" y="T1"/>
                  </a:cxn>
                  <a:cxn ang="0">
                    <a:pos x="0" y="T2"/>
                  </a:cxn>
                  <a:cxn ang="0">
                    <a:pos x="0" y="T3"/>
                  </a:cxn>
                  <a:cxn ang="0">
                    <a:pos x="0" y="T4"/>
                  </a:cxn>
                  <a:cxn ang="0">
                    <a:pos x="0" y="T5"/>
                  </a:cxn>
                  <a:cxn ang="0">
                    <a:pos x="0" y="T6"/>
                  </a:cxn>
                </a:cxnLst>
                <a:rect l="0" t="0" r="r" b="b"/>
                <a:pathLst>
                  <a:path h="3">
                    <a:moveTo>
                      <a:pt x="0" y="0"/>
                    </a:moveTo>
                    <a:lnTo>
                      <a:pt x="0" y="3"/>
                    </a:lnTo>
                    <a:lnTo>
                      <a:pt x="0" y="3"/>
                    </a:lnTo>
                    <a:lnTo>
                      <a:pt x="0" y="3"/>
                    </a:lnTo>
                    <a:lnTo>
                      <a:pt x="0" y="3"/>
                    </a:lnTo>
                    <a:lnTo>
                      <a:pt x="0" y="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3" name="Rectangle 335"/>
              <p:cNvSpPr>
                <a:spLocks noChangeArrowheads="1"/>
              </p:cNvSpPr>
              <p:nvPr/>
            </p:nvSpPr>
            <p:spPr bwMode="auto">
              <a:xfrm>
                <a:off x="6096" y="1348"/>
                <a:ext cx="1"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4" name="Freeform 336"/>
              <p:cNvSpPr>
                <a:spLocks/>
              </p:cNvSpPr>
              <p:nvPr/>
            </p:nvSpPr>
            <p:spPr bwMode="auto">
              <a:xfrm>
                <a:off x="6096" y="134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5" name="Freeform 337"/>
              <p:cNvSpPr>
                <a:spLocks/>
              </p:cNvSpPr>
              <p:nvPr/>
            </p:nvSpPr>
            <p:spPr bwMode="auto">
              <a:xfrm>
                <a:off x="5046" y="99"/>
                <a:ext cx="610" cy="525"/>
              </a:xfrm>
              <a:custGeom>
                <a:avLst/>
                <a:gdLst>
                  <a:gd name="T0" fmla="*/ 347 w 610"/>
                  <a:gd name="T1" fmla="*/ 0 h 525"/>
                  <a:gd name="T2" fmla="*/ 347 w 610"/>
                  <a:gd name="T3" fmla="*/ 0 h 525"/>
                  <a:gd name="T4" fmla="*/ 347 w 610"/>
                  <a:gd name="T5" fmla="*/ 0 h 525"/>
                  <a:gd name="T6" fmla="*/ 347 w 610"/>
                  <a:gd name="T7" fmla="*/ 4 h 525"/>
                  <a:gd name="T8" fmla="*/ 4 w 610"/>
                  <a:gd name="T9" fmla="*/ 518 h 525"/>
                  <a:gd name="T10" fmla="*/ 4 w 610"/>
                  <a:gd name="T11" fmla="*/ 522 h 525"/>
                  <a:gd name="T12" fmla="*/ 4 w 610"/>
                  <a:gd name="T13" fmla="*/ 522 h 525"/>
                  <a:gd name="T14" fmla="*/ 4 w 610"/>
                  <a:gd name="T15" fmla="*/ 522 h 525"/>
                  <a:gd name="T16" fmla="*/ 4 w 610"/>
                  <a:gd name="T17" fmla="*/ 522 h 525"/>
                  <a:gd name="T18" fmla="*/ 0 w 610"/>
                  <a:gd name="T19" fmla="*/ 525 h 525"/>
                  <a:gd name="T20" fmla="*/ 4 w 610"/>
                  <a:gd name="T21" fmla="*/ 525 h 525"/>
                  <a:gd name="T22" fmla="*/ 605 w 610"/>
                  <a:gd name="T23" fmla="*/ 206 h 525"/>
                  <a:gd name="T24" fmla="*/ 610 w 610"/>
                  <a:gd name="T25" fmla="*/ 206 h 525"/>
                  <a:gd name="T26" fmla="*/ 610 w 610"/>
                  <a:gd name="T27" fmla="*/ 202 h 525"/>
                  <a:gd name="T28" fmla="*/ 605 w 610"/>
                  <a:gd name="T29" fmla="*/ 202 h 525"/>
                  <a:gd name="T30" fmla="*/ 13 w 610"/>
                  <a:gd name="T31" fmla="*/ 514 h 525"/>
                  <a:gd name="T32" fmla="*/ 13 w 610"/>
                  <a:gd name="T33" fmla="*/ 514 h 525"/>
                  <a:gd name="T34" fmla="*/ 351 w 610"/>
                  <a:gd name="T35" fmla="*/ 4 h 525"/>
                  <a:gd name="T36" fmla="*/ 601 w 610"/>
                  <a:gd name="T37" fmla="*/ 198 h 525"/>
                  <a:gd name="T38" fmla="*/ 347 w 610"/>
                  <a:gd name="T39"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525">
                    <a:moveTo>
                      <a:pt x="347" y="0"/>
                    </a:moveTo>
                    <a:lnTo>
                      <a:pt x="347" y="0"/>
                    </a:lnTo>
                    <a:lnTo>
                      <a:pt x="347" y="0"/>
                    </a:lnTo>
                    <a:lnTo>
                      <a:pt x="347" y="4"/>
                    </a:lnTo>
                    <a:lnTo>
                      <a:pt x="4" y="518"/>
                    </a:lnTo>
                    <a:lnTo>
                      <a:pt x="4" y="522"/>
                    </a:lnTo>
                    <a:lnTo>
                      <a:pt x="4" y="522"/>
                    </a:lnTo>
                    <a:lnTo>
                      <a:pt x="4" y="522"/>
                    </a:lnTo>
                    <a:lnTo>
                      <a:pt x="4" y="522"/>
                    </a:lnTo>
                    <a:lnTo>
                      <a:pt x="0" y="525"/>
                    </a:lnTo>
                    <a:lnTo>
                      <a:pt x="4" y="525"/>
                    </a:lnTo>
                    <a:lnTo>
                      <a:pt x="605" y="206"/>
                    </a:lnTo>
                    <a:lnTo>
                      <a:pt x="610" y="206"/>
                    </a:lnTo>
                    <a:lnTo>
                      <a:pt x="610" y="202"/>
                    </a:lnTo>
                    <a:lnTo>
                      <a:pt x="605" y="202"/>
                    </a:lnTo>
                    <a:lnTo>
                      <a:pt x="13" y="514"/>
                    </a:lnTo>
                    <a:lnTo>
                      <a:pt x="13" y="514"/>
                    </a:lnTo>
                    <a:lnTo>
                      <a:pt x="351" y="4"/>
                    </a:lnTo>
                    <a:lnTo>
                      <a:pt x="601" y="198"/>
                    </a:lnTo>
                    <a:lnTo>
                      <a:pt x="347"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6" name="Freeform 338"/>
              <p:cNvSpPr>
                <a:spLocks/>
              </p:cNvSpPr>
              <p:nvPr/>
            </p:nvSpPr>
            <p:spPr bwMode="auto">
              <a:xfrm>
                <a:off x="5046" y="99"/>
                <a:ext cx="610" cy="525"/>
              </a:xfrm>
              <a:custGeom>
                <a:avLst/>
                <a:gdLst>
                  <a:gd name="T0" fmla="*/ 347 w 610"/>
                  <a:gd name="T1" fmla="*/ 0 h 525"/>
                  <a:gd name="T2" fmla="*/ 347 w 610"/>
                  <a:gd name="T3" fmla="*/ 0 h 525"/>
                  <a:gd name="T4" fmla="*/ 347 w 610"/>
                  <a:gd name="T5" fmla="*/ 0 h 525"/>
                  <a:gd name="T6" fmla="*/ 347 w 610"/>
                  <a:gd name="T7" fmla="*/ 4 h 525"/>
                  <a:gd name="T8" fmla="*/ 4 w 610"/>
                  <a:gd name="T9" fmla="*/ 518 h 525"/>
                  <a:gd name="T10" fmla="*/ 4 w 610"/>
                  <a:gd name="T11" fmla="*/ 522 h 525"/>
                  <a:gd name="T12" fmla="*/ 4 w 610"/>
                  <a:gd name="T13" fmla="*/ 522 h 525"/>
                  <a:gd name="T14" fmla="*/ 4 w 610"/>
                  <a:gd name="T15" fmla="*/ 522 h 525"/>
                  <a:gd name="T16" fmla="*/ 4 w 610"/>
                  <a:gd name="T17" fmla="*/ 522 h 525"/>
                  <a:gd name="T18" fmla="*/ 0 w 610"/>
                  <a:gd name="T19" fmla="*/ 525 h 525"/>
                  <a:gd name="T20" fmla="*/ 4 w 610"/>
                  <a:gd name="T21" fmla="*/ 525 h 525"/>
                  <a:gd name="T22" fmla="*/ 605 w 610"/>
                  <a:gd name="T23" fmla="*/ 206 h 525"/>
                  <a:gd name="T24" fmla="*/ 610 w 610"/>
                  <a:gd name="T25" fmla="*/ 206 h 525"/>
                  <a:gd name="T26" fmla="*/ 610 w 610"/>
                  <a:gd name="T27" fmla="*/ 202 h 525"/>
                  <a:gd name="T28" fmla="*/ 605 w 610"/>
                  <a:gd name="T29" fmla="*/ 202 h 525"/>
                  <a:gd name="T30" fmla="*/ 13 w 610"/>
                  <a:gd name="T31" fmla="*/ 514 h 525"/>
                  <a:gd name="T32" fmla="*/ 13 w 610"/>
                  <a:gd name="T33" fmla="*/ 514 h 525"/>
                  <a:gd name="T34" fmla="*/ 351 w 610"/>
                  <a:gd name="T35" fmla="*/ 4 h 525"/>
                  <a:gd name="T36" fmla="*/ 601 w 610"/>
                  <a:gd name="T37" fmla="*/ 198 h 525"/>
                  <a:gd name="T38" fmla="*/ 347 w 610"/>
                  <a:gd name="T39"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525">
                    <a:moveTo>
                      <a:pt x="347" y="0"/>
                    </a:moveTo>
                    <a:lnTo>
                      <a:pt x="347" y="0"/>
                    </a:lnTo>
                    <a:lnTo>
                      <a:pt x="347" y="0"/>
                    </a:lnTo>
                    <a:lnTo>
                      <a:pt x="347" y="4"/>
                    </a:lnTo>
                    <a:lnTo>
                      <a:pt x="4" y="518"/>
                    </a:lnTo>
                    <a:lnTo>
                      <a:pt x="4" y="522"/>
                    </a:lnTo>
                    <a:lnTo>
                      <a:pt x="4" y="522"/>
                    </a:lnTo>
                    <a:lnTo>
                      <a:pt x="4" y="522"/>
                    </a:lnTo>
                    <a:lnTo>
                      <a:pt x="4" y="522"/>
                    </a:lnTo>
                    <a:lnTo>
                      <a:pt x="0" y="525"/>
                    </a:lnTo>
                    <a:lnTo>
                      <a:pt x="4" y="525"/>
                    </a:lnTo>
                    <a:lnTo>
                      <a:pt x="605" y="206"/>
                    </a:lnTo>
                    <a:lnTo>
                      <a:pt x="610" y="206"/>
                    </a:lnTo>
                    <a:lnTo>
                      <a:pt x="610" y="202"/>
                    </a:lnTo>
                    <a:lnTo>
                      <a:pt x="605" y="202"/>
                    </a:lnTo>
                    <a:lnTo>
                      <a:pt x="13" y="514"/>
                    </a:lnTo>
                    <a:lnTo>
                      <a:pt x="13" y="514"/>
                    </a:lnTo>
                    <a:lnTo>
                      <a:pt x="351" y="4"/>
                    </a:lnTo>
                    <a:lnTo>
                      <a:pt x="601" y="198"/>
                    </a:lnTo>
                    <a:lnTo>
                      <a:pt x="347"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7" name="Freeform 339"/>
              <p:cNvSpPr>
                <a:spLocks/>
              </p:cNvSpPr>
              <p:nvPr/>
            </p:nvSpPr>
            <p:spPr bwMode="auto">
              <a:xfrm>
                <a:off x="5393" y="95"/>
                <a:ext cx="4" cy="4"/>
              </a:xfrm>
              <a:custGeom>
                <a:avLst/>
                <a:gdLst>
                  <a:gd name="T0" fmla="*/ 0 w 4"/>
                  <a:gd name="T1" fmla="*/ 0 h 4"/>
                  <a:gd name="T2" fmla="*/ 0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lnTo>
                      <a:pt x="0" y="4"/>
                    </a:lnTo>
                    <a:lnTo>
                      <a:pt x="4"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8" name="Freeform 340"/>
              <p:cNvSpPr>
                <a:spLocks/>
              </p:cNvSpPr>
              <p:nvPr/>
            </p:nvSpPr>
            <p:spPr bwMode="auto">
              <a:xfrm>
                <a:off x="5393" y="95"/>
                <a:ext cx="4" cy="4"/>
              </a:xfrm>
              <a:custGeom>
                <a:avLst/>
                <a:gdLst>
                  <a:gd name="T0" fmla="*/ 0 w 4"/>
                  <a:gd name="T1" fmla="*/ 0 h 4"/>
                  <a:gd name="T2" fmla="*/ 0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lnTo>
                      <a:pt x="0" y="4"/>
                    </a:lnTo>
                    <a:lnTo>
                      <a:pt x="4"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9" name="Freeform 341"/>
              <p:cNvSpPr>
                <a:spLocks/>
              </p:cNvSpPr>
              <p:nvPr/>
            </p:nvSpPr>
            <p:spPr bwMode="auto">
              <a:xfrm>
                <a:off x="5457" y="143"/>
                <a:ext cx="199" cy="154"/>
              </a:xfrm>
              <a:custGeom>
                <a:avLst/>
                <a:gdLst>
                  <a:gd name="T0" fmla="*/ 0 w 199"/>
                  <a:gd name="T1" fmla="*/ 0 h 154"/>
                  <a:gd name="T2" fmla="*/ 199 w 199"/>
                  <a:gd name="T3" fmla="*/ 154 h 154"/>
                  <a:gd name="T4" fmla="*/ 199 w 199"/>
                  <a:gd name="T5" fmla="*/ 154 h 154"/>
                  <a:gd name="T6" fmla="*/ 0 w 199"/>
                  <a:gd name="T7" fmla="*/ 0 h 154"/>
                </a:gdLst>
                <a:ahLst/>
                <a:cxnLst>
                  <a:cxn ang="0">
                    <a:pos x="T0" y="T1"/>
                  </a:cxn>
                  <a:cxn ang="0">
                    <a:pos x="T2" y="T3"/>
                  </a:cxn>
                  <a:cxn ang="0">
                    <a:pos x="T4" y="T5"/>
                  </a:cxn>
                  <a:cxn ang="0">
                    <a:pos x="T6" y="T7"/>
                  </a:cxn>
                </a:cxnLst>
                <a:rect l="0" t="0" r="r" b="b"/>
                <a:pathLst>
                  <a:path w="199" h="154">
                    <a:moveTo>
                      <a:pt x="0" y="0"/>
                    </a:moveTo>
                    <a:lnTo>
                      <a:pt x="199" y="154"/>
                    </a:lnTo>
                    <a:lnTo>
                      <a:pt x="199" y="15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0" name="Freeform 342"/>
              <p:cNvSpPr>
                <a:spLocks/>
              </p:cNvSpPr>
              <p:nvPr/>
            </p:nvSpPr>
            <p:spPr bwMode="auto">
              <a:xfrm>
                <a:off x="5457" y="143"/>
                <a:ext cx="199" cy="154"/>
              </a:xfrm>
              <a:custGeom>
                <a:avLst/>
                <a:gdLst>
                  <a:gd name="T0" fmla="*/ 0 w 199"/>
                  <a:gd name="T1" fmla="*/ 0 h 154"/>
                  <a:gd name="T2" fmla="*/ 199 w 199"/>
                  <a:gd name="T3" fmla="*/ 154 h 154"/>
                  <a:gd name="T4" fmla="*/ 199 w 199"/>
                  <a:gd name="T5" fmla="*/ 154 h 154"/>
                  <a:gd name="T6" fmla="*/ 0 w 199"/>
                  <a:gd name="T7" fmla="*/ 0 h 154"/>
                </a:gdLst>
                <a:ahLst/>
                <a:cxnLst>
                  <a:cxn ang="0">
                    <a:pos x="T0" y="T1"/>
                  </a:cxn>
                  <a:cxn ang="0">
                    <a:pos x="T2" y="T3"/>
                  </a:cxn>
                  <a:cxn ang="0">
                    <a:pos x="T4" y="T5"/>
                  </a:cxn>
                  <a:cxn ang="0">
                    <a:pos x="T6" y="T7"/>
                  </a:cxn>
                </a:cxnLst>
                <a:rect l="0" t="0" r="r" b="b"/>
                <a:pathLst>
                  <a:path w="199" h="154">
                    <a:moveTo>
                      <a:pt x="0" y="0"/>
                    </a:moveTo>
                    <a:lnTo>
                      <a:pt x="199" y="154"/>
                    </a:lnTo>
                    <a:lnTo>
                      <a:pt x="199" y="15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1" name="Freeform 343"/>
              <p:cNvSpPr>
                <a:spLocks/>
              </p:cNvSpPr>
              <p:nvPr/>
            </p:nvSpPr>
            <p:spPr bwMode="auto">
              <a:xfrm>
                <a:off x="5656" y="301"/>
                <a:ext cx="1194" cy="1051"/>
              </a:xfrm>
              <a:custGeom>
                <a:avLst/>
                <a:gdLst>
                  <a:gd name="T0" fmla="*/ 0 w 1194"/>
                  <a:gd name="T1" fmla="*/ 0 h 1051"/>
                  <a:gd name="T2" fmla="*/ 0 w 1194"/>
                  <a:gd name="T3" fmla="*/ 4 h 1051"/>
                  <a:gd name="T4" fmla="*/ 0 w 1194"/>
                  <a:gd name="T5" fmla="*/ 4 h 1051"/>
                  <a:gd name="T6" fmla="*/ 436 w 1194"/>
                  <a:gd name="T7" fmla="*/ 1043 h 1051"/>
                  <a:gd name="T8" fmla="*/ 436 w 1194"/>
                  <a:gd name="T9" fmla="*/ 1047 h 1051"/>
                  <a:gd name="T10" fmla="*/ 436 w 1194"/>
                  <a:gd name="T11" fmla="*/ 1051 h 1051"/>
                  <a:gd name="T12" fmla="*/ 440 w 1194"/>
                  <a:gd name="T13" fmla="*/ 1047 h 1051"/>
                  <a:gd name="T14" fmla="*/ 440 w 1194"/>
                  <a:gd name="T15" fmla="*/ 1047 h 1051"/>
                  <a:gd name="T16" fmla="*/ 440 w 1194"/>
                  <a:gd name="T17" fmla="*/ 1047 h 1051"/>
                  <a:gd name="T18" fmla="*/ 444 w 1194"/>
                  <a:gd name="T19" fmla="*/ 1043 h 1051"/>
                  <a:gd name="T20" fmla="*/ 876 w 1194"/>
                  <a:gd name="T21" fmla="*/ 683 h 1051"/>
                  <a:gd name="T22" fmla="*/ 1190 w 1194"/>
                  <a:gd name="T23" fmla="*/ 423 h 1051"/>
                  <a:gd name="T24" fmla="*/ 1190 w 1194"/>
                  <a:gd name="T25" fmla="*/ 423 h 1051"/>
                  <a:gd name="T26" fmla="*/ 1194 w 1194"/>
                  <a:gd name="T27" fmla="*/ 419 h 1051"/>
                  <a:gd name="T28" fmla="*/ 1190 w 1194"/>
                  <a:gd name="T29" fmla="*/ 419 h 1051"/>
                  <a:gd name="T30" fmla="*/ 1190 w 1194"/>
                  <a:gd name="T31" fmla="*/ 423 h 1051"/>
                  <a:gd name="T32" fmla="*/ 1190 w 1194"/>
                  <a:gd name="T33" fmla="*/ 419 h 1051"/>
                  <a:gd name="T34" fmla="*/ 1185 w 1194"/>
                  <a:gd name="T35" fmla="*/ 419 h 1051"/>
                  <a:gd name="T36" fmla="*/ 1075 w 1194"/>
                  <a:gd name="T37" fmla="*/ 511 h 1051"/>
                  <a:gd name="T38" fmla="*/ 440 w 1194"/>
                  <a:gd name="T39" fmla="*/ 1043 h 1051"/>
                  <a:gd name="T40" fmla="*/ 440 w 1194"/>
                  <a:gd name="T41" fmla="*/ 1043 h 1051"/>
                  <a:gd name="T42" fmla="*/ 440 w 1194"/>
                  <a:gd name="T43" fmla="*/ 1043 h 1051"/>
                  <a:gd name="T44" fmla="*/ 4 w 1194"/>
                  <a:gd name="T45" fmla="*/ 4 h 1051"/>
                  <a:gd name="T46" fmla="*/ 940 w 1194"/>
                  <a:gd name="T47" fmla="*/ 331 h 1051"/>
                  <a:gd name="T48" fmla="*/ 0 w 1194"/>
                  <a:gd name="T49" fmla="*/ 0 h 1051"/>
                  <a:gd name="T50" fmla="*/ 0 w 1194"/>
                  <a:gd name="T51" fmla="*/ 4 h 1051"/>
                  <a:gd name="T52" fmla="*/ 0 w 1194"/>
                  <a:gd name="T53" fmla="*/ 0 h 1051"/>
                  <a:gd name="T54" fmla="*/ 0 w 1194"/>
                  <a:gd name="T55" fmla="*/ 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94" h="1051">
                    <a:moveTo>
                      <a:pt x="0" y="0"/>
                    </a:moveTo>
                    <a:lnTo>
                      <a:pt x="0" y="4"/>
                    </a:lnTo>
                    <a:lnTo>
                      <a:pt x="0" y="4"/>
                    </a:lnTo>
                    <a:lnTo>
                      <a:pt x="436" y="1043"/>
                    </a:lnTo>
                    <a:lnTo>
                      <a:pt x="436" y="1047"/>
                    </a:lnTo>
                    <a:lnTo>
                      <a:pt x="436" y="1051"/>
                    </a:lnTo>
                    <a:lnTo>
                      <a:pt x="440" y="1047"/>
                    </a:lnTo>
                    <a:lnTo>
                      <a:pt x="440" y="1047"/>
                    </a:lnTo>
                    <a:lnTo>
                      <a:pt x="440" y="1047"/>
                    </a:lnTo>
                    <a:lnTo>
                      <a:pt x="444" y="1043"/>
                    </a:lnTo>
                    <a:lnTo>
                      <a:pt x="876" y="683"/>
                    </a:lnTo>
                    <a:lnTo>
                      <a:pt x="1190" y="423"/>
                    </a:lnTo>
                    <a:lnTo>
                      <a:pt x="1190" y="423"/>
                    </a:lnTo>
                    <a:lnTo>
                      <a:pt x="1194" y="419"/>
                    </a:lnTo>
                    <a:lnTo>
                      <a:pt x="1190" y="419"/>
                    </a:lnTo>
                    <a:lnTo>
                      <a:pt x="1190" y="423"/>
                    </a:lnTo>
                    <a:lnTo>
                      <a:pt x="1190" y="419"/>
                    </a:lnTo>
                    <a:lnTo>
                      <a:pt x="1185" y="419"/>
                    </a:lnTo>
                    <a:lnTo>
                      <a:pt x="1075" y="511"/>
                    </a:lnTo>
                    <a:lnTo>
                      <a:pt x="440" y="1043"/>
                    </a:lnTo>
                    <a:lnTo>
                      <a:pt x="440" y="1043"/>
                    </a:lnTo>
                    <a:lnTo>
                      <a:pt x="440" y="1043"/>
                    </a:lnTo>
                    <a:lnTo>
                      <a:pt x="4" y="4"/>
                    </a:lnTo>
                    <a:lnTo>
                      <a:pt x="940" y="331"/>
                    </a:lnTo>
                    <a:lnTo>
                      <a:pt x="0" y="0"/>
                    </a:lnTo>
                    <a:lnTo>
                      <a:pt x="0" y="4"/>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2" name="Freeform 344"/>
              <p:cNvSpPr>
                <a:spLocks/>
              </p:cNvSpPr>
              <p:nvPr/>
            </p:nvSpPr>
            <p:spPr bwMode="auto">
              <a:xfrm>
                <a:off x="5656" y="301"/>
                <a:ext cx="1194" cy="1051"/>
              </a:xfrm>
              <a:custGeom>
                <a:avLst/>
                <a:gdLst>
                  <a:gd name="T0" fmla="*/ 0 w 1194"/>
                  <a:gd name="T1" fmla="*/ 0 h 1051"/>
                  <a:gd name="T2" fmla="*/ 0 w 1194"/>
                  <a:gd name="T3" fmla="*/ 4 h 1051"/>
                  <a:gd name="T4" fmla="*/ 0 w 1194"/>
                  <a:gd name="T5" fmla="*/ 4 h 1051"/>
                  <a:gd name="T6" fmla="*/ 436 w 1194"/>
                  <a:gd name="T7" fmla="*/ 1043 h 1051"/>
                  <a:gd name="T8" fmla="*/ 436 w 1194"/>
                  <a:gd name="T9" fmla="*/ 1047 h 1051"/>
                  <a:gd name="T10" fmla="*/ 436 w 1194"/>
                  <a:gd name="T11" fmla="*/ 1051 h 1051"/>
                  <a:gd name="T12" fmla="*/ 440 w 1194"/>
                  <a:gd name="T13" fmla="*/ 1047 h 1051"/>
                  <a:gd name="T14" fmla="*/ 440 w 1194"/>
                  <a:gd name="T15" fmla="*/ 1047 h 1051"/>
                  <a:gd name="T16" fmla="*/ 440 w 1194"/>
                  <a:gd name="T17" fmla="*/ 1047 h 1051"/>
                  <a:gd name="T18" fmla="*/ 444 w 1194"/>
                  <a:gd name="T19" fmla="*/ 1043 h 1051"/>
                  <a:gd name="T20" fmla="*/ 876 w 1194"/>
                  <a:gd name="T21" fmla="*/ 683 h 1051"/>
                  <a:gd name="T22" fmla="*/ 1190 w 1194"/>
                  <a:gd name="T23" fmla="*/ 423 h 1051"/>
                  <a:gd name="T24" fmla="*/ 1190 w 1194"/>
                  <a:gd name="T25" fmla="*/ 423 h 1051"/>
                  <a:gd name="T26" fmla="*/ 1194 w 1194"/>
                  <a:gd name="T27" fmla="*/ 419 h 1051"/>
                  <a:gd name="T28" fmla="*/ 1190 w 1194"/>
                  <a:gd name="T29" fmla="*/ 419 h 1051"/>
                  <a:gd name="T30" fmla="*/ 1190 w 1194"/>
                  <a:gd name="T31" fmla="*/ 423 h 1051"/>
                  <a:gd name="T32" fmla="*/ 1190 w 1194"/>
                  <a:gd name="T33" fmla="*/ 419 h 1051"/>
                  <a:gd name="T34" fmla="*/ 1185 w 1194"/>
                  <a:gd name="T35" fmla="*/ 419 h 1051"/>
                  <a:gd name="T36" fmla="*/ 1075 w 1194"/>
                  <a:gd name="T37" fmla="*/ 511 h 1051"/>
                  <a:gd name="T38" fmla="*/ 440 w 1194"/>
                  <a:gd name="T39" fmla="*/ 1043 h 1051"/>
                  <a:gd name="T40" fmla="*/ 440 w 1194"/>
                  <a:gd name="T41" fmla="*/ 1043 h 1051"/>
                  <a:gd name="T42" fmla="*/ 440 w 1194"/>
                  <a:gd name="T43" fmla="*/ 1043 h 1051"/>
                  <a:gd name="T44" fmla="*/ 4 w 1194"/>
                  <a:gd name="T45" fmla="*/ 4 h 1051"/>
                  <a:gd name="T46" fmla="*/ 940 w 1194"/>
                  <a:gd name="T47" fmla="*/ 331 h 1051"/>
                  <a:gd name="T48" fmla="*/ 0 w 1194"/>
                  <a:gd name="T49" fmla="*/ 0 h 1051"/>
                  <a:gd name="T50" fmla="*/ 0 w 1194"/>
                  <a:gd name="T51" fmla="*/ 4 h 1051"/>
                  <a:gd name="T52" fmla="*/ 0 w 1194"/>
                  <a:gd name="T53" fmla="*/ 0 h 1051"/>
                  <a:gd name="T54" fmla="*/ 0 w 1194"/>
                  <a:gd name="T55" fmla="*/ 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94" h="1051">
                    <a:moveTo>
                      <a:pt x="0" y="0"/>
                    </a:moveTo>
                    <a:lnTo>
                      <a:pt x="0" y="4"/>
                    </a:lnTo>
                    <a:lnTo>
                      <a:pt x="0" y="4"/>
                    </a:lnTo>
                    <a:lnTo>
                      <a:pt x="436" y="1043"/>
                    </a:lnTo>
                    <a:lnTo>
                      <a:pt x="436" y="1047"/>
                    </a:lnTo>
                    <a:lnTo>
                      <a:pt x="436" y="1051"/>
                    </a:lnTo>
                    <a:lnTo>
                      <a:pt x="440" y="1047"/>
                    </a:lnTo>
                    <a:lnTo>
                      <a:pt x="440" y="1047"/>
                    </a:lnTo>
                    <a:lnTo>
                      <a:pt x="440" y="1047"/>
                    </a:lnTo>
                    <a:lnTo>
                      <a:pt x="444" y="1043"/>
                    </a:lnTo>
                    <a:lnTo>
                      <a:pt x="876" y="683"/>
                    </a:lnTo>
                    <a:lnTo>
                      <a:pt x="1190" y="423"/>
                    </a:lnTo>
                    <a:lnTo>
                      <a:pt x="1190" y="423"/>
                    </a:lnTo>
                    <a:lnTo>
                      <a:pt x="1194" y="419"/>
                    </a:lnTo>
                    <a:lnTo>
                      <a:pt x="1190" y="419"/>
                    </a:lnTo>
                    <a:lnTo>
                      <a:pt x="1190" y="423"/>
                    </a:lnTo>
                    <a:lnTo>
                      <a:pt x="1190" y="419"/>
                    </a:lnTo>
                    <a:lnTo>
                      <a:pt x="1185" y="419"/>
                    </a:lnTo>
                    <a:lnTo>
                      <a:pt x="1075" y="511"/>
                    </a:lnTo>
                    <a:lnTo>
                      <a:pt x="440" y="1043"/>
                    </a:lnTo>
                    <a:lnTo>
                      <a:pt x="440" y="1043"/>
                    </a:lnTo>
                    <a:lnTo>
                      <a:pt x="440" y="1043"/>
                    </a:lnTo>
                    <a:lnTo>
                      <a:pt x="4" y="4"/>
                    </a:lnTo>
                    <a:lnTo>
                      <a:pt x="940" y="331"/>
                    </a:lnTo>
                    <a:lnTo>
                      <a:pt x="0" y="0"/>
                    </a:lnTo>
                    <a:lnTo>
                      <a:pt x="0" y="4"/>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3" name="Freeform 345"/>
              <p:cNvSpPr>
                <a:spLocks/>
              </p:cNvSpPr>
              <p:nvPr/>
            </p:nvSpPr>
            <p:spPr bwMode="auto">
              <a:xfrm>
                <a:off x="5660" y="-4"/>
                <a:ext cx="694" cy="305"/>
              </a:xfrm>
              <a:custGeom>
                <a:avLst/>
                <a:gdLst>
                  <a:gd name="T0" fmla="*/ 694 w 694"/>
                  <a:gd name="T1" fmla="*/ 0 h 305"/>
                  <a:gd name="T2" fmla="*/ 694 w 694"/>
                  <a:gd name="T3" fmla="*/ 0 h 305"/>
                  <a:gd name="T4" fmla="*/ 0 w 694"/>
                  <a:gd name="T5" fmla="*/ 305 h 305"/>
                  <a:gd name="T6" fmla="*/ 694 w 694"/>
                  <a:gd name="T7" fmla="*/ 0 h 305"/>
                </a:gdLst>
                <a:ahLst/>
                <a:cxnLst>
                  <a:cxn ang="0">
                    <a:pos x="T0" y="T1"/>
                  </a:cxn>
                  <a:cxn ang="0">
                    <a:pos x="T2" y="T3"/>
                  </a:cxn>
                  <a:cxn ang="0">
                    <a:pos x="T4" y="T5"/>
                  </a:cxn>
                  <a:cxn ang="0">
                    <a:pos x="T6" y="T7"/>
                  </a:cxn>
                </a:cxnLst>
                <a:rect l="0" t="0" r="r" b="b"/>
                <a:pathLst>
                  <a:path w="694" h="305">
                    <a:moveTo>
                      <a:pt x="694" y="0"/>
                    </a:moveTo>
                    <a:lnTo>
                      <a:pt x="694" y="0"/>
                    </a:lnTo>
                    <a:lnTo>
                      <a:pt x="0" y="305"/>
                    </a:lnTo>
                    <a:lnTo>
                      <a:pt x="69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4" name="Freeform 346"/>
              <p:cNvSpPr>
                <a:spLocks/>
              </p:cNvSpPr>
              <p:nvPr/>
            </p:nvSpPr>
            <p:spPr bwMode="auto">
              <a:xfrm>
                <a:off x="5660" y="-4"/>
                <a:ext cx="694" cy="305"/>
              </a:xfrm>
              <a:custGeom>
                <a:avLst/>
                <a:gdLst>
                  <a:gd name="T0" fmla="*/ 694 w 694"/>
                  <a:gd name="T1" fmla="*/ 0 h 305"/>
                  <a:gd name="T2" fmla="*/ 694 w 694"/>
                  <a:gd name="T3" fmla="*/ 0 h 305"/>
                  <a:gd name="T4" fmla="*/ 0 w 694"/>
                  <a:gd name="T5" fmla="*/ 305 h 305"/>
                  <a:gd name="T6" fmla="*/ 694 w 694"/>
                  <a:gd name="T7" fmla="*/ 0 h 305"/>
                </a:gdLst>
                <a:ahLst/>
                <a:cxnLst>
                  <a:cxn ang="0">
                    <a:pos x="T0" y="T1"/>
                  </a:cxn>
                  <a:cxn ang="0">
                    <a:pos x="T2" y="T3"/>
                  </a:cxn>
                  <a:cxn ang="0">
                    <a:pos x="T4" y="T5"/>
                  </a:cxn>
                  <a:cxn ang="0">
                    <a:pos x="T6" y="T7"/>
                  </a:cxn>
                </a:cxnLst>
                <a:rect l="0" t="0" r="r" b="b"/>
                <a:pathLst>
                  <a:path w="694" h="305">
                    <a:moveTo>
                      <a:pt x="694" y="0"/>
                    </a:moveTo>
                    <a:lnTo>
                      <a:pt x="694" y="0"/>
                    </a:lnTo>
                    <a:lnTo>
                      <a:pt x="0" y="305"/>
                    </a:lnTo>
                    <a:lnTo>
                      <a:pt x="69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5" name="Freeform 347"/>
              <p:cNvSpPr>
                <a:spLocks noEditPoints="1"/>
              </p:cNvSpPr>
              <p:nvPr/>
            </p:nvSpPr>
            <p:spPr bwMode="auto">
              <a:xfrm>
                <a:off x="5393" y="-4"/>
                <a:ext cx="953" cy="305"/>
              </a:xfrm>
              <a:custGeom>
                <a:avLst/>
                <a:gdLst>
                  <a:gd name="T0" fmla="*/ 162 w 225"/>
                  <a:gd name="T1" fmla="*/ 0 h 83"/>
                  <a:gd name="T2" fmla="*/ 156 w 225"/>
                  <a:gd name="T3" fmla="*/ 0 h 83"/>
                  <a:gd name="T4" fmla="*/ 66 w 225"/>
                  <a:gd name="T5" fmla="*/ 16 h 83"/>
                  <a:gd name="T6" fmla="*/ 1 w 225"/>
                  <a:gd name="T7" fmla="*/ 28 h 83"/>
                  <a:gd name="T8" fmla="*/ 1 w 225"/>
                  <a:gd name="T9" fmla="*/ 28 h 83"/>
                  <a:gd name="T10" fmla="*/ 0 w 225"/>
                  <a:gd name="T11" fmla="*/ 28 h 83"/>
                  <a:gd name="T12" fmla="*/ 0 w 225"/>
                  <a:gd name="T13" fmla="*/ 28 h 83"/>
                  <a:gd name="T14" fmla="*/ 0 w 225"/>
                  <a:gd name="T15" fmla="*/ 28 h 83"/>
                  <a:gd name="T16" fmla="*/ 0 w 225"/>
                  <a:gd name="T17" fmla="*/ 28 h 83"/>
                  <a:gd name="T18" fmla="*/ 60 w 225"/>
                  <a:gd name="T19" fmla="*/ 82 h 83"/>
                  <a:gd name="T20" fmla="*/ 61 w 225"/>
                  <a:gd name="T21" fmla="*/ 83 h 83"/>
                  <a:gd name="T22" fmla="*/ 62 w 225"/>
                  <a:gd name="T23" fmla="*/ 82 h 83"/>
                  <a:gd name="T24" fmla="*/ 62 w 225"/>
                  <a:gd name="T25" fmla="*/ 82 h 83"/>
                  <a:gd name="T26" fmla="*/ 15 w 225"/>
                  <a:gd name="T27" fmla="*/ 40 h 83"/>
                  <a:gd name="T28" fmla="*/ 2 w 225"/>
                  <a:gd name="T29" fmla="*/ 29 h 83"/>
                  <a:gd name="T30" fmla="*/ 2 w 225"/>
                  <a:gd name="T31" fmla="*/ 28 h 83"/>
                  <a:gd name="T32" fmla="*/ 2 w 225"/>
                  <a:gd name="T33" fmla="*/ 28 h 83"/>
                  <a:gd name="T34" fmla="*/ 44 w 225"/>
                  <a:gd name="T35" fmla="*/ 21 h 83"/>
                  <a:gd name="T36" fmla="*/ 162 w 225"/>
                  <a:gd name="T37" fmla="*/ 0 h 83"/>
                  <a:gd name="T38" fmla="*/ 225 w 225"/>
                  <a:gd name="T39" fmla="*/ 0 h 83"/>
                  <a:gd name="T40" fmla="*/ 63 w 225"/>
                  <a:gd name="T41" fmla="*/ 82 h 83"/>
                  <a:gd name="T42" fmla="*/ 63 w 225"/>
                  <a:gd name="T43" fmla="*/ 82 h 83"/>
                  <a:gd name="T44" fmla="*/ 225 w 225"/>
                  <a:gd name="T4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83">
                    <a:moveTo>
                      <a:pt x="162" y="0"/>
                    </a:moveTo>
                    <a:cubicBezTo>
                      <a:pt x="160" y="0"/>
                      <a:pt x="158" y="0"/>
                      <a:pt x="156" y="0"/>
                    </a:cubicBezTo>
                    <a:cubicBezTo>
                      <a:pt x="66" y="16"/>
                      <a:pt x="66" y="16"/>
                      <a:pt x="66" y="16"/>
                    </a:cubicBezTo>
                    <a:cubicBezTo>
                      <a:pt x="1" y="28"/>
                      <a:pt x="1" y="28"/>
                      <a:pt x="1" y="28"/>
                    </a:cubicBezTo>
                    <a:cubicBezTo>
                      <a:pt x="1" y="28"/>
                      <a:pt x="1" y="28"/>
                      <a:pt x="1" y="28"/>
                    </a:cubicBezTo>
                    <a:cubicBezTo>
                      <a:pt x="0" y="28"/>
                      <a:pt x="0" y="28"/>
                      <a:pt x="0" y="28"/>
                    </a:cubicBezTo>
                    <a:cubicBezTo>
                      <a:pt x="0" y="28"/>
                      <a:pt x="0" y="28"/>
                      <a:pt x="0" y="28"/>
                    </a:cubicBezTo>
                    <a:cubicBezTo>
                      <a:pt x="0" y="28"/>
                      <a:pt x="0" y="28"/>
                      <a:pt x="0" y="28"/>
                    </a:cubicBezTo>
                    <a:cubicBezTo>
                      <a:pt x="0" y="28"/>
                      <a:pt x="0" y="28"/>
                      <a:pt x="0" y="28"/>
                    </a:cubicBezTo>
                    <a:cubicBezTo>
                      <a:pt x="60" y="82"/>
                      <a:pt x="60" y="82"/>
                      <a:pt x="60" y="82"/>
                    </a:cubicBezTo>
                    <a:cubicBezTo>
                      <a:pt x="61" y="83"/>
                      <a:pt x="61" y="83"/>
                      <a:pt x="61" y="83"/>
                    </a:cubicBezTo>
                    <a:cubicBezTo>
                      <a:pt x="62" y="82"/>
                      <a:pt x="62" y="82"/>
                      <a:pt x="62" y="82"/>
                    </a:cubicBezTo>
                    <a:cubicBezTo>
                      <a:pt x="62" y="82"/>
                      <a:pt x="62" y="82"/>
                      <a:pt x="62" y="82"/>
                    </a:cubicBezTo>
                    <a:cubicBezTo>
                      <a:pt x="15" y="40"/>
                      <a:pt x="15" y="40"/>
                      <a:pt x="15" y="40"/>
                    </a:cubicBezTo>
                    <a:cubicBezTo>
                      <a:pt x="2" y="29"/>
                      <a:pt x="2" y="29"/>
                      <a:pt x="2" y="29"/>
                    </a:cubicBezTo>
                    <a:cubicBezTo>
                      <a:pt x="2" y="28"/>
                      <a:pt x="2" y="28"/>
                      <a:pt x="2" y="28"/>
                    </a:cubicBezTo>
                    <a:cubicBezTo>
                      <a:pt x="2" y="28"/>
                      <a:pt x="2" y="28"/>
                      <a:pt x="2" y="28"/>
                    </a:cubicBezTo>
                    <a:cubicBezTo>
                      <a:pt x="44" y="21"/>
                      <a:pt x="44" y="21"/>
                      <a:pt x="44" y="21"/>
                    </a:cubicBezTo>
                    <a:cubicBezTo>
                      <a:pt x="162" y="0"/>
                      <a:pt x="162" y="0"/>
                      <a:pt x="162" y="0"/>
                    </a:cubicBezTo>
                    <a:moveTo>
                      <a:pt x="225" y="0"/>
                    </a:moveTo>
                    <a:cubicBezTo>
                      <a:pt x="63" y="82"/>
                      <a:pt x="63" y="82"/>
                      <a:pt x="63" y="82"/>
                    </a:cubicBezTo>
                    <a:cubicBezTo>
                      <a:pt x="63" y="82"/>
                      <a:pt x="63" y="82"/>
                      <a:pt x="63" y="82"/>
                    </a:cubicBezTo>
                    <a:cubicBezTo>
                      <a:pt x="225" y="0"/>
                      <a:pt x="225" y="0"/>
                      <a:pt x="225"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6" name="Freeform 348"/>
              <p:cNvSpPr>
                <a:spLocks/>
              </p:cNvSpPr>
              <p:nvPr/>
            </p:nvSpPr>
            <p:spPr bwMode="auto">
              <a:xfrm>
                <a:off x="5656" y="301"/>
                <a:ext cx="0" cy="4"/>
              </a:xfrm>
              <a:custGeom>
                <a:avLst/>
                <a:gdLst>
                  <a:gd name="T0" fmla="*/ 0 h 4"/>
                  <a:gd name="T1" fmla="*/ 4 h 4"/>
                  <a:gd name="T2" fmla="*/ 0 h 4"/>
                  <a:gd name="T3" fmla="*/ 0 h 4"/>
                </a:gdLst>
                <a:ahLst/>
                <a:cxnLst>
                  <a:cxn ang="0">
                    <a:pos x="0" y="T0"/>
                  </a:cxn>
                  <a:cxn ang="0">
                    <a:pos x="0" y="T1"/>
                  </a:cxn>
                  <a:cxn ang="0">
                    <a:pos x="0" y="T2"/>
                  </a:cxn>
                  <a:cxn ang="0">
                    <a:pos x="0" y="T3"/>
                  </a:cxn>
                </a:cxnLst>
                <a:rect l="0" t="0" r="r" b="b"/>
                <a:pathLst>
                  <a:path h="4">
                    <a:moveTo>
                      <a:pt x="0" y="0"/>
                    </a:moveTo>
                    <a:lnTo>
                      <a:pt x="0" y="4"/>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7" name="Freeform 349"/>
              <p:cNvSpPr>
                <a:spLocks/>
              </p:cNvSpPr>
              <p:nvPr/>
            </p:nvSpPr>
            <p:spPr bwMode="auto">
              <a:xfrm>
                <a:off x="5656" y="301"/>
                <a:ext cx="0" cy="4"/>
              </a:xfrm>
              <a:custGeom>
                <a:avLst/>
                <a:gdLst>
                  <a:gd name="T0" fmla="*/ 0 h 4"/>
                  <a:gd name="T1" fmla="*/ 4 h 4"/>
                  <a:gd name="T2" fmla="*/ 0 h 4"/>
                  <a:gd name="T3" fmla="*/ 0 h 4"/>
                </a:gdLst>
                <a:ahLst/>
                <a:cxnLst>
                  <a:cxn ang="0">
                    <a:pos x="0" y="T0"/>
                  </a:cxn>
                  <a:cxn ang="0">
                    <a:pos x="0" y="T1"/>
                  </a:cxn>
                  <a:cxn ang="0">
                    <a:pos x="0" y="T2"/>
                  </a:cxn>
                  <a:cxn ang="0">
                    <a:pos x="0" y="T3"/>
                  </a:cxn>
                </a:cxnLst>
                <a:rect l="0" t="0" r="r" b="b"/>
                <a:pathLst>
                  <a:path h="4">
                    <a:moveTo>
                      <a:pt x="0" y="0"/>
                    </a:moveTo>
                    <a:lnTo>
                      <a:pt x="0" y="4"/>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8" name="Freeform 350"/>
              <p:cNvSpPr>
                <a:spLocks/>
              </p:cNvSpPr>
              <p:nvPr/>
            </p:nvSpPr>
            <p:spPr bwMode="auto">
              <a:xfrm>
                <a:off x="6846" y="720"/>
                <a:ext cx="4" cy="4"/>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9" name="Freeform 351"/>
              <p:cNvSpPr>
                <a:spLocks/>
              </p:cNvSpPr>
              <p:nvPr/>
            </p:nvSpPr>
            <p:spPr bwMode="auto">
              <a:xfrm>
                <a:off x="6846" y="720"/>
                <a:ext cx="4" cy="4"/>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0" name="Freeform 352"/>
              <p:cNvSpPr>
                <a:spLocks/>
              </p:cNvSpPr>
              <p:nvPr/>
            </p:nvSpPr>
            <p:spPr bwMode="auto">
              <a:xfrm>
                <a:off x="5651" y="-4"/>
                <a:ext cx="1195" cy="724"/>
              </a:xfrm>
              <a:custGeom>
                <a:avLst/>
                <a:gdLst>
                  <a:gd name="T0" fmla="*/ 166 w 282"/>
                  <a:gd name="T1" fmla="*/ 0 h 197"/>
                  <a:gd name="T2" fmla="*/ 164 w 282"/>
                  <a:gd name="T3" fmla="*/ 0 h 197"/>
                  <a:gd name="T4" fmla="*/ 164 w 282"/>
                  <a:gd name="T5" fmla="*/ 0 h 197"/>
                  <a:gd name="T6" fmla="*/ 2 w 282"/>
                  <a:gd name="T7" fmla="*/ 82 h 197"/>
                  <a:gd name="T8" fmla="*/ 1 w 282"/>
                  <a:gd name="T9" fmla="*/ 82 h 197"/>
                  <a:gd name="T10" fmla="*/ 1 w 282"/>
                  <a:gd name="T11" fmla="*/ 82 h 197"/>
                  <a:gd name="T12" fmla="*/ 0 w 282"/>
                  <a:gd name="T13" fmla="*/ 83 h 197"/>
                  <a:gd name="T14" fmla="*/ 0 w 282"/>
                  <a:gd name="T15" fmla="*/ 83 h 197"/>
                  <a:gd name="T16" fmla="*/ 0 w 282"/>
                  <a:gd name="T17" fmla="*/ 83 h 197"/>
                  <a:gd name="T18" fmla="*/ 1 w 282"/>
                  <a:gd name="T19" fmla="*/ 83 h 197"/>
                  <a:gd name="T20" fmla="*/ 1 w 282"/>
                  <a:gd name="T21" fmla="*/ 83 h 197"/>
                  <a:gd name="T22" fmla="*/ 1 w 282"/>
                  <a:gd name="T23" fmla="*/ 83 h 197"/>
                  <a:gd name="T24" fmla="*/ 223 w 282"/>
                  <a:gd name="T25" fmla="*/ 173 h 197"/>
                  <a:gd name="T26" fmla="*/ 281 w 282"/>
                  <a:gd name="T27" fmla="*/ 197 h 197"/>
                  <a:gd name="T28" fmla="*/ 282 w 282"/>
                  <a:gd name="T29" fmla="*/ 197 h 197"/>
                  <a:gd name="T30" fmla="*/ 255 w 282"/>
                  <a:gd name="T31" fmla="*/ 126 h 197"/>
                  <a:gd name="T32" fmla="*/ 282 w 282"/>
                  <a:gd name="T33" fmla="*/ 196 h 197"/>
                  <a:gd name="T34" fmla="*/ 2 w 282"/>
                  <a:gd name="T35" fmla="*/ 83 h 197"/>
                  <a:gd name="T36" fmla="*/ 166 w 282"/>
                  <a:gd name="T3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97">
                    <a:moveTo>
                      <a:pt x="166" y="0"/>
                    </a:moveTo>
                    <a:cubicBezTo>
                      <a:pt x="166" y="0"/>
                      <a:pt x="165" y="0"/>
                      <a:pt x="164" y="0"/>
                    </a:cubicBezTo>
                    <a:cubicBezTo>
                      <a:pt x="164" y="0"/>
                      <a:pt x="164" y="0"/>
                      <a:pt x="164" y="0"/>
                    </a:cubicBezTo>
                    <a:cubicBezTo>
                      <a:pt x="2" y="82"/>
                      <a:pt x="2" y="82"/>
                      <a:pt x="2" y="82"/>
                    </a:cubicBezTo>
                    <a:cubicBezTo>
                      <a:pt x="1" y="82"/>
                      <a:pt x="1" y="82"/>
                      <a:pt x="1" y="82"/>
                    </a:cubicBezTo>
                    <a:cubicBezTo>
                      <a:pt x="1" y="82"/>
                      <a:pt x="1" y="82"/>
                      <a:pt x="1" y="82"/>
                    </a:cubicBezTo>
                    <a:cubicBezTo>
                      <a:pt x="0" y="83"/>
                      <a:pt x="0" y="83"/>
                      <a:pt x="0" y="83"/>
                    </a:cubicBezTo>
                    <a:cubicBezTo>
                      <a:pt x="0" y="83"/>
                      <a:pt x="0" y="83"/>
                      <a:pt x="0" y="83"/>
                    </a:cubicBezTo>
                    <a:cubicBezTo>
                      <a:pt x="0" y="83"/>
                      <a:pt x="0" y="83"/>
                      <a:pt x="0" y="83"/>
                    </a:cubicBezTo>
                    <a:cubicBezTo>
                      <a:pt x="1" y="83"/>
                      <a:pt x="1" y="83"/>
                      <a:pt x="1" y="83"/>
                    </a:cubicBezTo>
                    <a:cubicBezTo>
                      <a:pt x="1" y="83"/>
                      <a:pt x="1" y="83"/>
                      <a:pt x="1" y="83"/>
                    </a:cubicBezTo>
                    <a:cubicBezTo>
                      <a:pt x="1" y="83"/>
                      <a:pt x="1" y="83"/>
                      <a:pt x="1" y="83"/>
                    </a:cubicBezTo>
                    <a:cubicBezTo>
                      <a:pt x="223" y="173"/>
                      <a:pt x="223" y="173"/>
                      <a:pt x="223" y="173"/>
                    </a:cubicBezTo>
                    <a:cubicBezTo>
                      <a:pt x="281" y="197"/>
                      <a:pt x="281" y="197"/>
                      <a:pt x="281" y="197"/>
                    </a:cubicBezTo>
                    <a:cubicBezTo>
                      <a:pt x="282" y="197"/>
                      <a:pt x="282" y="197"/>
                      <a:pt x="282" y="197"/>
                    </a:cubicBezTo>
                    <a:cubicBezTo>
                      <a:pt x="255" y="126"/>
                      <a:pt x="255" y="126"/>
                      <a:pt x="255" y="126"/>
                    </a:cubicBezTo>
                    <a:cubicBezTo>
                      <a:pt x="282" y="196"/>
                      <a:pt x="282" y="196"/>
                      <a:pt x="282" y="196"/>
                    </a:cubicBezTo>
                    <a:cubicBezTo>
                      <a:pt x="2" y="83"/>
                      <a:pt x="2" y="83"/>
                      <a:pt x="2" y="83"/>
                    </a:cubicBezTo>
                    <a:cubicBezTo>
                      <a:pt x="166" y="0"/>
                      <a:pt x="166" y="0"/>
                      <a:pt x="166"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1" name="Freeform 353"/>
              <p:cNvSpPr>
                <a:spLocks/>
              </p:cNvSpPr>
              <p:nvPr/>
            </p:nvSpPr>
            <p:spPr bwMode="auto">
              <a:xfrm>
                <a:off x="439" y="11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2" name="Freeform 354"/>
              <p:cNvSpPr>
                <a:spLocks/>
              </p:cNvSpPr>
              <p:nvPr/>
            </p:nvSpPr>
            <p:spPr bwMode="auto">
              <a:xfrm>
                <a:off x="439" y="11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3" name="Freeform 355"/>
              <p:cNvSpPr>
                <a:spLocks/>
              </p:cNvSpPr>
              <p:nvPr/>
            </p:nvSpPr>
            <p:spPr bwMode="auto">
              <a:xfrm>
                <a:off x="502" y="749"/>
                <a:ext cx="13" cy="118"/>
              </a:xfrm>
              <a:custGeom>
                <a:avLst/>
                <a:gdLst>
                  <a:gd name="T0" fmla="*/ 0 w 13"/>
                  <a:gd name="T1" fmla="*/ 0 h 118"/>
                  <a:gd name="T2" fmla="*/ 13 w 13"/>
                  <a:gd name="T3" fmla="*/ 118 h 118"/>
                  <a:gd name="T4" fmla="*/ 0 w 13"/>
                  <a:gd name="T5" fmla="*/ 0 h 118"/>
                </a:gdLst>
                <a:ahLst/>
                <a:cxnLst>
                  <a:cxn ang="0">
                    <a:pos x="T0" y="T1"/>
                  </a:cxn>
                  <a:cxn ang="0">
                    <a:pos x="T2" y="T3"/>
                  </a:cxn>
                  <a:cxn ang="0">
                    <a:pos x="T4" y="T5"/>
                  </a:cxn>
                </a:cxnLst>
                <a:rect l="0" t="0" r="r" b="b"/>
                <a:pathLst>
                  <a:path w="13" h="118">
                    <a:moveTo>
                      <a:pt x="0" y="0"/>
                    </a:moveTo>
                    <a:lnTo>
                      <a:pt x="13" y="118"/>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4" name="Freeform 356"/>
              <p:cNvSpPr>
                <a:spLocks/>
              </p:cNvSpPr>
              <p:nvPr/>
            </p:nvSpPr>
            <p:spPr bwMode="auto">
              <a:xfrm>
                <a:off x="502" y="749"/>
                <a:ext cx="13" cy="118"/>
              </a:xfrm>
              <a:custGeom>
                <a:avLst/>
                <a:gdLst>
                  <a:gd name="T0" fmla="*/ 0 w 13"/>
                  <a:gd name="T1" fmla="*/ 0 h 118"/>
                  <a:gd name="T2" fmla="*/ 13 w 13"/>
                  <a:gd name="T3" fmla="*/ 118 h 118"/>
                  <a:gd name="T4" fmla="*/ 0 w 13"/>
                  <a:gd name="T5" fmla="*/ 0 h 118"/>
                </a:gdLst>
                <a:ahLst/>
                <a:cxnLst>
                  <a:cxn ang="0">
                    <a:pos x="T0" y="T1"/>
                  </a:cxn>
                  <a:cxn ang="0">
                    <a:pos x="T2" y="T3"/>
                  </a:cxn>
                  <a:cxn ang="0">
                    <a:pos x="T4" y="T5"/>
                  </a:cxn>
                </a:cxnLst>
                <a:rect l="0" t="0" r="r" b="b"/>
                <a:pathLst>
                  <a:path w="13" h="118">
                    <a:moveTo>
                      <a:pt x="0" y="0"/>
                    </a:moveTo>
                    <a:lnTo>
                      <a:pt x="13" y="118"/>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5" name="Freeform 357"/>
              <p:cNvSpPr>
                <a:spLocks/>
              </p:cNvSpPr>
              <p:nvPr/>
            </p:nvSpPr>
            <p:spPr bwMode="auto">
              <a:xfrm>
                <a:off x="443" y="117"/>
                <a:ext cx="627" cy="750"/>
              </a:xfrm>
              <a:custGeom>
                <a:avLst/>
                <a:gdLst>
                  <a:gd name="T0" fmla="*/ 0 w 627"/>
                  <a:gd name="T1" fmla="*/ 0 h 750"/>
                  <a:gd name="T2" fmla="*/ 76 w 627"/>
                  <a:gd name="T3" fmla="*/ 750 h 750"/>
                  <a:gd name="T4" fmla="*/ 0 w 627"/>
                  <a:gd name="T5" fmla="*/ 4 h 750"/>
                  <a:gd name="T6" fmla="*/ 618 w 627"/>
                  <a:gd name="T7" fmla="*/ 199 h 750"/>
                  <a:gd name="T8" fmla="*/ 622 w 627"/>
                  <a:gd name="T9" fmla="*/ 199 h 750"/>
                  <a:gd name="T10" fmla="*/ 622 w 627"/>
                  <a:gd name="T11" fmla="*/ 195 h 750"/>
                  <a:gd name="T12" fmla="*/ 627 w 627"/>
                  <a:gd name="T13" fmla="*/ 195 h 750"/>
                  <a:gd name="T14" fmla="*/ 627 w 627"/>
                  <a:gd name="T15" fmla="*/ 195 h 750"/>
                  <a:gd name="T16" fmla="*/ 622 w 627"/>
                  <a:gd name="T17" fmla="*/ 195 h 750"/>
                  <a:gd name="T18" fmla="*/ 0 w 627"/>
                  <a:gd name="T19" fmla="*/ 0 h 750"/>
                  <a:gd name="T20" fmla="*/ 0 w 627"/>
                  <a:gd name="T21"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7" h="750">
                    <a:moveTo>
                      <a:pt x="0" y="0"/>
                    </a:moveTo>
                    <a:lnTo>
                      <a:pt x="76" y="750"/>
                    </a:lnTo>
                    <a:lnTo>
                      <a:pt x="0" y="4"/>
                    </a:lnTo>
                    <a:lnTo>
                      <a:pt x="618" y="199"/>
                    </a:lnTo>
                    <a:lnTo>
                      <a:pt x="622" y="199"/>
                    </a:lnTo>
                    <a:lnTo>
                      <a:pt x="622" y="195"/>
                    </a:lnTo>
                    <a:lnTo>
                      <a:pt x="627" y="195"/>
                    </a:lnTo>
                    <a:lnTo>
                      <a:pt x="627" y="195"/>
                    </a:lnTo>
                    <a:lnTo>
                      <a:pt x="622" y="195"/>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6" name="Freeform 358"/>
              <p:cNvSpPr>
                <a:spLocks/>
              </p:cNvSpPr>
              <p:nvPr/>
            </p:nvSpPr>
            <p:spPr bwMode="auto">
              <a:xfrm>
                <a:off x="443" y="117"/>
                <a:ext cx="627" cy="750"/>
              </a:xfrm>
              <a:custGeom>
                <a:avLst/>
                <a:gdLst>
                  <a:gd name="T0" fmla="*/ 0 w 627"/>
                  <a:gd name="T1" fmla="*/ 0 h 750"/>
                  <a:gd name="T2" fmla="*/ 76 w 627"/>
                  <a:gd name="T3" fmla="*/ 750 h 750"/>
                  <a:gd name="T4" fmla="*/ 0 w 627"/>
                  <a:gd name="T5" fmla="*/ 4 h 750"/>
                  <a:gd name="T6" fmla="*/ 618 w 627"/>
                  <a:gd name="T7" fmla="*/ 199 h 750"/>
                  <a:gd name="T8" fmla="*/ 622 w 627"/>
                  <a:gd name="T9" fmla="*/ 199 h 750"/>
                  <a:gd name="T10" fmla="*/ 622 w 627"/>
                  <a:gd name="T11" fmla="*/ 195 h 750"/>
                  <a:gd name="T12" fmla="*/ 627 w 627"/>
                  <a:gd name="T13" fmla="*/ 195 h 750"/>
                  <a:gd name="T14" fmla="*/ 627 w 627"/>
                  <a:gd name="T15" fmla="*/ 195 h 750"/>
                  <a:gd name="T16" fmla="*/ 622 w 627"/>
                  <a:gd name="T17" fmla="*/ 195 h 750"/>
                  <a:gd name="T18" fmla="*/ 0 w 627"/>
                  <a:gd name="T19" fmla="*/ 0 h 750"/>
                  <a:gd name="T20" fmla="*/ 0 w 627"/>
                  <a:gd name="T21"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7" h="750">
                    <a:moveTo>
                      <a:pt x="0" y="0"/>
                    </a:moveTo>
                    <a:lnTo>
                      <a:pt x="76" y="750"/>
                    </a:lnTo>
                    <a:lnTo>
                      <a:pt x="0" y="4"/>
                    </a:lnTo>
                    <a:lnTo>
                      <a:pt x="618" y="199"/>
                    </a:lnTo>
                    <a:lnTo>
                      <a:pt x="622" y="199"/>
                    </a:lnTo>
                    <a:lnTo>
                      <a:pt x="622" y="195"/>
                    </a:lnTo>
                    <a:lnTo>
                      <a:pt x="627" y="195"/>
                    </a:lnTo>
                    <a:lnTo>
                      <a:pt x="627" y="195"/>
                    </a:lnTo>
                    <a:lnTo>
                      <a:pt x="622" y="195"/>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7" name="Freeform 359"/>
              <p:cNvSpPr>
                <a:spLocks/>
              </p:cNvSpPr>
              <p:nvPr/>
            </p:nvSpPr>
            <p:spPr bwMode="auto">
              <a:xfrm>
                <a:off x="523" y="860"/>
                <a:ext cx="9" cy="11"/>
              </a:xfrm>
              <a:custGeom>
                <a:avLst/>
                <a:gdLst>
                  <a:gd name="T0" fmla="*/ 9 w 9"/>
                  <a:gd name="T1" fmla="*/ 0 h 11"/>
                  <a:gd name="T2" fmla="*/ 0 w 9"/>
                  <a:gd name="T3" fmla="*/ 11 h 11"/>
                  <a:gd name="T4" fmla="*/ 9 w 9"/>
                  <a:gd name="T5" fmla="*/ 0 h 11"/>
                </a:gdLst>
                <a:ahLst/>
                <a:cxnLst>
                  <a:cxn ang="0">
                    <a:pos x="T0" y="T1"/>
                  </a:cxn>
                  <a:cxn ang="0">
                    <a:pos x="T2" y="T3"/>
                  </a:cxn>
                  <a:cxn ang="0">
                    <a:pos x="T4" y="T5"/>
                  </a:cxn>
                </a:cxnLst>
                <a:rect l="0" t="0" r="r" b="b"/>
                <a:pathLst>
                  <a:path w="9" h="11">
                    <a:moveTo>
                      <a:pt x="9" y="0"/>
                    </a:moveTo>
                    <a:lnTo>
                      <a:pt x="0" y="11"/>
                    </a:lnTo>
                    <a:lnTo>
                      <a:pt x="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8" name="Freeform 360"/>
              <p:cNvSpPr>
                <a:spLocks/>
              </p:cNvSpPr>
              <p:nvPr/>
            </p:nvSpPr>
            <p:spPr bwMode="auto">
              <a:xfrm>
                <a:off x="523" y="860"/>
                <a:ext cx="9" cy="11"/>
              </a:xfrm>
              <a:custGeom>
                <a:avLst/>
                <a:gdLst>
                  <a:gd name="T0" fmla="*/ 9 w 9"/>
                  <a:gd name="T1" fmla="*/ 0 h 11"/>
                  <a:gd name="T2" fmla="*/ 0 w 9"/>
                  <a:gd name="T3" fmla="*/ 11 h 11"/>
                  <a:gd name="T4" fmla="*/ 9 w 9"/>
                  <a:gd name="T5" fmla="*/ 0 h 11"/>
                </a:gdLst>
                <a:ahLst/>
                <a:cxnLst>
                  <a:cxn ang="0">
                    <a:pos x="T0" y="T1"/>
                  </a:cxn>
                  <a:cxn ang="0">
                    <a:pos x="T2" y="T3"/>
                  </a:cxn>
                  <a:cxn ang="0">
                    <a:pos x="T4" y="T5"/>
                  </a:cxn>
                </a:cxnLst>
                <a:rect l="0" t="0" r="r" b="b"/>
                <a:pathLst>
                  <a:path w="9" h="11">
                    <a:moveTo>
                      <a:pt x="9" y="0"/>
                    </a:moveTo>
                    <a:lnTo>
                      <a:pt x="0" y="11"/>
                    </a:lnTo>
                    <a:lnTo>
                      <a:pt x="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9" name="Freeform 361"/>
              <p:cNvSpPr>
                <a:spLocks/>
              </p:cNvSpPr>
              <p:nvPr/>
            </p:nvSpPr>
            <p:spPr bwMode="auto">
              <a:xfrm>
                <a:off x="1773" y="1135"/>
                <a:ext cx="0" cy="4"/>
              </a:xfrm>
              <a:custGeom>
                <a:avLst/>
                <a:gdLst>
                  <a:gd name="T0" fmla="*/ 0 h 4"/>
                  <a:gd name="T1" fmla="*/ 0 h 4"/>
                  <a:gd name="T2" fmla="*/ 0 h 4"/>
                  <a:gd name="T3" fmla="*/ 4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0"/>
                    </a:lnTo>
                    <a:lnTo>
                      <a:pt x="0"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0" name="Freeform 362"/>
              <p:cNvSpPr>
                <a:spLocks/>
              </p:cNvSpPr>
              <p:nvPr/>
            </p:nvSpPr>
            <p:spPr bwMode="auto">
              <a:xfrm>
                <a:off x="1773" y="1135"/>
                <a:ext cx="0" cy="4"/>
              </a:xfrm>
              <a:custGeom>
                <a:avLst/>
                <a:gdLst>
                  <a:gd name="T0" fmla="*/ 0 h 4"/>
                  <a:gd name="T1" fmla="*/ 0 h 4"/>
                  <a:gd name="T2" fmla="*/ 0 h 4"/>
                  <a:gd name="T3" fmla="*/ 4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0"/>
                    </a:ln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1" name="Freeform 363"/>
              <p:cNvSpPr>
                <a:spLocks/>
              </p:cNvSpPr>
              <p:nvPr/>
            </p:nvSpPr>
            <p:spPr bwMode="auto">
              <a:xfrm>
                <a:off x="1489" y="804"/>
                <a:ext cx="275" cy="324"/>
              </a:xfrm>
              <a:custGeom>
                <a:avLst/>
                <a:gdLst>
                  <a:gd name="T0" fmla="*/ 0 w 275"/>
                  <a:gd name="T1" fmla="*/ 0 h 324"/>
                  <a:gd name="T2" fmla="*/ 275 w 275"/>
                  <a:gd name="T3" fmla="*/ 324 h 324"/>
                  <a:gd name="T4" fmla="*/ 275 w 275"/>
                  <a:gd name="T5" fmla="*/ 324 h 324"/>
                  <a:gd name="T6" fmla="*/ 0 w 275"/>
                  <a:gd name="T7" fmla="*/ 0 h 324"/>
                </a:gdLst>
                <a:ahLst/>
                <a:cxnLst>
                  <a:cxn ang="0">
                    <a:pos x="T0" y="T1"/>
                  </a:cxn>
                  <a:cxn ang="0">
                    <a:pos x="T2" y="T3"/>
                  </a:cxn>
                  <a:cxn ang="0">
                    <a:pos x="T4" y="T5"/>
                  </a:cxn>
                  <a:cxn ang="0">
                    <a:pos x="T6" y="T7"/>
                  </a:cxn>
                </a:cxnLst>
                <a:rect l="0" t="0" r="r" b="b"/>
                <a:pathLst>
                  <a:path w="275" h="324">
                    <a:moveTo>
                      <a:pt x="0" y="0"/>
                    </a:moveTo>
                    <a:lnTo>
                      <a:pt x="275" y="324"/>
                    </a:lnTo>
                    <a:lnTo>
                      <a:pt x="275" y="32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2" name="Freeform 364"/>
              <p:cNvSpPr>
                <a:spLocks/>
              </p:cNvSpPr>
              <p:nvPr/>
            </p:nvSpPr>
            <p:spPr bwMode="auto">
              <a:xfrm>
                <a:off x="1489" y="804"/>
                <a:ext cx="275" cy="324"/>
              </a:xfrm>
              <a:custGeom>
                <a:avLst/>
                <a:gdLst>
                  <a:gd name="T0" fmla="*/ 0 w 275"/>
                  <a:gd name="T1" fmla="*/ 0 h 324"/>
                  <a:gd name="T2" fmla="*/ 275 w 275"/>
                  <a:gd name="T3" fmla="*/ 324 h 324"/>
                  <a:gd name="T4" fmla="*/ 275 w 275"/>
                  <a:gd name="T5" fmla="*/ 324 h 324"/>
                  <a:gd name="T6" fmla="*/ 0 w 275"/>
                  <a:gd name="T7" fmla="*/ 0 h 324"/>
                </a:gdLst>
                <a:ahLst/>
                <a:cxnLst>
                  <a:cxn ang="0">
                    <a:pos x="T0" y="T1"/>
                  </a:cxn>
                  <a:cxn ang="0">
                    <a:pos x="T2" y="T3"/>
                  </a:cxn>
                  <a:cxn ang="0">
                    <a:pos x="T4" y="T5"/>
                  </a:cxn>
                  <a:cxn ang="0">
                    <a:pos x="T6" y="T7"/>
                  </a:cxn>
                </a:cxnLst>
                <a:rect l="0" t="0" r="r" b="b"/>
                <a:pathLst>
                  <a:path w="275" h="324">
                    <a:moveTo>
                      <a:pt x="0" y="0"/>
                    </a:moveTo>
                    <a:lnTo>
                      <a:pt x="275" y="324"/>
                    </a:lnTo>
                    <a:lnTo>
                      <a:pt x="275" y="32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3" name="Freeform 365"/>
              <p:cNvSpPr>
                <a:spLocks/>
              </p:cNvSpPr>
              <p:nvPr/>
            </p:nvSpPr>
            <p:spPr bwMode="auto">
              <a:xfrm>
                <a:off x="519" y="316"/>
                <a:ext cx="1245" cy="815"/>
              </a:xfrm>
              <a:custGeom>
                <a:avLst/>
                <a:gdLst>
                  <a:gd name="T0" fmla="*/ 546 w 1245"/>
                  <a:gd name="T1" fmla="*/ 0 h 815"/>
                  <a:gd name="T2" fmla="*/ 0 w 1245"/>
                  <a:gd name="T3" fmla="*/ 551 h 815"/>
                  <a:gd name="T4" fmla="*/ 0 w 1245"/>
                  <a:gd name="T5" fmla="*/ 551 h 815"/>
                  <a:gd name="T6" fmla="*/ 4 w 1245"/>
                  <a:gd name="T7" fmla="*/ 551 h 815"/>
                  <a:gd name="T8" fmla="*/ 0 w 1245"/>
                  <a:gd name="T9" fmla="*/ 555 h 815"/>
                  <a:gd name="T10" fmla="*/ 4 w 1245"/>
                  <a:gd name="T11" fmla="*/ 555 h 815"/>
                  <a:gd name="T12" fmla="*/ 13 w 1245"/>
                  <a:gd name="T13" fmla="*/ 544 h 815"/>
                  <a:gd name="T14" fmla="*/ 551 w 1245"/>
                  <a:gd name="T15" fmla="*/ 4 h 815"/>
                  <a:gd name="T16" fmla="*/ 1245 w 1245"/>
                  <a:gd name="T17" fmla="*/ 815 h 815"/>
                  <a:gd name="T18" fmla="*/ 546 w 1245"/>
                  <a:gd name="T19" fmla="*/ 0 h 815"/>
                  <a:gd name="T20" fmla="*/ 546 w 1245"/>
                  <a:gd name="T21" fmla="*/ 0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5" h="815">
                    <a:moveTo>
                      <a:pt x="546" y="0"/>
                    </a:moveTo>
                    <a:lnTo>
                      <a:pt x="0" y="551"/>
                    </a:lnTo>
                    <a:lnTo>
                      <a:pt x="0" y="551"/>
                    </a:lnTo>
                    <a:lnTo>
                      <a:pt x="4" y="551"/>
                    </a:lnTo>
                    <a:lnTo>
                      <a:pt x="0" y="555"/>
                    </a:lnTo>
                    <a:lnTo>
                      <a:pt x="4" y="555"/>
                    </a:lnTo>
                    <a:lnTo>
                      <a:pt x="13" y="544"/>
                    </a:lnTo>
                    <a:lnTo>
                      <a:pt x="551" y="4"/>
                    </a:lnTo>
                    <a:lnTo>
                      <a:pt x="1245" y="815"/>
                    </a:lnTo>
                    <a:lnTo>
                      <a:pt x="546" y="0"/>
                    </a:lnTo>
                    <a:lnTo>
                      <a:pt x="546"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4" name="Freeform 366"/>
              <p:cNvSpPr>
                <a:spLocks/>
              </p:cNvSpPr>
              <p:nvPr/>
            </p:nvSpPr>
            <p:spPr bwMode="auto">
              <a:xfrm>
                <a:off x="519" y="316"/>
                <a:ext cx="1245" cy="815"/>
              </a:xfrm>
              <a:custGeom>
                <a:avLst/>
                <a:gdLst>
                  <a:gd name="T0" fmla="*/ 546 w 1245"/>
                  <a:gd name="T1" fmla="*/ 0 h 815"/>
                  <a:gd name="T2" fmla="*/ 0 w 1245"/>
                  <a:gd name="T3" fmla="*/ 551 h 815"/>
                  <a:gd name="T4" fmla="*/ 0 w 1245"/>
                  <a:gd name="T5" fmla="*/ 551 h 815"/>
                  <a:gd name="T6" fmla="*/ 4 w 1245"/>
                  <a:gd name="T7" fmla="*/ 551 h 815"/>
                  <a:gd name="T8" fmla="*/ 0 w 1245"/>
                  <a:gd name="T9" fmla="*/ 555 h 815"/>
                  <a:gd name="T10" fmla="*/ 4 w 1245"/>
                  <a:gd name="T11" fmla="*/ 555 h 815"/>
                  <a:gd name="T12" fmla="*/ 13 w 1245"/>
                  <a:gd name="T13" fmla="*/ 544 h 815"/>
                  <a:gd name="T14" fmla="*/ 551 w 1245"/>
                  <a:gd name="T15" fmla="*/ 4 h 815"/>
                  <a:gd name="T16" fmla="*/ 1245 w 1245"/>
                  <a:gd name="T17" fmla="*/ 815 h 815"/>
                  <a:gd name="T18" fmla="*/ 546 w 1245"/>
                  <a:gd name="T19" fmla="*/ 0 h 815"/>
                  <a:gd name="T20" fmla="*/ 546 w 1245"/>
                  <a:gd name="T21" fmla="*/ 0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5" h="815">
                    <a:moveTo>
                      <a:pt x="546" y="0"/>
                    </a:moveTo>
                    <a:lnTo>
                      <a:pt x="0" y="551"/>
                    </a:lnTo>
                    <a:lnTo>
                      <a:pt x="0" y="551"/>
                    </a:lnTo>
                    <a:lnTo>
                      <a:pt x="4" y="551"/>
                    </a:lnTo>
                    <a:lnTo>
                      <a:pt x="0" y="555"/>
                    </a:lnTo>
                    <a:lnTo>
                      <a:pt x="4" y="555"/>
                    </a:lnTo>
                    <a:lnTo>
                      <a:pt x="13" y="544"/>
                    </a:lnTo>
                    <a:lnTo>
                      <a:pt x="551" y="4"/>
                    </a:lnTo>
                    <a:lnTo>
                      <a:pt x="1245" y="815"/>
                    </a:lnTo>
                    <a:lnTo>
                      <a:pt x="546" y="0"/>
                    </a:lnTo>
                    <a:lnTo>
                      <a:pt x="546"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5" name="Freeform 367"/>
              <p:cNvSpPr>
                <a:spLocks/>
              </p:cNvSpPr>
              <p:nvPr/>
            </p:nvSpPr>
            <p:spPr bwMode="auto">
              <a:xfrm>
                <a:off x="1070" y="31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6" name="Freeform 368"/>
              <p:cNvSpPr>
                <a:spLocks/>
              </p:cNvSpPr>
              <p:nvPr/>
            </p:nvSpPr>
            <p:spPr bwMode="auto">
              <a:xfrm>
                <a:off x="1070" y="31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7" name="Freeform 369"/>
              <p:cNvSpPr>
                <a:spLocks/>
              </p:cNvSpPr>
              <p:nvPr/>
            </p:nvSpPr>
            <p:spPr bwMode="auto">
              <a:xfrm>
                <a:off x="346" y="1591"/>
                <a:ext cx="4" cy="25"/>
              </a:xfrm>
              <a:custGeom>
                <a:avLst/>
                <a:gdLst>
                  <a:gd name="T0" fmla="*/ 4 w 4"/>
                  <a:gd name="T1" fmla="*/ 0 h 25"/>
                  <a:gd name="T2" fmla="*/ 0 w 4"/>
                  <a:gd name="T3" fmla="*/ 25 h 25"/>
                  <a:gd name="T4" fmla="*/ 4 w 4"/>
                  <a:gd name="T5" fmla="*/ 0 h 25"/>
                </a:gdLst>
                <a:ahLst/>
                <a:cxnLst>
                  <a:cxn ang="0">
                    <a:pos x="T0" y="T1"/>
                  </a:cxn>
                  <a:cxn ang="0">
                    <a:pos x="T2" y="T3"/>
                  </a:cxn>
                  <a:cxn ang="0">
                    <a:pos x="T4" y="T5"/>
                  </a:cxn>
                </a:cxnLst>
                <a:rect l="0" t="0" r="r" b="b"/>
                <a:pathLst>
                  <a:path w="4" h="25">
                    <a:moveTo>
                      <a:pt x="4" y="0"/>
                    </a:moveTo>
                    <a:lnTo>
                      <a:pt x="0" y="25"/>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8" name="Freeform 370"/>
              <p:cNvSpPr>
                <a:spLocks/>
              </p:cNvSpPr>
              <p:nvPr/>
            </p:nvSpPr>
            <p:spPr bwMode="auto">
              <a:xfrm>
                <a:off x="346" y="1591"/>
                <a:ext cx="4" cy="25"/>
              </a:xfrm>
              <a:custGeom>
                <a:avLst/>
                <a:gdLst>
                  <a:gd name="T0" fmla="*/ 4 w 4"/>
                  <a:gd name="T1" fmla="*/ 0 h 25"/>
                  <a:gd name="T2" fmla="*/ 0 w 4"/>
                  <a:gd name="T3" fmla="*/ 25 h 25"/>
                  <a:gd name="T4" fmla="*/ 4 w 4"/>
                  <a:gd name="T5" fmla="*/ 0 h 25"/>
                </a:gdLst>
                <a:ahLst/>
                <a:cxnLst>
                  <a:cxn ang="0">
                    <a:pos x="T0" y="T1"/>
                  </a:cxn>
                  <a:cxn ang="0">
                    <a:pos x="T2" y="T3"/>
                  </a:cxn>
                  <a:cxn ang="0">
                    <a:pos x="T4" y="T5"/>
                  </a:cxn>
                </a:cxnLst>
                <a:rect l="0" t="0" r="r" b="b"/>
                <a:pathLst>
                  <a:path w="4" h="25">
                    <a:moveTo>
                      <a:pt x="4" y="0"/>
                    </a:moveTo>
                    <a:lnTo>
                      <a:pt x="0" y="25"/>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9" name="Freeform 371"/>
              <p:cNvSpPr>
                <a:spLocks/>
              </p:cNvSpPr>
              <p:nvPr/>
            </p:nvSpPr>
            <p:spPr bwMode="auto">
              <a:xfrm>
                <a:off x="341" y="162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0" name="Freeform 372"/>
              <p:cNvSpPr>
                <a:spLocks/>
              </p:cNvSpPr>
              <p:nvPr/>
            </p:nvSpPr>
            <p:spPr bwMode="auto">
              <a:xfrm>
                <a:off x="341" y="162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1" name="Freeform 373"/>
              <p:cNvSpPr>
                <a:spLocks/>
              </p:cNvSpPr>
              <p:nvPr/>
            </p:nvSpPr>
            <p:spPr bwMode="auto">
              <a:xfrm>
                <a:off x="185" y="874"/>
                <a:ext cx="330" cy="742"/>
              </a:xfrm>
              <a:custGeom>
                <a:avLst/>
                <a:gdLst>
                  <a:gd name="T0" fmla="*/ 330 w 330"/>
                  <a:gd name="T1" fmla="*/ 0 h 742"/>
                  <a:gd name="T2" fmla="*/ 156 w 330"/>
                  <a:gd name="T3" fmla="*/ 742 h 742"/>
                  <a:gd name="T4" fmla="*/ 63 w 330"/>
                  <a:gd name="T5" fmla="*/ 713 h 742"/>
                  <a:gd name="T6" fmla="*/ 0 w 330"/>
                  <a:gd name="T7" fmla="*/ 691 h 742"/>
                  <a:gd name="T8" fmla="*/ 63 w 330"/>
                  <a:gd name="T9" fmla="*/ 713 h 742"/>
                  <a:gd name="T10" fmla="*/ 0 w 330"/>
                  <a:gd name="T11" fmla="*/ 691 h 742"/>
                  <a:gd name="T12" fmla="*/ 0 w 330"/>
                  <a:gd name="T13" fmla="*/ 695 h 742"/>
                  <a:gd name="T14" fmla="*/ 152 w 330"/>
                  <a:gd name="T15" fmla="*/ 742 h 742"/>
                  <a:gd name="T16" fmla="*/ 152 w 330"/>
                  <a:gd name="T17" fmla="*/ 742 h 742"/>
                  <a:gd name="T18" fmla="*/ 330 w 330"/>
                  <a:gd name="T1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742">
                    <a:moveTo>
                      <a:pt x="330" y="0"/>
                    </a:moveTo>
                    <a:lnTo>
                      <a:pt x="156" y="742"/>
                    </a:lnTo>
                    <a:lnTo>
                      <a:pt x="63" y="713"/>
                    </a:lnTo>
                    <a:lnTo>
                      <a:pt x="0" y="691"/>
                    </a:lnTo>
                    <a:lnTo>
                      <a:pt x="63" y="713"/>
                    </a:lnTo>
                    <a:lnTo>
                      <a:pt x="0" y="691"/>
                    </a:lnTo>
                    <a:lnTo>
                      <a:pt x="0" y="695"/>
                    </a:lnTo>
                    <a:lnTo>
                      <a:pt x="152" y="742"/>
                    </a:lnTo>
                    <a:lnTo>
                      <a:pt x="152" y="742"/>
                    </a:lnTo>
                    <a:lnTo>
                      <a:pt x="33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2" name="Freeform 374"/>
              <p:cNvSpPr>
                <a:spLocks/>
              </p:cNvSpPr>
              <p:nvPr/>
            </p:nvSpPr>
            <p:spPr bwMode="auto">
              <a:xfrm>
                <a:off x="185" y="874"/>
                <a:ext cx="330" cy="742"/>
              </a:xfrm>
              <a:custGeom>
                <a:avLst/>
                <a:gdLst>
                  <a:gd name="T0" fmla="*/ 330 w 330"/>
                  <a:gd name="T1" fmla="*/ 0 h 742"/>
                  <a:gd name="T2" fmla="*/ 156 w 330"/>
                  <a:gd name="T3" fmla="*/ 742 h 742"/>
                  <a:gd name="T4" fmla="*/ 63 w 330"/>
                  <a:gd name="T5" fmla="*/ 713 h 742"/>
                  <a:gd name="T6" fmla="*/ 0 w 330"/>
                  <a:gd name="T7" fmla="*/ 691 h 742"/>
                  <a:gd name="T8" fmla="*/ 63 w 330"/>
                  <a:gd name="T9" fmla="*/ 713 h 742"/>
                  <a:gd name="T10" fmla="*/ 0 w 330"/>
                  <a:gd name="T11" fmla="*/ 691 h 742"/>
                  <a:gd name="T12" fmla="*/ 0 w 330"/>
                  <a:gd name="T13" fmla="*/ 695 h 742"/>
                  <a:gd name="T14" fmla="*/ 152 w 330"/>
                  <a:gd name="T15" fmla="*/ 742 h 742"/>
                  <a:gd name="T16" fmla="*/ 152 w 330"/>
                  <a:gd name="T17" fmla="*/ 742 h 742"/>
                  <a:gd name="T18" fmla="*/ 330 w 330"/>
                  <a:gd name="T1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742">
                    <a:moveTo>
                      <a:pt x="330" y="0"/>
                    </a:moveTo>
                    <a:lnTo>
                      <a:pt x="156" y="742"/>
                    </a:lnTo>
                    <a:lnTo>
                      <a:pt x="63" y="713"/>
                    </a:lnTo>
                    <a:lnTo>
                      <a:pt x="0" y="691"/>
                    </a:lnTo>
                    <a:lnTo>
                      <a:pt x="63" y="713"/>
                    </a:lnTo>
                    <a:lnTo>
                      <a:pt x="0" y="691"/>
                    </a:lnTo>
                    <a:lnTo>
                      <a:pt x="0" y="695"/>
                    </a:lnTo>
                    <a:lnTo>
                      <a:pt x="152" y="742"/>
                    </a:lnTo>
                    <a:lnTo>
                      <a:pt x="152" y="742"/>
                    </a:lnTo>
                    <a:lnTo>
                      <a:pt x="33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3" name="Freeform 375"/>
              <p:cNvSpPr>
                <a:spLocks/>
              </p:cNvSpPr>
              <p:nvPr/>
            </p:nvSpPr>
            <p:spPr bwMode="auto">
              <a:xfrm>
                <a:off x="519" y="867"/>
                <a:ext cx="4" cy="4"/>
              </a:xfrm>
              <a:custGeom>
                <a:avLst/>
                <a:gdLst>
                  <a:gd name="T0" fmla="*/ 4 w 4"/>
                  <a:gd name="T1" fmla="*/ 0 h 4"/>
                  <a:gd name="T2" fmla="*/ 0 w 4"/>
                  <a:gd name="T3" fmla="*/ 0 h 4"/>
                  <a:gd name="T4" fmla="*/ 0 w 4"/>
                  <a:gd name="T5" fmla="*/ 4 h 4"/>
                  <a:gd name="T6" fmla="*/ 0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4"/>
                    </a:lnTo>
                    <a:lnTo>
                      <a:pt x="0" y="4"/>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4" name="Freeform 376"/>
              <p:cNvSpPr>
                <a:spLocks/>
              </p:cNvSpPr>
              <p:nvPr/>
            </p:nvSpPr>
            <p:spPr bwMode="auto">
              <a:xfrm>
                <a:off x="519" y="867"/>
                <a:ext cx="4" cy="4"/>
              </a:xfrm>
              <a:custGeom>
                <a:avLst/>
                <a:gdLst>
                  <a:gd name="T0" fmla="*/ 4 w 4"/>
                  <a:gd name="T1" fmla="*/ 0 h 4"/>
                  <a:gd name="T2" fmla="*/ 0 w 4"/>
                  <a:gd name="T3" fmla="*/ 0 h 4"/>
                  <a:gd name="T4" fmla="*/ 0 w 4"/>
                  <a:gd name="T5" fmla="*/ 4 h 4"/>
                  <a:gd name="T6" fmla="*/ 0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4"/>
                    </a:lnTo>
                    <a:lnTo>
                      <a:pt x="0" y="4"/>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5" name="Line 377"/>
              <p:cNvSpPr>
                <a:spLocks noChangeShapeType="1"/>
              </p:cNvSpPr>
              <p:nvPr/>
            </p:nvSpPr>
            <p:spPr bwMode="auto">
              <a:xfrm>
                <a:off x="185" y="815"/>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6" name="Line 378"/>
              <p:cNvSpPr>
                <a:spLocks noChangeShapeType="1"/>
              </p:cNvSpPr>
              <p:nvPr/>
            </p:nvSpPr>
            <p:spPr bwMode="auto">
              <a:xfrm>
                <a:off x="185" y="815"/>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7" name="Freeform 379"/>
              <p:cNvSpPr>
                <a:spLocks/>
              </p:cNvSpPr>
              <p:nvPr/>
            </p:nvSpPr>
            <p:spPr bwMode="auto">
              <a:xfrm>
                <a:off x="185" y="819"/>
                <a:ext cx="12" cy="4"/>
              </a:xfrm>
              <a:custGeom>
                <a:avLst/>
                <a:gdLst>
                  <a:gd name="T0" fmla="*/ 0 w 12"/>
                  <a:gd name="T1" fmla="*/ 0 h 4"/>
                  <a:gd name="T2" fmla="*/ 0 w 12"/>
                  <a:gd name="T3" fmla="*/ 0 h 4"/>
                  <a:gd name="T4" fmla="*/ 12 w 12"/>
                  <a:gd name="T5" fmla="*/ 4 h 4"/>
                  <a:gd name="T6" fmla="*/ 0 w 12"/>
                  <a:gd name="T7" fmla="*/ 0 h 4"/>
                </a:gdLst>
                <a:ahLst/>
                <a:cxnLst>
                  <a:cxn ang="0">
                    <a:pos x="T0" y="T1"/>
                  </a:cxn>
                  <a:cxn ang="0">
                    <a:pos x="T2" y="T3"/>
                  </a:cxn>
                  <a:cxn ang="0">
                    <a:pos x="T4" y="T5"/>
                  </a:cxn>
                  <a:cxn ang="0">
                    <a:pos x="T6" y="T7"/>
                  </a:cxn>
                </a:cxnLst>
                <a:rect l="0" t="0" r="r" b="b"/>
                <a:pathLst>
                  <a:path w="12" h="4">
                    <a:moveTo>
                      <a:pt x="0" y="0"/>
                    </a:moveTo>
                    <a:lnTo>
                      <a:pt x="0" y="0"/>
                    </a:lnTo>
                    <a:lnTo>
                      <a:pt x="12"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8" name="Freeform 380"/>
              <p:cNvSpPr>
                <a:spLocks/>
              </p:cNvSpPr>
              <p:nvPr/>
            </p:nvSpPr>
            <p:spPr bwMode="auto">
              <a:xfrm>
                <a:off x="185" y="819"/>
                <a:ext cx="12" cy="4"/>
              </a:xfrm>
              <a:custGeom>
                <a:avLst/>
                <a:gdLst>
                  <a:gd name="T0" fmla="*/ 0 w 12"/>
                  <a:gd name="T1" fmla="*/ 0 h 4"/>
                  <a:gd name="T2" fmla="*/ 0 w 12"/>
                  <a:gd name="T3" fmla="*/ 0 h 4"/>
                  <a:gd name="T4" fmla="*/ 12 w 12"/>
                  <a:gd name="T5" fmla="*/ 4 h 4"/>
                  <a:gd name="T6" fmla="*/ 0 w 12"/>
                  <a:gd name="T7" fmla="*/ 0 h 4"/>
                </a:gdLst>
                <a:ahLst/>
                <a:cxnLst>
                  <a:cxn ang="0">
                    <a:pos x="T0" y="T1"/>
                  </a:cxn>
                  <a:cxn ang="0">
                    <a:pos x="T2" y="T3"/>
                  </a:cxn>
                  <a:cxn ang="0">
                    <a:pos x="T4" y="T5"/>
                  </a:cxn>
                  <a:cxn ang="0">
                    <a:pos x="T6" y="T7"/>
                  </a:cxn>
                </a:cxnLst>
                <a:rect l="0" t="0" r="r" b="b"/>
                <a:pathLst>
                  <a:path w="12" h="4">
                    <a:moveTo>
                      <a:pt x="0" y="0"/>
                    </a:moveTo>
                    <a:lnTo>
                      <a:pt x="0" y="0"/>
                    </a:lnTo>
                    <a:lnTo>
                      <a:pt x="12"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9" name="Freeform 381"/>
              <p:cNvSpPr>
                <a:spLocks/>
              </p:cNvSpPr>
              <p:nvPr/>
            </p:nvSpPr>
            <p:spPr bwMode="auto">
              <a:xfrm>
                <a:off x="519" y="871"/>
                <a:ext cx="4" cy="0"/>
              </a:xfrm>
              <a:custGeom>
                <a:avLst/>
                <a:gdLst>
                  <a:gd name="T0" fmla="*/ 0 w 4"/>
                  <a:gd name="T1" fmla="*/ 0 w 4"/>
                  <a:gd name="T2" fmla="*/ 4 w 4"/>
                  <a:gd name="T3" fmla="*/ 4 w 4"/>
                  <a:gd name="T4" fmla="*/ 4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4" y="0"/>
                    </a:lnTo>
                    <a:lnTo>
                      <a:pt x="4" y="0"/>
                    </a:lnTo>
                    <a:lnTo>
                      <a:pt x="4"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0" name="Freeform 382"/>
              <p:cNvSpPr>
                <a:spLocks/>
              </p:cNvSpPr>
              <p:nvPr/>
            </p:nvSpPr>
            <p:spPr bwMode="auto">
              <a:xfrm>
                <a:off x="519" y="871"/>
                <a:ext cx="4" cy="0"/>
              </a:xfrm>
              <a:custGeom>
                <a:avLst/>
                <a:gdLst>
                  <a:gd name="T0" fmla="*/ 0 w 4"/>
                  <a:gd name="T1" fmla="*/ 0 w 4"/>
                  <a:gd name="T2" fmla="*/ 4 w 4"/>
                  <a:gd name="T3" fmla="*/ 4 w 4"/>
                  <a:gd name="T4" fmla="*/ 4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4" y="0"/>
                    </a:lnTo>
                    <a:lnTo>
                      <a:pt x="4" y="0"/>
                    </a:lnTo>
                    <a:lnTo>
                      <a:pt x="4"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1" name="Freeform 383"/>
              <p:cNvSpPr>
                <a:spLocks/>
              </p:cNvSpPr>
              <p:nvPr/>
            </p:nvSpPr>
            <p:spPr bwMode="auto">
              <a:xfrm>
                <a:off x="185" y="871"/>
                <a:ext cx="330" cy="231"/>
              </a:xfrm>
              <a:custGeom>
                <a:avLst/>
                <a:gdLst>
                  <a:gd name="T0" fmla="*/ 78 w 78"/>
                  <a:gd name="T1" fmla="*/ 0 h 63"/>
                  <a:gd name="T2" fmla="*/ 0 w 78"/>
                  <a:gd name="T3" fmla="*/ 62 h 63"/>
                  <a:gd name="T4" fmla="*/ 0 w 78"/>
                  <a:gd name="T5" fmla="*/ 63 h 63"/>
                  <a:gd name="T6" fmla="*/ 78 w 78"/>
                  <a:gd name="T7" fmla="*/ 1 h 63"/>
                  <a:gd name="T8" fmla="*/ 78 w 78"/>
                  <a:gd name="T9" fmla="*/ 0 h 63"/>
                  <a:gd name="T10" fmla="*/ 78 w 78"/>
                  <a:gd name="T11" fmla="*/ 0 h 63"/>
                </a:gdLst>
                <a:ahLst/>
                <a:cxnLst>
                  <a:cxn ang="0">
                    <a:pos x="T0" y="T1"/>
                  </a:cxn>
                  <a:cxn ang="0">
                    <a:pos x="T2" y="T3"/>
                  </a:cxn>
                  <a:cxn ang="0">
                    <a:pos x="T4" y="T5"/>
                  </a:cxn>
                  <a:cxn ang="0">
                    <a:pos x="T6" y="T7"/>
                  </a:cxn>
                  <a:cxn ang="0">
                    <a:pos x="T8" y="T9"/>
                  </a:cxn>
                  <a:cxn ang="0">
                    <a:pos x="T10" y="T11"/>
                  </a:cxn>
                </a:cxnLst>
                <a:rect l="0" t="0" r="r" b="b"/>
                <a:pathLst>
                  <a:path w="78" h="63">
                    <a:moveTo>
                      <a:pt x="78" y="0"/>
                    </a:moveTo>
                    <a:cubicBezTo>
                      <a:pt x="0" y="62"/>
                      <a:pt x="0" y="62"/>
                      <a:pt x="0" y="62"/>
                    </a:cubicBezTo>
                    <a:cubicBezTo>
                      <a:pt x="0" y="62"/>
                      <a:pt x="0" y="63"/>
                      <a:pt x="0" y="63"/>
                    </a:cubicBezTo>
                    <a:cubicBezTo>
                      <a:pt x="78" y="1"/>
                      <a:pt x="78" y="1"/>
                      <a:pt x="78" y="1"/>
                    </a:cubicBezTo>
                    <a:cubicBezTo>
                      <a:pt x="78" y="0"/>
                      <a:pt x="78" y="0"/>
                      <a:pt x="78" y="0"/>
                    </a:cubicBezTo>
                    <a:cubicBezTo>
                      <a:pt x="78" y="0"/>
                      <a:pt x="78" y="0"/>
                      <a:pt x="78"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2" name="Freeform 384"/>
              <p:cNvSpPr>
                <a:spLocks noEditPoints="1"/>
              </p:cNvSpPr>
              <p:nvPr/>
            </p:nvSpPr>
            <p:spPr bwMode="auto">
              <a:xfrm>
                <a:off x="337" y="871"/>
                <a:ext cx="614" cy="852"/>
              </a:xfrm>
              <a:custGeom>
                <a:avLst/>
                <a:gdLst>
                  <a:gd name="T0" fmla="*/ 610 w 614"/>
                  <a:gd name="T1" fmla="*/ 848 h 852"/>
                  <a:gd name="T2" fmla="*/ 305 w 614"/>
                  <a:gd name="T3" fmla="*/ 797 h 852"/>
                  <a:gd name="T4" fmla="*/ 610 w 614"/>
                  <a:gd name="T5" fmla="*/ 848 h 852"/>
                  <a:gd name="T6" fmla="*/ 178 w 614"/>
                  <a:gd name="T7" fmla="*/ 0 h 852"/>
                  <a:gd name="T8" fmla="*/ 178 w 614"/>
                  <a:gd name="T9" fmla="*/ 0 h 852"/>
                  <a:gd name="T10" fmla="*/ 178 w 614"/>
                  <a:gd name="T11" fmla="*/ 3 h 852"/>
                  <a:gd name="T12" fmla="*/ 0 w 614"/>
                  <a:gd name="T13" fmla="*/ 745 h 852"/>
                  <a:gd name="T14" fmla="*/ 0 w 614"/>
                  <a:gd name="T15" fmla="*/ 749 h 852"/>
                  <a:gd name="T16" fmla="*/ 4 w 614"/>
                  <a:gd name="T17" fmla="*/ 749 h 852"/>
                  <a:gd name="T18" fmla="*/ 4 w 614"/>
                  <a:gd name="T19" fmla="*/ 749 h 852"/>
                  <a:gd name="T20" fmla="*/ 4 w 614"/>
                  <a:gd name="T21" fmla="*/ 749 h 852"/>
                  <a:gd name="T22" fmla="*/ 610 w 614"/>
                  <a:gd name="T23" fmla="*/ 848 h 852"/>
                  <a:gd name="T24" fmla="*/ 614 w 614"/>
                  <a:gd name="T25" fmla="*/ 852 h 852"/>
                  <a:gd name="T26" fmla="*/ 614 w 614"/>
                  <a:gd name="T27" fmla="*/ 852 h 852"/>
                  <a:gd name="T28" fmla="*/ 610 w 614"/>
                  <a:gd name="T29" fmla="*/ 848 h 852"/>
                  <a:gd name="T30" fmla="*/ 305 w 614"/>
                  <a:gd name="T31" fmla="*/ 797 h 852"/>
                  <a:gd name="T32" fmla="*/ 9 w 614"/>
                  <a:gd name="T33" fmla="*/ 745 h 852"/>
                  <a:gd name="T34" fmla="*/ 13 w 614"/>
                  <a:gd name="T35" fmla="*/ 720 h 852"/>
                  <a:gd name="T36" fmla="*/ 182 w 614"/>
                  <a:gd name="T37" fmla="*/ 7 h 852"/>
                  <a:gd name="T38" fmla="*/ 182 w 614"/>
                  <a:gd name="T39" fmla="*/ 0 h 852"/>
                  <a:gd name="T40" fmla="*/ 178 w 614"/>
                  <a:gd name="T41"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852">
                    <a:moveTo>
                      <a:pt x="610" y="848"/>
                    </a:moveTo>
                    <a:lnTo>
                      <a:pt x="305" y="797"/>
                    </a:lnTo>
                    <a:lnTo>
                      <a:pt x="610" y="848"/>
                    </a:lnTo>
                    <a:close/>
                    <a:moveTo>
                      <a:pt x="178" y="0"/>
                    </a:moveTo>
                    <a:lnTo>
                      <a:pt x="178" y="0"/>
                    </a:lnTo>
                    <a:lnTo>
                      <a:pt x="178" y="3"/>
                    </a:lnTo>
                    <a:lnTo>
                      <a:pt x="0" y="745"/>
                    </a:lnTo>
                    <a:lnTo>
                      <a:pt x="0" y="749"/>
                    </a:lnTo>
                    <a:lnTo>
                      <a:pt x="4" y="749"/>
                    </a:lnTo>
                    <a:lnTo>
                      <a:pt x="4" y="749"/>
                    </a:lnTo>
                    <a:lnTo>
                      <a:pt x="4" y="749"/>
                    </a:lnTo>
                    <a:lnTo>
                      <a:pt x="610" y="848"/>
                    </a:lnTo>
                    <a:lnTo>
                      <a:pt x="614" y="852"/>
                    </a:lnTo>
                    <a:lnTo>
                      <a:pt x="614" y="852"/>
                    </a:lnTo>
                    <a:lnTo>
                      <a:pt x="610" y="848"/>
                    </a:lnTo>
                    <a:lnTo>
                      <a:pt x="305" y="797"/>
                    </a:lnTo>
                    <a:lnTo>
                      <a:pt x="9" y="745"/>
                    </a:lnTo>
                    <a:lnTo>
                      <a:pt x="13" y="720"/>
                    </a:lnTo>
                    <a:lnTo>
                      <a:pt x="182" y="7"/>
                    </a:lnTo>
                    <a:lnTo>
                      <a:pt x="182" y="0"/>
                    </a:lnTo>
                    <a:lnTo>
                      <a:pt x="17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3" name="Freeform 385"/>
              <p:cNvSpPr>
                <a:spLocks noEditPoints="1"/>
              </p:cNvSpPr>
              <p:nvPr/>
            </p:nvSpPr>
            <p:spPr bwMode="auto">
              <a:xfrm>
                <a:off x="337" y="871"/>
                <a:ext cx="614" cy="852"/>
              </a:xfrm>
              <a:custGeom>
                <a:avLst/>
                <a:gdLst>
                  <a:gd name="T0" fmla="*/ 610 w 614"/>
                  <a:gd name="T1" fmla="*/ 848 h 852"/>
                  <a:gd name="T2" fmla="*/ 305 w 614"/>
                  <a:gd name="T3" fmla="*/ 797 h 852"/>
                  <a:gd name="T4" fmla="*/ 610 w 614"/>
                  <a:gd name="T5" fmla="*/ 848 h 852"/>
                  <a:gd name="T6" fmla="*/ 178 w 614"/>
                  <a:gd name="T7" fmla="*/ 0 h 852"/>
                  <a:gd name="T8" fmla="*/ 178 w 614"/>
                  <a:gd name="T9" fmla="*/ 0 h 852"/>
                  <a:gd name="T10" fmla="*/ 178 w 614"/>
                  <a:gd name="T11" fmla="*/ 3 h 852"/>
                  <a:gd name="T12" fmla="*/ 0 w 614"/>
                  <a:gd name="T13" fmla="*/ 745 h 852"/>
                  <a:gd name="T14" fmla="*/ 0 w 614"/>
                  <a:gd name="T15" fmla="*/ 749 h 852"/>
                  <a:gd name="T16" fmla="*/ 4 w 614"/>
                  <a:gd name="T17" fmla="*/ 749 h 852"/>
                  <a:gd name="T18" fmla="*/ 4 w 614"/>
                  <a:gd name="T19" fmla="*/ 749 h 852"/>
                  <a:gd name="T20" fmla="*/ 4 w 614"/>
                  <a:gd name="T21" fmla="*/ 749 h 852"/>
                  <a:gd name="T22" fmla="*/ 610 w 614"/>
                  <a:gd name="T23" fmla="*/ 848 h 852"/>
                  <a:gd name="T24" fmla="*/ 614 w 614"/>
                  <a:gd name="T25" fmla="*/ 852 h 852"/>
                  <a:gd name="T26" fmla="*/ 614 w 614"/>
                  <a:gd name="T27" fmla="*/ 852 h 852"/>
                  <a:gd name="T28" fmla="*/ 610 w 614"/>
                  <a:gd name="T29" fmla="*/ 848 h 852"/>
                  <a:gd name="T30" fmla="*/ 305 w 614"/>
                  <a:gd name="T31" fmla="*/ 797 h 852"/>
                  <a:gd name="T32" fmla="*/ 9 w 614"/>
                  <a:gd name="T33" fmla="*/ 745 h 852"/>
                  <a:gd name="T34" fmla="*/ 13 w 614"/>
                  <a:gd name="T35" fmla="*/ 720 h 852"/>
                  <a:gd name="T36" fmla="*/ 182 w 614"/>
                  <a:gd name="T37" fmla="*/ 7 h 852"/>
                  <a:gd name="T38" fmla="*/ 182 w 614"/>
                  <a:gd name="T39" fmla="*/ 0 h 852"/>
                  <a:gd name="T40" fmla="*/ 178 w 614"/>
                  <a:gd name="T41"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852">
                    <a:moveTo>
                      <a:pt x="610" y="848"/>
                    </a:moveTo>
                    <a:lnTo>
                      <a:pt x="305" y="797"/>
                    </a:lnTo>
                    <a:lnTo>
                      <a:pt x="610" y="848"/>
                    </a:lnTo>
                    <a:moveTo>
                      <a:pt x="178" y="0"/>
                    </a:moveTo>
                    <a:lnTo>
                      <a:pt x="178" y="0"/>
                    </a:lnTo>
                    <a:lnTo>
                      <a:pt x="178" y="3"/>
                    </a:lnTo>
                    <a:lnTo>
                      <a:pt x="0" y="745"/>
                    </a:lnTo>
                    <a:lnTo>
                      <a:pt x="0" y="749"/>
                    </a:lnTo>
                    <a:lnTo>
                      <a:pt x="4" y="749"/>
                    </a:lnTo>
                    <a:lnTo>
                      <a:pt x="4" y="749"/>
                    </a:lnTo>
                    <a:lnTo>
                      <a:pt x="4" y="749"/>
                    </a:lnTo>
                    <a:lnTo>
                      <a:pt x="610" y="848"/>
                    </a:lnTo>
                    <a:lnTo>
                      <a:pt x="614" y="852"/>
                    </a:lnTo>
                    <a:lnTo>
                      <a:pt x="614" y="852"/>
                    </a:lnTo>
                    <a:lnTo>
                      <a:pt x="610" y="848"/>
                    </a:lnTo>
                    <a:lnTo>
                      <a:pt x="305" y="797"/>
                    </a:lnTo>
                    <a:lnTo>
                      <a:pt x="9" y="745"/>
                    </a:lnTo>
                    <a:lnTo>
                      <a:pt x="13" y="720"/>
                    </a:lnTo>
                    <a:lnTo>
                      <a:pt x="182" y="7"/>
                    </a:lnTo>
                    <a:lnTo>
                      <a:pt x="182" y="0"/>
                    </a:lnTo>
                    <a:lnTo>
                      <a:pt x="17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4" name="Freeform 386"/>
              <p:cNvSpPr>
                <a:spLocks/>
              </p:cNvSpPr>
              <p:nvPr/>
            </p:nvSpPr>
            <p:spPr bwMode="auto">
              <a:xfrm>
                <a:off x="951" y="1719"/>
                <a:ext cx="4" cy="4"/>
              </a:xfrm>
              <a:custGeom>
                <a:avLst/>
                <a:gdLst>
                  <a:gd name="T0" fmla="*/ 4 w 4"/>
                  <a:gd name="T1" fmla="*/ 0 h 4"/>
                  <a:gd name="T2" fmla="*/ 0 w 4"/>
                  <a:gd name="T3" fmla="*/ 4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4"/>
                    </a:lnTo>
                    <a:lnTo>
                      <a:pt x="4" y="4"/>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5" name="Freeform 387"/>
              <p:cNvSpPr>
                <a:spLocks/>
              </p:cNvSpPr>
              <p:nvPr/>
            </p:nvSpPr>
            <p:spPr bwMode="auto">
              <a:xfrm>
                <a:off x="951" y="1719"/>
                <a:ext cx="4" cy="4"/>
              </a:xfrm>
              <a:custGeom>
                <a:avLst/>
                <a:gdLst>
                  <a:gd name="T0" fmla="*/ 4 w 4"/>
                  <a:gd name="T1" fmla="*/ 0 h 4"/>
                  <a:gd name="T2" fmla="*/ 0 w 4"/>
                  <a:gd name="T3" fmla="*/ 4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4"/>
                    </a:lnTo>
                    <a:lnTo>
                      <a:pt x="4" y="4"/>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6" name="Freeform 388"/>
              <p:cNvSpPr>
                <a:spLocks/>
              </p:cNvSpPr>
              <p:nvPr/>
            </p:nvSpPr>
            <p:spPr bwMode="auto">
              <a:xfrm>
                <a:off x="185" y="117"/>
                <a:ext cx="334" cy="754"/>
              </a:xfrm>
              <a:custGeom>
                <a:avLst/>
                <a:gdLst>
                  <a:gd name="T0" fmla="*/ 61 w 79"/>
                  <a:gd name="T1" fmla="*/ 0 h 205"/>
                  <a:gd name="T2" fmla="*/ 60 w 79"/>
                  <a:gd name="T3" fmla="*/ 0 h 205"/>
                  <a:gd name="T4" fmla="*/ 60 w 79"/>
                  <a:gd name="T5" fmla="*/ 0 h 205"/>
                  <a:gd name="T6" fmla="*/ 60 w 79"/>
                  <a:gd name="T7" fmla="*/ 0 h 205"/>
                  <a:gd name="T8" fmla="*/ 0 w 79"/>
                  <a:gd name="T9" fmla="*/ 37 h 205"/>
                  <a:gd name="T10" fmla="*/ 0 w 79"/>
                  <a:gd name="T11" fmla="*/ 38 h 205"/>
                  <a:gd name="T12" fmla="*/ 60 w 79"/>
                  <a:gd name="T13" fmla="*/ 1 h 205"/>
                  <a:gd name="T14" fmla="*/ 75 w 79"/>
                  <a:gd name="T15" fmla="*/ 172 h 205"/>
                  <a:gd name="T16" fmla="*/ 78 w 79"/>
                  <a:gd name="T17" fmla="*/ 204 h 205"/>
                  <a:gd name="T18" fmla="*/ 79 w 79"/>
                  <a:gd name="T19" fmla="*/ 205 h 205"/>
                  <a:gd name="T20" fmla="*/ 79 w 79"/>
                  <a:gd name="T21" fmla="*/ 205 h 205"/>
                  <a:gd name="T22" fmla="*/ 79 w 79"/>
                  <a:gd name="T23" fmla="*/ 204 h 205"/>
                  <a:gd name="T24" fmla="*/ 79 w 79"/>
                  <a:gd name="T25" fmla="*/ 204 h 205"/>
                  <a:gd name="T26" fmla="*/ 61 w 79"/>
                  <a:gd name="T27" fmla="*/ 0 h 205"/>
                  <a:gd name="T28" fmla="*/ 61 w 79"/>
                  <a:gd name="T2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205">
                    <a:moveTo>
                      <a:pt x="61" y="0"/>
                    </a:moveTo>
                    <a:cubicBezTo>
                      <a:pt x="60" y="0"/>
                      <a:pt x="60" y="0"/>
                      <a:pt x="60" y="0"/>
                    </a:cubicBezTo>
                    <a:cubicBezTo>
                      <a:pt x="60" y="0"/>
                      <a:pt x="60" y="0"/>
                      <a:pt x="60" y="0"/>
                    </a:cubicBezTo>
                    <a:cubicBezTo>
                      <a:pt x="60" y="0"/>
                      <a:pt x="60" y="0"/>
                      <a:pt x="60" y="0"/>
                    </a:cubicBezTo>
                    <a:cubicBezTo>
                      <a:pt x="0" y="37"/>
                      <a:pt x="0" y="37"/>
                      <a:pt x="0" y="37"/>
                    </a:cubicBezTo>
                    <a:cubicBezTo>
                      <a:pt x="0" y="37"/>
                      <a:pt x="0" y="38"/>
                      <a:pt x="0" y="38"/>
                    </a:cubicBezTo>
                    <a:cubicBezTo>
                      <a:pt x="60" y="1"/>
                      <a:pt x="60" y="1"/>
                      <a:pt x="60" y="1"/>
                    </a:cubicBezTo>
                    <a:cubicBezTo>
                      <a:pt x="75" y="172"/>
                      <a:pt x="75" y="172"/>
                      <a:pt x="75" y="172"/>
                    </a:cubicBezTo>
                    <a:cubicBezTo>
                      <a:pt x="78" y="204"/>
                      <a:pt x="78" y="204"/>
                      <a:pt x="78" y="204"/>
                    </a:cubicBezTo>
                    <a:cubicBezTo>
                      <a:pt x="79" y="205"/>
                      <a:pt x="79" y="205"/>
                      <a:pt x="79" y="205"/>
                    </a:cubicBezTo>
                    <a:cubicBezTo>
                      <a:pt x="79" y="205"/>
                      <a:pt x="79" y="205"/>
                      <a:pt x="79" y="205"/>
                    </a:cubicBezTo>
                    <a:cubicBezTo>
                      <a:pt x="79" y="204"/>
                      <a:pt x="79" y="204"/>
                      <a:pt x="79" y="204"/>
                    </a:cubicBezTo>
                    <a:cubicBezTo>
                      <a:pt x="79" y="204"/>
                      <a:pt x="79" y="204"/>
                      <a:pt x="79" y="204"/>
                    </a:cubicBezTo>
                    <a:cubicBezTo>
                      <a:pt x="61" y="0"/>
                      <a:pt x="61" y="0"/>
                      <a:pt x="61" y="0"/>
                    </a:cubicBezTo>
                    <a:cubicBezTo>
                      <a:pt x="61" y="0"/>
                      <a:pt x="61" y="0"/>
                      <a:pt x="61"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7" name="Freeform 389"/>
              <p:cNvSpPr>
                <a:spLocks/>
              </p:cNvSpPr>
              <p:nvPr/>
            </p:nvSpPr>
            <p:spPr bwMode="auto">
              <a:xfrm>
                <a:off x="185" y="815"/>
                <a:ext cx="334" cy="56"/>
              </a:xfrm>
              <a:custGeom>
                <a:avLst/>
                <a:gdLst>
                  <a:gd name="T0" fmla="*/ 0 w 334"/>
                  <a:gd name="T1" fmla="*/ 0 h 56"/>
                  <a:gd name="T2" fmla="*/ 0 w 334"/>
                  <a:gd name="T3" fmla="*/ 0 h 56"/>
                  <a:gd name="T4" fmla="*/ 0 w 334"/>
                  <a:gd name="T5" fmla="*/ 4 h 56"/>
                  <a:gd name="T6" fmla="*/ 12 w 334"/>
                  <a:gd name="T7" fmla="*/ 8 h 56"/>
                  <a:gd name="T8" fmla="*/ 330 w 334"/>
                  <a:gd name="T9" fmla="*/ 56 h 56"/>
                  <a:gd name="T10" fmla="*/ 330 w 334"/>
                  <a:gd name="T11" fmla="*/ 56 h 56"/>
                  <a:gd name="T12" fmla="*/ 334 w 334"/>
                  <a:gd name="T13" fmla="*/ 56 h 56"/>
                  <a:gd name="T14" fmla="*/ 330 w 334"/>
                  <a:gd name="T15" fmla="*/ 56 h 56"/>
                  <a:gd name="T16" fmla="*/ 330 w 334"/>
                  <a:gd name="T17" fmla="*/ 52 h 56"/>
                  <a:gd name="T18" fmla="*/ 0 w 334"/>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56">
                    <a:moveTo>
                      <a:pt x="0" y="0"/>
                    </a:moveTo>
                    <a:lnTo>
                      <a:pt x="0" y="0"/>
                    </a:lnTo>
                    <a:lnTo>
                      <a:pt x="0" y="4"/>
                    </a:lnTo>
                    <a:lnTo>
                      <a:pt x="12" y="8"/>
                    </a:lnTo>
                    <a:lnTo>
                      <a:pt x="330" y="56"/>
                    </a:lnTo>
                    <a:lnTo>
                      <a:pt x="330" y="56"/>
                    </a:lnTo>
                    <a:lnTo>
                      <a:pt x="334" y="56"/>
                    </a:lnTo>
                    <a:lnTo>
                      <a:pt x="330" y="56"/>
                    </a:lnTo>
                    <a:lnTo>
                      <a:pt x="330" y="52"/>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8" name="Freeform 390"/>
              <p:cNvSpPr>
                <a:spLocks/>
              </p:cNvSpPr>
              <p:nvPr/>
            </p:nvSpPr>
            <p:spPr bwMode="auto">
              <a:xfrm>
                <a:off x="185" y="815"/>
                <a:ext cx="334" cy="56"/>
              </a:xfrm>
              <a:custGeom>
                <a:avLst/>
                <a:gdLst>
                  <a:gd name="T0" fmla="*/ 0 w 334"/>
                  <a:gd name="T1" fmla="*/ 0 h 56"/>
                  <a:gd name="T2" fmla="*/ 0 w 334"/>
                  <a:gd name="T3" fmla="*/ 0 h 56"/>
                  <a:gd name="T4" fmla="*/ 0 w 334"/>
                  <a:gd name="T5" fmla="*/ 4 h 56"/>
                  <a:gd name="T6" fmla="*/ 12 w 334"/>
                  <a:gd name="T7" fmla="*/ 8 h 56"/>
                  <a:gd name="T8" fmla="*/ 330 w 334"/>
                  <a:gd name="T9" fmla="*/ 56 h 56"/>
                  <a:gd name="T10" fmla="*/ 330 w 334"/>
                  <a:gd name="T11" fmla="*/ 56 h 56"/>
                  <a:gd name="T12" fmla="*/ 334 w 334"/>
                  <a:gd name="T13" fmla="*/ 56 h 56"/>
                  <a:gd name="T14" fmla="*/ 330 w 334"/>
                  <a:gd name="T15" fmla="*/ 56 h 56"/>
                  <a:gd name="T16" fmla="*/ 330 w 334"/>
                  <a:gd name="T17" fmla="*/ 52 h 56"/>
                  <a:gd name="T18" fmla="*/ 0 w 334"/>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56">
                    <a:moveTo>
                      <a:pt x="0" y="0"/>
                    </a:moveTo>
                    <a:lnTo>
                      <a:pt x="0" y="0"/>
                    </a:lnTo>
                    <a:lnTo>
                      <a:pt x="0" y="4"/>
                    </a:lnTo>
                    <a:lnTo>
                      <a:pt x="12" y="8"/>
                    </a:lnTo>
                    <a:lnTo>
                      <a:pt x="330" y="56"/>
                    </a:lnTo>
                    <a:lnTo>
                      <a:pt x="330" y="56"/>
                    </a:lnTo>
                    <a:lnTo>
                      <a:pt x="334" y="56"/>
                    </a:lnTo>
                    <a:lnTo>
                      <a:pt x="330" y="56"/>
                    </a:lnTo>
                    <a:lnTo>
                      <a:pt x="330" y="52"/>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9" name="Freeform 391"/>
              <p:cNvSpPr>
                <a:spLocks noEditPoints="1"/>
              </p:cNvSpPr>
              <p:nvPr/>
            </p:nvSpPr>
            <p:spPr bwMode="auto">
              <a:xfrm>
                <a:off x="515" y="867"/>
                <a:ext cx="1253" cy="856"/>
              </a:xfrm>
              <a:custGeom>
                <a:avLst/>
                <a:gdLst>
                  <a:gd name="T0" fmla="*/ 436 w 1253"/>
                  <a:gd name="T1" fmla="*/ 848 h 856"/>
                  <a:gd name="T2" fmla="*/ 1249 w 1253"/>
                  <a:gd name="T3" fmla="*/ 268 h 856"/>
                  <a:gd name="T4" fmla="*/ 436 w 1253"/>
                  <a:gd name="T5" fmla="*/ 848 h 856"/>
                  <a:gd name="T6" fmla="*/ 436 w 1253"/>
                  <a:gd name="T7" fmla="*/ 848 h 856"/>
                  <a:gd name="T8" fmla="*/ 114 w 1253"/>
                  <a:gd name="T9" fmla="*/ 220 h 856"/>
                  <a:gd name="T10" fmla="*/ 8 w 1253"/>
                  <a:gd name="T11" fmla="*/ 7 h 856"/>
                  <a:gd name="T12" fmla="*/ 1249 w 1253"/>
                  <a:gd name="T13" fmla="*/ 268 h 856"/>
                  <a:gd name="T14" fmla="*/ 436 w 1253"/>
                  <a:gd name="T15" fmla="*/ 848 h 856"/>
                  <a:gd name="T16" fmla="*/ 0 w 1253"/>
                  <a:gd name="T17" fmla="*/ 0 h 856"/>
                  <a:gd name="T18" fmla="*/ 0 w 1253"/>
                  <a:gd name="T19" fmla="*/ 0 h 856"/>
                  <a:gd name="T20" fmla="*/ 0 w 1253"/>
                  <a:gd name="T21" fmla="*/ 4 h 856"/>
                  <a:gd name="T22" fmla="*/ 4 w 1253"/>
                  <a:gd name="T23" fmla="*/ 4 h 856"/>
                  <a:gd name="T24" fmla="*/ 4 w 1253"/>
                  <a:gd name="T25" fmla="*/ 11 h 856"/>
                  <a:gd name="T26" fmla="*/ 432 w 1253"/>
                  <a:gd name="T27" fmla="*/ 852 h 856"/>
                  <a:gd name="T28" fmla="*/ 436 w 1253"/>
                  <a:gd name="T29" fmla="*/ 856 h 856"/>
                  <a:gd name="T30" fmla="*/ 436 w 1253"/>
                  <a:gd name="T31" fmla="*/ 856 h 856"/>
                  <a:gd name="T32" fmla="*/ 436 w 1253"/>
                  <a:gd name="T33" fmla="*/ 856 h 856"/>
                  <a:gd name="T34" fmla="*/ 440 w 1253"/>
                  <a:gd name="T35" fmla="*/ 852 h 856"/>
                  <a:gd name="T36" fmla="*/ 440 w 1253"/>
                  <a:gd name="T37" fmla="*/ 852 h 856"/>
                  <a:gd name="T38" fmla="*/ 440 w 1253"/>
                  <a:gd name="T39" fmla="*/ 852 h 856"/>
                  <a:gd name="T40" fmla="*/ 915 w 1253"/>
                  <a:gd name="T41" fmla="*/ 510 h 856"/>
                  <a:gd name="T42" fmla="*/ 1249 w 1253"/>
                  <a:gd name="T43" fmla="*/ 272 h 856"/>
                  <a:gd name="T44" fmla="*/ 1249 w 1253"/>
                  <a:gd name="T45" fmla="*/ 272 h 856"/>
                  <a:gd name="T46" fmla="*/ 1253 w 1253"/>
                  <a:gd name="T47" fmla="*/ 272 h 856"/>
                  <a:gd name="T48" fmla="*/ 1253 w 1253"/>
                  <a:gd name="T49" fmla="*/ 268 h 856"/>
                  <a:gd name="T50" fmla="*/ 1249 w 1253"/>
                  <a:gd name="T51" fmla="*/ 268 h 856"/>
                  <a:gd name="T52" fmla="*/ 1249 w 1253"/>
                  <a:gd name="T53" fmla="*/ 268 h 856"/>
                  <a:gd name="T54" fmla="*/ 1249 w 1253"/>
                  <a:gd name="T55" fmla="*/ 264 h 856"/>
                  <a:gd name="T56" fmla="*/ 165 w 1253"/>
                  <a:gd name="T57" fmla="*/ 37 h 856"/>
                  <a:gd name="T58" fmla="*/ 8 w 1253"/>
                  <a:gd name="T59" fmla="*/ 4 h 856"/>
                  <a:gd name="T60" fmla="*/ 4 w 1253"/>
                  <a:gd name="T61" fmla="*/ 4 h 856"/>
                  <a:gd name="T62" fmla="*/ 0 w 1253"/>
                  <a:gd name="T63" fmla="*/ 0 h 856"/>
                  <a:gd name="T64" fmla="*/ 0 w 1253"/>
                  <a:gd name="T65"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3" h="856">
                    <a:moveTo>
                      <a:pt x="436" y="848"/>
                    </a:moveTo>
                    <a:lnTo>
                      <a:pt x="1249" y="268"/>
                    </a:lnTo>
                    <a:lnTo>
                      <a:pt x="436" y="848"/>
                    </a:lnTo>
                    <a:close/>
                    <a:moveTo>
                      <a:pt x="436" y="848"/>
                    </a:moveTo>
                    <a:lnTo>
                      <a:pt x="114" y="220"/>
                    </a:lnTo>
                    <a:lnTo>
                      <a:pt x="8" y="7"/>
                    </a:lnTo>
                    <a:lnTo>
                      <a:pt x="1249" y="268"/>
                    </a:lnTo>
                    <a:lnTo>
                      <a:pt x="436" y="848"/>
                    </a:lnTo>
                    <a:close/>
                    <a:moveTo>
                      <a:pt x="0" y="0"/>
                    </a:moveTo>
                    <a:lnTo>
                      <a:pt x="0" y="0"/>
                    </a:lnTo>
                    <a:lnTo>
                      <a:pt x="0" y="4"/>
                    </a:lnTo>
                    <a:lnTo>
                      <a:pt x="4" y="4"/>
                    </a:lnTo>
                    <a:lnTo>
                      <a:pt x="4" y="11"/>
                    </a:lnTo>
                    <a:lnTo>
                      <a:pt x="432" y="852"/>
                    </a:lnTo>
                    <a:lnTo>
                      <a:pt x="436" y="856"/>
                    </a:lnTo>
                    <a:lnTo>
                      <a:pt x="436" y="856"/>
                    </a:lnTo>
                    <a:lnTo>
                      <a:pt x="436" y="856"/>
                    </a:lnTo>
                    <a:lnTo>
                      <a:pt x="440" y="852"/>
                    </a:lnTo>
                    <a:lnTo>
                      <a:pt x="440" y="852"/>
                    </a:lnTo>
                    <a:lnTo>
                      <a:pt x="440" y="852"/>
                    </a:lnTo>
                    <a:lnTo>
                      <a:pt x="915" y="510"/>
                    </a:lnTo>
                    <a:lnTo>
                      <a:pt x="1249" y="272"/>
                    </a:lnTo>
                    <a:lnTo>
                      <a:pt x="1249" y="272"/>
                    </a:lnTo>
                    <a:lnTo>
                      <a:pt x="1253" y="272"/>
                    </a:lnTo>
                    <a:lnTo>
                      <a:pt x="1253" y="268"/>
                    </a:lnTo>
                    <a:lnTo>
                      <a:pt x="1249" y="268"/>
                    </a:lnTo>
                    <a:lnTo>
                      <a:pt x="1249" y="268"/>
                    </a:lnTo>
                    <a:lnTo>
                      <a:pt x="1249" y="264"/>
                    </a:lnTo>
                    <a:lnTo>
                      <a:pt x="165" y="37"/>
                    </a:lnTo>
                    <a:lnTo>
                      <a:pt x="8" y="4"/>
                    </a:lnTo>
                    <a:lnTo>
                      <a:pt x="4" y="4"/>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0" name="Freeform 392"/>
              <p:cNvSpPr>
                <a:spLocks noEditPoints="1"/>
              </p:cNvSpPr>
              <p:nvPr/>
            </p:nvSpPr>
            <p:spPr bwMode="auto">
              <a:xfrm>
                <a:off x="515" y="867"/>
                <a:ext cx="1253" cy="856"/>
              </a:xfrm>
              <a:custGeom>
                <a:avLst/>
                <a:gdLst>
                  <a:gd name="T0" fmla="*/ 436 w 1253"/>
                  <a:gd name="T1" fmla="*/ 848 h 856"/>
                  <a:gd name="T2" fmla="*/ 1249 w 1253"/>
                  <a:gd name="T3" fmla="*/ 268 h 856"/>
                  <a:gd name="T4" fmla="*/ 436 w 1253"/>
                  <a:gd name="T5" fmla="*/ 848 h 856"/>
                  <a:gd name="T6" fmla="*/ 436 w 1253"/>
                  <a:gd name="T7" fmla="*/ 848 h 856"/>
                  <a:gd name="T8" fmla="*/ 114 w 1253"/>
                  <a:gd name="T9" fmla="*/ 220 h 856"/>
                  <a:gd name="T10" fmla="*/ 8 w 1253"/>
                  <a:gd name="T11" fmla="*/ 7 h 856"/>
                  <a:gd name="T12" fmla="*/ 1249 w 1253"/>
                  <a:gd name="T13" fmla="*/ 268 h 856"/>
                  <a:gd name="T14" fmla="*/ 436 w 1253"/>
                  <a:gd name="T15" fmla="*/ 848 h 856"/>
                  <a:gd name="T16" fmla="*/ 0 w 1253"/>
                  <a:gd name="T17" fmla="*/ 0 h 856"/>
                  <a:gd name="T18" fmla="*/ 0 w 1253"/>
                  <a:gd name="T19" fmla="*/ 0 h 856"/>
                  <a:gd name="T20" fmla="*/ 0 w 1253"/>
                  <a:gd name="T21" fmla="*/ 4 h 856"/>
                  <a:gd name="T22" fmla="*/ 4 w 1253"/>
                  <a:gd name="T23" fmla="*/ 4 h 856"/>
                  <a:gd name="T24" fmla="*/ 4 w 1253"/>
                  <a:gd name="T25" fmla="*/ 11 h 856"/>
                  <a:gd name="T26" fmla="*/ 432 w 1253"/>
                  <a:gd name="T27" fmla="*/ 852 h 856"/>
                  <a:gd name="T28" fmla="*/ 436 w 1253"/>
                  <a:gd name="T29" fmla="*/ 856 h 856"/>
                  <a:gd name="T30" fmla="*/ 436 w 1253"/>
                  <a:gd name="T31" fmla="*/ 856 h 856"/>
                  <a:gd name="T32" fmla="*/ 436 w 1253"/>
                  <a:gd name="T33" fmla="*/ 856 h 856"/>
                  <a:gd name="T34" fmla="*/ 440 w 1253"/>
                  <a:gd name="T35" fmla="*/ 852 h 856"/>
                  <a:gd name="T36" fmla="*/ 440 w 1253"/>
                  <a:gd name="T37" fmla="*/ 852 h 856"/>
                  <a:gd name="T38" fmla="*/ 440 w 1253"/>
                  <a:gd name="T39" fmla="*/ 852 h 856"/>
                  <a:gd name="T40" fmla="*/ 915 w 1253"/>
                  <a:gd name="T41" fmla="*/ 510 h 856"/>
                  <a:gd name="T42" fmla="*/ 1249 w 1253"/>
                  <a:gd name="T43" fmla="*/ 272 h 856"/>
                  <a:gd name="T44" fmla="*/ 1249 w 1253"/>
                  <a:gd name="T45" fmla="*/ 272 h 856"/>
                  <a:gd name="T46" fmla="*/ 1253 w 1253"/>
                  <a:gd name="T47" fmla="*/ 272 h 856"/>
                  <a:gd name="T48" fmla="*/ 1253 w 1253"/>
                  <a:gd name="T49" fmla="*/ 268 h 856"/>
                  <a:gd name="T50" fmla="*/ 1249 w 1253"/>
                  <a:gd name="T51" fmla="*/ 268 h 856"/>
                  <a:gd name="T52" fmla="*/ 1249 w 1253"/>
                  <a:gd name="T53" fmla="*/ 268 h 856"/>
                  <a:gd name="T54" fmla="*/ 1249 w 1253"/>
                  <a:gd name="T55" fmla="*/ 264 h 856"/>
                  <a:gd name="T56" fmla="*/ 165 w 1253"/>
                  <a:gd name="T57" fmla="*/ 37 h 856"/>
                  <a:gd name="T58" fmla="*/ 8 w 1253"/>
                  <a:gd name="T59" fmla="*/ 4 h 856"/>
                  <a:gd name="T60" fmla="*/ 4 w 1253"/>
                  <a:gd name="T61" fmla="*/ 4 h 856"/>
                  <a:gd name="T62" fmla="*/ 0 w 1253"/>
                  <a:gd name="T63" fmla="*/ 0 h 856"/>
                  <a:gd name="T64" fmla="*/ 0 w 1253"/>
                  <a:gd name="T65"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3" h="856">
                    <a:moveTo>
                      <a:pt x="436" y="848"/>
                    </a:moveTo>
                    <a:lnTo>
                      <a:pt x="1249" y="268"/>
                    </a:lnTo>
                    <a:lnTo>
                      <a:pt x="436" y="848"/>
                    </a:lnTo>
                    <a:moveTo>
                      <a:pt x="436" y="848"/>
                    </a:moveTo>
                    <a:lnTo>
                      <a:pt x="114" y="220"/>
                    </a:lnTo>
                    <a:lnTo>
                      <a:pt x="8" y="7"/>
                    </a:lnTo>
                    <a:lnTo>
                      <a:pt x="1249" y="268"/>
                    </a:lnTo>
                    <a:lnTo>
                      <a:pt x="436" y="848"/>
                    </a:lnTo>
                    <a:moveTo>
                      <a:pt x="0" y="0"/>
                    </a:moveTo>
                    <a:lnTo>
                      <a:pt x="0" y="0"/>
                    </a:lnTo>
                    <a:lnTo>
                      <a:pt x="0" y="4"/>
                    </a:lnTo>
                    <a:lnTo>
                      <a:pt x="4" y="4"/>
                    </a:lnTo>
                    <a:lnTo>
                      <a:pt x="4" y="11"/>
                    </a:lnTo>
                    <a:lnTo>
                      <a:pt x="432" y="852"/>
                    </a:lnTo>
                    <a:lnTo>
                      <a:pt x="436" y="856"/>
                    </a:lnTo>
                    <a:lnTo>
                      <a:pt x="436" y="856"/>
                    </a:lnTo>
                    <a:lnTo>
                      <a:pt x="436" y="856"/>
                    </a:lnTo>
                    <a:lnTo>
                      <a:pt x="440" y="852"/>
                    </a:lnTo>
                    <a:lnTo>
                      <a:pt x="440" y="852"/>
                    </a:lnTo>
                    <a:lnTo>
                      <a:pt x="440" y="852"/>
                    </a:lnTo>
                    <a:lnTo>
                      <a:pt x="915" y="510"/>
                    </a:lnTo>
                    <a:lnTo>
                      <a:pt x="1249" y="272"/>
                    </a:lnTo>
                    <a:lnTo>
                      <a:pt x="1249" y="272"/>
                    </a:lnTo>
                    <a:lnTo>
                      <a:pt x="1253" y="272"/>
                    </a:lnTo>
                    <a:lnTo>
                      <a:pt x="1253" y="268"/>
                    </a:lnTo>
                    <a:lnTo>
                      <a:pt x="1249" y="268"/>
                    </a:lnTo>
                    <a:lnTo>
                      <a:pt x="1249" y="268"/>
                    </a:lnTo>
                    <a:lnTo>
                      <a:pt x="1249" y="264"/>
                    </a:lnTo>
                    <a:lnTo>
                      <a:pt x="165" y="37"/>
                    </a:lnTo>
                    <a:lnTo>
                      <a:pt x="8" y="4"/>
                    </a:lnTo>
                    <a:lnTo>
                      <a:pt x="4" y="4"/>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1" name="Freeform 393"/>
              <p:cNvSpPr>
                <a:spLocks/>
              </p:cNvSpPr>
              <p:nvPr/>
            </p:nvSpPr>
            <p:spPr bwMode="auto">
              <a:xfrm>
                <a:off x="5122" y="3699"/>
                <a:ext cx="512" cy="331"/>
              </a:xfrm>
              <a:custGeom>
                <a:avLst/>
                <a:gdLst>
                  <a:gd name="T0" fmla="*/ 0 w 512"/>
                  <a:gd name="T1" fmla="*/ 0 h 331"/>
                  <a:gd name="T2" fmla="*/ 512 w 512"/>
                  <a:gd name="T3" fmla="*/ 331 h 331"/>
                  <a:gd name="T4" fmla="*/ 512 w 512"/>
                  <a:gd name="T5" fmla="*/ 331 h 331"/>
                  <a:gd name="T6" fmla="*/ 0 w 512"/>
                  <a:gd name="T7" fmla="*/ 0 h 331"/>
                </a:gdLst>
                <a:ahLst/>
                <a:cxnLst>
                  <a:cxn ang="0">
                    <a:pos x="T0" y="T1"/>
                  </a:cxn>
                  <a:cxn ang="0">
                    <a:pos x="T2" y="T3"/>
                  </a:cxn>
                  <a:cxn ang="0">
                    <a:pos x="T4" y="T5"/>
                  </a:cxn>
                  <a:cxn ang="0">
                    <a:pos x="T6" y="T7"/>
                  </a:cxn>
                </a:cxnLst>
                <a:rect l="0" t="0" r="r" b="b"/>
                <a:pathLst>
                  <a:path w="512" h="331">
                    <a:moveTo>
                      <a:pt x="0" y="0"/>
                    </a:moveTo>
                    <a:lnTo>
                      <a:pt x="512" y="331"/>
                    </a:lnTo>
                    <a:lnTo>
                      <a:pt x="512" y="331"/>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2" name="Freeform 394"/>
              <p:cNvSpPr>
                <a:spLocks/>
              </p:cNvSpPr>
              <p:nvPr/>
            </p:nvSpPr>
            <p:spPr bwMode="auto">
              <a:xfrm>
                <a:off x="5122" y="3699"/>
                <a:ext cx="512" cy="331"/>
              </a:xfrm>
              <a:custGeom>
                <a:avLst/>
                <a:gdLst>
                  <a:gd name="T0" fmla="*/ 0 w 512"/>
                  <a:gd name="T1" fmla="*/ 0 h 331"/>
                  <a:gd name="T2" fmla="*/ 512 w 512"/>
                  <a:gd name="T3" fmla="*/ 331 h 331"/>
                  <a:gd name="T4" fmla="*/ 512 w 512"/>
                  <a:gd name="T5" fmla="*/ 331 h 331"/>
                  <a:gd name="T6" fmla="*/ 0 w 512"/>
                  <a:gd name="T7" fmla="*/ 0 h 331"/>
                </a:gdLst>
                <a:ahLst/>
                <a:cxnLst>
                  <a:cxn ang="0">
                    <a:pos x="T0" y="T1"/>
                  </a:cxn>
                  <a:cxn ang="0">
                    <a:pos x="T2" y="T3"/>
                  </a:cxn>
                  <a:cxn ang="0">
                    <a:pos x="T4" y="T5"/>
                  </a:cxn>
                  <a:cxn ang="0">
                    <a:pos x="T6" y="T7"/>
                  </a:cxn>
                </a:cxnLst>
                <a:rect l="0" t="0" r="r" b="b"/>
                <a:pathLst>
                  <a:path w="512" h="331">
                    <a:moveTo>
                      <a:pt x="0" y="0"/>
                    </a:moveTo>
                    <a:lnTo>
                      <a:pt x="512" y="331"/>
                    </a:lnTo>
                    <a:lnTo>
                      <a:pt x="512" y="331"/>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3" name="Freeform 395"/>
              <p:cNvSpPr>
                <a:spLocks/>
              </p:cNvSpPr>
              <p:nvPr/>
            </p:nvSpPr>
            <p:spPr bwMode="auto">
              <a:xfrm>
                <a:off x="4881" y="3185"/>
                <a:ext cx="478" cy="73"/>
              </a:xfrm>
              <a:custGeom>
                <a:avLst/>
                <a:gdLst>
                  <a:gd name="T0" fmla="*/ 478 w 478"/>
                  <a:gd name="T1" fmla="*/ 0 h 73"/>
                  <a:gd name="T2" fmla="*/ 478 w 478"/>
                  <a:gd name="T3" fmla="*/ 0 h 73"/>
                  <a:gd name="T4" fmla="*/ 0 w 478"/>
                  <a:gd name="T5" fmla="*/ 73 h 73"/>
                  <a:gd name="T6" fmla="*/ 478 w 478"/>
                  <a:gd name="T7" fmla="*/ 0 h 73"/>
                </a:gdLst>
                <a:ahLst/>
                <a:cxnLst>
                  <a:cxn ang="0">
                    <a:pos x="T0" y="T1"/>
                  </a:cxn>
                  <a:cxn ang="0">
                    <a:pos x="T2" y="T3"/>
                  </a:cxn>
                  <a:cxn ang="0">
                    <a:pos x="T4" y="T5"/>
                  </a:cxn>
                  <a:cxn ang="0">
                    <a:pos x="T6" y="T7"/>
                  </a:cxn>
                </a:cxnLst>
                <a:rect l="0" t="0" r="r" b="b"/>
                <a:pathLst>
                  <a:path w="478" h="73">
                    <a:moveTo>
                      <a:pt x="478" y="0"/>
                    </a:moveTo>
                    <a:lnTo>
                      <a:pt x="478" y="0"/>
                    </a:lnTo>
                    <a:lnTo>
                      <a:pt x="0" y="73"/>
                    </a:lnTo>
                    <a:lnTo>
                      <a:pt x="47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4" name="Freeform 396"/>
              <p:cNvSpPr>
                <a:spLocks/>
              </p:cNvSpPr>
              <p:nvPr/>
            </p:nvSpPr>
            <p:spPr bwMode="auto">
              <a:xfrm>
                <a:off x="4881" y="3185"/>
                <a:ext cx="478" cy="73"/>
              </a:xfrm>
              <a:custGeom>
                <a:avLst/>
                <a:gdLst>
                  <a:gd name="T0" fmla="*/ 478 w 478"/>
                  <a:gd name="T1" fmla="*/ 0 h 73"/>
                  <a:gd name="T2" fmla="*/ 478 w 478"/>
                  <a:gd name="T3" fmla="*/ 0 h 73"/>
                  <a:gd name="T4" fmla="*/ 0 w 478"/>
                  <a:gd name="T5" fmla="*/ 73 h 73"/>
                  <a:gd name="T6" fmla="*/ 478 w 478"/>
                  <a:gd name="T7" fmla="*/ 0 h 73"/>
                </a:gdLst>
                <a:ahLst/>
                <a:cxnLst>
                  <a:cxn ang="0">
                    <a:pos x="T0" y="T1"/>
                  </a:cxn>
                  <a:cxn ang="0">
                    <a:pos x="T2" y="T3"/>
                  </a:cxn>
                  <a:cxn ang="0">
                    <a:pos x="T4" y="T5"/>
                  </a:cxn>
                  <a:cxn ang="0">
                    <a:pos x="T6" y="T7"/>
                  </a:cxn>
                </a:cxnLst>
                <a:rect l="0" t="0" r="r" b="b"/>
                <a:pathLst>
                  <a:path w="478" h="73">
                    <a:moveTo>
                      <a:pt x="478" y="0"/>
                    </a:moveTo>
                    <a:lnTo>
                      <a:pt x="478" y="0"/>
                    </a:lnTo>
                    <a:lnTo>
                      <a:pt x="0" y="73"/>
                    </a:lnTo>
                    <a:lnTo>
                      <a:pt x="47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5" name="Freeform 397"/>
              <p:cNvSpPr>
                <a:spLocks/>
              </p:cNvSpPr>
              <p:nvPr/>
            </p:nvSpPr>
            <p:spPr bwMode="auto">
              <a:xfrm>
                <a:off x="5639" y="4033"/>
                <a:ext cx="4" cy="4"/>
              </a:xfrm>
              <a:custGeom>
                <a:avLst/>
                <a:gdLst>
                  <a:gd name="T0" fmla="*/ 0 w 4"/>
                  <a:gd name="T1" fmla="*/ 0 h 4"/>
                  <a:gd name="T2" fmla="*/ 0 w 4"/>
                  <a:gd name="T3" fmla="*/ 0 h 4"/>
                  <a:gd name="T4" fmla="*/ 0 w 4"/>
                  <a:gd name="T5" fmla="*/ 0 h 4"/>
                  <a:gd name="T6" fmla="*/ 4 w 4"/>
                  <a:gd name="T7" fmla="*/ 4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0" y="0"/>
                    </a:lnTo>
                    <a:lnTo>
                      <a:pt x="4"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6" name="Freeform 398"/>
              <p:cNvSpPr>
                <a:spLocks/>
              </p:cNvSpPr>
              <p:nvPr/>
            </p:nvSpPr>
            <p:spPr bwMode="auto">
              <a:xfrm>
                <a:off x="5639" y="4033"/>
                <a:ext cx="4" cy="4"/>
              </a:xfrm>
              <a:custGeom>
                <a:avLst/>
                <a:gdLst>
                  <a:gd name="T0" fmla="*/ 0 w 4"/>
                  <a:gd name="T1" fmla="*/ 0 h 4"/>
                  <a:gd name="T2" fmla="*/ 0 w 4"/>
                  <a:gd name="T3" fmla="*/ 0 h 4"/>
                  <a:gd name="T4" fmla="*/ 0 w 4"/>
                  <a:gd name="T5" fmla="*/ 0 h 4"/>
                  <a:gd name="T6" fmla="*/ 4 w 4"/>
                  <a:gd name="T7" fmla="*/ 4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0" y="0"/>
                    </a:lnTo>
                    <a:lnTo>
                      <a:pt x="4"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7" name="Freeform 399"/>
              <p:cNvSpPr>
                <a:spLocks/>
              </p:cNvSpPr>
              <p:nvPr/>
            </p:nvSpPr>
            <p:spPr bwMode="auto">
              <a:xfrm>
                <a:off x="5363" y="3189"/>
                <a:ext cx="81" cy="257"/>
              </a:xfrm>
              <a:custGeom>
                <a:avLst/>
                <a:gdLst>
                  <a:gd name="T0" fmla="*/ 0 w 81"/>
                  <a:gd name="T1" fmla="*/ 0 h 257"/>
                  <a:gd name="T2" fmla="*/ 0 w 81"/>
                  <a:gd name="T3" fmla="*/ 0 h 257"/>
                  <a:gd name="T4" fmla="*/ 0 w 81"/>
                  <a:gd name="T5" fmla="*/ 0 h 257"/>
                  <a:gd name="T6" fmla="*/ 81 w 81"/>
                  <a:gd name="T7" fmla="*/ 257 h 257"/>
                  <a:gd name="T8" fmla="*/ 0 w 81"/>
                  <a:gd name="T9" fmla="*/ 0 h 257"/>
                </a:gdLst>
                <a:ahLst/>
                <a:cxnLst>
                  <a:cxn ang="0">
                    <a:pos x="T0" y="T1"/>
                  </a:cxn>
                  <a:cxn ang="0">
                    <a:pos x="T2" y="T3"/>
                  </a:cxn>
                  <a:cxn ang="0">
                    <a:pos x="T4" y="T5"/>
                  </a:cxn>
                  <a:cxn ang="0">
                    <a:pos x="T6" y="T7"/>
                  </a:cxn>
                  <a:cxn ang="0">
                    <a:pos x="T8" y="T9"/>
                  </a:cxn>
                </a:cxnLst>
                <a:rect l="0" t="0" r="r" b="b"/>
                <a:pathLst>
                  <a:path w="81" h="257">
                    <a:moveTo>
                      <a:pt x="0" y="0"/>
                    </a:moveTo>
                    <a:lnTo>
                      <a:pt x="0" y="0"/>
                    </a:lnTo>
                    <a:lnTo>
                      <a:pt x="0" y="0"/>
                    </a:lnTo>
                    <a:lnTo>
                      <a:pt x="81" y="257"/>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8" name="Freeform 400"/>
              <p:cNvSpPr>
                <a:spLocks/>
              </p:cNvSpPr>
              <p:nvPr/>
            </p:nvSpPr>
            <p:spPr bwMode="auto">
              <a:xfrm>
                <a:off x="5363" y="3189"/>
                <a:ext cx="81" cy="257"/>
              </a:xfrm>
              <a:custGeom>
                <a:avLst/>
                <a:gdLst>
                  <a:gd name="T0" fmla="*/ 0 w 81"/>
                  <a:gd name="T1" fmla="*/ 0 h 257"/>
                  <a:gd name="T2" fmla="*/ 0 w 81"/>
                  <a:gd name="T3" fmla="*/ 0 h 257"/>
                  <a:gd name="T4" fmla="*/ 0 w 81"/>
                  <a:gd name="T5" fmla="*/ 0 h 257"/>
                  <a:gd name="T6" fmla="*/ 81 w 81"/>
                  <a:gd name="T7" fmla="*/ 257 h 257"/>
                  <a:gd name="T8" fmla="*/ 0 w 81"/>
                  <a:gd name="T9" fmla="*/ 0 h 257"/>
                </a:gdLst>
                <a:ahLst/>
                <a:cxnLst>
                  <a:cxn ang="0">
                    <a:pos x="T0" y="T1"/>
                  </a:cxn>
                  <a:cxn ang="0">
                    <a:pos x="T2" y="T3"/>
                  </a:cxn>
                  <a:cxn ang="0">
                    <a:pos x="T4" y="T5"/>
                  </a:cxn>
                  <a:cxn ang="0">
                    <a:pos x="T6" y="T7"/>
                  </a:cxn>
                  <a:cxn ang="0">
                    <a:pos x="T8" y="T9"/>
                  </a:cxn>
                </a:cxnLst>
                <a:rect l="0" t="0" r="r" b="b"/>
                <a:pathLst>
                  <a:path w="81" h="257">
                    <a:moveTo>
                      <a:pt x="0" y="0"/>
                    </a:moveTo>
                    <a:lnTo>
                      <a:pt x="0" y="0"/>
                    </a:lnTo>
                    <a:lnTo>
                      <a:pt x="0" y="0"/>
                    </a:lnTo>
                    <a:lnTo>
                      <a:pt x="81" y="257"/>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9" name="Freeform 401"/>
              <p:cNvSpPr>
                <a:spLocks/>
              </p:cNvSpPr>
              <p:nvPr/>
            </p:nvSpPr>
            <p:spPr bwMode="auto">
              <a:xfrm>
                <a:off x="4517" y="3310"/>
                <a:ext cx="4" cy="3"/>
              </a:xfrm>
              <a:custGeom>
                <a:avLst/>
                <a:gdLst>
                  <a:gd name="T0" fmla="*/ 0 w 4"/>
                  <a:gd name="T1" fmla="*/ 0 h 3"/>
                  <a:gd name="T2" fmla="*/ 0 w 4"/>
                  <a:gd name="T3" fmla="*/ 0 h 3"/>
                  <a:gd name="T4" fmla="*/ 0 w 4"/>
                  <a:gd name="T5" fmla="*/ 3 h 3"/>
                  <a:gd name="T6" fmla="*/ 0 w 4"/>
                  <a:gd name="T7" fmla="*/ 3 h 3"/>
                  <a:gd name="T8" fmla="*/ 4 w 4"/>
                  <a:gd name="T9" fmla="*/ 3 h 3"/>
                  <a:gd name="T10" fmla="*/ 4 w 4"/>
                  <a:gd name="T11" fmla="*/ 3 h 3"/>
                  <a:gd name="T12" fmla="*/ 0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0"/>
                    </a:moveTo>
                    <a:lnTo>
                      <a:pt x="0" y="0"/>
                    </a:lnTo>
                    <a:lnTo>
                      <a:pt x="0" y="3"/>
                    </a:lnTo>
                    <a:lnTo>
                      <a:pt x="0" y="3"/>
                    </a:lnTo>
                    <a:lnTo>
                      <a:pt x="4" y="3"/>
                    </a:lnTo>
                    <a:lnTo>
                      <a:pt x="4" y="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0" name="Freeform 402"/>
              <p:cNvSpPr>
                <a:spLocks/>
              </p:cNvSpPr>
              <p:nvPr/>
            </p:nvSpPr>
            <p:spPr bwMode="auto">
              <a:xfrm>
                <a:off x="4517" y="3310"/>
                <a:ext cx="4" cy="3"/>
              </a:xfrm>
              <a:custGeom>
                <a:avLst/>
                <a:gdLst>
                  <a:gd name="T0" fmla="*/ 0 w 4"/>
                  <a:gd name="T1" fmla="*/ 0 h 3"/>
                  <a:gd name="T2" fmla="*/ 0 w 4"/>
                  <a:gd name="T3" fmla="*/ 0 h 3"/>
                  <a:gd name="T4" fmla="*/ 0 w 4"/>
                  <a:gd name="T5" fmla="*/ 3 h 3"/>
                  <a:gd name="T6" fmla="*/ 0 w 4"/>
                  <a:gd name="T7" fmla="*/ 3 h 3"/>
                  <a:gd name="T8" fmla="*/ 4 w 4"/>
                  <a:gd name="T9" fmla="*/ 3 h 3"/>
                  <a:gd name="T10" fmla="*/ 4 w 4"/>
                  <a:gd name="T11" fmla="*/ 3 h 3"/>
                  <a:gd name="T12" fmla="*/ 0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0"/>
                    </a:moveTo>
                    <a:lnTo>
                      <a:pt x="0" y="0"/>
                    </a:lnTo>
                    <a:lnTo>
                      <a:pt x="0" y="3"/>
                    </a:lnTo>
                    <a:lnTo>
                      <a:pt x="0" y="3"/>
                    </a:lnTo>
                    <a:lnTo>
                      <a:pt x="4" y="3"/>
                    </a:lnTo>
                    <a:lnTo>
                      <a:pt x="4" y="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1" name="Freeform 403"/>
              <p:cNvSpPr>
                <a:spLocks noEditPoints="1"/>
              </p:cNvSpPr>
              <p:nvPr/>
            </p:nvSpPr>
            <p:spPr bwMode="auto">
              <a:xfrm>
                <a:off x="5363" y="3185"/>
                <a:ext cx="860" cy="848"/>
              </a:xfrm>
              <a:custGeom>
                <a:avLst/>
                <a:gdLst>
                  <a:gd name="T0" fmla="*/ 5 w 860"/>
                  <a:gd name="T1" fmla="*/ 7 h 848"/>
                  <a:gd name="T2" fmla="*/ 5 w 860"/>
                  <a:gd name="T3" fmla="*/ 7 h 848"/>
                  <a:gd name="T4" fmla="*/ 852 w 860"/>
                  <a:gd name="T5" fmla="*/ 573 h 848"/>
                  <a:gd name="T6" fmla="*/ 852 w 860"/>
                  <a:gd name="T7" fmla="*/ 573 h 848"/>
                  <a:gd name="T8" fmla="*/ 276 w 860"/>
                  <a:gd name="T9" fmla="*/ 845 h 848"/>
                  <a:gd name="T10" fmla="*/ 5 w 860"/>
                  <a:gd name="T11" fmla="*/ 7 h 848"/>
                  <a:gd name="T12" fmla="*/ 5 w 860"/>
                  <a:gd name="T13" fmla="*/ 7 h 848"/>
                  <a:gd name="T14" fmla="*/ 0 w 860"/>
                  <a:gd name="T15" fmla="*/ 0 h 848"/>
                  <a:gd name="T16" fmla="*/ 0 w 860"/>
                  <a:gd name="T17" fmla="*/ 0 h 848"/>
                  <a:gd name="T18" fmla="*/ 5 w 860"/>
                  <a:gd name="T19" fmla="*/ 4 h 848"/>
                  <a:gd name="T20" fmla="*/ 0 w 860"/>
                  <a:gd name="T21" fmla="*/ 4 h 848"/>
                  <a:gd name="T22" fmla="*/ 5 w 860"/>
                  <a:gd name="T23" fmla="*/ 7 h 848"/>
                  <a:gd name="T24" fmla="*/ 0 w 860"/>
                  <a:gd name="T25" fmla="*/ 4 h 848"/>
                  <a:gd name="T26" fmla="*/ 0 w 860"/>
                  <a:gd name="T27" fmla="*/ 4 h 848"/>
                  <a:gd name="T28" fmla="*/ 81 w 860"/>
                  <a:gd name="T29" fmla="*/ 261 h 848"/>
                  <a:gd name="T30" fmla="*/ 271 w 860"/>
                  <a:gd name="T31" fmla="*/ 841 h 848"/>
                  <a:gd name="T32" fmla="*/ 271 w 860"/>
                  <a:gd name="T33" fmla="*/ 841 h 848"/>
                  <a:gd name="T34" fmla="*/ 280 w 860"/>
                  <a:gd name="T35" fmla="*/ 848 h 848"/>
                  <a:gd name="T36" fmla="*/ 276 w 860"/>
                  <a:gd name="T37" fmla="*/ 848 h 848"/>
                  <a:gd name="T38" fmla="*/ 276 w 860"/>
                  <a:gd name="T39" fmla="*/ 848 h 848"/>
                  <a:gd name="T40" fmla="*/ 856 w 860"/>
                  <a:gd name="T41" fmla="*/ 577 h 848"/>
                  <a:gd name="T42" fmla="*/ 856 w 860"/>
                  <a:gd name="T43" fmla="*/ 577 h 848"/>
                  <a:gd name="T44" fmla="*/ 860 w 860"/>
                  <a:gd name="T45" fmla="*/ 577 h 848"/>
                  <a:gd name="T46" fmla="*/ 856 w 860"/>
                  <a:gd name="T47" fmla="*/ 573 h 848"/>
                  <a:gd name="T48" fmla="*/ 5 w 860"/>
                  <a:gd name="T49" fmla="*/ 4 h 848"/>
                  <a:gd name="T50" fmla="*/ 0 w 860"/>
                  <a:gd name="T51" fmla="*/ 0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0" h="848">
                    <a:moveTo>
                      <a:pt x="5" y="7"/>
                    </a:moveTo>
                    <a:lnTo>
                      <a:pt x="5" y="7"/>
                    </a:lnTo>
                    <a:lnTo>
                      <a:pt x="852" y="573"/>
                    </a:lnTo>
                    <a:lnTo>
                      <a:pt x="852" y="573"/>
                    </a:lnTo>
                    <a:lnTo>
                      <a:pt x="276" y="845"/>
                    </a:lnTo>
                    <a:lnTo>
                      <a:pt x="5" y="7"/>
                    </a:lnTo>
                    <a:lnTo>
                      <a:pt x="5" y="7"/>
                    </a:lnTo>
                    <a:close/>
                    <a:moveTo>
                      <a:pt x="0" y="0"/>
                    </a:moveTo>
                    <a:lnTo>
                      <a:pt x="0" y="0"/>
                    </a:lnTo>
                    <a:lnTo>
                      <a:pt x="5" y="4"/>
                    </a:lnTo>
                    <a:lnTo>
                      <a:pt x="0" y="4"/>
                    </a:lnTo>
                    <a:lnTo>
                      <a:pt x="5" y="7"/>
                    </a:lnTo>
                    <a:lnTo>
                      <a:pt x="0" y="4"/>
                    </a:lnTo>
                    <a:lnTo>
                      <a:pt x="0" y="4"/>
                    </a:lnTo>
                    <a:lnTo>
                      <a:pt x="81" y="261"/>
                    </a:lnTo>
                    <a:lnTo>
                      <a:pt x="271" y="841"/>
                    </a:lnTo>
                    <a:lnTo>
                      <a:pt x="271" y="841"/>
                    </a:lnTo>
                    <a:lnTo>
                      <a:pt x="280" y="848"/>
                    </a:lnTo>
                    <a:lnTo>
                      <a:pt x="276" y="848"/>
                    </a:lnTo>
                    <a:lnTo>
                      <a:pt x="276" y="848"/>
                    </a:lnTo>
                    <a:lnTo>
                      <a:pt x="856" y="577"/>
                    </a:lnTo>
                    <a:lnTo>
                      <a:pt x="856" y="577"/>
                    </a:lnTo>
                    <a:lnTo>
                      <a:pt x="860" y="577"/>
                    </a:lnTo>
                    <a:lnTo>
                      <a:pt x="856" y="573"/>
                    </a:lnTo>
                    <a:lnTo>
                      <a:pt x="5"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2" name="Freeform 404"/>
              <p:cNvSpPr>
                <a:spLocks noEditPoints="1"/>
              </p:cNvSpPr>
              <p:nvPr/>
            </p:nvSpPr>
            <p:spPr bwMode="auto">
              <a:xfrm>
                <a:off x="5363" y="3185"/>
                <a:ext cx="860" cy="848"/>
              </a:xfrm>
              <a:custGeom>
                <a:avLst/>
                <a:gdLst>
                  <a:gd name="T0" fmla="*/ 5 w 860"/>
                  <a:gd name="T1" fmla="*/ 7 h 848"/>
                  <a:gd name="T2" fmla="*/ 5 w 860"/>
                  <a:gd name="T3" fmla="*/ 7 h 848"/>
                  <a:gd name="T4" fmla="*/ 852 w 860"/>
                  <a:gd name="T5" fmla="*/ 573 h 848"/>
                  <a:gd name="T6" fmla="*/ 852 w 860"/>
                  <a:gd name="T7" fmla="*/ 573 h 848"/>
                  <a:gd name="T8" fmla="*/ 276 w 860"/>
                  <a:gd name="T9" fmla="*/ 845 h 848"/>
                  <a:gd name="T10" fmla="*/ 5 w 860"/>
                  <a:gd name="T11" fmla="*/ 7 h 848"/>
                  <a:gd name="T12" fmla="*/ 5 w 860"/>
                  <a:gd name="T13" fmla="*/ 7 h 848"/>
                  <a:gd name="T14" fmla="*/ 0 w 860"/>
                  <a:gd name="T15" fmla="*/ 0 h 848"/>
                  <a:gd name="T16" fmla="*/ 0 w 860"/>
                  <a:gd name="T17" fmla="*/ 0 h 848"/>
                  <a:gd name="T18" fmla="*/ 5 w 860"/>
                  <a:gd name="T19" fmla="*/ 4 h 848"/>
                  <a:gd name="T20" fmla="*/ 0 w 860"/>
                  <a:gd name="T21" fmla="*/ 4 h 848"/>
                  <a:gd name="T22" fmla="*/ 5 w 860"/>
                  <a:gd name="T23" fmla="*/ 7 h 848"/>
                  <a:gd name="T24" fmla="*/ 0 w 860"/>
                  <a:gd name="T25" fmla="*/ 4 h 848"/>
                  <a:gd name="T26" fmla="*/ 0 w 860"/>
                  <a:gd name="T27" fmla="*/ 4 h 848"/>
                  <a:gd name="T28" fmla="*/ 81 w 860"/>
                  <a:gd name="T29" fmla="*/ 261 h 848"/>
                  <a:gd name="T30" fmla="*/ 271 w 860"/>
                  <a:gd name="T31" fmla="*/ 841 h 848"/>
                  <a:gd name="T32" fmla="*/ 271 w 860"/>
                  <a:gd name="T33" fmla="*/ 841 h 848"/>
                  <a:gd name="T34" fmla="*/ 280 w 860"/>
                  <a:gd name="T35" fmla="*/ 848 h 848"/>
                  <a:gd name="T36" fmla="*/ 276 w 860"/>
                  <a:gd name="T37" fmla="*/ 848 h 848"/>
                  <a:gd name="T38" fmla="*/ 276 w 860"/>
                  <a:gd name="T39" fmla="*/ 848 h 848"/>
                  <a:gd name="T40" fmla="*/ 856 w 860"/>
                  <a:gd name="T41" fmla="*/ 577 h 848"/>
                  <a:gd name="T42" fmla="*/ 856 w 860"/>
                  <a:gd name="T43" fmla="*/ 577 h 848"/>
                  <a:gd name="T44" fmla="*/ 860 w 860"/>
                  <a:gd name="T45" fmla="*/ 577 h 848"/>
                  <a:gd name="T46" fmla="*/ 856 w 860"/>
                  <a:gd name="T47" fmla="*/ 573 h 848"/>
                  <a:gd name="T48" fmla="*/ 5 w 860"/>
                  <a:gd name="T49" fmla="*/ 4 h 848"/>
                  <a:gd name="T50" fmla="*/ 0 w 860"/>
                  <a:gd name="T51" fmla="*/ 0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0" h="848">
                    <a:moveTo>
                      <a:pt x="5" y="7"/>
                    </a:moveTo>
                    <a:lnTo>
                      <a:pt x="5" y="7"/>
                    </a:lnTo>
                    <a:lnTo>
                      <a:pt x="852" y="573"/>
                    </a:lnTo>
                    <a:lnTo>
                      <a:pt x="852" y="573"/>
                    </a:lnTo>
                    <a:lnTo>
                      <a:pt x="276" y="845"/>
                    </a:lnTo>
                    <a:lnTo>
                      <a:pt x="5" y="7"/>
                    </a:lnTo>
                    <a:lnTo>
                      <a:pt x="5" y="7"/>
                    </a:lnTo>
                    <a:moveTo>
                      <a:pt x="0" y="0"/>
                    </a:moveTo>
                    <a:lnTo>
                      <a:pt x="0" y="0"/>
                    </a:lnTo>
                    <a:lnTo>
                      <a:pt x="5" y="4"/>
                    </a:lnTo>
                    <a:lnTo>
                      <a:pt x="0" y="4"/>
                    </a:lnTo>
                    <a:lnTo>
                      <a:pt x="5" y="7"/>
                    </a:lnTo>
                    <a:lnTo>
                      <a:pt x="0" y="4"/>
                    </a:lnTo>
                    <a:lnTo>
                      <a:pt x="0" y="4"/>
                    </a:lnTo>
                    <a:lnTo>
                      <a:pt x="81" y="261"/>
                    </a:lnTo>
                    <a:lnTo>
                      <a:pt x="271" y="841"/>
                    </a:lnTo>
                    <a:lnTo>
                      <a:pt x="271" y="841"/>
                    </a:lnTo>
                    <a:lnTo>
                      <a:pt x="280" y="848"/>
                    </a:lnTo>
                    <a:lnTo>
                      <a:pt x="276" y="848"/>
                    </a:lnTo>
                    <a:lnTo>
                      <a:pt x="276" y="848"/>
                    </a:lnTo>
                    <a:lnTo>
                      <a:pt x="856" y="577"/>
                    </a:lnTo>
                    <a:lnTo>
                      <a:pt x="856" y="577"/>
                    </a:lnTo>
                    <a:lnTo>
                      <a:pt x="860" y="577"/>
                    </a:lnTo>
                    <a:lnTo>
                      <a:pt x="856" y="573"/>
                    </a:lnTo>
                    <a:lnTo>
                      <a:pt x="5"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3" name="Freeform 405"/>
              <p:cNvSpPr>
                <a:spLocks noEditPoints="1"/>
              </p:cNvSpPr>
              <p:nvPr/>
            </p:nvSpPr>
            <p:spPr bwMode="auto">
              <a:xfrm>
                <a:off x="4521" y="3313"/>
                <a:ext cx="1122" cy="1007"/>
              </a:xfrm>
              <a:custGeom>
                <a:avLst/>
                <a:gdLst>
                  <a:gd name="T0" fmla="*/ 571 w 1122"/>
                  <a:gd name="T1" fmla="*/ 1003 h 1007"/>
                  <a:gd name="T2" fmla="*/ 4 w 1122"/>
                  <a:gd name="T3" fmla="*/ 4 h 1007"/>
                  <a:gd name="T4" fmla="*/ 601 w 1122"/>
                  <a:gd name="T5" fmla="*/ 386 h 1007"/>
                  <a:gd name="T6" fmla="*/ 1113 w 1122"/>
                  <a:gd name="T7" fmla="*/ 717 h 1007"/>
                  <a:gd name="T8" fmla="*/ 1113 w 1122"/>
                  <a:gd name="T9" fmla="*/ 717 h 1007"/>
                  <a:gd name="T10" fmla="*/ 571 w 1122"/>
                  <a:gd name="T11" fmla="*/ 1003 h 1007"/>
                  <a:gd name="T12" fmla="*/ 4 w 1122"/>
                  <a:gd name="T13" fmla="*/ 0 h 1007"/>
                  <a:gd name="T14" fmla="*/ 4 w 1122"/>
                  <a:gd name="T15" fmla="*/ 0 h 1007"/>
                  <a:gd name="T16" fmla="*/ 4 w 1122"/>
                  <a:gd name="T17" fmla="*/ 4 h 1007"/>
                  <a:gd name="T18" fmla="*/ 0 w 1122"/>
                  <a:gd name="T19" fmla="*/ 0 h 1007"/>
                  <a:gd name="T20" fmla="*/ 0 w 1122"/>
                  <a:gd name="T21" fmla="*/ 0 h 1007"/>
                  <a:gd name="T22" fmla="*/ 0 w 1122"/>
                  <a:gd name="T23" fmla="*/ 4 h 1007"/>
                  <a:gd name="T24" fmla="*/ 364 w 1122"/>
                  <a:gd name="T25" fmla="*/ 647 h 1007"/>
                  <a:gd name="T26" fmla="*/ 563 w 1122"/>
                  <a:gd name="T27" fmla="*/ 1003 h 1007"/>
                  <a:gd name="T28" fmla="*/ 567 w 1122"/>
                  <a:gd name="T29" fmla="*/ 1007 h 1007"/>
                  <a:gd name="T30" fmla="*/ 567 w 1122"/>
                  <a:gd name="T31" fmla="*/ 1007 h 1007"/>
                  <a:gd name="T32" fmla="*/ 571 w 1122"/>
                  <a:gd name="T33" fmla="*/ 1007 h 1007"/>
                  <a:gd name="T34" fmla="*/ 571 w 1122"/>
                  <a:gd name="T35" fmla="*/ 1007 h 1007"/>
                  <a:gd name="T36" fmla="*/ 571 w 1122"/>
                  <a:gd name="T37" fmla="*/ 1007 h 1007"/>
                  <a:gd name="T38" fmla="*/ 1118 w 1122"/>
                  <a:gd name="T39" fmla="*/ 720 h 1007"/>
                  <a:gd name="T40" fmla="*/ 1118 w 1122"/>
                  <a:gd name="T41" fmla="*/ 720 h 1007"/>
                  <a:gd name="T42" fmla="*/ 1122 w 1122"/>
                  <a:gd name="T43" fmla="*/ 720 h 1007"/>
                  <a:gd name="T44" fmla="*/ 1113 w 1122"/>
                  <a:gd name="T45" fmla="*/ 713 h 1007"/>
                  <a:gd name="T46" fmla="*/ 173 w 1122"/>
                  <a:gd name="T47" fmla="*/ 107 h 1007"/>
                  <a:gd name="T48" fmla="*/ 4 w 1122"/>
                  <a:gd name="T49"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2" h="1007">
                    <a:moveTo>
                      <a:pt x="571" y="1003"/>
                    </a:moveTo>
                    <a:lnTo>
                      <a:pt x="4" y="4"/>
                    </a:lnTo>
                    <a:lnTo>
                      <a:pt x="601" y="386"/>
                    </a:lnTo>
                    <a:lnTo>
                      <a:pt x="1113" y="717"/>
                    </a:lnTo>
                    <a:lnTo>
                      <a:pt x="1113" y="717"/>
                    </a:lnTo>
                    <a:lnTo>
                      <a:pt x="571" y="1003"/>
                    </a:lnTo>
                    <a:close/>
                    <a:moveTo>
                      <a:pt x="4" y="0"/>
                    </a:moveTo>
                    <a:lnTo>
                      <a:pt x="4" y="0"/>
                    </a:lnTo>
                    <a:lnTo>
                      <a:pt x="4" y="4"/>
                    </a:lnTo>
                    <a:lnTo>
                      <a:pt x="0" y="0"/>
                    </a:lnTo>
                    <a:lnTo>
                      <a:pt x="0" y="0"/>
                    </a:lnTo>
                    <a:lnTo>
                      <a:pt x="0" y="4"/>
                    </a:lnTo>
                    <a:lnTo>
                      <a:pt x="364" y="647"/>
                    </a:lnTo>
                    <a:lnTo>
                      <a:pt x="563" y="1003"/>
                    </a:lnTo>
                    <a:lnTo>
                      <a:pt x="567" y="1007"/>
                    </a:lnTo>
                    <a:lnTo>
                      <a:pt x="567" y="1007"/>
                    </a:lnTo>
                    <a:lnTo>
                      <a:pt x="571" y="1007"/>
                    </a:lnTo>
                    <a:lnTo>
                      <a:pt x="571" y="1007"/>
                    </a:lnTo>
                    <a:lnTo>
                      <a:pt x="571" y="1007"/>
                    </a:lnTo>
                    <a:lnTo>
                      <a:pt x="1118" y="720"/>
                    </a:lnTo>
                    <a:lnTo>
                      <a:pt x="1118" y="720"/>
                    </a:lnTo>
                    <a:lnTo>
                      <a:pt x="1122" y="720"/>
                    </a:lnTo>
                    <a:lnTo>
                      <a:pt x="1113" y="713"/>
                    </a:lnTo>
                    <a:lnTo>
                      <a:pt x="173" y="107"/>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7" name="Freeform 407"/>
            <p:cNvSpPr>
              <a:spLocks noEditPoints="1"/>
            </p:cNvSpPr>
            <p:nvPr/>
          </p:nvSpPr>
          <p:spPr bwMode="auto">
            <a:xfrm>
              <a:off x="4521" y="3313"/>
              <a:ext cx="1122" cy="1007"/>
            </a:xfrm>
            <a:custGeom>
              <a:avLst/>
              <a:gdLst>
                <a:gd name="T0" fmla="*/ 571 w 1122"/>
                <a:gd name="T1" fmla="*/ 1003 h 1007"/>
                <a:gd name="T2" fmla="*/ 4 w 1122"/>
                <a:gd name="T3" fmla="*/ 4 h 1007"/>
                <a:gd name="T4" fmla="*/ 601 w 1122"/>
                <a:gd name="T5" fmla="*/ 386 h 1007"/>
                <a:gd name="T6" fmla="*/ 1113 w 1122"/>
                <a:gd name="T7" fmla="*/ 717 h 1007"/>
                <a:gd name="T8" fmla="*/ 1113 w 1122"/>
                <a:gd name="T9" fmla="*/ 717 h 1007"/>
                <a:gd name="T10" fmla="*/ 571 w 1122"/>
                <a:gd name="T11" fmla="*/ 1003 h 1007"/>
                <a:gd name="T12" fmla="*/ 4 w 1122"/>
                <a:gd name="T13" fmla="*/ 0 h 1007"/>
                <a:gd name="T14" fmla="*/ 4 w 1122"/>
                <a:gd name="T15" fmla="*/ 0 h 1007"/>
                <a:gd name="T16" fmla="*/ 4 w 1122"/>
                <a:gd name="T17" fmla="*/ 4 h 1007"/>
                <a:gd name="T18" fmla="*/ 0 w 1122"/>
                <a:gd name="T19" fmla="*/ 0 h 1007"/>
                <a:gd name="T20" fmla="*/ 0 w 1122"/>
                <a:gd name="T21" fmla="*/ 0 h 1007"/>
                <a:gd name="T22" fmla="*/ 0 w 1122"/>
                <a:gd name="T23" fmla="*/ 4 h 1007"/>
                <a:gd name="T24" fmla="*/ 364 w 1122"/>
                <a:gd name="T25" fmla="*/ 647 h 1007"/>
                <a:gd name="T26" fmla="*/ 563 w 1122"/>
                <a:gd name="T27" fmla="*/ 1003 h 1007"/>
                <a:gd name="T28" fmla="*/ 567 w 1122"/>
                <a:gd name="T29" fmla="*/ 1007 h 1007"/>
                <a:gd name="T30" fmla="*/ 567 w 1122"/>
                <a:gd name="T31" fmla="*/ 1007 h 1007"/>
                <a:gd name="T32" fmla="*/ 571 w 1122"/>
                <a:gd name="T33" fmla="*/ 1007 h 1007"/>
                <a:gd name="T34" fmla="*/ 571 w 1122"/>
                <a:gd name="T35" fmla="*/ 1007 h 1007"/>
                <a:gd name="T36" fmla="*/ 571 w 1122"/>
                <a:gd name="T37" fmla="*/ 1007 h 1007"/>
                <a:gd name="T38" fmla="*/ 1118 w 1122"/>
                <a:gd name="T39" fmla="*/ 720 h 1007"/>
                <a:gd name="T40" fmla="*/ 1118 w 1122"/>
                <a:gd name="T41" fmla="*/ 720 h 1007"/>
                <a:gd name="T42" fmla="*/ 1122 w 1122"/>
                <a:gd name="T43" fmla="*/ 720 h 1007"/>
                <a:gd name="T44" fmla="*/ 1113 w 1122"/>
                <a:gd name="T45" fmla="*/ 713 h 1007"/>
                <a:gd name="T46" fmla="*/ 173 w 1122"/>
                <a:gd name="T47" fmla="*/ 107 h 1007"/>
                <a:gd name="T48" fmla="*/ 4 w 1122"/>
                <a:gd name="T49"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2" h="1007">
                  <a:moveTo>
                    <a:pt x="571" y="1003"/>
                  </a:moveTo>
                  <a:lnTo>
                    <a:pt x="4" y="4"/>
                  </a:lnTo>
                  <a:lnTo>
                    <a:pt x="601" y="386"/>
                  </a:lnTo>
                  <a:lnTo>
                    <a:pt x="1113" y="717"/>
                  </a:lnTo>
                  <a:lnTo>
                    <a:pt x="1113" y="717"/>
                  </a:lnTo>
                  <a:lnTo>
                    <a:pt x="571" y="1003"/>
                  </a:lnTo>
                  <a:moveTo>
                    <a:pt x="4" y="0"/>
                  </a:moveTo>
                  <a:lnTo>
                    <a:pt x="4" y="0"/>
                  </a:lnTo>
                  <a:lnTo>
                    <a:pt x="4" y="4"/>
                  </a:lnTo>
                  <a:lnTo>
                    <a:pt x="0" y="0"/>
                  </a:lnTo>
                  <a:lnTo>
                    <a:pt x="0" y="0"/>
                  </a:lnTo>
                  <a:lnTo>
                    <a:pt x="0" y="4"/>
                  </a:lnTo>
                  <a:lnTo>
                    <a:pt x="364" y="647"/>
                  </a:lnTo>
                  <a:lnTo>
                    <a:pt x="563" y="1003"/>
                  </a:lnTo>
                  <a:lnTo>
                    <a:pt x="567" y="1007"/>
                  </a:lnTo>
                  <a:lnTo>
                    <a:pt x="567" y="1007"/>
                  </a:lnTo>
                  <a:lnTo>
                    <a:pt x="571" y="1007"/>
                  </a:lnTo>
                  <a:lnTo>
                    <a:pt x="571" y="1007"/>
                  </a:lnTo>
                  <a:lnTo>
                    <a:pt x="571" y="1007"/>
                  </a:lnTo>
                  <a:lnTo>
                    <a:pt x="1118" y="720"/>
                  </a:lnTo>
                  <a:lnTo>
                    <a:pt x="1118" y="720"/>
                  </a:lnTo>
                  <a:lnTo>
                    <a:pt x="1122" y="720"/>
                  </a:lnTo>
                  <a:lnTo>
                    <a:pt x="1113" y="713"/>
                  </a:lnTo>
                  <a:lnTo>
                    <a:pt x="173" y="107"/>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Freeform 408"/>
            <p:cNvSpPr>
              <a:spLocks/>
            </p:cNvSpPr>
            <p:nvPr/>
          </p:nvSpPr>
          <p:spPr bwMode="auto">
            <a:xfrm>
              <a:off x="7375" y="309"/>
              <a:ext cx="8" cy="22"/>
            </a:xfrm>
            <a:custGeom>
              <a:avLst/>
              <a:gdLst>
                <a:gd name="T0" fmla="*/ 0 w 8"/>
                <a:gd name="T1" fmla="*/ 0 h 22"/>
                <a:gd name="T2" fmla="*/ 8 w 8"/>
                <a:gd name="T3" fmla="*/ 22 h 22"/>
                <a:gd name="T4" fmla="*/ 0 w 8"/>
                <a:gd name="T5" fmla="*/ 0 h 22"/>
              </a:gdLst>
              <a:ahLst/>
              <a:cxnLst>
                <a:cxn ang="0">
                  <a:pos x="T0" y="T1"/>
                </a:cxn>
                <a:cxn ang="0">
                  <a:pos x="T2" y="T3"/>
                </a:cxn>
                <a:cxn ang="0">
                  <a:pos x="T4" y="T5"/>
                </a:cxn>
              </a:cxnLst>
              <a:rect l="0" t="0" r="r" b="b"/>
              <a:pathLst>
                <a:path w="8" h="22">
                  <a:moveTo>
                    <a:pt x="0" y="0"/>
                  </a:moveTo>
                  <a:lnTo>
                    <a:pt x="8" y="22"/>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Freeform 409"/>
            <p:cNvSpPr>
              <a:spLocks/>
            </p:cNvSpPr>
            <p:nvPr/>
          </p:nvSpPr>
          <p:spPr bwMode="auto">
            <a:xfrm>
              <a:off x="7375" y="309"/>
              <a:ext cx="8" cy="22"/>
            </a:xfrm>
            <a:custGeom>
              <a:avLst/>
              <a:gdLst>
                <a:gd name="T0" fmla="*/ 0 w 8"/>
                <a:gd name="T1" fmla="*/ 0 h 22"/>
                <a:gd name="T2" fmla="*/ 8 w 8"/>
                <a:gd name="T3" fmla="*/ 22 h 22"/>
                <a:gd name="T4" fmla="*/ 0 w 8"/>
                <a:gd name="T5" fmla="*/ 0 h 22"/>
              </a:gdLst>
              <a:ahLst/>
              <a:cxnLst>
                <a:cxn ang="0">
                  <a:pos x="T0" y="T1"/>
                </a:cxn>
                <a:cxn ang="0">
                  <a:pos x="T2" y="T3"/>
                </a:cxn>
                <a:cxn ang="0">
                  <a:pos x="T4" y="T5"/>
                </a:cxn>
              </a:cxnLst>
              <a:rect l="0" t="0" r="r" b="b"/>
              <a:pathLst>
                <a:path w="8" h="22">
                  <a:moveTo>
                    <a:pt x="0" y="0"/>
                  </a:moveTo>
                  <a:lnTo>
                    <a:pt x="8" y="22"/>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Freeform 410"/>
            <p:cNvSpPr>
              <a:spLocks/>
            </p:cNvSpPr>
            <p:nvPr/>
          </p:nvSpPr>
          <p:spPr bwMode="auto">
            <a:xfrm>
              <a:off x="6841" y="720"/>
              <a:ext cx="5" cy="0"/>
            </a:xfrm>
            <a:custGeom>
              <a:avLst/>
              <a:gdLst>
                <a:gd name="T0" fmla="*/ 5 w 5"/>
                <a:gd name="T1" fmla="*/ 5 w 5"/>
                <a:gd name="T2" fmla="*/ 0 w 5"/>
                <a:gd name="T3" fmla="*/ 0 w 5"/>
                <a:gd name="T4" fmla="*/ 0 w 5"/>
                <a:gd name="T5" fmla="*/ 5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5" y="0"/>
                  </a:moveTo>
                  <a:lnTo>
                    <a:pt x="5" y="0"/>
                  </a:lnTo>
                  <a:lnTo>
                    <a:pt x="0" y="0"/>
                  </a:lnTo>
                  <a:lnTo>
                    <a:pt x="0" y="0"/>
                  </a:lnTo>
                  <a:lnTo>
                    <a:pt x="0" y="0"/>
                  </a:lnTo>
                  <a:lnTo>
                    <a:pt x="5" y="0"/>
                  </a:lnTo>
                  <a:lnTo>
                    <a:pt x="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 name="Freeform 411"/>
            <p:cNvSpPr>
              <a:spLocks/>
            </p:cNvSpPr>
            <p:nvPr/>
          </p:nvSpPr>
          <p:spPr bwMode="auto">
            <a:xfrm>
              <a:off x="6841" y="720"/>
              <a:ext cx="5" cy="0"/>
            </a:xfrm>
            <a:custGeom>
              <a:avLst/>
              <a:gdLst>
                <a:gd name="T0" fmla="*/ 5 w 5"/>
                <a:gd name="T1" fmla="*/ 5 w 5"/>
                <a:gd name="T2" fmla="*/ 0 w 5"/>
                <a:gd name="T3" fmla="*/ 0 w 5"/>
                <a:gd name="T4" fmla="*/ 0 w 5"/>
                <a:gd name="T5" fmla="*/ 5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5" y="0"/>
                  </a:moveTo>
                  <a:lnTo>
                    <a:pt x="5" y="0"/>
                  </a:lnTo>
                  <a:lnTo>
                    <a:pt x="0" y="0"/>
                  </a:lnTo>
                  <a:lnTo>
                    <a:pt x="0" y="0"/>
                  </a:lnTo>
                  <a:lnTo>
                    <a:pt x="0" y="0"/>
                  </a:lnTo>
                  <a:lnTo>
                    <a:pt x="5" y="0"/>
                  </a:lnTo>
                  <a:lnTo>
                    <a:pt x="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412"/>
            <p:cNvSpPr>
              <a:spLocks/>
            </p:cNvSpPr>
            <p:nvPr/>
          </p:nvSpPr>
          <p:spPr bwMode="auto">
            <a:xfrm>
              <a:off x="6850" y="305"/>
              <a:ext cx="533" cy="544"/>
            </a:xfrm>
            <a:custGeom>
              <a:avLst/>
              <a:gdLst>
                <a:gd name="T0" fmla="*/ 525 w 533"/>
                <a:gd name="T1" fmla="*/ 0 h 544"/>
                <a:gd name="T2" fmla="*/ 0 w 533"/>
                <a:gd name="T3" fmla="*/ 415 h 544"/>
                <a:gd name="T4" fmla="*/ 0 w 533"/>
                <a:gd name="T5" fmla="*/ 419 h 544"/>
                <a:gd name="T6" fmla="*/ 533 w 533"/>
                <a:gd name="T7" fmla="*/ 544 h 544"/>
                <a:gd name="T8" fmla="*/ 533 w 533"/>
                <a:gd name="T9" fmla="*/ 540 h 544"/>
                <a:gd name="T10" fmla="*/ 0 w 533"/>
                <a:gd name="T11" fmla="*/ 415 h 544"/>
                <a:gd name="T12" fmla="*/ 525 w 533"/>
                <a:gd name="T13" fmla="*/ 0 h 544"/>
              </a:gdLst>
              <a:ahLst/>
              <a:cxnLst>
                <a:cxn ang="0">
                  <a:pos x="T0" y="T1"/>
                </a:cxn>
                <a:cxn ang="0">
                  <a:pos x="T2" y="T3"/>
                </a:cxn>
                <a:cxn ang="0">
                  <a:pos x="T4" y="T5"/>
                </a:cxn>
                <a:cxn ang="0">
                  <a:pos x="T6" y="T7"/>
                </a:cxn>
                <a:cxn ang="0">
                  <a:pos x="T8" y="T9"/>
                </a:cxn>
                <a:cxn ang="0">
                  <a:pos x="T10" y="T11"/>
                </a:cxn>
                <a:cxn ang="0">
                  <a:pos x="T12" y="T13"/>
                </a:cxn>
              </a:cxnLst>
              <a:rect l="0" t="0" r="r" b="b"/>
              <a:pathLst>
                <a:path w="533" h="544">
                  <a:moveTo>
                    <a:pt x="525" y="0"/>
                  </a:moveTo>
                  <a:lnTo>
                    <a:pt x="0" y="415"/>
                  </a:lnTo>
                  <a:lnTo>
                    <a:pt x="0" y="419"/>
                  </a:lnTo>
                  <a:lnTo>
                    <a:pt x="533" y="544"/>
                  </a:lnTo>
                  <a:lnTo>
                    <a:pt x="533" y="540"/>
                  </a:lnTo>
                  <a:lnTo>
                    <a:pt x="0" y="415"/>
                  </a:lnTo>
                  <a:lnTo>
                    <a:pt x="52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413"/>
            <p:cNvSpPr>
              <a:spLocks/>
            </p:cNvSpPr>
            <p:nvPr/>
          </p:nvSpPr>
          <p:spPr bwMode="auto">
            <a:xfrm>
              <a:off x="6850" y="305"/>
              <a:ext cx="533" cy="544"/>
            </a:xfrm>
            <a:custGeom>
              <a:avLst/>
              <a:gdLst>
                <a:gd name="T0" fmla="*/ 525 w 533"/>
                <a:gd name="T1" fmla="*/ 0 h 544"/>
                <a:gd name="T2" fmla="*/ 0 w 533"/>
                <a:gd name="T3" fmla="*/ 415 h 544"/>
                <a:gd name="T4" fmla="*/ 0 w 533"/>
                <a:gd name="T5" fmla="*/ 419 h 544"/>
                <a:gd name="T6" fmla="*/ 533 w 533"/>
                <a:gd name="T7" fmla="*/ 544 h 544"/>
                <a:gd name="T8" fmla="*/ 533 w 533"/>
                <a:gd name="T9" fmla="*/ 540 h 544"/>
                <a:gd name="T10" fmla="*/ 0 w 533"/>
                <a:gd name="T11" fmla="*/ 415 h 544"/>
                <a:gd name="T12" fmla="*/ 525 w 533"/>
                <a:gd name="T13" fmla="*/ 0 h 544"/>
              </a:gdLst>
              <a:ahLst/>
              <a:cxnLst>
                <a:cxn ang="0">
                  <a:pos x="T0" y="T1"/>
                </a:cxn>
                <a:cxn ang="0">
                  <a:pos x="T2" y="T3"/>
                </a:cxn>
                <a:cxn ang="0">
                  <a:pos x="T4" y="T5"/>
                </a:cxn>
                <a:cxn ang="0">
                  <a:pos x="T6" y="T7"/>
                </a:cxn>
                <a:cxn ang="0">
                  <a:pos x="T8" y="T9"/>
                </a:cxn>
                <a:cxn ang="0">
                  <a:pos x="T10" y="T11"/>
                </a:cxn>
                <a:cxn ang="0">
                  <a:pos x="T12" y="T13"/>
                </a:cxn>
              </a:cxnLst>
              <a:rect l="0" t="0" r="r" b="b"/>
              <a:pathLst>
                <a:path w="533" h="544">
                  <a:moveTo>
                    <a:pt x="525" y="0"/>
                  </a:moveTo>
                  <a:lnTo>
                    <a:pt x="0" y="415"/>
                  </a:lnTo>
                  <a:lnTo>
                    <a:pt x="0" y="419"/>
                  </a:lnTo>
                  <a:lnTo>
                    <a:pt x="533" y="544"/>
                  </a:lnTo>
                  <a:lnTo>
                    <a:pt x="533" y="540"/>
                  </a:lnTo>
                  <a:lnTo>
                    <a:pt x="0" y="415"/>
                  </a:lnTo>
                  <a:lnTo>
                    <a:pt x="52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414"/>
            <p:cNvSpPr>
              <a:spLocks/>
            </p:cNvSpPr>
            <p:nvPr/>
          </p:nvSpPr>
          <p:spPr bwMode="auto">
            <a:xfrm>
              <a:off x="7379" y="305"/>
              <a:ext cx="4" cy="18"/>
            </a:xfrm>
            <a:custGeom>
              <a:avLst/>
              <a:gdLst>
                <a:gd name="T0" fmla="*/ 0 w 4"/>
                <a:gd name="T1" fmla="*/ 0 h 18"/>
                <a:gd name="T2" fmla="*/ 0 w 4"/>
                <a:gd name="T3" fmla="*/ 0 h 18"/>
                <a:gd name="T4" fmla="*/ 4 w 4"/>
                <a:gd name="T5" fmla="*/ 18 h 18"/>
                <a:gd name="T6" fmla="*/ 4 w 4"/>
                <a:gd name="T7" fmla="*/ 18 h 18"/>
                <a:gd name="T8" fmla="*/ 0 w 4"/>
                <a:gd name="T9" fmla="*/ 0 h 18"/>
              </a:gdLst>
              <a:ahLst/>
              <a:cxnLst>
                <a:cxn ang="0">
                  <a:pos x="T0" y="T1"/>
                </a:cxn>
                <a:cxn ang="0">
                  <a:pos x="T2" y="T3"/>
                </a:cxn>
                <a:cxn ang="0">
                  <a:pos x="T4" y="T5"/>
                </a:cxn>
                <a:cxn ang="0">
                  <a:pos x="T6" y="T7"/>
                </a:cxn>
                <a:cxn ang="0">
                  <a:pos x="T8" y="T9"/>
                </a:cxn>
              </a:cxnLst>
              <a:rect l="0" t="0" r="r" b="b"/>
              <a:pathLst>
                <a:path w="4" h="18">
                  <a:moveTo>
                    <a:pt x="0" y="0"/>
                  </a:moveTo>
                  <a:lnTo>
                    <a:pt x="0" y="0"/>
                  </a:lnTo>
                  <a:lnTo>
                    <a:pt x="4" y="18"/>
                  </a:lnTo>
                  <a:lnTo>
                    <a:pt x="4" y="18"/>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415"/>
            <p:cNvSpPr>
              <a:spLocks/>
            </p:cNvSpPr>
            <p:nvPr/>
          </p:nvSpPr>
          <p:spPr bwMode="auto">
            <a:xfrm>
              <a:off x="7379" y="305"/>
              <a:ext cx="4" cy="18"/>
            </a:xfrm>
            <a:custGeom>
              <a:avLst/>
              <a:gdLst>
                <a:gd name="T0" fmla="*/ 0 w 4"/>
                <a:gd name="T1" fmla="*/ 0 h 18"/>
                <a:gd name="T2" fmla="*/ 0 w 4"/>
                <a:gd name="T3" fmla="*/ 0 h 18"/>
                <a:gd name="T4" fmla="*/ 4 w 4"/>
                <a:gd name="T5" fmla="*/ 18 h 18"/>
                <a:gd name="T6" fmla="*/ 4 w 4"/>
                <a:gd name="T7" fmla="*/ 18 h 18"/>
                <a:gd name="T8" fmla="*/ 0 w 4"/>
                <a:gd name="T9" fmla="*/ 0 h 18"/>
              </a:gdLst>
              <a:ahLst/>
              <a:cxnLst>
                <a:cxn ang="0">
                  <a:pos x="T0" y="T1"/>
                </a:cxn>
                <a:cxn ang="0">
                  <a:pos x="T2" y="T3"/>
                </a:cxn>
                <a:cxn ang="0">
                  <a:pos x="T4" y="T5"/>
                </a:cxn>
                <a:cxn ang="0">
                  <a:pos x="T6" y="T7"/>
                </a:cxn>
                <a:cxn ang="0">
                  <a:pos x="T8" y="T9"/>
                </a:cxn>
              </a:cxnLst>
              <a:rect l="0" t="0" r="r" b="b"/>
              <a:pathLst>
                <a:path w="4" h="18">
                  <a:moveTo>
                    <a:pt x="0" y="0"/>
                  </a:moveTo>
                  <a:lnTo>
                    <a:pt x="0" y="0"/>
                  </a:lnTo>
                  <a:lnTo>
                    <a:pt x="4" y="18"/>
                  </a:lnTo>
                  <a:lnTo>
                    <a:pt x="4" y="18"/>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416"/>
            <p:cNvSpPr>
              <a:spLocks/>
            </p:cNvSpPr>
            <p:nvPr/>
          </p:nvSpPr>
          <p:spPr bwMode="auto">
            <a:xfrm>
              <a:off x="6528" y="-4"/>
              <a:ext cx="847" cy="728"/>
            </a:xfrm>
            <a:custGeom>
              <a:avLst/>
              <a:gdLst>
                <a:gd name="T0" fmla="*/ 127 w 847"/>
                <a:gd name="T1" fmla="*/ 0 h 728"/>
                <a:gd name="T2" fmla="*/ 843 w 847"/>
                <a:gd name="T3" fmla="*/ 309 h 728"/>
                <a:gd name="T4" fmla="*/ 500 w 847"/>
                <a:gd name="T5" fmla="*/ 581 h 728"/>
                <a:gd name="T6" fmla="*/ 322 w 847"/>
                <a:gd name="T7" fmla="*/ 720 h 728"/>
                <a:gd name="T8" fmla="*/ 4 w 847"/>
                <a:gd name="T9" fmla="*/ 0 h 728"/>
                <a:gd name="T10" fmla="*/ 0 w 847"/>
                <a:gd name="T11" fmla="*/ 0 h 728"/>
                <a:gd name="T12" fmla="*/ 203 w 847"/>
                <a:gd name="T13" fmla="*/ 463 h 728"/>
                <a:gd name="T14" fmla="*/ 318 w 847"/>
                <a:gd name="T15" fmla="*/ 724 h 728"/>
                <a:gd name="T16" fmla="*/ 318 w 847"/>
                <a:gd name="T17" fmla="*/ 724 h 728"/>
                <a:gd name="T18" fmla="*/ 318 w 847"/>
                <a:gd name="T19" fmla="*/ 728 h 728"/>
                <a:gd name="T20" fmla="*/ 318 w 847"/>
                <a:gd name="T21" fmla="*/ 724 h 728"/>
                <a:gd name="T22" fmla="*/ 322 w 847"/>
                <a:gd name="T23" fmla="*/ 724 h 728"/>
                <a:gd name="T24" fmla="*/ 847 w 847"/>
                <a:gd name="T25" fmla="*/ 309 h 728"/>
                <a:gd name="T26" fmla="*/ 843 w 847"/>
                <a:gd name="T27" fmla="*/ 309 h 728"/>
                <a:gd name="T28" fmla="*/ 843 w 847"/>
                <a:gd name="T29" fmla="*/ 309 h 728"/>
                <a:gd name="T30" fmla="*/ 843 w 847"/>
                <a:gd name="T31" fmla="*/ 309 h 728"/>
                <a:gd name="T32" fmla="*/ 127 w 847"/>
                <a:gd name="T33"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7" h="728">
                  <a:moveTo>
                    <a:pt x="127" y="0"/>
                  </a:moveTo>
                  <a:lnTo>
                    <a:pt x="843" y="309"/>
                  </a:lnTo>
                  <a:lnTo>
                    <a:pt x="500" y="581"/>
                  </a:lnTo>
                  <a:lnTo>
                    <a:pt x="322" y="720"/>
                  </a:lnTo>
                  <a:lnTo>
                    <a:pt x="4" y="0"/>
                  </a:lnTo>
                  <a:lnTo>
                    <a:pt x="0" y="0"/>
                  </a:lnTo>
                  <a:lnTo>
                    <a:pt x="203" y="463"/>
                  </a:lnTo>
                  <a:lnTo>
                    <a:pt x="318" y="724"/>
                  </a:lnTo>
                  <a:lnTo>
                    <a:pt x="318" y="724"/>
                  </a:lnTo>
                  <a:lnTo>
                    <a:pt x="318" y="728"/>
                  </a:lnTo>
                  <a:lnTo>
                    <a:pt x="318" y="724"/>
                  </a:lnTo>
                  <a:lnTo>
                    <a:pt x="322" y="724"/>
                  </a:lnTo>
                  <a:lnTo>
                    <a:pt x="847" y="309"/>
                  </a:lnTo>
                  <a:lnTo>
                    <a:pt x="843" y="309"/>
                  </a:lnTo>
                  <a:lnTo>
                    <a:pt x="843" y="309"/>
                  </a:lnTo>
                  <a:lnTo>
                    <a:pt x="843" y="309"/>
                  </a:lnTo>
                  <a:lnTo>
                    <a:pt x="127"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417"/>
            <p:cNvSpPr>
              <a:spLocks/>
            </p:cNvSpPr>
            <p:nvPr/>
          </p:nvSpPr>
          <p:spPr bwMode="auto">
            <a:xfrm>
              <a:off x="6528" y="-4"/>
              <a:ext cx="847" cy="728"/>
            </a:xfrm>
            <a:custGeom>
              <a:avLst/>
              <a:gdLst>
                <a:gd name="T0" fmla="*/ 127 w 847"/>
                <a:gd name="T1" fmla="*/ 0 h 728"/>
                <a:gd name="T2" fmla="*/ 843 w 847"/>
                <a:gd name="T3" fmla="*/ 309 h 728"/>
                <a:gd name="T4" fmla="*/ 500 w 847"/>
                <a:gd name="T5" fmla="*/ 581 h 728"/>
                <a:gd name="T6" fmla="*/ 322 w 847"/>
                <a:gd name="T7" fmla="*/ 720 h 728"/>
                <a:gd name="T8" fmla="*/ 4 w 847"/>
                <a:gd name="T9" fmla="*/ 0 h 728"/>
                <a:gd name="T10" fmla="*/ 0 w 847"/>
                <a:gd name="T11" fmla="*/ 0 h 728"/>
                <a:gd name="T12" fmla="*/ 203 w 847"/>
                <a:gd name="T13" fmla="*/ 463 h 728"/>
                <a:gd name="T14" fmla="*/ 318 w 847"/>
                <a:gd name="T15" fmla="*/ 724 h 728"/>
                <a:gd name="T16" fmla="*/ 318 w 847"/>
                <a:gd name="T17" fmla="*/ 724 h 728"/>
                <a:gd name="T18" fmla="*/ 318 w 847"/>
                <a:gd name="T19" fmla="*/ 728 h 728"/>
                <a:gd name="T20" fmla="*/ 318 w 847"/>
                <a:gd name="T21" fmla="*/ 724 h 728"/>
                <a:gd name="T22" fmla="*/ 322 w 847"/>
                <a:gd name="T23" fmla="*/ 724 h 728"/>
                <a:gd name="T24" fmla="*/ 847 w 847"/>
                <a:gd name="T25" fmla="*/ 309 h 728"/>
                <a:gd name="T26" fmla="*/ 843 w 847"/>
                <a:gd name="T27" fmla="*/ 309 h 728"/>
                <a:gd name="T28" fmla="*/ 843 w 847"/>
                <a:gd name="T29" fmla="*/ 309 h 728"/>
                <a:gd name="T30" fmla="*/ 843 w 847"/>
                <a:gd name="T31" fmla="*/ 309 h 728"/>
                <a:gd name="T32" fmla="*/ 127 w 847"/>
                <a:gd name="T33"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7" h="728">
                  <a:moveTo>
                    <a:pt x="127" y="0"/>
                  </a:moveTo>
                  <a:lnTo>
                    <a:pt x="843" y="309"/>
                  </a:lnTo>
                  <a:lnTo>
                    <a:pt x="500" y="581"/>
                  </a:lnTo>
                  <a:lnTo>
                    <a:pt x="322" y="720"/>
                  </a:lnTo>
                  <a:lnTo>
                    <a:pt x="4" y="0"/>
                  </a:lnTo>
                  <a:lnTo>
                    <a:pt x="0" y="0"/>
                  </a:lnTo>
                  <a:lnTo>
                    <a:pt x="203" y="463"/>
                  </a:lnTo>
                  <a:lnTo>
                    <a:pt x="318" y="724"/>
                  </a:lnTo>
                  <a:lnTo>
                    <a:pt x="318" y="724"/>
                  </a:lnTo>
                  <a:lnTo>
                    <a:pt x="318" y="728"/>
                  </a:lnTo>
                  <a:lnTo>
                    <a:pt x="318" y="724"/>
                  </a:lnTo>
                  <a:lnTo>
                    <a:pt x="322" y="724"/>
                  </a:lnTo>
                  <a:lnTo>
                    <a:pt x="847" y="309"/>
                  </a:lnTo>
                  <a:lnTo>
                    <a:pt x="843" y="309"/>
                  </a:lnTo>
                  <a:lnTo>
                    <a:pt x="843" y="309"/>
                  </a:lnTo>
                  <a:lnTo>
                    <a:pt x="843" y="309"/>
                  </a:lnTo>
                  <a:lnTo>
                    <a:pt x="127"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Freeform 418"/>
            <p:cNvSpPr>
              <a:spLocks/>
            </p:cNvSpPr>
            <p:nvPr/>
          </p:nvSpPr>
          <p:spPr bwMode="auto">
            <a:xfrm>
              <a:off x="7375" y="305"/>
              <a:ext cx="8" cy="26"/>
            </a:xfrm>
            <a:custGeom>
              <a:avLst/>
              <a:gdLst>
                <a:gd name="T0" fmla="*/ 1 w 2"/>
                <a:gd name="T1" fmla="*/ 0 h 7"/>
                <a:gd name="T2" fmla="*/ 1 w 2"/>
                <a:gd name="T3" fmla="*/ 1 h 7"/>
                <a:gd name="T4" fmla="*/ 0 w 2"/>
                <a:gd name="T5" fmla="*/ 0 h 7"/>
                <a:gd name="T6" fmla="*/ 0 w 2"/>
                <a:gd name="T7" fmla="*/ 1 h 7"/>
                <a:gd name="T8" fmla="*/ 2 w 2"/>
                <a:gd name="T9" fmla="*/ 7 h 7"/>
                <a:gd name="T10" fmla="*/ 2 w 2"/>
                <a:gd name="T11" fmla="*/ 5 h 7"/>
                <a:gd name="T12" fmla="*/ 2 w 2"/>
                <a:gd name="T13" fmla="*/ 5 h 7"/>
                <a:gd name="T14" fmla="*/ 1 w 2"/>
                <a:gd name="T15" fmla="*/ 0 h 7"/>
                <a:gd name="T16" fmla="*/ 1 w 2"/>
                <a:gd name="T17" fmla="*/ 0 h 7"/>
                <a:gd name="T18" fmla="*/ 2 w 2"/>
                <a:gd name="T19" fmla="*/ 0 h 7"/>
                <a:gd name="T20" fmla="*/ 1 w 2"/>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1" y="0"/>
                  </a:moveTo>
                  <a:cubicBezTo>
                    <a:pt x="1" y="1"/>
                    <a:pt x="1" y="1"/>
                    <a:pt x="1" y="1"/>
                  </a:cubicBezTo>
                  <a:cubicBezTo>
                    <a:pt x="0" y="0"/>
                    <a:pt x="0" y="0"/>
                    <a:pt x="0" y="0"/>
                  </a:cubicBezTo>
                  <a:cubicBezTo>
                    <a:pt x="0" y="1"/>
                    <a:pt x="0" y="1"/>
                    <a:pt x="0" y="1"/>
                  </a:cubicBezTo>
                  <a:cubicBezTo>
                    <a:pt x="2" y="7"/>
                    <a:pt x="2" y="7"/>
                    <a:pt x="2" y="7"/>
                  </a:cubicBezTo>
                  <a:cubicBezTo>
                    <a:pt x="2" y="6"/>
                    <a:pt x="2" y="6"/>
                    <a:pt x="2" y="5"/>
                  </a:cubicBezTo>
                  <a:cubicBezTo>
                    <a:pt x="2" y="5"/>
                    <a:pt x="2" y="5"/>
                    <a:pt x="2" y="5"/>
                  </a:cubicBezTo>
                  <a:cubicBezTo>
                    <a:pt x="1" y="0"/>
                    <a:pt x="1" y="0"/>
                    <a:pt x="1" y="0"/>
                  </a:cubicBezTo>
                  <a:cubicBezTo>
                    <a:pt x="1" y="0"/>
                    <a:pt x="1" y="0"/>
                    <a:pt x="1" y="0"/>
                  </a:cubicBezTo>
                  <a:cubicBezTo>
                    <a:pt x="2" y="0"/>
                    <a:pt x="2" y="0"/>
                    <a:pt x="2" y="0"/>
                  </a:cubicBezTo>
                  <a:cubicBezTo>
                    <a:pt x="1" y="0"/>
                    <a:pt x="1" y="0"/>
                    <a:pt x="1"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419"/>
            <p:cNvSpPr>
              <a:spLocks/>
            </p:cNvSpPr>
            <p:nvPr/>
          </p:nvSpPr>
          <p:spPr bwMode="auto">
            <a:xfrm>
              <a:off x="6655" y="-4"/>
              <a:ext cx="716" cy="309"/>
            </a:xfrm>
            <a:custGeom>
              <a:avLst/>
              <a:gdLst>
                <a:gd name="T0" fmla="*/ 2 w 169"/>
                <a:gd name="T1" fmla="*/ 0 h 84"/>
                <a:gd name="T2" fmla="*/ 0 w 169"/>
                <a:gd name="T3" fmla="*/ 0 h 84"/>
                <a:gd name="T4" fmla="*/ 169 w 169"/>
                <a:gd name="T5" fmla="*/ 84 h 84"/>
                <a:gd name="T6" fmla="*/ 169 w 169"/>
                <a:gd name="T7" fmla="*/ 84 h 84"/>
                <a:gd name="T8" fmla="*/ 137 w 169"/>
                <a:gd name="T9" fmla="*/ 2 h 84"/>
                <a:gd name="T10" fmla="*/ 169 w 169"/>
                <a:gd name="T11" fmla="*/ 83 h 84"/>
                <a:gd name="T12" fmla="*/ 2 w 169"/>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69" h="84">
                  <a:moveTo>
                    <a:pt x="2" y="0"/>
                  </a:moveTo>
                  <a:cubicBezTo>
                    <a:pt x="1" y="0"/>
                    <a:pt x="0" y="0"/>
                    <a:pt x="0" y="0"/>
                  </a:cubicBezTo>
                  <a:cubicBezTo>
                    <a:pt x="169" y="84"/>
                    <a:pt x="169" y="84"/>
                    <a:pt x="169" y="84"/>
                  </a:cubicBezTo>
                  <a:cubicBezTo>
                    <a:pt x="169" y="84"/>
                    <a:pt x="169" y="84"/>
                    <a:pt x="169" y="84"/>
                  </a:cubicBezTo>
                  <a:cubicBezTo>
                    <a:pt x="137" y="2"/>
                    <a:pt x="137" y="2"/>
                    <a:pt x="137" y="2"/>
                  </a:cubicBezTo>
                  <a:cubicBezTo>
                    <a:pt x="169" y="83"/>
                    <a:pt x="169" y="83"/>
                    <a:pt x="169" y="83"/>
                  </a:cubicBezTo>
                  <a:cubicBezTo>
                    <a:pt x="2" y="0"/>
                    <a:pt x="2" y="0"/>
                    <a:pt x="2"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 name="Freeform 420"/>
            <p:cNvSpPr>
              <a:spLocks/>
            </p:cNvSpPr>
            <p:nvPr/>
          </p:nvSpPr>
          <p:spPr bwMode="auto">
            <a:xfrm>
              <a:off x="7375" y="305"/>
              <a:ext cx="4" cy="4"/>
            </a:xfrm>
            <a:custGeom>
              <a:avLst/>
              <a:gdLst>
                <a:gd name="T0" fmla="*/ 0 w 4"/>
                <a:gd name="T1" fmla="*/ 0 h 4"/>
                <a:gd name="T2" fmla="*/ 0 w 4"/>
                <a:gd name="T3" fmla="*/ 0 h 4"/>
                <a:gd name="T4" fmla="*/ 4 w 4"/>
                <a:gd name="T5" fmla="*/ 4 h 4"/>
                <a:gd name="T6" fmla="*/ 4 w 4"/>
                <a:gd name="T7" fmla="*/ 0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421"/>
            <p:cNvSpPr>
              <a:spLocks/>
            </p:cNvSpPr>
            <p:nvPr/>
          </p:nvSpPr>
          <p:spPr bwMode="auto">
            <a:xfrm>
              <a:off x="7375" y="305"/>
              <a:ext cx="4" cy="4"/>
            </a:xfrm>
            <a:custGeom>
              <a:avLst/>
              <a:gdLst>
                <a:gd name="T0" fmla="*/ 0 w 4"/>
                <a:gd name="T1" fmla="*/ 0 h 4"/>
                <a:gd name="T2" fmla="*/ 0 w 4"/>
                <a:gd name="T3" fmla="*/ 0 h 4"/>
                <a:gd name="T4" fmla="*/ 4 w 4"/>
                <a:gd name="T5" fmla="*/ 4 h 4"/>
                <a:gd name="T6" fmla="*/ 4 w 4"/>
                <a:gd name="T7" fmla="*/ 0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422"/>
            <p:cNvSpPr>
              <a:spLocks/>
            </p:cNvSpPr>
            <p:nvPr/>
          </p:nvSpPr>
          <p:spPr bwMode="auto">
            <a:xfrm>
              <a:off x="7371" y="305"/>
              <a:ext cx="4" cy="4"/>
            </a:xfrm>
            <a:custGeom>
              <a:avLst/>
              <a:gdLst>
                <a:gd name="T0" fmla="*/ 0 w 4"/>
                <a:gd name="T1" fmla="*/ 0 h 4"/>
                <a:gd name="T2" fmla="*/ 4 w 4"/>
                <a:gd name="T3" fmla="*/ 0 h 4"/>
                <a:gd name="T4" fmla="*/ 4 w 4"/>
                <a:gd name="T5" fmla="*/ 4 h 4"/>
                <a:gd name="T6" fmla="*/ 4 w 4"/>
                <a:gd name="T7" fmla="*/ 4 h 4"/>
                <a:gd name="T8" fmla="*/ 4 w 4"/>
                <a:gd name="T9" fmla="*/ 0 h 4"/>
                <a:gd name="T10" fmla="*/ 4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4" y="0"/>
                  </a:lnTo>
                  <a:lnTo>
                    <a:pt x="4" y="4"/>
                  </a:lnTo>
                  <a:lnTo>
                    <a:pt x="4" y="4"/>
                  </a:lnTo>
                  <a:lnTo>
                    <a:pt x="4" y="0"/>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423"/>
            <p:cNvSpPr>
              <a:spLocks/>
            </p:cNvSpPr>
            <p:nvPr/>
          </p:nvSpPr>
          <p:spPr bwMode="auto">
            <a:xfrm>
              <a:off x="7371" y="305"/>
              <a:ext cx="4" cy="4"/>
            </a:xfrm>
            <a:custGeom>
              <a:avLst/>
              <a:gdLst>
                <a:gd name="T0" fmla="*/ 0 w 4"/>
                <a:gd name="T1" fmla="*/ 0 h 4"/>
                <a:gd name="T2" fmla="*/ 4 w 4"/>
                <a:gd name="T3" fmla="*/ 0 h 4"/>
                <a:gd name="T4" fmla="*/ 4 w 4"/>
                <a:gd name="T5" fmla="*/ 4 h 4"/>
                <a:gd name="T6" fmla="*/ 4 w 4"/>
                <a:gd name="T7" fmla="*/ 4 h 4"/>
                <a:gd name="T8" fmla="*/ 4 w 4"/>
                <a:gd name="T9" fmla="*/ 0 h 4"/>
                <a:gd name="T10" fmla="*/ 4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4" y="0"/>
                  </a:lnTo>
                  <a:lnTo>
                    <a:pt x="4" y="4"/>
                  </a:lnTo>
                  <a:lnTo>
                    <a:pt x="4" y="4"/>
                  </a:lnTo>
                  <a:lnTo>
                    <a:pt x="4" y="0"/>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424"/>
            <p:cNvSpPr>
              <a:spLocks/>
            </p:cNvSpPr>
            <p:nvPr/>
          </p:nvSpPr>
          <p:spPr bwMode="auto">
            <a:xfrm>
              <a:off x="7379" y="290"/>
              <a:ext cx="4" cy="11"/>
            </a:xfrm>
            <a:custGeom>
              <a:avLst/>
              <a:gdLst>
                <a:gd name="T0" fmla="*/ 4 w 4"/>
                <a:gd name="T1" fmla="*/ 0 h 11"/>
                <a:gd name="T2" fmla="*/ 0 w 4"/>
                <a:gd name="T3" fmla="*/ 11 h 11"/>
                <a:gd name="T4" fmla="*/ 4 w 4"/>
                <a:gd name="T5" fmla="*/ 0 h 11"/>
              </a:gdLst>
              <a:ahLst/>
              <a:cxnLst>
                <a:cxn ang="0">
                  <a:pos x="T0" y="T1"/>
                </a:cxn>
                <a:cxn ang="0">
                  <a:pos x="T2" y="T3"/>
                </a:cxn>
                <a:cxn ang="0">
                  <a:pos x="T4" y="T5"/>
                </a:cxn>
              </a:cxnLst>
              <a:rect l="0" t="0" r="r" b="b"/>
              <a:pathLst>
                <a:path w="4" h="11">
                  <a:moveTo>
                    <a:pt x="4" y="0"/>
                  </a:moveTo>
                  <a:lnTo>
                    <a:pt x="0" y="11"/>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425"/>
            <p:cNvSpPr>
              <a:spLocks/>
            </p:cNvSpPr>
            <p:nvPr/>
          </p:nvSpPr>
          <p:spPr bwMode="auto">
            <a:xfrm>
              <a:off x="7379" y="290"/>
              <a:ext cx="4" cy="11"/>
            </a:xfrm>
            <a:custGeom>
              <a:avLst/>
              <a:gdLst>
                <a:gd name="T0" fmla="*/ 4 w 4"/>
                <a:gd name="T1" fmla="*/ 0 h 11"/>
                <a:gd name="T2" fmla="*/ 0 w 4"/>
                <a:gd name="T3" fmla="*/ 11 h 11"/>
                <a:gd name="T4" fmla="*/ 4 w 4"/>
                <a:gd name="T5" fmla="*/ 0 h 11"/>
              </a:gdLst>
              <a:ahLst/>
              <a:cxnLst>
                <a:cxn ang="0">
                  <a:pos x="T0" y="T1"/>
                </a:cxn>
                <a:cxn ang="0">
                  <a:pos x="T2" y="T3"/>
                </a:cxn>
                <a:cxn ang="0">
                  <a:pos x="T4" y="T5"/>
                </a:cxn>
              </a:cxnLst>
              <a:rect l="0" t="0" r="r" b="b"/>
              <a:pathLst>
                <a:path w="4" h="11">
                  <a:moveTo>
                    <a:pt x="4" y="0"/>
                  </a:moveTo>
                  <a:lnTo>
                    <a:pt x="0" y="11"/>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Freeform 426"/>
            <p:cNvSpPr>
              <a:spLocks/>
            </p:cNvSpPr>
            <p:nvPr/>
          </p:nvSpPr>
          <p:spPr bwMode="auto">
            <a:xfrm>
              <a:off x="7231" y="-4"/>
              <a:ext cx="144" cy="309"/>
            </a:xfrm>
            <a:custGeom>
              <a:avLst/>
              <a:gdLst>
                <a:gd name="T0" fmla="*/ 4 w 144"/>
                <a:gd name="T1" fmla="*/ 0 h 309"/>
                <a:gd name="T2" fmla="*/ 0 w 144"/>
                <a:gd name="T3" fmla="*/ 0 h 309"/>
                <a:gd name="T4" fmla="*/ 4 w 144"/>
                <a:gd name="T5" fmla="*/ 8 h 309"/>
                <a:gd name="T6" fmla="*/ 140 w 144"/>
                <a:gd name="T7" fmla="*/ 309 h 309"/>
                <a:gd name="T8" fmla="*/ 144 w 144"/>
                <a:gd name="T9" fmla="*/ 301 h 309"/>
                <a:gd name="T10" fmla="*/ 4 w 144"/>
                <a:gd name="T11" fmla="*/ 0 h 309"/>
              </a:gdLst>
              <a:ahLst/>
              <a:cxnLst>
                <a:cxn ang="0">
                  <a:pos x="T0" y="T1"/>
                </a:cxn>
                <a:cxn ang="0">
                  <a:pos x="T2" y="T3"/>
                </a:cxn>
                <a:cxn ang="0">
                  <a:pos x="T4" y="T5"/>
                </a:cxn>
                <a:cxn ang="0">
                  <a:pos x="T6" y="T7"/>
                </a:cxn>
                <a:cxn ang="0">
                  <a:pos x="T8" y="T9"/>
                </a:cxn>
                <a:cxn ang="0">
                  <a:pos x="T10" y="T11"/>
                </a:cxn>
              </a:cxnLst>
              <a:rect l="0" t="0" r="r" b="b"/>
              <a:pathLst>
                <a:path w="144" h="309">
                  <a:moveTo>
                    <a:pt x="4" y="0"/>
                  </a:moveTo>
                  <a:lnTo>
                    <a:pt x="0" y="0"/>
                  </a:lnTo>
                  <a:lnTo>
                    <a:pt x="4" y="8"/>
                  </a:lnTo>
                  <a:lnTo>
                    <a:pt x="140" y="309"/>
                  </a:lnTo>
                  <a:lnTo>
                    <a:pt x="144" y="301"/>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427"/>
            <p:cNvSpPr>
              <a:spLocks/>
            </p:cNvSpPr>
            <p:nvPr/>
          </p:nvSpPr>
          <p:spPr bwMode="auto">
            <a:xfrm>
              <a:off x="7231" y="-4"/>
              <a:ext cx="144" cy="309"/>
            </a:xfrm>
            <a:custGeom>
              <a:avLst/>
              <a:gdLst>
                <a:gd name="T0" fmla="*/ 4 w 144"/>
                <a:gd name="T1" fmla="*/ 0 h 309"/>
                <a:gd name="T2" fmla="*/ 0 w 144"/>
                <a:gd name="T3" fmla="*/ 0 h 309"/>
                <a:gd name="T4" fmla="*/ 4 w 144"/>
                <a:gd name="T5" fmla="*/ 8 h 309"/>
                <a:gd name="T6" fmla="*/ 140 w 144"/>
                <a:gd name="T7" fmla="*/ 309 h 309"/>
                <a:gd name="T8" fmla="*/ 144 w 144"/>
                <a:gd name="T9" fmla="*/ 301 h 309"/>
                <a:gd name="T10" fmla="*/ 4 w 144"/>
                <a:gd name="T11" fmla="*/ 0 h 309"/>
              </a:gdLst>
              <a:ahLst/>
              <a:cxnLst>
                <a:cxn ang="0">
                  <a:pos x="T0" y="T1"/>
                </a:cxn>
                <a:cxn ang="0">
                  <a:pos x="T2" y="T3"/>
                </a:cxn>
                <a:cxn ang="0">
                  <a:pos x="T4" y="T5"/>
                </a:cxn>
                <a:cxn ang="0">
                  <a:pos x="T6" y="T7"/>
                </a:cxn>
                <a:cxn ang="0">
                  <a:pos x="T8" y="T9"/>
                </a:cxn>
                <a:cxn ang="0">
                  <a:pos x="T10" y="T11"/>
                </a:cxn>
              </a:cxnLst>
              <a:rect l="0" t="0" r="r" b="b"/>
              <a:pathLst>
                <a:path w="144" h="309">
                  <a:moveTo>
                    <a:pt x="4" y="0"/>
                  </a:moveTo>
                  <a:lnTo>
                    <a:pt x="0" y="0"/>
                  </a:lnTo>
                  <a:lnTo>
                    <a:pt x="4" y="8"/>
                  </a:lnTo>
                  <a:lnTo>
                    <a:pt x="140" y="309"/>
                  </a:lnTo>
                  <a:lnTo>
                    <a:pt x="144" y="301"/>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0" name="Freeform 428"/>
            <p:cNvSpPr>
              <a:spLocks/>
            </p:cNvSpPr>
            <p:nvPr/>
          </p:nvSpPr>
          <p:spPr bwMode="auto">
            <a:xfrm>
              <a:off x="7371" y="279"/>
              <a:ext cx="12" cy="26"/>
            </a:xfrm>
            <a:custGeom>
              <a:avLst/>
              <a:gdLst>
                <a:gd name="T0" fmla="*/ 3 w 3"/>
                <a:gd name="T1" fmla="*/ 0 h 7"/>
                <a:gd name="T2" fmla="*/ 1 w 3"/>
                <a:gd name="T3" fmla="*/ 5 h 7"/>
                <a:gd name="T4" fmla="*/ 0 w 3"/>
                <a:gd name="T5" fmla="*/ 7 h 7"/>
                <a:gd name="T6" fmla="*/ 0 w 3"/>
                <a:gd name="T7" fmla="*/ 7 h 7"/>
                <a:gd name="T8" fmla="*/ 0 w 3"/>
                <a:gd name="T9" fmla="*/ 7 h 7"/>
                <a:gd name="T10" fmla="*/ 0 w 3"/>
                <a:gd name="T11" fmla="*/ 7 h 7"/>
                <a:gd name="T12" fmla="*/ 1 w 3"/>
                <a:gd name="T13" fmla="*/ 7 h 7"/>
                <a:gd name="T14" fmla="*/ 2 w 3"/>
                <a:gd name="T15" fmla="*/ 7 h 7"/>
                <a:gd name="T16" fmla="*/ 3 w 3"/>
                <a:gd name="T17" fmla="*/ 7 h 7"/>
                <a:gd name="T18" fmla="*/ 3 w 3"/>
                <a:gd name="T19" fmla="*/ 6 h 7"/>
                <a:gd name="T20" fmla="*/ 2 w 3"/>
                <a:gd name="T21" fmla="*/ 6 h 7"/>
                <a:gd name="T22" fmla="*/ 3 w 3"/>
                <a:gd name="T23" fmla="*/ 3 h 7"/>
                <a:gd name="T24" fmla="*/ 3 w 3"/>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7">
                  <a:moveTo>
                    <a:pt x="3" y="0"/>
                  </a:moveTo>
                  <a:cubicBezTo>
                    <a:pt x="1" y="5"/>
                    <a:pt x="1" y="5"/>
                    <a:pt x="1" y="5"/>
                  </a:cubicBezTo>
                  <a:cubicBezTo>
                    <a:pt x="0" y="7"/>
                    <a:pt x="0" y="7"/>
                    <a:pt x="0" y="7"/>
                  </a:cubicBezTo>
                  <a:cubicBezTo>
                    <a:pt x="0" y="7"/>
                    <a:pt x="0" y="7"/>
                    <a:pt x="0" y="7"/>
                  </a:cubicBezTo>
                  <a:cubicBezTo>
                    <a:pt x="0" y="7"/>
                    <a:pt x="0" y="7"/>
                    <a:pt x="0" y="7"/>
                  </a:cubicBezTo>
                  <a:cubicBezTo>
                    <a:pt x="0" y="7"/>
                    <a:pt x="0" y="7"/>
                    <a:pt x="0" y="7"/>
                  </a:cubicBezTo>
                  <a:cubicBezTo>
                    <a:pt x="1" y="7"/>
                    <a:pt x="1" y="7"/>
                    <a:pt x="1" y="7"/>
                  </a:cubicBezTo>
                  <a:cubicBezTo>
                    <a:pt x="2" y="7"/>
                    <a:pt x="2" y="7"/>
                    <a:pt x="2" y="7"/>
                  </a:cubicBezTo>
                  <a:cubicBezTo>
                    <a:pt x="3" y="7"/>
                    <a:pt x="3" y="7"/>
                    <a:pt x="3" y="7"/>
                  </a:cubicBezTo>
                  <a:cubicBezTo>
                    <a:pt x="3" y="6"/>
                    <a:pt x="3" y="6"/>
                    <a:pt x="3" y="6"/>
                  </a:cubicBezTo>
                  <a:cubicBezTo>
                    <a:pt x="2" y="6"/>
                    <a:pt x="2" y="6"/>
                    <a:pt x="2" y="6"/>
                  </a:cubicBezTo>
                  <a:cubicBezTo>
                    <a:pt x="3" y="3"/>
                    <a:pt x="3" y="3"/>
                    <a:pt x="3" y="3"/>
                  </a:cubicBezTo>
                  <a:cubicBezTo>
                    <a:pt x="3" y="2"/>
                    <a:pt x="3" y="1"/>
                    <a:pt x="3"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Freeform 429"/>
            <p:cNvSpPr>
              <a:spLocks/>
            </p:cNvSpPr>
            <p:nvPr/>
          </p:nvSpPr>
          <p:spPr bwMode="auto">
            <a:xfrm>
              <a:off x="4538" y="2582"/>
              <a:ext cx="0" cy="4"/>
            </a:xfrm>
            <a:custGeom>
              <a:avLst/>
              <a:gdLst>
                <a:gd name="T0" fmla="*/ 0 h 4"/>
                <a:gd name="T1" fmla="*/ 4 h 4"/>
                <a:gd name="T2" fmla="*/ 0 h 4"/>
              </a:gdLst>
              <a:ahLst/>
              <a:cxnLst>
                <a:cxn ang="0">
                  <a:pos x="0" y="T0"/>
                </a:cxn>
                <a:cxn ang="0">
                  <a:pos x="0" y="T1"/>
                </a:cxn>
                <a:cxn ang="0">
                  <a:pos x="0" y="T2"/>
                </a:cxn>
              </a:cxnLst>
              <a:rect l="0" t="0" r="r" b="b"/>
              <a:pathLst>
                <a:path h="4">
                  <a:moveTo>
                    <a:pt x="0" y="0"/>
                  </a:moveTo>
                  <a:lnTo>
                    <a:pt x="0"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430"/>
            <p:cNvSpPr>
              <a:spLocks/>
            </p:cNvSpPr>
            <p:nvPr/>
          </p:nvSpPr>
          <p:spPr bwMode="auto">
            <a:xfrm>
              <a:off x="4538" y="2582"/>
              <a:ext cx="0" cy="4"/>
            </a:xfrm>
            <a:custGeom>
              <a:avLst/>
              <a:gdLst>
                <a:gd name="T0" fmla="*/ 0 h 4"/>
                <a:gd name="T1" fmla="*/ 4 h 4"/>
                <a:gd name="T2" fmla="*/ 0 h 4"/>
              </a:gdLst>
              <a:ahLst/>
              <a:cxnLst>
                <a:cxn ang="0">
                  <a:pos x="0" y="T0"/>
                </a:cxn>
                <a:cxn ang="0">
                  <a:pos x="0" y="T1"/>
                </a:cxn>
                <a:cxn ang="0">
                  <a:pos x="0" y="T2"/>
                </a:cxn>
              </a:cxnLst>
              <a:rect l="0" t="0" r="r" b="b"/>
              <a:pathLst>
                <a:path h="4">
                  <a:moveTo>
                    <a:pt x="0" y="0"/>
                  </a:move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431"/>
            <p:cNvSpPr>
              <a:spLocks/>
            </p:cNvSpPr>
            <p:nvPr/>
          </p:nvSpPr>
          <p:spPr bwMode="auto">
            <a:xfrm>
              <a:off x="4000" y="2582"/>
              <a:ext cx="533" cy="731"/>
            </a:xfrm>
            <a:custGeom>
              <a:avLst/>
              <a:gdLst>
                <a:gd name="T0" fmla="*/ 533 w 533"/>
                <a:gd name="T1" fmla="*/ 0 h 731"/>
                <a:gd name="T2" fmla="*/ 521 w 533"/>
                <a:gd name="T3" fmla="*/ 724 h 731"/>
                <a:gd name="T4" fmla="*/ 4 w 533"/>
                <a:gd name="T5" fmla="*/ 261 h 731"/>
                <a:gd name="T6" fmla="*/ 4 w 533"/>
                <a:gd name="T7" fmla="*/ 261 h 731"/>
                <a:gd name="T8" fmla="*/ 0 w 533"/>
                <a:gd name="T9" fmla="*/ 261 h 731"/>
                <a:gd name="T10" fmla="*/ 0 w 533"/>
                <a:gd name="T11" fmla="*/ 261 h 731"/>
                <a:gd name="T12" fmla="*/ 0 w 533"/>
                <a:gd name="T13" fmla="*/ 265 h 731"/>
                <a:gd name="T14" fmla="*/ 517 w 533"/>
                <a:gd name="T15" fmla="*/ 728 h 731"/>
                <a:gd name="T16" fmla="*/ 521 w 533"/>
                <a:gd name="T17" fmla="*/ 731 h 731"/>
                <a:gd name="T18" fmla="*/ 533 w 533"/>
                <a:gd name="T19"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731">
                  <a:moveTo>
                    <a:pt x="533" y="0"/>
                  </a:moveTo>
                  <a:lnTo>
                    <a:pt x="521" y="724"/>
                  </a:lnTo>
                  <a:lnTo>
                    <a:pt x="4" y="261"/>
                  </a:lnTo>
                  <a:lnTo>
                    <a:pt x="4" y="261"/>
                  </a:lnTo>
                  <a:lnTo>
                    <a:pt x="0" y="261"/>
                  </a:lnTo>
                  <a:lnTo>
                    <a:pt x="0" y="261"/>
                  </a:lnTo>
                  <a:lnTo>
                    <a:pt x="0" y="265"/>
                  </a:lnTo>
                  <a:lnTo>
                    <a:pt x="517" y="728"/>
                  </a:lnTo>
                  <a:lnTo>
                    <a:pt x="521" y="731"/>
                  </a:lnTo>
                  <a:lnTo>
                    <a:pt x="533"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Freeform 432"/>
            <p:cNvSpPr>
              <a:spLocks/>
            </p:cNvSpPr>
            <p:nvPr/>
          </p:nvSpPr>
          <p:spPr bwMode="auto">
            <a:xfrm>
              <a:off x="4000" y="2582"/>
              <a:ext cx="533" cy="731"/>
            </a:xfrm>
            <a:custGeom>
              <a:avLst/>
              <a:gdLst>
                <a:gd name="T0" fmla="*/ 533 w 533"/>
                <a:gd name="T1" fmla="*/ 0 h 731"/>
                <a:gd name="T2" fmla="*/ 521 w 533"/>
                <a:gd name="T3" fmla="*/ 724 h 731"/>
                <a:gd name="T4" fmla="*/ 4 w 533"/>
                <a:gd name="T5" fmla="*/ 261 h 731"/>
                <a:gd name="T6" fmla="*/ 4 w 533"/>
                <a:gd name="T7" fmla="*/ 261 h 731"/>
                <a:gd name="T8" fmla="*/ 0 w 533"/>
                <a:gd name="T9" fmla="*/ 261 h 731"/>
                <a:gd name="T10" fmla="*/ 0 w 533"/>
                <a:gd name="T11" fmla="*/ 261 h 731"/>
                <a:gd name="T12" fmla="*/ 0 w 533"/>
                <a:gd name="T13" fmla="*/ 265 h 731"/>
                <a:gd name="T14" fmla="*/ 517 w 533"/>
                <a:gd name="T15" fmla="*/ 728 h 731"/>
                <a:gd name="T16" fmla="*/ 521 w 533"/>
                <a:gd name="T17" fmla="*/ 731 h 731"/>
                <a:gd name="T18" fmla="*/ 533 w 533"/>
                <a:gd name="T19"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731">
                  <a:moveTo>
                    <a:pt x="533" y="0"/>
                  </a:moveTo>
                  <a:lnTo>
                    <a:pt x="521" y="724"/>
                  </a:lnTo>
                  <a:lnTo>
                    <a:pt x="4" y="261"/>
                  </a:lnTo>
                  <a:lnTo>
                    <a:pt x="4" y="261"/>
                  </a:lnTo>
                  <a:lnTo>
                    <a:pt x="0" y="261"/>
                  </a:lnTo>
                  <a:lnTo>
                    <a:pt x="0" y="261"/>
                  </a:lnTo>
                  <a:lnTo>
                    <a:pt x="0" y="265"/>
                  </a:lnTo>
                  <a:lnTo>
                    <a:pt x="517" y="728"/>
                  </a:lnTo>
                  <a:lnTo>
                    <a:pt x="521" y="731"/>
                  </a:lnTo>
                  <a:lnTo>
                    <a:pt x="533"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433"/>
            <p:cNvSpPr>
              <a:spLocks/>
            </p:cNvSpPr>
            <p:nvPr/>
          </p:nvSpPr>
          <p:spPr bwMode="auto">
            <a:xfrm>
              <a:off x="3996" y="2840"/>
              <a:ext cx="4" cy="3"/>
            </a:xfrm>
            <a:custGeom>
              <a:avLst/>
              <a:gdLst>
                <a:gd name="T0" fmla="*/ 4 w 4"/>
                <a:gd name="T1" fmla="*/ 0 h 3"/>
                <a:gd name="T2" fmla="*/ 0 w 4"/>
                <a:gd name="T3" fmla="*/ 3 h 3"/>
                <a:gd name="T4" fmla="*/ 4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3"/>
                  </a:lnTo>
                  <a:lnTo>
                    <a:pt x="4" y="3"/>
                  </a:lnTo>
                  <a:lnTo>
                    <a:pt x="4" y="3"/>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9" name="Freeform 434"/>
            <p:cNvSpPr>
              <a:spLocks/>
            </p:cNvSpPr>
            <p:nvPr/>
          </p:nvSpPr>
          <p:spPr bwMode="auto">
            <a:xfrm>
              <a:off x="3996" y="2840"/>
              <a:ext cx="4" cy="3"/>
            </a:xfrm>
            <a:custGeom>
              <a:avLst/>
              <a:gdLst>
                <a:gd name="T0" fmla="*/ 4 w 4"/>
                <a:gd name="T1" fmla="*/ 0 h 3"/>
                <a:gd name="T2" fmla="*/ 0 w 4"/>
                <a:gd name="T3" fmla="*/ 3 h 3"/>
                <a:gd name="T4" fmla="*/ 4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3"/>
                  </a:lnTo>
                  <a:lnTo>
                    <a:pt x="4" y="3"/>
                  </a:lnTo>
                  <a:lnTo>
                    <a:pt x="4" y="3"/>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0" name="Freeform 435"/>
            <p:cNvSpPr>
              <a:spLocks/>
            </p:cNvSpPr>
            <p:nvPr/>
          </p:nvSpPr>
          <p:spPr bwMode="auto">
            <a:xfrm>
              <a:off x="4521" y="3313"/>
              <a:ext cx="4" cy="4"/>
            </a:xfrm>
            <a:custGeom>
              <a:avLst/>
              <a:gdLst>
                <a:gd name="T0" fmla="*/ 4 w 4"/>
                <a:gd name="T1" fmla="*/ 0 h 4"/>
                <a:gd name="T2" fmla="*/ 0 w 4"/>
                <a:gd name="T3" fmla="*/ 0 h 4"/>
                <a:gd name="T4" fmla="*/ 0 w 4"/>
                <a:gd name="T5" fmla="*/ 0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0"/>
                  </a:lnTo>
                  <a:lnTo>
                    <a:pt x="4" y="4"/>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1" name="Freeform 436"/>
            <p:cNvSpPr>
              <a:spLocks/>
            </p:cNvSpPr>
            <p:nvPr/>
          </p:nvSpPr>
          <p:spPr bwMode="auto">
            <a:xfrm>
              <a:off x="4521" y="3313"/>
              <a:ext cx="4" cy="4"/>
            </a:xfrm>
            <a:custGeom>
              <a:avLst/>
              <a:gdLst>
                <a:gd name="T0" fmla="*/ 4 w 4"/>
                <a:gd name="T1" fmla="*/ 0 h 4"/>
                <a:gd name="T2" fmla="*/ 0 w 4"/>
                <a:gd name="T3" fmla="*/ 0 h 4"/>
                <a:gd name="T4" fmla="*/ 0 w 4"/>
                <a:gd name="T5" fmla="*/ 0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0"/>
                  </a:lnTo>
                  <a:lnTo>
                    <a:pt x="4" y="4"/>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2" name="Freeform 437"/>
            <p:cNvSpPr>
              <a:spLocks/>
            </p:cNvSpPr>
            <p:nvPr/>
          </p:nvSpPr>
          <p:spPr bwMode="auto">
            <a:xfrm>
              <a:off x="4521" y="2582"/>
              <a:ext cx="842" cy="731"/>
            </a:xfrm>
            <a:custGeom>
              <a:avLst/>
              <a:gdLst>
                <a:gd name="T0" fmla="*/ 12 w 842"/>
                <a:gd name="T1" fmla="*/ 0 h 731"/>
                <a:gd name="T2" fmla="*/ 12 w 842"/>
                <a:gd name="T3" fmla="*/ 0 h 731"/>
                <a:gd name="T4" fmla="*/ 0 w 842"/>
                <a:gd name="T5" fmla="*/ 731 h 731"/>
                <a:gd name="T6" fmla="*/ 0 w 842"/>
                <a:gd name="T7" fmla="*/ 731 h 731"/>
                <a:gd name="T8" fmla="*/ 0 w 842"/>
                <a:gd name="T9" fmla="*/ 731 h 731"/>
                <a:gd name="T10" fmla="*/ 0 w 842"/>
                <a:gd name="T11" fmla="*/ 731 h 731"/>
                <a:gd name="T12" fmla="*/ 0 w 842"/>
                <a:gd name="T13" fmla="*/ 731 h 731"/>
                <a:gd name="T14" fmla="*/ 0 w 842"/>
                <a:gd name="T15" fmla="*/ 731 h 731"/>
                <a:gd name="T16" fmla="*/ 4 w 842"/>
                <a:gd name="T17" fmla="*/ 731 h 731"/>
                <a:gd name="T18" fmla="*/ 4 w 842"/>
                <a:gd name="T19" fmla="*/ 731 h 731"/>
                <a:gd name="T20" fmla="*/ 838 w 842"/>
                <a:gd name="T21" fmla="*/ 607 h 731"/>
                <a:gd name="T22" fmla="*/ 842 w 842"/>
                <a:gd name="T23" fmla="*/ 607 h 731"/>
                <a:gd name="T24" fmla="*/ 842 w 842"/>
                <a:gd name="T25" fmla="*/ 607 h 731"/>
                <a:gd name="T26" fmla="*/ 838 w 842"/>
                <a:gd name="T27" fmla="*/ 603 h 731"/>
                <a:gd name="T28" fmla="*/ 360 w 842"/>
                <a:gd name="T29" fmla="*/ 676 h 731"/>
                <a:gd name="T30" fmla="*/ 4 w 842"/>
                <a:gd name="T31" fmla="*/ 728 h 731"/>
                <a:gd name="T32" fmla="*/ 17 w 842"/>
                <a:gd name="T33" fmla="*/ 4 h 731"/>
                <a:gd name="T34" fmla="*/ 17 w 842"/>
                <a:gd name="T35" fmla="*/ 0 h 731"/>
                <a:gd name="T36" fmla="*/ 292 w 842"/>
                <a:gd name="T37" fmla="*/ 206 h 731"/>
                <a:gd name="T38" fmla="*/ 17 w 842"/>
                <a:gd name="T39" fmla="*/ 0 h 731"/>
                <a:gd name="T40" fmla="*/ 17 w 842"/>
                <a:gd name="T41" fmla="*/ 0 h 731"/>
                <a:gd name="T42" fmla="*/ 12 w 842"/>
                <a:gd name="T43"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2" h="731">
                  <a:moveTo>
                    <a:pt x="12" y="0"/>
                  </a:moveTo>
                  <a:lnTo>
                    <a:pt x="12" y="0"/>
                  </a:lnTo>
                  <a:lnTo>
                    <a:pt x="0" y="731"/>
                  </a:lnTo>
                  <a:lnTo>
                    <a:pt x="0" y="731"/>
                  </a:lnTo>
                  <a:lnTo>
                    <a:pt x="0" y="731"/>
                  </a:lnTo>
                  <a:lnTo>
                    <a:pt x="0" y="731"/>
                  </a:lnTo>
                  <a:lnTo>
                    <a:pt x="0" y="731"/>
                  </a:lnTo>
                  <a:lnTo>
                    <a:pt x="0" y="731"/>
                  </a:lnTo>
                  <a:lnTo>
                    <a:pt x="4" y="731"/>
                  </a:lnTo>
                  <a:lnTo>
                    <a:pt x="4" y="731"/>
                  </a:lnTo>
                  <a:lnTo>
                    <a:pt x="838" y="607"/>
                  </a:lnTo>
                  <a:lnTo>
                    <a:pt x="842" y="607"/>
                  </a:lnTo>
                  <a:lnTo>
                    <a:pt x="842" y="607"/>
                  </a:lnTo>
                  <a:lnTo>
                    <a:pt x="838" y="603"/>
                  </a:lnTo>
                  <a:lnTo>
                    <a:pt x="360" y="676"/>
                  </a:lnTo>
                  <a:lnTo>
                    <a:pt x="4" y="728"/>
                  </a:lnTo>
                  <a:lnTo>
                    <a:pt x="17" y="4"/>
                  </a:lnTo>
                  <a:lnTo>
                    <a:pt x="17" y="0"/>
                  </a:lnTo>
                  <a:lnTo>
                    <a:pt x="292" y="206"/>
                  </a:lnTo>
                  <a:lnTo>
                    <a:pt x="17" y="0"/>
                  </a:lnTo>
                  <a:lnTo>
                    <a:pt x="17" y="0"/>
                  </a:lnTo>
                  <a:lnTo>
                    <a:pt x="1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3" name="Freeform 438"/>
            <p:cNvSpPr>
              <a:spLocks/>
            </p:cNvSpPr>
            <p:nvPr/>
          </p:nvSpPr>
          <p:spPr bwMode="auto">
            <a:xfrm>
              <a:off x="4521" y="2582"/>
              <a:ext cx="842" cy="731"/>
            </a:xfrm>
            <a:custGeom>
              <a:avLst/>
              <a:gdLst>
                <a:gd name="T0" fmla="*/ 12 w 842"/>
                <a:gd name="T1" fmla="*/ 0 h 731"/>
                <a:gd name="T2" fmla="*/ 12 w 842"/>
                <a:gd name="T3" fmla="*/ 0 h 731"/>
                <a:gd name="T4" fmla="*/ 0 w 842"/>
                <a:gd name="T5" fmla="*/ 731 h 731"/>
                <a:gd name="T6" fmla="*/ 0 w 842"/>
                <a:gd name="T7" fmla="*/ 731 h 731"/>
                <a:gd name="T8" fmla="*/ 0 w 842"/>
                <a:gd name="T9" fmla="*/ 731 h 731"/>
                <a:gd name="T10" fmla="*/ 0 w 842"/>
                <a:gd name="T11" fmla="*/ 731 h 731"/>
                <a:gd name="T12" fmla="*/ 0 w 842"/>
                <a:gd name="T13" fmla="*/ 731 h 731"/>
                <a:gd name="T14" fmla="*/ 0 w 842"/>
                <a:gd name="T15" fmla="*/ 731 h 731"/>
                <a:gd name="T16" fmla="*/ 4 w 842"/>
                <a:gd name="T17" fmla="*/ 731 h 731"/>
                <a:gd name="T18" fmla="*/ 4 w 842"/>
                <a:gd name="T19" fmla="*/ 731 h 731"/>
                <a:gd name="T20" fmla="*/ 838 w 842"/>
                <a:gd name="T21" fmla="*/ 607 h 731"/>
                <a:gd name="T22" fmla="*/ 842 w 842"/>
                <a:gd name="T23" fmla="*/ 607 h 731"/>
                <a:gd name="T24" fmla="*/ 842 w 842"/>
                <a:gd name="T25" fmla="*/ 607 h 731"/>
                <a:gd name="T26" fmla="*/ 838 w 842"/>
                <a:gd name="T27" fmla="*/ 603 h 731"/>
                <a:gd name="T28" fmla="*/ 360 w 842"/>
                <a:gd name="T29" fmla="*/ 676 h 731"/>
                <a:gd name="T30" fmla="*/ 4 w 842"/>
                <a:gd name="T31" fmla="*/ 728 h 731"/>
                <a:gd name="T32" fmla="*/ 17 w 842"/>
                <a:gd name="T33" fmla="*/ 4 h 731"/>
                <a:gd name="T34" fmla="*/ 17 w 842"/>
                <a:gd name="T35" fmla="*/ 0 h 731"/>
                <a:gd name="T36" fmla="*/ 292 w 842"/>
                <a:gd name="T37" fmla="*/ 206 h 731"/>
                <a:gd name="T38" fmla="*/ 17 w 842"/>
                <a:gd name="T39" fmla="*/ 0 h 731"/>
                <a:gd name="T40" fmla="*/ 17 w 842"/>
                <a:gd name="T41" fmla="*/ 0 h 731"/>
                <a:gd name="T42" fmla="*/ 12 w 842"/>
                <a:gd name="T43"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2" h="731">
                  <a:moveTo>
                    <a:pt x="12" y="0"/>
                  </a:moveTo>
                  <a:lnTo>
                    <a:pt x="12" y="0"/>
                  </a:lnTo>
                  <a:lnTo>
                    <a:pt x="0" y="731"/>
                  </a:lnTo>
                  <a:lnTo>
                    <a:pt x="0" y="731"/>
                  </a:lnTo>
                  <a:lnTo>
                    <a:pt x="0" y="731"/>
                  </a:lnTo>
                  <a:lnTo>
                    <a:pt x="0" y="731"/>
                  </a:lnTo>
                  <a:lnTo>
                    <a:pt x="0" y="731"/>
                  </a:lnTo>
                  <a:lnTo>
                    <a:pt x="0" y="731"/>
                  </a:lnTo>
                  <a:lnTo>
                    <a:pt x="4" y="731"/>
                  </a:lnTo>
                  <a:lnTo>
                    <a:pt x="4" y="731"/>
                  </a:lnTo>
                  <a:lnTo>
                    <a:pt x="838" y="607"/>
                  </a:lnTo>
                  <a:lnTo>
                    <a:pt x="842" y="607"/>
                  </a:lnTo>
                  <a:lnTo>
                    <a:pt x="842" y="607"/>
                  </a:lnTo>
                  <a:lnTo>
                    <a:pt x="838" y="603"/>
                  </a:lnTo>
                  <a:lnTo>
                    <a:pt x="360" y="676"/>
                  </a:lnTo>
                  <a:lnTo>
                    <a:pt x="4" y="728"/>
                  </a:lnTo>
                  <a:lnTo>
                    <a:pt x="17" y="4"/>
                  </a:lnTo>
                  <a:lnTo>
                    <a:pt x="17" y="0"/>
                  </a:lnTo>
                  <a:lnTo>
                    <a:pt x="292" y="206"/>
                  </a:lnTo>
                  <a:lnTo>
                    <a:pt x="17" y="0"/>
                  </a:lnTo>
                  <a:lnTo>
                    <a:pt x="17" y="0"/>
                  </a:lnTo>
                  <a:lnTo>
                    <a:pt x="1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4" name="Freeform 439"/>
            <p:cNvSpPr>
              <a:spLocks/>
            </p:cNvSpPr>
            <p:nvPr/>
          </p:nvSpPr>
          <p:spPr bwMode="auto">
            <a:xfrm>
              <a:off x="5363" y="3185"/>
              <a:ext cx="5" cy="4"/>
            </a:xfrm>
            <a:custGeom>
              <a:avLst/>
              <a:gdLst>
                <a:gd name="T0" fmla="*/ 0 w 5"/>
                <a:gd name="T1" fmla="*/ 0 h 4"/>
                <a:gd name="T2" fmla="*/ 0 w 5"/>
                <a:gd name="T3" fmla="*/ 0 h 4"/>
                <a:gd name="T4" fmla="*/ 0 w 5"/>
                <a:gd name="T5" fmla="*/ 4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0"/>
                  </a:lnTo>
                  <a:lnTo>
                    <a:pt x="0" y="4"/>
                  </a:lnTo>
                  <a:lnTo>
                    <a:pt x="5"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5" name="Freeform 440"/>
            <p:cNvSpPr>
              <a:spLocks/>
            </p:cNvSpPr>
            <p:nvPr/>
          </p:nvSpPr>
          <p:spPr bwMode="auto">
            <a:xfrm>
              <a:off x="5363" y="3185"/>
              <a:ext cx="5" cy="4"/>
            </a:xfrm>
            <a:custGeom>
              <a:avLst/>
              <a:gdLst>
                <a:gd name="T0" fmla="*/ 0 w 5"/>
                <a:gd name="T1" fmla="*/ 0 h 4"/>
                <a:gd name="T2" fmla="*/ 0 w 5"/>
                <a:gd name="T3" fmla="*/ 0 h 4"/>
                <a:gd name="T4" fmla="*/ 0 w 5"/>
                <a:gd name="T5" fmla="*/ 4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0"/>
                  </a:lnTo>
                  <a:lnTo>
                    <a:pt x="0" y="4"/>
                  </a:lnTo>
                  <a:lnTo>
                    <a:pt x="5"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6" name="Freeform 441"/>
            <p:cNvSpPr>
              <a:spLocks/>
            </p:cNvSpPr>
            <p:nvPr/>
          </p:nvSpPr>
          <p:spPr bwMode="auto">
            <a:xfrm>
              <a:off x="4178" y="2097"/>
              <a:ext cx="355" cy="478"/>
            </a:xfrm>
            <a:custGeom>
              <a:avLst/>
              <a:gdLst>
                <a:gd name="T0" fmla="*/ 0 w 355"/>
                <a:gd name="T1" fmla="*/ 0 h 478"/>
                <a:gd name="T2" fmla="*/ 355 w 355"/>
                <a:gd name="T3" fmla="*/ 478 h 478"/>
                <a:gd name="T4" fmla="*/ 355 w 355"/>
                <a:gd name="T5" fmla="*/ 478 h 478"/>
                <a:gd name="T6" fmla="*/ 0 w 355"/>
                <a:gd name="T7" fmla="*/ 0 h 478"/>
              </a:gdLst>
              <a:ahLst/>
              <a:cxnLst>
                <a:cxn ang="0">
                  <a:pos x="T0" y="T1"/>
                </a:cxn>
                <a:cxn ang="0">
                  <a:pos x="T2" y="T3"/>
                </a:cxn>
                <a:cxn ang="0">
                  <a:pos x="T4" y="T5"/>
                </a:cxn>
                <a:cxn ang="0">
                  <a:pos x="T6" y="T7"/>
                </a:cxn>
              </a:cxnLst>
              <a:rect l="0" t="0" r="r" b="b"/>
              <a:pathLst>
                <a:path w="355" h="478">
                  <a:moveTo>
                    <a:pt x="0" y="0"/>
                  </a:moveTo>
                  <a:lnTo>
                    <a:pt x="355" y="478"/>
                  </a:lnTo>
                  <a:lnTo>
                    <a:pt x="355" y="478"/>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7" name="Freeform 442"/>
            <p:cNvSpPr>
              <a:spLocks/>
            </p:cNvSpPr>
            <p:nvPr/>
          </p:nvSpPr>
          <p:spPr bwMode="auto">
            <a:xfrm>
              <a:off x="4178" y="2097"/>
              <a:ext cx="355" cy="478"/>
            </a:xfrm>
            <a:custGeom>
              <a:avLst/>
              <a:gdLst>
                <a:gd name="T0" fmla="*/ 0 w 355"/>
                <a:gd name="T1" fmla="*/ 0 h 478"/>
                <a:gd name="T2" fmla="*/ 355 w 355"/>
                <a:gd name="T3" fmla="*/ 478 h 478"/>
                <a:gd name="T4" fmla="*/ 355 w 355"/>
                <a:gd name="T5" fmla="*/ 478 h 478"/>
                <a:gd name="T6" fmla="*/ 0 w 355"/>
                <a:gd name="T7" fmla="*/ 0 h 478"/>
              </a:gdLst>
              <a:ahLst/>
              <a:cxnLst>
                <a:cxn ang="0">
                  <a:pos x="T0" y="T1"/>
                </a:cxn>
                <a:cxn ang="0">
                  <a:pos x="T2" y="T3"/>
                </a:cxn>
                <a:cxn ang="0">
                  <a:pos x="T4" y="T5"/>
                </a:cxn>
                <a:cxn ang="0">
                  <a:pos x="T6" y="T7"/>
                </a:cxn>
              </a:cxnLst>
              <a:rect l="0" t="0" r="r" b="b"/>
              <a:pathLst>
                <a:path w="355" h="478">
                  <a:moveTo>
                    <a:pt x="0" y="0"/>
                  </a:moveTo>
                  <a:lnTo>
                    <a:pt x="355" y="478"/>
                  </a:lnTo>
                  <a:lnTo>
                    <a:pt x="355" y="478"/>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8" name="Rectangle 443"/>
            <p:cNvSpPr>
              <a:spLocks noChangeArrowheads="1"/>
            </p:cNvSpPr>
            <p:nvPr/>
          </p:nvSpPr>
          <p:spPr bwMode="auto">
            <a:xfrm>
              <a:off x="4021" y="1884"/>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9" name="Freeform 444"/>
            <p:cNvSpPr>
              <a:spLocks/>
            </p:cNvSpPr>
            <p:nvPr/>
          </p:nvSpPr>
          <p:spPr bwMode="auto">
            <a:xfrm>
              <a:off x="4021" y="1884"/>
              <a:ext cx="0" cy="4"/>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0" name="Freeform 445"/>
            <p:cNvSpPr>
              <a:spLocks/>
            </p:cNvSpPr>
            <p:nvPr/>
          </p:nvSpPr>
          <p:spPr bwMode="auto">
            <a:xfrm>
              <a:off x="3996" y="1888"/>
              <a:ext cx="537" cy="955"/>
            </a:xfrm>
            <a:custGeom>
              <a:avLst/>
              <a:gdLst>
                <a:gd name="T0" fmla="*/ 25 w 537"/>
                <a:gd name="T1" fmla="*/ 0 h 955"/>
                <a:gd name="T2" fmla="*/ 25 w 537"/>
                <a:gd name="T3" fmla="*/ 0 h 955"/>
                <a:gd name="T4" fmla="*/ 25 w 537"/>
                <a:gd name="T5" fmla="*/ 4 h 955"/>
                <a:gd name="T6" fmla="*/ 25 w 537"/>
                <a:gd name="T7" fmla="*/ 4 h 955"/>
                <a:gd name="T8" fmla="*/ 4 w 537"/>
                <a:gd name="T9" fmla="*/ 952 h 955"/>
                <a:gd name="T10" fmla="*/ 4 w 537"/>
                <a:gd name="T11" fmla="*/ 955 h 955"/>
                <a:gd name="T12" fmla="*/ 0 w 537"/>
                <a:gd name="T13" fmla="*/ 955 h 955"/>
                <a:gd name="T14" fmla="*/ 4 w 537"/>
                <a:gd name="T15" fmla="*/ 955 h 955"/>
                <a:gd name="T16" fmla="*/ 4 w 537"/>
                <a:gd name="T17" fmla="*/ 955 h 955"/>
                <a:gd name="T18" fmla="*/ 8 w 537"/>
                <a:gd name="T19" fmla="*/ 955 h 955"/>
                <a:gd name="T20" fmla="*/ 8 w 537"/>
                <a:gd name="T21" fmla="*/ 955 h 955"/>
                <a:gd name="T22" fmla="*/ 537 w 537"/>
                <a:gd name="T23" fmla="*/ 694 h 955"/>
                <a:gd name="T24" fmla="*/ 537 w 537"/>
                <a:gd name="T25" fmla="*/ 694 h 955"/>
                <a:gd name="T26" fmla="*/ 537 w 537"/>
                <a:gd name="T27" fmla="*/ 694 h 955"/>
                <a:gd name="T28" fmla="*/ 537 w 537"/>
                <a:gd name="T29" fmla="*/ 694 h 955"/>
                <a:gd name="T30" fmla="*/ 537 w 537"/>
                <a:gd name="T31" fmla="*/ 691 h 955"/>
                <a:gd name="T32" fmla="*/ 537 w 537"/>
                <a:gd name="T33" fmla="*/ 691 h 955"/>
                <a:gd name="T34" fmla="*/ 8 w 537"/>
                <a:gd name="T35" fmla="*/ 952 h 955"/>
                <a:gd name="T36" fmla="*/ 25 w 537"/>
                <a:gd name="T37" fmla="*/ 7 h 955"/>
                <a:gd name="T38" fmla="*/ 25 w 537"/>
                <a:gd name="T3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7" h="955">
                  <a:moveTo>
                    <a:pt x="25" y="0"/>
                  </a:moveTo>
                  <a:lnTo>
                    <a:pt x="25" y="0"/>
                  </a:lnTo>
                  <a:lnTo>
                    <a:pt x="25" y="4"/>
                  </a:lnTo>
                  <a:lnTo>
                    <a:pt x="25" y="4"/>
                  </a:lnTo>
                  <a:lnTo>
                    <a:pt x="4" y="952"/>
                  </a:lnTo>
                  <a:lnTo>
                    <a:pt x="4" y="955"/>
                  </a:lnTo>
                  <a:lnTo>
                    <a:pt x="0" y="955"/>
                  </a:lnTo>
                  <a:lnTo>
                    <a:pt x="4" y="955"/>
                  </a:lnTo>
                  <a:lnTo>
                    <a:pt x="4" y="955"/>
                  </a:lnTo>
                  <a:lnTo>
                    <a:pt x="8" y="955"/>
                  </a:lnTo>
                  <a:lnTo>
                    <a:pt x="8" y="955"/>
                  </a:lnTo>
                  <a:lnTo>
                    <a:pt x="537" y="694"/>
                  </a:lnTo>
                  <a:lnTo>
                    <a:pt x="537" y="694"/>
                  </a:lnTo>
                  <a:lnTo>
                    <a:pt x="537" y="694"/>
                  </a:lnTo>
                  <a:lnTo>
                    <a:pt x="537" y="694"/>
                  </a:lnTo>
                  <a:lnTo>
                    <a:pt x="537" y="691"/>
                  </a:lnTo>
                  <a:lnTo>
                    <a:pt x="537" y="691"/>
                  </a:lnTo>
                  <a:lnTo>
                    <a:pt x="8" y="952"/>
                  </a:lnTo>
                  <a:lnTo>
                    <a:pt x="25" y="7"/>
                  </a:lnTo>
                  <a:lnTo>
                    <a:pt x="2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1" name="Freeform 446"/>
            <p:cNvSpPr>
              <a:spLocks/>
            </p:cNvSpPr>
            <p:nvPr/>
          </p:nvSpPr>
          <p:spPr bwMode="auto">
            <a:xfrm>
              <a:off x="3996" y="1888"/>
              <a:ext cx="537" cy="955"/>
            </a:xfrm>
            <a:custGeom>
              <a:avLst/>
              <a:gdLst>
                <a:gd name="T0" fmla="*/ 25 w 537"/>
                <a:gd name="T1" fmla="*/ 0 h 955"/>
                <a:gd name="T2" fmla="*/ 25 w 537"/>
                <a:gd name="T3" fmla="*/ 0 h 955"/>
                <a:gd name="T4" fmla="*/ 25 w 537"/>
                <a:gd name="T5" fmla="*/ 4 h 955"/>
                <a:gd name="T6" fmla="*/ 25 w 537"/>
                <a:gd name="T7" fmla="*/ 4 h 955"/>
                <a:gd name="T8" fmla="*/ 4 w 537"/>
                <a:gd name="T9" fmla="*/ 952 h 955"/>
                <a:gd name="T10" fmla="*/ 4 w 537"/>
                <a:gd name="T11" fmla="*/ 955 h 955"/>
                <a:gd name="T12" fmla="*/ 0 w 537"/>
                <a:gd name="T13" fmla="*/ 955 h 955"/>
                <a:gd name="T14" fmla="*/ 4 w 537"/>
                <a:gd name="T15" fmla="*/ 955 h 955"/>
                <a:gd name="T16" fmla="*/ 4 w 537"/>
                <a:gd name="T17" fmla="*/ 955 h 955"/>
                <a:gd name="T18" fmla="*/ 8 w 537"/>
                <a:gd name="T19" fmla="*/ 955 h 955"/>
                <a:gd name="T20" fmla="*/ 8 w 537"/>
                <a:gd name="T21" fmla="*/ 955 h 955"/>
                <a:gd name="T22" fmla="*/ 537 w 537"/>
                <a:gd name="T23" fmla="*/ 694 h 955"/>
                <a:gd name="T24" fmla="*/ 537 w 537"/>
                <a:gd name="T25" fmla="*/ 694 h 955"/>
                <a:gd name="T26" fmla="*/ 537 w 537"/>
                <a:gd name="T27" fmla="*/ 694 h 955"/>
                <a:gd name="T28" fmla="*/ 537 w 537"/>
                <a:gd name="T29" fmla="*/ 694 h 955"/>
                <a:gd name="T30" fmla="*/ 537 w 537"/>
                <a:gd name="T31" fmla="*/ 691 h 955"/>
                <a:gd name="T32" fmla="*/ 537 w 537"/>
                <a:gd name="T33" fmla="*/ 691 h 955"/>
                <a:gd name="T34" fmla="*/ 8 w 537"/>
                <a:gd name="T35" fmla="*/ 952 h 955"/>
                <a:gd name="T36" fmla="*/ 25 w 537"/>
                <a:gd name="T37" fmla="*/ 7 h 955"/>
                <a:gd name="T38" fmla="*/ 25 w 537"/>
                <a:gd name="T3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7" h="955">
                  <a:moveTo>
                    <a:pt x="25" y="0"/>
                  </a:moveTo>
                  <a:lnTo>
                    <a:pt x="25" y="0"/>
                  </a:lnTo>
                  <a:lnTo>
                    <a:pt x="25" y="4"/>
                  </a:lnTo>
                  <a:lnTo>
                    <a:pt x="25" y="4"/>
                  </a:lnTo>
                  <a:lnTo>
                    <a:pt x="4" y="952"/>
                  </a:lnTo>
                  <a:lnTo>
                    <a:pt x="4" y="955"/>
                  </a:lnTo>
                  <a:lnTo>
                    <a:pt x="0" y="955"/>
                  </a:lnTo>
                  <a:lnTo>
                    <a:pt x="4" y="955"/>
                  </a:lnTo>
                  <a:lnTo>
                    <a:pt x="4" y="955"/>
                  </a:lnTo>
                  <a:lnTo>
                    <a:pt x="8" y="955"/>
                  </a:lnTo>
                  <a:lnTo>
                    <a:pt x="8" y="955"/>
                  </a:lnTo>
                  <a:lnTo>
                    <a:pt x="537" y="694"/>
                  </a:lnTo>
                  <a:lnTo>
                    <a:pt x="537" y="694"/>
                  </a:lnTo>
                  <a:lnTo>
                    <a:pt x="537" y="694"/>
                  </a:lnTo>
                  <a:lnTo>
                    <a:pt x="537" y="694"/>
                  </a:lnTo>
                  <a:lnTo>
                    <a:pt x="537" y="691"/>
                  </a:lnTo>
                  <a:lnTo>
                    <a:pt x="537" y="691"/>
                  </a:lnTo>
                  <a:lnTo>
                    <a:pt x="8" y="952"/>
                  </a:lnTo>
                  <a:lnTo>
                    <a:pt x="25" y="7"/>
                  </a:lnTo>
                  <a:lnTo>
                    <a:pt x="2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2" name="Freeform 447"/>
            <p:cNvSpPr>
              <a:spLocks/>
            </p:cNvSpPr>
            <p:nvPr/>
          </p:nvSpPr>
          <p:spPr bwMode="auto">
            <a:xfrm>
              <a:off x="4538" y="2502"/>
              <a:ext cx="639" cy="77"/>
            </a:xfrm>
            <a:custGeom>
              <a:avLst/>
              <a:gdLst>
                <a:gd name="T0" fmla="*/ 639 w 639"/>
                <a:gd name="T1" fmla="*/ 0 h 77"/>
                <a:gd name="T2" fmla="*/ 0 w 639"/>
                <a:gd name="T3" fmla="*/ 77 h 77"/>
                <a:gd name="T4" fmla="*/ 0 w 639"/>
                <a:gd name="T5" fmla="*/ 77 h 77"/>
                <a:gd name="T6" fmla="*/ 639 w 639"/>
                <a:gd name="T7" fmla="*/ 0 h 77"/>
              </a:gdLst>
              <a:ahLst/>
              <a:cxnLst>
                <a:cxn ang="0">
                  <a:pos x="T0" y="T1"/>
                </a:cxn>
                <a:cxn ang="0">
                  <a:pos x="T2" y="T3"/>
                </a:cxn>
                <a:cxn ang="0">
                  <a:pos x="T4" y="T5"/>
                </a:cxn>
                <a:cxn ang="0">
                  <a:pos x="T6" y="T7"/>
                </a:cxn>
              </a:cxnLst>
              <a:rect l="0" t="0" r="r" b="b"/>
              <a:pathLst>
                <a:path w="639" h="77">
                  <a:moveTo>
                    <a:pt x="639" y="0"/>
                  </a:moveTo>
                  <a:lnTo>
                    <a:pt x="0" y="77"/>
                  </a:lnTo>
                  <a:lnTo>
                    <a:pt x="0" y="77"/>
                  </a:lnTo>
                  <a:lnTo>
                    <a:pt x="63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3" name="Freeform 448"/>
            <p:cNvSpPr>
              <a:spLocks/>
            </p:cNvSpPr>
            <p:nvPr/>
          </p:nvSpPr>
          <p:spPr bwMode="auto">
            <a:xfrm>
              <a:off x="4538" y="2502"/>
              <a:ext cx="639" cy="77"/>
            </a:xfrm>
            <a:custGeom>
              <a:avLst/>
              <a:gdLst>
                <a:gd name="T0" fmla="*/ 639 w 639"/>
                <a:gd name="T1" fmla="*/ 0 h 77"/>
                <a:gd name="T2" fmla="*/ 0 w 639"/>
                <a:gd name="T3" fmla="*/ 77 h 77"/>
                <a:gd name="T4" fmla="*/ 0 w 639"/>
                <a:gd name="T5" fmla="*/ 77 h 77"/>
                <a:gd name="T6" fmla="*/ 639 w 639"/>
                <a:gd name="T7" fmla="*/ 0 h 77"/>
              </a:gdLst>
              <a:ahLst/>
              <a:cxnLst>
                <a:cxn ang="0">
                  <a:pos x="T0" y="T1"/>
                </a:cxn>
                <a:cxn ang="0">
                  <a:pos x="T2" y="T3"/>
                </a:cxn>
                <a:cxn ang="0">
                  <a:pos x="T4" y="T5"/>
                </a:cxn>
                <a:cxn ang="0">
                  <a:pos x="T6" y="T7"/>
                </a:cxn>
              </a:cxnLst>
              <a:rect l="0" t="0" r="r" b="b"/>
              <a:pathLst>
                <a:path w="639" h="77">
                  <a:moveTo>
                    <a:pt x="639" y="0"/>
                  </a:moveTo>
                  <a:lnTo>
                    <a:pt x="0" y="77"/>
                  </a:lnTo>
                  <a:lnTo>
                    <a:pt x="0" y="77"/>
                  </a:lnTo>
                  <a:lnTo>
                    <a:pt x="63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4" name="Freeform 449"/>
            <p:cNvSpPr>
              <a:spLocks noEditPoints="1"/>
            </p:cNvSpPr>
            <p:nvPr/>
          </p:nvSpPr>
          <p:spPr bwMode="auto">
            <a:xfrm>
              <a:off x="4538" y="2494"/>
              <a:ext cx="830" cy="698"/>
            </a:xfrm>
            <a:custGeom>
              <a:avLst/>
              <a:gdLst>
                <a:gd name="T0" fmla="*/ 821 w 830"/>
                <a:gd name="T1" fmla="*/ 687 h 698"/>
                <a:gd name="T2" fmla="*/ 4 w 830"/>
                <a:gd name="T3" fmla="*/ 85 h 698"/>
                <a:gd name="T4" fmla="*/ 707 w 830"/>
                <a:gd name="T5" fmla="*/ 0 h 698"/>
                <a:gd name="T6" fmla="*/ 707 w 830"/>
                <a:gd name="T7" fmla="*/ 0 h 698"/>
                <a:gd name="T8" fmla="*/ 787 w 830"/>
                <a:gd name="T9" fmla="*/ 474 h 698"/>
                <a:gd name="T10" fmla="*/ 821 w 830"/>
                <a:gd name="T11" fmla="*/ 687 h 698"/>
                <a:gd name="T12" fmla="*/ 711 w 830"/>
                <a:gd name="T13" fmla="*/ 0 h 698"/>
                <a:gd name="T14" fmla="*/ 0 w 830"/>
                <a:gd name="T15" fmla="*/ 88 h 698"/>
                <a:gd name="T16" fmla="*/ 0 w 830"/>
                <a:gd name="T17" fmla="*/ 88 h 698"/>
                <a:gd name="T18" fmla="*/ 275 w 830"/>
                <a:gd name="T19" fmla="*/ 294 h 698"/>
                <a:gd name="T20" fmla="*/ 821 w 830"/>
                <a:gd name="T21" fmla="*/ 691 h 698"/>
                <a:gd name="T22" fmla="*/ 821 w 830"/>
                <a:gd name="T23" fmla="*/ 691 h 698"/>
                <a:gd name="T24" fmla="*/ 825 w 830"/>
                <a:gd name="T25" fmla="*/ 695 h 698"/>
                <a:gd name="T26" fmla="*/ 830 w 830"/>
                <a:gd name="T27" fmla="*/ 698 h 698"/>
                <a:gd name="T28" fmla="*/ 825 w 830"/>
                <a:gd name="T29" fmla="*/ 695 h 698"/>
                <a:gd name="T30" fmla="*/ 825 w 830"/>
                <a:gd name="T31" fmla="*/ 691 h 698"/>
                <a:gd name="T32" fmla="*/ 825 w 830"/>
                <a:gd name="T33" fmla="*/ 691 h 698"/>
                <a:gd name="T34" fmla="*/ 825 w 830"/>
                <a:gd name="T35" fmla="*/ 691 h 698"/>
                <a:gd name="T36" fmla="*/ 762 w 830"/>
                <a:gd name="T37" fmla="*/ 309 h 698"/>
                <a:gd name="T38" fmla="*/ 711 w 830"/>
                <a:gd name="T39" fmla="*/ 4 h 698"/>
                <a:gd name="T40" fmla="*/ 711 w 830"/>
                <a:gd name="T41"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0" h="698">
                  <a:moveTo>
                    <a:pt x="821" y="687"/>
                  </a:moveTo>
                  <a:lnTo>
                    <a:pt x="4" y="85"/>
                  </a:lnTo>
                  <a:lnTo>
                    <a:pt x="707" y="0"/>
                  </a:lnTo>
                  <a:lnTo>
                    <a:pt x="707" y="0"/>
                  </a:lnTo>
                  <a:lnTo>
                    <a:pt x="787" y="474"/>
                  </a:lnTo>
                  <a:lnTo>
                    <a:pt x="821" y="687"/>
                  </a:lnTo>
                  <a:close/>
                  <a:moveTo>
                    <a:pt x="711" y="0"/>
                  </a:moveTo>
                  <a:lnTo>
                    <a:pt x="0" y="88"/>
                  </a:lnTo>
                  <a:lnTo>
                    <a:pt x="0" y="88"/>
                  </a:lnTo>
                  <a:lnTo>
                    <a:pt x="275" y="294"/>
                  </a:lnTo>
                  <a:lnTo>
                    <a:pt x="821" y="691"/>
                  </a:lnTo>
                  <a:lnTo>
                    <a:pt x="821" y="691"/>
                  </a:lnTo>
                  <a:lnTo>
                    <a:pt x="825" y="695"/>
                  </a:lnTo>
                  <a:lnTo>
                    <a:pt x="830" y="698"/>
                  </a:lnTo>
                  <a:lnTo>
                    <a:pt x="825" y="695"/>
                  </a:lnTo>
                  <a:lnTo>
                    <a:pt x="825" y="691"/>
                  </a:lnTo>
                  <a:lnTo>
                    <a:pt x="825" y="691"/>
                  </a:lnTo>
                  <a:lnTo>
                    <a:pt x="825" y="691"/>
                  </a:lnTo>
                  <a:lnTo>
                    <a:pt x="762" y="309"/>
                  </a:lnTo>
                  <a:lnTo>
                    <a:pt x="711" y="4"/>
                  </a:lnTo>
                  <a:lnTo>
                    <a:pt x="711"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5" name="Freeform 450"/>
            <p:cNvSpPr>
              <a:spLocks noEditPoints="1"/>
            </p:cNvSpPr>
            <p:nvPr/>
          </p:nvSpPr>
          <p:spPr bwMode="auto">
            <a:xfrm>
              <a:off x="4538" y="2494"/>
              <a:ext cx="830" cy="698"/>
            </a:xfrm>
            <a:custGeom>
              <a:avLst/>
              <a:gdLst>
                <a:gd name="T0" fmla="*/ 821 w 830"/>
                <a:gd name="T1" fmla="*/ 687 h 698"/>
                <a:gd name="T2" fmla="*/ 4 w 830"/>
                <a:gd name="T3" fmla="*/ 85 h 698"/>
                <a:gd name="T4" fmla="*/ 707 w 830"/>
                <a:gd name="T5" fmla="*/ 0 h 698"/>
                <a:gd name="T6" fmla="*/ 707 w 830"/>
                <a:gd name="T7" fmla="*/ 0 h 698"/>
                <a:gd name="T8" fmla="*/ 787 w 830"/>
                <a:gd name="T9" fmla="*/ 474 h 698"/>
                <a:gd name="T10" fmla="*/ 821 w 830"/>
                <a:gd name="T11" fmla="*/ 687 h 698"/>
                <a:gd name="T12" fmla="*/ 711 w 830"/>
                <a:gd name="T13" fmla="*/ 0 h 698"/>
                <a:gd name="T14" fmla="*/ 0 w 830"/>
                <a:gd name="T15" fmla="*/ 88 h 698"/>
                <a:gd name="T16" fmla="*/ 0 w 830"/>
                <a:gd name="T17" fmla="*/ 88 h 698"/>
                <a:gd name="T18" fmla="*/ 275 w 830"/>
                <a:gd name="T19" fmla="*/ 294 h 698"/>
                <a:gd name="T20" fmla="*/ 821 w 830"/>
                <a:gd name="T21" fmla="*/ 691 h 698"/>
                <a:gd name="T22" fmla="*/ 821 w 830"/>
                <a:gd name="T23" fmla="*/ 691 h 698"/>
                <a:gd name="T24" fmla="*/ 825 w 830"/>
                <a:gd name="T25" fmla="*/ 695 h 698"/>
                <a:gd name="T26" fmla="*/ 830 w 830"/>
                <a:gd name="T27" fmla="*/ 698 h 698"/>
                <a:gd name="T28" fmla="*/ 825 w 830"/>
                <a:gd name="T29" fmla="*/ 695 h 698"/>
                <a:gd name="T30" fmla="*/ 825 w 830"/>
                <a:gd name="T31" fmla="*/ 691 h 698"/>
                <a:gd name="T32" fmla="*/ 825 w 830"/>
                <a:gd name="T33" fmla="*/ 691 h 698"/>
                <a:gd name="T34" fmla="*/ 825 w 830"/>
                <a:gd name="T35" fmla="*/ 691 h 698"/>
                <a:gd name="T36" fmla="*/ 762 w 830"/>
                <a:gd name="T37" fmla="*/ 309 h 698"/>
                <a:gd name="T38" fmla="*/ 711 w 830"/>
                <a:gd name="T39" fmla="*/ 4 h 698"/>
                <a:gd name="T40" fmla="*/ 711 w 830"/>
                <a:gd name="T41"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0" h="698">
                  <a:moveTo>
                    <a:pt x="821" y="687"/>
                  </a:moveTo>
                  <a:lnTo>
                    <a:pt x="4" y="85"/>
                  </a:lnTo>
                  <a:lnTo>
                    <a:pt x="707" y="0"/>
                  </a:lnTo>
                  <a:lnTo>
                    <a:pt x="707" y="0"/>
                  </a:lnTo>
                  <a:lnTo>
                    <a:pt x="787" y="474"/>
                  </a:lnTo>
                  <a:lnTo>
                    <a:pt x="821" y="687"/>
                  </a:lnTo>
                  <a:moveTo>
                    <a:pt x="711" y="0"/>
                  </a:moveTo>
                  <a:lnTo>
                    <a:pt x="0" y="88"/>
                  </a:lnTo>
                  <a:lnTo>
                    <a:pt x="0" y="88"/>
                  </a:lnTo>
                  <a:lnTo>
                    <a:pt x="275" y="294"/>
                  </a:lnTo>
                  <a:lnTo>
                    <a:pt x="821" y="691"/>
                  </a:lnTo>
                  <a:lnTo>
                    <a:pt x="821" y="691"/>
                  </a:lnTo>
                  <a:lnTo>
                    <a:pt x="825" y="695"/>
                  </a:lnTo>
                  <a:lnTo>
                    <a:pt x="830" y="698"/>
                  </a:lnTo>
                  <a:lnTo>
                    <a:pt x="825" y="695"/>
                  </a:lnTo>
                  <a:lnTo>
                    <a:pt x="825" y="691"/>
                  </a:lnTo>
                  <a:lnTo>
                    <a:pt x="825" y="691"/>
                  </a:lnTo>
                  <a:lnTo>
                    <a:pt x="825" y="691"/>
                  </a:lnTo>
                  <a:lnTo>
                    <a:pt x="762" y="309"/>
                  </a:lnTo>
                  <a:lnTo>
                    <a:pt x="711" y="4"/>
                  </a:lnTo>
                  <a:lnTo>
                    <a:pt x="711"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6" name="Freeform 451"/>
            <p:cNvSpPr>
              <a:spLocks/>
            </p:cNvSpPr>
            <p:nvPr/>
          </p:nvSpPr>
          <p:spPr bwMode="auto">
            <a:xfrm>
              <a:off x="5249" y="2491"/>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7" name="Freeform 452"/>
            <p:cNvSpPr>
              <a:spLocks/>
            </p:cNvSpPr>
            <p:nvPr/>
          </p:nvSpPr>
          <p:spPr bwMode="auto">
            <a:xfrm>
              <a:off x="5249" y="2491"/>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8" name="Freeform 453"/>
            <p:cNvSpPr>
              <a:spLocks/>
            </p:cNvSpPr>
            <p:nvPr/>
          </p:nvSpPr>
          <p:spPr bwMode="auto">
            <a:xfrm>
              <a:off x="4529" y="2579"/>
              <a:ext cx="4" cy="0"/>
            </a:xfrm>
            <a:custGeom>
              <a:avLst/>
              <a:gdLst>
                <a:gd name="T0" fmla="*/ 4 w 4"/>
                <a:gd name="T1" fmla="*/ 0 w 4"/>
                <a:gd name="T2" fmla="*/ 4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4" y="0"/>
                  </a:lnTo>
                  <a:lnTo>
                    <a:pt x="4" y="0"/>
                  </a:lnTo>
                  <a:lnTo>
                    <a:pt x="4" y="0"/>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9" name="Freeform 454"/>
            <p:cNvSpPr>
              <a:spLocks/>
            </p:cNvSpPr>
            <p:nvPr/>
          </p:nvSpPr>
          <p:spPr bwMode="auto">
            <a:xfrm>
              <a:off x="4529" y="2579"/>
              <a:ext cx="4" cy="0"/>
            </a:xfrm>
            <a:custGeom>
              <a:avLst/>
              <a:gdLst>
                <a:gd name="T0" fmla="*/ 4 w 4"/>
                <a:gd name="T1" fmla="*/ 0 w 4"/>
                <a:gd name="T2" fmla="*/ 4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4" y="0"/>
                  </a:lnTo>
                  <a:lnTo>
                    <a:pt x="4" y="0"/>
                  </a:lnTo>
                  <a:lnTo>
                    <a:pt x="4" y="0"/>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0" name="Rectangle 455"/>
            <p:cNvSpPr>
              <a:spLocks noChangeArrowheads="1"/>
            </p:cNvSpPr>
            <p:nvPr/>
          </p:nvSpPr>
          <p:spPr bwMode="auto">
            <a:xfrm>
              <a:off x="4771" y="1796"/>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1" name="Rectangle 456"/>
            <p:cNvSpPr>
              <a:spLocks noChangeArrowheads="1"/>
            </p:cNvSpPr>
            <p:nvPr/>
          </p:nvSpPr>
          <p:spPr bwMode="auto">
            <a:xfrm>
              <a:off x="4771" y="1796"/>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2" name="Freeform 457"/>
            <p:cNvSpPr>
              <a:spLocks/>
            </p:cNvSpPr>
            <p:nvPr/>
          </p:nvSpPr>
          <p:spPr bwMode="auto">
            <a:xfrm>
              <a:off x="4017" y="1800"/>
              <a:ext cx="749" cy="779"/>
            </a:xfrm>
            <a:custGeom>
              <a:avLst/>
              <a:gdLst>
                <a:gd name="T0" fmla="*/ 749 w 749"/>
                <a:gd name="T1" fmla="*/ 0 h 779"/>
                <a:gd name="T2" fmla="*/ 453 w 749"/>
                <a:gd name="T3" fmla="*/ 33 h 779"/>
                <a:gd name="T4" fmla="*/ 8 w 749"/>
                <a:gd name="T5" fmla="*/ 88 h 779"/>
                <a:gd name="T6" fmla="*/ 4 w 749"/>
                <a:gd name="T7" fmla="*/ 88 h 779"/>
                <a:gd name="T8" fmla="*/ 4 w 749"/>
                <a:gd name="T9" fmla="*/ 88 h 779"/>
                <a:gd name="T10" fmla="*/ 4 w 749"/>
                <a:gd name="T11" fmla="*/ 88 h 779"/>
                <a:gd name="T12" fmla="*/ 0 w 749"/>
                <a:gd name="T13" fmla="*/ 88 h 779"/>
                <a:gd name="T14" fmla="*/ 0 w 749"/>
                <a:gd name="T15" fmla="*/ 88 h 779"/>
                <a:gd name="T16" fmla="*/ 4 w 749"/>
                <a:gd name="T17" fmla="*/ 88 h 779"/>
                <a:gd name="T18" fmla="*/ 4 w 749"/>
                <a:gd name="T19" fmla="*/ 95 h 779"/>
                <a:gd name="T20" fmla="*/ 516 w 749"/>
                <a:gd name="T21" fmla="*/ 779 h 779"/>
                <a:gd name="T22" fmla="*/ 516 w 749"/>
                <a:gd name="T23" fmla="*/ 779 h 779"/>
                <a:gd name="T24" fmla="*/ 516 w 749"/>
                <a:gd name="T25" fmla="*/ 775 h 779"/>
                <a:gd name="T26" fmla="*/ 161 w 749"/>
                <a:gd name="T27" fmla="*/ 297 h 779"/>
                <a:gd name="T28" fmla="*/ 8 w 749"/>
                <a:gd name="T29" fmla="*/ 92 h 779"/>
                <a:gd name="T30" fmla="*/ 59 w 749"/>
                <a:gd name="T31" fmla="*/ 84 h 779"/>
                <a:gd name="T32" fmla="*/ 749 w 749"/>
                <a:gd name="T33" fmla="*/ 4 h 779"/>
                <a:gd name="T34" fmla="*/ 644 w 749"/>
                <a:gd name="T35" fmla="*/ 349 h 779"/>
                <a:gd name="T36" fmla="*/ 749 w 749"/>
                <a:gd name="T37"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779">
                  <a:moveTo>
                    <a:pt x="749" y="0"/>
                  </a:moveTo>
                  <a:lnTo>
                    <a:pt x="453" y="33"/>
                  </a:lnTo>
                  <a:lnTo>
                    <a:pt x="8" y="88"/>
                  </a:lnTo>
                  <a:lnTo>
                    <a:pt x="4" y="88"/>
                  </a:lnTo>
                  <a:lnTo>
                    <a:pt x="4" y="88"/>
                  </a:lnTo>
                  <a:lnTo>
                    <a:pt x="4" y="88"/>
                  </a:lnTo>
                  <a:lnTo>
                    <a:pt x="0" y="88"/>
                  </a:lnTo>
                  <a:lnTo>
                    <a:pt x="0" y="88"/>
                  </a:lnTo>
                  <a:lnTo>
                    <a:pt x="4" y="88"/>
                  </a:lnTo>
                  <a:lnTo>
                    <a:pt x="4" y="95"/>
                  </a:lnTo>
                  <a:lnTo>
                    <a:pt x="516" y="779"/>
                  </a:lnTo>
                  <a:lnTo>
                    <a:pt x="516" y="779"/>
                  </a:lnTo>
                  <a:lnTo>
                    <a:pt x="516" y="775"/>
                  </a:lnTo>
                  <a:lnTo>
                    <a:pt x="161" y="297"/>
                  </a:lnTo>
                  <a:lnTo>
                    <a:pt x="8" y="92"/>
                  </a:lnTo>
                  <a:lnTo>
                    <a:pt x="59" y="84"/>
                  </a:lnTo>
                  <a:lnTo>
                    <a:pt x="749" y="4"/>
                  </a:lnTo>
                  <a:lnTo>
                    <a:pt x="644" y="349"/>
                  </a:lnTo>
                  <a:lnTo>
                    <a:pt x="749"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3" name="Freeform 458"/>
            <p:cNvSpPr>
              <a:spLocks/>
            </p:cNvSpPr>
            <p:nvPr/>
          </p:nvSpPr>
          <p:spPr bwMode="auto">
            <a:xfrm>
              <a:off x="4017" y="1800"/>
              <a:ext cx="749" cy="779"/>
            </a:xfrm>
            <a:custGeom>
              <a:avLst/>
              <a:gdLst>
                <a:gd name="T0" fmla="*/ 749 w 749"/>
                <a:gd name="T1" fmla="*/ 0 h 779"/>
                <a:gd name="T2" fmla="*/ 453 w 749"/>
                <a:gd name="T3" fmla="*/ 33 h 779"/>
                <a:gd name="T4" fmla="*/ 8 w 749"/>
                <a:gd name="T5" fmla="*/ 88 h 779"/>
                <a:gd name="T6" fmla="*/ 4 w 749"/>
                <a:gd name="T7" fmla="*/ 88 h 779"/>
                <a:gd name="T8" fmla="*/ 4 w 749"/>
                <a:gd name="T9" fmla="*/ 88 h 779"/>
                <a:gd name="T10" fmla="*/ 4 w 749"/>
                <a:gd name="T11" fmla="*/ 88 h 779"/>
                <a:gd name="T12" fmla="*/ 0 w 749"/>
                <a:gd name="T13" fmla="*/ 88 h 779"/>
                <a:gd name="T14" fmla="*/ 0 w 749"/>
                <a:gd name="T15" fmla="*/ 88 h 779"/>
                <a:gd name="T16" fmla="*/ 4 w 749"/>
                <a:gd name="T17" fmla="*/ 88 h 779"/>
                <a:gd name="T18" fmla="*/ 4 w 749"/>
                <a:gd name="T19" fmla="*/ 95 h 779"/>
                <a:gd name="T20" fmla="*/ 516 w 749"/>
                <a:gd name="T21" fmla="*/ 779 h 779"/>
                <a:gd name="T22" fmla="*/ 516 w 749"/>
                <a:gd name="T23" fmla="*/ 779 h 779"/>
                <a:gd name="T24" fmla="*/ 516 w 749"/>
                <a:gd name="T25" fmla="*/ 775 h 779"/>
                <a:gd name="T26" fmla="*/ 161 w 749"/>
                <a:gd name="T27" fmla="*/ 297 h 779"/>
                <a:gd name="T28" fmla="*/ 8 w 749"/>
                <a:gd name="T29" fmla="*/ 92 h 779"/>
                <a:gd name="T30" fmla="*/ 59 w 749"/>
                <a:gd name="T31" fmla="*/ 84 h 779"/>
                <a:gd name="T32" fmla="*/ 749 w 749"/>
                <a:gd name="T33" fmla="*/ 4 h 779"/>
                <a:gd name="T34" fmla="*/ 644 w 749"/>
                <a:gd name="T35" fmla="*/ 349 h 779"/>
                <a:gd name="T36" fmla="*/ 749 w 749"/>
                <a:gd name="T37"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779">
                  <a:moveTo>
                    <a:pt x="749" y="0"/>
                  </a:moveTo>
                  <a:lnTo>
                    <a:pt x="453" y="33"/>
                  </a:lnTo>
                  <a:lnTo>
                    <a:pt x="8" y="88"/>
                  </a:lnTo>
                  <a:lnTo>
                    <a:pt x="4" y="88"/>
                  </a:lnTo>
                  <a:lnTo>
                    <a:pt x="4" y="88"/>
                  </a:lnTo>
                  <a:lnTo>
                    <a:pt x="4" y="88"/>
                  </a:lnTo>
                  <a:lnTo>
                    <a:pt x="0" y="88"/>
                  </a:lnTo>
                  <a:lnTo>
                    <a:pt x="0" y="88"/>
                  </a:lnTo>
                  <a:lnTo>
                    <a:pt x="4" y="88"/>
                  </a:lnTo>
                  <a:lnTo>
                    <a:pt x="4" y="95"/>
                  </a:lnTo>
                  <a:lnTo>
                    <a:pt x="516" y="779"/>
                  </a:lnTo>
                  <a:lnTo>
                    <a:pt x="516" y="779"/>
                  </a:lnTo>
                  <a:lnTo>
                    <a:pt x="516" y="775"/>
                  </a:lnTo>
                  <a:lnTo>
                    <a:pt x="161" y="297"/>
                  </a:lnTo>
                  <a:lnTo>
                    <a:pt x="8" y="92"/>
                  </a:lnTo>
                  <a:lnTo>
                    <a:pt x="59" y="84"/>
                  </a:lnTo>
                  <a:lnTo>
                    <a:pt x="749" y="4"/>
                  </a:lnTo>
                  <a:lnTo>
                    <a:pt x="644" y="349"/>
                  </a:lnTo>
                  <a:lnTo>
                    <a:pt x="749"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4" name="Freeform 459"/>
            <p:cNvSpPr>
              <a:spLocks/>
            </p:cNvSpPr>
            <p:nvPr/>
          </p:nvSpPr>
          <p:spPr bwMode="auto">
            <a:xfrm>
              <a:off x="4533" y="2582"/>
              <a:ext cx="5" cy="0"/>
            </a:xfrm>
            <a:custGeom>
              <a:avLst/>
              <a:gdLst>
                <a:gd name="T0" fmla="*/ 5 w 5"/>
                <a:gd name="T1" fmla="*/ 0 w 5"/>
                <a:gd name="T2" fmla="*/ 0 w 5"/>
                <a:gd name="T3" fmla="*/ 0 w 5"/>
                <a:gd name="T4" fmla="*/ 5 w 5"/>
                <a:gd name="T5" fmla="*/ 5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5" y="0"/>
                  </a:moveTo>
                  <a:lnTo>
                    <a:pt x="0" y="0"/>
                  </a:lnTo>
                  <a:lnTo>
                    <a:pt x="0" y="0"/>
                  </a:lnTo>
                  <a:lnTo>
                    <a:pt x="0" y="0"/>
                  </a:lnTo>
                  <a:lnTo>
                    <a:pt x="5" y="0"/>
                  </a:lnTo>
                  <a:lnTo>
                    <a:pt x="5" y="0"/>
                  </a:lnTo>
                  <a:lnTo>
                    <a:pt x="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5" name="Freeform 460"/>
            <p:cNvSpPr>
              <a:spLocks/>
            </p:cNvSpPr>
            <p:nvPr/>
          </p:nvSpPr>
          <p:spPr bwMode="auto">
            <a:xfrm>
              <a:off x="4533" y="2582"/>
              <a:ext cx="5" cy="0"/>
            </a:xfrm>
            <a:custGeom>
              <a:avLst/>
              <a:gdLst>
                <a:gd name="T0" fmla="*/ 5 w 5"/>
                <a:gd name="T1" fmla="*/ 0 w 5"/>
                <a:gd name="T2" fmla="*/ 0 w 5"/>
                <a:gd name="T3" fmla="*/ 0 w 5"/>
                <a:gd name="T4" fmla="*/ 5 w 5"/>
                <a:gd name="T5" fmla="*/ 5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5" y="0"/>
                  </a:moveTo>
                  <a:lnTo>
                    <a:pt x="0" y="0"/>
                  </a:lnTo>
                  <a:lnTo>
                    <a:pt x="0" y="0"/>
                  </a:lnTo>
                  <a:lnTo>
                    <a:pt x="0" y="0"/>
                  </a:lnTo>
                  <a:lnTo>
                    <a:pt x="5" y="0"/>
                  </a:lnTo>
                  <a:lnTo>
                    <a:pt x="5" y="0"/>
                  </a:lnTo>
                  <a:lnTo>
                    <a:pt x="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6" name="Freeform 461"/>
            <p:cNvSpPr>
              <a:spLocks noEditPoints="1"/>
            </p:cNvSpPr>
            <p:nvPr/>
          </p:nvSpPr>
          <p:spPr bwMode="auto">
            <a:xfrm>
              <a:off x="4533" y="1796"/>
              <a:ext cx="716" cy="786"/>
            </a:xfrm>
            <a:custGeom>
              <a:avLst/>
              <a:gdLst>
                <a:gd name="T0" fmla="*/ 5 w 716"/>
                <a:gd name="T1" fmla="*/ 783 h 786"/>
                <a:gd name="T2" fmla="*/ 5 w 716"/>
                <a:gd name="T3" fmla="*/ 783 h 786"/>
                <a:gd name="T4" fmla="*/ 238 w 716"/>
                <a:gd name="T5" fmla="*/ 8 h 786"/>
                <a:gd name="T6" fmla="*/ 712 w 716"/>
                <a:gd name="T7" fmla="*/ 695 h 786"/>
                <a:gd name="T8" fmla="*/ 644 w 716"/>
                <a:gd name="T9" fmla="*/ 706 h 786"/>
                <a:gd name="T10" fmla="*/ 5 w 716"/>
                <a:gd name="T11" fmla="*/ 783 h 786"/>
                <a:gd name="T12" fmla="*/ 5 w 716"/>
                <a:gd name="T13" fmla="*/ 783 h 786"/>
                <a:gd name="T14" fmla="*/ 238 w 716"/>
                <a:gd name="T15" fmla="*/ 0 h 786"/>
                <a:gd name="T16" fmla="*/ 233 w 716"/>
                <a:gd name="T17" fmla="*/ 0 h 786"/>
                <a:gd name="T18" fmla="*/ 233 w 716"/>
                <a:gd name="T19" fmla="*/ 4 h 786"/>
                <a:gd name="T20" fmla="*/ 128 w 716"/>
                <a:gd name="T21" fmla="*/ 353 h 786"/>
                <a:gd name="T22" fmla="*/ 0 w 716"/>
                <a:gd name="T23" fmla="*/ 779 h 786"/>
                <a:gd name="T24" fmla="*/ 0 w 716"/>
                <a:gd name="T25" fmla="*/ 779 h 786"/>
                <a:gd name="T26" fmla="*/ 0 w 716"/>
                <a:gd name="T27" fmla="*/ 783 h 786"/>
                <a:gd name="T28" fmla="*/ 0 w 716"/>
                <a:gd name="T29" fmla="*/ 783 h 786"/>
                <a:gd name="T30" fmla="*/ 0 w 716"/>
                <a:gd name="T31" fmla="*/ 786 h 786"/>
                <a:gd name="T32" fmla="*/ 0 w 716"/>
                <a:gd name="T33" fmla="*/ 786 h 786"/>
                <a:gd name="T34" fmla="*/ 0 w 716"/>
                <a:gd name="T35" fmla="*/ 786 h 786"/>
                <a:gd name="T36" fmla="*/ 5 w 716"/>
                <a:gd name="T37" fmla="*/ 786 h 786"/>
                <a:gd name="T38" fmla="*/ 716 w 716"/>
                <a:gd name="T39" fmla="*/ 698 h 786"/>
                <a:gd name="T40" fmla="*/ 716 w 716"/>
                <a:gd name="T41" fmla="*/ 698 h 786"/>
                <a:gd name="T42" fmla="*/ 716 w 716"/>
                <a:gd name="T43" fmla="*/ 698 h 786"/>
                <a:gd name="T44" fmla="*/ 716 w 716"/>
                <a:gd name="T45" fmla="*/ 695 h 786"/>
                <a:gd name="T46" fmla="*/ 712 w 716"/>
                <a:gd name="T47" fmla="*/ 695 h 786"/>
                <a:gd name="T48" fmla="*/ 348 w 716"/>
                <a:gd name="T49" fmla="*/ 162 h 786"/>
                <a:gd name="T50" fmla="*/ 242 w 716"/>
                <a:gd name="T51" fmla="*/ 8 h 786"/>
                <a:gd name="T52" fmla="*/ 242 w 716"/>
                <a:gd name="T53" fmla="*/ 4 h 786"/>
                <a:gd name="T54" fmla="*/ 238 w 716"/>
                <a:gd name="T55" fmla="*/ 4 h 786"/>
                <a:gd name="T56" fmla="*/ 238 w 716"/>
                <a:gd name="T57" fmla="*/ 0 h 786"/>
                <a:gd name="T58" fmla="*/ 238 w 716"/>
                <a:gd name="T59" fmla="*/ 0 h 786"/>
                <a:gd name="T60" fmla="*/ 238 w 716"/>
                <a:gd name="T61"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6" h="786">
                  <a:moveTo>
                    <a:pt x="5" y="783"/>
                  </a:moveTo>
                  <a:lnTo>
                    <a:pt x="5" y="783"/>
                  </a:lnTo>
                  <a:lnTo>
                    <a:pt x="238" y="8"/>
                  </a:lnTo>
                  <a:lnTo>
                    <a:pt x="712" y="695"/>
                  </a:lnTo>
                  <a:lnTo>
                    <a:pt x="644" y="706"/>
                  </a:lnTo>
                  <a:lnTo>
                    <a:pt x="5" y="783"/>
                  </a:lnTo>
                  <a:lnTo>
                    <a:pt x="5" y="783"/>
                  </a:lnTo>
                  <a:close/>
                  <a:moveTo>
                    <a:pt x="238" y="0"/>
                  </a:moveTo>
                  <a:lnTo>
                    <a:pt x="233" y="0"/>
                  </a:lnTo>
                  <a:lnTo>
                    <a:pt x="233" y="4"/>
                  </a:lnTo>
                  <a:lnTo>
                    <a:pt x="128" y="353"/>
                  </a:lnTo>
                  <a:lnTo>
                    <a:pt x="0" y="779"/>
                  </a:lnTo>
                  <a:lnTo>
                    <a:pt x="0" y="779"/>
                  </a:lnTo>
                  <a:lnTo>
                    <a:pt x="0" y="783"/>
                  </a:lnTo>
                  <a:lnTo>
                    <a:pt x="0" y="783"/>
                  </a:lnTo>
                  <a:lnTo>
                    <a:pt x="0" y="786"/>
                  </a:lnTo>
                  <a:lnTo>
                    <a:pt x="0" y="786"/>
                  </a:lnTo>
                  <a:lnTo>
                    <a:pt x="0" y="786"/>
                  </a:lnTo>
                  <a:lnTo>
                    <a:pt x="5" y="786"/>
                  </a:lnTo>
                  <a:lnTo>
                    <a:pt x="716" y="698"/>
                  </a:lnTo>
                  <a:lnTo>
                    <a:pt x="716" y="698"/>
                  </a:lnTo>
                  <a:lnTo>
                    <a:pt x="716" y="698"/>
                  </a:lnTo>
                  <a:lnTo>
                    <a:pt x="716" y="695"/>
                  </a:lnTo>
                  <a:lnTo>
                    <a:pt x="712" y="695"/>
                  </a:lnTo>
                  <a:lnTo>
                    <a:pt x="348" y="162"/>
                  </a:lnTo>
                  <a:lnTo>
                    <a:pt x="242" y="8"/>
                  </a:lnTo>
                  <a:lnTo>
                    <a:pt x="242" y="4"/>
                  </a:lnTo>
                  <a:lnTo>
                    <a:pt x="238" y="4"/>
                  </a:lnTo>
                  <a:lnTo>
                    <a:pt x="238" y="0"/>
                  </a:lnTo>
                  <a:lnTo>
                    <a:pt x="238" y="0"/>
                  </a:lnTo>
                  <a:lnTo>
                    <a:pt x="23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7" name="Freeform 462"/>
            <p:cNvSpPr>
              <a:spLocks noEditPoints="1"/>
            </p:cNvSpPr>
            <p:nvPr/>
          </p:nvSpPr>
          <p:spPr bwMode="auto">
            <a:xfrm>
              <a:off x="4533" y="1796"/>
              <a:ext cx="716" cy="786"/>
            </a:xfrm>
            <a:custGeom>
              <a:avLst/>
              <a:gdLst>
                <a:gd name="T0" fmla="*/ 5 w 716"/>
                <a:gd name="T1" fmla="*/ 783 h 786"/>
                <a:gd name="T2" fmla="*/ 5 w 716"/>
                <a:gd name="T3" fmla="*/ 783 h 786"/>
                <a:gd name="T4" fmla="*/ 238 w 716"/>
                <a:gd name="T5" fmla="*/ 8 h 786"/>
                <a:gd name="T6" fmla="*/ 712 w 716"/>
                <a:gd name="T7" fmla="*/ 695 h 786"/>
                <a:gd name="T8" fmla="*/ 644 w 716"/>
                <a:gd name="T9" fmla="*/ 706 h 786"/>
                <a:gd name="T10" fmla="*/ 5 w 716"/>
                <a:gd name="T11" fmla="*/ 783 h 786"/>
                <a:gd name="T12" fmla="*/ 5 w 716"/>
                <a:gd name="T13" fmla="*/ 783 h 786"/>
                <a:gd name="T14" fmla="*/ 238 w 716"/>
                <a:gd name="T15" fmla="*/ 0 h 786"/>
                <a:gd name="T16" fmla="*/ 233 w 716"/>
                <a:gd name="T17" fmla="*/ 0 h 786"/>
                <a:gd name="T18" fmla="*/ 233 w 716"/>
                <a:gd name="T19" fmla="*/ 4 h 786"/>
                <a:gd name="T20" fmla="*/ 128 w 716"/>
                <a:gd name="T21" fmla="*/ 353 h 786"/>
                <a:gd name="T22" fmla="*/ 0 w 716"/>
                <a:gd name="T23" fmla="*/ 779 h 786"/>
                <a:gd name="T24" fmla="*/ 0 w 716"/>
                <a:gd name="T25" fmla="*/ 779 h 786"/>
                <a:gd name="T26" fmla="*/ 0 w 716"/>
                <a:gd name="T27" fmla="*/ 783 h 786"/>
                <a:gd name="T28" fmla="*/ 0 w 716"/>
                <a:gd name="T29" fmla="*/ 783 h 786"/>
                <a:gd name="T30" fmla="*/ 0 w 716"/>
                <a:gd name="T31" fmla="*/ 786 h 786"/>
                <a:gd name="T32" fmla="*/ 0 w 716"/>
                <a:gd name="T33" fmla="*/ 786 h 786"/>
                <a:gd name="T34" fmla="*/ 0 w 716"/>
                <a:gd name="T35" fmla="*/ 786 h 786"/>
                <a:gd name="T36" fmla="*/ 5 w 716"/>
                <a:gd name="T37" fmla="*/ 786 h 786"/>
                <a:gd name="T38" fmla="*/ 716 w 716"/>
                <a:gd name="T39" fmla="*/ 698 h 786"/>
                <a:gd name="T40" fmla="*/ 716 w 716"/>
                <a:gd name="T41" fmla="*/ 698 h 786"/>
                <a:gd name="T42" fmla="*/ 716 w 716"/>
                <a:gd name="T43" fmla="*/ 698 h 786"/>
                <a:gd name="T44" fmla="*/ 716 w 716"/>
                <a:gd name="T45" fmla="*/ 695 h 786"/>
                <a:gd name="T46" fmla="*/ 712 w 716"/>
                <a:gd name="T47" fmla="*/ 695 h 786"/>
                <a:gd name="T48" fmla="*/ 348 w 716"/>
                <a:gd name="T49" fmla="*/ 162 h 786"/>
                <a:gd name="T50" fmla="*/ 242 w 716"/>
                <a:gd name="T51" fmla="*/ 8 h 786"/>
                <a:gd name="T52" fmla="*/ 242 w 716"/>
                <a:gd name="T53" fmla="*/ 4 h 786"/>
                <a:gd name="T54" fmla="*/ 238 w 716"/>
                <a:gd name="T55" fmla="*/ 4 h 786"/>
                <a:gd name="T56" fmla="*/ 238 w 716"/>
                <a:gd name="T57" fmla="*/ 0 h 786"/>
                <a:gd name="T58" fmla="*/ 238 w 716"/>
                <a:gd name="T59" fmla="*/ 0 h 786"/>
                <a:gd name="T60" fmla="*/ 238 w 716"/>
                <a:gd name="T61"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6" h="786">
                  <a:moveTo>
                    <a:pt x="5" y="783"/>
                  </a:moveTo>
                  <a:lnTo>
                    <a:pt x="5" y="783"/>
                  </a:lnTo>
                  <a:lnTo>
                    <a:pt x="238" y="8"/>
                  </a:lnTo>
                  <a:lnTo>
                    <a:pt x="712" y="695"/>
                  </a:lnTo>
                  <a:lnTo>
                    <a:pt x="644" y="706"/>
                  </a:lnTo>
                  <a:lnTo>
                    <a:pt x="5" y="783"/>
                  </a:lnTo>
                  <a:lnTo>
                    <a:pt x="5" y="783"/>
                  </a:lnTo>
                  <a:moveTo>
                    <a:pt x="238" y="0"/>
                  </a:moveTo>
                  <a:lnTo>
                    <a:pt x="233" y="0"/>
                  </a:lnTo>
                  <a:lnTo>
                    <a:pt x="233" y="4"/>
                  </a:lnTo>
                  <a:lnTo>
                    <a:pt x="128" y="353"/>
                  </a:lnTo>
                  <a:lnTo>
                    <a:pt x="0" y="779"/>
                  </a:lnTo>
                  <a:lnTo>
                    <a:pt x="0" y="779"/>
                  </a:lnTo>
                  <a:lnTo>
                    <a:pt x="0" y="783"/>
                  </a:lnTo>
                  <a:lnTo>
                    <a:pt x="0" y="783"/>
                  </a:lnTo>
                  <a:lnTo>
                    <a:pt x="0" y="786"/>
                  </a:lnTo>
                  <a:lnTo>
                    <a:pt x="0" y="786"/>
                  </a:lnTo>
                  <a:lnTo>
                    <a:pt x="0" y="786"/>
                  </a:lnTo>
                  <a:lnTo>
                    <a:pt x="5" y="786"/>
                  </a:lnTo>
                  <a:lnTo>
                    <a:pt x="716" y="698"/>
                  </a:lnTo>
                  <a:lnTo>
                    <a:pt x="716" y="698"/>
                  </a:lnTo>
                  <a:lnTo>
                    <a:pt x="716" y="698"/>
                  </a:lnTo>
                  <a:lnTo>
                    <a:pt x="716" y="695"/>
                  </a:lnTo>
                  <a:lnTo>
                    <a:pt x="712" y="695"/>
                  </a:lnTo>
                  <a:lnTo>
                    <a:pt x="348" y="162"/>
                  </a:lnTo>
                  <a:lnTo>
                    <a:pt x="242" y="8"/>
                  </a:lnTo>
                  <a:lnTo>
                    <a:pt x="242" y="4"/>
                  </a:lnTo>
                  <a:lnTo>
                    <a:pt x="238" y="4"/>
                  </a:lnTo>
                  <a:lnTo>
                    <a:pt x="238" y="0"/>
                  </a:lnTo>
                  <a:lnTo>
                    <a:pt x="238" y="0"/>
                  </a:lnTo>
                  <a:lnTo>
                    <a:pt x="23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8" name="Freeform 463"/>
            <p:cNvSpPr>
              <a:spLocks/>
            </p:cNvSpPr>
            <p:nvPr/>
          </p:nvSpPr>
          <p:spPr bwMode="auto">
            <a:xfrm>
              <a:off x="2641" y="1131"/>
              <a:ext cx="118" cy="206"/>
            </a:xfrm>
            <a:custGeom>
              <a:avLst/>
              <a:gdLst>
                <a:gd name="T0" fmla="*/ 118 w 118"/>
                <a:gd name="T1" fmla="*/ 0 h 206"/>
                <a:gd name="T2" fmla="*/ 0 w 118"/>
                <a:gd name="T3" fmla="*/ 206 h 206"/>
                <a:gd name="T4" fmla="*/ 118 w 118"/>
                <a:gd name="T5" fmla="*/ 0 h 206"/>
              </a:gdLst>
              <a:ahLst/>
              <a:cxnLst>
                <a:cxn ang="0">
                  <a:pos x="T0" y="T1"/>
                </a:cxn>
                <a:cxn ang="0">
                  <a:pos x="T2" y="T3"/>
                </a:cxn>
                <a:cxn ang="0">
                  <a:pos x="T4" y="T5"/>
                </a:cxn>
              </a:cxnLst>
              <a:rect l="0" t="0" r="r" b="b"/>
              <a:pathLst>
                <a:path w="118" h="206">
                  <a:moveTo>
                    <a:pt x="118" y="0"/>
                  </a:moveTo>
                  <a:lnTo>
                    <a:pt x="0" y="206"/>
                  </a:lnTo>
                  <a:lnTo>
                    <a:pt x="11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9" name="Freeform 464"/>
            <p:cNvSpPr>
              <a:spLocks/>
            </p:cNvSpPr>
            <p:nvPr/>
          </p:nvSpPr>
          <p:spPr bwMode="auto">
            <a:xfrm>
              <a:off x="2641" y="1131"/>
              <a:ext cx="118" cy="206"/>
            </a:xfrm>
            <a:custGeom>
              <a:avLst/>
              <a:gdLst>
                <a:gd name="T0" fmla="*/ 118 w 118"/>
                <a:gd name="T1" fmla="*/ 0 h 206"/>
                <a:gd name="T2" fmla="*/ 0 w 118"/>
                <a:gd name="T3" fmla="*/ 206 h 206"/>
                <a:gd name="T4" fmla="*/ 118 w 118"/>
                <a:gd name="T5" fmla="*/ 0 h 206"/>
              </a:gdLst>
              <a:ahLst/>
              <a:cxnLst>
                <a:cxn ang="0">
                  <a:pos x="T0" y="T1"/>
                </a:cxn>
                <a:cxn ang="0">
                  <a:pos x="T2" y="T3"/>
                </a:cxn>
                <a:cxn ang="0">
                  <a:pos x="T4" y="T5"/>
                </a:cxn>
              </a:cxnLst>
              <a:rect l="0" t="0" r="r" b="b"/>
              <a:pathLst>
                <a:path w="118" h="206">
                  <a:moveTo>
                    <a:pt x="118" y="0"/>
                  </a:moveTo>
                  <a:lnTo>
                    <a:pt x="0" y="206"/>
                  </a:lnTo>
                  <a:lnTo>
                    <a:pt x="11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0" name="Freeform 465"/>
            <p:cNvSpPr>
              <a:spLocks/>
            </p:cNvSpPr>
            <p:nvPr/>
          </p:nvSpPr>
          <p:spPr bwMode="auto">
            <a:xfrm>
              <a:off x="1768" y="1135"/>
              <a:ext cx="564" cy="742"/>
            </a:xfrm>
            <a:custGeom>
              <a:avLst/>
              <a:gdLst>
                <a:gd name="T0" fmla="*/ 5 w 564"/>
                <a:gd name="T1" fmla="*/ 0 h 742"/>
                <a:gd name="T2" fmla="*/ 5 w 564"/>
                <a:gd name="T3" fmla="*/ 0 h 742"/>
                <a:gd name="T4" fmla="*/ 5 w 564"/>
                <a:gd name="T5" fmla="*/ 4 h 742"/>
                <a:gd name="T6" fmla="*/ 0 w 564"/>
                <a:gd name="T7" fmla="*/ 0 h 742"/>
                <a:gd name="T8" fmla="*/ 0 w 564"/>
                <a:gd name="T9" fmla="*/ 0 h 742"/>
                <a:gd name="T10" fmla="*/ 0 w 564"/>
                <a:gd name="T11" fmla="*/ 4 h 742"/>
                <a:gd name="T12" fmla="*/ 0 w 564"/>
                <a:gd name="T13" fmla="*/ 4 h 742"/>
                <a:gd name="T14" fmla="*/ 559 w 564"/>
                <a:gd name="T15" fmla="*/ 742 h 742"/>
                <a:gd name="T16" fmla="*/ 559 w 564"/>
                <a:gd name="T17" fmla="*/ 742 h 742"/>
                <a:gd name="T18" fmla="*/ 559 w 564"/>
                <a:gd name="T19" fmla="*/ 742 h 742"/>
                <a:gd name="T20" fmla="*/ 564 w 564"/>
                <a:gd name="T21" fmla="*/ 738 h 742"/>
                <a:gd name="T22" fmla="*/ 496 w 564"/>
                <a:gd name="T23" fmla="*/ 650 h 742"/>
                <a:gd name="T24" fmla="*/ 564 w 564"/>
                <a:gd name="T25" fmla="*/ 738 h 742"/>
                <a:gd name="T26" fmla="*/ 496 w 564"/>
                <a:gd name="T27" fmla="*/ 650 h 742"/>
                <a:gd name="T28" fmla="*/ 5 w 564"/>
                <a:gd name="T29" fmla="*/ 0 h 742"/>
                <a:gd name="T30" fmla="*/ 5 w 564"/>
                <a:gd name="T31"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4" h="742">
                  <a:moveTo>
                    <a:pt x="5" y="0"/>
                  </a:moveTo>
                  <a:lnTo>
                    <a:pt x="5" y="0"/>
                  </a:lnTo>
                  <a:lnTo>
                    <a:pt x="5" y="4"/>
                  </a:lnTo>
                  <a:lnTo>
                    <a:pt x="0" y="0"/>
                  </a:lnTo>
                  <a:lnTo>
                    <a:pt x="0" y="0"/>
                  </a:lnTo>
                  <a:lnTo>
                    <a:pt x="0" y="4"/>
                  </a:lnTo>
                  <a:lnTo>
                    <a:pt x="0" y="4"/>
                  </a:lnTo>
                  <a:lnTo>
                    <a:pt x="559" y="742"/>
                  </a:lnTo>
                  <a:lnTo>
                    <a:pt x="559" y="742"/>
                  </a:lnTo>
                  <a:lnTo>
                    <a:pt x="559" y="742"/>
                  </a:lnTo>
                  <a:lnTo>
                    <a:pt x="564" y="738"/>
                  </a:lnTo>
                  <a:lnTo>
                    <a:pt x="496" y="650"/>
                  </a:lnTo>
                  <a:lnTo>
                    <a:pt x="564" y="738"/>
                  </a:lnTo>
                  <a:lnTo>
                    <a:pt x="496" y="650"/>
                  </a:lnTo>
                  <a:lnTo>
                    <a:pt x="5" y="0"/>
                  </a:lnTo>
                  <a:lnTo>
                    <a:pt x="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1" name="Freeform 466"/>
            <p:cNvSpPr>
              <a:spLocks/>
            </p:cNvSpPr>
            <p:nvPr/>
          </p:nvSpPr>
          <p:spPr bwMode="auto">
            <a:xfrm>
              <a:off x="1768" y="1135"/>
              <a:ext cx="564" cy="742"/>
            </a:xfrm>
            <a:custGeom>
              <a:avLst/>
              <a:gdLst>
                <a:gd name="T0" fmla="*/ 5 w 564"/>
                <a:gd name="T1" fmla="*/ 0 h 742"/>
                <a:gd name="T2" fmla="*/ 5 w 564"/>
                <a:gd name="T3" fmla="*/ 0 h 742"/>
                <a:gd name="T4" fmla="*/ 5 w 564"/>
                <a:gd name="T5" fmla="*/ 4 h 742"/>
                <a:gd name="T6" fmla="*/ 0 w 564"/>
                <a:gd name="T7" fmla="*/ 0 h 742"/>
                <a:gd name="T8" fmla="*/ 0 w 564"/>
                <a:gd name="T9" fmla="*/ 0 h 742"/>
                <a:gd name="T10" fmla="*/ 0 w 564"/>
                <a:gd name="T11" fmla="*/ 4 h 742"/>
                <a:gd name="T12" fmla="*/ 0 w 564"/>
                <a:gd name="T13" fmla="*/ 4 h 742"/>
                <a:gd name="T14" fmla="*/ 559 w 564"/>
                <a:gd name="T15" fmla="*/ 742 h 742"/>
                <a:gd name="T16" fmla="*/ 559 w 564"/>
                <a:gd name="T17" fmla="*/ 742 h 742"/>
                <a:gd name="T18" fmla="*/ 559 w 564"/>
                <a:gd name="T19" fmla="*/ 742 h 742"/>
                <a:gd name="T20" fmla="*/ 564 w 564"/>
                <a:gd name="T21" fmla="*/ 738 h 742"/>
                <a:gd name="T22" fmla="*/ 496 w 564"/>
                <a:gd name="T23" fmla="*/ 650 h 742"/>
                <a:gd name="T24" fmla="*/ 564 w 564"/>
                <a:gd name="T25" fmla="*/ 738 h 742"/>
                <a:gd name="T26" fmla="*/ 496 w 564"/>
                <a:gd name="T27" fmla="*/ 650 h 742"/>
                <a:gd name="T28" fmla="*/ 5 w 564"/>
                <a:gd name="T29" fmla="*/ 0 h 742"/>
                <a:gd name="T30" fmla="*/ 5 w 564"/>
                <a:gd name="T31"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4" h="742">
                  <a:moveTo>
                    <a:pt x="5" y="0"/>
                  </a:moveTo>
                  <a:lnTo>
                    <a:pt x="5" y="0"/>
                  </a:lnTo>
                  <a:lnTo>
                    <a:pt x="5" y="4"/>
                  </a:lnTo>
                  <a:lnTo>
                    <a:pt x="0" y="0"/>
                  </a:lnTo>
                  <a:lnTo>
                    <a:pt x="0" y="0"/>
                  </a:lnTo>
                  <a:lnTo>
                    <a:pt x="0" y="4"/>
                  </a:lnTo>
                  <a:lnTo>
                    <a:pt x="0" y="4"/>
                  </a:lnTo>
                  <a:lnTo>
                    <a:pt x="559" y="742"/>
                  </a:lnTo>
                  <a:lnTo>
                    <a:pt x="559" y="742"/>
                  </a:lnTo>
                  <a:lnTo>
                    <a:pt x="559" y="742"/>
                  </a:lnTo>
                  <a:lnTo>
                    <a:pt x="564" y="738"/>
                  </a:lnTo>
                  <a:lnTo>
                    <a:pt x="496" y="650"/>
                  </a:lnTo>
                  <a:lnTo>
                    <a:pt x="564" y="738"/>
                  </a:lnTo>
                  <a:lnTo>
                    <a:pt x="496" y="650"/>
                  </a:lnTo>
                  <a:lnTo>
                    <a:pt x="5" y="0"/>
                  </a:lnTo>
                  <a:lnTo>
                    <a:pt x="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2" name="Rectangle 467"/>
            <p:cNvSpPr>
              <a:spLocks noChangeArrowheads="1"/>
            </p:cNvSpPr>
            <p:nvPr/>
          </p:nvSpPr>
          <p:spPr bwMode="auto">
            <a:xfrm>
              <a:off x="2332" y="1877"/>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3" name="Freeform 468"/>
            <p:cNvSpPr>
              <a:spLocks/>
            </p:cNvSpPr>
            <p:nvPr/>
          </p:nvSpPr>
          <p:spPr bwMode="auto">
            <a:xfrm>
              <a:off x="2332" y="1877"/>
              <a:ext cx="0" cy="4"/>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Freeform 469"/>
            <p:cNvSpPr>
              <a:spLocks/>
            </p:cNvSpPr>
            <p:nvPr/>
          </p:nvSpPr>
          <p:spPr bwMode="auto">
            <a:xfrm>
              <a:off x="1794" y="834"/>
              <a:ext cx="394" cy="283"/>
            </a:xfrm>
            <a:custGeom>
              <a:avLst/>
              <a:gdLst>
                <a:gd name="T0" fmla="*/ 394 w 394"/>
                <a:gd name="T1" fmla="*/ 0 h 283"/>
                <a:gd name="T2" fmla="*/ 0 w 394"/>
                <a:gd name="T3" fmla="*/ 283 h 283"/>
                <a:gd name="T4" fmla="*/ 394 w 394"/>
                <a:gd name="T5" fmla="*/ 0 h 283"/>
                <a:gd name="T6" fmla="*/ 394 w 394"/>
                <a:gd name="T7" fmla="*/ 0 h 283"/>
              </a:gdLst>
              <a:ahLst/>
              <a:cxnLst>
                <a:cxn ang="0">
                  <a:pos x="T0" y="T1"/>
                </a:cxn>
                <a:cxn ang="0">
                  <a:pos x="T2" y="T3"/>
                </a:cxn>
                <a:cxn ang="0">
                  <a:pos x="T4" y="T5"/>
                </a:cxn>
                <a:cxn ang="0">
                  <a:pos x="T6" y="T7"/>
                </a:cxn>
              </a:cxnLst>
              <a:rect l="0" t="0" r="r" b="b"/>
              <a:pathLst>
                <a:path w="394" h="283">
                  <a:moveTo>
                    <a:pt x="394" y="0"/>
                  </a:moveTo>
                  <a:lnTo>
                    <a:pt x="0" y="283"/>
                  </a:lnTo>
                  <a:lnTo>
                    <a:pt x="394" y="0"/>
                  </a:lnTo>
                  <a:lnTo>
                    <a:pt x="39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5" name="Freeform 470"/>
            <p:cNvSpPr>
              <a:spLocks/>
            </p:cNvSpPr>
            <p:nvPr/>
          </p:nvSpPr>
          <p:spPr bwMode="auto">
            <a:xfrm>
              <a:off x="1794" y="834"/>
              <a:ext cx="394" cy="283"/>
            </a:xfrm>
            <a:custGeom>
              <a:avLst/>
              <a:gdLst>
                <a:gd name="T0" fmla="*/ 394 w 394"/>
                <a:gd name="T1" fmla="*/ 0 h 283"/>
                <a:gd name="T2" fmla="*/ 0 w 394"/>
                <a:gd name="T3" fmla="*/ 283 h 283"/>
                <a:gd name="T4" fmla="*/ 394 w 394"/>
                <a:gd name="T5" fmla="*/ 0 h 283"/>
                <a:gd name="T6" fmla="*/ 394 w 394"/>
                <a:gd name="T7" fmla="*/ 0 h 283"/>
              </a:gdLst>
              <a:ahLst/>
              <a:cxnLst>
                <a:cxn ang="0">
                  <a:pos x="T0" y="T1"/>
                </a:cxn>
                <a:cxn ang="0">
                  <a:pos x="T2" y="T3"/>
                </a:cxn>
                <a:cxn ang="0">
                  <a:pos x="T4" y="T5"/>
                </a:cxn>
                <a:cxn ang="0">
                  <a:pos x="T6" y="T7"/>
                </a:cxn>
              </a:cxnLst>
              <a:rect l="0" t="0" r="r" b="b"/>
              <a:pathLst>
                <a:path w="394" h="283">
                  <a:moveTo>
                    <a:pt x="394" y="0"/>
                  </a:moveTo>
                  <a:lnTo>
                    <a:pt x="0" y="283"/>
                  </a:lnTo>
                  <a:lnTo>
                    <a:pt x="394" y="0"/>
                  </a:lnTo>
                  <a:lnTo>
                    <a:pt x="39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Freeform 471"/>
            <p:cNvSpPr>
              <a:spLocks/>
            </p:cNvSpPr>
            <p:nvPr/>
          </p:nvSpPr>
          <p:spPr bwMode="auto">
            <a:xfrm>
              <a:off x="2243" y="860"/>
              <a:ext cx="516" cy="264"/>
            </a:xfrm>
            <a:custGeom>
              <a:avLst/>
              <a:gdLst>
                <a:gd name="T0" fmla="*/ 0 w 516"/>
                <a:gd name="T1" fmla="*/ 0 h 264"/>
                <a:gd name="T2" fmla="*/ 516 w 516"/>
                <a:gd name="T3" fmla="*/ 264 h 264"/>
                <a:gd name="T4" fmla="*/ 516 w 516"/>
                <a:gd name="T5" fmla="*/ 264 h 264"/>
                <a:gd name="T6" fmla="*/ 0 w 516"/>
                <a:gd name="T7" fmla="*/ 0 h 264"/>
              </a:gdLst>
              <a:ahLst/>
              <a:cxnLst>
                <a:cxn ang="0">
                  <a:pos x="T0" y="T1"/>
                </a:cxn>
                <a:cxn ang="0">
                  <a:pos x="T2" y="T3"/>
                </a:cxn>
                <a:cxn ang="0">
                  <a:pos x="T4" y="T5"/>
                </a:cxn>
                <a:cxn ang="0">
                  <a:pos x="T6" y="T7"/>
                </a:cxn>
              </a:cxnLst>
              <a:rect l="0" t="0" r="r" b="b"/>
              <a:pathLst>
                <a:path w="516" h="264">
                  <a:moveTo>
                    <a:pt x="0" y="0"/>
                  </a:moveTo>
                  <a:lnTo>
                    <a:pt x="516" y="264"/>
                  </a:lnTo>
                  <a:lnTo>
                    <a:pt x="516" y="26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472"/>
            <p:cNvSpPr>
              <a:spLocks/>
            </p:cNvSpPr>
            <p:nvPr/>
          </p:nvSpPr>
          <p:spPr bwMode="auto">
            <a:xfrm>
              <a:off x="2243" y="860"/>
              <a:ext cx="516" cy="264"/>
            </a:xfrm>
            <a:custGeom>
              <a:avLst/>
              <a:gdLst>
                <a:gd name="T0" fmla="*/ 0 w 516"/>
                <a:gd name="T1" fmla="*/ 0 h 264"/>
                <a:gd name="T2" fmla="*/ 516 w 516"/>
                <a:gd name="T3" fmla="*/ 264 h 264"/>
                <a:gd name="T4" fmla="*/ 516 w 516"/>
                <a:gd name="T5" fmla="*/ 264 h 264"/>
                <a:gd name="T6" fmla="*/ 0 w 516"/>
                <a:gd name="T7" fmla="*/ 0 h 264"/>
              </a:gdLst>
              <a:ahLst/>
              <a:cxnLst>
                <a:cxn ang="0">
                  <a:pos x="T0" y="T1"/>
                </a:cxn>
                <a:cxn ang="0">
                  <a:pos x="T2" y="T3"/>
                </a:cxn>
                <a:cxn ang="0">
                  <a:pos x="T4" y="T5"/>
                </a:cxn>
                <a:cxn ang="0">
                  <a:pos x="T6" y="T7"/>
                </a:cxn>
              </a:cxnLst>
              <a:rect l="0" t="0" r="r" b="b"/>
              <a:pathLst>
                <a:path w="516" h="264">
                  <a:moveTo>
                    <a:pt x="0" y="0"/>
                  </a:moveTo>
                  <a:lnTo>
                    <a:pt x="516" y="264"/>
                  </a:lnTo>
                  <a:lnTo>
                    <a:pt x="516" y="26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473"/>
            <p:cNvSpPr>
              <a:spLocks/>
            </p:cNvSpPr>
            <p:nvPr/>
          </p:nvSpPr>
          <p:spPr bwMode="auto">
            <a:xfrm>
              <a:off x="1785" y="834"/>
              <a:ext cx="398" cy="283"/>
            </a:xfrm>
            <a:custGeom>
              <a:avLst/>
              <a:gdLst>
                <a:gd name="T0" fmla="*/ 398 w 398"/>
                <a:gd name="T1" fmla="*/ 0 h 283"/>
                <a:gd name="T2" fmla="*/ 398 w 398"/>
                <a:gd name="T3" fmla="*/ 0 h 283"/>
                <a:gd name="T4" fmla="*/ 0 w 398"/>
                <a:gd name="T5" fmla="*/ 283 h 283"/>
                <a:gd name="T6" fmla="*/ 398 w 398"/>
                <a:gd name="T7" fmla="*/ 0 h 283"/>
              </a:gdLst>
              <a:ahLst/>
              <a:cxnLst>
                <a:cxn ang="0">
                  <a:pos x="T0" y="T1"/>
                </a:cxn>
                <a:cxn ang="0">
                  <a:pos x="T2" y="T3"/>
                </a:cxn>
                <a:cxn ang="0">
                  <a:pos x="T4" y="T5"/>
                </a:cxn>
                <a:cxn ang="0">
                  <a:pos x="T6" y="T7"/>
                </a:cxn>
              </a:cxnLst>
              <a:rect l="0" t="0" r="r" b="b"/>
              <a:pathLst>
                <a:path w="398" h="283">
                  <a:moveTo>
                    <a:pt x="398" y="0"/>
                  </a:moveTo>
                  <a:lnTo>
                    <a:pt x="398" y="0"/>
                  </a:lnTo>
                  <a:lnTo>
                    <a:pt x="0" y="283"/>
                  </a:lnTo>
                  <a:lnTo>
                    <a:pt x="39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474"/>
            <p:cNvSpPr>
              <a:spLocks/>
            </p:cNvSpPr>
            <p:nvPr/>
          </p:nvSpPr>
          <p:spPr bwMode="auto">
            <a:xfrm>
              <a:off x="1785" y="834"/>
              <a:ext cx="398" cy="283"/>
            </a:xfrm>
            <a:custGeom>
              <a:avLst/>
              <a:gdLst>
                <a:gd name="T0" fmla="*/ 398 w 398"/>
                <a:gd name="T1" fmla="*/ 0 h 283"/>
                <a:gd name="T2" fmla="*/ 398 w 398"/>
                <a:gd name="T3" fmla="*/ 0 h 283"/>
                <a:gd name="T4" fmla="*/ 0 w 398"/>
                <a:gd name="T5" fmla="*/ 283 h 283"/>
                <a:gd name="T6" fmla="*/ 398 w 398"/>
                <a:gd name="T7" fmla="*/ 0 h 283"/>
              </a:gdLst>
              <a:ahLst/>
              <a:cxnLst>
                <a:cxn ang="0">
                  <a:pos x="T0" y="T1"/>
                </a:cxn>
                <a:cxn ang="0">
                  <a:pos x="T2" y="T3"/>
                </a:cxn>
                <a:cxn ang="0">
                  <a:pos x="T4" y="T5"/>
                </a:cxn>
                <a:cxn ang="0">
                  <a:pos x="T6" y="T7"/>
                </a:cxn>
              </a:cxnLst>
              <a:rect l="0" t="0" r="r" b="b"/>
              <a:pathLst>
                <a:path w="398" h="283">
                  <a:moveTo>
                    <a:pt x="398" y="0"/>
                  </a:moveTo>
                  <a:lnTo>
                    <a:pt x="398" y="0"/>
                  </a:lnTo>
                  <a:lnTo>
                    <a:pt x="0" y="283"/>
                  </a:lnTo>
                  <a:lnTo>
                    <a:pt x="39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0" name="Freeform 475"/>
            <p:cNvSpPr>
              <a:spLocks/>
            </p:cNvSpPr>
            <p:nvPr/>
          </p:nvSpPr>
          <p:spPr bwMode="auto">
            <a:xfrm>
              <a:off x="2763" y="1128"/>
              <a:ext cx="5" cy="0"/>
            </a:xfrm>
            <a:custGeom>
              <a:avLst/>
              <a:gdLst>
                <a:gd name="T0" fmla="*/ 0 w 5"/>
                <a:gd name="T1" fmla="*/ 0 w 5"/>
                <a:gd name="T2" fmla="*/ 0 w 5"/>
                <a:gd name="T3" fmla="*/ 0 w 5"/>
                <a:gd name="T4" fmla="*/ 5 w 5"/>
                <a:gd name="T5" fmla="*/ 0 w 5"/>
              </a:gdLst>
              <a:ahLst/>
              <a:cxnLst>
                <a:cxn ang="0">
                  <a:pos x="T0" y="0"/>
                </a:cxn>
                <a:cxn ang="0">
                  <a:pos x="T1" y="0"/>
                </a:cxn>
                <a:cxn ang="0">
                  <a:pos x="T2" y="0"/>
                </a:cxn>
                <a:cxn ang="0">
                  <a:pos x="T3" y="0"/>
                </a:cxn>
                <a:cxn ang="0">
                  <a:pos x="T4" y="0"/>
                </a:cxn>
                <a:cxn ang="0">
                  <a:pos x="T5" y="0"/>
                </a:cxn>
              </a:cxnLst>
              <a:rect l="0" t="0" r="r" b="b"/>
              <a:pathLst>
                <a:path w="5">
                  <a:moveTo>
                    <a:pt x="0" y="0"/>
                  </a:moveTo>
                  <a:lnTo>
                    <a:pt x="0" y="0"/>
                  </a:lnTo>
                  <a:lnTo>
                    <a:pt x="0" y="0"/>
                  </a:lnTo>
                  <a:lnTo>
                    <a:pt x="0" y="0"/>
                  </a:lnTo>
                  <a:lnTo>
                    <a:pt x="5"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1" name="Freeform 476"/>
            <p:cNvSpPr>
              <a:spLocks/>
            </p:cNvSpPr>
            <p:nvPr/>
          </p:nvSpPr>
          <p:spPr bwMode="auto">
            <a:xfrm>
              <a:off x="2763" y="1128"/>
              <a:ext cx="5" cy="0"/>
            </a:xfrm>
            <a:custGeom>
              <a:avLst/>
              <a:gdLst>
                <a:gd name="T0" fmla="*/ 0 w 5"/>
                <a:gd name="T1" fmla="*/ 0 w 5"/>
                <a:gd name="T2" fmla="*/ 0 w 5"/>
                <a:gd name="T3" fmla="*/ 0 w 5"/>
                <a:gd name="T4" fmla="*/ 5 w 5"/>
                <a:gd name="T5" fmla="*/ 0 w 5"/>
              </a:gdLst>
              <a:ahLst/>
              <a:cxnLst>
                <a:cxn ang="0">
                  <a:pos x="T0" y="0"/>
                </a:cxn>
                <a:cxn ang="0">
                  <a:pos x="T1" y="0"/>
                </a:cxn>
                <a:cxn ang="0">
                  <a:pos x="T2" y="0"/>
                </a:cxn>
                <a:cxn ang="0">
                  <a:pos x="T3" y="0"/>
                </a:cxn>
                <a:cxn ang="0">
                  <a:pos x="T4" y="0"/>
                </a:cxn>
                <a:cxn ang="0">
                  <a:pos x="T5" y="0"/>
                </a:cxn>
              </a:cxnLst>
              <a:rect l="0" t="0" r="r" b="b"/>
              <a:pathLst>
                <a:path w="5">
                  <a:moveTo>
                    <a:pt x="0" y="0"/>
                  </a:moveTo>
                  <a:lnTo>
                    <a:pt x="0" y="0"/>
                  </a:lnTo>
                  <a:lnTo>
                    <a:pt x="0" y="0"/>
                  </a:lnTo>
                  <a:lnTo>
                    <a:pt x="0" y="0"/>
                  </a:lnTo>
                  <a:lnTo>
                    <a:pt x="5"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2" name="Freeform 477"/>
            <p:cNvSpPr>
              <a:spLocks/>
            </p:cNvSpPr>
            <p:nvPr/>
          </p:nvSpPr>
          <p:spPr bwMode="auto">
            <a:xfrm>
              <a:off x="1764" y="1135"/>
              <a:ext cx="4" cy="0"/>
            </a:xfrm>
            <a:custGeom>
              <a:avLst/>
              <a:gdLst>
                <a:gd name="T0" fmla="*/ 0 w 4"/>
                <a:gd name="T1" fmla="*/ 0 w 4"/>
                <a:gd name="T2" fmla="*/ 0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4" y="0"/>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3" name="Freeform 478"/>
            <p:cNvSpPr>
              <a:spLocks/>
            </p:cNvSpPr>
            <p:nvPr/>
          </p:nvSpPr>
          <p:spPr bwMode="auto">
            <a:xfrm>
              <a:off x="1764" y="1135"/>
              <a:ext cx="4" cy="0"/>
            </a:xfrm>
            <a:custGeom>
              <a:avLst/>
              <a:gdLst>
                <a:gd name="T0" fmla="*/ 0 w 4"/>
                <a:gd name="T1" fmla="*/ 0 w 4"/>
                <a:gd name="T2" fmla="*/ 0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4" y="0"/>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4" name="Freeform 479"/>
            <p:cNvSpPr>
              <a:spLocks/>
            </p:cNvSpPr>
            <p:nvPr/>
          </p:nvSpPr>
          <p:spPr bwMode="auto">
            <a:xfrm>
              <a:off x="1773" y="1128"/>
              <a:ext cx="982" cy="7"/>
            </a:xfrm>
            <a:custGeom>
              <a:avLst/>
              <a:gdLst>
                <a:gd name="T0" fmla="*/ 978 w 982"/>
                <a:gd name="T1" fmla="*/ 0 h 7"/>
                <a:gd name="T2" fmla="*/ 660 w 982"/>
                <a:gd name="T3" fmla="*/ 0 h 7"/>
                <a:gd name="T4" fmla="*/ 0 w 982"/>
                <a:gd name="T5" fmla="*/ 3 h 7"/>
                <a:gd name="T6" fmla="*/ 0 w 982"/>
                <a:gd name="T7" fmla="*/ 7 h 7"/>
                <a:gd name="T8" fmla="*/ 0 w 982"/>
                <a:gd name="T9" fmla="*/ 7 h 7"/>
                <a:gd name="T10" fmla="*/ 245 w 982"/>
                <a:gd name="T11" fmla="*/ 7 h 7"/>
                <a:gd name="T12" fmla="*/ 982 w 982"/>
                <a:gd name="T13" fmla="*/ 3 h 7"/>
                <a:gd name="T14" fmla="*/ 982 w 982"/>
                <a:gd name="T15" fmla="*/ 0 h 7"/>
                <a:gd name="T16" fmla="*/ 978 w 98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2" h="7">
                  <a:moveTo>
                    <a:pt x="978" y="0"/>
                  </a:moveTo>
                  <a:lnTo>
                    <a:pt x="660" y="0"/>
                  </a:lnTo>
                  <a:lnTo>
                    <a:pt x="0" y="3"/>
                  </a:lnTo>
                  <a:lnTo>
                    <a:pt x="0" y="7"/>
                  </a:lnTo>
                  <a:lnTo>
                    <a:pt x="0" y="7"/>
                  </a:lnTo>
                  <a:lnTo>
                    <a:pt x="245" y="7"/>
                  </a:lnTo>
                  <a:lnTo>
                    <a:pt x="982" y="3"/>
                  </a:lnTo>
                  <a:lnTo>
                    <a:pt x="982" y="0"/>
                  </a:lnTo>
                  <a:lnTo>
                    <a:pt x="97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5" name="Freeform 480"/>
            <p:cNvSpPr>
              <a:spLocks/>
            </p:cNvSpPr>
            <p:nvPr/>
          </p:nvSpPr>
          <p:spPr bwMode="auto">
            <a:xfrm>
              <a:off x="1773" y="1128"/>
              <a:ext cx="982" cy="7"/>
            </a:xfrm>
            <a:custGeom>
              <a:avLst/>
              <a:gdLst>
                <a:gd name="T0" fmla="*/ 978 w 982"/>
                <a:gd name="T1" fmla="*/ 0 h 7"/>
                <a:gd name="T2" fmla="*/ 660 w 982"/>
                <a:gd name="T3" fmla="*/ 0 h 7"/>
                <a:gd name="T4" fmla="*/ 0 w 982"/>
                <a:gd name="T5" fmla="*/ 3 h 7"/>
                <a:gd name="T6" fmla="*/ 0 w 982"/>
                <a:gd name="T7" fmla="*/ 7 h 7"/>
                <a:gd name="T8" fmla="*/ 0 w 982"/>
                <a:gd name="T9" fmla="*/ 7 h 7"/>
                <a:gd name="T10" fmla="*/ 245 w 982"/>
                <a:gd name="T11" fmla="*/ 7 h 7"/>
                <a:gd name="T12" fmla="*/ 982 w 982"/>
                <a:gd name="T13" fmla="*/ 3 h 7"/>
                <a:gd name="T14" fmla="*/ 982 w 982"/>
                <a:gd name="T15" fmla="*/ 0 h 7"/>
                <a:gd name="T16" fmla="*/ 978 w 98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2" h="7">
                  <a:moveTo>
                    <a:pt x="978" y="0"/>
                  </a:moveTo>
                  <a:lnTo>
                    <a:pt x="660" y="0"/>
                  </a:lnTo>
                  <a:lnTo>
                    <a:pt x="0" y="3"/>
                  </a:lnTo>
                  <a:lnTo>
                    <a:pt x="0" y="7"/>
                  </a:lnTo>
                  <a:lnTo>
                    <a:pt x="0" y="7"/>
                  </a:lnTo>
                  <a:lnTo>
                    <a:pt x="245" y="7"/>
                  </a:lnTo>
                  <a:lnTo>
                    <a:pt x="982" y="3"/>
                  </a:lnTo>
                  <a:lnTo>
                    <a:pt x="982" y="0"/>
                  </a:lnTo>
                  <a:lnTo>
                    <a:pt x="97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6" name="Freeform 481"/>
            <p:cNvSpPr>
              <a:spLocks/>
            </p:cNvSpPr>
            <p:nvPr/>
          </p:nvSpPr>
          <p:spPr bwMode="auto">
            <a:xfrm>
              <a:off x="3157" y="1635"/>
              <a:ext cx="4" cy="3"/>
            </a:xfrm>
            <a:custGeom>
              <a:avLst/>
              <a:gdLst>
                <a:gd name="T0" fmla="*/ 4 w 4"/>
                <a:gd name="T1" fmla="*/ 0 h 3"/>
                <a:gd name="T2" fmla="*/ 0 w 4"/>
                <a:gd name="T3" fmla="*/ 3 h 3"/>
                <a:gd name="T4" fmla="*/ 0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3"/>
                  </a:lnTo>
                  <a:lnTo>
                    <a:pt x="0" y="3"/>
                  </a:lnTo>
                  <a:lnTo>
                    <a:pt x="4" y="3"/>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7" name="Freeform 482"/>
            <p:cNvSpPr>
              <a:spLocks/>
            </p:cNvSpPr>
            <p:nvPr/>
          </p:nvSpPr>
          <p:spPr bwMode="auto">
            <a:xfrm>
              <a:off x="3157" y="1635"/>
              <a:ext cx="4" cy="3"/>
            </a:xfrm>
            <a:custGeom>
              <a:avLst/>
              <a:gdLst>
                <a:gd name="T0" fmla="*/ 4 w 4"/>
                <a:gd name="T1" fmla="*/ 0 h 3"/>
                <a:gd name="T2" fmla="*/ 0 w 4"/>
                <a:gd name="T3" fmla="*/ 3 h 3"/>
                <a:gd name="T4" fmla="*/ 0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3"/>
                  </a:lnTo>
                  <a:lnTo>
                    <a:pt x="0" y="3"/>
                  </a:lnTo>
                  <a:lnTo>
                    <a:pt x="4" y="3"/>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8" name="Freeform 483"/>
            <p:cNvSpPr>
              <a:spLocks noEditPoints="1"/>
            </p:cNvSpPr>
            <p:nvPr/>
          </p:nvSpPr>
          <p:spPr bwMode="auto">
            <a:xfrm>
              <a:off x="2327" y="1128"/>
              <a:ext cx="830" cy="753"/>
            </a:xfrm>
            <a:custGeom>
              <a:avLst/>
              <a:gdLst>
                <a:gd name="T0" fmla="*/ 9 w 830"/>
                <a:gd name="T1" fmla="*/ 745 h 753"/>
                <a:gd name="T2" fmla="*/ 826 w 830"/>
                <a:gd name="T3" fmla="*/ 507 h 753"/>
                <a:gd name="T4" fmla="*/ 9 w 830"/>
                <a:gd name="T5" fmla="*/ 745 h 753"/>
                <a:gd name="T6" fmla="*/ 428 w 830"/>
                <a:gd name="T7" fmla="*/ 0 h 753"/>
                <a:gd name="T8" fmla="*/ 428 w 830"/>
                <a:gd name="T9" fmla="*/ 0 h 753"/>
                <a:gd name="T10" fmla="*/ 428 w 830"/>
                <a:gd name="T11" fmla="*/ 3 h 753"/>
                <a:gd name="T12" fmla="*/ 140 w 830"/>
                <a:gd name="T13" fmla="*/ 507 h 753"/>
                <a:gd name="T14" fmla="*/ 5 w 830"/>
                <a:gd name="T15" fmla="*/ 745 h 753"/>
                <a:gd name="T16" fmla="*/ 0 w 830"/>
                <a:gd name="T17" fmla="*/ 749 h 753"/>
                <a:gd name="T18" fmla="*/ 0 w 830"/>
                <a:gd name="T19" fmla="*/ 749 h 753"/>
                <a:gd name="T20" fmla="*/ 0 w 830"/>
                <a:gd name="T21" fmla="*/ 753 h 753"/>
                <a:gd name="T22" fmla="*/ 0 w 830"/>
                <a:gd name="T23" fmla="*/ 753 h 753"/>
                <a:gd name="T24" fmla="*/ 0 w 830"/>
                <a:gd name="T25" fmla="*/ 753 h 753"/>
                <a:gd name="T26" fmla="*/ 5 w 830"/>
                <a:gd name="T27" fmla="*/ 753 h 753"/>
                <a:gd name="T28" fmla="*/ 5 w 830"/>
                <a:gd name="T29" fmla="*/ 749 h 753"/>
                <a:gd name="T30" fmla="*/ 9 w 830"/>
                <a:gd name="T31" fmla="*/ 749 h 753"/>
                <a:gd name="T32" fmla="*/ 830 w 830"/>
                <a:gd name="T33" fmla="*/ 510 h 753"/>
                <a:gd name="T34" fmla="*/ 830 w 830"/>
                <a:gd name="T35" fmla="*/ 510 h 753"/>
                <a:gd name="T36" fmla="*/ 826 w 830"/>
                <a:gd name="T37" fmla="*/ 507 h 753"/>
                <a:gd name="T38" fmla="*/ 9 w 830"/>
                <a:gd name="T39" fmla="*/ 745 h 753"/>
                <a:gd name="T40" fmla="*/ 314 w 830"/>
                <a:gd name="T41" fmla="*/ 209 h 753"/>
                <a:gd name="T42" fmla="*/ 432 w 830"/>
                <a:gd name="T43" fmla="*/ 3 h 753"/>
                <a:gd name="T44" fmla="*/ 530 w 830"/>
                <a:gd name="T45" fmla="*/ 128 h 753"/>
                <a:gd name="T46" fmla="*/ 432 w 830"/>
                <a:gd name="T47" fmla="*/ 3 h 753"/>
                <a:gd name="T48" fmla="*/ 428 w 830"/>
                <a:gd name="T49" fmla="*/ 3 h 753"/>
                <a:gd name="T50" fmla="*/ 428 w 830"/>
                <a:gd name="T51" fmla="*/ 0 h 753"/>
                <a:gd name="T52" fmla="*/ 428 w 830"/>
                <a:gd name="T53"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0" h="753">
                  <a:moveTo>
                    <a:pt x="9" y="745"/>
                  </a:moveTo>
                  <a:lnTo>
                    <a:pt x="826" y="507"/>
                  </a:lnTo>
                  <a:lnTo>
                    <a:pt x="9" y="745"/>
                  </a:lnTo>
                  <a:close/>
                  <a:moveTo>
                    <a:pt x="428" y="0"/>
                  </a:moveTo>
                  <a:lnTo>
                    <a:pt x="428" y="0"/>
                  </a:lnTo>
                  <a:lnTo>
                    <a:pt x="428" y="3"/>
                  </a:lnTo>
                  <a:lnTo>
                    <a:pt x="140" y="507"/>
                  </a:lnTo>
                  <a:lnTo>
                    <a:pt x="5" y="745"/>
                  </a:lnTo>
                  <a:lnTo>
                    <a:pt x="0" y="749"/>
                  </a:lnTo>
                  <a:lnTo>
                    <a:pt x="0" y="749"/>
                  </a:lnTo>
                  <a:lnTo>
                    <a:pt x="0" y="753"/>
                  </a:lnTo>
                  <a:lnTo>
                    <a:pt x="0" y="753"/>
                  </a:lnTo>
                  <a:lnTo>
                    <a:pt x="0" y="753"/>
                  </a:lnTo>
                  <a:lnTo>
                    <a:pt x="5" y="753"/>
                  </a:lnTo>
                  <a:lnTo>
                    <a:pt x="5" y="749"/>
                  </a:lnTo>
                  <a:lnTo>
                    <a:pt x="9" y="749"/>
                  </a:lnTo>
                  <a:lnTo>
                    <a:pt x="830" y="510"/>
                  </a:lnTo>
                  <a:lnTo>
                    <a:pt x="830" y="510"/>
                  </a:lnTo>
                  <a:lnTo>
                    <a:pt x="826" y="507"/>
                  </a:lnTo>
                  <a:lnTo>
                    <a:pt x="9" y="745"/>
                  </a:lnTo>
                  <a:lnTo>
                    <a:pt x="314" y="209"/>
                  </a:lnTo>
                  <a:lnTo>
                    <a:pt x="432" y="3"/>
                  </a:lnTo>
                  <a:lnTo>
                    <a:pt x="530" y="128"/>
                  </a:lnTo>
                  <a:lnTo>
                    <a:pt x="432" y="3"/>
                  </a:lnTo>
                  <a:lnTo>
                    <a:pt x="428" y="3"/>
                  </a:lnTo>
                  <a:lnTo>
                    <a:pt x="428" y="0"/>
                  </a:lnTo>
                  <a:lnTo>
                    <a:pt x="428"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9" name="Freeform 484"/>
            <p:cNvSpPr>
              <a:spLocks noEditPoints="1"/>
            </p:cNvSpPr>
            <p:nvPr/>
          </p:nvSpPr>
          <p:spPr bwMode="auto">
            <a:xfrm>
              <a:off x="2327" y="1128"/>
              <a:ext cx="830" cy="753"/>
            </a:xfrm>
            <a:custGeom>
              <a:avLst/>
              <a:gdLst>
                <a:gd name="T0" fmla="*/ 9 w 830"/>
                <a:gd name="T1" fmla="*/ 745 h 753"/>
                <a:gd name="T2" fmla="*/ 826 w 830"/>
                <a:gd name="T3" fmla="*/ 507 h 753"/>
                <a:gd name="T4" fmla="*/ 9 w 830"/>
                <a:gd name="T5" fmla="*/ 745 h 753"/>
                <a:gd name="T6" fmla="*/ 428 w 830"/>
                <a:gd name="T7" fmla="*/ 0 h 753"/>
                <a:gd name="T8" fmla="*/ 428 w 830"/>
                <a:gd name="T9" fmla="*/ 0 h 753"/>
                <a:gd name="T10" fmla="*/ 428 w 830"/>
                <a:gd name="T11" fmla="*/ 3 h 753"/>
                <a:gd name="T12" fmla="*/ 140 w 830"/>
                <a:gd name="T13" fmla="*/ 507 h 753"/>
                <a:gd name="T14" fmla="*/ 5 w 830"/>
                <a:gd name="T15" fmla="*/ 745 h 753"/>
                <a:gd name="T16" fmla="*/ 0 w 830"/>
                <a:gd name="T17" fmla="*/ 749 h 753"/>
                <a:gd name="T18" fmla="*/ 0 w 830"/>
                <a:gd name="T19" fmla="*/ 749 h 753"/>
                <a:gd name="T20" fmla="*/ 0 w 830"/>
                <a:gd name="T21" fmla="*/ 753 h 753"/>
                <a:gd name="T22" fmla="*/ 0 w 830"/>
                <a:gd name="T23" fmla="*/ 753 h 753"/>
                <a:gd name="T24" fmla="*/ 0 w 830"/>
                <a:gd name="T25" fmla="*/ 753 h 753"/>
                <a:gd name="T26" fmla="*/ 5 w 830"/>
                <a:gd name="T27" fmla="*/ 753 h 753"/>
                <a:gd name="T28" fmla="*/ 5 w 830"/>
                <a:gd name="T29" fmla="*/ 749 h 753"/>
                <a:gd name="T30" fmla="*/ 9 w 830"/>
                <a:gd name="T31" fmla="*/ 749 h 753"/>
                <a:gd name="T32" fmla="*/ 830 w 830"/>
                <a:gd name="T33" fmla="*/ 510 h 753"/>
                <a:gd name="T34" fmla="*/ 830 w 830"/>
                <a:gd name="T35" fmla="*/ 510 h 753"/>
                <a:gd name="T36" fmla="*/ 826 w 830"/>
                <a:gd name="T37" fmla="*/ 507 h 753"/>
                <a:gd name="T38" fmla="*/ 9 w 830"/>
                <a:gd name="T39" fmla="*/ 745 h 753"/>
                <a:gd name="T40" fmla="*/ 314 w 830"/>
                <a:gd name="T41" fmla="*/ 209 h 753"/>
                <a:gd name="T42" fmla="*/ 432 w 830"/>
                <a:gd name="T43" fmla="*/ 3 h 753"/>
                <a:gd name="T44" fmla="*/ 530 w 830"/>
                <a:gd name="T45" fmla="*/ 128 h 753"/>
                <a:gd name="T46" fmla="*/ 432 w 830"/>
                <a:gd name="T47" fmla="*/ 3 h 753"/>
                <a:gd name="T48" fmla="*/ 428 w 830"/>
                <a:gd name="T49" fmla="*/ 3 h 753"/>
                <a:gd name="T50" fmla="*/ 428 w 830"/>
                <a:gd name="T51" fmla="*/ 0 h 753"/>
                <a:gd name="T52" fmla="*/ 428 w 830"/>
                <a:gd name="T53"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0" h="753">
                  <a:moveTo>
                    <a:pt x="9" y="745"/>
                  </a:moveTo>
                  <a:lnTo>
                    <a:pt x="826" y="507"/>
                  </a:lnTo>
                  <a:lnTo>
                    <a:pt x="9" y="745"/>
                  </a:lnTo>
                  <a:moveTo>
                    <a:pt x="428" y="0"/>
                  </a:moveTo>
                  <a:lnTo>
                    <a:pt x="428" y="0"/>
                  </a:lnTo>
                  <a:lnTo>
                    <a:pt x="428" y="3"/>
                  </a:lnTo>
                  <a:lnTo>
                    <a:pt x="140" y="507"/>
                  </a:lnTo>
                  <a:lnTo>
                    <a:pt x="5" y="745"/>
                  </a:lnTo>
                  <a:lnTo>
                    <a:pt x="0" y="749"/>
                  </a:lnTo>
                  <a:lnTo>
                    <a:pt x="0" y="749"/>
                  </a:lnTo>
                  <a:lnTo>
                    <a:pt x="0" y="753"/>
                  </a:lnTo>
                  <a:lnTo>
                    <a:pt x="0" y="753"/>
                  </a:lnTo>
                  <a:lnTo>
                    <a:pt x="0" y="753"/>
                  </a:lnTo>
                  <a:lnTo>
                    <a:pt x="5" y="753"/>
                  </a:lnTo>
                  <a:lnTo>
                    <a:pt x="5" y="749"/>
                  </a:lnTo>
                  <a:lnTo>
                    <a:pt x="9" y="749"/>
                  </a:lnTo>
                  <a:lnTo>
                    <a:pt x="830" y="510"/>
                  </a:lnTo>
                  <a:lnTo>
                    <a:pt x="830" y="510"/>
                  </a:lnTo>
                  <a:lnTo>
                    <a:pt x="826" y="507"/>
                  </a:lnTo>
                  <a:lnTo>
                    <a:pt x="9" y="745"/>
                  </a:lnTo>
                  <a:lnTo>
                    <a:pt x="314" y="209"/>
                  </a:lnTo>
                  <a:lnTo>
                    <a:pt x="432" y="3"/>
                  </a:lnTo>
                  <a:lnTo>
                    <a:pt x="530" y="128"/>
                  </a:lnTo>
                  <a:lnTo>
                    <a:pt x="432" y="3"/>
                  </a:lnTo>
                  <a:lnTo>
                    <a:pt x="428" y="3"/>
                  </a:lnTo>
                  <a:lnTo>
                    <a:pt x="428" y="0"/>
                  </a:lnTo>
                  <a:lnTo>
                    <a:pt x="428"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0" name="Freeform 485"/>
            <p:cNvSpPr>
              <a:spLocks/>
            </p:cNvSpPr>
            <p:nvPr/>
          </p:nvSpPr>
          <p:spPr bwMode="auto">
            <a:xfrm>
              <a:off x="2188" y="834"/>
              <a:ext cx="571" cy="294"/>
            </a:xfrm>
            <a:custGeom>
              <a:avLst/>
              <a:gdLst>
                <a:gd name="T0" fmla="*/ 4 w 571"/>
                <a:gd name="T1" fmla="*/ 0 h 294"/>
                <a:gd name="T2" fmla="*/ 0 w 571"/>
                <a:gd name="T3" fmla="*/ 0 h 294"/>
                <a:gd name="T4" fmla="*/ 0 w 571"/>
                <a:gd name="T5" fmla="*/ 0 h 294"/>
                <a:gd name="T6" fmla="*/ 0 w 571"/>
                <a:gd name="T7" fmla="*/ 0 h 294"/>
                <a:gd name="T8" fmla="*/ 563 w 571"/>
                <a:gd name="T9" fmla="*/ 294 h 294"/>
                <a:gd name="T10" fmla="*/ 567 w 571"/>
                <a:gd name="T11" fmla="*/ 294 h 294"/>
                <a:gd name="T12" fmla="*/ 567 w 571"/>
                <a:gd name="T13" fmla="*/ 294 h 294"/>
                <a:gd name="T14" fmla="*/ 567 w 571"/>
                <a:gd name="T15" fmla="*/ 294 h 294"/>
                <a:gd name="T16" fmla="*/ 567 w 571"/>
                <a:gd name="T17" fmla="*/ 294 h 294"/>
                <a:gd name="T18" fmla="*/ 571 w 571"/>
                <a:gd name="T19" fmla="*/ 294 h 294"/>
                <a:gd name="T20" fmla="*/ 571 w 571"/>
                <a:gd name="T21" fmla="*/ 290 h 294"/>
                <a:gd name="T22" fmla="*/ 55 w 571"/>
                <a:gd name="T23" fmla="*/ 26 h 294"/>
                <a:gd name="T24" fmla="*/ 4 w 571"/>
                <a:gd name="T2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294">
                  <a:moveTo>
                    <a:pt x="4" y="0"/>
                  </a:moveTo>
                  <a:lnTo>
                    <a:pt x="0" y="0"/>
                  </a:lnTo>
                  <a:lnTo>
                    <a:pt x="0" y="0"/>
                  </a:lnTo>
                  <a:lnTo>
                    <a:pt x="0" y="0"/>
                  </a:lnTo>
                  <a:lnTo>
                    <a:pt x="563" y="294"/>
                  </a:lnTo>
                  <a:lnTo>
                    <a:pt x="567" y="294"/>
                  </a:lnTo>
                  <a:lnTo>
                    <a:pt x="567" y="294"/>
                  </a:lnTo>
                  <a:lnTo>
                    <a:pt x="567" y="294"/>
                  </a:lnTo>
                  <a:lnTo>
                    <a:pt x="567" y="294"/>
                  </a:lnTo>
                  <a:lnTo>
                    <a:pt x="571" y="294"/>
                  </a:lnTo>
                  <a:lnTo>
                    <a:pt x="571" y="290"/>
                  </a:lnTo>
                  <a:lnTo>
                    <a:pt x="55" y="26"/>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1" name="Freeform 486"/>
            <p:cNvSpPr>
              <a:spLocks/>
            </p:cNvSpPr>
            <p:nvPr/>
          </p:nvSpPr>
          <p:spPr bwMode="auto">
            <a:xfrm>
              <a:off x="2188" y="834"/>
              <a:ext cx="571" cy="294"/>
            </a:xfrm>
            <a:custGeom>
              <a:avLst/>
              <a:gdLst>
                <a:gd name="T0" fmla="*/ 4 w 571"/>
                <a:gd name="T1" fmla="*/ 0 h 294"/>
                <a:gd name="T2" fmla="*/ 0 w 571"/>
                <a:gd name="T3" fmla="*/ 0 h 294"/>
                <a:gd name="T4" fmla="*/ 0 w 571"/>
                <a:gd name="T5" fmla="*/ 0 h 294"/>
                <a:gd name="T6" fmla="*/ 0 w 571"/>
                <a:gd name="T7" fmla="*/ 0 h 294"/>
                <a:gd name="T8" fmla="*/ 563 w 571"/>
                <a:gd name="T9" fmla="*/ 294 h 294"/>
                <a:gd name="T10" fmla="*/ 567 w 571"/>
                <a:gd name="T11" fmla="*/ 294 h 294"/>
                <a:gd name="T12" fmla="*/ 567 w 571"/>
                <a:gd name="T13" fmla="*/ 294 h 294"/>
                <a:gd name="T14" fmla="*/ 567 w 571"/>
                <a:gd name="T15" fmla="*/ 294 h 294"/>
                <a:gd name="T16" fmla="*/ 567 w 571"/>
                <a:gd name="T17" fmla="*/ 294 h 294"/>
                <a:gd name="T18" fmla="*/ 571 w 571"/>
                <a:gd name="T19" fmla="*/ 294 h 294"/>
                <a:gd name="T20" fmla="*/ 571 w 571"/>
                <a:gd name="T21" fmla="*/ 290 h 294"/>
                <a:gd name="T22" fmla="*/ 55 w 571"/>
                <a:gd name="T23" fmla="*/ 26 h 294"/>
                <a:gd name="T24" fmla="*/ 4 w 571"/>
                <a:gd name="T2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294">
                  <a:moveTo>
                    <a:pt x="4" y="0"/>
                  </a:moveTo>
                  <a:lnTo>
                    <a:pt x="0" y="0"/>
                  </a:lnTo>
                  <a:lnTo>
                    <a:pt x="0" y="0"/>
                  </a:lnTo>
                  <a:lnTo>
                    <a:pt x="0" y="0"/>
                  </a:lnTo>
                  <a:lnTo>
                    <a:pt x="563" y="294"/>
                  </a:lnTo>
                  <a:lnTo>
                    <a:pt x="567" y="294"/>
                  </a:lnTo>
                  <a:lnTo>
                    <a:pt x="567" y="294"/>
                  </a:lnTo>
                  <a:lnTo>
                    <a:pt x="567" y="294"/>
                  </a:lnTo>
                  <a:lnTo>
                    <a:pt x="567" y="294"/>
                  </a:lnTo>
                  <a:lnTo>
                    <a:pt x="571" y="294"/>
                  </a:lnTo>
                  <a:lnTo>
                    <a:pt x="571" y="290"/>
                  </a:lnTo>
                  <a:lnTo>
                    <a:pt x="55" y="26"/>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2" name="Freeform 487"/>
            <p:cNvSpPr>
              <a:spLocks/>
            </p:cNvSpPr>
            <p:nvPr/>
          </p:nvSpPr>
          <p:spPr bwMode="auto">
            <a:xfrm>
              <a:off x="2183" y="83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3" name="Freeform 488"/>
            <p:cNvSpPr>
              <a:spLocks/>
            </p:cNvSpPr>
            <p:nvPr/>
          </p:nvSpPr>
          <p:spPr bwMode="auto">
            <a:xfrm>
              <a:off x="2183" y="83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4" name="Freeform 489"/>
            <p:cNvSpPr>
              <a:spLocks/>
            </p:cNvSpPr>
            <p:nvPr/>
          </p:nvSpPr>
          <p:spPr bwMode="auto">
            <a:xfrm>
              <a:off x="2861" y="397"/>
              <a:ext cx="42" cy="25"/>
            </a:xfrm>
            <a:custGeom>
              <a:avLst/>
              <a:gdLst>
                <a:gd name="T0" fmla="*/ 42 w 42"/>
                <a:gd name="T1" fmla="*/ 0 h 25"/>
                <a:gd name="T2" fmla="*/ 0 w 42"/>
                <a:gd name="T3" fmla="*/ 25 h 25"/>
                <a:gd name="T4" fmla="*/ 42 w 42"/>
                <a:gd name="T5" fmla="*/ 0 h 25"/>
              </a:gdLst>
              <a:ahLst/>
              <a:cxnLst>
                <a:cxn ang="0">
                  <a:pos x="T0" y="T1"/>
                </a:cxn>
                <a:cxn ang="0">
                  <a:pos x="T2" y="T3"/>
                </a:cxn>
                <a:cxn ang="0">
                  <a:pos x="T4" y="T5"/>
                </a:cxn>
              </a:cxnLst>
              <a:rect l="0" t="0" r="r" b="b"/>
              <a:pathLst>
                <a:path w="42" h="25">
                  <a:moveTo>
                    <a:pt x="42" y="0"/>
                  </a:moveTo>
                  <a:lnTo>
                    <a:pt x="0" y="25"/>
                  </a:lnTo>
                  <a:lnTo>
                    <a:pt x="42"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5" name="Freeform 490"/>
            <p:cNvSpPr>
              <a:spLocks/>
            </p:cNvSpPr>
            <p:nvPr/>
          </p:nvSpPr>
          <p:spPr bwMode="auto">
            <a:xfrm>
              <a:off x="2861" y="397"/>
              <a:ext cx="42" cy="25"/>
            </a:xfrm>
            <a:custGeom>
              <a:avLst/>
              <a:gdLst>
                <a:gd name="T0" fmla="*/ 42 w 42"/>
                <a:gd name="T1" fmla="*/ 0 h 25"/>
                <a:gd name="T2" fmla="*/ 0 w 42"/>
                <a:gd name="T3" fmla="*/ 25 h 25"/>
                <a:gd name="T4" fmla="*/ 42 w 42"/>
                <a:gd name="T5" fmla="*/ 0 h 25"/>
              </a:gdLst>
              <a:ahLst/>
              <a:cxnLst>
                <a:cxn ang="0">
                  <a:pos x="T0" y="T1"/>
                </a:cxn>
                <a:cxn ang="0">
                  <a:pos x="T2" y="T3"/>
                </a:cxn>
                <a:cxn ang="0">
                  <a:pos x="T4" y="T5"/>
                </a:cxn>
              </a:cxnLst>
              <a:rect l="0" t="0" r="r" b="b"/>
              <a:pathLst>
                <a:path w="42" h="25">
                  <a:moveTo>
                    <a:pt x="42" y="0"/>
                  </a:moveTo>
                  <a:lnTo>
                    <a:pt x="0" y="25"/>
                  </a:lnTo>
                  <a:lnTo>
                    <a:pt x="42"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6" name="Freeform 491"/>
            <p:cNvSpPr>
              <a:spLocks/>
            </p:cNvSpPr>
            <p:nvPr/>
          </p:nvSpPr>
          <p:spPr bwMode="auto">
            <a:xfrm>
              <a:off x="2763" y="397"/>
              <a:ext cx="144" cy="727"/>
            </a:xfrm>
            <a:custGeom>
              <a:avLst/>
              <a:gdLst>
                <a:gd name="T0" fmla="*/ 144 w 144"/>
                <a:gd name="T1" fmla="*/ 0 h 727"/>
                <a:gd name="T2" fmla="*/ 0 w 144"/>
                <a:gd name="T3" fmla="*/ 727 h 727"/>
                <a:gd name="T4" fmla="*/ 144 w 144"/>
                <a:gd name="T5" fmla="*/ 0 h 727"/>
              </a:gdLst>
              <a:ahLst/>
              <a:cxnLst>
                <a:cxn ang="0">
                  <a:pos x="T0" y="T1"/>
                </a:cxn>
                <a:cxn ang="0">
                  <a:pos x="T2" y="T3"/>
                </a:cxn>
                <a:cxn ang="0">
                  <a:pos x="T4" y="T5"/>
                </a:cxn>
              </a:cxnLst>
              <a:rect l="0" t="0" r="r" b="b"/>
              <a:pathLst>
                <a:path w="144" h="727">
                  <a:moveTo>
                    <a:pt x="144" y="0"/>
                  </a:moveTo>
                  <a:lnTo>
                    <a:pt x="0" y="727"/>
                  </a:lnTo>
                  <a:lnTo>
                    <a:pt x="14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7" name="Freeform 492"/>
            <p:cNvSpPr>
              <a:spLocks/>
            </p:cNvSpPr>
            <p:nvPr/>
          </p:nvSpPr>
          <p:spPr bwMode="auto">
            <a:xfrm>
              <a:off x="2763" y="397"/>
              <a:ext cx="144" cy="727"/>
            </a:xfrm>
            <a:custGeom>
              <a:avLst/>
              <a:gdLst>
                <a:gd name="T0" fmla="*/ 144 w 144"/>
                <a:gd name="T1" fmla="*/ 0 h 727"/>
                <a:gd name="T2" fmla="*/ 0 w 144"/>
                <a:gd name="T3" fmla="*/ 727 h 727"/>
                <a:gd name="T4" fmla="*/ 144 w 144"/>
                <a:gd name="T5" fmla="*/ 0 h 727"/>
              </a:gdLst>
              <a:ahLst/>
              <a:cxnLst>
                <a:cxn ang="0">
                  <a:pos x="T0" y="T1"/>
                </a:cxn>
                <a:cxn ang="0">
                  <a:pos x="T2" y="T3"/>
                </a:cxn>
                <a:cxn ang="0">
                  <a:pos x="T4" y="T5"/>
                </a:cxn>
              </a:cxnLst>
              <a:rect l="0" t="0" r="r" b="b"/>
              <a:pathLst>
                <a:path w="144" h="727">
                  <a:moveTo>
                    <a:pt x="144" y="0"/>
                  </a:moveTo>
                  <a:lnTo>
                    <a:pt x="0" y="727"/>
                  </a:lnTo>
                  <a:lnTo>
                    <a:pt x="14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8" name="Freeform 493"/>
            <p:cNvSpPr>
              <a:spLocks/>
            </p:cNvSpPr>
            <p:nvPr/>
          </p:nvSpPr>
          <p:spPr bwMode="auto">
            <a:xfrm>
              <a:off x="2907" y="38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9" name="Freeform 494"/>
            <p:cNvSpPr>
              <a:spLocks/>
            </p:cNvSpPr>
            <p:nvPr/>
          </p:nvSpPr>
          <p:spPr bwMode="auto">
            <a:xfrm>
              <a:off x="2907" y="38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0" name="Freeform 495"/>
            <p:cNvSpPr>
              <a:spLocks/>
            </p:cNvSpPr>
            <p:nvPr/>
          </p:nvSpPr>
          <p:spPr bwMode="auto">
            <a:xfrm>
              <a:off x="2763" y="995"/>
              <a:ext cx="1101" cy="129"/>
            </a:xfrm>
            <a:custGeom>
              <a:avLst/>
              <a:gdLst>
                <a:gd name="T0" fmla="*/ 1101 w 1101"/>
                <a:gd name="T1" fmla="*/ 0 h 129"/>
                <a:gd name="T2" fmla="*/ 1101 w 1101"/>
                <a:gd name="T3" fmla="*/ 0 h 129"/>
                <a:gd name="T4" fmla="*/ 0 w 1101"/>
                <a:gd name="T5" fmla="*/ 129 h 129"/>
                <a:gd name="T6" fmla="*/ 1101 w 1101"/>
                <a:gd name="T7" fmla="*/ 0 h 129"/>
              </a:gdLst>
              <a:ahLst/>
              <a:cxnLst>
                <a:cxn ang="0">
                  <a:pos x="T0" y="T1"/>
                </a:cxn>
                <a:cxn ang="0">
                  <a:pos x="T2" y="T3"/>
                </a:cxn>
                <a:cxn ang="0">
                  <a:pos x="T4" y="T5"/>
                </a:cxn>
                <a:cxn ang="0">
                  <a:pos x="T6" y="T7"/>
                </a:cxn>
              </a:cxnLst>
              <a:rect l="0" t="0" r="r" b="b"/>
              <a:pathLst>
                <a:path w="1101" h="129">
                  <a:moveTo>
                    <a:pt x="1101" y="0"/>
                  </a:moveTo>
                  <a:lnTo>
                    <a:pt x="1101" y="0"/>
                  </a:lnTo>
                  <a:lnTo>
                    <a:pt x="0" y="129"/>
                  </a:lnTo>
                  <a:lnTo>
                    <a:pt x="1101"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1" name="Freeform 496"/>
            <p:cNvSpPr>
              <a:spLocks/>
            </p:cNvSpPr>
            <p:nvPr/>
          </p:nvSpPr>
          <p:spPr bwMode="auto">
            <a:xfrm>
              <a:off x="2763" y="995"/>
              <a:ext cx="1101" cy="129"/>
            </a:xfrm>
            <a:custGeom>
              <a:avLst/>
              <a:gdLst>
                <a:gd name="T0" fmla="*/ 1101 w 1101"/>
                <a:gd name="T1" fmla="*/ 0 h 129"/>
                <a:gd name="T2" fmla="*/ 1101 w 1101"/>
                <a:gd name="T3" fmla="*/ 0 h 129"/>
                <a:gd name="T4" fmla="*/ 0 w 1101"/>
                <a:gd name="T5" fmla="*/ 129 h 129"/>
                <a:gd name="T6" fmla="*/ 1101 w 1101"/>
                <a:gd name="T7" fmla="*/ 0 h 129"/>
              </a:gdLst>
              <a:ahLst/>
              <a:cxnLst>
                <a:cxn ang="0">
                  <a:pos x="T0" y="T1"/>
                </a:cxn>
                <a:cxn ang="0">
                  <a:pos x="T2" y="T3"/>
                </a:cxn>
                <a:cxn ang="0">
                  <a:pos x="T4" y="T5"/>
                </a:cxn>
                <a:cxn ang="0">
                  <a:pos x="T6" y="T7"/>
                </a:cxn>
              </a:cxnLst>
              <a:rect l="0" t="0" r="r" b="b"/>
              <a:pathLst>
                <a:path w="1101" h="129">
                  <a:moveTo>
                    <a:pt x="1101" y="0"/>
                  </a:moveTo>
                  <a:lnTo>
                    <a:pt x="1101" y="0"/>
                  </a:lnTo>
                  <a:lnTo>
                    <a:pt x="0" y="129"/>
                  </a:lnTo>
                  <a:lnTo>
                    <a:pt x="1101"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2" name="Freeform 497"/>
            <p:cNvSpPr>
              <a:spLocks/>
            </p:cNvSpPr>
            <p:nvPr/>
          </p:nvSpPr>
          <p:spPr bwMode="auto">
            <a:xfrm>
              <a:off x="3869" y="995"/>
              <a:ext cx="4" cy="4"/>
            </a:xfrm>
            <a:custGeom>
              <a:avLst/>
              <a:gdLst>
                <a:gd name="T0" fmla="*/ 4 w 4"/>
                <a:gd name="T1" fmla="*/ 0 h 4"/>
                <a:gd name="T2" fmla="*/ 4 w 4"/>
                <a:gd name="T3" fmla="*/ 0 h 4"/>
                <a:gd name="T4" fmla="*/ 0 w 4"/>
                <a:gd name="T5" fmla="*/ 0 h 4"/>
                <a:gd name="T6" fmla="*/ 0 w 4"/>
                <a:gd name="T7" fmla="*/ 0 h 4"/>
                <a:gd name="T8" fmla="*/ 0 w 4"/>
                <a:gd name="T9" fmla="*/ 0 h 4"/>
                <a:gd name="T10" fmla="*/ 0 w 4"/>
                <a:gd name="T11" fmla="*/ 0 h 4"/>
                <a:gd name="T12" fmla="*/ 4 w 4"/>
                <a:gd name="T13" fmla="*/ 4 h 4"/>
                <a:gd name="T14" fmla="*/ 4 w 4"/>
                <a:gd name="T15" fmla="*/ 0 h 4"/>
                <a:gd name="T16" fmla="*/ 4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0"/>
                  </a:moveTo>
                  <a:lnTo>
                    <a:pt x="4" y="0"/>
                  </a:lnTo>
                  <a:lnTo>
                    <a:pt x="0" y="0"/>
                  </a:lnTo>
                  <a:lnTo>
                    <a:pt x="0" y="0"/>
                  </a:lnTo>
                  <a:lnTo>
                    <a:pt x="0" y="0"/>
                  </a:lnTo>
                  <a:lnTo>
                    <a:pt x="0" y="0"/>
                  </a:lnTo>
                  <a:lnTo>
                    <a:pt x="4" y="4"/>
                  </a:lnTo>
                  <a:lnTo>
                    <a:pt x="4" y="0"/>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3" name="Freeform 498"/>
            <p:cNvSpPr>
              <a:spLocks/>
            </p:cNvSpPr>
            <p:nvPr/>
          </p:nvSpPr>
          <p:spPr bwMode="auto">
            <a:xfrm>
              <a:off x="3869" y="995"/>
              <a:ext cx="4" cy="4"/>
            </a:xfrm>
            <a:custGeom>
              <a:avLst/>
              <a:gdLst>
                <a:gd name="T0" fmla="*/ 4 w 4"/>
                <a:gd name="T1" fmla="*/ 0 h 4"/>
                <a:gd name="T2" fmla="*/ 4 w 4"/>
                <a:gd name="T3" fmla="*/ 0 h 4"/>
                <a:gd name="T4" fmla="*/ 0 w 4"/>
                <a:gd name="T5" fmla="*/ 0 h 4"/>
                <a:gd name="T6" fmla="*/ 0 w 4"/>
                <a:gd name="T7" fmla="*/ 0 h 4"/>
                <a:gd name="T8" fmla="*/ 0 w 4"/>
                <a:gd name="T9" fmla="*/ 0 h 4"/>
                <a:gd name="T10" fmla="*/ 0 w 4"/>
                <a:gd name="T11" fmla="*/ 0 h 4"/>
                <a:gd name="T12" fmla="*/ 4 w 4"/>
                <a:gd name="T13" fmla="*/ 4 h 4"/>
                <a:gd name="T14" fmla="*/ 4 w 4"/>
                <a:gd name="T15" fmla="*/ 0 h 4"/>
                <a:gd name="T16" fmla="*/ 4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0"/>
                  </a:moveTo>
                  <a:lnTo>
                    <a:pt x="4" y="0"/>
                  </a:lnTo>
                  <a:lnTo>
                    <a:pt x="0" y="0"/>
                  </a:lnTo>
                  <a:lnTo>
                    <a:pt x="0" y="0"/>
                  </a:lnTo>
                  <a:lnTo>
                    <a:pt x="0" y="0"/>
                  </a:lnTo>
                  <a:lnTo>
                    <a:pt x="0" y="0"/>
                  </a:lnTo>
                  <a:lnTo>
                    <a:pt x="4" y="4"/>
                  </a:lnTo>
                  <a:lnTo>
                    <a:pt x="4" y="0"/>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4" name="Freeform 499"/>
            <p:cNvSpPr>
              <a:spLocks noEditPoints="1"/>
            </p:cNvSpPr>
            <p:nvPr/>
          </p:nvSpPr>
          <p:spPr bwMode="auto">
            <a:xfrm>
              <a:off x="2759" y="999"/>
              <a:ext cx="1110" cy="639"/>
            </a:xfrm>
            <a:custGeom>
              <a:avLst/>
              <a:gdLst>
                <a:gd name="T0" fmla="*/ 4 w 1110"/>
                <a:gd name="T1" fmla="*/ 129 h 639"/>
                <a:gd name="T2" fmla="*/ 4 w 1110"/>
                <a:gd name="T3" fmla="*/ 129 h 639"/>
                <a:gd name="T4" fmla="*/ 4 w 1110"/>
                <a:gd name="T5" fmla="*/ 129 h 639"/>
                <a:gd name="T6" fmla="*/ 4 w 1110"/>
                <a:gd name="T7" fmla="*/ 129 h 639"/>
                <a:gd name="T8" fmla="*/ 1110 w 1110"/>
                <a:gd name="T9" fmla="*/ 0 h 639"/>
                <a:gd name="T10" fmla="*/ 4 w 1110"/>
                <a:gd name="T11" fmla="*/ 129 h 639"/>
                <a:gd name="T12" fmla="*/ 4 w 1110"/>
                <a:gd name="T13" fmla="*/ 129 h 639"/>
                <a:gd name="T14" fmla="*/ 1105 w 1110"/>
                <a:gd name="T15" fmla="*/ 0 h 639"/>
                <a:gd name="T16" fmla="*/ 1105 w 1110"/>
                <a:gd name="T17" fmla="*/ 0 h 639"/>
                <a:gd name="T18" fmla="*/ 398 w 1110"/>
                <a:gd name="T19" fmla="*/ 636 h 639"/>
                <a:gd name="T20" fmla="*/ 4 w 1110"/>
                <a:gd name="T21" fmla="*/ 129 h 639"/>
                <a:gd name="T22" fmla="*/ 4 w 1110"/>
                <a:gd name="T23" fmla="*/ 129 h 639"/>
                <a:gd name="T24" fmla="*/ 0 w 1110"/>
                <a:gd name="T25" fmla="*/ 132 h 639"/>
                <a:gd name="T26" fmla="*/ 98 w 1110"/>
                <a:gd name="T27" fmla="*/ 257 h 639"/>
                <a:gd name="T28" fmla="*/ 394 w 1110"/>
                <a:gd name="T29" fmla="*/ 636 h 639"/>
                <a:gd name="T30" fmla="*/ 398 w 1110"/>
                <a:gd name="T31" fmla="*/ 639 h 639"/>
                <a:gd name="T32" fmla="*/ 398 w 1110"/>
                <a:gd name="T33" fmla="*/ 639 h 639"/>
                <a:gd name="T34" fmla="*/ 398 w 1110"/>
                <a:gd name="T35" fmla="*/ 639 h 639"/>
                <a:gd name="T36" fmla="*/ 398 w 1110"/>
                <a:gd name="T37" fmla="*/ 639 h 639"/>
                <a:gd name="T38" fmla="*/ 398 w 1110"/>
                <a:gd name="T39" fmla="*/ 639 h 639"/>
                <a:gd name="T40" fmla="*/ 402 w 1110"/>
                <a:gd name="T41" fmla="*/ 636 h 639"/>
                <a:gd name="T42" fmla="*/ 1110 w 1110"/>
                <a:gd name="T43" fmla="*/ 4 h 639"/>
                <a:gd name="T44" fmla="*/ 1110 w 1110"/>
                <a:gd name="T4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0" h="639">
                  <a:moveTo>
                    <a:pt x="4" y="129"/>
                  </a:moveTo>
                  <a:lnTo>
                    <a:pt x="4" y="129"/>
                  </a:lnTo>
                  <a:lnTo>
                    <a:pt x="4" y="129"/>
                  </a:lnTo>
                  <a:lnTo>
                    <a:pt x="4" y="129"/>
                  </a:lnTo>
                  <a:close/>
                  <a:moveTo>
                    <a:pt x="1110" y="0"/>
                  </a:moveTo>
                  <a:lnTo>
                    <a:pt x="4" y="129"/>
                  </a:lnTo>
                  <a:lnTo>
                    <a:pt x="4" y="129"/>
                  </a:lnTo>
                  <a:lnTo>
                    <a:pt x="1105" y="0"/>
                  </a:lnTo>
                  <a:lnTo>
                    <a:pt x="1105" y="0"/>
                  </a:lnTo>
                  <a:lnTo>
                    <a:pt x="398" y="636"/>
                  </a:lnTo>
                  <a:lnTo>
                    <a:pt x="4" y="129"/>
                  </a:lnTo>
                  <a:lnTo>
                    <a:pt x="4" y="129"/>
                  </a:lnTo>
                  <a:lnTo>
                    <a:pt x="0" y="132"/>
                  </a:lnTo>
                  <a:lnTo>
                    <a:pt x="98" y="257"/>
                  </a:lnTo>
                  <a:lnTo>
                    <a:pt x="394" y="636"/>
                  </a:lnTo>
                  <a:lnTo>
                    <a:pt x="398" y="639"/>
                  </a:lnTo>
                  <a:lnTo>
                    <a:pt x="398" y="639"/>
                  </a:lnTo>
                  <a:lnTo>
                    <a:pt x="398" y="639"/>
                  </a:lnTo>
                  <a:lnTo>
                    <a:pt x="398" y="639"/>
                  </a:lnTo>
                  <a:lnTo>
                    <a:pt x="398" y="639"/>
                  </a:lnTo>
                  <a:lnTo>
                    <a:pt x="402" y="636"/>
                  </a:lnTo>
                  <a:lnTo>
                    <a:pt x="1110" y="4"/>
                  </a:lnTo>
                  <a:lnTo>
                    <a:pt x="111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5" name="Freeform 500"/>
            <p:cNvSpPr>
              <a:spLocks noEditPoints="1"/>
            </p:cNvSpPr>
            <p:nvPr/>
          </p:nvSpPr>
          <p:spPr bwMode="auto">
            <a:xfrm>
              <a:off x="2759" y="999"/>
              <a:ext cx="1110" cy="639"/>
            </a:xfrm>
            <a:custGeom>
              <a:avLst/>
              <a:gdLst>
                <a:gd name="T0" fmla="*/ 4 w 1110"/>
                <a:gd name="T1" fmla="*/ 129 h 639"/>
                <a:gd name="T2" fmla="*/ 4 w 1110"/>
                <a:gd name="T3" fmla="*/ 129 h 639"/>
                <a:gd name="T4" fmla="*/ 4 w 1110"/>
                <a:gd name="T5" fmla="*/ 129 h 639"/>
                <a:gd name="T6" fmla="*/ 4 w 1110"/>
                <a:gd name="T7" fmla="*/ 129 h 639"/>
                <a:gd name="T8" fmla="*/ 1110 w 1110"/>
                <a:gd name="T9" fmla="*/ 0 h 639"/>
                <a:gd name="T10" fmla="*/ 4 w 1110"/>
                <a:gd name="T11" fmla="*/ 129 h 639"/>
                <a:gd name="T12" fmla="*/ 4 w 1110"/>
                <a:gd name="T13" fmla="*/ 129 h 639"/>
                <a:gd name="T14" fmla="*/ 1105 w 1110"/>
                <a:gd name="T15" fmla="*/ 0 h 639"/>
                <a:gd name="T16" fmla="*/ 1105 w 1110"/>
                <a:gd name="T17" fmla="*/ 0 h 639"/>
                <a:gd name="T18" fmla="*/ 398 w 1110"/>
                <a:gd name="T19" fmla="*/ 636 h 639"/>
                <a:gd name="T20" fmla="*/ 4 w 1110"/>
                <a:gd name="T21" fmla="*/ 129 h 639"/>
                <a:gd name="T22" fmla="*/ 4 w 1110"/>
                <a:gd name="T23" fmla="*/ 129 h 639"/>
                <a:gd name="T24" fmla="*/ 0 w 1110"/>
                <a:gd name="T25" fmla="*/ 132 h 639"/>
                <a:gd name="T26" fmla="*/ 98 w 1110"/>
                <a:gd name="T27" fmla="*/ 257 h 639"/>
                <a:gd name="T28" fmla="*/ 394 w 1110"/>
                <a:gd name="T29" fmla="*/ 636 h 639"/>
                <a:gd name="T30" fmla="*/ 398 w 1110"/>
                <a:gd name="T31" fmla="*/ 639 h 639"/>
                <a:gd name="T32" fmla="*/ 398 w 1110"/>
                <a:gd name="T33" fmla="*/ 639 h 639"/>
                <a:gd name="T34" fmla="*/ 398 w 1110"/>
                <a:gd name="T35" fmla="*/ 639 h 639"/>
                <a:gd name="T36" fmla="*/ 398 w 1110"/>
                <a:gd name="T37" fmla="*/ 639 h 639"/>
                <a:gd name="T38" fmla="*/ 398 w 1110"/>
                <a:gd name="T39" fmla="*/ 639 h 639"/>
                <a:gd name="T40" fmla="*/ 402 w 1110"/>
                <a:gd name="T41" fmla="*/ 636 h 639"/>
                <a:gd name="T42" fmla="*/ 1110 w 1110"/>
                <a:gd name="T43" fmla="*/ 4 h 639"/>
                <a:gd name="T44" fmla="*/ 1110 w 1110"/>
                <a:gd name="T4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0" h="639">
                  <a:moveTo>
                    <a:pt x="4" y="129"/>
                  </a:moveTo>
                  <a:lnTo>
                    <a:pt x="4" y="129"/>
                  </a:lnTo>
                  <a:lnTo>
                    <a:pt x="4" y="129"/>
                  </a:lnTo>
                  <a:lnTo>
                    <a:pt x="4" y="129"/>
                  </a:lnTo>
                  <a:moveTo>
                    <a:pt x="1110" y="0"/>
                  </a:moveTo>
                  <a:lnTo>
                    <a:pt x="4" y="129"/>
                  </a:lnTo>
                  <a:lnTo>
                    <a:pt x="4" y="129"/>
                  </a:lnTo>
                  <a:lnTo>
                    <a:pt x="1105" y="0"/>
                  </a:lnTo>
                  <a:lnTo>
                    <a:pt x="1105" y="0"/>
                  </a:lnTo>
                  <a:lnTo>
                    <a:pt x="398" y="636"/>
                  </a:lnTo>
                  <a:lnTo>
                    <a:pt x="4" y="129"/>
                  </a:lnTo>
                  <a:lnTo>
                    <a:pt x="4" y="129"/>
                  </a:lnTo>
                  <a:lnTo>
                    <a:pt x="0" y="132"/>
                  </a:lnTo>
                  <a:lnTo>
                    <a:pt x="98" y="257"/>
                  </a:lnTo>
                  <a:lnTo>
                    <a:pt x="394" y="636"/>
                  </a:lnTo>
                  <a:lnTo>
                    <a:pt x="398" y="639"/>
                  </a:lnTo>
                  <a:lnTo>
                    <a:pt x="398" y="639"/>
                  </a:lnTo>
                  <a:lnTo>
                    <a:pt x="398" y="639"/>
                  </a:lnTo>
                  <a:lnTo>
                    <a:pt x="398" y="639"/>
                  </a:lnTo>
                  <a:lnTo>
                    <a:pt x="398" y="639"/>
                  </a:lnTo>
                  <a:lnTo>
                    <a:pt x="402" y="636"/>
                  </a:lnTo>
                  <a:lnTo>
                    <a:pt x="1110" y="4"/>
                  </a:lnTo>
                  <a:lnTo>
                    <a:pt x="111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6" name="Rectangle 501"/>
            <p:cNvSpPr>
              <a:spLocks noChangeArrowheads="1"/>
            </p:cNvSpPr>
            <p:nvPr/>
          </p:nvSpPr>
          <p:spPr bwMode="auto">
            <a:xfrm>
              <a:off x="2755" y="1128"/>
              <a:ext cx="4" cy="1"/>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7" name="Freeform 502"/>
            <p:cNvSpPr>
              <a:spLocks/>
            </p:cNvSpPr>
            <p:nvPr/>
          </p:nvSpPr>
          <p:spPr bwMode="auto">
            <a:xfrm>
              <a:off x="2755" y="1128"/>
              <a:ext cx="4" cy="0"/>
            </a:xfrm>
            <a:custGeom>
              <a:avLst/>
              <a:gdLst>
                <a:gd name="T0" fmla="*/ 4 w 4"/>
                <a:gd name="T1" fmla="*/ 0 w 4"/>
                <a:gd name="T2" fmla="*/ 0 w 4"/>
                <a:gd name="T3" fmla="*/ 4 w 4"/>
              </a:gdLst>
              <a:ahLst/>
              <a:cxnLst>
                <a:cxn ang="0">
                  <a:pos x="T0" y="0"/>
                </a:cxn>
                <a:cxn ang="0">
                  <a:pos x="T1" y="0"/>
                </a:cxn>
                <a:cxn ang="0">
                  <a:pos x="T2" y="0"/>
                </a:cxn>
                <a:cxn ang="0">
                  <a:pos x="T3" y="0"/>
                </a:cxn>
              </a:cxnLst>
              <a:rect l="0" t="0" r="r" b="b"/>
              <a:pathLst>
                <a:path w="4">
                  <a:moveTo>
                    <a:pt x="4" y="0"/>
                  </a:moveTo>
                  <a:lnTo>
                    <a:pt x="0" y="0"/>
                  </a:lnTo>
                  <a:lnTo>
                    <a:pt x="0" y="0"/>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8" name="Freeform 503"/>
            <p:cNvSpPr>
              <a:spLocks noEditPoints="1"/>
            </p:cNvSpPr>
            <p:nvPr/>
          </p:nvSpPr>
          <p:spPr bwMode="auto">
            <a:xfrm>
              <a:off x="2755" y="393"/>
              <a:ext cx="1118" cy="738"/>
            </a:xfrm>
            <a:custGeom>
              <a:avLst/>
              <a:gdLst>
                <a:gd name="T0" fmla="*/ 8 w 1118"/>
                <a:gd name="T1" fmla="*/ 731 h 738"/>
                <a:gd name="T2" fmla="*/ 152 w 1118"/>
                <a:gd name="T3" fmla="*/ 4 h 738"/>
                <a:gd name="T4" fmla="*/ 1109 w 1118"/>
                <a:gd name="T5" fmla="*/ 602 h 738"/>
                <a:gd name="T6" fmla="*/ 8 w 1118"/>
                <a:gd name="T7" fmla="*/ 731 h 738"/>
                <a:gd name="T8" fmla="*/ 157 w 1118"/>
                <a:gd name="T9" fmla="*/ 0 h 738"/>
                <a:gd name="T10" fmla="*/ 152 w 1118"/>
                <a:gd name="T11" fmla="*/ 0 h 738"/>
                <a:gd name="T12" fmla="*/ 148 w 1118"/>
                <a:gd name="T13" fmla="*/ 4 h 738"/>
                <a:gd name="T14" fmla="*/ 123 w 1118"/>
                <a:gd name="T15" fmla="*/ 121 h 738"/>
                <a:gd name="T16" fmla="*/ 4 w 1118"/>
                <a:gd name="T17" fmla="*/ 731 h 738"/>
                <a:gd name="T18" fmla="*/ 4 w 1118"/>
                <a:gd name="T19" fmla="*/ 731 h 738"/>
                <a:gd name="T20" fmla="*/ 4 w 1118"/>
                <a:gd name="T21" fmla="*/ 735 h 738"/>
                <a:gd name="T22" fmla="*/ 0 w 1118"/>
                <a:gd name="T23" fmla="*/ 735 h 738"/>
                <a:gd name="T24" fmla="*/ 0 w 1118"/>
                <a:gd name="T25" fmla="*/ 735 h 738"/>
                <a:gd name="T26" fmla="*/ 0 w 1118"/>
                <a:gd name="T27" fmla="*/ 738 h 738"/>
                <a:gd name="T28" fmla="*/ 4 w 1118"/>
                <a:gd name="T29" fmla="*/ 738 h 738"/>
                <a:gd name="T30" fmla="*/ 8 w 1118"/>
                <a:gd name="T31" fmla="*/ 735 h 738"/>
                <a:gd name="T32" fmla="*/ 8 w 1118"/>
                <a:gd name="T33" fmla="*/ 735 h 738"/>
                <a:gd name="T34" fmla="*/ 1114 w 1118"/>
                <a:gd name="T35" fmla="*/ 606 h 738"/>
                <a:gd name="T36" fmla="*/ 1118 w 1118"/>
                <a:gd name="T37" fmla="*/ 606 h 738"/>
                <a:gd name="T38" fmla="*/ 1118 w 1118"/>
                <a:gd name="T39" fmla="*/ 606 h 738"/>
                <a:gd name="T40" fmla="*/ 1118 w 1118"/>
                <a:gd name="T41" fmla="*/ 606 h 738"/>
                <a:gd name="T42" fmla="*/ 1114 w 1118"/>
                <a:gd name="T43" fmla="*/ 602 h 738"/>
                <a:gd name="T44" fmla="*/ 1114 w 1118"/>
                <a:gd name="T45" fmla="*/ 602 h 738"/>
                <a:gd name="T46" fmla="*/ 1109 w 1118"/>
                <a:gd name="T47" fmla="*/ 599 h 738"/>
                <a:gd name="T48" fmla="*/ 157 w 1118"/>
                <a:gd name="T49" fmla="*/ 0 h 738"/>
                <a:gd name="T50" fmla="*/ 157 w 1118"/>
                <a:gd name="T5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8" h="738">
                  <a:moveTo>
                    <a:pt x="8" y="731"/>
                  </a:moveTo>
                  <a:lnTo>
                    <a:pt x="152" y="4"/>
                  </a:lnTo>
                  <a:lnTo>
                    <a:pt x="1109" y="602"/>
                  </a:lnTo>
                  <a:lnTo>
                    <a:pt x="8" y="731"/>
                  </a:lnTo>
                  <a:close/>
                  <a:moveTo>
                    <a:pt x="157" y="0"/>
                  </a:moveTo>
                  <a:lnTo>
                    <a:pt x="152" y="0"/>
                  </a:lnTo>
                  <a:lnTo>
                    <a:pt x="148" y="4"/>
                  </a:lnTo>
                  <a:lnTo>
                    <a:pt x="123" y="121"/>
                  </a:lnTo>
                  <a:lnTo>
                    <a:pt x="4" y="731"/>
                  </a:lnTo>
                  <a:lnTo>
                    <a:pt x="4" y="731"/>
                  </a:lnTo>
                  <a:lnTo>
                    <a:pt x="4" y="735"/>
                  </a:lnTo>
                  <a:lnTo>
                    <a:pt x="0" y="735"/>
                  </a:lnTo>
                  <a:lnTo>
                    <a:pt x="0" y="735"/>
                  </a:lnTo>
                  <a:lnTo>
                    <a:pt x="0" y="738"/>
                  </a:lnTo>
                  <a:lnTo>
                    <a:pt x="4" y="738"/>
                  </a:lnTo>
                  <a:lnTo>
                    <a:pt x="8" y="735"/>
                  </a:lnTo>
                  <a:lnTo>
                    <a:pt x="8" y="735"/>
                  </a:lnTo>
                  <a:lnTo>
                    <a:pt x="1114" y="606"/>
                  </a:lnTo>
                  <a:lnTo>
                    <a:pt x="1118" y="606"/>
                  </a:lnTo>
                  <a:lnTo>
                    <a:pt x="1118" y="606"/>
                  </a:lnTo>
                  <a:lnTo>
                    <a:pt x="1118" y="606"/>
                  </a:lnTo>
                  <a:lnTo>
                    <a:pt x="1114" y="602"/>
                  </a:lnTo>
                  <a:lnTo>
                    <a:pt x="1114" y="602"/>
                  </a:lnTo>
                  <a:lnTo>
                    <a:pt x="1109" y="599"/>
                  </a:lnTo>
                  <a:lnTo>
                    <a:pt x="157" y="0"/>
                  </a:lnTo>
                  <a:lnTo>
                    <a:pt x="157"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9" name="Freeform 504"/>
            <p:cNvSpPr>
              <a:spLocks noEditPoints="1"/>
            </p:cNvSpPr>
            <p:nvPr/>
          </p:nvSpPr>
          <p:spPr bwMode="auto">
            <a:xfrm>
              <a:off x="2755" y="393"/>
              <a:ext cx="1118" cy="738"/>
            </a:xfrm>
            <a:custGeom>
              <a:avLst/>
              <a:gdLst>
                <a:gd name="T0" fmla="*/ 8 w 1118"/>
                <a:gd name="T1" fmla="*/ 731 h 738"/>
                <a:gd name="T2" fmla="*/ 152 w 1118"/>
                <a:gd name="T3" fmla="*/ 4 h 738"/>
                <a:gd name="T4" fmla="*/ 1109 w 1118"/>
                <a:gd name="T5" fmla="*/ 602 h 738"/>
                <a:gd name="T6" fmla="*/ 8 w 1118"/>
                <a:gd name="T7" fmla="*/ 731 h 738"/>
                <a:gd name="T8" fmla="*/ 157 w 1118"/>
                <a:gd name="T9" fmla="*/ 0 h 738"/>
                <a:gd name="T10" fmla="*/ 152 w 1118"/>
                <a:gd name="T11" fmla="*/ 0 h 738"/>
                <a:gd name="T12" fmla="*/ 148 w 1118"/>
                <a:gd name="T13" fmla="*/ 4 h 738"/>
                <a:gd name="T14" fmla="*/ 123 w 1118"/>
                <a:gd name="T15" fmla="*/ 121 h 738"/>
                <a:gd name="T16" fmla="*/ 4 w 1118"/>
                <a:gd name="T17" fmla="*/ 731 h 738"/>
                <a:gd name="T18" fmla="*/ 4 w 1118"/>
                <a:gd name="T19" fmla="*/ 731 h 738"/>
                <a:gd name="T20" fmla="*/ 4 w 1118"/>
                <a:gd name="T21" fmla="*/ 735 h 738"/>
                <a:gd name="T22" fmla="*/ 0 w 1118"/>
                <a:gd name="T23" fmla="*/ 735 h 738"/>
                <a:gd name="T24" fmla="*/ 0 w 1118"/>
                <a:gd name="T25" fmla="*/ 735 h 738"/>
                <a:gd name="T26" fmla="*/ 0 w 1118"/>
                <a:gd name="T27" fmla="*/ 738 h 738"/>
                <a:gd name="T28" fmla="*/ 4 w 1118"/>
                <a:gd name="T29" fmla="*/ 738 h 738"/>
                <a:gd name="T30" fmla="*/ 8 w 1118"/>
                <a:gd name="T31" fmla="*/ 735 h 738"/>
                <a:gd name="T32" fmla="*/ 8 w 1118"/>
                <a:gd name="T33" fmla="*/ 735 h 738"/>
                <a:gd name="T34" fmla="*/ 1114 w 1118"/>
                <a:gd name="T35" fmla="*/ 606 h 738"/>
                <a:gd name="T36" fmla="*/ 1118 w 1118"/>
                <a:gd name="T37" fmla="*/ 606 h 738"/>
                <a:gd name="T38" fmla="*/ 1118 w 1118"/>
                <a:gd name="T39" fmla="*/ 606 h 738"/>
                <a:gd name="T40" fmla="*/ 1118 w 1118"/>
                <a:gd name="T41" fmla="*/ 606 h 738"/>
                <a:gd name="T42" fmla="*/ 1114 w 1118"/>
                <a:gd name="T43" fmla="*/ 602 h 738"/>
                <a:gd name="T44" fmla="*/ 1114 w 1118"/>
                <a:gd name="T45" fmla="*/ 602 h 738"/>
                <a:gd name="T46" fmla="*/ 1109 w 1118"/>
                <a:gd name="T47" fmla="*/ 599 h 738"/>
                <a:gd name="T48" fmla="*/ 157 w 1118"/>
                <a:gd name="T49" fmla="*/ 0 h 738"/>
                <a:gd name="T50" fmla="*/ 157 w 1118"/>
                <a:gd name="T5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8" h="738">
                  <a:moveTo>
                    <a:pt x="8" y="731"/>
                  </a:moveTo>
                  <a:lnTo>
                    <a:pt x="152" y="4"/>
                  </a:lnTo>
                  <a:lnTo>
                    <a:pt x="1109" y="602"/>
                  </a:lnTo>
                  <a:lnTo>
                    <a:pt x="8" y="731"/>
                  </a:lnTo>
                  <a:moveTo>
                    <a:pt x="157" y="0"/>
                  </a:moveTo>
                  <a:lnTo>
                    <a:pt x="152" y="0"/>
                  </a:lnTo>
                  <a:lnTo>
                    <a:pt x="148" y="4"/>
                  </a:lnTo>
                  <a:lnTo>
                    <a:pt x="123" y="121"/>
                  </a:lnTo>
                  <a:lnTo>
                    <a:pt x="4" y="731"/>
                  </a:lnTo>
                  <a:lnTo>
                    <a:pt x="4" y="731"/>
                  </a:lnTo>
                  <a:lnTo>
                    <a:pt x="4" y="735"/>
                  </a:lnTo>
                  <a:lnTo>
                    <a:pt x="0" y="735"/>
                  </a:lnTo>
                  <a:lnTo>
                    <a:pt x="0" y="735"/>
                  </a:lnTo>
                  <a:lnTo>
                    <a:pt x="0" y="738"/>
                  </a:lnTo>
                  <a:lnTo>
                    <a:pt x="4" y="738"/>
                  </a:lnTo>
                  <a:lnTo>
                    <a:pt x="8" y="735"/>
                  </a:lnTo>
                  <a:lnTo>
                    <a:pt x="8" y="735"/>
                  </a:lnTo>
                  <a:lnTo>
                    <a:pt x="1114" y="606"/>
                  </a:lnTo>
                  <a:lnTo>
                    <a:pt x="1118" y="606"/>
                  </a:lnTo>
                  <a:lnTo>
                    <a:pt x="1118" y="606"/>
                  </a:lnTo>
                  <a:lnTo>
                    <a:pt x="1118" y="606"/>
                  </a:lnTo>
                  <a:lnTo>
                    <a:pt x="1114" y="602"/>
                  </a:lnTo>
                  <a:lnTo>
                    <a:pt x="1114" y="602"/>
                  </a:lnTo>
                  <a:lnTo>
                    <a:pt x="1109" y="599"/>
                  </a:lnTo>
                  <a:lnTo>
                    <a:pt x="157" y="0"/>
                  </a:lnTo>
                  <a:lnTo>
                    <a:pt x="157"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0" name="Freeform 505"/>
            <p:cNvSpPr>
              <a:spLocks/>
            </p:cNvSpPr>
            <p:nvPr/>
          </p:nvSpPr>
          <p:spPr bwMode="auto">
            <a:xfrm>
              <a:off x="2903" y="389"/>
              <a:ext cx="4" cy="0"/>
            </a:xfrm>
            <a:custGeom>
              <a:avLst/>
              <a:gdLst>
                <a:gd name="T0" fmla="*/ 0 w 4"/>
                <a:gd name="T1" fmla="*/ 0 w 4"/>
                <a:gd name="T2" fmla="*/ 4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4" y="0"/>
                  </a:lnTo>
                  <a:lnTo>
                    <a:pt x="4" y="0"/>
                  </a:lnTo>
                  <a:lnTo>
                    <a:pt x="4"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1" name="Freeform 506"/>
            <p:cNvSpPr>
              <a:spLocks/>
            </p:cNvSpPr>
            <p:nvPr/>
          </p:nvSpPr>
          <p:spPr bwMode="auto">
            <a:xfrm>
              <a:off x="2903" y="389"/>
              <a:ext cx="4" cy="0"/>
            </a:xfrm>
            <a:custGeom>
              <a:avLst/>
              <a:gdLst>
                <a:gd name="T0" fmla="*/ 0 w 4"/>
                <a:gd name="T1" fmla="*/ 0 w 4"/>
                <a:gd name="T2" fmla="*/ 4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4" y="0"/>
                  </a:lnTo>
                  <a:lnTo>
                    <a:pt x="4" y="0"/>
                  </a:lnTo>
                  <a:lnTo>
                    <a:pt x="4"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2" name="Freeform 507"/>
            <p:cNvSpPr>
              <a:spLocks/>
            </p:cNvSpPr>
            <p:nvPr/>
          </p:nvSpPr>
          <p:spPr bwMode="auto">
            <a:xfrm>
              <a:off x="1269" y="356"/>
              <a:ext cx="457" cy="92"/>
            </a:xfrm>
            <a:custGeom>
              <a:avLst/>
              <a:gdLst>
                <a:gd name="T0" fmla="*/ 0 w 457"/>
                <a:gd name="T1" fmla="*/ 0 h 92"/>
                <a:gd name="T2" fmla="*/ 457 w 457"/>
                <a:gd name="T3" fmla="*/ 92 h 92"/>
                <a:gd name="T4" fmla="*/ 0 w 457"/>
                <a:gd name="T5" fmla="*/ 0 h 92"/>
              </a:gdLst>
              <a:ahLst/>
              <a:cxnLst>
                <a:cxn ang="0">
                  <a:pos x="T0" y="T1"/>
                </a:cxn>
                <a:cxn ang="0">
                  <a:pos x="T2" y="T3"/>
                </a:cxn>
                <a:cxn ang="0">
                  <a:pos x="T4" y="T5"/>
                </a:cxn>
              </a:cxnLst>
              <a:rect l="0" t="0" r="r" b="b"/>
              <a:pathLst>
                <a:path w="457" h="92">
                  <a:moveTo>
                    <a:pt x="0" y="0"/>
                  </a:moveTo>
                  <a:lnTo>
                    <a:pt x="457" y="92"/>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3" name="Freeform 508"/>
            <p:cNvSpPr>
              <a:spLocks/>
            </p:cNvSpPr>
            <p:nvPr/>
          </p:nvSpPr>
          <p:spPr bwMode="auto">
            <a:xfrm>
              <a:off x="1269" y="356"/>
              <a:ext cx="457" cy="92"/>
            </a:xfrm>
            <a:custGeom>
              <a:avLst/>
              <a:gdLst>
                <a:gd name="T0" fmla="*/ 0 w 457"/>
                <a:gd name="T1" fmla="*/ 0 h 92"/>
                <a:gd name="T2" fmla="*/ 457 w 457"/>
                <a:gd name="T3" fmla="*/ 92 h 92"/>
                <a:gd name="T4" fmla="*/ 0 w 457"/>
                <a:gd name="T5" fmla="*/ 0 h 92"/>
              </a:gdLst>
              <a:ahLst/>
              <a:cxnLst>
                <a:cxn ang="0">
                  <a:pos x="T0" y="T1"/>
                </a:cxn>
                <a:cxn ang="0">
                  <a:pos x="T2" y="T3"/>
                </a:cxn>
                <a:cxn ang="0">
                  <a:pos x="T4" y="T5"/>
                </a:cxn>
              </a:cxnLst>
              <a:rect l="0" t="0" r="r" b="b"/>
              <a:pathLst>
                <a:path w="457" h="92">
                  <a:moveTo>
                    <a:pt x="0" y="0"/>
                  </a:moveTo>
                  <a:lnTo>
                    <a:pt x="457" y="92"/>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4" name="Freeform 509"/>
            <p:cNvSpPr>
              <a:spLocks/>
            </p:cNvSpPr>
            <p:nvPr/>
          </p:nvSpPr>
          <p:spPr bwMode="auto">
            <a:xfrm>
              <a:off x="1065" y="312"/>
              <a:ext cx="5" cy="4"/>
            </a:xfrm>
            <a:custGeom>
              <a:avLst/>
              <a:gdLst>
                <a:gd name="T0" fmla="*/ 0 w 5"/>
                <a:gd name="T1" fmla="*/ 0 h 4"/>
                <a:gd name="T2" fmla="*/ 0 w 5"/>
                <a:gd name="T3" fmla="*/ 0 h 4"/>
                <a:gd name="T4" fmla="*/ 0 w 5"/>
                <a:gd name="T5" fmla="*/ 4 h 4"/>
                <a:gd name="T6" fmla="*/ 5 w 5"/>
                <a:gd name="T7" fmla="*/ 0 h 4"/>
                <a:gd name="T8" fmla="*/ 5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0"/>
                  </a:lnTo>
                  <a:lnTo>
                    <a:pt x="0" y="4"/>
                  </a:lnTo>
                  <a:lnTo>
                    <a:pt x="5" y="0"/>
                  </a:lnTo>
                  <a:lnTo>
                    <a:pt x="5"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5" name="Freeform 510"/>
            <p:cNvSpPr>
              <a:spLocks/>
            </p:cNvSpPr>
            <p:nvPr/>
          </p:nvSpPr>
          <p:spPr bwMode="auto">
            <a:xfrm>
              <a:off x="1065" y="312"/>
              <a:ext cx="5" cy="4"/>
            </a:xfrm>
            <a:custGeom>
              <a:avLst/>
              <a:gdLst>
                <a:gd name="T0" fmla="*/ 0 w 5"/>
                <a:gd name="T1" fmla="*/ 0 h 4"/>
                <a:gd name="T2" fmla="*/ 0 w 5"/>
                <a:gd name="T3" fmla="*/ 0 h 4"/>
                <a:gd name="T4" fmla="*/ 0 w 5"/>
                <a:gd name="T5" fmla="*/ 4 h 4"/>
                <a:gd name="T6" fmla="*/ 5 w 5"/>
                <a:gd name="T7" fmla="*/ 0 h 4"/>
                <a:gd name="T8" fmla="*/ 5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0"/>
                  </a:lnTo>
                  <a:lnTo>
                    <a:pt x="0" y="4"/>
                  </a:lnTo>
                  <a:lnTo>
                    <a:pt x="5" y="0"/>
                  </a:lnTo>
                  <a:lnTo>
                    <a:pt x="5"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6" name="Freeform 511"/>
            <p:cNvSpPr>
              <a:spLocks/>
            </p:cNvSpPr>
            <p:nvPr/>
          </p:nvSpPr>
          <p:spPr bwMode="auto">
            <a:xfrm>
              <a:off x="1065" y="316"/>
              <a:ext cx="703" cy="819"/>
            </a:xfrm>
            <a:custGeom>
              <a:avLst/>
              <a:gdLst>
                <a:gd name="T0" fmla="*/ 0 w 703"/>
                <a:gd name="T1" fmla="*/ 0 h 819"/>
                <a:gd name="T2" fmla="*/ 699 w 703"/>
                <a:gd name="T3" fmla="*/ 815 h 819"/>
                <a:gd name="T4" fmla="*/ 699 w 703"/>
                <a:gd name="T5" fmla="*/ 819 h 819"/>
                <a:gd name="T6" fmla="*/ 703 w 703"/>
                <a:gd name="T7" fmla="*/ 819 h 819"/>
                <a:gd name="T8" fmla="*/ 661 w 703"/>
                <a:gd name="T9" fmla="*/ 132 h 819"/>
                <a:gd name="T10" fmla="*/ 699 w 703"/>
                <a:gd name="T11" fmla="*/ 812 h 819"/>
                <a:gd name="T12" fmla="*/ 699 w 703"/>
                <a:gd name="T13" fmla="*/ 812 h 819"/>
                <a:gd name="T14" fmla="*/ 424 w 703"/>
                <a:gd name="T15" fmla="*/ 488 h 819"/>
                <a:gd name="T16" fmla="*/ 9 w 703"/>
                <a:gd name="T17" fmla="*/ 4 h 819"/>
                <a:gd name="T18" fmla="*/ 0 w 703"/>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3" h="819">
                  <a:moveTo>
                    <a:pt x="0" y="0"/>
                  </a:moveTo>
                  <a:lnTo>
                    <a:pt x="699" y="815"/>
                  </a:lnTo>
                  <a:lnTo>
                    <a:pt x="699" y="819"/>
                  </a:lnTo>
                  <a:lnTo>
                    <a:pt x="703" y="819"/>
                  </a:lnTo>
                  <a:lnTo>
                    <a:pt x="661" y="132"/>
                  </a:lnTo>
                  <a:lnTo>
                    <a:pt x="699" y="812"/>
                  </a:lnTo>
                  <a:lnTo>
                    <a:pt x="699" y="812"/>
                  </a:lnTo>
                  <a:lnTo>
                    <a:pt x="424" y="488"/>
                  </a:lnTo>
                  <a:lnTo>
                    <a:pt x="9"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7" name="Freeform 512"/>
            <p:cNvSpPr>
              <a:spLocks/>
            </p:cNvSpPr>
            <p:nvPr/>
          </p:nvSpPr>
          <p:spPr bwMode="auto">
            <a:xfrm>
              <a:off x="1065" y="316"/>
              <a:ext cx="703" cy="819"/>
            </a:xfrm>
            <a:custGeom>
              <a:avLst/>
              <a:gdLst>
                <a:gd name="T0" fmla="*/ 0 w 703"/>
                <a:gd name="T1" fmla="*/ 0 h 819"/>
                <a:gd name="T2" fmla="*/ 699 w 703"/>
                <a:gd name="T3" fmla="*/ 815 h 819"/>
                <a:gd name="T4" fmla="*/ 699 w 703"/>
                <a:gd name="T5" fmla="*/ 819 h 819"/>
                <a:gd name="T6" fmla="*/ 703 w 703"/>
                <a:gd name="T7" fmla="*/ 819 h 819"/>
                <a:gd name="T8" fmla="*/ 661 w 703"/>
                <a:gd name="T9" fmla="*/ 132 h 819"/>
                <a:gd name="T10" fmla="*/ 699 w 703"/>
                <a:gd name="T11" fmla="*/ 812 h 819"/>
                <a:gd name="T12" fmla="*/ 699 w 703"/>
                <a:gd name="T13" fmla="*/ 812 h 819"/>
                <a:gd name="T14" fmla="*/ 424 w 703"/>
                <a:gd name="T15" fmla="*/ 488 h 819"/>
                <a:gd name="T16" fmla="*/ 9 w 703"/>
                <a:gd name="T17" fmla="*/ 4 h 819"/>
                <a:gd name="T18" fmla="*/ 0 w 703"/>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3" h="819">
                  <a:moveTo>
                    <a:pt x="0" y="0"/>
                  </a:moveTo>
                  <a:lnTo>
                    <a:pt x="699" y="815"/>
                  </a:lnTo>
                  <a:lnTo>
                    <a:pt x="699" y="819"/>
                  </a:lnTo>
                  <a:lnTo>
                    <a:pt x="703" y="819"/>
                  </a:lnTo>
                  <a:lnTo>
                    <a:pt x="661" y="132"/>
                  </a:lnTo>
                  <a:lnTo>
                    <a:pt x="699" y="812"/>
                  </a:lnTo>
                  <a:lnTo>
                    <a:pt x="699" y="812"/>
                  </a:lnTo>
                  <a:lnTo>
                    <a:pt x="424" y="488"/>
                  </a:lnTo>
                  <a:lnTo>
                    <a:pt x="9"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Freeform 513"/>
            <p:cNvSpPr>
              <a:spLocks/>
            </p:cNvSpPr>
            <p:nvPr/>
          </p:nvSpPr>
          <p:spPr bwMode="auto">
            <a:xfrm>
              <a:off x="1768" y="1135"/>
              <a:ext cx="5" cy="4"/>
            </a:xfrm>
            <a:custGeom>
              <a:avLst/>
              <a:gdLst>
                <a:gd name="T0" fmla="*/ 5 w 5"/>
                <a:gd name="T1" fmla="*/ 0 h 4"/>
                <a:gd name="T2" fmla="*/ 0 w 5"/>
                <a:gd name="T3" fmla="*/ 0 h 4"/>
                <a:gd name="T4" fmla="*/ 5 w 5"/>
                <a:gd name="T5" fmla="*/ 4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lnTo>
                    <a:pt x="0" y="0"/>
                  </a:lnTo>
                  <a:lnTo>
                    <a:pt x="5" y="4"/>
                  </a:lnTo>
                  <a:lnTo>
                    <a:pt x="5" y="0"/>
                  </a:lnTo>
                  <a:lnTo>
                    <a:pt x="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9" name="Freeform 514"/>
            <p:cNvSpPr>
              <a:spLocks/>
            </p:cNvSpPr>
            <p:nvPr/>
          </p:nvSpPr>
          <p:spPr bwMode="auto">
            <a:xfrm>
              <a:off x="1768" y="1135"/>
              <a:ext cx="5" cy="4"/>
            </a:xfrm>
            <a:custGeom>
              <a:avLst/>
              <a:gdLst>
                <a:gd name="T0" fmla="*/ 5 w 5"/>
                <a:gd name="T1" fmla="*/ 0 h 4"/>
                <a:gd name="T2" fmla="*/ 0 w 5"/>
                <a:gd name="T3" fmla="*/ 0 h 4"/>
                <a:gd name="T4" fmla="*/ 5 w 5"/>
                <a:gd name="T5" fmla="*/ 4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lnTo>
                    <a:pt x="0" y="0"/>
                  </a:lnTo>
                  <a:lnTo>
                    <a:pt x="5" y="4"/>
                  </a:lnTo>
                  <a:lnTo>
                    <a:pt x="5" y="0"/>
                  </a:lnTo>
                  <a:lnTo>
                    <a:pt x="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0" name="Freeform 515"/>
            <p:cNvSpPr>
              <a:spLocks/>
            </p:cNvSpPr>
            <p:nvPr/>
          </p:nvSpPr>
          <p:spPr bwMode="auto">
            <a:xfrm>
              <a:off x="1726" y="441"/>
              <a:ext cx="0" cy="3"/>
            </a:xfrm>
            <a:custGeom>
              <a:avLst/>
              <a:gdLst>
                <a:gd name="T0" fmla="*/ 0 h 3"/>
                <a:gd name="T1" fmla="*/ 3 h 3"/>
                <a:gd name="T2" fmla="*/ 3 h 3"/>
                <a:gd name="T3" fmla="*/ 3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3"/>
                  </a:lnTo>
                  <a:lnTo>
                    <a:pt x="0" y="3"/>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1" name="Freeform 516"/>
            <p:cNvSpPr>
              <a:spLocks/>
            </p:cNvSpPr>
            <p:nvPr/>
          </p:nvSpPr>
          <p:spPr bwMode="auto">
            <a:xfrm>
              <a:off x="1726" y="441"/>
              <a:ext cx="0" cy="3"/>
            </a:xfrm>
            <a:custGeom>
              <a:avLst/>
              <a:gdLst>
                <a:gd name="T0" fmla="*/ 0 h 3"/>
                <a:gd name="T1" fmla="*/ 3 h 3"/>
                <a:gd name="T2" fmla="*/ 3 h 3"/>
                <a:gd name="T3" fmla="*/ 3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3"/>
                  </a:lnTo>
                  <a:lnTo>
                    <a:pt x="0" y="3"/>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2" name="Freeform 517"/>
            <p:cNvSpPr>
              <a:spLocks/>
            </p:cNvSpPr>
            <p:nvPr/>
          </p:nvSpPr>
          <p:spPr bwMode="auto">
            <a:xfrm>
              <a:off x="1730" y="448"/>
              <a:ext cx="458" cy="382"/>
            </a:xfrm>
            <a:custGeom>
              <a:avLst/>
              <a:gdLst>
                <a:gd name="T0" fmla="*/ 0 w 458"/>
                <a:gd name="T1" fmla="*/ 0 h 382"/>
                <a:gd name="T2" fmla="*/ 0 w 458"/>
                <a:gd name="T3" fmla="*/ 0 h 382"/>
                <a:gd name="T4" fmla="*/ 458 w 458"/>
                <a:gd name="T5" fmla="*/ 382 h 382"/>
                <a:gd name="T6" fmla="*/ 0 w 458"/>
                <a:gd name="T7" fmla="*/ 0 h 382"/>
              </a:gdLst>
              <a:ahLst/>
              <a:cxnLst>
                <a:cxn ang="0">
                  <a:pos x="T0" y="T1"/>
                </a:cxn>
                <a:cxn ang="0">
                  <a:pos x="T2" y="T3"/>
                </a:cxn>
                <a:cxn ang="0">
                  <a:pos x="T4" y="T5"/>
                </a:cxn>
                <a:cxn ang="0">
                  <a:pos x="T6" y="T7"/>
                </a:cxn>
              </a:cxnLst>
              <a:rect l="0" t="0" r="r" b="b"/>
              <a:pathLst>
                <a:path w="458" h="382">
                  <a:moveTo>
                    <a:pt x="0" y="0"/>
                  </a:moveTo>
                  <a:lnTo>
                    <a:pt x="0" y="0"/>
                  </a:lnTo>
                  <a:lnTo>
                    <a:pt x="458" y="382"/>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3" name="Freeform 518"/>
            <p:cNvSpPr>
              <a:spLocks/>
            </p:cNvSpPr>
            <p:nvPr/>
          </p:nvSpPr>
          <p:spPr bwMode="auto">
            <a:xfrm>
              <a:off x="1730" y="448"/>
              <a:ext cx="458" cy="382"/>
            </a:xfrm>
            <a:custGeom>
              <a:avLst/>
              <a:gdLst>
                <a:gd name="T0" fmla="*/ 0 w 458"/>
                <a:gd name="T1" fmla="*/ 0 h 382"/>
                <a:gd name="T2" fmla="*/ 0 w 458"/>
                <a:gd name="T3" fmla="*/ 0 h 382"/>
                <a:gd name="T4" fmla="*/ 458 w 458"/>
                <a:gd name="T5" fmla="*/ 382 h 382"/>
                <a:gd name="T6" fmla="*/ 0 w 458"/>
                <a:gd name="T7" fmla="*/ 0 h 382"/>
              </a:gdLst>
              <a:ahLst/>
              <a:cxnLst>
                <a:cxn ang="0">
                  <a:pos x="T0" y="T1"/>
                </a:cxn>
                <a:cxn ang="0">
                  <a:pos x="T2" y="T3"/>
                </a:cxn>
                <a:cxn ang="0">
                  <a:pos x="T4" y="T5"/>
                </a:cxn>
                <a:cxn ang="0">
                  <a:pos x="T6" y="T7"/>
                </a:cxn>
              </a:cxnLst>
              <a:rect l="0" t="0" r="r" b="b"/>
              <a:pathLst>
                <a:path w="458" h="382">
                  <a:moveTo>
                    <a:pt x="0" y="0"/>
                  </a:moveTo>
                  <a:lnTo>
                    <a:pt x="0" y="0"/>
                  </a:lnTo>
                  <a:lnTo>
                    <a:pt x="458" y="382"/>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4" name="Freeform 519"/>
            <p:cNvSpPr>
              <a:spLocks noEditPoints="1"/>
            </p:cNvSpPr>
            <p:nvPr/>
          </p:nvSpPr>
          <p:spPr bwMode="auto">
            <a:xfrm>
              <a:off x="1726" y="448"/>
              <a:ext cx="462" cy="691"/>
            </a:xfrm>
            <a:custGeom>
              <a:avLst/>
              <a:gdLst>
                <a:gd name="T0" fmla="*/ 377 w 462"/>
                <a:gd name="T1" fmla="*/ 316 h 691"/>
                <a:gd name="T2" fmla="*/ 457 w 462"/>
                <a:gd name="T3" fmla="*/ 386 h 691"/>
                <a:gd name="T4" fmla="*/ 457 w 462"/>
                <a:gd name="T5" fmla="*/ 386 h 691"/>
                <a:gd name="T6" fmla="*/ 377 w 462"/>
                <a:gd name="T7" fmla="*/ 316 h 691"/>
                <a:gd name="T8" fmla="*/ 0 w 462"/>
                <a:gd name="T9" fmla="*/ 0 h 691"/>
                <a:gd name="T10" fmla="*/ 0 w 462"/>
                <a:gd name="T11" fmla="*/ 0 h 691"/>
                <a:gd name="T12" fmla="*/ 42 w 462"/>
                <a:gd name="T13" fmla="*/ 687 h 691"/>
                <a:gd name="T14" fmla="*/ 42 w 462"/>
                <a:gd name="T15" fmla="*/ 687 h 691"/>
                <a:gd name="T16" fmla="*/ 42 w 462"/>
                <a:gd name="T17" fmla="*/ 691 h 691"/>
                <a:gd name="T18" fmla="*/ 42 w 462"/>
                <a:gd name="T19" fmla="*/ 687 h 691"/>
                <a:gd name="T20" fmla="*/ 42 w 462"/>
                <a:gd name="T21" fmla="*/ 687 h 691"/>
                <a:gd name="T22" fmla="*/ 47 w 462"/>
                <a:gd name="T23" fmla="*/ 687 h 691"/>
                <a:gd name="T24" fmla="*/ 47 w 462"/>
                <a:gd name="T25" fmla="*/ 683 h 691"/>
                <a:gd name="T26" fmla="*/ 68 w 462"/>
                <a:gd name="T27" fmla="*/ 669 h 691"/>
                <a:gd name="T28" fmla="*/ 462 w 462"/>
                <a:gd name="T29" fmla="*/ 386 h 691"/>
                <a:gd name="T30" fmla="*/ 462 w 462"/>
                <a:gd name="T31" fmla="*/ 386 h 691"/>
                <a:gd name="T32" fmla="*/ 462 w 462"/>
                <a:gd name="T33" fmla="*/ 386 h 691"/>
                <a:gd name="T34" fmla="*/ 457 w 462"/>
                <a:gd name="T35" fmla="*/ 386 h 691"/>
                <a:gd name="T36" fmla="*/ 457 w 462"/>
                <a:gd name="T37" fmla="*/ 386 h 691"/>
                <a:gd name="T38" fmla="*/ 59 w 462"/>
                <a:gd name="T39" fmla="*/ 669 h 691"/>
                <a:gd name="T40" fmla="*/ 42 w 462"/>
                <a:gd name="T41" fmla="*/ 683 h 691"/>
                <a:gd name="T42" fmla="*/ 30 w 462"/>
                <a:gd name="T43" fmla="*/ 423 h 691"/>
                <a:gd name="T44" fmla="*/ 4 w 462"/>
                <a:gd name="T45" fmla="*/ 4 h 691"/>
                <a:gd name="T46" fmla="*/ 0 w 462"/>
                <a:gd name="T47" fmla="*/ 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691">
                  <a:moveTo>
                    <a:pt x="377" y="316"/>
                  </a:moveTo>
                  <a:lnTo>
                    <a:pt x="457" y="386"/>
                  </a:lnTo>
                  <a:lnTo>
                    <a:pt x="457" y="386"/>
                  </a:lnTo>
                  <a:lnTo>
                    <a:pt x="377" y="316"/>
                  </a:lnTo>
                  <a:close/>
                  <a:moveTo>
                    <a:pt x="0" y="0"/>
                  </a:moveTo>
                  <a:lnTo>
                    <a:pt x="0" y="0"/>
                  </a:lnTo>
                  <a:lnTo>
                    <a:pt x="42" y="687"/>
                  </a:lnTo>
                  <a:lnTo>
                    <a:pt x="42" y="687"/>
                  </a:lnTo>
                  <a:lnTo>
                    <a:pt x="42" y="691"/>
                  </a:lnTo>
                  <a:lnTo>
                    <a:pt x="42" y="687"/>
                  </a:lnTo>
                  <a:lnTo>
                    <a:pt x="42" y="687"/>
                  </a:lnTo>
                  <a:lnTo>
                    <a:pt x="47" y="687"/>
                  </a:lnTo>
                  <a:lnTo>
                    <a:pt x="47" y="683"/>
                  </a:lnTo>
                  <a:lnTo>
                    <a:pt x="68" y="669"/>
                  </a:lnTo>
                  <a:lnTo>
                    <a:pt x="462" y="386"/>
                  </a:lnTo>
                  <a:lnTo>
                    <a:pt x="462" y="386"/>
                  </a:lnTo>
                  <a:lnTo>
                    <a:pt x="462" y="386"/>
                  </a:lnTo>
                  <a:lnTo>
                    <a:pt x="457" y="386"/>
                  </a:lnTo>
                  <a:lnTo>
                    <a:pt x="457" y="386"/>
                  </a:lnTo>
                  <a:lnTo>
                    <a:pt x="59" y="669"/>
                  </a:lnTo>
                  <a:lnTo>
                    <a:pt x="42" y="683"/>
                  </a:lnTo>
                  <a:lnTo>
                    <a:pt x="30" y="423"/>
                  </a:lnTo>
                  <a:lnTo>
                    <a:pt x="4" y="4"/>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5" name="Freeform 520"/>
            <p:cNvSpPr>
              <a:spLocks noEditPoints="1"/>
            </p:cNvSpPr>
            <p:nvPr/>
          </p:nvSpPr>
          <p:spPr bwMode="auto">
            <a:xfrm>
              <a:off x="1726" y="448"/>
              <a:ext cx="462" cy="691"/>
            </a:xfrm>
            <a:custGeom>
              <a:avLst/>
              <a:gdLst>
                <a:gd name="T0" fmla="*/ 377 w 462"/>
                <a:gd name="T1" fmla="*/ 316 h 691"/>
                <a:gd name="T2" fmla="*/ 457 w 462"/>
                <a:gd name="T3" fmla="*/ 386 h 691"/>
                <a:gd name="T4" fmla="*/ 457 w 462"/>
                <a:gd name="T5" fmla="*/ 386 h 691"/>
                <a:gd name="T6" fmla="*/ 377 w 462"/>
                <a:gd name="T7" fmla="*/ 316 h 691"/>
                <a:gd name="T8" fmla="*/ 0 w 462"/>
                <a:gd name="T9" fmla="*/ 0 h 691"/>
                <a:gd name="T10" fmla="*/ 0 w 462"/>
                <a:gd name="T11" fmla="*/ 0 h 691"/>
                <a:gd name="T12" fmla="*/ 42 w 462"/>
                <a:gd name="T13" fmla="*/ 687 h 691"/>
                <a:gd name="T14" fmla="*/ 42 w 462"/>
                <a:gd name="T15" fmla="*/ 687 h 691"/>
                <a:gd name="T16" fmla="*/ 42 w 462"/>
                <a:gd name="T17" fmla="*/ 691 h 691"/>
                <a:gd name="T18" fmla="*/ 42 w 462"/>
                <a:gd name="T19" fmla="*/ 687 h 691"/>
                <a:gd name="T20" fmla="*/ 42 w 462"/>
                <a:gd name="T21" fmla="*/ 687 h 691"/>
                <a:gd name="T22" fmla="*/ 47 w 462"/>
                <a:gd name="T23" fmla="*/ 687 h 691"/>
                <a:gd name="T24" fmla="*/ 47 w 462"/>
                <a:gd name="T25" fmla="*/ 683 h 691"/>
                <a:gd name="T26" fmla="*/ 68 w 462"/>
                <a:gd name="T27" fmla="*/ 669 h 691"/>
                <a:gd name="T28" fmla="*/ 462 w 462"/>
                <a:gd name="T29" fmla="*/ 386 h 691"/>
                <a:gd name="T30" fmla="*/ 462 w 462"/>
                <a:gd name="T31" fmla="*/ 386 h 691"/>
                <a:gd name="T32" fmla="*/ 462 w 462"/>
                <a:gd name="T33" fmla="*/ 386 h 691"/>
                <a:gd name="T34" fmla="*/ 457 w 462"/>
                <a:gd name="T35" fmla="*/ 386 h 691"/>
                <a:gd name="T36" fmla="*/ 457 w 462"/>
                <a:gd name="T37" fmla="*/ 386 h 691"/>
                <a:gd name="T38" fmla="*/ 59 w 462"/>
                <a:gd name="T39" fmla="*/ 669 h 691"/>
                <a:gd name="T40" fmla="*/ 42 w 462"/>
                <a:gd name="T41" fmla="*/ 683 h 691"/>
                <a:gd name="T42" fmla="*/ 30 w 462"/>
                <a:gd name="T43" fmla="*/ 423 h 691"/>
                <a:gd name="T44" fmla="*/ 4 w 462"/>
                <a:gd name="T45" fmla="*/ 4 h 691"/>
                <a:gd name="T46" fmla="*/ 0 w 462"/>
                <a:gd name="T47" fmla="*/ 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691">
                  <a:moveTo>
                    <a:pt x="377" y="316"/>
                  </a:moveTo>
                  <a:lnTo>
                    <a:pt x="457" y="386"/>
                  </a:lnTo>
                  <a:lnTo>
                    <a:pt x="457" y="386"/>
                  </a:lnTo>
                  <a:lnTo>
                    <a:pt x="377" y="316"/>
                  </a:lnTo>
                  <a:moveTo>
                    <a:pt x="0" y="0"/>
                  </a:moveTo>
                  <a:lnTo>
                    <a:pt x="0" y="0"/>
                  </a:lnTo>
                  <a:lnTo>
                    <a:pt x="42" y="687"/>
                  </a:lnTo>
                  <a:lnTo>
                    <a:pt x="42" y="687"/>
                  </a:lnTo>
                  <a:lnTo>
                    <a:pt x="42" y="691"/>
                  </a:lnTo>
                  <a:lnTo>
                    <a:pt x="42" y="687"/>
                  </a:lnTo>
                  <a:lnTo>
                    <a:pt x="42" y="687"/>
                  </a:lnTo>
                  <a:lnTo>
                    <a:pt x="47" y="687"/>
                  </a:lnTo>
                  <a:lnTo>
                    <a:pt x="47" y="683"/>
                  </a:lnTo>
                  <a:lnTo>
                    <a:pt x="68" y="669"/>
                  </a:lnTo>
                  <a:lnTo>
                    <a:pt x="462" y="386"/>
                  </a:lnTo>
                  <a:lnTo>
                    <a:pt x="462" y="386"/>
                  </a:lnTo>
                  <a:lnTo>
                    <a:pt x="462" y="386"/>
                  </a:lnTo>
                  <a:lnTo>
                    <a:pt x="457" y="386"/>
                  </a:lnTo>
                  <a:lnTo>
                    <a:pt x="457" y="386"/>
                  </a:lnTo>
                  <a:lnTo>
                    <a:pt x="59" y="669"/>
                  </a:lnTo>
                  <a:lnTo>
                    <a:pt x="42" y="683"/>
                  </a:lnTo>
                  <a:lnTo>
                    <a:pt x="30" y="423"/>
                  </a:lnTo>
                  <a:lnTo>
                    <a:pt x="4"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6" name="Freeform 521"/>
            <p:cNvSpPr>
              <a:spLocks/>
            </p:cNvSpPr>
            <p:nvPr/>
          </p:nvSpPr>
          <p:spPr bwMode="auto">
            <a:xfrm>
              <a:off x="1061" y="-4"/>
              <a:ext cx="885" cy="452"/>
            </a:xfrm>
            <a:custGeom>
              <a:avLst/>
              <a:gdLst>
                <a:gd name="T0" fmla="*/ 209 w 209"/>
                <a:gd name="T1" fmla="*/ 0 h 123"/>
                <a:gd name="T2" fmla="*/ 206 w 209"/>
                <a:gd name="T3" fmla="*/ 0 h 123"/>
                <a:gd name="T4" fmla="*/ 2 w 209"/>
                <a:gd name="T5" fmla="*/ 86 h 123"/>
                <a:gd name="T6" fmla="*/ 2 w 209"/>
                <a:gd name="T7" fmla="*/ 86 h 123"/>
                <a:gd name="T8" fmla="*/ 2 w 209"/>
                <a:gd name="T9" fmla="*/ 86 h 123"/>
                <a:gd name="T10" fmla="*/ 1 w 209"/>
                <a:gd name="T11" fmla="*/ 87 h 123"/>
                <a:gd name="T12" fmla="*/ 0 w 209"/>
                <a:gd name="T13" fmla="*/ 87 h 123"/>
                <a:gd name="T14" fmla="*/ 0 w 209"/>
                <a:gd name="T15" fmla="*/ 87 h 123"/>
                <a:gd name="T16" fmla="*/ 1 w 209"/>
                <a:gd name="T17" fmla="*/ 87 h 123"/>
                <a:gd name="T18" fmla="*/ 1 w 209"/>
                <a:gd name="T19" fmla="*/ 87 h 123"/>
                <a:gd name="T20" fmla="*/ 3 w 209"/>
                <a:gd name="T21" fmla="*/ 88 h 123"/>
                <a:gd name="T22" fmla="*/ 49 w 209"/>
                <a:gd name="T23" fmla="*/ 98 h 123"/>
                <a:gd name="T24" fmla="*/ 157 w 209"/>
                <a:gd name="T25" fmla="*/ 123 h 123"/>
                <a:gd name="T26" fmla="*/ 157 w 209"/>
                <a:gd name="T27" fmla="*/ 123 h 123"/>
                <a:gd name="T28" fmla="*/ 156 w 209"/>
                <a:gd name="T29" fmla="*/ 122 h 123"/>
                <a:gd name="T30" fmla="*/ 157 w 209"/>
                <a:gd name="T31" fmla="*/ 122 h 123"/>
                <a:gd name="T32" fmla="*/ 157 w 209"/>
                <a:gd name="T33" fmla="*/ 122 h 123"/>
                <a:gd name="T34" fmla="*/ 157 w 209"/>
                <a:gd name="T35" fmla="*/ 122 h 123"/>
                <a:gd name="T36" fmla="*/ 3 w 209"/>
                <a:gd name="T37" fmla="*/ 87 h 123"/>
                <a:gd name="T38" fmla="*/ 150 w 209"/>
                <a:gd name="T39" fmla="*/ 25 h 123"/>
                <a:gd name="T40" fmla="*/ 209 w 209"/>
                <a:gd name="T4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123">
                  <a:moveTo>
                    <a:pt x="209" y="0"/>
                  </a:moveTo>
                  <a:cubicBezTo>
                    <a:pt x="208" y="0"/>
                    <a:pt x="207" y="0"/>
                    <a:pt x="206" y="0"/>
                  </a:cubicBezTo>
                  <a:cubicBezTo>
                    <a:pt x="2" y="86"/>
                    <a:pt x="2" y="86"/>
                    <a:pt x="2" y="86"/>
                  </a:cubicBezTo>
                  <a:cubicBezTo>
                    <a:pt x="2" y="86"/>
                    <a:pt x="2" y="86"/>
                    <a:pt x="2" y="86"/>
                  </a:cubicBezTo>
                  <a:cubicBezTo>
                    <a:pt x="2" y="86"/>
                    <a:pt x="2" y="86"/>
                    <a:pt x="2" y="86"/>
                  </a:cubicBezTo>
                  <a:cubicBezTo>
                    <a:pt x="1" y="87"/>
                    <a:pt x="1" y="87"/>
                    <a:pt x="1" y="87"/>
                  </a:cubicBezTo>
                  <a:cubicBezTo>
                    <a:pt x="0" y="87"/>
                    <a:pt x="0" y="87"/>
                    <a:pt x="0" y="87"/>
                  </a:cubicBezTo>
                  <a:cubicBezTo>
                    <a:pt x="0" y="87"/>
                    <a:pt x="0" y="87"/>
                    <a:pt x="0" y="87"/>
                  </a:cubicBezTo>
                  <a:cubicBezTo>
                    <a:pt x="1" y="87"/>
                    <a:pt x="1" y="87"/>
                    <a:pt x="1" y="87"/>
                  </a:cubicBezTo>
                  <a:cubicBezTo>
                    <a:pt x="1" y="87"/>
                    <a:pt x="1" y="87"/>
                    <a:pt x="1" y="87"/>
                  </a:cubicBezTo>
                  <a:cubicBezTo>
                    <a:pt x="3" y="88"/>
                    <a:pt x="3" y="88"/>
                    <a:pt x="3" y="88"/>
                  </a:cubicBezTo>
                  <a:cubicBezTo>
                    <a:pt x="49" y="98"/>
                    <a:pt x="49" y="98"/>
                    <a:pt x="49" y="98"/>
                  </a:cubicBezTo>
                  <a:cubicBezTo>
                    <a:pt x="157" y="123"/>
                    <a:pt x="157" y="123"/>
                    <a:pt x="157" y="123"/>
                  </a:cubicBezTo>
                  <a:cubicBezTo>
                    <a:pt x="157" y="123"/>
                    <a:pt x="157" y="123"/>
                    <a:pt x="157" y="123"/>
                  </a:cubicBezTo>
                  <a:cubicBezTo>
                    <a:pt x="156" y="122"/>
                    <a:pt x="156" y="122"/>
                    <a:pt x="156" y="122"/>
                  </a:cubicBezTo>
                  <a:cubicBezTo>
                    <a:pt x="157" y="122"/>
                    <a:pt x="157" y="122"/>
                    <a:pt x="157" y="122"/>
                  </a:cubicBezTo>
                  <a:cubicBezTo>
                    <a:pt x="157" y="122"/>
                    <a:pt x="157" y="122"/>
                    <a:pt x="157" y="122"/>
                  </a:cubicBezTo>
                  <a:cubicBezTo>
                    <a:pt x="157" y="122"/>
                    <a:pt x="157" y="122"/>
                    <a:pt x="157" y="122"/>
                  </a:cubicBezTo>
                  <a:cubicBezTo>
                    <a:pt x="3" y="87"/>
                    <a:pt x="3" y="87"/>
                    <a:pt x="3" y="87"/>
                  </a:cubicBezTo>
                  <a:cubicBezTo>
                    <a:pt x="150" y="25"/>
                    <a:pt x="150" y="25"/>
                    <a:pt x="150" y="25"/>
                  </a:cubicBezTo>
                  <a:cubicBezTo>
                    <a:pt x="209" y="0"/>
                    <a:pt x="209" y="0"/>
                    <a:pt x="209"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7" name="Freeform 522"/>
            <p:cNvSpPr>
              <a:spLocks/>
            </p:cNvSpPr>
            <p:nvPr/>
          </p:nvSpPr>
          <p:spPr bwMode="auto">
            <a:xfrm>
              <a:off x="2907" y="389"/>
              <a:ext cx="5" cy="4"/>
            </a:xfrm>
            <a:custGeom>
              <a:avLst/>
              <a:gdLst>
                <a:gd name="T0" fmla="*/ 5 w 5"/>
                <a:gd name="T1" fmla="*/ 0 h 4"/>
                <a:gd name="T2" fmla="*/ 0 w 5"/>
                <a:gd name="T3" fmla="*/ 0 h 4"/>
                <a:gd name="T4" fmla="*/ 0 w 5"/>
                <a:gd name="T5" fmla="*/ 0 h 4"/>
                <a:gd name="T6" fmla="*/ 0 w 5"/>
                <a:gd name="T7" fmla="*/ 0 h 4"/>
                <a:gd name="T8" fmla="*/ 0 w 5"/>
                <a:gd name="T9" fmla="*/ 4 h 4"/>
                <a:gd name="T10" fmla="*/ 5 w 5"/>
                <a:gd name="T11" fmla="*/ 4 h 4"/>
                <a:gd name="T12" fmla="*/ 5 w 5"/>
                <a:gd name="T13" fmla="*/ 0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0" y="0"/>
                  </a:lnTo>
                  <a:lnTo>
                    <a:pt x="0" y="0"/>
                  </a:lnTo>
                  <a:lnTo>
                    <a:pt x="0" y="0"/>
                  </a:lnTo>
                  <a:lnTo>
                    <a:pt x="0" y="4"/>
                  </a:lnTo>
                  <a:lnTo>
                    <a:pt x="5" y="4"/>
                  </a:lnTo>
                  <a:lnTo>
                    <a:pt x="5" y="0"/>
                  </a:lnTo>
                  <a:lnTo>
                    <a:pt x="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8" name="Freeform 523"/>
            <p:cNvSpPr>
              <a:spLocks/>
            </p:cNvSpPr>
            <p:nvPr/>
          </p:nvSpPr>
          <p:spPr bwMode="auto">
            <a:xfrm>
              <a:off x="2907" y="389"/>
              <a:ext cx="5" cy="4"/>
            </a:xfrm>
            <a:custGeom>
              <a:avLst/>
              <a:gdLst>
                <a:gd name="T0" fmla="*/ 5 w 5"/>
                <a:gd name="T1" fmla="*/ 0 h 4"/>
                <a:gd name="T2" fmla="*/ 0 w 5"/>
                <a:gd name="T3" fmla="*/ 0 h 4"/>
                <a:gd name="T4" fmla="*/ 0 w 5"/>
                <a:gd name="T5" fmla="*/ 0 h 4"/>
                <a:gd name="T6" fmla="*/ 0 w 5"/>
                <a:gd name="T7" fmla="*/ 0 h 4"/>
                <a:gd name="T8" fmla="*/ 0 w 5"/>
                <a:gd name="T9" fmla="*/ 4 h 4"/>
                <a:gd name="T10" fmla="*/ 5 w 5"/>
                <a:gd name="T11" fmla="*/ 4 h 4"/>
                <a:gd name="T12" fmla="*/ 5 w 5"/>
                <a:gd name="T13" fmla="*/ 0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0" y="0"/>
                  </a:lnTo>
                  <a:lnTo>
                    <a:pt x="0" y="0"/>
                  </a:lnTo>
                  <a:lnTo>
                    <a:pt x="0" y="0"/>
                  </a:lnTo>
                  <a:lnTo>
                    <a:pt x="0" y="4"/>
                  </a:lnTo>
                  <a:lnTo>
                    <a:pt x="5" y="4"/>
                  </a:lnTo>
                  <a:lnTo>
                    <a:pt x="5" y="0"/>
                  </a:lnTo>
                  <a:lnTo>
                    <a:pt x="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9" name="Freeform 524"/>
            <p:cNvSpPr>
              <a:spLocks noEditPoints="1"/>
            </p:cNvSpPr>
            <p:nvPr/>
          </p:nvSpPr>
          <p:spPr bwMode="auto">
            <a:xfrm>
              <a:off x="1726" y="393"/>
              <a:ext cx="1181" cy="441"/>
            </a:xfrm>
            <a:custGeom>
              <a:avLst/>
              <a:gdLst>
                <a:gd name="T0" fmla="*/ 4 w 1181"/>
                <a:gd name="T1" fmla="*/ 55 h 441"/>
                <a:gd name="T2" fmla="*/ 4 w 1181"/>
                <a:gd name="T3" fmla="*/ 55 h 441"/>
                <a:gd name="T4" fmla="*/ 4 w 1181"/>
                <a:gd name="T5" fmla="*/ 55 h 441"/>
                <a:gd name="T6" fmla="*/ 1173 w 1181"/>
                <a:gd name="T7" fmla="*/ 0 h 441"/>
                <a:gd name="T8" fmla="*/ 462 w 1181"/>
                <a:gd name="T9" fmla="*/ 437 h 441"/>
                <a:gd name="T10" fmla="*/ 4 w 1181"/>
                <a:gd name="T11" fmla="*/ 55 h 441"/>
                <a:gd name="T12" fmla="*/ 1181 w 1181"/>
                <a:gd name="T13" fmla="*/ 0 h 441"/>
                <a:gd name="T14" fmla="*/ 0 w 1181"/>
                <a:gd name="T15" fmla="*/ 55 h 441"/>
                <a:gd name="T16" fmla="*/ 4 w 1181"/>
                <a:gd name="T17" fmla="*/ 59 h 441"/>
                <a:gd name="T18" fmla="*/ 377 w 1181"/>
                <a:gd name="T19" fmla="*/ 371 h 441"/>
                <a:gd name="T20" fmla="*/ 462 w 1181"/>
                <a:gd name="T21" fmla="*/ 441 h 441"/>
                <a:gd name="T22" fmla="*/ 462 w 1181"/>
                <a:gd name="T23" fmla="*/ 441 h 441"/>
                <a:gd name="T24" fmla="*/ 466 w 1181"/>
                <a:gd name="T25" fmla="*/ 441 h 441"/>
                <a:gd name="T26" fmla="*/ 1135 w 1181"/>
                <a:gd name="T27" fmla="*/ 29 h 441"/>
                <a:gd name="T28" fmla="*/ 1177 w 1181"/>
                <a:gd name="T29" fmla="*/ 4 h 441"/>
                <a:gd name="T30" fmla="*/ 1181 w 1181"/>
                <a:gd name="T3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441">
                  <a:moveTo>
                    <a:pt x="4" y="55"/>
                  </a:moveTo>
                  <a:lnTo>
                    <a:pt x="4" y="55"/>
                  </a:lnTo>
                  <a:lnTo>
                    <a:pt x="4" y="55"/>
                  </a:lnTo>
                  <a:lnTo>
                    <a:pt x="1173" y="0"/>
                  </a:lnTo>
                  <a:lnTo>
                    <a:pt x="462" y="437"/>
                  </a:lnTo>
                  <a:lnTo>
                    <a:pt x="4" y="55"/>
                  </a:lnTo>
                  <a:close/>
                  <a:moveTo>
                    <a:pt x="1181" y="0"/>
                  </a:moveTo>
                  <a:lnTo>
                    <a:pt x="0" y="55"/>
                  </a:lnTo>
                  <a:lnTo>
                    <a:pt x="4" y="59"/>
                  </a:lnTo>
                  <a:lnTo>
                    <a:pt x="377" y="371"/>
                  </a:lnTo>
                  <a:lnTo>
                    <a:pt x="462" y="441"/>
                  </a:lnTo>
                  <a:lnTo>
                    <a:pt x="462" y="441"/>
                  </a:lnTo>
                  <a:lnTo>
                    <a:pt x="466" y="441"/>
                  </a:lnTo>
                  <a:lnTo>
                    <a:pt x="1135" y="29"/>
                  </a:lnTo>
                  <a:lnTo>
                    <a:pt x="1177" y="4"/>
                  </a:lnTo>
                  <a:lnTo>
                    <a:pt x="1181"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0" name="Freeform 525"/>
            <p:cNvSpPr>
              <a:spLocks noEditPoints="1"/>
            </p:cNvSpPr>
            <p:nvPr/>
          </p:nvSpPr>
          <p:spPr bwMode="auto">
            <a:xfrm>
              <a:off x="1726" y="393"/>
              <a:ext cx="1181" cy="441"/>
            </a:xfrm>
            <a:custGeom>
              <a:avLst/>
              <a:gdLst>
                <a:gd name="T0" fmla="*/ 4 w 1181"/>
                <a:gd name="T1" fmla="*/ 55 h 441"/>
                <a:gd name="T2" fmla="*/ 4 w 1181"/>
                <a:gd name="T3" fmla="*/ 55 h 441"/>
                <a:gd name="T4" fmla="*/ 4 w 1181"/>
                <a:gd name="T5" fmla="*/ 55 h 441"/>
                <a:gd name="T6" fmla="*/ 1173 w 1181"/>
                <a:gd name="T7" fmla="*/ 0 h 441"/>
                <a:gd name="T8" fmla="*/ 462 w 1181"/>
                <a:gd name="T9" fmla="*/ 437 h 441"/>
                <a:gd name="T10" fmla="*/ 4 w 1181"/>
                <a:gd name="T11" fmla="*/ 55 h 441"/>
                <a:gd name="T12" fmla="*/ 1181 w 1181"/>
                <a:gd name="T13" fmla="*/ 0 h 441"/>
                <a:gd name="T14" fmla="*/ 0 w 1181"/>
                <a:gd name="T15" fmla="*/ 55 h 441"/>
                <a:gd name="T16" fmla="*/ 4 w 1181"/>
                <a:gd name="T17" fmla="*/ 59 h 441"/>
                <a:gd name="T18" fmla="*/ 377 w 1181"/>
                <a:gd name="T19" fmla="*/ 371 h 441"/>
                <a:gd name="T20" fmla="*/ 462 w 1181"/>
                <a:gd name="T21" fmla="*/ 441 h 441"/>
                <a:gd name="T22" fmla="*/ 462 w 1181"/>
                <a:gd name="T23" fmla="*/ 441 h 441"/>
                <a:gd name="T24" fmla="*/ 466 w 1181"/>
                <a:gd name="T25" fmla="*/ 441 h 441"/>
                <a:gd name="T26" fmla="*/ 1135 w 1181"/>
                <a:gd name="T27" fmla="*/ 29 h 441"/>
                <a:gd name="T28" fmla="*/ 1177 w 1181"/>
                <a:gd name="T29" fmla="*/ 4 h 441"/>
                <a:gd name="T30" fmla="*/ 1181 w 1181"/>
                <a:gd name="T3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441">
                  <a:moveTo>
                    <a:pt x="4" y="55"/>
                  </a:moveTo>
                  <a:lnTo>
                    <a:pt x="4" y="55"/>
                  </a:lnTo>
                  <a:lnTo>
                    <a:pt x="4" y="55"/>
                  </a:lnTo>
                  <a:lnTo>
                    <a:pt x="1173" y="0"/>
                  </a:lnTo>
                  <a:lnTo>
                    <a:pt x="462" y="437"/>
                  </a:lnTo>
                  <a:lnTo>
                    <a:pt x="4" y="55"/>
                  </a:lnTo>
                  <a:moveTo>
                    <a:pt x="1181" y="0"/>
                  </a:moveTo>
                  <a:lnTo>
                    <a:pt x="0" y="55"/>
                  </a:lnTo>
                  <a:lnTo>
                    <a:pt x="4" y="59"/>
                  </a:lnTo>
                  <a:lnTo>
                    <a:pt x="377" y="371"/>
                  </a:lnTo>
                  <a:lnTo>
                    <a:pt x="462" y="441"/>
                  </a:lnTo>
                  <a:lnTo>
                    <a:pt x="462" y="441"/>
                  </a:lnTo>
                  <a:lnTo>
                    <a:pt x="466" y="441"/>
                  </a:lnTo>
                  <a:lnTo>
                    <a:pt x="1135" y="29"/>
                  </a:lnTo>
                  <a:lnTo>
                    <a:pt x="1177" y="4"/>
                  </a:lnTo>
                  <a:lnTo>
                    <a:pt x="1181"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1" name="Freeform 526"/>
            <p:cNvSpPr>
              <a:spLocks/>
            </p:cNvSpPr>
            <p:nvPr/>
          </p:nvSpPr>
          <p:spPr bwMode="auto">
            <a:xfrm>
              <a:off x="1722" y="444"/>
              <a:ext cx="4" cy="4"/>
            </a:xfrm>
            <a:custGeom>
              <a:avLst/>
              <a:gdLst>
                <a:gd name="T0" fmla="*/ 4 w 4"/>
                <a:gd name="T1" fmla="*/ 0 h 4"/>
                <a:gd name="T2" fmla="*/ 0 w 4"/>
                <a:gd name="T3" fmla="*/ 0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0"/>
                  </a:lnTo>
                  <a:lnTo>
                    <a:pt x="4" y="4"/>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2" name="Freeform 527"/>
            <p:cNvSpPr>
              <a:spLocks/>
            </p:cNvSpPr>
            <p:nvPr/>
          </p:nvSpPr>
          <p:spPr bwMode="auto">
            <a:xfrm>
              <a:off x="1722" y="444"/>
              <a:ext cx="4" cy="4"/>
            </a:xfrm>
            <a:custGeom>
              <a:avLst/>
              <a:gdLst>
                <a:gd name="T0" fmla="*/ 4 w 4"/>
                <a:gd name="T1" fmla="*/ 0 h 4"/>
                <a:gd name="T2" fmla="*/ 0 w 4"/>
                <a:gd name="T3" fmla="*/ 0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0"/>
                  </a:lnTo>
                  <a:lnTo>
                    <a:pt x="4" y="4"/>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3" name="Freeform 528"/>
            <p:cNvSpPr>
              <a:spLocks/>
            </p:cNvSpPr>
            <p:nvPr/>
          </p:nvSpPr>
          <p:spPr bwMode="auto">
            <a:xfrm>
              <a:off x="1722" y="-4"/>
              <a:ext cx="1190" cy="452"/>
            </a:xfrm>
            <a:custGeom>
              <a:avLst/>
              <a:gdLst>
                <a:gd name="T0" fmla="*/ 84 w 281"/>
                <a:gd name="T1" fmla="*/ 0 h 123"/>
                <a:gd name="T2" fmla="*/ 82 w 281"/>
                <a:gd name="T3" fmla="*/ 0 h 123"/>
                <a:gd name="T4" fmla="*/ 278 w 281"/>
                <a:gd name="T5" fmla="*/ 108 h 123"/>
                <a:gd name="T6" fmla="*/ 278 w 281"/>
                <a:gd name="T7" fmla="*/ 108 h 123"/>
                <a:gd name="T8" fmla="*/ 2 w 281"/>
                <a:gd name="T9" fmla="*/ 122 h 123"/>
                <a:gd name="T10" fmla="*/ 66 w 281"/>
                <a:gd name="T11" fmla="*/ 0 h 123"/>
                <a:gd name="T12" fmla="*/ 65 w 281"/>
                <a:gd name="T13" fmla="*/ 0 h 123"/>
                <a:gd name="T14" fmla="*/ 46 w 281"/>
                <a:gd name="T15" fmla="*/ 36 h 123"/>
                <a:gd name="T16" fmla="*/ 1 w 281"/>
                <a:gd name="T17" fmla="*/ 122 h 123"/>
                <a:gd name="T18" fmla="*/ 1 w 281"/>
                <a:gd name="T19" fmla="*/ 122 h 123"/>
                <a:gd name="T20" fmla="*/ 1 w 281"/>
                <a:gd name="T21" fmla="*/ 122 h 123"/>
                <a:gd name="T22" fmla="*/ 1 w 281"/>
                <a:gd name="T23" fmla="*/ 123 h 123"/>
                <a:gd name="T24" fmla="*/ 1 w 281"/>
                <a:gd name="T25" fmla="*/ 123 h 123"/>
                <a:gd name="T26" fmla="*/ 0 w 281"/>
                <a:gd name="T27" fmla="*/ 123 h 123"/>
                <a:gd name="T28" fmla="*/ 1 w 281"/>
                <a:gd name="T29" fmla="*/ 123 h 123"/>
                <a:gd name="T30" fmla="*/ 1 w 281"/>
                <a:gd name="T31" fmla="*/ 123 h 123"/>
                <a:gd name="T32" fmla="*/ 280 w 281"/>
                <a:gd name="T33" fmla="*/ 108 h 123"/>
                <a:gd name="T34" fmla="*/ 281 w 281"/>
                <a:gd name="T35" fmla="*/ 108 h 123"/>
                <a:gd name="T36" fmla="*/ 281 w 281"/>
                <a:gd name="T37" fmla="*/ 108 h 123"/>
                <a:gd name="T38" fmla="*/ 281 w 281"/>
                <a:gd name="T39" fmla="*/ 108 h 123"/>
                <a:gd name="T40" fmla="*/ 280 w 281"/>
                <a:gd name="T41" fmla="*/ 108 h 123"/>
                <a:gd name="T42" fmla="*/ 280 w 281"/>
                <a:gd name="T43" fmla="*/ 107 h 123"/>
                <a:gd name="T44" fmla="*/ 279 w 281"/>
                <a:gd name="T45" fmla="*/ 107 h 123"/>
                <a:gd name="T46" fmla="*/ 279 w 281"/>
                <a:gd name="T47" fmla="*/ 107 h 123"/>
                <a:gd name="T48" fmla="*/ 163 w 281"/>
                <a:gd name="T49" fmla="*/ 44 h 123"/>
                <a:gd name="T50" fmla="*/ 279 w 281"/>
                <a:gd name="T51" fmla="*/ 107 h 123"/>
                <a:gd name="T52" fmla="*/ 163 w 281"/>
                <a:gd name="T53" fmla="*/ 44 h 123"/>
                <a:gd name="T54" fmla="*/ 84 w 281"/>
                <a:gd name="T5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123">
                  <a:moveTo>
                    <a:pt x="84" y="0"/>
                  </a:moveTo>
                  <a:cubicBezTo>
                    <a:pt x="83" y="0"/>
                    <a:pt x="82" y="0"/>
                    <a:pt x="82" y="0"/>
                  </a:cubicBezTo>
                  <a:cubicBezTo>
                    <a:pt x="278" y="108"/>
                    <a:pt x="278" y="108"/>
                    <a:pt x="278" y="108"/>
                  </a:cubicBezTo>
                  <a:cubicBezTo>
                    <a:pt x="278" y="108"/>
                    <a:pt x="278" y="108"/>
                    <a:pt x="278" y="108"/>
                  </a:cubicBezTo>
                  <a:cubicBezTo>
                    <a:pt x="2" y="122"/>
                    <a:pt x="2" y="122"/>
                    <a:pt x="2" y="122"/>
                  </a:cubicBezTo>
                  <a:cubicBezTo>
                    <a:pt x="66" y="0"/>
                    <a:pt x="66" y="0"/>
                    <a:pt x="66" y="0"/>
                  </a:cubicBezTo>
                  <a:cubicBezTo>
                    <a:pt x="66" y="0"/>
                    <a:pt x="65" y="0"/>
                    <a:pt x="65" y="0"/>
                  </a:cubicBezTo>
                  <a:cubicBezTo>
                    <a:pt x="46" y="36"/>
                    <a:pt x="46" y="36"/>
                    <a:pt x="46" y="36"/>
                  </a:cubicBezTo>
                  <a:cubicBezTo>
                    <a:pt x="1" y="122"/>
                    <a:pt x="1" y="122"/>
                    <a:pt x="1" y="122"/>
                  </a:cubicBezTo>
                  <a:cubicBezTo>
                    <a:pt x="1" y="122"/>
                    <a:pt x="1" y="122"/>
                    <a:pt x="1" y="122"/>
                  </a:cubicBezTo>
                  <a:cubicBezTo>
                    <a:pt x="1" y="122"/>
                    <a:pt x="1" y="122"/>
                    <a:pt x="1" y="122"/>
                  </a:cubicBezTo>
                  <a:cubicBezTo>
                    <a:pt x="1" y="123"/>
                    <a:pt x="1" y="123"/>
                    <a:pt x="1" y="123"/>
                  </a:cubicBezTo>
                  <a:cubicBezTo>
                    <a:pt x="1" y="123"/>
                    <a:pt x="1" y="123"/>
                    <a:pt x="1" y="123"/>
                  </a:cubicBezTo>
                  <a:cubicBezTo>
                    <a:pt x="0" y="123"/>
                    <a:pt x="0" y="123"/>
                    <a:pt x="0" y="123"/>
                  </a:cubicBezTo>
                  <a:cubicBezTo>
                    <a:pt x="1" y="123"/>
                    <a:pt x="1" y="123"/>
                    <a:pt x="1" y="123"/>
                  </a:cubicBezTo>
                  <a:cubicBezTo>
                    <a:pt x="1" y="123"/>
                    <a:pt x="1" y="123"/>
                    <a:pt x="1" y="123"/>
                  </a:cubicBezTo>
                  <a:cubicBezTo>
                    <a:pt x="280" y="108"/>
                    <a:pt x="280" y="108"/>
                    <a:pt x="280" y="108"/>
                  </a:cubicBezTo>
                  <a:cubicBezTo>
                    <a:pt x="281" y="108"/>
                    <a:pt x="281" y="108"/>
                    <a:pt x="281" y="108"/>
                  </a:cubicBezTo>
                  <a:cubicBezTo>
                    <a:pt x="281" y="108"/>
                    <a:pt x="281" y="108"/>
                    <a:pt x="281" y="108"/>
                  </a:cubicBezTo>
                  <a:cubicBezTo>
                    <a:pt x="281" y="108"/>
                    <a:pt x="281" y="108"/>
                    <a:pt x="281" y="108"/>
                  </a:cubicBezTo>
                  <a:cubicBezTo>
                    <a:pt x="280" y="108"/>
                    <a:pt x="280" y="108"/>
                    <a:pt x="280" y="108"/>
                  </a:cubicBezTo>
                  <a:cubicBezTo>
                    <a:pt x="280" y="107"/>
                    <a:pt x="280" y="107"/>
                    <a:pt x="280" y="107"/>
                  </a:cubicBezTo>
                  <a:cubicBezTo>
                    <a:pt x="279" y="107"/>
                    <a:pt x="279" y="107"/>
                    <a:pt x="279" y="107"/>
                  </a:cubicBezTo>
                  <a:cubicBezTo>
                    <a:pt x="279" y="107"/>
                    <a:pt x="279" y="107"/>
                    <a:pt x="279" y="107"/>
                  </a:cubicBezTo>
                  <a:cubicBezTo>
                    <a:pt x="163" y="44"/>
                    <a:pt x="163" y="44"/>
                    <a:pt x="163" y="44"/>
                  </a:cubicBezTo>
                  <a:cubicBezTo>
                    <a:pt x="279" y="107"/>
                    <a:pt x="279" y="107"/>
                    <a:pt x="279" y="107"/>
                  </a:cubicBezTo>
                  <a:cubicBezTo>
                    <a:pt x="163" y="44"/>
                    <a:pt x="163" y="44"/>
                    <a:pt x="163" y="44"/>
                  </a:cubicBezTo>
                  <a:cubicBezTo>
                    <a:pt x="84" y="0"/>
                    <a:pt x="84" y="0"/>
                    <a:pt x="84"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4" name="Freeform 529"/>
            <p:cNvSpPr>
              <a:spLocks/>
            </p:cNvSpPr>
            <p:nvPr/>
          </p:nvSpPr>
          <p:spPr bwMode="auto">
            <a:xfrm>
              <a:off x="1442" y="3053"/>
              <a:ext cx="144" cy="11"/>
            </a:xfrm>
            <a:custGeom>
              <a:avLst/>
              <a:gdLst>
                <a:gd name="T0" fmla="*/ 144 w 144"/>
                <a:gd name="T1" fmla="*/ 0 h 11"/>
                <a:gd name="T2" fmla="*/ 144 w 144"/>
                <a:gd name="T3" fmla="*/ 0 h 11"/>
                <a:gd name="T4" fmla="*/ 0 w 144"/>
                <a:gd name="T5" fmla="*/ 11 h 11"/>
                <a:gd name="T6" fmla="*/ 144 w 144"/>
                <a:gd name="T7" fmla="*/ 0 h 11"/>
              </a:gdLst>
              <a:ahLst/>
              <a:cxnLst>
                <a:cxn ang="0">
                  <a:pos x="T0" y="T1"/>
                </a:cxn>
                <a:cxn ang="0">
                  <a:pos x="T2" y="T3"/>
                </a:cxn>
                <a:cxn ang="0">
                  <a:pos x="T4" y="T5"/>
                </a:cxn>
                <a:cxn ang="0">
                  <a:pos x="T6" y="T7"/>
                </a:cxn>
              </a:cxnLst>
              <a:rect l="0" t="0" r="r" b="b"/>
              <a:pathLst>
                <a:path w="144" h="11">
                  <a:moveTo>
                    <a:pt x="144" y="0"/>
                  </a:moveTo>
                  <a:lnTo>
                    <a:pt x="144" y="0"/>
                  </a:lnTo>
                  <a:lnTo>
                    <a:pt x="0" y="11"/>
                  </a:lnTo>
                  <a:lnTo>
                    <a:pt x="14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5" name="Freeform 530"/>
            <p:cNvSpPr>
              <a:spLocks/>
            </p:cNvSpPr>
            <p:nvPr/>
          </p:nvSpPr>
          <p:spPr bwMode="auto">
            <a:xfrm>
              <a:off x="1442" y="3053"/>
              <a:ext cx="144" cy="11"/>
            </a:xfrm>
            <a:custGeom>
              <a:avLst/>
              <a:gdLst>
                <a:gd name="T0" fmla="*/ 144 w 144"/>
                <a:gd name="T1" fmla="*/ 0 h 11"/>
                <a:gd name="T2" fmla="*/ 144 w 144"/>
                <a:gd name="T3" fmla="*/ 0 h 11"/>
                <a:gd name="T4" fmla="*/ 0 w 144"/>
                <a:gd name="T5" fmla="*/ 11 h 11"/>
                <a:gd name="T6" fmla="*/ 144 w 144"/>
                <a:gd name="T7" fmla="*/ 0 h 11"/>
              </a:gdLst>
              <a:ahLst/>
              <a:cxnLst>
                <a:cxn ang="0">
                  <a:pos x="T0" y="T1"/>
                </a:cxn>
                <a:cxn ang="0">
                  <a:pos x="T2" y="T3"/>
                </a:cxn>
                <a:cxn ang="0">
                  <a:pos x="T4" y="T5"/>
                </a:cxn>
                <a:cxn ang="0">
                  <a:pos x="T6" y="T7"/>
                </a:cxn>
              </a:cxnLst>
              <a:rect l="0" t="0" r="r" b="b"/>
              <a:pathLst>
                <a:path w="144" h="11">
                  <a:moveTo>
                    <a:pt x="144" y="0"/>
                  </a:moveTo>
                  <a:lnTo>
                    <a:pt x="144" y="0"/>
                  </a:lnTo>
                  <a:lnTo>
                    <a:pt x="0" y="11"/>
                  </a:lnTo>
                  <a:lnTo>
                    <a:pt x="14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6" name="Freeform 531"/>
            <p:cNvSpPr>
              <a:spLocks/>
            </p:cNvSpPr>
            <p:nvPr/>
          </p:nvSpPr>
          <p:spPr bwMode="auto">
            <a:xfrm>
              <a:off x="1595" y="3053"/>
              <a:ext cx="4" cy="3"/>
            </a:xfrm>
            <a:custGeom>
              <a:avLst/>
              <a:gdLst>
                <a:gd name="T0" fmla="*/ 4 w 4"/>
                <a:gd name="T1" fmla="*/ 0 h 3"/>
                <a:gd name="T2" fmla="*/ 0 w 4"/>
                <a:gd name="T3" fmla="*/ 0 h 3"/>
                <a:gd name="T4" fmla="*/ 0 w 4"/>
                <a:gd name="T5" fmla="*/ 0 h 3"/>
                <a:gd name="T6" fmla="*/ 0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0"/>
                  </a:lnTo>
                  <a:lnTo>
                    <a:pt x="0" y="0"/>
                  </a:lnTo>
                  <a:lnTo>
                    <a:pt x="0" y="3"/>
                  </a:lnTo>
                  <a:lnTo>
                    <a:pt x="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7" name="Freeform 532"/>
            <p:cNvSpPr>
              <a:spLocks/>
            </p:cNvSpPr>
            <p:nvPr/>
          </p:nvSpPr>
          <p:spPr bwMode="auto">
            <a:xfrm>
              <a:off x="1595" y="3053"/>
              <a:ext cx="4" cy="3"/>
            </a:xfrm>
            <a:custGeom>
              <a:avLst/>
              <a:gdLst>
                <a:gd name="T0" fmla="*/ 4 w 4"/>
                <a:gd name="T1" fmla="*/ 0 h 3"/>
                <a:gd name="T2" fmla="*/ 0 w 4"/>
                <a:gd name="T3" fmla="*/ 0 h 3"/>
                <a:gd name="T4" fmla="*/ 0 w 4"/>
                <a:gd name="T5" fmla="*/ 0 h 3"/>
                <a:gd name="T6" fmla="*/ 0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0"/>
                  </a:lnTo>
                  <a:lnTo>
                    <a:pt x="0" y="0"/>
                  </a:lnTo>
                  <a:lnTo>
                    <a:pt x="0" y="3"/>
                  </a:lnTo>
                  <a:lnTo>
                    <a:pt x="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8" name="Freeform 533"/>
            <p:cNvSpPr>
              <a:spLocks noEditPoints="1"/>
            </p:cNvSpPr>
            <p:nvPr/>
          </p:nvSpPr>
          <p:spPr bwMode="auto">
            <a:xfrm>
              <a:off x="705" y="3056"/>
              <a:ext cx="890" cy="926"/>
            </a:xfrm>
            <a:custGeom>
              <a:avLst/>
              <a:gdLst>
                <a:gd name="T0" fmla="*/ 881 w 890"/>
                <a:gd name="T1" fmla="*/ 0 h 926"/>
                <a:gd name="T2" fmla="*/ 5 w 890"/>
                <a:gd name="T3" fmla="*/ 55 h 926"/>
                <a:gd name="T4" fmla="*/ 881 w 890"/>
                <a:gd name="T5" fmla="*/ 0 h 926"/>
                <a:gd name="T6" fmla="*/ 890 w 890"/>
                <a:gd name="T7" fmla="*/ 0 h 926"/>
                <a:gd name="T8" fmla="*/ 881 w 890"/>
                <a:gd name="T9" fmla="*/ 0 h 926"/>
                <a:gd name="T10" fmla="*/ 68 w 890"/>
                <a:gd name="T11" fmla="*/ 915 h 926"/>
                <a:gd name="T12" fmla="*/ 5 w 890"/>
                <a:gd name="T13" fmla="*/ 55 h 926"/>
                <a:gd name="T14" fmla="*/ 0 w 890"/>
                <a:gd name="T15" fmla="*/ 55 h 926"/>
                <a:gd name="T16" fmla="*/ 0 w 890"/>
                <a:gd name="T17" fmla="*/ 59 h 926"/>
                <a:gd name="T18" fmla="*/ 0 w 890"/>
                <a:gd name="T19" fmla="*/ 55 h 926"/>
                <a:gd name="T20" fmla="*/ 0 w 890"/>
                <a:gd name="T21" fmla="*/ 55 h 926"/>
                <a:gd name="T22" fmla="*/ 64 w 890"/>
                <a:gd name="T23" fmla="*/ 922 h 926"/>
                <a:gd name="T24" fmla="*/ 68 w 890"/>
                <a:gd name="T25" fmla="*/ 922 h 926"/>
                <a:gd name="T26" fmla="*/ 68 w 890"/>
                <a:gd name="T27" fmla="*/ 926 h 926"/>
                <a:gd name="T28" fmla="*/ 68 w 890"/>
                <a:gd name="T29" fmla="*/ 922 h 926"/>
                <a:gd name="T30" fmla="*/ 890 w 890"/>
                <a:gd name="T31" fmla="*/ 0 h 926"/>
                <a:gd name="T32" fmla="*/ 890 w 890"/>
                <a:gd name="T33"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0" h="926">
                  <a:moveTo>
                    <a:pt x="881" y="0"/>
                  </a:moveTo>
                  <a:lnTo>
                    <a:pt x="5" y="55"/>
                  </a:lnTo>
                  <a:lnTo>
                    <a:pt x="881" y="0"/>
                  </a:lnTo>
                  <a:close/>
                  <a:moveTo>
                    <a:pt x="890" y="0"/>
                  </a:moveTo>
                  <a:lnTo>
                    <a:pt x="881" y="0"/>
                  </a:lnTo>
                  <a:lnTo>
                    <a:pt x="68" y="915"/>
                  </a:lnTo>
                  <a:lnTo>
                    <a:pt x="5" y="55"/>
                  </a:lnTo>
                  <a:lnTo>
                    <a:pt x="0" y="55"/>
                  </a:lnTo>
                  <a:lnTo>
                    <a:pt x="0" y="59"/>
                  </a:lnTo>
                  <a:lnTo>
                    <a:pt x="0" y="55"/>
                  </a:lnTo>
                  <a:lnTo>
                    <a:pt x="0" y="55"/>
                  </a:lnTo>
                  <a:lnTo>
                    <a:pt x="64" y="922"/>
                  </a:lnTo>
                  <a:lnTo>
                    <a:pt x="68" y="922"/>
                  </a:lnTo>
                  <a:lnTo>
                    <a:pt x="68" y="926"/>
                  </a:lnTo>
                  <a:lnTo>
                    <a:pt x="68" y="922"/>
                  </a:lnTo>
                  <a:lnTo>
                    <a:pt x="890" y="0"/>
                  </a:lnTo>
                  <a:lnTo>
                    <a:pt x="89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9" name="Freeform 534"/>
            <p:cNvSpPr>
              <a:spLocks noEditPoints="1"/>
            </p:cNvSpPr>
            <p:nvPr/>
          </p:nvSpPr>
          <p:spPr bwMode="auto">
            <a:xfrm>
              <a:off x="705" y="3056"/>
              <a:ext cx="890" cy="926"/>
            </a:xfrm>
            <a:custGeom>
              <a:avLst/>
              <a:gdLst>
                <a:gd name="T0" fmla="*/ 881 w 890"/>
                <a:gd name="T1" fmla="*/ 0 h 926"/>
                <a:gd name="T2" fmla="*/ 5 w 890"/>
                <a:gd name="T3" fmla="*/ 55 h 926"/>
                <a:gd name="T4" fmla="*/ 881 w 890"/>
                <a:gd name="T5" fmla="*/ 0 h 926"/>
                <a:gd name="T6" fmla="*/ 890 w 890"/>
                <a:gd name="T7" fmla="*/ 0 h 926"/>
                <a:gd name="T8" fmla="*/ 881 w 890"/>
                <a:gd name="T9" fmla="*/ 0 h 926"/>
                <a:gd name="T10" fmla="*/ 68 w 890"/>
                <a:gd name="T11" fmla="*/ 915 h 926"/>
                <a:gd name="T12" fmla="*/ 5 w 890"/>
                <a:gd name="T13" fmla="*/ 55 h 926"/>
                <a:gd name="T14" fmla="*/ 0 w 890"/>
                <a:gd name="T15" fmla="*/ 55 h 926"/>
                <a:gd name="T16" fmla="*/ 0 w 890"/>
                <a:gd name="T17" fmla="*/ 59 h 926"/>
                <a:gd name="T18" fmla="*/ 0 w 890"/>
                <a:gd name="T19" fmla="*/ 55 h 926"/>
                <a:gd name="T20" fmla="*/ 0 w 890"/>
                <a:gd name="T21" fmla="*/ 55 h 926"/>
                <a:gd name="T22" fmla="*/ 64 w 890"/>
                <a:gd name="T23" fmla="*/ 922 h 926"/>
                <a:gd name="T24" fmla="*/ 68 w 890"/>
                <a:gd name="T25" fmla="*/ 922 h 926"/>
                <a:gd name="T26" fmla="*/ 68 w 890"/>
                <a:gd name="T27" fmla="*/ 926 h 926"/>
                <a:gd name="T28" fmla="*/ 68 w 890"/>
                <a:gd name="T29" fmla="*/ 922 h 926"/>
                <a:gd name="T30" fmla="*/ 890 w 890"/>
                <a:gd name="T31" fmla="*/ 0 h 926"/>
                <a:gd name="T32" fmla="*/ 890 w 890"/>
                <a:gd name="T33"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0" h="926">
                  <a:moveTo>
                    <a:pt x="881" y="0"/>
                  </a:moveTo>
                  <a:lnTo>
                    <a:pt x="5" y="55"/>
                  </a:lnTo>
                  <a:lnTo>
                    <a:pt x="881" y="0"/>
                  </a:lnTo>
                  <a:moveTo>
                    <a:pt x="890" y="0"/>
                  </a:moveTo>
                  <a:lnTo>
                    <a:pt x="881" y="0"/>
                  </a:lnTo>
                  <a:lnTo>
                    <a:pt x="68" y="915"/>
                  </a:lnTo>
                  <a:lnTo>
                    <a:pt x="5" y="55"/>
                  </a:lnTo>
                  <a:lnTo>
                    <a:pt x="0" y="55"/>
                  </a:lnTo>
                  <a:lnTo>
                    <a:pt x="0" y="59"/>
                  </a:lnTo>
                  <a:lnTo>
                    <a:pt x="0" y="55"/>
                  </a:lnTo>
                  <a:lnTo>
                    <a:pt x="0" y="55"/>
                  </a:lnTo>
                  <a:lnTo>
                    <a:pt x="64" y="922"/>
                  </a:lnTo>
                  <a:lnTo>
                    <a:pt x="68" y="922"/>
                  </a:lnTo>
                  <a:lnTo>
                    <a:pt x="68" y="926"/>
                  </a:lnTo>
                  <a:lnTo>
                    <a:pt x="68" y="922"/>
                  </a:lnTo>
                  <a:lnTo>
                    <a:pt x="890" y="0"/>
                  </a:lnTo>
                  <a:lnTo>
                    <a:pt x="89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0" name="Freeform 535"/>
            <p:cNvSpPr>
              <a:spLocks/>
            </p:cNvSpPr>
            <p:nvPr/>
          </p:nvSpPr>
          <p:spPr bwMode="auto">
            <a:xfrm>
              <a:off x="185" y="225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1" name="Freeform 536"/>
            <p:cNvSpPr>
              <a:spLocks/>
            </p:cNvSpPr>
            <p:nvPr/>
          </p:nvSpPr>
          <p:spPr bwMode="auto">
            <a:xfrm>
              <a:off x="185" y="2259"/>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2" name="Freeform 537"/>
            <p:cNvSpPr>
              <a:spLocks/>
            </p:cNvSpPr>
            <p:nvPr/>
          </p:nvSpPr>
          <p:spPr bwMode="auto">
            <a:xfrm>
              <a:off x="185" y="2266"/>
              <a:ext cx="520" cy="845"/>
            </a:xfrm>
            <a:custGeom>
              <a:avLst/>
              <a:gdLst>
                <a:gd name="T0" fmla="*/ 0 w 520"/>
                <a:gd name="T1" fmla="*/ 0 h 845"/>
                <a:gd name="T2" fmla="*/ 0 w 520"/>
                <a:gd name="T3" fmla="*/ 0 h 845"/>
                <a:gd name="T4" fmla="*/ 516 w 520"/>
                <a:gd name="T5" fmla="*/ 842 h 845"/>
                <a:gd name="T6" fmla="*/ 0 w 520"/>
                <a:gd name="T7" fmla="*/ 827 h 845"/>
                <a:gd name="T8" fmla="*/ 0 w 520"/>
                <a:gd name="T9" fmla="*/ 831 h 845"/>
                <a:gd name="T10" fmla="*/ 516 w 520"/>
                <a:gd name="T11" fmla="*/ 845 h 845"/>
                <a:gd name="T12" fmla="*/ 520 w 520"/>
                <a:gd name="T13" fmla="*/ 845 h 845"/>
                <a:gd name="T14" fmla="*/ 0 w 520"/>
                <a:gd name="T15" fmla="*/ 0 h 8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0" h="845">
                  <a:moveTo>
                    <a:pt x="0" y="0"/>
                  </a:moveTo>
                  <a:lnTo>
                    <a:pt x="0" y="0"/>
                  </a:lnTo>
                  <a:lnTo>
                    <a:pt x="516" y="842"/>
                  </a:lnTo>
                  <a:lnTo>
                    <a:pt x="0" y="827"/>
                  </a:lnTo>
                  <a:lnTo>
                    <a:pt x="0" y="831"/>
                  </a:lnTo>
                  <a:lnTo>
                    <a:pt x="516" y="845"/>
                  </a:lnTo>
                  <a:lnTo>
                    <a:pt x="520" y="845"/>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3" name="Freeform 538"/>
            <p:cNvSpPr>
              <a:spLocks/>
            </p:cNvSpPr>
            <p:nvPr/>
          </p:nvSpPr>
          <p:spPr bwMode="auto">
            <a:xfrm>
              <a:off x="185" y="2266"/>
              <a:ext cx="520" cy="845"/>
            </a:xfrm>
            <a:custGeom>
              <a:avLst/>
              <a:gdLst>
                <a:gd name="T0" fmla="*/ 0 w 520"/>
                <a:gd name="T1" fmla="*/ 0 h 845"/>
                <a:gd name="T2" fmla="*/ 0 w 520"/>
                <a:gd name="T3" fmla="*/ 0 h 845"/>
                <a:gd name="T4" fmla="*/ 516 w 520"/>
                <a:gd name="T5" fmla="*/ 842 h 845"/>
                <a:gd name="T6" fmla="*/ 0 w 520"/>
                <a:gd name="T7" fmla="*/ 827 h 845"/>
                <a:gd name="T8" fmla="*/ 0 w 520"/>
                <a:gd name="T9" fmla="*/ 831 h 845"/>
                <a:gd name="T10" fmla="*/ 516 w 520"/>
                <a:gd name="T11" fmla="*/ 845 h 845"/>
                <a:gd name="T12" fmla="*/ 520 w 520"/>
                <a:gd name="T13" fmla="*/ 845 h 845"/>
                <a:gd name="T14" fmla="*/ 0 w 520"/>
                <a:gd name="T15" fmla="*/ 0 h 8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0" h="845">
                  <a:moveTo>
                    <a:pt x="0" y="0"/>
                  </a:moveTo>
                  <a:lnTo>
                    <a:pt x="0" y="0"/>
                  </a:lnTo>
                  <a:lnTo>
                    <a:pt x="516" y="842"/>
                  </a:lnTo>
                  <a:lnTo>
                    <a:pt x="0" y="827"/>
                  </a:lnTo>
                  <a:lnTo>
                    <a:pt x="0" y="831"/>
                  </a:lnTo>
                  <a:lnTo>
                    <a:pt x="516" y="845"/>
                  </a:lnTo>
                  <a:lnTo>
                    <a:pt x="520" y="845"/>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4" name="Freeform 539"/>
            <p:cNvSpPr>
              <a:spLocks/>
            </p:cNvSpPr>
            <p:nvPr/>
          </p:nvSpPr>
          <p:spPr bwMode="auto">
            <a:xfrm>
              <a:off x="705" y="3111"/>
              <a:ext cx="5" cy="0"/>
            </a:xfrm>
            <a:custGeom>
              <a:avLst/>
              <a:gdLst>
                <a:gd name="T0" fmla="*/ 5 w 5"/>
                <a:gd name="T1" fmla="*/ 0 w 5"/>
                <a:gd name="T2" fmla="*/ 0 w 5"/>
                <a:gd name="T3" fmla="*/ 5 w 5"/>
                <a:gd name="T4" fmla="*/ 5 w 5"/>
                <a:gd name="T5" fmla="*/ 5 w 5"/>
              </a:gdLst>
              <a:ahLst/>
              <a:cxnLst>
                <a:cxn ang="0">
                  <a:pos x="T0" y="0"/>
                </a:cxn>
                <a:cxn ang="0">
                  <a:pos x="T1" y="0"/>
                </a:cxn>
                <a:cxn ang="0">
                  <a:pos x="T2" y="0"/>
                </a:cxn>
                <a:cxn ang="0">
                  <a:pos x="T3" y="0"/>
                </a:cxn>
                <a:cxn ang="0">
                  <a:pos x="T4" y="0"/>
                </a:cxn>
                <a:cxn ang="0">
                  <a:pos x="T5" y="0"/>
                </a:cxn>
              </a:cxnLst>
              <a:rect l="0" t="0" r="r" b="b"/>
              <a:pathLst>
                <a:path w="5">
                  <a:moveTo>
                    <a:pt x="5" y="0"/>
                  </a:moveTo>
                  <a:lnTo>
                    <a:pt x="0" y="0"/>
                  </a:lnTo>
                  <a:lnTo>
                    <a:pt x="0" y="0"/>
                  </a:lnTo>
                  <a:lnTo>
                    <a:pt x="5" y="0"/>
                  </a:lnTo>
                  <a:lnTo>
                    <a:pt x="5" y="0"/>
                  </a:lnTo>
                  <a:lnTo>
                    <a:pt x="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5" name="Freeform 540"/>
            <p:cNvSpPr>
              <a:spLocks/>
            </p:cNvSpPr>
            <p:nvPr/>
          </p:nvSpPr>
          <p:spPr bwMode="auto">
            <a:xfrm>
              <a:off x="705" y="3111"/>
              <a:ext cx="5" cy="0"/>
            </a:xfrm>
            <a:custGeom>
              <a:avLst/>
              <a:gdLst>
                <a:gd name="T0" fmla="*/ 5 w 5"/>
                <a:gd name="T1" fmla="*/ 0 w 5"/>
                <a:gd name="T2" fmla="*/ 0 w 5"/>
                <a:gd name="T3" fmla="*/ 5 w 5"/>
                <a:gd name="T4" fmla="*/ 5 w 5"/>
                <a:gd name="T5" fmla="*/ 5 w 5"/>
              </a:gdLst>
              <a:ahLst/>
              <a:cxnLst>
                <a:cxn ang="0">
                  <a:pos x="T0" y="0"/>
                </a:cxn>
                <a:cxn ang="0">
                  <a:pos x="T1" y="0"/>
                </a:cxn>
                <a:cxn ang="0">
                  <a:pos x="T2" y="0"/>
                </a:cxn>
                <a:cxn ang="0">
                  <a:pos x="T3" y="0"/>
                </a:cxn>
                <a:cxn ang="0">
                  <a:pos x="T4" y="0"/>
                </a:cxn>
                <a:cxn ang="0">
                  <a:pos x="T5" y="0"/>
                </a:cxn>
              </a:cxnLst>
              <a:rect l="0" t="0" r="r" b="b"/>
              <a:pathLst>
                <a:path w="5">
                  <a:moveTo>
                    <a:pt x="5" y="0"/>
                  </a:moveTo>
                  <a:lnTo>
                    <a:pt x="0" y="0"/>
                  </a:lnTo>
                  <a:lnTo>
                    <a:pt x="0" y="0"/>
                  </a:lnTo>
                  <a:lnTo>
                    <a:pt x="5" y="0"/>
                  </a:lnTo>
                  <a:lnTo>
                    <a:pt x="5" y="0"/>
                  </a:lnTo>
                  <a:lnTo>
                    <a:pt x="5"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6" name="Freeform 541"/>
            <p:cNvSpPr>
              <a:spLocks/>
            </p:cNvSpPr>
            <p:nvPr/>
          </p:nvSpPr>
          <p:spPr bwMode="auto">
            <a:xfrm>
              <a:off x="185" y="2153"/>
              <a:ext cx="690" cy="444"/>
            </a:xfrm>
            <a:custGeom>
              <a:avLst/>
              <a:gdLst>
                <a:gd name="T0" fmla="*/ 0 w 163"/>
                <a:gd name="T1" fmla="*/ 0 h 121"/>
                <a:gd name="T2" fmla="*/ 0 w 163"/>
                <a:gd name="T3" fmla="*/ 0 h 121"/>
                <a:gd name="T4" fmla="*/ 0 w 163"/>
                <a:gd name="T5" fmla="*/ 0 h 121"/>
                <a:gd name="T6" fmla="*/ 0 w 163"/>
                <a:gd name="T7" fmla="*/ 2 h 121"/>
                <a:gd name="T8" fmla="*/ 132 w 163"/>
                <a:gd name="T9" fmla="*/ 98 h 121"/>
                <a:gd name="T10" fmla="*/ 163 w 163"/>
                <a:gd name="T11" fmla="*/ 121 h 121"/>
                <a:gd name="T12" fmla="*/ 163 w 163"/>
                <a:gd name="T13" fmla="*/ 120 h 121"/>
                <a:gd name="T14" fmla="*/ 163 w 163"/>
                <a:gd name="T15" fmla="*/ 120 h 121"/>
                <a:gd name="T16" fmla="*/ 0 w 163"/>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21">
                  <a:moveTo>
                    <a:pt x="0" y="0"/>
                  </a:moveTo>
                  <a:cubicBezTo>
                    <a:pt x="0" y="0"/>
                    <a:pt x="0" y="0"/>
                    <a:pt x="0" y="0"/>
                  </a:cubicBezTo>
                  <a:cubicBezTo>
                    <a:pt x="0" y="0"/>
                    <a:pt x="0" y="0"/>
                    <a:pt x="0" y="0"/>
                  </a:cubicBezTo>
                  <a:cubicBezTo>
                    <a:pt x="0" y="1"/>
                    <a:pt x="0" y="1"/>
                    <a:pt x="0" y="2"/>
                  </a:cubicBezTo>
                  <a:cubicBezTo>
                    <a:pt x="132" y="98"/>
                    <a:pt x="132" y="98"/>
                    <a:pt x="132" y="98"/>
                  </a:cubicBezTo>
                  <a:cubicBezTo>
                    <a:pt x="163" y="121"/>
                    <a:pt x="163" y="121"/>
                    <a:pt x="163" y="121"/>
                  </a:cubicBezTo>
                  <a:cubicBezTo>
                    <a:pt x="163" y="120"/>
                    <a:pt x="163" y="120"/>
                    <a:pt x="163" y="120"/>
                  </a:cubicBezTo>
                  <a:cubicBezTo>
                    <a:pt x="163" y="120"/>
                    <a:pt x="163" y="120"/>
                    <a:pt x="163" y="120"/>
                  </a:cubicBezTo>
                  <a:cubicBezTo>
                    <a:pt x="0" y="0"/>
                    <a:pt x="0" y="0"/>
                    <a:pt x="0"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7" name="Rectangle 542"/>
            <p:cNvSpPr>
              <a:spLocks noChangeArrowheads="1"/>
            </p:cNvSpPr>
            <p:nvPr/>
          </p:nvSpPr>
          <p:spPr bwMode="auto">
            <a:xfrm>
              <a:off x="879" y="2593"/>
              <a:ext cx="1" cy="4"/>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8" name="Freeform 543"/>
            <p:cNvSpPr>
              <a:spLocks/>
            </p:cNvSpPr>
            <p:nvPr/>
          </p:nvSpPr>
          <p:spPr bwMode="auto">
            <a:xfrm>
              <a:off x="879" y="2593"/>
              <a:ext cx="0" cy="4"/>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9" name="Freeform 544"/>
            <p:cNvSpPr>
              <a:spLocks/>
            </p:cNvSpPr>
            <p:nvPr/>
          </p:nvSpPr>
          <p:spPr bwMode="auto">
            <a:xfrm>
              <a:off x="185" y="2259"/>
              <a:ext cx="618" cy="852"/>
            </a:xfrm>
            <a:custGeom>
              <a:avLst/>
              <a:gdLst>
                <a:gd name="T0" fmla="*/ 0 w 146"/>
                <a:gd name="T1" fmla="*/ 0 h 232"/>
                <a:gd name="T2" fmla="*/ 0 w 146"/>
                <a:gd name="T3" fmla="*/ 0 h 232"/>
                <a:gd name="T4" fmla="*/ 0 w 146"/>
                <a:gd name="T5" fmla="*/ 0 h 232"/>
                <a:gd name="T6" fmla="*/ 0 w 146"/>
                <a:gd name="T7" fmla="*/ 2 h 232"/>
                <a:gd name="T8" fmla="*/ 123 w 146"/>
                <a:gd name="T9" fmla="*/ 232 h 232"/>
                <a:gd name="T10" fmla="*/ 146 w 146"/>
                <a:gd name="T11" fmla="*/ 150 h 232"/>
                <a:gd name="T12" fmla="*/ 123 w 146"/>
                <a:gd name="T13" fmla="*/ 230 h 232"/>
                <a:gd name="T14" fmla="*/ 72 w 146"/>
                <a:gd name="T15" fmla="*/ 135 h 232"/>
                <a:gd name="T16" fmla="*/ 0 w 146"/>
                <a:gd name="T17"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232">
                  <a:moveTo>
                    <a:pt x="0" y="0"/>
                  </a:moveTo>
                  <a:cubicBezTo>
                    <a:pt x="0" y="0"/>
                    <a:pt x="0" y="0"/>
                    <a:pt x="0" y="0"/>
                  </a:cubicBezTo>
                  <a:cubicBezTo>
                    <a:pt x="0" y="0"/>
                    <a:pt x="0" y="0"/>
                    <a:pt x="0" y="0"/>
                  </a:cubicBezTo>
                  <a:cubicBezTo>
                    <a:pt x="0" y="1"/>
                    <a:pt x="0" y="1"/>
                    <a:pt x="0" y="2"/>
                  </a:cubicBezTo>
                  <a:cubicBezTo>
                    <a:pt x="123" y="232"/>
                    <a:pt x="123" y="232"/>
                    <a:pt x="123" y="232"/>
                  </a:cubicBezTo>
                  <a:cubicBezTo>
                    <a:pt x="146" y="150"/>
                    <a:pt x="146" y="150"/>
                    <a:pt x="146" y="150"/>
                  </a:cubicBezTo>
                  <a:cubicBezTo>
                    <a:pt x="123" y="230"/>
                    <a:pt x="123" y="230"/>
                    <a:pt x="123" y="230"/>
                  </a:cubicBezTo>
                  <a:cubicBezTo>
                    <a:pt x="72" y="135"/>
                    <a:pt x="72" y="135"/>
                    <a:pt x="72" y="135"/>
                  </a:cubicBezTo>
                  <a:cubicBezTo>
                    <a:pt x="0" y="0"/>
                    <a:pt x="0" y="0"/>
                    <a:pt x="0"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0" name="Freeform 545"/>
            <p:cNvSpPr>
              <a:spLocks/>
            </p:cNvSpPr>
            <p:nvPr/>
          </p:nvSpPr>
          <p:spPr bwMode="auto">
            <a:xfrm>
              <a:off x="705" y="3111"/>
              <a:ext cx="0" cy="4"/>
            </a:xfrm>
            <a:custGeom>
              <a:avLst/>
              <a:gdLst>
                <a:gd name="T0" fmla="*/ 0 h 4"/>
                <a:gd name="T1" fmla="*/ 0 h 4"/>
                <a:gd name="T2" fmla="*/ 0 h 4"/>
                <a:gd name="T3" fmla="*/ 4 h 4"/>
                <a:gd name="T4" fmla="*/ 0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0"/>
                  </a:lnTo>
                  <a:lnTo>
                    <a:pt x="0" y="4"/>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1" name="Freeform 546"/>
            <p:cNvSpPr>
              <a:spLocks/>
            </p:cNvSpPr>
            <p:nvPr/>
          </p:nvSpPr>
          <p:spPr bwMode="auto">
            <a:xfrm>
              <a:off x="705" y="3111"/>
              <a:ext cx="0" cy="4"/>
            </a:xfrm>
            <a:custGeom>
              <a:avLst/>
              <a:gdLst>
                <a:gd name="T0" fmla="*/ 0 h 4"/>
                <a:gd name="T1" fmla="*/ 0 h 4"/>
                <a:gd name="T2" fmla="*/ 0 h 4"/>
                <a:gd name="T3" fmla="*/ 4 h 4"/>
                <a:gd name="T4" fmla="*/ 0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0"/>
                  </a:lnTo>
                  <a:lnTo>
                    <a:pt x="0" y="4"/>
                  </a:lnTo>
                  <a:lnTo>
                    <a:pt x="0" y="0"/>
                  </a:lnTo>
                  <a:lnTo>
                    <a:pt x="0"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2" name="Freeform 547"/>
            <p:cNvSpPr>
              <a:spLocks noEditPoints="1"/>
            </p:cNvSpPr>
            <p:nvPr/>
          </p:nvSpPr>
          <p:spPr bwMode="auto">
            <a:xfrm>
              <a:off x="701" y="2593"/>
              <a:ext cx="898" cy="518"/>
            </a:xfrm>
            <a:custGeom>
              <a:avLst/>
              <a:gdLst>
                <a:gd name="T0" fmla="*/ 885 w 898"/>
                <a:gd name="T1" fmla="*/ 463 h 518"/>
                <a:gd name="T2" fmla="*/ 885 w 898"/>
                <a:gd name="T3" fmla="*/ 463 h 518"/>
                <a:gd name="T4" fmla="*/ 9 w 898"/>
                <a:gd name="T5" fmla="*/ 515 h 518"/>
                <a:gd name="T6" fmla="*/ 178 w 898"/>
                <a:gd name="T7" fmla="*/ 8 h 518"/>
                <a:gd name="T8" fmla="*/ 885 w 898"/>
                <a:gd name="T9" fmla="*/ 460 h 518"/>
                <a:gd name="T10" fmla="*/ 741 w 898"/>
                <a:gd name="T11" fmla="*/ 471 h 518"/>
                <a:gd name="T12" fmla="*/ 9 w 898"/>
                <a:gd name="T13" fmla="*/ 515 h 518"/>
                <a:gd name="T14" fmla="*/ 174 w 898"/>
                <a:gd name="T15" fmla="*/ 0 h 518"/>
                <a:gd name="T16" fmla="*/ 174 w 898"/>
                <a:gd name="T17" fmla="*/ 0 h 518"/>
                <a:gd name="T18" fmla="*/ 174 w 898"/>
                <a:gd name="T19" fmla="*/ 0 h 518"/>
                <a:gd name="T20" fmla="*/ 174 w 898"/>
                <a:gd name="T21" fmla="*/ 4 h 518"/>
                <a:gd name="T22" fmla="*/ 102 w 898"/>
                <a:gd name="T23" fmla="*/ 217 h 518"/>
                <a:gd name="T24" fmla="*/ 4 w 898"/>
                <a:gd name="T25" fmla="*/ 518 h 518"/>
                <a:gd name="T26" fmla="*/ 0 w 898"/>
                <a:gd name="T27" fmla="*/ 518 h 518"/>
                <a:gd name="T28" fmla="*/ 0 w 898"/>
                <a:gd name="T29" fmla="*/ 518 h 518"/>
                <a:gd name="T30" fmla="*/ 4 w 898"/>
                <a:gd name="T31" fmla="*/ 518 h 518"/>
                <a:gd name="T32" fmla="*/ 4 w 898"/>
                <a:gd name="T33" fmla="*/ 518 h 518"/>
                <a:gd name="T34" fmla="*/ 4 w 898"/>
                <a:gd name="T35" fmla="*/ 518 h 518"/>
                <a:gd name="T36" fmla="*/ 4 w 898"/>
                <a:gd name="T37" fmla="*/ 518 h 518"/>
                <a:gd name="T38" fmla="*/ 9 w 898"/>
                <a:gd name="T39" fmla="*/ 518 h 518"/>
                <a:gd name="T40" fmla="*/ 885 w 898"/>
                <a:gd name="T41" fmla="*/ 463 h 518"/>
                <a:gd name="T42" fmla="*/ 894 w 898"/>
                <a:gd name="T43" fmla="*/ 463 h 518"/>
                <a:gd name="T44" fmla="*/ 894 w 898"/>
                <a:gd name="T45" fmla="*/ 463 h 518"/>
                <a:gd name="T46" fmla="*/ 894 w 898"/>
                <a:gd name="T47" fmla="*/ 463 h 518"/>
                <a:gd name="T48" fmla="*/ 898 w 898"/>
                <a:gd name="T49" fmla="*/ 463 h 518"/>
                <a:gd name="T50" fmla="*/ 898 w 898"/>
                <a:gd name="T51" fmla="*/ 463 h 518"/>
                <a:gd name="T52" fmla="*/ 894 w 898"/>
                <a:gd name="T53" fmla="*/ 463 h 518"/>
                <a:gd name="T54" fmla="*/ 894 w 898"/>
                <a:gd name="T55" fmla="*/ 460 h 518"/>
                <a:gd name="T56" fmla="*/ 889 w 898"/>
                <a:gd name="T57" fmla="*/ 460 h 518"/>
                <a:gd name="T58" fmla="*/ 889 w 898"/>
                <a:gd name="T59" fmla="*/ 460 h 518"/>
                <a:gd name="T60" fmla="*/ 178 w 898"/>
                <a:gd name="T61" fmla="*/ 4 h 518"/>
                <a:gd name="T62" fmla="*/ 178 w 898"/>
                <a:gd name="T63" fmla="*/ 4 h 518"/>
                <a:gd name="T64" fmla="*/ 178 w 898"/>
                <a:gd name="T65" fmla="*/ 0 h 518"/>
                <a:gd name="T66" fmla="*/ 174 w 898"/>
                <a:gd name="T6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8" h="518">
                  <a:moveTo>
                    <a:pt x="885" y="463"/>
                  </a:moveTo>
                  <a:lnTo>
                    <a:pt x="885" y="463"/>
                  </a:lnTo>
                  <a:close/>
                  <a:moveTo>
                    <a:pt x="9" y="515"/>
                  </a:moveTo>
                  <a:lnTo>
                    <a:pt x="178" y="8"/>
                  </a:lnTo>
                  <a:lnTo>
                    <a:pt x="885" y="460"/>
                  </a:lnTo>
                  <a:lnTo>
                    <a:pt x="741" y="471"/>
                  </a:lnTo>
                  <a:lnTo>
                    <a:pt x="9" y="515"/>
                  </a:lnTo>
                  <a:close/>
                  <a:moveTo>
                    <a:pt x="174" y="0"/>
                  </a:moveTo>
                  <a:lnTo>
                    <a:pt x="174" y="0"/>
                  </a:lnTo>
                  <a:lnTo>
                    <a:pt x="174" y="0"/>
                  </a:lnTo>
                  <a:lnTo>
                    <a:pt x="174" y="4"/>
                  </a:lnTo>
                  <a:lnTo>
                    <a:pt x="102" y="217"/>
                  </a:lnTo>
                  <a:lnTo>
                    <a:pt x="4" y="518"/>
                  </a:lnTo>
                  <a:lnTo>
                    <a:pt x="0" y="518"/>
                  </a:lnTo>
                  <a:lnTo>
                    <a:pt x="0" y="518"/>
                  </a:lnTo>
                  <a:lnTo>
                    <a:pt x="4" y="518"/>
                  </a:lnTo>
                  <a:lnTo>
                    <a:pt x="4" y="518"/>
                  </a:lnTo>
                  <a:lnTo>
                    <a:pt x="4" y="518"/>
                  </a:lnTo>
                  <a:lnTo>
                    <a:pt x="4" y="518"/>
                  </a:lnTo>
                  <a:lnTo>
                    <a:pt x="9" y="518"/>
                  </a:lnTo>
                  <a:lnTo>
                    <a:pt x="885" y="463"/>
                  </a:lnTo>
                  <a:lnTo>
                    <a:pt x="894" y="463"/>
                  </a:lnTo>
                  <a:lnTo>
                    <a:pt x="894" y="463"/>
                  </a:lnTo>
                  <a:lnTo>
                    <a:pt x="894" y="463"/>
                  </a:lnTo>
                  <a:lnTo>
                    <a:pt x="898" y="463"/>
                  </a:lnTo>
                  <a:lnTo>
                    <a:pt x="898" y="463"/>
                  </a:lnTo>
                  <a:lnTo>
                    <a:pt x="894" y="463"/>
                  </a:lnTo>
                  <a:lnTo>
                    <a:pt x="894" y="460"/>
                  </a:lnTo>
                  <a:lnTo>
                    <a:pt x="889" y="460"/>
                  </a:lnTo>
                  <a:lnTo>
                    <a:pt x="889" y="460"/>
                  </a:lnTo>
                  <a:lnTo>
                    <a:pt x="178" y="4"/>
                  </a:lnTo>
                  <a:lnTo>
                    <a:pt x="178" y="4"/>
                  </a:lnTo>
                  <a:lnTo>
                    <a:pt x="178" y="0"/>
                  </a:lnTo>
                  <a:lnTo>
                    <a:pt x="174"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3" name="Freeform 548"/>
            <p:cNvSpPr>
              <a:spLocks noEditPoints="1"/>
            </p:cNvSpPr>
            <p:nvPr/>
          </p:nvSpPr>
          <p:spPr bwMode="auto">
            <a:xfrm>
              <a:off x="701" y="2593"/>
              <a:ext cx="898" cy="518"/>
            </a:xfrm>
            <a:custGeom>
              <a:avLst/>
              <a:gdLst>
                <a:gd name="T0" fmla="*/ 885 w 898"/>
                <a:gd name="T1" fmla="*/ 463 h 518"/>
                <a:gd name="T2" fmla="*/ 885 w 898"/>
                <a:gd name="T3" fmla="*/ 463 h 518"/>
                <a:gd name="T4" fmla="*/ 9 w 898"/>
                <a:gd name="T5" fmla="*/ 515 h 518"/>
                <a:gd name="T6" fmla="*/ 178 w 898"/>
                <a:gd name="T7" fmla="*/ 8 h 518"/>
                <a:gd name="T8" fmla="*/ 885 w 898"/>
                <a:gd name="T9" fmla="*/ 460 h 518"/>
                <a:gd name="T10" fmla="*/ 741 w 898"/>
                <a:gd name="T11" fmla="*/ 471 h 518"/>
                <a:gd name="T12" fmla="*/ 9 w 898"/>
                <a:gd name="T13" fmla="*/ 515 h 518"/>
                <a:gd name="T14" fmla="*/ 174 w 898"/>
                <a:gd name="T15" fmla="*/ 0 h 518"/>
                <a:gd name="T16" fmla="*/ 174 w 898"/>
                <a:gd name="T17" fmla="*/ 0 h 518"/>
                <a:gd name="T18" fmla="*/ 174 w 898"/>
                <a:gd name="T19" fmla="*/ 0 h 518"/>
                <a:gd name="T20" fmla="*/ 174 w 898"/>
                <a:gd name="T21" fmla="*/ 4 h 518"/>
                <a:gd name="T22" fmla="*/ 102 w 898"/>
                <a:gd name="T23" fmla="*/ 217 h 518"/>
                <a:gd name="T24" fmla="*/ 4 w 898"/>
                <a:gd name="T25" fmla="*/ 518 h 518"/>
                <a:gd name="T26" fmla="*/ 0 w 898"/>
                <a:gd name="T27" fmla="*/ 518 h 518"/>
                <a:gd name="T28" fmla="*/ 0 w 898"/>
                <a:gd name="T29" fmla="*/ 518 h 518"/>
                <a:gd name="T30" fmla="*/ 4 w 898"/>
                <a:gd name="T31" fmla="*/ 518 h 518"/>
                <a:gd name="T32" fmla="*/ 4 w 898"/>
                <a:gd name="T33" fmla="*/ 518 h 518"/>
                <a:gd name="T34" fmla="*/ 4 w 898"/>
                <a:gd name="T35" fmla="*/ 518 h 518"/>
                <a:gd name="T36" fmla="*/ 4 w 898"/>
                <a:gd name="T37" fmla="*/ 518 h 518"/>
                <a:gd name="T38" fmla="*/ 9 w 898"/>
                <a:gd name="T39" fmla="*/ 518 h 518"/>
                <a:gd name="T40" fmla="*/ 885 w 898"/>
                <a:gd name="T41" fmla="*/ 463 h 518"/>
                <a:gd name="T42" fmla="*/ 894 w 898"/>
                <a:gd name="T43" fmla="*/ 463 h 518"/>
                <a:gd name="T44" fmla="*/ 894 w 898"/>
                <a:gd name="T45" fmla="*/ 463 h 518"/>
                <a:gd name="T46" fmla="*/ 894 w 898"/>
                <a:gd name="T47" fmla="*/ 463 h 518"/>
                <a:gd name="T48" fmla="*/ 898 w 898"/>
                <a:gd name="T49" fmla="*/ 463 h 518"/>
                <a:gd name="T50" fmla="*/ 898 w 898"/>
                <a:gd name="T51" fmla="*/ 463 h 518"/>
                <a:gd name="T52" fmla="*/ 894 w 898"/>
                <a:gd name="T53" fmla="*/ 463 h 518"/>
                <a:gd name="T54" fmla="*/ 894 w 898"/>
                <a:gd name="T55" fmla="*/ 460 h 518"/>
                <a:gd name="T56" fmla="*/ 889 w 898"/>
                <a:gd name="T57" fmla="*/ 460 h 518"/>
                <a:gd name="T58" fmla="*/ 889 w 898"/>
                <a:gd name="T59" fmla="*/ 460 h 518"/>
                <a:gd name="T60" fmla="*/ 178 w 898"/>
                <a:gd name="T61" fmla="*/ 4 h 518"/>
                <a:gd name="T62" fmla="*/ 178 w 898"/>
                <a:gd name="T63" fmla="*/ 4 h 518"/>
                <a:gd name="T64" fmla="*/ 178 w 898"/>
                <a:gd name="T65" fmla="*/ 0 h 518"/>
                <a:gd name="T66" fmla="*/ 174 w 898"/>
                <a:gd name="T6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8" h="518">
                  <a:moveTo>
                    <a:pt x="885" y="463"/>
                  </a:moveTo>
                  <a:lnTo>
                    <a:pt x="885" y="463"/>
                  </a:lnTo>
                  <a:moveTo>
                    <a:pt x="9" y="515"/>
                  </a:moveTo>
                  <a:lnTo>
                    <a:pt x="178" y="8"/>
                  </a:lnTo>
                  <a:lnTo>
                    <a:pt x="885" y="460"/>
                  </a:lnTo>
                  <a:lnTo>
                    <a:pt x="741" y="471"/>
                  </a:lnTo>
                  <a:lnTo>
                    <a:pt x="9" y="515"/>
                  </a:lnTo>
                  <a:moveTo>
                    <a:pt x="174" y="0"/>
                  </a:moveTo>
                  <a:lnTo>
                    <a:pt x="174" y="0"/>
                  </a:lnTo>
                  <a:lnTo>
                    <a:pt x="174" y="0"/>
                  </a:lnTo>
                  <a:lnTo>
                    <a:pt x="174" y="4"/>
                  </a:lnTo>
                  <a:lnTo>
                    <a:pt x="102" y="217"/>
                  </a:lnTo>
                  <a:lnTo>
                    <a:pt x="4" y="518"/>
                  </a:lnTo>
                  <a:lnTo>
                    <a:pt x="0" y="518"/>
                  </a:lnTo>
                  <a:lnTo>
                    <a:pt x="0" y="518"/>
                  </a:lnTo>
                  <a:lnTo>
                    <a:pt x="4" y="518"/>
                  </a:lnTo>
                  <a:lnTo>
                    <a:pt x="4" y="518"/>
                  </a:lnTo>
                  <a:lnTo>
                    <a:pt x="4" y="518"/>
                  </a:lnTo>
                  <a:lnTo>
                    <a:pt x="4" y="518"/>
                  </a:lnTo>
                  <a:lnTo>
                    <a:pt x="9" y="518"/>
                  </a:lnTo>
                  <a:lnTo>
                    <a:pt x="885" y="463"/>
                  </a:lnTo>
                  <a:lnTo>
                    <a:pt x="894" y="463"/>
                  </a:lnTo>
                  <a:lnTo>
                    <a:pt x="894" y="463"/>
                  </a:lnTo>
                  <a:lnTo>
                    <a:pt x="894" y="463"/>
                  </a:lnTo>
                  <a:lnTo>
                    <a:pt x="898" y="463"/>
                  </a:lnTo>
                  <a:lnTo>
                    <a:pt x="898" y="463"/>
                  </a:lnTo>
                  <a:lnTo>
                    <a:pt x="894" y="463"/>
                  </a:lnTo>
                  <a:lnTo>
                    <a:pt x="894" y="460"/>
                  </a:lnTo>
                  <a:lnTo>
                    <a:pt x="889" y="460"/>
                  </a:lnTo>
                  <a:lnTo>
                    <a:pt x="889" y="460"/>
                  </a:lnTo>
                  <a:lnTo>
                    <a:pt x="178" y="4"/>
                  </a:lnTo>
                  <a:lnTo>
                    <a:pt x="178" y="4"/>
                  </a:lnTo>
                  <a:lnTo>
                    <a:pt x="178" y="0"/>
                  </a:lnTo>
                  <a:lnTo>
                    <a:pt x="174" y="0"/>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 name="文本框 4"/>
          <p:cNvSpPr txBox="1"/>
          <p:nvPr/>
        </p:nvSpPr>
        <p:spPr>
          <a:xfrm>
            <a:off x="3222101" y="2918467"/>
            <a:ext cx="5570756" cy="954107"/>
          </a:xfrm>
          <a:prstGeom prst="rect">
            <a:avLst/>
          </a:prstGeom>
          <a:noFill/>
        </p:spPr>
        <p:txBody>
          <a:bodyPr wrap="none" rtlCol="0">
            <a:spAutoFit/>
          </a:bodyPr>
          <a:lstStyle/>
          <a:p>
            <a:r>
              <a:rPr lang="zh-CN" altLang="en-US" sz="2800" b="1" dirty="0" smtClean="0">
                <a:solidFill>
                  <a:prstClr val="white"/>
                </a:solidFill>
                <a:effectLst>
                  <a:outerShdw dist="63500" dir="2700000" algn="tl" rotWithShape="0">
                    <a:prstClr val="black">
                      <a:alpha val="10000"/>
                    </a:prstClr>
                  </a:outerShdw>
                </a:effectLst>
              </a:rPr>
              <a:t>基于改进语义假设的远程监督深度</a:t>
            </a:r>
            <a:endParaRPr lang="en-US" altLang="zh-CN" sz="2800" b="1" dirty="0" smtClean="0">
              <a:solidFill>
                <a:prstClr val="white"/>
              </a:solidFill>
              <a:effectLst>
                <a:outerShdw dist="63500" dir="2700000" algn="tl" rotWithShape="0">
                  <a:prstClr val="black">
                    <a:alpha val="10000"/>
                  </a:prstClr>
                </a:outerShdw>
              </a:effectLst>
            </a:endParaRPr>
          </a:p>
          <a:p>
            <a:pPr algn="ctr"/>
            <a:r>
              <a:rPr lang="zh-CN" altLang="en-US" sz="2800" b="1" dirty="0" smtClean="0">
                <a:solidFill>
                  <a:prstClr val="white"/>
                </a:solidFill>
                <a:effectLst>
                  <a:outerShdw dist="63500" dir="2700000" algn="tl" rotWithShape="0">
                    <a:prstClr val="black">
                      <a:alpha val="10000"/>
                    </a:prstClr>
                  </a:outerShdw>
                </a:effectLst>
              </a:rPr>
              <a:t>实体关系提取方法的研究</a:t>
            </a:r>
            <a:endParaRPr lang="zh-CN" altLang="en-US" sz="2800" b="1" dirty="0">
              <a:solidFill>
                <a:prstClr val="white"/>
              </a:solidFill>
              <a:effectLst>
                <a:outerShdw dist="63500" dir="2700000" algn="tl" rotWithShape="0">
                  <a:prstClr val="black">
                    <a:alpha val="10000"/>
                  </a:prstClr>
                </a:outerShdw>
              </a:effectLst>
            </a:endParaRPr>
          </a:p>
        </p:txBody>
      </p:sp>
      <p:sp>
        <p:nvSpPr>
          <p:cNvPr id="6" name="文本框 5"/>
          <p:cNvSpPr txBox="1"/>
          <p:nvPr/>
        </p:nvSpPr>
        <p:spPr>
          <a:xfrm>
            <a:off x="4543615" y="2158289"/>
            <a:ext cx="2492990" cy="400110"/>
          </a:xfrm>
          <a:prstGeom prst="rect">
            <a:avLst/>
          </a:prstGeom>
          <a:noFill/>
        </p:spPr>
        <p:txBody>
          <a:bodyPr wrap="none" rtlCol="0">
            <a:spAutoFit/>
          </a:bodyPr>
          <a:lstStyle>
            <a:defPPr>
              <a:defRPr lang="zh-CN"/>
            </a:defPPr>
            <a:lvl1pPr>
              <a:defRPr sz="16600" b="1">
                <a:solidFill>
                  <a:schemeClr val="bg1"/>
                </a:solidFill>
                <a:effectLst>
                  <a:outerShdw dist="63500" dir="2700000" algn="tl" rotWithShape="0">
                    <a:prstClr val="black">
                      <a:alpha val="10000"/>
                    </a:prstClr>
                  </a:outerShdw>
                </a:effectLst>
              </a:defRPr>
            </a:lvl1pPr>
          </a:lstStyle>
          <a:p>
            <a:pPr algn="ctr"/>
            <a:r>
              <a:rPr lang="zh-CN" altLang="en-US" sz="2000" dirty="0" smtClean="0">
                <a:solidFill>
                  <a:prstClr val="white"/>
                </a:solidFill>
              </a:rPr>
              <a:t>武汉大学计算机学院</a:t>
            </a:r>
            <a:endParaRPr lang="zh-CN" altLang="en-US" sz="2000" dirty="0">
              <a:solidFill>
                <a:prstClr val="white"/>
              </a:solidFill>
            </a:endParaRPr>
          </a:p>
        </p:txBody>
      </p:sp>
      <p:sp>
        <p:nvSpPr>
          <p:cNvPr id="584" name="TextBox 25"/>
          <p:cNvSpPr txBox="1"/>
          <p:nvPr/>
        </p:nvSpPr>
        <p:spPr>
          <a:xfrm>
            <a:off x="3957408" y="5853491"/>
            <a:ext cx="2486654"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r>
              <a:rPr lang="zh-CN" altLang="en-US" sz="1600" dirty="0" smtClean="0"/>
              <a:t>答辩</a:t>
            </a:r>
            <a:r>
              <a:rPr lang="zh-CN" altLang="en-US" sz="1600" dirty="0"/>
              <a:t>人</a:t>
            </a:r>
            <a:r>
              <a:rPr lang="zh-CN" altLang="en-US" sz="1600" dirty="0" smtClean="0"/>
              <a:t>：杨绍雄</a:t>
            </a:r>
            <a:endParaRPr lang="zh-CN" altLang="en-US" sz="1600" dirty="0"/>
          </a:p>
        </p:txBody>
      </p:sp>
      <p:sp>
        <p:nvSpPr>
          <p:cNvPr id="585" name="矩形 584"/>
          <p:cNvSpPr/>
          <p:nvPr/>
        </p:nvSpPr>
        <p:spPr>
          <a:xfrm>
            <a:off x="6518337" y="5853491"/>
            <a:ext cx="1963498" cy="338554"/>
          </a:xfrm>
          <a:prstGeom prst="rect">
            <a:avLst/>
          </a:prstGeom>
          <a:noFill/>
        </p:spPr>
        <p:txBody>
          <a:bodyPr wrap="square" rtlCol="0">
            <a:spAutoFit/>
          </a:bodyPr>
          <a:lstStyle/>
          <a:p>
            <a:r>
              <a:rPr lang="zh-CN" altLang="en-US" sz="1600" dirty="0">
                <a:solidFill>
                  <a:schemeClr val="bg1"/>
                </a:solidFill>
                <a:latin typeface="微软雅黑" pitchFamily="34" charset="-122"/>
                <a:ea typeface="微软雅黑" pitchFamily="34" charset="-122"/>
              </a:rPr>
              <a:t>导师</a:t>
            </a:r>
            <a:r>
              <a:rPr lang="zh-CN" altLang="en-US" sz="1600" dirty="0" smtClean="0">
                <a:solidFill>
                  <a:schemeClr val="bg1"/>
                </a:solidFill>
                <a:latin typeface="微软雅黑" pitchFamily="34" charset="-122"/>
                <a:ea typeface="微软雅黑" pitchFamily="34" charset="-122"/>
              </a:rPr>
              <a:t>：彭敏教授 </a:t>
            </a:r>
            <a:endParaRPr lang="zh-CN" altLang="en-US" sz="1600" dirty="0">
              <a:solidFill>
                <a:schemeClr val="bg1"/>
              </a:solidFill>
              <a:latin typeface="微软雅黑" pitchFamily="34" charset="-122"/>
              <a:ea typeface="微软雅黑" pitchFamily="34" charset="-122"/>
            </a:endParaRPr>
          </a:p>
        </p:txBody>
      </p:sp>
      <p:pic>
        <p:nvPicPr>
          <p:cNvPr id="586" name="Picture 2" descr="C:\Users\Administrator\比赛\WPS主题PPT设计大赛\金山快写.png"/>
          <p:cNvPicPr>
            <a:picLocks noChangeAspect="1" noChangeArrowheads="1"/>
          </p:cNvPicPr>
          <p:nvPr/>
        </p:nvPicPr>
        <p:blipFill>
          <a:blip r:embed="rId2" cstate="print">
            <a:extLst>
              <a:ext uri="{28A0092B-C50C-407E-A947-70E740481C1C}">
                <a14:useLocalDpi xmlns:a14="http://schemas.microsoft.com/office/drawing/2010/main" val="0"/>
              </a:ext>
            </a:extLst>
          </a:blip>
          <a:srcRect l="18456" t="8638" r="22333"/>
          <a:stretch>
            <a:fillRect/>
          </a:stretch>
        </p:blipFill>
        <p:spPr bwMode="auto">
          <a:xfrm>
            <a:off x="3444164" y="5771096"/>
            <a:ext cx="513243" cy="49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 name="Freeform 189"/>
          <p:cNvSpPr>
            <a:spLocks noChangeAspect="1" noEditPoints="1"/>
          </p:cNvSpPr>
          <p:nvPr/>
        </p:nvSpPr>
        <p:spPr bwMode="auto">
          <a:xfrm>
            <a:off x="6028713" y="5824455"/>
            <a:ext cx="517962" cy="393736"/>
          </a:xfrm>
          <a:custGeom>
            <a:avLst/>
            <a:gdLst>
              <a:gd name="T0" fmla="*/ 48 w 104"/>
              <a:gd name="T1" fmla="*/ 57 h 79"/>
              <a:gd name="T2" fmla="*/ 54 w 104"/>
              <a:gd name="T3" fmla="*/ 65 h 79"/>
              <a:gd name="T4" fmla="*/ 0 w 104"/>
              <a:gd name="T5" fmla="*/ 79 h 79"/>
              <a:gd name="T6" fmla="*/ 6 w 104"/>
              <a:gd name="T7" fmla="*/ 65 h 79"/>
              <a:gd name="T8" fmla="*/ 104 w 104"/>
              <a:gd name="T9" fmla="*/ 39 h 79"/>
              <a:gd name="T10" fmla="*/ 87 w 104"/>
              <a:gd name="T11" fmla="*/ 29 h 79"/>
              <a:gd name="T12" fmla="*/ 65 w 104"/>
              <a:gd name="T13" fmla="*/ 34 h 79"/>
              <a:gd name="T14" fmla="*/ 68 w 104"/>
              <a:gd name="T15" fmla="*/ 37 h 79"/>
              <a:gd name="T16" fmla="*/ 61 w 104"/>
              <a:gd name="T17" fmla="*/ 32 h 79"/>
              <a:gd name="T18" fmla="*/ 54 w 104"/>
              <a:gd name="T19" fmla="*/ 31 h 79"/>
              <a:gd name="T20" fmla="*/ 52 w 104"/>
              <a:gd name="T21" fmla="*/ 26 h 79"/>
              <a:gd name="T22" fmla="*/ 51 w 104"/>
              <a:gd name="T23" fmla="*/ 15 h 79"/>
              <a:gd name="T24" fmla="*/ 55 w 104"/>
              <a:gd name="T25" fmla="*/ 12 h 79"/>
              <a:gd name="T26" fmla="*/ 27 w 104"/>
              <a:gd name="T27" fmla="*/ 4 h 79"/>
              <a:gd name="T28" fmla="*/ 25 w 104"/>
              <a:gd name="T29" fmla="*/ 16 h 79"/>
              <a:gd name="T30" fmla="*/ 18 w 104"/>
              <a:gd name="T31" fmla="*/ 24 h 79"/>
              <a:gd name="T32" fmla="*/ 14 w 104"/>
              <a:gd name="T33" fmla="*/ 38 h 79"/>
              <a:gd name="T34" fmla="*/ 10 w 104"/>
              <a:gd name="T35" fmla="*/ 42 h 79"/>
              <a:gd name="T36" fmla="*/ 38 w 104"/>
              <a:gd name="T37" fmla="*/ 49 h 79"/>
              <a:gd name="T38" fmla="*/ 40 w 104"/>
              <a:gd name="T39" fmla="*/ 39 h 79"/>
              <a:gd name="T40" fmla="*/ 47 w 104"/>
              <a:gd name="T41" fmla="*/ 38 h 79"/>
              <a:gd name="T42" fmla="*/ 49 w 104"/>
              <a:gd name="T43" fmla="*/ 41 h 79"/>
              <a:gd name="T44" fmla="*/ 56 w 104"/>
              <a:gd name="T45" fmla="*/ 42 h 79"/>
              <a:gd name="T46" fmla="*/ 62 w 104"/>
              <a:gd name="T47" fmla="*/ 49 h 79"/>
              <a:gd name="T48" fmla="*/ 65 w 104"/>
              <a:gd name="T49" fmla="*/ 55 h 79"/>
              <a:gd name="T50" fmla="*/ 67 w 104"/>
              <a:gd name="T51" fmla="*/ 57 h 79"/>
              <a:gd name="T52" fmla="*/ 74 w 104"/>
              <a:gd name="T53" fmla="*/ 56 h 79"/>
              <a:gd name="T54" fmla="*/ 79 w 104"/>
              <a:gd name="T55" fmla="*/ 61 h 79"/>
              <a:gd name="T56" fmla="*/ 82 w 104"/>
              <a:gd name="T57" fmla="*/ 58 h 79"/>
              <a:gd name="T58" fmla="*/ 87 w 104"/>
              <a:gd name="T59" fmla="*/ 63 h 79"/>
              <a:gd name="T60" fmla="*/ 91 w 104"/>
              <a:gd name="T61" fmla="*/ 60 h 79"/>
              <a:gd name="T62" fmla="*/ 102 w 104"/>
              <a:gd name="T63" fmla="*/ 52 h 79"/>
              <a:gd name="T64" fmla="*/ 99 w 104"/>
              <a:gd name="T65" fmla="*/ 51 h 79"/>
              <a:gd name="T66" fmla="*/ 104 w 104"/>
              <a:gd name="T67" fmla="*/ 39 h 79"/>
              <a:gd name="T68" fmla="*/ 24 w 104"/>
              <a:gd name="T69" fmla="*/ 32 h 79"/>
              <a:gd name="T70" fmla="*/ 17 w 104"/>
              <a:gd name="T71" fmla="*/ 39 h 79"/>
              <a:gd name="T72" fmla="*/ 22 w 104"/>
              <a:gd name="T73" fmla="*/ 27 h 79"/>
              <a:gd name="T74" fmla="*/ 35 w 104"/>
              <a:gd name="T75"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79">
                <a:moveTo>
                  <a:pt x="6" y="57"/>
                </a:moveTo>
                <a:cubicBezTo>
                  <a:pt x="48" y="57"/>
                  <a:pt x="48" y="57"/>
                  <a:pt x="48" y="57"/>
                </a:cubicBezTo>
                <a:cubicBezTo>
                  <a:pt x="48" y="65"/>
                  <a:pt x="48" y="65"/>
                  <a:pt x="48" y="65"/>
                </a:cubicBezTo>
                <a:cubicBezTo>
                  <a:pt x="54" y="65"/>
                  <a:pt x="54" y="65"/>
                  <a:pt x="54" y="65"/>
                </a:cubicBezTo>
                <a:cubicBezTo>
                  <a:pt x="54" y="79"/>
                  <a:pt x="54" y="79"/>
                  <a:pt x="54" y="79"/>
                </a:cubicBezTo>
                <a:cubicBezTo>
                  <a:pt x="0" y="79"/>
                  <a:pt x="0" y="79"/>
                  <a:pt x="0" y="79"/>
                </a:cubicBezTo>
                <a:cubicBezTo>
                  <a:pt x="0" y="65"/>
                  <a:pt x="0" y="65"/>
                  <a:pt x="0" y="65"/>
                </a:cubicBezTo>
                <a:cubicBezTo>
                  <a:pt x="6" y="65"/>
                  <a:pt x="6" y="65"/>
                  <a:pt x="6" y="65"/>
                </a:cubicBezTo>
                <a:cubicBezTo>
                  <a:pt x="6" y="57"/>
                  <a:pt x="6" y="57"/>
                  <a:pt x="6" y="57"/>
                </a:cubicBezTo>
                <a:close/>
                <a:moveTo>
                  <a:pt x="104" y="39"/>
                </a:moveTo>
                <a:cubicBezTo>
                  <a:pt x="102" y="14"/>
                  <a:pt x="102" y="14"/>
                  <a:pt x="102" y="14"/>
                </a:cubicBezTo>
                <a:cubicBezTo>
                  <a:pt x="87" y="29"/>
                  <a:pt x="87" y="29"/>
                  <a:pt x="87" y="29"/>
                </a:cubicBezTo>
                <a:cubicBezTo>
                  <a:pt x="70" y="31"/>
                  <a:pt x="70" y="31"/>
                  <a:pt x="70" y="31"/>
                </a:cubicBezTo>
                <a:cubicBezTo>
                  <a:pt x="65" y="34"/>
                  <a:pt x="65" y="34"/>
                  <a:pt x="65" y="34"/>
                </a:cubicBezTo>
                <a:cubicBezTo>
                  <a:pt x="69" y="36"/>
                  <a:pt x="69" y="36"/>
                  <a:pt x="69" y="36"/>
                </a:cubicBezTo>
                <a:cubicBezTo>
                  <a:pt x="68" y="37"/>
                  <a:pt x="68" y="37"/>
                  <a:pt x="68" y="37"/>
                </a:cubicBezTo>
                <a:cubicBezTo>
                  <a:pt x="60" y="34"/>
                  <a:pt x="60" y="34"/>
                  <a:pt x="60" y="34"/>
                </a:cubicBezTo>
                <a:cubicBezTo>
                  <a:pt x="61" y="32"/>
                  <a:pt x="61" y="32"/>
                  <a:pt x="61" y="32"/>
                </a:cubicBezTo>
                <a:cubicBezTo>
                  <a:pt x="55" y="29"/>
                  <a:pt x="55" y="29"/>
                  <a:pt x="55" y="29"/>
                </a:cubicBezTo>
                <a:cubicBezTo>
                  <a:pt x="54" y="31"/>
                  <a:pt x="54" y="31"/>
                  <a:pt x="54" y="31"/>
                </a:cubicBezTo>
                <a:cubicBezTo>
                  <a:pt x="51" y="30"/>
                  <a:pt x="51" y="30"/>
                  <a:pt x="51" y="30"/>
                </a:cubicBezTo>
                <a:cubicBezTo>
                  <a:pt x="52" y="26"/>
                  <a:pt x="52" y="26"/>
                  <a:pt x="52" y="26"/>
                </a:cubicBezTo>
                <a:cubicBezTo>
                  <a:pt x="47" y="23"/>
                  <a:pt x="47" y="23"/>
                  <a:pt x="47" y="23"/>
                </a:cubicBezTo>
                <a:cubicBezTo>
                  <a:pt x="51" y="15"/>
                  <a:pt x="51" y="15"/>
                  <a:pt x="51" y="15"/>
                </a:cubicBezTo>
                <a:cubicBezTo>
                  <a:pt x="53" y="17"/>
                  <a:pt x="53" y="17"/>
                  <a:pt x="53" y="17"/>
                </a:cubicBezTo>
                <a:cubicBezTo>
                  <a:pt x="55" y="12"/>
                  <a:pt x="55" y="12"/>
                  <a:pt x="55" y="12"/>
                </a:cubicBezTo>
                <a:cubicBezTo>
                  <a:pt x="29" y="0"/>
                  <a:pt x="29" y="0"/>
                  <a:pt x="29" y="0"/>
                </a:cubicBezTo>
                <a:cubicBezTo>
                  <a:pt x="27" y="4"/>
                  <a:pt x="27" y="4"/>
                  <a:pt x="27" y="4"/>
                </a:cubicBezTo>
                <a:cubicBezTo>
                  <a:pt x="30" y="6"/>
                  <a:pt x="30" y="6"/>
                  <a:pt x="30" y="6"/>
                </a:cubicBezTo>
                <a:cubicBezTo>
                  <a:pt x="25" y="16"/>
                  <a:pt x="25" y="16"/>
                  <a:pt x="25" y="16"/>
                </a:cubicBezTo>
                <a:cubicBezTo>
                  <a:pt x="23" y="15"/>
                  <a:pt x="23" y="15"/>
                  <a:pt x="23" y="15"/>
                </a:cubicBezTo>
                <a:cubicBezTo>
                  <a:pt x="18" y="24"/>
                  <a:pt x="18" y="24"/>
                  <a:pt x="18" y="24"/>
                </a:cubicBezTo>
                <a:cubicBezTo>
                  <a:pt x="20" y="25"/>
                  <a:pt x="20" y="25"/>
                  <a:pt x="20" y="25"/>
                </a:cubicBezTo>
                <a:cubicBezTo>
                  <a:pt x="14" y="38"/>
                  <a:pt x="14" y="38"/>
                  <a:pt x="14" y="38"/>
                </a:cubicBezTo>
                <a:cubicBezTo>
                  <a:pt x="12" y="37"/>
                  <a:pt x="12" y="37"/>
                  <a:pt x="12" y="37"/>
                </a:cubicBezTo>
                <a:cubicBezTo>
                  <a:pt x="10" y="42"/>
                  <a:pt x="10" y="42"/>
                  <a:pt x="10" y="42"/>
                </a:cubicBezTo>
                <a:cubicBezTo>
                  <a:pt x="36" y="54"/>
                  <a:pt x="36" y="54"/>
                  <a:pt x="36" y="54"/>
                </a:cubicBezTo>
                <a:cubicBezTo>
                  <a:pt x="38" y="49"/>
                  <a:pt x="38" y="49"/>
                  <a:pt x="38" y="49"/>
                </a:cubicBezTo>
                <a:cubicBezTo>
                  <a:pt x="35" y="48"/>
                  <a:pt x="35" y="48"/>
                  <a:pt x="35" y="48"/>
                </a:cubicBezTo>
                <a:cubicBezTo>
                  <a:pt x="40" y="39"/>
                  <a:pt x="40" y="39"/>
                  <a:pt x="40" y="39"/>
                </a:cubicBezTo>
                <a:cubicBezTo>
                  <a:pt x="45" y="42"/>
                  <a:pt x="45" y="42"/>
                  <a:pt x="45" y="42"/>
                </a:cubicBezTo>
                <a:cubicBezTo>
                  <a:pt x="47" y="38"/>
                  <a:pt x="47" y="38"/>
                  <a:pt x="47" y="38"/>
                </a:cubicBezTo>
                <a:cubicBezTo>
                  <a:pt x="50" y="39"/>
                  <a:pt x="50" y="39"/>
                  <a:pt x="50" y="39"/>
                </a:cubicBezTo>
                <a:cubicBezTo>
                  <a:pt x="49" y="41"/>
                  <a:pt x="49" y="41"/>
                  <a:pt x="49" y="41"/>
                </a:cubicBezTo>
                <a:cubicBezTo>
                  <a:pt x="55" y="44"/>
                  <a:pt x="55" y="44"/>
                  <a:pt x="55" y="44"/>
                </a:cubicBezTo>
                <a:cubicBezTo>
                  <a:pt x="56" y="42"/>
                  <a:pt x="56" y="42"/>
                  <a:pt x="56" y="42"/>
                </a:cubicBezTo>
                <a:cubicBezTo>
                  <a:pt x="64" y="46"/>
                  <a:pt x="64" y="46"/>
                  <a:pt x="64" y="46"/>
                </a:cubicBezTo>
                <a:cubicBezTo>
                  <a:pt x="62" y="49"/>
                  <a:pt x="62" y="49"/>
                  <a:pt x="62" y="49"/>
                </a:cubicBezTo>
                <a:cubicBezTo>
                  <a:pt x="60" y="52"/>
                  <a:pt x="60" y="52"/>
                  <a:pt x="60" y="52"/>
                </a:cubicBezTo>
                <a:cubicBezTo>
                  <a:pt x="65" y="55"/>
                  <a:pt x="65" y="55"/>
                  <a:pt x="65" y="55"/>
                </a:cubicBezTo>
                <a:cubicBezTo>
                  <a:pt x="67" y="54"/>
                  <a:pt x="67" y="54"/>
                  <a:pt x="67" y="54"/>
                </a:cubicBezTo>
                <a:cubicBezTo>
                  <a:pt x="67" y="57"/>
                  <a:pt x="67" y="57"/>
                  <a:pt x="67" y="57"/>
                </a:cubicBezTo>
                <a:cubicBezTo>
                  <a:pt x="72" y="59"/>
                  <a:pt x="72" y="59"/>
                  <a:pt x="72" y="59"/>
                </a:cubicBezTo>
                <a:cubicBezTo>
                  <a:pt x="74" y="56"/>
                  <a:pt x="74" y="56"/>
                  <a:pt x="74" y="56"/>
                </a:cubicBezTo>
                <a:cubicBezTo>
                  <a:pt x="74" y="59"/>
                  <a:pt x="74" y="59"/>
                  <a:pt x="74" y="59"/>
                </a:cubicBezTo>
                <a:cubicBezTo>
                  <a:pt x="79" y="61"/>
                  <a:pt x="79" y="61"/>
                  <a:pt x="79" y="61"/>
                </a:cubicBezTo>
                <a:cubicBezTo>
                  <a:pt x="81" y="58"/>
                  <a:pt x="81" y="58"/>
                  <a:pt x="81" y="58"/>
                </a:cubicBezTo>
                <a:cubicBezTo>
                  <a:pt x="82" y="58"/>
                  <a:pt x="82" y="58"/>
                  <a:pt x="82" y="58"/>
                </a:cubicBezTo>
                <a:cubicBezTo>
                  <a:pt x="82" y="61"/>
                  <a:pt x="82" y="61"/>
                  <a:pt x="82" y="61"/>
                </a:cubicBezTo>
                <a:cubicBezTo>
                  <a:pt x="87" y="63"/>
                  <a:pt x="87" y="63"/>
                  <a:pt x="87" y="63"/>
                </a:cubicBezTo>
                <a:cubicBezTo>
                  <a:pt x="88" y="62"/>
                  <a:pt x="88" y="62"/>
                  <a:pt x="88" y="62"/>
                </a:cubicBezTo>
                <a:cubicBezTo>
                  <a:pt x="91" y="60"/>
                  <a:pt x="91" y="60"/>
                  <a:pt x="91" y="60"/>
                </a:cubicBezTo>
                <a:cubicBezTo>
                  <a:pt x="97" y="63"/>
                  <a:pt x="97" y="63"/>
                  <a:pt x="97" y="63"/>
                </a:cubicBezTo>
                <a:cubicBezTo>
                  <a:pt x="100" y="60"/>
                  <a:pt x="102" y="57"/>
                  <a:pt x="102" y="52"/>
                </a:cubicBezTo>
                <a:cubicBezTo>
                  <a:pt x="99" y="51"/>
                  <a:pt x="99" y="51"/>
                  <a:pt x="99" y="51"/>
                </a:cubicBezTo>
                <a:cubicBezTo>
                  <a:pt x="99" y="51"/>
                  <a:pt x="99" y="51"/>
                  <a:pt x="99" y="51"/>
                </a:cubicBezTo>
                <a:cubicBezTo>
                  <a:pt x="102" y="41"/>
                  <a:pt x="102" y="41"/>
                  <a:pt x="102" y="41"/>
                </a:cubicBezTo>
                <a:cubicBezTo>
                  <a:pt x="104" y="39"/>
                  <a:pt x="104" y="39"/>
                  <a:pt x="104" y="39"/>
                </a:cubicBezTo>
                <a:close/>
                <a:moveTo>
                  <a:pt x="26" y="29"/>
                </a:moveTo>
                <a:cubicBezTo>
                  <a:pt x="24" y="32"/>
                  <a:pt x="24" y="32"/>
                  <a:pt x="24" y="32"/>
                </a:cubicBezTo>
                <a:cubicBezTo>
                  <a:pt x="21" y="40"/>
                  <a:pt x="21" y="40"/>
                  <a:pt x="21" y="40"/>
                </a:cubicBezTo>
                <a:cubicBezTo>
                  <a:pt x="17" y="39"/>
                  <a:pt x="17" y="39"/>
                  <a:pt x="17" y="39"/>
                </a:cubicBezTo>
                <a:cubicBezTo>
                  <a:pt x="21" y="30"/>
                  <a:pt x="21" y="30"/>
                  <a:pt x="21" y="30"/>
                </a:cubicBezTo>
                <a:cubicBezTo>
                  <a:pt x="22" y="27"/>
                  <a:pt x="22" y="27"/>
                  <a:pt x="22" y="27"/>
                </a:cubicBezTo>
                <a:cubicBezTo>
                  <a:pt x="32" y="7"/>
                  <a:pt x="32" y="7"/>
                  <a:pt x="32" y="7"/>
                </a:cubicBezTo>
                <a:cubicBezTo>
                  <a:pt x="35" y="9"/>
                  <a:pt x="35" y="9"/>
                  <a:pt x="35" y="9"/>
                </a:cubicBezTo>
                <a:lnTo>
                  <a:pt x="26" y="29"/>
                </a:lnTo>
                <a:close/>
              </a:path>
            </a:pathLst>
          </a:custGeom>
          <a:solidFill>
            <a:srgbClr val="E7E7E7"/>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07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86"/>
                                        </p:tgtEl>
                                        <p:attrNameLst>
                                          <p:attrName>style.visibility</p:attrName>
                                        </p:attrNameLst>
                                      </p:cBhvr>
                                      <p:to>
                                        <p:strVal val="visible"/>
                                      </p:to>
                                    </p:set>
                                    <p:animEffect transition="in" filter="fade">
                                      <p:cBhvr>
                                        <p:cTn id="7" dur="750"/>
                                        <p:tgtEl>
                                          <p:spTgt spid="586"/>
                                        </p:tgtEl>
                                      </p:cBhvr>
                                    </p:animEffect>
                                    <p:anim calcmode="lin" valueType="num">
                                      <p:cBhvr>
                                        <p:cTn id="8" dur="750" fill="hold"/>
                                        <p:tgtEl>
                                          <p:spTgt spid="586"/>
                                        </p:tgtEl>
                                        <p:attrNameLst>
                                          <p:attrName>ppt_x</p:attrName>
                                        </p:attrNameLst>
                                      </p:cBhvr>
                                      <p:tavLst>
                                        <p:tav tm="0">
                                          <p:val>
                                            <p:strVal val="#ppt_x"/>
                                          </p:val>
                                        </p:tav>
                                        <p:tav tm="100000">
                                          <p:val>
                                            <p:strVal val="#ppt_x"/>
                                          </p:val>
                                        </p:tav>
                                      </p:tavLst>
                                    </p:anim>
                                    <p:anim calcmode="lin" valueType="num">
                                      <p:cBhvr>
                                        <p:cTn id="9" dur="675" decel="100000" fill="hold"/>
                                        <p:tgtEl>
                                          <p:spTgt spid="586"/>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58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584"/>
                                        </p:tgtEl>
                                        <p:attrNameLst>
                                          <p:attrName>style.visibility</p:attrName>
                                        </p:attrNameLst>
                                      </p:cBhvr>
                                      <p:to>
                                        <p:strVal val="visible"/>
                                      </p:to>
                                    </p:set>
                                    <p:animEffect transition="in" filter="fade">
                                      <p:cBhvr>
                                        <p:cTn id="13" dur="750"/>
                                        <p:tgtEl>
                                          <p:spTgt spid="584"/>
                                        </p:tgtEl>
                                      </p:cBhvr>
                                    </p:animEffect>
                                    <p:anim calcmode="lin" valueType="num">
                                      <p:cBhvr>
                                        <p:cTn id="14" dur="750" fill="hold"/>
                                        <p:tgtEl>
                                          <p:spTgt spid="584"/>
                                        </p:tgtEl>
                                        <p:attrNameLst>
                                          <p:attrName>ppt_x</p:attrName>
                                        </p:attrNameLst>
                                      </p:cBhvr>
                                      <p:tavLst>
                                        <p:tav tm="0">
                                          <p:val>
                                            <p:strVal val="#ppt_x"/>
                                          </p:val>
                                        </p:tav>
                                        <p:tav tm="100000">
                                          <p:val>
                                            <p:strVal val="#ppt_x"/>
                                          </p:val>
                                        </p:tav>
                                      </p:tavLst>
                                    </p:anim>
                                    <p:anim calcmode="lin" valueType="num">
                                      <p:cBhvr>
                                        <p:cTn id="15" dur="675" decel="100000" fill="hold"/>
                                        <p:tgtEl>
                                          <p:spTgt spid="584"/>
                                        </p:tgtEl>
                                        <p:attrNameLst>
                                          <p:attrName>ppt_y</p:attrName>
                                        </p:attrNameLst>
                                      </p:cBhvr>
                                      <p:tavLst>
                                        <p:tav tm="0">
                                          <p:val>
                                            <p:strVal val="#ppt_y+1"/>
                                          </p:val>
                                        </p:tav>
                                        <p:tav tm="100000">
                                          <p:val>
                                            <p:strVal val="#ppt_y-.03"/>
                                          </p:val>
                                        </p:tav>
                                      </p:tavLst>
                                    </p:anim>
                                    <p:anim calcmode="lin" valueType="num">
                                      <p:cBhvr>
                                        <p:cTn id="16" dur="75" accel="100000" fill="hold">
                                          <p:stCondLst>
                                            <p:cond delay="675"/>
                                          </p:stCondLst>
                                        </p:cTn>
                                        <p:tgtEl>
                                          <p:spTgt spid="58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250"/>
                                  </p:stCondLst>
                                  <p:childTnLst>
                                    <p:set>
                                      <p:cBhvr>
                                        <p:cTn id="18" dur="1" fill="hold">
                                          <p:stCondLst>
                                            <p:cond delay="0"/>
                                          </p:stCondLst>
                                        </p:cTn>
                                        <p:tgtEl>
                                          <p:spTgt spid="587"/>
                                        </p:tgtEl>
                                        <p:attrNameLst>
                                          <p:attrName>style.visibility</p:attrName>
                                        </p:attrNameLst>
                                      </p:cBhvr>
                                      <p:to>
                                        <p:strVal val="visible"/>
                                      </p:to>
                                    </p:set>
                                    <p:animEffect transition="in" filter="fade">
                                      <p:cBhvr>
                                        <p:cTn id="19" dur="750"/>
                                        <p:tgtEl>
                                          <p:spTgt spid="587"/>
                                        </p:tgtEl>
                                      </p:cBhvr>
                                    </p:animEffect>
                                    <p:anim calcmode="lin" valueType="num">
                                      <p:cBhvr>
                                        <p:cTn id="20" dur="750" fill="hold"/>
                                        <p:tgtEl>
                                          <p:spTgt spid="587"/>
                                        </p:tgtEl>
                                        <p:attrNameLst>
                                          <p:attrName>ppt_x</p:attrName>
                                        </p:attrNameLst>
                                      </p:cBhvr>
                                      <p:tavLst>
                                        <p:tav tm="0">
                                          <p:val>
                                            <p:strVal val="#ppt_x"/>
                                          </p:val>
                                        </p:tav>
                                        <p:tav tm="100000">
                                          <p:val>
                                            <p:strVal val="#ppt_x"/>
                                          </p:val>
                                        </p:tav>
                                      </p:tavLst>
                                    </p:anim>
                                    <p:anim calcmode="lin" valueType="num">
                                      <p:cBhvr>
                                        <p:cTn id="21" dur="675" decel="100000" fill="hold"/>
                                        <p:tgtEl>
                                          <p:spTgt spid="587"/>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587"/>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250"/>
                                  </p:stCondLst>
                                  <p:childTnLst>
                                    <p:set>
                                      <p:cBhvr>
                                        <p:cTn id="24" dur="1" fill="hold">
                                          <p:stCondLst>
                                            <p:cond delay="0"/>
                                          </p:stCondLst>
                                        </p:cTn>
                                        <p:tgtEl>
                                          <p:spTgt spid="585"/>
                                        </p:tgtEl>
                                        <p:attrNameLst>
                                          <p:attrName>style.visibility</p:attrName>
                                        </p:attrNameLst>
                                      </p:cBhvr>
                                      <p:to>
                                        <p:strVal val="visible"/>
                                      </p:to>
                                    </p:set>
                                    <p:animEffect transition="in" filter="fade">
                                      <p:cBhvr>
                                        <p:cTn id="25" dur="750"/>
                                        <p:tgtEl>
                                          <p:spTgt spid="585"/>
                                        </p:tgtEl>
                                      </p:cBhvr>
                                    </p:animEffect>
                                    <p:anim calcmode="lin" valueType="num">
                                      <p:cBhvr>
                                        <p:cTn id="26" dur="750" fill="hold"/>
                                        <p:tgtEl>
                                          <p:spTgt spid="585"/>
                                        </p:tgtEl>
                                        <p:attrNameLst>
                                          <p:attrName>ppt_x</p:attrName>
                                        </p:attrNameLst>
                                      </p:cBhvr>
                                      <p:tavLst>
                                        <p:tav tm="0">
                                          <p:val>
                                            <p:strVal val="#ppt_x"/>
                                          </p:val>
                                        </p:tav>
                                        <p:tav tm="100000">
                                          <p:val>
                                            <p:strVal val="#ppt_x"/>
                                          </p:val>
                                        </p:tav>
                                      </p:tavLst>
                                    </p:anim>
                                    <p:anim calcmode="lin" valueType="num">
                                      <p:cBhvr>
                                        <p:cTn id="27" dur="675" decel="100000" fill="hold"/>
                                        <p:tgtEl>
                                          <p:spTgt spid="585"/>
                                        </p:tgtEl>
                                        <p:attrNameLst>
                                          <p:attrName>ppt_y</p:attrName>
                                        </p:attrNameLst>
                                      </p:cBhvr>
                                      <p:tavLst>
                                        <p:tav tm="0">
                                          <p:val>
                                            <p:strVal val="#ppt_y+1"/>
                                          </p:val>
                                        </p:tav>
                                        <p:tav tm="100000">
                                          <p:val>
                                            <p:strVal val="#ppt_y-.03"/>
                                          </p:val>
                                        </p:tav>
                                      </p:tavLst>
                                    </p:anim>
                                    <p:anim calcmode="lin" valueType="num">
                                      <p:cBhvr>
                                        <p:cTn id="28" dur="75" accel="100000" fill="hold">
                                          <p:stCondLst>
                                            <p:cond delay="675"/>
                                          </p:stCondLst>
                                        </p:cTn>
                                        <p:tgtEl>
                                          <p:spTgt spid="58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 grpId="0"/>
      <p:bldP spid="585" grpId="0"/>
      <p:bldP spid="58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pPr algn="just"/>
            <a:r>
              <a:rPr lang="en-US" altLang="zh-CN" sz="3200" dirty="0">
                <a:solidFill>
                  <a:prstClr val="black"/>
                </a:solidFill>
              </a:rPr>
              <a:t>Clustered DS</a:t>
            </a:r>
            <a:r>
              <a:rPr lang="zh-CN" altLang="en-US" sz="3200" dirty="0">
                <a:solidFill>
                  <a:prstClr val="black"/>
                </a:solidFill>
              </a:rPr>
              <a:t>划分生成</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23363" y="1621696"/>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26554" y="2493426"/>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26554" y="5299894"/>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4" y="6376342"/>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23747" y="162169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3747" y="2390265"/>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23747" y="5168075"/>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8" y="637713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39308" y="3706050"/>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98067" y="3341601"/>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623851" y="3183826"/>
            <a:ext cx="1120328" cy="461665"/>
          </a:xfrm>
          <a:prstGeom prst="rect">
            <a:avLst/>
          </a:prstGeom>
          <a:ln>
            <a:solidFill>
              <a:schemeClr val="bg1"/>
            </a:solidFill>
          </a:ln>
        </p:spPr>
        <p:txBody>
          <a:bodyPr wrap="square">
            <a:spAutoFit/>
          </a:bodyPr>
          <a:lstStyle/>
          <a:p>
            <a:pPr algn="just"/>
            <a:r>
              <a:rPr lang="zh-CN" altLang="en-US" sz="1200" b="1" dirty="0">
                <a:solidFill>
                  <a:prstClr val="black"/>
                </a:solidFill>
              </a:rPr>
              <a:t>对传统远程监督中假设改进</a:t>
            </a:r>
            <a:endParaRPr lang="en-US" altLang="zh-CN" sz="1200" b="1" dirty="0">
              <a:solidFill>
                <a:prstClr val="black"/>
              </a:solidFill>
            </a:endParaRPr>
          </a:p>
        </p:txBody>
      </p:sp>
      <p:sp>
        <p:nvSpPr>
          <p:cNvPr id="25" name="椭圆 24"/>
          <p:cNvSpPr/>
          <p:nvPr/>
        </p:nvSpPr>
        <p:spPr>
          <a:xfrm>
            <a:off x="298067" y="3767229"/>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3851" y="3609454"/>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划分生成</a:t>
            </a:r>
            <a:endParaRPr lang="en-US" altLang="zh-CN" sz="1200" b="1" dirty="0">
              <a:solidFill>
                <a:prstClr val="black"/>
              </a:solidFill>
            </a:endParaRPr>
          </a:p>
        </p:txBody>
      </p:sp>
      <p:sp>
        <p:nvSpPr>
          <p:cNvPr id="28" name="椭圆 27"/>
          <p:cNvSpPr/>
          <p:nvPr/>
        </p:nvSpPr>
        <p:spPr>
          <a:xfrm>
            <a:off x="298067" y="422749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623851" y="4069720"/>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重新标注</a:t>
            </a:r>
            <a:endParaRPr lang="en-US" altLang="zh-CN" sz="1200" b="1" dirty="0">
              <a:solidFill>
                <a:prstClr val="black"/>
              </a:solidFill>
            </a:endParaRPr>
          </a:p>
        </p:txBody>
      </p:sp>
      <p:sp>
        <p:nvSpPr>
          <p:cNvPr id="30" name="椭圆 29"/>
          <p:cNvSpPr/>
          <p:nvPr/>
        </p:nvSpPr>
        <p:spPr>
          <a:xfrm>
            <a:off x="298067" y="473820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630810" y="467861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6" idx="4"/>
            <a:endCxn id="30" idx="0"/>
          </p:cNvCxnSpPr>
          <p:nvPr/>
        </p:nvCxnSpPr>
        <p:spPr>
          <a:xfrm>
            <a:off x="365450" y="2771218"/>
            <a:ext cx="6081" cy="1966987"/>
          </a:xfrm>
          <a:prstGeom prst="line">
            <a:avLst/>
          </a:prstGeom>
        </p:spPr>
        <p:style>
          <a:lnRef idx="1">
            <a:schemeClr val="accent5"/>
          </a:lnRef>
          <a:fillRef idx="0">
            <a:schemeClr val="accent5"/>
          </a:fillRef>
          <a:effectRef idx="0">
            <a:schemeClr val="accent5"/>
          </a:effectRef>
          <a:fontRef idx="minor">
            <a:schemeClr val="tx1"/>
          </a:fontRef>
        </p:style>
      </p:cxnSp>
      <p:pic>
        <p:nvPicPr>
          <p:cNvPr id="2" name="图片 1"/>
          <p:cNvPicPr>
            <a:picLocks noChangeAspect="1"/>
          </p:cNvPicPr>
          <p:nvPr/>
        </p:nvPicPr>
        <p:blipFill>
          <a:blip r:embed="rId2"/>
          <a:stretch>
            <a:fillRect/>
          </a:stretch>
        </p:blipFill>
        <p:spPr>
          <a:xfrm>
            <a:off x="2627879" y="2048305"/>
            <a:ext cx="7404195" cy="4358379"/>
          </a:xfrm>
          <a:prstGeom prst="rect">
            <a:avLst/>
          </a:prstGeom>
        </p:spPr>
      </p:pic>
      <p:pic>
        <p:nvPicPr>
          <p:cNvPr id="4" name="图片 3"/>
          <p:cNvPicPr>
            <a:picLocks noChangeAspect="1"/>
          </p:cNvPicPr>
          <p:nvPr/>
        </p:nvPicPr>
        <p:blipFill>
          <a:blip r:embed="rId3"/>
          <a:stretch>
            <a:fillRect/>
          </a:stretch>
        </p:blipFill>
        <p:spPr>
          <a:xfrm>
            <a:off x="10355090" y="1829662"/>
            <a:ext cx="1511939" cy="1511939"/>
          </a:xfrm>
          <a:prstGeom prst="rect">
            <a:avLst/>
          </a:prstGeom>
        </p:spPr>
      </p:pic>
      <p:sp>
        <p:nvSpPr>
          <p:cNvPr id="5" name="文本框 4"/>
          <p:cNvSpPr txBox="1"/>
          <p:nvPr/>
        </p:nvSpPr>
        <p:spPr>
          <a:xfrm>
            <a:off x="10374313" y="2400965"/>
            <a:ext cx="1492716" cy="369332"/>
          </a:xfrm>
          <a:prstGeom prst="rect">
            <a:avLst/>
          </a:prstGeom>
          <a:noFill/>
        </p:spPr>
        <p:txBody>
          <a:bodyPr wrap="none" rtlCol="0">
            <a:spAutoFit/>
          </a:bodyPr>
          <a:lstStyle/>
          <a:p>
            <a:r>
              <a:rPr lang="en-US" altLang="zh-CN" dirty="0" smtClean="0"/>
              <a:t>K</a:t>
            </a:r>
            <a:r>
              <a:rPr lang="zh-CN" altLang="en-US" dirty="0" smtClean="0"/>
              <a:t>值的选取？</a:t>
            </a:r>
            <a:endParaRPr lang="zh-CN" altLang="en-US" dirty="0"/>
          </a:p>
        </p:txBody>
      </p:sp>
    </p:spTree>
    <p:extLst>
      <p:ext uri="{BB962C8B-B14F-4D97-AF65-F5344CB8AC3E}">
        <p14:creationId xmlns:p14="http://schemas.microsoft.com/office/powerpoint/2010/main" val="2558685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pPr algn="just"/>
            <a:r>
              <a:rPr lang="en-US" altLang="zh-CN" sz="3200" dirty="0">
                <a:solidFill>
                  <a:prstClr val="black"/>
                </a:solidFill>
              </a:rPr>
              <a:t>Clustered DS</a:t>
            </a:r>
            <a:r>
              <a:rPr lang="zh-CN" altLang="en-US" sz="3200" dirty="0">
                <a:solidFill>
                  <a:prstClr val="black"/>
                </a:solidFill>
              </a:rPr>
              <a:t>重新标注</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23363" y="1621696"/>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26554" y="2493426"/>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26554" y="5299894"/>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4" y="6376342"/>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23747" y="162169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6961" y="2390265"/>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17444" y="5188845"/>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8" y="637713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597475" y="4161502"/>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mc:AlternateContent xmlns:mc="http://schemas.openxmlformats.org/markup-compatibility/2006" xmlns:a14="http://schemas.microsoft.com/office/drawing/2010/main">
        <mc:Choice Requires="a14">
          <p:sp>
            <p:nvSpPr>
              <p:cNvPr id="72" name="矩形 71"/>
              <p:cNvSpPr/>
              <p:nvPr/>
            </p:nvSpPr>
            <p:spPr>
              <a:xfrm>
                <a:off x="3499473" y="1954797"/>
                <a:ext cx="7746704" cy="646331"/>
              </a:xfrm>
              <a:prstGeom prst="rect">
                <a:avLst/>
              </a:prstGeom>
              <a:ln>
                <a:solidFill>
                  <a:schemeClr val="bg1"/>
                </a:solidFill>
              </a:ln>
            </p:spPr>
            <p:txBody>
              <a:bodyPr wrap="square">
                <a:spAutoFit/>
              </a:bodyPr>
              <a:lstStyle/>
              <a:p>
                <a:pPr algn="just"/>
                <a:r>
                  <a:rPr lang="zh-CN" altLang="zh-CN" dirty="0"/>
                  <a:t>对簇</a:t>
                </a:r>
                <a:r>
                  <a:rPr lang="en-US" altLang="zh-CN" dirty="0"/>
                  <a:t>M</a:t>
                </a:r>
                <a:r>
                  <a:rPr lang="zh-CN" altLang="zh-CN" dirty="0"/>
                  <a:t>中的每一个句子</a:t>
                </a:r>
                <a:r>
                  <a:rPr lang="en-US" altLang="zh-CN" dirty="0"/>
                  <a:t>m</a:t>
                </a:r>
                <a:r>
                  <a:rPr lang="zh-CN" altLang="zh-CN" dirty="0"/>
                  <a:t>，该句子</a:t>
                </a:r>
                <a:r>
                  <a:rPr lang="en-US" altLang="zh-CN" dirty="0"/>
                  <a:t>m</a:t>
                </a:r>
                <a:r>
                  <a:rPr lang="zh-CN" altLang="zh-CN" dirty="0"/>
                  <a:t>属于关系</a:t>
                </a:r>
                <a:r>
                  <a:rPr lang="en-US" altLang="zh-CN" dirty="0"/>
                  <a:t>r</a:t>
                </a:r>
                <a:r>
                  <a:rPr lang="zh-CN" altLang="zh-CN" dirty="0"/>
                  <a:t>的可能性</a:t>
                </a:r>
                <a14:m>
                  <m:oMath xmlns:m="http://schemas.openxmlformats.org/officeDocument/2006/math">
                    <m:r>
                      <m:rPr>
                        <m:sty m:val="p"/>
                      </m:rPr>
                      <a:rPr lang="en-US" altLang="zh-CN">
                        <a:latin typeface="Cambria Math" panose="02040503050406030204" pitchFamily="18" charset="0"/>
                      </a:rPr>
                      <m:t>P</m:t>
                    </m:r>
                    <m:r>
                      <a:rPr lang="en-US" altLang="zh-CN">
                        <a:latin typeface="Cambria Math" panose="02040503050406030204" pitchFamily="18" charset="0"/>
                      </a:rPr>
                      <m:t>(</m:t>
                    </m:r>
                    <m:r>
                      <m:rPr>
                        <m:sty m:val="p"/>
                      </m:rPr>
                      <a:rPr lang="en-US" altLang="zh-CN">
                        <a:latin typeface="Cambria Math" panose="02040503050406030204" pitchFamily="18" charset="0"/>
                      </a:rPr>
                      <m:t>m</m:t>
                    </m:r>
                    <m:r>
                      <a:rPr lang="en-US" altLang="zh-CN">
                        <a:latin typeface="Cambria Math" panose="02040503050406030204" pitchFamily="18" charset="0"/>
                      </a:rPr>
                      <m:t>∈</m:t>
                    </m:r>
                    <m:r>
                      <m:rPr>
                        <m:sty m:val="p"/>
                      </m:rPr>
                      <a:rPr lang="en-US" altLang="zh-CN">
                        <a:latin typeface="Cambria Math" panose="02040503050406030204" pitchFamily="18" charset="0"/>
                      </a:rPr>
                      <m:t>r</m:t>
                    </m:r>
                    <m:r>
                      <a:rPr lang="en-US" altLang="zh-CN">
                        <a:latin typeface="Cambria Math" panose="02040503050406030204" pitchFamily="18" charset="0"/>
                      </a:rPr>
                      <m:t>)</m:t>
                    </m:r>
                  </m:oMath>
                </a14:m>
                <a:r>
                  <a:rPr lang="zh-CN" altLang="zh-CN" dirty="0"/>
                  <a:t>由以下公式计算：</a:t>
                </a:r>
                <a:endParaRPr lang="en-US" altLang="zh-CN" b="1" dirty="0">
                  <a:solidFill>
                    <a:prstClr val="black"/>
                  </a:solidFill>
                </a:endParaRPr>
              </a:p>
            </p:txBody>
          </p:sp>
        </mc:Choice>
        <mc:Fallback xmlns="">
          <p:sp>
            <p:nvSpPr>
              <p:cNvPr id="72" name="矩形 71"/>
              <p:cNvSpPr>
                <a:spLocks noRot="1" noChangeAspect="1" noMove="1" noResize="1" noEditPoints="1" noAdjustHandles="1" noChangeArrowheads="1" noChangeShapeType="1" noTextEdit="1"/>
              </p:cNvSpPr>
              <p:nvPr/>
            </p:nvSpPr>
            <p:spPr>
              <a:xfrm>
                <a:off x="3499473" y="1954797"/>
                <a:ext cx="7746704" cy="646331"/>
              </a:xfrm>
              <a:prstGeom prst="rect">
                <a:avLst/>
              </a:prstGeom>
              <a:blipFill rotWithShape="0">
                <a:blip r:embed="rId2"/>
                <a:stretch>
                  <a:fillRect l="-550" t="-4630" r="-628" b="-12963"/>
                </a:stretch>
              </a:blipFill>
              <a:ln>
                <a:solidFill>
                  <a:schemeClr val="bg1"/>
                </a:solidFill>
              </a:ln>
            </p:spPr>
            <p:txBody>
              <a:bodyPr/>
              <a:lstStyle/>
              <a:p>
                <a:r>
                  <a:rPr lang="zh-CN" altLang="en-US">
                    <a:noFill/>
                  </a:rPr>
                  <a:t> </a:t>
                </a:r>
              </a:p>
            </p:txBody>
          </p:sp>
        </mc:Fallback>
      </mc:AlternateContent>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5" name="Freeform 9"/>
          <p:cNvSpPr>
            <a:spLocks noEditPoints="1"/>
          </p:cNvSpPr>
          <p:nvPr/>
        </p:nvSpPr>
        <p:spPr bwMode="auto">
          <a:xfrm>
            <a:off x="2945264" y="2044963"/>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98067" y="3341601"/>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623851" y="3183826"/>
            <a:ext cx="1120328" cy="461665"/>
          </a:xfrm>
          <a:prstGeom prst="rect">
            <a:avLst/>
          </a:prstGeom>
          <a:ln>
            <a:solidFill>
              <a:schemeClr val="bg1"/>
            </a:solidFill>
          </a:ln>
        </p:spPr>
        <p:txBody>
          <a:bodyPr wrap="square">
            <a:spAutoFit/>
          </a:bodyPr>
          <a:lstStyle/>
          <a:p>
            <a:pPr algn="just"/>
            <a:r>
              <a:rPr lang="zh-CN" altLang="en-US" sz="1200" b="1" dirty="0">
                <a:solidFill>
                  <a:prstClr val="black"/>
                </a:solidFill>
              </a:rPr>
              <a:t>对传统远程监督中假设改进</a:t>
            </a:r>
            <a:endParaRPr lang="en-US" altLang="zh-CN" sz="1200" b="1" dirty="0">
              <a:solidFill>
                <a:prstClr val="black"/>
              </a:solidFill>
            </a:endParaRPr>
          </a:p>
        </p:txBody>
      </p:sp>
      <p:sp>
        <p:nvSpPr>
          <p:cNvPr id="25" name="椭圆 24"/>
          <p:cNvSpPr/>
          <p:nvPr/>
        </p:nvSpPr>
        <p:spPr>
          <a:xfrm>
            <a:off x="298067" y="3767229"/>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3851" y="3609454"/>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划分生成</a:t>
            </a:r>
            <a:endParaRPr lang="en-US" altLang="zh-CN" sz="1200" b="1" dirty="0">
              <a:solidFill>
                <a:prstClr val="black"/>
              </a:solidFill>
            </a:endParaRPr>
          </a:p>
        </p:txBody>
      </p:sp>
      <p:sp>
        <p:nvSpPr>
          <p:cNvPr id="28" name="椭圆 27"/>
          <p:cNvSpPr/>
          <p:nvPr/>
        </p:nvSpPr>
        <p:spPr>
          <a:xfrm>
            <a:off x="298067" y="422749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623851" y="4069720"/>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重新标注</a:t>
            </a:r>
            <a:endParaRPr lang="en-US" altLang="zh-CN" sz="1200" b="1" dirty="0">
              <a:solidFill>
                <a:prstClr val="black"/>
              </a:solidFill>
            </a:endParaRPr>
          </a:p>
        </p:txBody>
      </p:sp>
      <p:sp>
        <p:nvSpPr>
          <p:cNvPr id="30" name="椭圆 29"/>
          <p:cNvSpPr/>
          <p:nvPr/>
        </p:nvSpPr>
        <p:spPr>
          <a:xfrm>
            <a:off x="298067" y="473820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630810" y="467861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6" idx="4"/>
            <a:endCxn id="30" idx="0"/>
          </p:cNvCxnSpPr>
          <p:nvPr/>
        </p:nvCxnSpPr>
        <p:spPr>
          <a:xfrm>
            <a:off x="365450" y="2771218"/>
            <a:ext cx="6081" cy="1966987"/>
          </a:xfrm>
          <a:prstGeom prst="line">
            <a:avLst/>
          </a:prstGeom>
        </p:spPr>
        <p:style>
          <a:lnRef idx="1">
            <a:schemeClr val="accent5"/>
          </a:lnRef>
          <a:fillRef idx="0">
            <a:schemeClr val="accent5"/>
          </a:fillRef>
          <a:effectRef idx="0">
            <a:schemeClr val="accent5"/>
          </a:effectRef>
          <a:fontRef idx="minor">
            <a:schemeClr val="tx1"/>
          </a:fontRef>
        </p:style>
      </p:cxnSp>
      <p:pic>
        <p:nvPicPr>
          <p:cNvPr id="2" name="图片 1"/>
          <p:cNvPicPr>
            <a:picLocks noChangeAspect="1"/>
          </p:cNvPicPr>
          <p:nvPr/>
        </p:nvPicPr>
        <p:blipFill>
          <a:blip r:embed="rId3"/>
          <a:stretch>
            <a:fillRect/>
          </a:stretch>
        </p:blipFill>
        <p:spPr>
          <a:xfrm>
            <a:off x="4702429" y="2700372"/>
            <a:ext cx="4314286" cy="714286"/>
          </a:xfrm>
          <a:prstGeom prst="rect">
            <a:avLst/>
          </a:prstGeom>
        </p:spPr>
      </p:pic>
      <p:sp>
        <p:nvSpPr>
          <p:cNvPr id="32" name="Freeform 9"/>
          <p:cNvSpPr>
            <a:spLocks noEditPoints="1"/>
          </p:cNvSpPr>
          <p:nvPr/>
        </p:nvSpPr>
        <p:spPr bwMode="auto">
          <a:xfrm>
            <a:off x="2929462" y="3840286"/>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矩形 32"/>
          <p:cNvSpPr/>
          <p:nvPr/>
        </p:nvSpPr>
        <p:spPr>
          <a:xfrm>
            <a:off x="3517002" y="3875553"/>
            <a:ext cx="7746704" cy="369332"/>
          </a:xfrm>
          <a:prstGeom prst="rect">
            <a:avLst/>
          </a:prstGeom>
          <a:ln>
            <a:solidFill>
              <a:schemeClr val="bg1"/>
            </a:solidFill>
          </a:ln>
        </p:spPr>
        <p:txBody>
          <a:bodyPr wrap="square">
            <a:spAutoFit/>
          </a:bodyPr>
          <a:lstStyle/>
          <a:p>
            <a:pPr algn="just"/>
            <a:r>
              <a:rPr lang="zh-CN" altLang="zh-CN" dirty="0"/>
              <a:t>整个簇</a:t>
            </a:r>
            <a:r>
              <a:rPr lang="en-US" altLang="zh-CN" dirty="0"/>
              <a:t>M</a:t>
            </a:r>
            <a:r>
              <a:rPr lang="zh-CN" altLang="zh-CN" dirty="0"/>
              <a:t>属于关系</a:t>
            </a:r>
            <a:r>
              <a:rPr lang="en-US" altLang="zh-CN" dirty="0"/>
              <a:t>r</a:t>
            </a:r>
            <a:r>
              <a:rPr lang="zh-CN" altLang="zh-CN" dirty="0"/>
              <a:t>的可能性由以下公式计算：</a:t>
            </a:r>
            <a:endParaRPr lang="en-US" altLang="zh-CN" b="1" dirty="0">
              <a:solidFill>
                <a:prstClr val="black"/>
              </a:solidFill>
            </a:endParaRPr>
          </a:p>
        </p:txBody>
      </p:sp>
      <p:pic>
        <p:nvPicPr>
          <p:cNvPr id="4" name="图片 3"/>
          <p:cNvPicPr>
            <a:picLocks noChangeAspect="1"/>
          </p:cNvPicPr>
          <p:nvPr/>
        </p:nvPicPr>
        <p:blipFill>
          <a:blip r:embed="rId4"/>
          <a:stretch>
            <a:fillRect/>
          </a:stretch>
        </p:blipFill>
        <p:spPr>
          <a:xfrm>
            <a:off x="5205726" y="4683195"/>
            <a:ext cx="2666667" cy="600000"/>
          </a:xfrm>
          <a:prstGeom prst="rect">
            <a:avLst/>
          </a:prstGeom>
        </p:spPr>
      </p:pic>
      <p:sp>
        <p:nvSpPr>
          <p:cNvPr id="35" name="Freeform 9"/>
          <p:cNvSpPr>
            <a:spLocks noEditPoints="1"/>
          </p:cNvSpPr>
          <p:nvPr/>
        </p:nvSpPr>
        <p:spPr bwMode="auto">
          <a:xfrm>
            <a:off x="2945264" y="5623059"/>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矩形 35"/>
          <p:cNvSpPr/>
          <p:nvPr/>
        </p:nvSpPr>
        <p:spPr>
          <a:xfrm>
            <a:off x="3517002" y="5692564"/>
            <a:ext cx="7746704" cy="369332"/>
          </a:xfrm>
          <a:prstGeom prst="rect">
            <a:avLst/>
          </a:prstGeom>
          <a:ln>
            <a:solidFill>
              <a:schemeClr val="bg1"/>
            </a:solidFill>
          </a:ln>
        </p:spPr>
        <p:txBody>
          <a:bodyPr wrap="square">
            <a:spAutoFit/>
          </a:bodyPr>
          <a:lstStyle/>
          <a:p>
            <a:pPr algn="just"/>
            <a:r>
              <a:rPr lang="zh-CN" altLang="zh-CN" dirty="0"/>
              <a:t>本文通过将簇</a:t>
            </a:r>
            <a:r>
              <a:rPr lang="en-US" altLang="zh-CN" dirty="0"/>
              <a:t>M</a:t>
            </a:r>
            <a:r>
              <a:rPr lang="zh-CN" altLang="zh-CN" dirty="0"/>
              <a:t>标注为</a:t>
            </a:r>
            <a:r>
              <a:rPr lang="en-US" altLang="zh-CN" dirty="0"/>
              <a:t>p</a:t>
            </a:r>
            <a:r>
              <a:rPr lang="zh-CN" altLang="zh-CN" dirty="0"/>
              <a:t>值最大的关系标签</a:t>
            </a:r>
            <a:r>
              <a:rPr lang="en-US" altLang="zh-CN" dirty="0"/>
              <a:t>r</a:t>
            </a:r>
            <a:r>
              <a:rPr lang="zh-CN" altLang="zh-CN" dirty="0"/>
              <a:t>来完成原始数据的重标注。</a:t>
            </a:r>
            <a:endParaRPr lang="en-US" altLang="zh-CN" b="1" dirty="0">
              <a:solidFill>
                <a:prstClr val="black"/>
              </a:solidFill>
            </a:endParaRPr>
          </a:p>
        </p:txBody>
      </p:sp>
    </p:spTree>
    <p:extLst>
      <p:ext uri="{BB962C8B-B14F-4D97-AF65-F5344CB8AC3E}">
        <p14:creationId xmlns:p14="http://schemas.microsoft.com/office/powerpoint/2010/main" val="1175213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1000"/>
                                        <p:tgtEl>
                                          <p:spTgt spid="36"/>
                                        </p:tgtEl>
                                      </p:cBhvr>
                                    </p:animEffect>
                                    <p:anim calcmode="lin" valueType="num">
                                      <p:cBhvr>
                                        <p:cTn id="47" dur="1000" fill="hold"/>
                                        <p:tgtEl>
                                          <p:spTgt spid="36"/>
                                        </p:tgtEl>
                                        <p:attrNameLst>
                                          <p:attrName>ppt_x</p:attrName>
                                        </p:attrNameLst>
                                      </p:cBhvr>
                                      <p:tavLst>
                                        <p:tav tm="0">
                                          <p:val>
                                            <p:strVal val="#ppt_x"/>
                                          </p:val>
                                        </p:tav>
                                        <p:tav tm="100000">
                                          <p:val>
                                            <p:strVal val="#ppt_x"/>
                                          </p:val>
                                        </p:tav>
                                      </p:tavLst>
                                    </p:anim>
                                    <p:anim calcmode="lin" valueType="num">
                                      <p:cBhvr>
                                        <p:cTn id="4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P spid="32" grpId="0" animBg="1"/>
      <p:bldP spid="33" grpId="0" animBg="1"/>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pPr algn="just"/>
            <a:r>
              <a:rPr lang="en-US" altLang="zh-CN" sz="3200" dirty="0">
                <a:solidFill>
                  <a:prstClr val="black"/>
                </a:solidFill>
              </a:rPr>
              <a:t>Clustered DS</a:t>
            </a:r>
            <a:r>
              <a:rPr lang="zh-CN" altLang="en-US" sz="3200" dirty="0" smtClean="0">
                <a:solidFill>
                  <a:prstClr val="black"/>
                </a:solidFill>
              </a:rPr>
              <a:t>实验</a:t>
            </a:r>
            <a:r>
              <a:rPr lang="zh-CN" altLang="en-US" sz="3200" dirty="0">
                <a:solidFill>
                  <a:prstClr val="black"/>
                </a:solidFill>
              </a:rPr>
              <a:t>与分析</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23363" y="1621696"/>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26554" y="2493426"/>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26554" y="5299894"/>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4" y="6376342"/>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23747" y="162169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3747" y="2390265"/>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23747" y="5216539"/>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8" y="637713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597475" y="4674884"/>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2" name="矩形 71"/>
          <p:cNvSpPr/>
          <p:nvPr/>
        </p:nvSpPr>
        <p:spPr>
          <a:xfrm>
            <a:off x="3508900" y="1987380"/>
            <a:ext cx="3212412" cy="369332"/>
          </a:xfrm>
          <a:prstGeom prst="rect">
            <a:avLst/>
          </a:prstGeom>
          <a:ln>
            <a:solidFill>
              <a:schemeClr val="bg1"/>
            </a:solidFill>
          </a:ln>
        </p:spPr>
        <p:txBody>
          <a:bodyPr wrap="square">
            <a:spAutoFit/>
          </a:bodyPr>
          <a:lstStyle/>
          <a:p>
            <a:pPr algn="just"/>
            <a:r>
              <a:rPr lang="zh-CN" altLang="zh-CN" dirty="0"/>
              <a:t>对</a:t>
            </a:r>
            <a:r>
              <a:rPr lang="en-US" altLang="zh-CN" dirty="0"/>
              <a:t>Clustered DS</a:t>
            </a:r>
            <a:r>
              <a:rPr lang="zh-CN" altLang="zh-CN" dirty="0"/>
              <a:t>性能的评价</a:t>
            </a:r>
            <a:endParaRPr lang="en-US" altLang="zh-CN" b="1" dirty="0">
              <a:solidFill>
                <a:prstClr val="black"/>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5" name="Freeform 9"/>
          <p:cNvSpPr>
            <a:spLocks noEditPoints="1"/>
          </p:cNvSpPr>
          <p:nvPr/>
        </p:nvSpPr>
        <p:spPr bwMode="auto">
          <a:xfrm>
            <a:off x="2945264" y="1964114"/>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98067" y="3341601"/>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623851" y="3183826"/>
            <a:ext cx="1120328" cy="461665"/>
          </a:xfrm>
          <a:prstGeom prst="rect">
            <a:avLst/>
          </a:prstGeom>
          <a:ln>
            <a:solidFill>
              <a:schemeClr val="bg1"/>
            </a:solidFill>
          </a:ln>
        </p:spPr>
        <p:txBody>
          <a:bodyPr wrap="square">
            <a:spAutoFit/>
          </a:bodyPr>
          <a:lstStyle/>
          <a:p>
            <a:pPr algn="just"/>
            <a:r>
              <a:rPr lang="zh-CN" altLang="en-US" sz="1200" b="1" dirty="0">
                <a:solidFill>
                  <a:prstClr val="black"/>
                </a:solidFill>
              </a:rPr>
              <a:t>对传统远程监督中假设改进</a:t>
            </a:r>
            <a:endParaRPr lang="en-US" altLang="zh-CN" sz="1200" b="1" dirty="0">
              <a:solidFill>
                <a:prstClr val="black"/>
              </a:solidFill>
            </a:endParaRPr>
          </a:p>
        </p:txBody>
      </p:sp>
      <p:sp>
        <p:nvSpPr>
          <p:cNvPr id="25" name="椭圆 24"/>
          <p:cNvSpPr/>
          <p:nvPr/>
        </p:nvSpPr>
        <p:spPr>
          <a:xfrm>
            <a:off x="298067" y="3767229"/>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3851" y="3609454"/>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划分生成</a:t>
            </a:r>
            <a:endParaRPr lang="en-US" altLang="zh-CN" sz="1200" b="1" dirty="0">
              <a:solidFill>
                <a:prstClr val="black"/>
              </a:solidFill>
            </a:endParaRPr>
          </a:p>
        </p:txBody>
      </p:sp>
      <p:sp>
        <p:nvSpPr>
          <p:cNvPr id="28" name="椭圆 27"/>
          <p:cNvSpPr/>
          <p:nvPr/>
        </p:nvSpPr>
        <p:spPr>
          <a:xfrm>
            <a:off x="298067" y="422749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623851" y="4069720"/>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重新标注</a:t>
            </a:r>
            <a:endParaRPr lang="en-US" altLang="zh-CN" sz="1200" b="1" dirty="0">
              <a:solidFill>
                <a:prstClr val="black"/>
              </a:solidFill>
            </a:endParaRPr>
          </a:p>
        </p:txBody>
      </p:sp>
      <p:sp>
        <p:nvSpPr>
          <p:cNvPr id="30" name="椭圆 29"/>
          <p:cNvSpPr/>
          <p:nvPr/>
        </p:nvSpPr>
        <p:spPr>
          <a:xfrm>
            <a:off x="298067" y="473820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630810" y="467861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6" idx="4"/>
            <a:endCxn id="30" idx="0"/>
          </p:cNvCxnSpPr>
          <p:nvPr/>
        </p:nvCxnSpPr>
        <p:spPr>
          <a:xfrm>
            <a:off x="365450" y="2771218"/>
            <a:ext cx="6081" cy="1966987"/>
          </a:xfrm>
          <a:prstGeom prst="line">
            <a:avLst/>
          </a:prstGeom>
        </p:spPr>
        <p:style>
          <a:lnRef idx="1">
            <a:schemeClr val="accent5"/>
          </a:lnRef>
          <a:fillRef idx="0">
            <a:schemeClr val="accent5"/>
          </a:fillRef>
          <a:effectRef idx="0">
            <a:schemeClr val="accent5"/>
          </a:effectRef>
          <a:fontRef idx="minor">
            <a:schemeClr val="tx1"/>
          </a:fontRef>
        </p:style>
      </p:cxnSp>
      <p:pic>
        <p:nvPicPr>
          <p:cNvPr id="2" name="图片 1"/>
          <p:cNvPicPr>
            <a:picLocks noChangeAspect="1"/>
          </p:cNvPicPr>
          <p:nvPr/>
        </p:nvPicPr>
        <p:blipFill>
          <a:blip r:embed="rId2"/>
          <a:stretch>
            <a:fillRect/>
          </a:stretch>
        </p:blipFill>
        <p:spPr>
          <a:xfrm>
            <a:off x="3060741" y="4069720"/>
            <a:ext cx="8067675" cy="2038350"/>
          </a:xfrm>
          <a:prstGeom prst="rect">
            <a:avLst/>
          </a:prstGeom>
        </p:spPr>
      </p:pic>
      <p:sp>
        <p:nvSpPr>
          <p:cNvPr id="32" name="矩形 31"/>
          <p:cNvSpPr/>
          <p:nvPr/>
        </p:nvSpPr>
        <p:spPr>
          <a:xfrm>
            <a:off x="3508899" y="2883911"/>
            <a:ext cx="5738795" cy="369332"/>
          </a:xfrm>
          <a:prstGeom prst="rect">
            <a:avLst/>
          </a:prstGeom>
          <a:ln>
            <a:solidFill>
              <a:schemeClr val="bg1"/>
            </a:solidFill>
          </a:ln>
        </p:spPr>
        <p:txBody>
          <a:bodyPr wrap="square">
            <a:spAutoFit/>
          </a:bodyPr>
          <a:lstStyle/>
          <a:p>
            <a:pPr algn="just"/>
            <a:r>
              <a:rPr lang="zh-CN" altLang="en-US" dirty="0" smtClean="0">
                <a:solidFill>
                  <a:prstClr val="black"/>
                </a:solidFill>
              </a:rPr>
              <a:t>评价指标：</a:t>
            </a:r>
            <a:r>
              <a:rPr lang="en-US" altLang="zh-CN" dirty="0" smtClean="0">
                <a:solidFill>
                  <a:prstClr val="black"/>
                </a:solidFill>
              </a:rPr>
              <a:t>Precision, Recall, F1 score and Time</a:t>
            </a:r>
            <a:endParaRPr lang="en-US" altLang="zh-CN" dirty="0">
              <a:solidFill>
                <a:prstClr val="black"/>
              </a:solidFill>
            </a:endParaRPr>
          </a:p>
        </p:txBody>
      </p:sp>
      <p:sp>
        <p:nvSpPr>
          <p:cNvPr id="33" name="Freeform 9"/>
          <p:cNvSpPr>
            <a:spLocks noEditPoints="1"/>
          </p:cNvSpPr>
          <p:nvPr/>
        </p:nvSpPr>
        <p:spPr bwMode="auto">
          <a:xfrm>
            <a:off x="2945264" y="2860645"/>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Tree>
    <p:extLst>
      <p:ext uri="{BB962C8B-B14F-4D97-AF65-F5344CB8AC3E}">
        <p14:creationId xmlns:p14="http://schemas.microsoft.com/office/powerpoint/2010/main" val="1848526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1000" fill="hold"/>
                                        <p:tgtEl>
                                          <p:spTgt spid="3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pPr algn="just"/>
            <a:r>
              <a:rPr lang="en-US" altLang="zh-CN" sz="3200" dirty="0">
                <a:solidFill>
                  <a:prstClr val="black"/>
                </a:solidFill>
              </a:rPr>
              <a:t>Clustered DS</a:t>
            </a:r>
            <a:r>
              <a:rPr lang="zh-CN" altLang="en-US" sz="3200" dirty="0">
                <a:solidFill>
                  <a:prstClr val="black"/>
                </a:solidFill>
              </a:rPr>
              <a:t>实验与分析</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23363" y="1621696"/>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26554" y="2493426"/>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26554" y="5299894"/>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4" y="6376342"/>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23747" y="162169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4208" y="2390265"/>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23747" y="5168853"/>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8" y="637713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597475" y="4674884"/>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2" name="矩形 71"/>
          <p:cNvSpPr/>
          <p:nvPr/>
        </p:nvSpPr>
        <p:spPr>
          <a:xfrm>
            <a:off x="3508900" y="1987380"/>
            <a:ext cx="4626432" cy="369332"/>
          </a:xfrm>
          <a:prstGeom prst="rect">
            <a:avLst/>
          </a:prstGeom>
          <a:ln>
            <a:solidFill>
              <a:schemeClr val="bg1"/>
            </a:solidFill>
          </a:ln>
        </p:spPr>
        <p:txBody>
          <a:bodyPr wrap="square">
            <a:spAutoFit/>
          </a:bodyPr>
          <a:lstStyle/>
          <a:p>
            <a:pPr algn="just"/>
            <a:r>
              <a:rPr lang="zh-CN" altLang="zh-CN" dirty="0"/>
              <a:t>聚类中心</a:t>
            </a:r>
            <a:r>
              <a:rPr lang="zh-CN" altLang="zh-CN" dirty="0" smtClean="0"/>
              <a:t>个数</a:t>
            </a:r>
            <a:r>
              <a:rPr lang="en-US" altLang="zh-CN" dirty="0" smtClean="0"/>
              <a:t>K</a:t>
            </a:r>
            <a:r>
              <a:rPr lang="zh-CN" altLang="zh-CN" dirty="0" smtClean="0"/>
              <a:t>的</a:t>
            </a:r>
            <a:r>
              <a:rPr lang="zh-CN" altLang="zh-CN" dirty="0"/>
              <a:t>设置对实验效果的影响</a:t>
            </a:r>
            <a:endParaRPr lang="en-US" altLang="zh-CN" b="1" dirty="0">
              <a:solidFill>
                <a:prstClr val="black"/>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5" name="Freeform 9"/>
          <p:cNvSpPr>
            <a:spLocks noEditPoints="1"/>
          </p:cNvSpPr>
          <p:nvPr/>
        </p:nvSpPr>
        <p:spPr bwMode="auto">
          <a:xfrm>
            <a:off x="2945264" y="1964114"/>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98067" y="3341601"/>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623851" y="3183826"/>
            <a:ext cx="1120328" cy="461665"/>
          </a:xfrm>
          <a:prstGeom prst="rect">
            <a:avLst/>
          </a:prstGeom>
          <a:ln>
            <a:solidFill>
              <a:schemeClr val="bg1"/>
            </a:solidFill>
          </a:ln>
        </p:spPr>
        <p:txBody>
          <a:bodyPr wrap="square">
            <a:spAutoFit/>
          </a:bodyPr>
          <a:lstStyle/>
          <a:p>
            <a:pPr algn="just"/>
            <a:r>
              <a:rPr lang="zh-CN" altLang="en-US" sz="1200" b="1" dirty="0">
                <a:solidFill>
                  <a:prstClr val="black"/>
                </a:solidFill>
              </a:rPr>
              <a:t>对传统远程监督中假设改进</a:t>
            </a:r>
            <a:endParaRPr lang="en-US" altLang="zh-CN" sz="1200" b="1" dirty="0">
              <a:solidFill>
                <a:prstClr val="black"/>
              </a:solidFill>
            </a:endParaRPr>
          </a:p>
        </p:txBody>
      </p:sp>
      <p:sp>
        <p:nvSpPr>
          <p:cNvPr id="25" name="椭圆 24"/>
          <p:cNvSpPr/>
          <p:nvPr/>
        </p:nvSpPr>
        <p:spPr>
          <a:xfrm>
            <a:off x="298067" y="3767229"/>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3851" y="3609454"/>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划分生成</a:t>
            </a:r>
            <a:endParaRPr lang="en-US" altLang="zh-CN" sz="1200" b="1" dirty="0">
              <a:solidFill>
                <a:prstClr val="black"/>
              </a:solidFill>
            </a:endParaRPr>
          </a:p>
        </p:txBody>
      </p:sp>
      <p:sp>
        <p:nvSpPr>
          <p:cNvPr id="28" name="椭圆 27"/>
          <p:cNvSpPr/>
          <p:nvPr/>
        </p:nvSpPr>
        <p:spPr>
          <a:xfrm>
            <a:off x="298067" y="422749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623851" y="4069720"/>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重新标注</a:t>
            </a:r>
            <a:endParaRPr lang="en-US" altLang="zh-CN" sz="1200" b="1" dirty="0">
              <a:solidFill>
                <a:prstClr val="black"/>
              </a:solidFill>
            </a:endParaRPr>
          </a:p>
        </p:txBody>
      </p:sp>
      <p:sp>
        <p:nvSpPr>
          <p:cNvPr id="30" name="椭圆 29"/>
          <p:cNvSpPr/>
          <p:nvPr/>
        </p:nvSpPr>
        <p:spPr>
          <a:xfrm>
            <a:off x="298067" y="473820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630810" y="467861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6" idx="4"/>
            <a:endCxn id="30" idx="0"/>
          </p:cNvCxnSpPr>
          <p:nvPr/>
        </p:nvCxnSpPr>
        <p:spPr>
          <a:xfrm>
            <a:off x="365450" y="2771218"/>
            <a:ext cx="6081" cy="1966987"/>
          </a:xfrm>
          <a:prstGeom prst="line">
            <a:avLst/>
          </a:prstGeom>
        </p:spPr>
        <p:style>
          <a:lnRef idx="1">
            <a:schemeClr val="accent5"/>
          </a:lnRef>
          <a:fillRef idx="0">
            <a:schemeClr val="accent5"/>
          </a:fillRef>
          <a:effectRef idx="0">
            <a:schemeClr val="accent5"/>
          </a:effectRef>
          <a:fontRef idx="minor">
            <a:schemeClr val="tx1"/>
          </a:fontRef>
        </p:style>
      </p:cxnSp>
      <p:pic>
        <p:nvPicPr>
          <p:cNvPr id="6" name="图片 5"/>
          <p:cNvPicPr>
            <a:picLocks noChangeAspect="1"/>
          </p:cNvPicPr>
          <p:nvPr/>
        </p:nvPicPr>
        <p:blipFill>
          <a:blip r:embed="rId2"/>
          <a:stretch>
            <a:fillRect/>
          </a:stretch>
        </p:blipFill>
        <p:spPr>
          <a:xfrm>
            <a:off x="4524973" y="2493426"/>
            <a:ext cx="5055143" cy="3991480"/>
          </a:xfrm>
          <a:prstGeom prst="rect">
            <a:avLst/>
          </a:prstGeom>
        </p:spPr>
      </p:pic>
    </p:spTree>
    <p:extLst>
      <p:ext uri="{BB962C8B-B14F-4D97-AF65-F5344CB8AC3E}">
        <p14:creationId xmlns:p14="http://schemas.microsoft.com/office/powerpoint/2010/main" val="4231628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B4E5"/>
        </a:solidFill>
        <a:effectLst/>
      </p:bgPr>
    </p:bg>
    <p:spTree>
      <p:nvGrpSpPr>
        <p:cNvPr id="1" name=""/>
        <p:cNvGrpSpPr/>
        <p:nvPr/>
      </p:nvGrpSpPr>
      <p:grpSpPr>
        <a:xfrm>
          <a:off x="0" y="0"/>
          <a:ext cx="0" cy="0"/>
          <a:chOff x="0" y="0"/>
          <a:chExt cx="0" cy="0"/>
        </a:xfrm>
      </p:grpSpPr>
      <p:sp>
        <p:nvSpPr>
          <p:cNvPr id="2" name="空心弧 1"/>
          <p:cNvSpPr/>
          <p:nvPr/>
        </p:nvSpPr>
        <p:spPr>
          <a:xfrm>
            <a:off x="4557654" y="1206031"/>
            <a:ext cx="3352800" cy="3352800"/>
          </a:xfrm>
          <a:prstGeom prst="blockArc">
            <a:avLst>
              <a:gd name="adj1" fmla="val 14025791"/>
              <a:gd name="adj2" fmla="val 11168585"/>
              <a:gd name="adj3" fmla="val 16017"/>
            </a:avLst>
          </a:prstGeom>
          <a:solidFill>
            <a:srgbClr val="0378B0"/>
          </a:solidFill>
          <a:ln>
            <a:noFill/>
          </a:ln>
          <a:effectLst>
            <a:innerShdw blurRad="889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a:off x="4928495" y="1576872"/>
            <a:ext cx="2611119" cy="2611119"/>
          </a:xfrm>
          <a:prstGeom prst="ellipse">
            <a:avLst/>
          </a:prstGeom>
          <a:solidFill>
            <a:schemeClr val="bg1"/>
          </a:solidFill>
          <a:ln>
            <a:no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060903" y="1972934"/>
            <a:ext cx="2362492" cy="2062103"/>
          </a:xfrm>
          <a:prstGeom prst="rect">
            <a:avLst/>
          </a:prstGeom>
          <a:noFill/>
          <a:effectLst>
            <a:outerShdw dist="38100" dir="2700000" algn="tl" rotWithShape="0">
              <a:prstClr val="black">
                <a:alpha val="15000"/>
              </a:prstClr>
            </a:outerShdw>
          </a:effectLst>
        </p:spPr>
        <p:txBody>
          <a:bodyPr wrap="square" rtlCol="0">
            <a:spAutoFit/>
          </a:bodyPr>
          <a:lstStyle/>
          <a:p>
            <a:pPr algn="ctr"/>
            <a:r>
              <a:rPr lang="zh-CN" altLang="en-US" sz="3200" b="1" dirty="0">
                <a:solidFill>
                  <a:srgbClr val="0378B0"/>
                </a:solidFill>
              </a:rPr>
              <a:t>基于</a:t>
            </a:r>
            <a:r>
              <a:rPr lang="zh-CN" altLang="en-US" sz="3200" b="1" dirty="0" smtClean="0">
                <a:solidFill>
                  <a:srgbClr val="0378B0"/>
                </a:solidFill>
              </a:rPr>
              <a:t>改进</a:t>
            </a:r>
            <a:endParaRPr lang="en-US" altLang="zh-CN" sz="3200" b="1" dirty="0" smtClean="0">
              <a:solidFill>
                <a:srgbClr val="0378B0"/>
              </a:solidFill>
            </a:endParaRPr>
          </a:p>
          <a:p>
            <a:pPr algn="ctr"/>
            <a:r>
              <a:rPr lang="zh-CN" altLang="en-US" sz="3200" b="1" dirty="0" smtClean="0">
                <a:solidFill>
                  <a:srgbClr val="0378B0"/>
                </a:solidFill>
              </a:rPr>
              <a:t>语义</a:t>
            </a:r>
            <a:r>
              <a:rPr lang="zh-CN" altLang="en-US" sz="3200" b="1" dirty="0">
                <a:solidFill>
                  <a:srgbClr val="0378B0"/>
                </a:solidFill>
              </a:rPr>
              <a:t>假设</a:t>
            </a:r>
            <a:r>
              <a:rPr lang="zh-CN" altLang="en-US" sz="3200" b="1" dirty="0" smtClean="0">
                <a:solidFill>
                  <a:srgbClr val="0378B0"/>
                </a:solidFill>
              </a:rPr>
              <a:t>和神经网络的</a:t>
            </a:r>
            <a:r>
              <a:rPr lang="zh-CN" altLang="en-US" sz="3200" b="1" dirty="0">
                <a:solidFill>
                  <a:srgbClr val="0378B0"/>
                </a:solidFill>
              </a:rPr>
              <a:t>方法</a:t>
            </a:r>
          </a:p>
        </p:txBody>
      </p:sp>
      <p:grpSp>
        <p:nvGrpSpPr>
          <p:cNvPr id="16" name="组合 15"/>
          <p:cNvGrpSpPr/>
          <p:nvPr/>
        </p:nvGrpSpPr>
        <p:grpSpPr>
          <a:xfrm rot="2948402">
            <a:off x="7612709" y="1222768"/>
            <a:ext cx="1459524" cy="1587398"/>
            <a:chOff x="8219552" y="1436914"/>
            <a:chExt cx="1013886" cy="1102716"/>
          </a:xfrm>
          <a:solidFill>
            <a:schemeClr val="accent2"/>
          </a:solidFill>
          <a:effectLst>
            <a:outerShdw dist="63500" dir="2700000" algn="tl" rotWithShape="0">
              <a:prstClr val="black">
                <a:alpha val="9000"/>
              </a:prstClr>
            </a:outerShdw>
          </a:effectLst>
        </p:grpSpPr>
        <p:sp>
          <p:nvSpPr>
            <p:cNvPr id="14" name="椭圆 13"/>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 name="文本框 16"/>
          <p:cNvSpPr txBox="1"/>
          <p:nvPr/>
        </p:nvSpPr>
        <p:spPr>
          <a:xfrm>
            <a:off x="7751869" y="1676974"/>
            <a:ext cx="1277914" cy="584775"/>
          </a:xfrm>
          <a:prstGeom prst="rect">
            <a:avLst/>
          </a:prstGeom>
          <a:noFill/>
          <a:effectLst>
            <a:outerShdw dist="38100" dir="2700000" algn="tl" rotWithShape="0">
              <a:prstClr val="black">
                <a:alpha val="15000"/>
              </a:prstClr>
            </a:outerShdw>
          </a:effectLst>
        </p:spPr>
        <p:txBody>
          <a:bodyPr wrap="none" rtlCol="0">
            <a:spAutoFit/>
          </a:bodyPr>
          <a:lstStyle/>
          <a:p>
            <a:pPr algn="ctr"/>
            <a:r>
              <a:rPr lang="en-US" altLang="zh-CN" sz="3200" dirty="0">
                <a:solidFill>
                  <a:prstClr val="white"/>
                </a:solidFill>
              </a:rPr>
              <a:t>Part </a:t>
            </a:r>
            <a:r>
              <a:rPr lang="en-US" altLang="zh-CN" sz="3200" dirty="0" smtClean="0">
                <a:solidFill>
                  <a:prstClr val="white"/>
                </a:solidFill>
              </a:rPr>
              <a:t>3</a:t>
            </a:r>
            <a:endParaRPr lang="zh-CN" altLang="en-US" sz="3200" dirty="0">
              <a:solidFill>
                <a:prstClr val="white"/>
              </a:solidFill>
            </a:endParaRPr>
          </a:p>
        </p:txBody>
      </p:sp>
      <p:sp>
        <p:nvSpPr>
          <p:cNvPr id="18" name="Lorem Ipsum"/>
          <p:cNvSpPr>
            <a:spLocks/>
          </p:cNvSpPr>
          <p:nvPr/>
        </p:nvSpPr>
        <p:spPr bwMode="auto">
          <a:xfrm>
            <a:off x="4216863" y="4719188"/>
            <a:ext cx="4050572" cy="114264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en-US" altLang="zh-CN" sz="2000" dirty="0" smtClean="0"/>
              <a:t>Bi-GRU+DS</a:t>
            </a:r>
            <a:r>
              <a:rPr lang="zh-CN" altLang="zh-CN" sz="2000" dirty="0" smtClean="0"/>
              <a:t>语义信息编码</a:t>
            </a:r>
            <a:endParaRPr lang="en-US" altLang="zh-CN" sz="2000" dirty="0" smtClean="0"/>
          </a:p>
          <a:p>
            <a:pPr algn="ctr">
              <a:spcAft>
                <a:spcPts val="600"/>
              </a:spcAft>
            </a:pPr>
            <a:r>
              <a:rPr lang="en-US" altLang="zh-CN" sz="2000" dirty="0" smtClean="0"/>
              <a:t>Bi-GRU+DS</a:t>
            </a:r>
            <a:r>
              <a:rPr lang="zh-CN" altLang="zh-CN" sz="2000" dirty="0" smtClean="0"/>
              <a:t>语义</a:t>
            </a:r>
            <a:r>
              <a:rPr lang="zh-CN" altLang="zh-CN" sz="2000" dirty="0"/>
              <a:t>中心靠近机制</a:t>
            </a:r>
            <a:endParaRPr lang="en-US" altLang="zh-CN" sz="2000" dirty="0" smtClean="0"/>
          </a:p>
          <a:p>
            <a:pPr algn="ctr">
              <a:spcAft>
                <a:spcPts val="600"/>
              </a:spcAft>
            </a:pPr>
            <a:r>
              <a:rPr lang="zh-CN" altLang="en-US" sz="2000" dirty="0" smtClean="0">
                <a:solidFill>
                  <a:prstClr val="white"/>
                </a:solidFill>
                <a:latin typeface="微软雅黑"/>
              </a:rPr>
              <a:t>实验与分析</a:t>
            </a:r>
            <a:endParaRPr lang="en-US" altLang="zh-CN" sz="2000" dirty="0" smtClean="0">
              <a:solidFill>
                <a:prstClr val="white"/>
              </a:solidFill>
              <a:latin typeface="微软雅黑"/>
            </a:endParaRPr>
          </a:p>
        </p:txBody>
      </p:sp>
    </p:spTree>
    <p:extLst>
      <p:ext uri="{BB962C8B-B14F-4D97-AF65-F5344CB8AC3E}">
        <p14:creationId xmlns:p14="http://schemas.microsoft.com/office/powerpoint/2010/main" val="3962171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328794"/>
            <a:ext cx="7559933" cy="1077218"/>
          </a:xfrm>
          <a:prstGeom prst="rect">
            <a:avLst/>
          </a:prstGeom>
          <a:noFill/>
        </p:spPr>
        <p:txBody>
          <a:bodyPr wrap="square" rtlCol="0">
            <a:spAutoFit/>
          </a:bodyPr>
          <a:lstStyle/>
          <a:p>
            <a:r>
              <a:rPr lang="zh-CN" altLang="zh-CN" sz="3200" dirty="0"/>
              <a:t>基于改进语义假设和神经网络的远程监督方法</a:t>
            </a:r>
            <a:r>
              <a:rPr lang="en-US" altLang="zh-CN" sz="3200" dirty="0" err="1"/>
              <a:t>Bi-GRU+Clustered</a:t>
            </a:r>
            <a:r>
              <a:rPr lang="en-US" altLang="zh-CN" sz="3200" dirty="0"/>
              <a:t> DS</a:t>
            </a:r>
            <a:endParaRPr lang="zh-CN" altLang="en-US" sz="3200" b="1"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08930" y="1563735"/>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08930" y="264018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08930" y="371663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3" y="6310354"/>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09314" y="156373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09314" y="252686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09314" y="3567398"/>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7" y="631114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80025" y="4461931"/>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2" name="矩形 71"/>
          <p:cNvSpPr/>
          <p:nvPr/>
        </p:nvSpPr>
        <p:spPr>
          <a:xfrm>
            <a:off x="3471191" y="1848880"/>
            <a:ext cx="8001230" cy="646331"/>
          </a:xfrm>
          <a:prstGeom prst="rect">
            <a:avLst/>
          </a:prstGeom>
          <a:ln>
            <a:solidFill>
              <a:schemeClr val="bg1"/>
            </a:solidFill>
          </a:ln>
        </p:spPr>
        <p:txBody>
          <a:bodyPr wrap="square">
            <a:spAutoFit/>
          </a:bodyPr>
          <a:lstStyle/>
          <a:p>
            <a:pPr algn="just"/>
            <a:r>
              <a:rPr lang="zh-CN" altLang="zh-CN" dirty="0"/>
              <a:t>进一步根据改进语义假设，从神经网络的的角度来构建远程监督实体关系提取方法，提出了</a:t>
            </a:r>
            <a:r>
              <a:rPr lang="en-US" altLang="zh-CN" dirty="0" err="1"/>
              <a:t>Bi-GRU+Clustered</a:t>
            </a:r>
            <a:r>
              <a:rPr lang="en-US" altLang="zh-CN" dirty="0"/>
              <a:t> DS</a:t>
            </a:r>
            <a:r>
              <a:rPr lang="zh-CN" altLang="zh-CN" dirty="0"/>
              <a:t>模型</a:t>
            </a:r>
            <a:endParaRPr lang="en-US" altLang="zh-CN" b="1" dirty="0">
              <a:solidFill>
                <a:prstClr val="black"/>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5" name="Freeform 9"/>
          <p:cNvSpPr>
            <a:spLocks noEditPoints="1"/>
          </p:cNvSpPr>
          <p:nvPr/>
        </p:nvSpPr>
        <p:spPr bwMode="auto">
          <a:xfrm>
            <a:off x="2945264" y="1964114"/>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78484" y="4581837"/>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573636" y="4420452"/>
            <a:ext cx="1120328" cy="461665"/>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zh-CN" sz="1200" b="1" dirty="0">
                <a:solidFill>
                  <a:prstClr val="black"/>
                </a:solidFill>
              </a:rPr>
              <a:t>语义信息编码</a:t>
            </a:r>
            <a:endParaRPr lang="en-US" altLang="zh-CN" sz="1200" b="1" dirty="0">
              <a:solidFill>
                <a:prstClr val="black"/>
              </a:solidFill>
            </a:endParaRPr>
          </a:p>
        </p:txBody>
      </p:sp>
      <p:sp>
        <p:nvSpPr>
          <p:cNvPr id="25" name="椭圆 24"/>
          <p:cNvSpPr/>
          <p:nvPr/>
        </p:nvSpPr>
        <p:spPr>
          <a:xfrm>
            <a:off x="273172" y="5170898"/>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568324" y="4978685"/>
            <a:ext cx="1120328" cy="646331"/>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en-US" sz="1200" b="1" dirty="0">
                <a:solidFill>
                  <a:prstClr val="black"/>
                </a:solidFill>
              </a:rPr>
              <a:t>语义中心靠近机制</a:t>
            </a:r>
            <a:endParaRPr lang="en-US" altLang="zh-CN" sz="1200" b="1" dirty="0">
              <a:solidFill>
                <a:prstClr val="black"/>
              </a:solidFill>
            </a:endParaRPr>
          </a:p>
        </p:txBody>
      </p:sp>
      <p:sp>
        <p:nvSpPr>
          <p:cNvPr id="28" name="椭圆 27"/>
          <p:cNvSpPr/>
          <p:nvPr/>
        </p:nvSpPr>
        <p:spPr>
          <a:xfrm>
            <a:off x="273172" y="5750763"/>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568324" y="5681711"/>
            <a:ext cx="1120328" cy="276999"/>
          </a:xfrm>
          <a:prstGeom prst="rect">
            <a:avLst/>
          </a:prstGeom>
          <a:ln>
            <a:solidFill>
              <a:schemeClr val="bg1"/>
            </a:solidFill>
          </a:ln>
        </p:spPr>
        <p:txBody>
          <a:bodyPr wrap="square">
            <a:spAutoFit/>
          </a:bodyPr>
          <a:lstStyle/>
          <a:p>
            <a:pPr>
              <a:spcAft>
                <a:spcPts val="600"/>
              </a:spcAft>
            </a:pPr>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8" idx="4"/>
            <a:endCxn id="28" idx="0"/>
          </p:cNvCxnSpPr>
          <p:nvPr/>
        </p:nvCxnSpPr>
        <p:spPr>
          <a:xfrm flipH="1">
            <a:off x="344499" y="3994423"/>
            <a:ext cx="3327" cy="1756340"/>
          </a:xfrm>
          <a:prstGeom prst="line">
            <a:avLst/>
          </a:prstGeom>
        </p:spPr>
        <p:style>
          <a:lnRef idx="1">
            <a:schemeClr val="accent5"/>
          </a:lnRef>
          <a:fillRef idx="0">
            <a:schemeClr val="accent5"/>
          </a:fillRef>
          <a:effectRef idx="0">
            <a:schemeClr val="accent5"/>
          </a:effectRef>
          <a:fontRef idx="minor">
            <a:schemeClr val="tx1"/>
          </a:fontRef>
        </p:style>
      </p:cxnSp>
      <p:sp>
        <p:nvSpPr>
          <p:cNvPr id="30" name="Freeform 9"/>
          <p:cNvSpPr>
            <a:spLocks noEditPoints="1"/>
          </p:cNvSpPr>
          <p:nvPr/>
        </p:nvSpPr>
        <p:spPr bwMode="auto">
          <a:xfrm>
            <a:off x="2945264" y="4172421"/>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文本框 30"/>
          <p:cNvSpPr txBox="1"/>
          <p:nvPr/>
        </p:nvSpPr>
        <p:spPr>
          <a:xfrm>
            <a:off x="3516898" y="4195687"/>
            <a:ext cx="1107996" cy="369332"/>
          </a:xfrm>
          <a:prstGeom prst="rect">
            <a:avLst/>
          </a:prstGeom>
          <a:noFill/>
        </p:spPr>
        <p:txBody>
          <a:bodyPr wrap="none" rtlCol="0">
            <a:spAutoFit/>
          </a:bodyPr>
          <a:lstStyle/>
          <a:p>
            <a:r>
              <a:rPr lang="zh-CN" altLang="en-US" dirty="0" smtClean="0"/>
              <a:t>模型框架</a:t>
            </a:r>
            <a:endParaRPr lang="zh-CN" altLang="en-US" dirty="0"/>
          </a:p>
        </p:txBody>
      </p:sp>
      <p:pic>
        <p:nvPicPr>
          <p:cNvPr id="2" name="图片 1"/>
          <p:cNvPicPr>
            <a:picLocks noChangeAspect="1"/>
          </p:cNvPicPr>
          <p:nvPr/>
        </p:nvPicPr>
        <p:blipFill>
          <a:blip r:embed="rId2"/>
          <a:stretch>
            <a:fillRect/>
          </a:stretch>
        </p:blipFill>
        <p:spPr>
          <a:xfrm>
            <a:off x="5131966" y="2841444"/>
            <a:ext cx="5180957" cy="3619679"/>
          </a:xfrm>
          <a:prstGeom prst="rect">
            <a:avLst/>
          </a:prstGeom>
        </p:spPr>
      </p:pic>
    </p:spTree>
    <p:extLst>
      <p:ext uri="{BB962C8B-B14F-4D97-AF65-F5344CB8AC3E}">
        <p14:creationId xmlns:p14="http://schemas.microsoft.com/office/powerpoint/2010/main" val="1466973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1000"/>
                                        <p:tgtEl>
                                          <p:spTgt spid="31"/>
                                        </p:tgtEl>
                                      </p:cBhvr>
                                    </p:animEffect>
                                    <p:anim calcmode="lin" valueType="num">
                                      <p:cBhvr>
                                        <p:cTn id="25" dur="1000" fill="hold"/>
                                        <p:tgtEl>
                                          <p:spTgt spid="31"/>
                                        </p:tgtEl>
                                        <p:attrNameLst>
                                          <p:attrName>ppt_x</p:attrName>
                                        </p:attrNameLst>
                                      </p:cBhvr>
                                      <p:tavLst>
                                        <p:tav tm="0">
                                          <p:val>
                                            <p:strVal val="#ppt_x"/>
                                          </p:val>
                                        </p:tav>
                                        <p:tav tm="100000">
                                          <p:val>
                                            <p:strVal val="#ppt_x"/>
                                          </p:val>
                                        </p:tav>
                                      </p:tavLst>
                                    </p:anim>
                                    <p:anim calcmode="lin" valueType="num">
                                      <p:cBhvr>
                                        <p:cTn id="26" dur="1000" fill="hold"/>
                                        <p:tgtEl>
                                          <p:spTgt spid="3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P spid="30"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pPr>
              <a:spcAft>
                <a:spcPts val="600"/>
              </a:spcAft>
            </a:pPr>
            <a:r>
              <a:rPr lang="en-US" altLang="zh-CN" sz="3200" dirty="0">
                <a:solidFill>
                  <a:prstClr val="black"/>
                </a:solidFill>
              </a:rPr>
              <a:t>Bi-GRU+DS</a:t>
            </a:r>
            <a:r>
              <a:rPr lang="zh-CN" altLang="zh-CN" sz="3200" dirty="0">
                <a:solidFill>
                  <a:prstClr val="black"/>
                </a:solidFill>
              </a:rPr>
              <a:t>语义信息编码</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08930" y="1563735"/>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08930" y="264018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08930" y="371663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3" y="6310354"/>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09314" y="156373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09314" y="252686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09314" y="3567398"/>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7" y="631114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80025" y="4516837"/>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78484" y="4581837"/>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573636" y="4420452"/>
            <a:ext cx="1120328" cy="461665"/>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zh-CN" sz="1200" b="1" dirty="0">
                <a:solidFill>
                  <a:prstClr val="black"/>
                </a:solidFill>
              </a:rPr>
              <a:t>语义信息编码</a:t>
            </a:r>
            <a:endParaRPr lang="en-US" altLang="zh-CN" sz="1200" b="1" dirty="0">
              <a:solidFill>
                <a:prstClr val="black"/>
              </a:solidFill>
            </a:endParaRPr>
          </a:p>
        </p:txBody>
      </p:sp>
      <p:sp>
        <p:nvSpPr>
          <p:cNvPr id="25" name="椭圆 24"/>
          <p:cNvSpPr/>
          <p:nvPr/>
        </p:nvSpPr>
        <p:spPr>
          <a:xfrm>
            <a:off x="273172" y="5170898"/>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568324" y="4978685"/>
            <a:ext cx="1120328" cy="646331"/>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en-US" sz="1200" b="1" dirty="0">
                <a:solidFill>
                  <a:prstClr val="black"/>
                </a:solidFill>
              </a:rPr>
              <a:t>语义中心靠近机制</a:t>
            </a:r>
            <a:endParaRPr lang="en-US" altLang="zh-CN" sz="1200" b="1" dirty="0">
              <a:solidFill>
                <a:prstClr val="black"/>
              </a:solidFill>
            </a:endParaRPr>
          </a:p>
        </p:txBody>
      </p:sp>
      <p:sp>
        <p:nvSpPr>
          <p:cNvPr id="28" name="椭圆 27"/>
          <p:cNvSpPr/>
          <p:nvPr/>
        </p:nvSpPr>
        <p:spPr>
          <a:xfrm>
            <a:off x="273172" y="5750763"/>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568324" y="5681711"/>
            <a:ext cx="1120328" cy="276999"/>
          </a:xfrm>
          <a:prstGeom prst="rect">
            <a:avLst/>
          </a:prstGeom>
          <a:ln>
            <a:solidFill>
              <a:schemeClr val="bg1"/>
            </a:solidFill>
          </a:ln>
        </p:spPr>
        <p:txBody>
          <a:bodyPr wrap="square">
            <a:spAutoFit/>
          </a:bodyPr>
          <a:lstStyle/>
          <a:p>
            <a:pPr>
              <a:spcAft>
                <a:spcPts val="600"/>
              </a:spcAft>
            </a:pPr>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8" idx="4"/>
            <a:endCxn id="28" idx="0"/>
          </p:cNvCxnSpPr>
          <p:nvPr/>
        </p:nvCxnSpPr>
        <p:spPr>
          <a:xfrm flipH="1">
            <a:off x="344499" y="3994423"/>
            <a:ext cx="3327" cy="1756340"/>
          </a:xfrm>
          <a:prstGeom prst="line">
            <a:avLst/>
          </a:prstGeom>
        </p:spPr>
        <p:style>
          <a:lnRef idx="1">
            <a:schemeClr val="accent5"/>
          </a:lnRef>
          <a:fillRef idx="0">
            <a:schemeClr val="accent5"/>
          </a:fillRef>
          <a:effectRef idx="0">
            <a:schemeClr val="accent5"/>
          </a:effectRef>
          <a:fontRef idx="minor">
            <a:schemeClr val="tx1"/>
          </a:fontRef>
        </p:style>
      </p:cxnSp>
      <p:pic>
        <p:nvPicPr>
          <p:cNvPr id="2" name="图片 1"/>
          <p:cNvPicPr>
            <a:picLocks noChangeAspect="1"/>
          </p:cNvPicPr>
          <p:nvPr/>
        </p:nvPicPr>
        <p:blipFill>
          <a:blip r:embed="rId2"/>
          <a:stretch>
            <a:fillRect/>
          </a:stretch>
        </p:blipFill>
        <p:spPr>
          <a:xfrm>
            <a:off x="3218516" y="1809658"/>
            <a:ext cx="4134358" cy="5048342"/>
          </a:xfrm>
          <a:prstGeom prst="rect">
            <a:avLst/>
          </a:prstGeom>
        </p:spPr>
      </p:pic>
      <p:pic>
        <p:nvPicPr>
          <p:cNvPr id="4" name="图片 3"/>
          <p:cNvPicPr>
            <a:picLocks noChangeAspect="1"/>
          </p:cNvPicPr>
          <p:nvPr/>
        </p:nvPicPr>
        <p:blipFill>
          <a:blip r:embed="rId3"/>
          <a:stretch>
            <a:fillRect/>
          </a:stretch>
        </p:blipFill>
        <p:spPr>
          <a:xfrm>
            <a:off x="7854295" y="4458254"/>
            <a:ext cx="2705100" cy="847725"/>
          </a:xfrm>
          <a:prstGeom prst="rect">
            <a:avLst/>
          </a:prstGeom>
        </p:spPr>
      </p:pic>
      <p:pic>
        <p:nvPicPr>
          <p:cNvPr id="5" name="图片 4"/>
          <p:cNvPicPr>
            <a:picLocks noChangeAspect="1"/>
          </p:cNvPicPr>
          <p:nvPr/>
        </p:nvPicPr>
        <p:blipFill>
          <a:blip r:embed="rId4"/>
          <a:stretch>
            <a:fillRect/>
          </a:stretch>
        </p:blipFill>
        <p:spPr>
          <a:xfrm>
            <a:off x="7957577" y="3607908"/>
            <a:ext cx="2819048" cy="495238"/>
          </a:xfrm>
          <a:prstGeom prst="rect">
            <a:avLst/>
          </a:prstGeom>
        </p:spPr>
      </p:pic>
      <p:pic>
        <p:nvPicPr>
          <p:cNvPr id="6" name="图片 5"/>
          <p:cNvPicPr>
            <a:picLocks noChangeAspect="1"/>
          </p:cNvPicPr>
          <p:nvPr/>
        </p:nvPicPr>
        <p:blipFill>
          <a:blip r:embed="rId5"/>
          <a:stretch>
            <a:fillRect/>
          </a:stretch>
        </p:blipFill>
        <p:spPr>
          <a:xfrm>
            <a:off x="7957577" y="2640183"/>
            <a:ext cx="2866667" cy="647619"/>
          </a:xfrm>
          <a:prstGeom prst="rect">
            <a:avLst/>
          </a:prstGeom>
        </p:spPr>
      </p:pic>
      <p:pic>
        <p:nvPicPr>
          <p:cNvPr id="7" name="图片 6"/>
          <p:cNvPicPr>
            <a:picLocks noChangeAspect="1"/>
          </p:cNvPicPr>
          <p:nvPr/>
        </p:nvPicPr>
        <p:blipFill>
          <a:blip r:embed="rId6"/>
          <a:stretch>
            <a:fillRect/>
          </a:stretch>
        </p:blipFill>
        <p:spPr>
          <a:xfrm>
            <a:off x="7957577" y="1805791"/>
            <a:ext cx="2333333" cy="514286"/>
          </a:xfrm>
          <a:prstGeom prst="rect">
            <a:avLst/>
          </a:prstGeom>
        </p:spPr>
      </p:pic>
    </p:spTree>
    <p:extLst>
      <p:ext uri="{BB962C8B-B14F-4D97-AF65-F5344CB8AC3E}">
        <p14:creationId xmlns:p14="http://schemas.microsoft.com/office/powerpoint/2010/main" val="52077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280891" y="543449"/>
            <a:ext cx="6881203" cy="584775"/>
          </a:xfrm>
          <a:prstGeom prst="rect">
            <a:avLst/>
          </a:prstGeom>
          <a:noFill/>
        </p:spPr>
        <p:txBody>
          <a:bodyPr wrap="square" rtlCol="0">
            <a:spAutoFit/>
          </a:bodyPr>
          <a:lstStyle/>
          <a:p>
            <a:pPr>
              <a:spcAft>
                <a:spcPts val="600"/>
              </a:spcAft>
            </a:pPr>
            <a:r>
              <a:rPr lang="en-US" altLang="zh-CN" sz="3200" dirty="0">
                <a:solidFill>
                  <a:prstClr val="black"/>
                </a:solidFill>
              </a:rPr>
              <a:t>Bi-GRU+DS</a:t>
            </a:r>
            <a:r>
              <a:rPr lang="zh-CN" altLang="en-US" sz="3200" dirty="0">
                <a:solidFill>
                  <a:prstClr val="black"/>
                </a:solidFill>
              </a:rPr>
              <a:t>语义中心靠近机制</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08930" y="1563735"/>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08930" y="264018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08930" y="371663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3" y="6310354"/>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09314" y="156373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09314" y="252686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09314" y="3567398"/>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7" y="631114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80025" y="5100596"/>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78484" y="4581837"/>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573636" y="4420452"/>
            <a:ext cx="1120328" cy="461665"/>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zh-CN" sz="1200" b="1" dirty="0">
                <a:solidFill>
                  <a:prstClr val="black"/>
                </a:solidFill>
              </a:rPr>
              <a:t>语义信息编码</a:t>
            </a:r>
            <a:endParaRPr lang="en-US" altLang="zh-CN" sz="1200" b="1" dirty="0">
              <a:solidFill>
                <a:prstClr val="black"/>
              </a:solidFill>
            </a:endParaRPr>
          </a:p>
        </p:txBody>
      </p:sp>
      <p:sp>
        <p:nvSpPr>
          <p:cNvPr id="25" name="椭圆 24"/>
          <p:cNvSpPr/>
          <p:nvPr/>
        </p:nvSpPr>
        <p:spPr>
          <a:xfrm>
            <a:off x="273172" y="5170898"/>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568324" y="4978685"/>
            <a:ext cx="1120328" cy="646331"/>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en-US" sz="1200" b="1" dirty="0">
                <a:solidFill>
                  <a:prstClr val="black"/>
                </a:solidFill>
              </a:rPr>
              <a:t>语义中心靠近机制</a:t>
            </a:r>
            <a:endParaRPr lang="en-US" altLang="zh-CN" sz="1200" b="1" dirty="0">
              <a:solidFill>
                <a:prstClr val="black"/>
              </a:solidFill>
            </a:endParaRPr>
          </a:p>
        </p:txBody>
      </p:sp>
      <p:sp>
        <p:nvSpPr>
          <p:cNvPr id="28" name="椭圆 27"/>
          <p:cNvSpPr/>
          <p:nvPr/>
        </p:nvSpPr>
        <p:spPr>
          <a:xfrm>
            <a:off x="273172" y="5750763"/>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568324" y="5681711"/>
            <a:ext cx="1120328" cy="276999"/>
          </a:xfrm>
          <a:prstGeom prst="rect">
            <a:avLst/>
          </a:prstGeom>
          <a:ln>
            <a:solidFill>
              <a:schemeClr val="bg1"/>
            </a:solidFill>
          </a:ln>
        </p:spPr>
        <p:txBody>
          <a:bodyPr wrap="square">
            <a:spAutoFit/>
          </a:bodyPr>
          <a:lstStyle/>
          <a:p>
            <a:pPr>
              <a:spcAft>
                <a:spcPts val="600"/>
              </a:spcAft>
            </a:pPr>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8" idx="4"/>
            <a:endCxn id="28" idx="0"/>
          </p:cNvCxnSpPr>
          <p:nvPr/>
        </p:nvCxnSpPr>
        <p:spPr>
          <a:xfrm flipH="1">
            <a:off x="344499" y="3994423"/>
            <a:ext cx="3327" cy="1756340"/>
          </a:xfrm>
          <a:prstGeom prst="line">
            <a:avLst/>
          </a:prstGeom>
        </p:spPr>
        <p:style>
          <a:lnRef idx="1">
            <a:schemeClr val="accent5"/>
          </a:lnRef>
          <a:fillRef idx="0">
            <a:schemeClr val="accent5"/>
          </a:fillRef>
          <a:effectRef idx="0">
            <a:schemeClr val="accent5"/>
          </a:effectRef>
          <a:fontRef idx="minor">
            <a:schemeClr val="tx1"/>
          </a:fontRef>
        </p:style>
      </p:cxnSp>
      <p:pic>
        <p:nvPicPr>
          <p:cNvPr id="2" name="图片 1"/>
          <p:cNvPicPr>
            <a:picLocks noChangeAspect="1"/>
          </p:cNvPicPr>
          <p:nvPr/>
        </p:nvPicPr>
        <p:blipFill>
          <a:blip r:embed="rId2"/>
          <a:stretch>
            <a:fillRect/>
          </a:stretch>
        </p:blipFill>
        <p:spPr>
          <a:xfrm>
            <a:off x="3280891" y="1840733"/>
            <a:ext cx="4047619" cy="4847619"/>
          </a:xfrm>
          <a:prstGeom prst="rect">
            <a:avLst/>
          </a:prstGeom>
        </p:spPr>
      </p:pic>
      <p:pic>
        <p:nvPicPr>
          <p:cNvPr id="4" name="图片 3"/>
          <p:cNvPicPr>
            <a:picLocks noChangeAspect="1"/>
          </p:cNvPicPr>
          <p:nvPr/>
        </p:nvPicPr>
        <p:blipFill>
          <a:blip r:embed="rId3"/>
          <a:stretch>
            <a:fillRect/>
          </a:stretch>
        </p:blipFill>
        <p:spPr>
          <a:xfrm>
            <a:off x="7735805" y="2268754"/>
            <a:ext cx="2866667" cy="371429"/>
          </a:xfrm>
          <a:prstGeom prst="rect">
            <a:avLst/>
          </a:prstGeom>
        </p:spPr>
      </p:pic>
      <p:pic>
        <p:nvPicPr>
          <p:cNvPr id="5" name="图片 4"/>
          <p:cNvPicPr>
            <a:picLocks noChangeAspect="1"/>
          </p:cNvPicPr>
          <p:nvPr/>
        </p:nvPicPr>
        <p:blipFill>
          <a:blip r:embed="rId4"/>
          <a:stretch>
            <a:fillRect/>
          </a:stretch>
        </p:blipFill>
        <p:spPr>
          <a:xfrm>
            <a:off x="9054853" y="4436998"/>
            <a:ext cx="2257143" cy="428571"/>
          </a:xfrm>
          <a:prstGeom prst="rect">
            <a:avLst/>
          </a:prstGeom>
        </p:spPr>
      </p:pic>
      <p:pic>
        <p:nvPicPr>
          <p:cNvPr id="6" name="图片 5"/>
          <p:cNvPicPr>
            <a:picLocks noChangeAspect="1"/>
          </p:cNvPicPr>
          <p:nvPr/>
        </p:nvPicPr>
        <p:blipFill>
          <a:blip r:embed="rId5"/>
          <a:stretch>
            <a:fillRect/>
          </a:stretch>
        </p:blipFill>
        <p:spPr>
          <a:xfrm>
            <a:off x="9054853" y="5515056"/>
            <a:ext cx="3095238" cy="409524"/>
          </a:xfrm>
          <a:prstGeom prst="rect">
            <a:avLst/>
          </a:prstGeom>
        </p:spPr>
      </p:pic>
      <p:sp>
        <p:nvSpPr>
          <p:cNvPr id="32" name="Freeform 9"/>
          <p:cNvSpPr>
            <a:spLocks noEditPoints="1"/>
          </p:cNvSpPr>
          <p:nvPr/>
        </p:nvSpPr>
        <p:spPr bwMode="auto">
          <a:xfrm>
            <a:off x="8026312" y="3868615"/>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文本框 32"/>
          <p:cNvSpPr txBox="1"/>
          <p:nvPr/>
        </p:nvSpPr>
        <p:spPr>
          <a:xfrm>
            <a:off x="8597946" y="3891881"/>
            <a:ext cx="1107996" cy="369332"/>
          </a:xfrm>
          <a:prstGeom prst="rect">
            <a:avLst/>
          </a:prstGeom>
          <a:noFill/>
        </p:spPr>
        <p:txBody>
          <a:bodyPr wrap="none" rtlCol="0">
            <a:spAutoFit/>
          </a:bodyPr>
          <a:lstStyle/>
          <a:p>
            <a:r>
              <a:rPr lang="zh-CN" altLang="en-US" dirty="0" smtClean="0"/>
              <a:t>结果生成</a:t>
            </a:r>
            <a:endParaRPr lang="zh-CN" altLang="en-US" dirty="0"/>
          </a:p>
        </p:txBody>
      </p:sp>
      <p:sp>
        <p:nvSpPr>
          <p:cNvPr id="34" name="Freeform 9"/>
          <p:cNvSpPr>
            <a:spLocks noEditPoints="1"/>
          </p:cNvSpPr>
          <p:nvPr/>
        </p:nvSpPr>
        <p:spPr bwMode="auto">
          <a:xfrm>
            <a:off x="8026312" y="501808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 name="文本框 34"/>
          <p:cNvSpPr txBox="1"/>
          <p:nvPr/>
        </p:nvSpPr>
        <p:spPr>
          <a:xfrm>
            <a:off x="8597946" y="5041354"/>
            <a:ext cx="1107996" cy="369332"/>
          </a:xfrm>
          <a:prstGeom prst="rect">
            <a:avLst/>
          </a:prstGeom>
          <a:noFill/>
        </p:spPr>
        <p:txBody>
          <a:bodyPr wrap="none" rtlCol="0">
            <a:spAutoFit/>
          </a:bodyPr>
          <a:lstStyle/>
          <a:p>
            <a:r>
              <a:rPr lang="zh-CN" altLang="en-US" dirty="0" smtClean="0"/>
              <a:t>目标函数</a:t>
            </a:r>
            <a:endParaRPr lang="zh-CN" altLang="en-US" dirty="0"/>
          </a:p>
        </p:txBody>
      </p:sp>
    </p:spTree>
    <p:extLst>
      <p:ext uri="{BB962C8B-B14F-4D97-AF65-F5344CB8AC3E}">
        <p14:creationId xmlns:p14="http://schemas.microsoft.com/office/powerpoint/2010/main" val="3389352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1000"/>
                                        <p:tgtEl>
                                          <p:spTgt spid="32"/>
                                        </p:tgtEl>
                                      </p:cBhvr>
                                    </p:animEffect>
                                    <p:anim calcmode="lin" valueType="num">
                                      <p:cBhvr>
                                        <p:cTn id="27" dur="1000" fill="hold"/>
                                        <p:tgtEl>
                                          <p:spTgt spid="32"/>
                                        </p:tgtEl>
                                        <p:attrNameLst>
                                          <p:attrName>ppt_x</p:attrName>
                                        </p:attrNameLst>
                                      </p:cBhvr>
                                      <p:tavLst>
                                        <p:tav tm="0">
                                          <p:val>
                                            <p:strVal val="#ppt_x"/>
                                          </p:val>
                                        </p:tav>
                                        <p:tav tm="100000">
                                          <p:val>
                                            <p:strVal val="#ppt_x"/>
                                          </p:val>
                                        </p:tav>
                                      </p:tavLst>
                                    </p:anim>
                                    <p:anim calcmode="lin" valueType="num">
                                      <p:cBhvr>
                                        <p:cTn id="28" dur="1000" fill="hold"/>
                                        <p:tgtEl>
                                          <p:spTgt spid="3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anim calcmode="lin" valueType="num">
                                      <p:cBhvr>
                                        <p:cTn id="49" dur="1000" fill="hold"/>
                                        <p:tgtEl>
                                          <p:spTgt spid="35"/>
                                        </p:tgtEl>
                                        <p:attrNameLst>
                                          <p:attrName>ppt_x</p:attrName>
                                        </p:attrNameLst>
                                      </p:cBhvr>
                                      <p:tavLst>
                                        <p:tav tm="0">
                                          <p:val>
                                            <p:strVal val="#ppt_x"/>
                                          </p:val>
                                        </p:tav>
                                        <p:tav tm="100000">
                                          <p:val>
                                            <p:strVal val="#ppt_x"/>
                                          </p:val>
                                        </p:tav>
                                      </p:tavLst>
                                    </p:anim>
                                    <p:anim calcmode="lin" valueType="num">
                                      <p:cBhvr>
                                        <p:cTn id="5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pPr>
              <a:spcAft>
                <a:spcPts val="600"/>
              </a:spcAft>
            </a:pPr>
            <a:r>
              <a:rPr lang="en-US" altLang="zh-CN" sz="3200" dirty="0">
                <a:solidFill>
                  <a:prstClr val="black"/>
                </a:solidFill>
              </a:rPr>
              <a:t>Bi-GRU+DS</a:t>
            </a:r>
            <a:r>
              <a:rPr lang="zh-CN" altLang="en-US" sz="3200" dirty="0" smtClean="0">
                <a:solidFill>
                  <a:prstClr val="black"/>
                </a:solidFill>
              </a:rPr>
              <a:t>实验</a:t>
            </a:r>
            <a:r>
              <a:rPr lang="zh-CN" altLang="en-US" sz="3200" dirty="0">
                <a:solidFill>
                  <a:prstClr val="black"/>
                </a:solidFill>
              </a:rPr>
              <a:t>与分析</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08930" y="1563735"/>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08930" y="264018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08930" y="371663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3" y="6310354"/>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09314" y="156373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09314" y="252686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09314" y="3567398"/>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7" y="631114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58719" y="5680460"/>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78484" y="4581837"/>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573636" y="4420452"/>
            <a:ext cx="1120328" cy="461665"/>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zh-CN" sz="1200" b="1" dirty="0">
                <a:solidFill>
                  <a:prstClr val="black"/>
                </a:solidFill>
              </a:rPr>
              <a:t>语义信息编码</a:t>
            </a:r>
            <a:endParaRPr lang="en-US" altLang="zh-CN" sz="1200" b="1" dirty="0">
              <a:solidFill>
                <a:prstClr val="black"/>
              </a:solidFill>
            </a:endParaRPr>
          </a:p>
        </p:txBody>
      </p:sp>
      <p:sp>
        <p:nvSpPr>
          <p:cNvPr id="25" name="椭圆 24"/>
          <p:cNvSpPr/>
          <p:nvPr/>
        </p:nvSpPr>
        <p:spPr>
          <a:xfrm>
            <a:off x="273172" y="5170898"/>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568324" y="4978685"/>
            <a:ext cx="1120328" cy="646331"/>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en-US" sz="1200" b="1" dirty="0">
                <a:solidFill>
                  <a:prstClr val="black"/>
                </a:solidFill>
              </a:rPr>
              <a:t>语义中心靠近机制</a:t>
            </a:r>
            <a:endParaRPr lang="en-US" altLang="zh-CN" sz="1200" b="1" dirty="0">
              <a:solidFill>
                <a:prstClr val="black"/>
              </a:solidFill>
            </a:endParaRPr>
          </a:p>
        </p:txBody>
      </p:sp>
      <p:sp>
        <p:nvSpPr>
          <p:cNvPr id="28" name="椭圆 27"/>
          <p:cNvSpPr/>
          <p:nvPr/>
        </p:nvSpPr>
        <p:spPr>
          <a:xfrm>
            <a:off x="273172" y="5750763"/>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568324" y="5681711"/>
            <a:ext cx="1120328" cy="276999"/>
          </a:xfrm>
          <a:prstGeom prst="rect">
            <a:avLst/>
          </a:prstGeom>
          <a:ln>
            <a:solidFill>
              <a:schemeClr val="bg1"/>
            </a:solidFill>
          </a:ln>
        </p:spPr>
        <p:txBody>
          <a:bodyPr wrap="square">
            <a:spAutoFit/>
          </a:bodyPr>
          <a:lstStyle/>
          <a:p>
            <a:pPr>
              <a:spcAft>
                <a:spcPts val="600"/>
              </a:spcAft>
            </a:pPr>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8" idx="4"/>
            <a:endCxn id="28" idx="0"/>
          </p:cNvCxnSpPr>
          <p:nvPr/>
        </p:nvCxnSpPr>
        <p:spPr>
          <a:xfrm flipH="1">
            <a:off x="344499" y="3994423"/>
            <a:ext cx="3327" cy="1756340"/>
          </a:xfrm>
          <a:prstGeom prst="line">
            <a:avLst/>
          </a:prstGeom>
        </p:spPr>
        <p:style>
          <a:lnRef idx="1">
            <a:schemeClr val="accent5"/>
          </a:lnRef>
          <a:fillRef idx="0">
            <a:schemeClr val="accent5"/>
          </a:fillRef>
          <a:effectRef idx="0">
            <a:schemeClr val="accent5"/>
          </a:effectRef>
          <a:fontRef idx="minor">
            <a:schemeClr val="tx1"/>
          </a:fontRef>
        </p:style>
      </p:cxnSp>
      <p:sp>
        <p:nvSpPr>
          <p:cNvPr id="30" name="矩形 29"/>
          <p:cNvSpPr/>
          <p:nvPr/>
        </p:nvSpPr>
        <p:spPr>
          <a:xfrm>
            <a:off x="3508899" y="1987380"/>
            <a:ext cx="4173945" cy="369332"/>
          </a:xfrm>
          <a:prstGeom prst="rect">
            <a:avLst/>
          </a:prstGeom>
          <a:ln>
            <a:solidFill>
              <a:schemeClr val="bg1"/>
            </a:solidFill>
          </a:ln>
        </p:spPr>
        <p:txBody>
          <a:bodyPr wrap="square">
            <a:spAutoFit/>
          </a:bodyPr>
          <a:lstStyle/>
          <a:p>
            <a:pPr algn="just"/>
            <a:r>
              <a:rPr lang="zh-CN" altLang="zh-CN" dirty="0"/>
              <a:t>对</a:t>
            </a:r>
            <a:r>
              <a:rPr lang="en-US" altLang="zh-CN" dirty="0" err="1"/>
              <a:t>Bi-GRU+Clustered</a:t>
            </a:r>
            <a:r>
              <a:rPr lang="en-US" altLang="zh-CN" dirty="0"/>
              <a:t> DS</a:t>
            </a:r>
            <a:r>
              <a:rPr lang="zh-CN" altLang="zh-CN" dirty="0"/>
              <a:t>性能的评价</a:t>
            </a:r>
            <a:endParaRPr lang="en-US" altLang="zh-CN" b="1" dirty="0">
              <a:solidFill>
                <a:prstClr val="black"/>
              </a:solidFill>
            </a:endParaRPr>
          </a:p>
        </p:txBody>
      </p:sp>
      <p:sp>
        <p:nvSpPr>
          <p:cNvPr id="31" name="Freeform 9"/>
          <p:cNvSpPr>
            <a:spLocks noEditPoints="1"/>
          </p:cNvSpPr>
          <p:nvPr/>
        </p:nvSpPr>
        <p:spPr bwMode="auto">
          <a:xfrm>
            <a:off x="2945264" y="1964114"/>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pic>
        <p:nvPicPr>
          <p:cNvPr id="2" name="图片 1"/>
          <p:cNvPicPr>
            <a:picLocks noChangeAspect="1"/>
          </p:cNvPicPr>
          <p:nvPr/>
        </p:nvPicPr>
        <p:blipFill>
          <a:blip r:embed="rId2"/>
          <a:stretch>
            <a:fillRect/>
          </a:stretch>
        </p:blipFill>
        <p:spPr>
          <a:xfrm>
            <a:off x="5349510" y="3127237"/>
            <a:ext cx="4666667" cy="3552381"/>
          </a:xfrm>
          <a:prstGeom prst="rect">
            <a:avLst/>
          </a:prstGeom>
        </p:spPr>
      </p:pic>
      <p:sp>
        <p:nvSpPr>
          <p:cNvPr id="32" name="矩形 31"/>
          <p:cNvSpPr/>
          <p:nvPr/>
        </p:nvSpPr>
        <p:spPr>
          <a:xfrm>
            <a:off x="3508899" y="2757905"/>
            <a:ext cx="4173945" cy="369332"/>
          </a:xfrm>
          <a:prstGeom prst="rect">
            <a:avLst/>
          </a:prstGeom>
          <a:ln>
            <a:solidFill>
              <a:schemeClr val="bg1"/>
            </a:solidFill>
          </a:ln>
        </p:spPr>
        <p:txBody>
          <a:bodyPr wrap="square">
            <a:spAutoFit/>
          </a:bodyPr>
          <a:lstStyle/>
          <a:p>
            <a:pPr algn="just"/>
            <a:r>
              <a:rPr lang="zh-CN" altLang="en-US" dirty="0" smtClean="0"/>
              <a:t>评价指标：</a:t>
            </a:r>
            <a:r>
              <a:rPr lang="en-US" altLang="zh-CN" dirty="0" smtClean="0"/>
              <a:t>PR</a:t>
            </a:r>
            <a:r>
              <a:rPr lang="zh-CN" altLang="en-US" dirty="0" smtClean="0"/>
              <a:t>曲线</a:t>
            </a:r>
            <a:endParaRPr lang="en-US" altLang="zh-CN" b="1" dirty="0">
              <a:solidFill>
                <a:prstClr val="black"/>
              </a:solidFill>
            </a:endParaRPr>
          </a:p>
        </p:txBody>
      </p:sp>
      <p:sp>
        <p:nvSpPr>
          <p:cNvPr id="33" name="Freeform 9"/>
          <p:cNvSpPr>
            <a:spLocks noEditPoints="1"/>
          </p:cNvSpPr>
          <p:nvPr/>
        </p:nvSpPr>
        <p:spPr bwMode="auto">
          <a:xfrm>
            <a:off x="2945264" y="2734639"/>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Tree>
    <p:extLst>
      <p:ext uri="{BB962C8B-B14F-4D97-AF65-F5344CB8AC3E}">
        <p14:creationId xmlns:p14="http://schemas.microsoft.com/office/powerpoint/2010/main" val="1054663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pPr>
              <a:spcAft>
                <a:spcPts val="600"/>
              </a:spcAft>
            </a:pPr>
            <a:r>
              <a:rPr lang="en-US" altLang="zh-CN" sz="3200" dirty="0">
                <a:solidFill>
                  <a:prstClr val="black"/>
                </a:solidFill>
              </a:rPr>
              <a:t>Bi-GRU+DS</a:t>
            </a:r>
            <a:r>
              <a:rPr lang="zh-CN" altLang="en-US" sz="3200" dirty="0">
                <a:solidFill>
                  <a:prstClr val="black"/>
                </a:solidFill>
              </a:rPr>
              <a:t>实验与分析</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08930" y="1563735"/>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08930" y="264018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08930" y="371663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3" y="6310354"/>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09314" y="156373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09314" y="252686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09314" y="3567398"/>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7" y="631114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58719" y="5680460"/>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78484" y="4581837"/>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573636" y="4420452"/>
            <a:ext cx="1120328" cy="461665"/>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zh-CN" sz="1200" b="1" dirty="0">
                <a:solidFill>
                  <a:prstClr val="black"/>
                </a:solidFill>
              </a:rPr>
              <a:t>语义信息编码</a:t>
            </a:r>
            <a:endParaRPr lang="en-US" altLang="zh-CN" sz="1200" b="1" dirty="0">
              <a:solidFill>
                <a:prstClr val="black"/>
              </a:solidFill>
            </a:endParaRPr>
          </a:p>
        </p:txBody>
      </p:sp>
      <p:sp>
        <p:nvSpPr>
          <p:cNvPr id="25" name="椭圆 24"/>
          <p:cNvSpPr/>
          <p:nvPr/>
        </p:nvSpPr>
        <p:spPr>
          <a:xfrm>
            <a:off x="273172" y="5170898"/>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568324" y="4978685"/>
            <a:ext cx="1120328" cy="646331"/>
          </a:xfrm>
          <a:prstGeom prst="rect">
            <a:avLst/>
          </a:prstGeom>
          <a:ln>
            <a:solidFill>
              <a:schemeClr val="bg1"/>
            </a:solidFill>
          </a:ln>
        </p:spPr>
        <p:txBody>
          <a:bodyPr wrap="square">
            <a:spAutoFit/>
          </a:bodyPr>
          <a:lstStyle/>
          <a:p>
            <a:pPr>
              <a:spcAft>
                <a:spcPts val="600"/>
              </a:spcAft>
            </a:pPr>
            <a:r>
              <a:rPr lang="en-US" altLang="zh-CN" sz="1200" b="1" dirty="0">
                <a:solidFill>
                  <a:prstClr val="black"/>
                </a:solidFill>
              </a:rPr>
              <a:t>Bi-GRU+DS</a:t>
            </a:r>
            <a:r>
              <a:rPr lang="zh-CN" altLang="en-US" sz="1200" b="1" dirty="0">
                <a:solidFill>
                  <a:prstClr val="black"/>
                </a:solidFill>
              </a:rPr>
              <a:t>语义中心靠近机制</a:t>
            </a:r>
            <a:endParaRPr lang="en-US" altLang="zh-CN" sz="1200" b="1" dirty="0">
              <a:solidFill>
                <a:prstClr val="black"/>
              </a:solidFill>
            </a:endParaRPr>
          </a:p>
        </p:txBody>
      </p:sp>
      <p:sp>
        <p:nvSpPr>
          <p:cNvPr id="28" name="椭圆 27"/>
          <p:cNvSpPr/>
          <p:nvPr/>
        </p:nvSpPr>
        <p:spPr>
          <a:xfrm>
            <a:off x="273172" y="5750763"/>
            <a:ext cx="142654" cy="138896"/>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568324" y="5681711"/>
            <a:ext cx="1120328" cy="276999"/>
          </a:xfrm>
          <a:prstGeom prst="rect">
            <a:avLst/>
          </a:prstGeom>
          <a:ln>
            <a:solidFill>
              <a:schemeClr val="bg1"/>
            </a:solidFill>
          </a:ln>
        </p:spPr>
        <p:txBody>
          <a:bodyPr wrap="square">
            <a:spAutoFit/>
          </a:bodyPr>
          <a:lstStyle/>
          <a:p>
            <a:pPr>
              <a:spcAft>
                <a:spcPts val="600"/>
              </a:spcAft>
            </a:pPr>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8" idx="4"/>
            <a:endCxn id="28" idx="0"/>
          </p:cNvCxnSpPr>
          <p:nvPr/>
        </p:nvCxnSpPr>
        <p:spPr>
          <a:xfrm flipH="1">
            <a:off x="344499" y="3994423"/>
            <a:ext cx="3327" cy="1756340"/>
          </a:xfrm>
          <a:prstGeom prst="line">
            <a:avLst/>
          </a:prstGeom>
        </p:spPr>
        <p:style>
          <a:lnRef idx="1">
            <a:schemeClr val="accent5"/>
          </a:lnRef>
          <a:fillRef idx="0">
            <a:schemeClr val="accent5"/>
          </a:fillRef>
          <a:effectRef idx="0">
            <a:schemeClr val="accent5"/>
          </a:effectRef>
          <a:fontRef idx="minor">
            <a:schemeClr val="tx1"/>
          </a:fontRef>
        </p:style>
      </p:cxnSp>
      <p:sp>
        <p:nvSpPr>
          <p:cNvPr id="30" name="矩形 29"/>
          <p:cNvSpPr/>
          <p:nvPr/>
        </p:nvSpPr>
        <p:spPr>
          <a:xfrm>
            <a:off x="3508899" y="1987380"/>
            <a:ext cx="4173945" cy="369332"/>
          </a:xfrm>
          <a:prstGeom prst="rect">
            <a:avLst/>
          </a:prstGeom>
          <a:ln>
            <a:solidFill>
              <a:schemeClr val="bg1"/>
            </a:solidFill>
          </a:ln>
        </p:spPr>
        <p:txBody>
          <a:bodyPr wrap="square">
            <a:spAutoFit/>
          </a:bodyPr>
          <a:lstStyle/>
          <a:p>
            <a:pPr algn="just"/>
            <a:r>
              <a:rPr lang="zh-CN" altLang="zh-CN" dirty="0"/>
              <a:t>语义中心个数的设置对实验效果的影响</a:t>
            </a:r>
            <a:endParaRPr lang="en-US" altLang="zh-CN" b="1" dirty="0">
              <a:solidFill>
                <a:prstClr val="black"/>
              </a:solidFill>
            </a:endParaRPr>
          </a:p>
        </p:txBody>
      </p:sp>
      <p:sp>
        <p:nvSpPr>
          <p:cNvPr id="31" name="Freeform 9"/>
          <p:cNvSpPr>
            <a:spLocks noEditPoints="1"/>
          </p:cNvSpPr>
          <p:nvPr/>
        </p:nvSpPr>
        <p:spPr bwMode="auto">
          <a:xfrm>
            <a:off x="2945264" y="1964114"/>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pic>
        <p:nvPicPr>
          <p:cNvPr id="4" name="图片 3"/>
          <p:cNvPicPr>
            <a:picLocks noChangeAspect="1"/>
          </p:cNvPicPr>
          <p:nvPr/>
        </p:nvPicPr>
        <p:blipFill>
          <a:blip r:embed="rId2"/>
          <a:stretch>
            <a:fillRect/>
          </a:stretch>
        </p:blipFill>
        <p:spPr>
          <a:xfrm>
            <a:off x="4628280" y="2779079"/>
            <a:ext cx="4466667" cy="3438095"/>
          </a:xfrm>
          <a:prstGeom prst="rect">
            <a:avLst/>
          </a:prstGeom>
        </p:spPr>
      </p:pic>
    </p:spTree>
    <p:extLst>
      <p:ext uri="{BB962C8B-B14F-4D97-AF65-F5344CB8AC3E}">
        <p14:creationId xmlns:p14="http://schemas.microsoft.com/office/powerpoint/2010/main" val="3787437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图表 20"/>
          <p:cNvGraphicFramePr/>
          <p:nvPr>
            <p:extLst>
              <p:ext uri="{D42A27DB-BD31-4B8C-83A1-F6EECF244321}">
                <p14:modId xmlns:p14="http://schemas.microsoft.com/office/powerpoint/2010/main" val="3436509848"/>
              </p:ext>
            </p:extLst>
          </p:nvPr>
        </p:nvGraphicFramePr>
        <p:xfrm>
          <a:off x="4208306" y="1561380"/>
          <a:ext cx="3775389" cy="3735240"/>
        </p:xfrm>
        <a:graphic>
          <a:graphicData uri="http://schemas.openxmlformats.org/drawingml/2006/chart">
            <c:chart xmlns:c="http://schemas.openxmlformats.org/drawingml/2006/chart" xmlns:r="http://schemas.openxmlformats.org/officeDocument/2006/relationships" r:id="rId3"/>
          </a:graphicData>
        </a:graphic>
      </p:graphicFrame>
      <p:sp>
        <p:nvSpPr>
          <p:cNvPr id="62" name="椭圆 61"/>
          <p:cNvSpPr/>
          <p:nvPr/>
        </p:nvSpPr>
        <p:spPr>
          <a:xfrm>
            <a:off x="4755178" y="2114662"/>
            <a:ext cx="2717323" cy="2705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椭圆 56"/>
          <p:cNvSpPr/>
          <p:nvPr/>
        </p:nvSpPr>
        <p:spPr>
          <a:xfrm>
            <a:off x="4502365" y="1899585"/>
            <a:ext cx="555427" cy="555427"/>
          </a:xfrm>
          <a:prstGeom prst="ellipse">
            <a:avLst/>
          </a:prstGeom>
          <a:solidFill>
            <a:srgbClr val="0EB2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prstClr val="white"/>
                </a:solidFill>
              </a:rPr>
              <a:t>1</a:t>
            </a:r>
            <a:endParaRPr lang="zh-CN" altLang="en-US">
              <a:solidFill>
                <a:prstClr val="white"/>
              </a:solidFill>
            </a:endParaRPr>
          </a:p>
        </p:txBody>
      </p:sp>
      <p:sp>
        <p:nvSpPr>
          <p:cNvPr id="71" name="椭圆 70"/>
          <p:cNvSpPr/>
          <p:nvPr/>
        </p:nvSpPr>
        <p:spPr>
          <a:xfrm>
            <a:off x="7134210" y="1899585"/>
            <a:ext cx="555427" cy="555427"/>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prstClr val="white"/>
                </a:solidFill>
              </a:rPr>
              <a:t>2</a:t>
            </a:r>
            <a:endParaRPr lang="zh-CN" altLang="en-US">
              <a:solidFill>
                <a:prstClr val="white"/>
              </a:solidFill>
            </a:endParaRPr>
          </a:p>
        </p:txBody>
      </p:sp>
      <p:sp>
        <p:nvSpPr>
          <p:cNvPr id="78" name="椭圆 77"/>
          <p:cNvSpPr/>
          <p:nvPr/>
        </p:nvSpPr>
        <p:spPr>
          <a:xfrm>
            <a:off x="4502365" y="4527226"/>
            <a:ext cx="555427" cy="555427"/>
          </a:xfrm>
          <a:prstGeom prst="ellipse">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prstClr val="white"/>
                </a:solidFill>
              </a:rPr>
              <a:t>4</a:t>
            </a:r>
            <a:endParaRPr lang="zh-CN" altLang="en-US">
              <a:solidFill>
                <a:prstClr val="white"/>
              </a:solidFill>
            </a:endParaRPr>
          </a:p>
        </p:txBody>
      </p:sp>
      <p:sp>
        <p:nvSpPr>
          <p:cNvPr id="79" name="椭圆 78"/>
          <p:cNvSpPr/>
          <p:nvPr/>
        </p:nvSpPr>
        <p:spPr>
          <a:xfrm>
            <a:off x="7134210" y="4527226"/>
            <a:ext cx="555427" cy="555427"/>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prstClr val="white"/>
                </a:solidFill>
              </a:rPr>
              <a:t>3</a:t>
            </a:r>
            <a:endParaRPr lang="zh-CN" altLang="en-US">
              <a:solidFill>
                <a:prstClr val="white"/>
              </a:solidFill>
            </a:endParaRPr>
          </a:p>
        </p:txBody>
      </p:sp>
      <p:sp>
        <p:nvSpPr>
          <p:cNvPr id="59" name="文本框 58"/>
          <p:cNvSpPr txBox="1"/>
          <p:nvPr/>
        </p:nvSpPr>
        <p:spPr>
          <a:xfrm>
            <a:off x="1432196" y="1300886"/>
            <a:ext cx="1360181" cy="369332"/>
          </a:xfrm>
          <a:prstGeom prst="rect">
            <a:avLst/>
          </a:prstGeom>
          <a:noFill/>
        </p:spPr>
        <p:txBody>
          <a:bodyPr wrap="none" rtlCol="0">
            <a:spAutoFit/>
          </a:bodyPr>
          <a:lstStyle/>
          <a:p>
            <a:r>
              <a:rPr lang="en-US" altLang="zh-CN" b="1">
                <a:solidFill>
                  <a:srgbClr val="0EB248"/>
                </a:solidFill>
              </a:rPr>
              <a:t>PART ONE</a:t>
            </a:r>
            <a:endParaRPr lang="zh-CN" altLang="en-US" b="1">
              <a:solidFill>
                <a:srgbClr val="0EB248"/>
              </a:solidFill>
            </a:endParaRPr>
          </a:p>
        </p:txBody>
      </p:sp>
      <p:sp>
        <p:nvSpPr>
          <p:cNvPr id="60" name="Lorem Ipsum"/>
          <p:cNvSpPr>
            <a:spLocks/>
          </p:cNvSpPr>
          <p:nvPr/>
        </p:nvSpPr>
        <p:spPr bwMode="auto">
          <a:xfrm>
            <a:off x="1432196" y="1670218"/>
            <a:ext cx="2230826" cy="2808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1400" dirty="0" smtClean="0">
                <a:solidFill>
                  <a:prstClr val="black"/>
                </a:solidFill>
                <a:latin typeface="Calibri"/>
              </a:rPr>
              <a:t>绪论</a:t>
            </a:r>
            <a:endParaRPr lang="en-US" sz="1400" dirty="0">
              <a:solidFill>
                <a:prstClr val="black"/>
              </a:solidFill>
              <a:latin typeface="Calibri"/>
            </a:endParaRPr>
          </a:p>
        </p:txBody>
      </p:sp>
      <p:sp>
        <p:nvSpPr>
          <p:cNvPr id="72" name="文本框 71"/>
          <p:cNvSpPr txBox="1"/>
          <p:nvPr/>
        </p:nvSpPr>
        <p:spPr>
          <a:xfrm>
            <a:off x="8451291" y="1300886"/>
            <a:ext cx="1398653" cy="369332"/>
          </a:xfrm>
          <a:prstGeom prst="rect">
            <a:avLst/>
          </a:prstGeom>
          <a:noFill/>
        </p:spPr>
        <p:txBody>
          <a:bodyPr wrap="none" rtlCol="0">
            <a:spAutoFit/>
          </a:bodyPr>
          <a:lstStyle/>
          <a:p>
            <a:r>
              <a:rPr lang="en-US" altLang="zh-CN" b="1">
                <a:solidFill>
                  <a:srgbClr val="92D050"/>
                </a:solidFill>
              </a:rPr>
              <a:t>PART TWO</a:t>
            </a:r>
            <a:endParaRPr lang="zh-CN" altLang="en-US" b="1">
              <a:solidFill>
                <a:srgbClr val="92D050"/>
              </a:solidFill>
            </a:endParaRPr>
          </a:p>
        </p:txBody>
      </p:sp>
      <p:sp>
        <p:nvSpPr>
          <p:cNvPr id="73" name="Lorem Ipsum"/>
          <p:cNvSpPr>
            <a:spLocks/>
          </p:cNvSpPr>
          <p:nvPr/>
        </p:nvSpPr>
        <p:spPr bwMode="auto">
          <a:xfrm>
            <a:off x="8415320" y="1670218"/>
            <a:ext cx="2395828" cy="49631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zh-CN" sz="1400" dirty="0">
                <a:solidFill>
                  <a:schemeClr val="tx1"/>
                </a:solidFill>
              </a:rPr>
              <a:t>基于改进语义假设和聚类的远程监督方法</a:t>
            </a:r>
            <a:endParaRPr lang="en-US" sz="1400" dirty="0">
              <a:solidFill>
                <a:schemeClr val="tx1"/>
              </a:solidFill>
              <a:latin typeface="Calibri"/>
            </a:endParaRPr>
          </a:p>
        </p:txBody>
      </p:sp>
      <p:sp>
        <p:nvSpPr>
          <p:cNvPr id="81" name="文本框 80"/>
          <p:cNvSpPr txBox="1"/>
          <p:nvPr/>
        </p:nvSpPr>
        <p:spPr>
          <a:xfrm>
            <a:off x="8415320" y="4945478"/>
            <a:ext cx="1642309" cy="369332"/>
          </a:xfrm>
          <a:prstGeom prst="rect">
            <a:avLst/>
          </a:prstGeom>
          <a:noFill/>
        </p:spPr>
        <p:txBody>
          <a:bodyPr wrap="none" rtlCol="0">
            <a:spAutoFit/>
          </a:bodyPr>
          <a:lstStyle/>
          <a:p>
            <a:r>
              <a:rPr lang="en-US" altLang="zh-CN" b="1">
                <a:solidFill>
                  <a:srgbClr val="0378B0"/>
                </a:solidFill>
              </a:rPr>
              <a:t>PART THREE</a:t>
            </a:r>
            <a:endParaRPr lang="zh-CN" altLang="en-US" b="1">
              <a:solidFill>
                <a:srgbClr val="0378B0"/>
              </a:solidFill>
            </a:endParaRPr>
          </a:p>
        </p:txBody>
      </p:sp>
      <p:sp>
        <p:nvSpPr>
          <p:cNvPr id="82" name="Lorem Ipsum"/>
          <p:cNvSpPr>
            <a:spLocks/>
          </p:cNvSpPr>
          <p:nvPr/>
        </p:nvSpPr>
        <p:spPr bwMode="auto">
          <a:xfrm>
            <a:off x="8415320" y="5314810"/>
            <a:ext cx="2557480" cy="49631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zh-CN" sz="1400" dirty="0">
                <a:solidFill>
                  <a:schemeClr val="tx1"/>
                </a:solidFill>
              </a:rPr>
              <a:t>基于改进语义假设和神经网络的远程监督方法</a:t>
            </a:r>
            <a:endParaRPr lang="en-US" sz="1400" dirty="0">
              <a:solidFill>
                <a:schemeClr val="tx1"/>
              </a:solidFill>
              <a:latin typeface="Calibri"/>
            </a:endParaRPr>
          </a:p>
        </p:txBody>
      </p:sp>
      <p:sp>
        <p:nvSpPr>
          <p:cNvPr id="83" name="文本框 82"/>
          <p:cNvSpPr txBox="1"/>
          <p:nvPr/>
        </p:nvSpPr>
        <p:spPr>
          <a:xfrm>
            <a:off x="1432196" y="4945478"/>
            <a:ext cx="1514069" cy="369332"/>
          </a:xfrm>
          <a:prstGeom prst="rect">
            <a:avLst/>
          </a:prstGeom>
          <a:noFill/>
        </p:spPr>
        <p:txBody>
          <a:bodyPr wrap="none" rtlCol="0">
            <a:spAutoFit/>
          </a:bodyPr>
          <a:lstStyle/>
          <a:p>
            <a:r>
              <a:rPr lang="en-US" altLang="zh-CN" b="1">
                <a:solidFill>
                  <a:srgbClr val="6CCEE5"/>
                </a:solidFill>
              </a:rPr>
              <a:t>PART FOUR</a:t>
            </a:r>
            <a:endParaRPr lang="zh-CN" altLang="en-US" b="1">
              <a:solidFill>
                <a:srgbClr val="6CCEE5"/>
              </a:solidFill>
            </a:endParaRPr>
          </a:p>
        </p:txBody>
      </p:sp>
      <p:sp>
        <p:nvSpPr>
          <p:cNvPr id="84" name="Lorem Ipsum"/>
          <p:cNvSpPr>
            <a:spLocks/>
          </p:cNvSpPr>
          <p:nvPr/>
        </p:nvSpPr>
        <p:spPr bwMode="auto">
          <a:xfrm>
            <a:off x="1432196" y="5314810"/>
            <a:ext cx="2230826" cy="28087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1400" dirty="0" smtClean="0">
                <a:solidFill>
                  <a:prstClr val="black"/>
                </a:solidFill>
                <a:latin typeface="Calibri"/>
              </a:rPr>
              <a:t>总结和展望</a:t>
            </a:r>
            <a:endParaRPr lang="en-US" sz="1400" dirty="0">
              <a:solidFill>
                <a:prstClr val="black"/>
              </a:solidFill>
              <a:latin typeface="Calibri"/>
            </a:endParaRPr>
          </a:p>
        </p:txBody>
      </p:sp>
      <p:sp>
        <p:nvSpPr>
          <p:cNvPr id="86" name="等腰三角形 85"/>
          <p:cNvSpPr/>
          <p:nvPr/>
        </p:nvSpPr>
        <p:spPr>
          <a:xfrm rot="10800000">
            <a:off x="5200012" y="-2"/>
            <a:ext cx="1779522" cy="744985"/>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8" name="矩形 87"/>
          <p:cNvSpPr/>
          <p:nvPr/>
        </p:nvSpPr>
        <p:spPr>
          <a:xfrm>
            <a:off x="8366552" y="1349668"/>
            <a:ext cx="45719" cy="521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9" name="矩形 88"/>
          <p:cNvSpPr/>
          <p:nvPr/>
        </p:nvSpPr>
        <p:spPr>
          <a:xfrm>
            <a:off x="8366552" y="5032199"/>
            <a:ext cx="45719" cy="71899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97" name="组合 96"/>
          <p:cNvGrpSpPr/>
          <p:nvPr/>
        </p:nvGrpSpPr>
        <p:grpSpPr>
          <a:xfrm>
            <a:off x="7583726" y="1609216"/>
            <a:ext cx="782826" cy="331234"/>
            <a:chOff x="7583726" y="1609216"/>
            <a:chExt cx="782826" cy="331234"/>
          </a:xfrm>
        </p:grpSpPr>
        <p:cxnSp>
          <p:nvCxnSpPr>
            <p:cNvPr id="91" name="直接连接符 90"/>
            <p:cNvCxnSpPr/>
            <p:nvPr/>
          </p:nvCxnSpPr>
          <p:spPr>
            <a:xfrm flipV="1">
              <a:off x="7583726" y="1609216"/>
              <a:ext cx="215950" cy="33123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endCxn id="88" idx="1"/>
            </p:cNvCxnSpPr>
            <p:nvPr/>
          </p:nvCxnSpPr>
          <p:spPr>
            <a:xfrm>
              <a:off x="7799676" y="1609216"/>
              <a:ext cx="566876" cy="102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flipV="1">
            <a:off x="7583726" y="5060463"/>
            <a:ext cx="782826" cy="331234"/>
            <a:chOff x="7583726" y="1609216"/>
            <a:chExt cx="782826" cy="331234"/>
          </a:xfrm>
        </p:grpSpPr>
        <p:cxnSp>
          <p:nvCxnSpPr>
            <p:cNvPr id="99" name="直接连接符 98"/>
            <p:cNvCxnSpPr/>
            <p:nvPr/>
          </p:nvCxnSpPr>
          <p:spPr>
            <a:xfrm flipV="1">
              <a:off x="7583726" y="1609216"/>
              <a:ext cx="215950" cy="33123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7799676" y="1609216"/>
              <a:ext cx="566876" cy="102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01" name="矩形 100"/>
          <p:cNvSpPr/>
          <p:nvPr/>
        </p:nvSpPr>
        <p:spPr>
          <a:xfrm flipH="1">
            <a:off x="3743708" y="1349668"/>
            <a:ext cx="45719" cy="753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2" name="组合 101"/>
          <p:cNvGrpSpPr/>
          <p:nvPr/>
        </p:nvGrpSpPr>
        <p:grpSpPr>
          <a:xfrm flipH="1">
            <a:off x="3789427" y="1609216"/>
            <a:ext cx="782827" cy="331234"/>
            <a:chOff x="7583726" y="1609216"/>
            <a:chExt cx="782827" cy="331234"/>
          </a:xfrm>
        </p:grpSpPr>
        <p:cxnSp>
          <p:nvCxnSpPr>
            <p:cNvPr id="103" name="直接连接符 102"/>
            <p:cNvCxnSpPr/>
            <p:nvPr/>
          </p:nvCxnSpPr>
          <p:spPr>
            <a:xfrm flipV="1">
              <a:off x="7583726" y="1609216"/>
              <a:ext cx="215950" cy="33123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799675" y="1609216"/>
              <a:ext cx="56687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8" name="矩形 107"/>
          <p:cNvSpPr/>
          <p:nvPr/>
        </p:nvSpPr>
        <p:spPr>
          <a:xfrm flipH="1">
            <a:off x="3743729" y="5032199"/>
            <a:ext cx="45719" cy="7189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9" name="组合 108"/>
          <p:cNvGrpSpPr/>
          <p:nvPr/>
        </p:nvGrpSpPr>
        <p:grpSpPr>
          <a:xfrm flipH="1" flipV="1">
            <a:off x="3789448" y="5060463"/>
            <a:ext cx="782826" cy="331234"/>
            <a:chOff x="7583726" y="1609216"/>
            <a:chExt cx="782826" cy="331234"/>
          </a:xfrm>
        </p:grpSpPr>
        <p:cxnSp>
          <p:nvCxnSpPr>
            <p:cNvPr id="110" name="直接连接符 109"/>
            <p:cNvCxnSpPr/>
            <p:nvPr/>
          </p:nvCxnSpPr>
          <p:spPr>
            <a:xfrm flipV="1">
              <a:off x="7583726" y="1609216"/>
              <a:ext cx="215950" cy="3312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799676" y="1609216"/>
              <a:ext cx="566876" cy="10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3" name="矩形 112"/>
          <p:cNvSpPr/>
          <p:nvPr/>
        </p:nvSpPr>
        <p:spPr>
          <a:xfrm>
            <a:off x="5535775" y="3105834"/>
            <a:ext cx="1107996" cy="646331"/>
          </a:xfrm>
          <a:prstGeom prst="rect">
            <a:avLst/>
          </a:prstGeom>
        </p:spPr>
        <p:txBody>
          <a:bodyPr wrap="none">
            <a:spAutoFit/>
          </a:bodyPr>
          <a:lstStyle/>
          <a:p>
            <a:r>
              <a:rPr lang="zh-CN" altLang="en-US" sz="3600" b="1" dirty="0" smtClean="0">
                <a:solidFill>
                  <a:srgbClr val="404040"/>
                </a:solidFill>
              </a:rPr>
              <a:t>目录</a:t>
            </a:r>
            <a:endParaRPr lang="zh-CN" altLang="en-US" sz="3600" b="1" dirty="0">
              <a:solidFill>
                <a:srgbClr val="404040"/>
              </a:solidFill>
            </a:endParaRPr>
          </a:p>
        </p:txBody>
      </p:sp>
    </p:spTree>
    <p:extLst>
      <p:ext uri="{BB962C8B-B14F-4D97-AF65-F5344CB8AC3E}">
        <p14:creationId xmlns:p14="http://schemas.microsoft.com/office/powerpoint/2010/main" val="3069175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0"/>
                                        <p:tgtEl>
                                          <p:spTgt spid="113"/>
                                        </p:tgtEl>
                                      </p:cBhvr>
                                    </p:animEffect>
                                    <p:anim calcmode="lin" valueType="num">
                                      <p:cBhvr>
                                        <p:cTn id="18" dur="1000" fill="hold"/>
                                        <p:tgtEl>
                                          <p:spTgt spid="113"/>
                                        </p:tgtEl>
                                        <p:attrNameLst>
                                          <p:attrName>ppt_x</p:attrName>
                                        </p:attrNameLst>
                                      </p:cBhvr>
                                      <p:tavLst>
                                        <p:tav tm="0">
                                          <p:val>
                                            <p:strVal val="#ppt_x"/>
                                          </p:val>
                                        </p:tav>
                                        <p:tav tm="100000">
                                          <p:val>
                                            <p:strVal val="#ppt_x"/>
                                          </p:val>
                                        </p:tav>
                                      </p:tavLst>
                                    </p:anim>
                                    <p:anim calcmode="lin" valueType="num">
                                      <p:cBhvr>
                                        <p:cTn id="19"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1000"/>
                                        <p:tgtEl>
                                          <p:spTgt spid="57"/>
                                        </p:tgtEl>
                                      </p:cBhvr>
                                    </p:animEffect>
                                    <p:anim calcmode="lin" valueType="num">
                                      <p:cBhvr>
                                        <p:cTn id="25" dur="1000" fill="hold"/>
                                        <p:tgtEl>
                                          <p:spTgt spid="57"/>
                                        </p:tgtEl>
                                        <p:attrNameLst>
                                          <p:attrName>ppt_x</p:attrName>
                                        </p:attrNameLst>
                                      </p:cBhvr>
                                      <p:tavLst>
                                        <p:tav tm="0">
                                          <p:val>
                                            <p:strVal val="#ppt_x"/>
                                          </p:val>
                                        </p:tav>
                                        <p:tav tm="100000">
                                          <p:val>
                                            <p:strVal val="#ppt_x"/>
                                          </p:val>
                                        </p:tav>
                                      </p:tavLst>
                                    </p:anim>
                                    <p:anim calcmode="lin" valueType="num">
                                      <p:cBhvr>
                                        <p:cTn id="26" dur="1000" fill="hold"/>
                                        <p:tgtEl>
                                          <p:spTgt spid="5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1000"/>
                                        <p:tgtEl>
                                          <p:spTgt spid="60"/>
                                        </p:tgtEl>
                                      </p:cBhvr>
                                    </p:animEffect>
                                    <p:anim calcmode="lin" valueType="num">
                                      <p:cBhvr>
                                        <p:cTn id="35" dur="1000" fill="hold"/>
                                        <p:tgtEl>
                                          <p:spTgt spid="60"/>
                                        </p:tgtEl>
                                        <p:attrNameLst>
                                          <p:attrName>ppt_x</p:attrName>
                                        </p:attrNameLst>
                                      </p:cBhvr>
                                      <p:tavLst>
                                        <p:tav tm="0">
                                          <p:val>
                                            <p:strVal val="#ppt_x"/>
                                          </p:val>
                                        </p:tav>
                                        <p:tav tm="100000">
                                          <p:val>
                                            <p:strVal val="#ppt_x"/>
                                          </p:val>
                                        </p:tav>
                                      </p:tavLst>
                                    </p:anim>
                                    <p:anim calcmode="lin" valueType="num">
                                      <p:cBhvr>
                                        <p:cTn id="36" dur="1000" fill="hold"/>
                                        <p:tgtEl>
                                          <p:spTgt spid="6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animEffect transition="in" filter="fade">
                                      <p:cBhvr>
                                        <p:cTn id="39" dur="1000"/>
                                        <p:tgtEl>
                                          <p:spTgt spid="101"/>
                                        </p:tgtEl>
                                      </p:cBhvr>
                                    </p:animEffect>
                                    <p:anim calcmode="lin" valueType="num">
                                      <p:cBhvr>
                                        <p:cTn id="40" dur="1000" fill="hold"/>
                                        <p:tgtEl>
                                          <p:spTgt spid="101"/>
                                        </p:tgtEl>
                                        <p:attrNameLst>
                                          <p:attrName>ppt_x</p:attrName>
                                        </p:attrNameLst>
                                      </p:cBhvr>
                                      <p:tavLst>
                                        <p:tav tm="0">
                                          <p:val>
                                            <p:strVal val="#ppt_x"/>
                                          </p:val>
                                        </p:tav>
                                        <p:tav tm="100000">
                                          <p:val>
                                            <p:strVal val="#ppt_x"/>
                                          </p:val>
                                        </p:tav>
                                      </p:tavLst>
                                    </p:anim>
                                    <p:anim calcmode="lin" valueType="num">
                                      <p:cBhvr>
                                        <p:cTn id="41" dur="1000" fill="hold"/>
                                        <p:tgtEl>
                                          <p:spTgt spid="10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fade">
                                      <p:cBhvr>
                                        <p:cTn id="44" dur="1000"/>
                                        <p:tgtEl>
                                          <p:spTgt spid="102"/>
                                        </p:tgtEl>
                                      </p:cBhvr>
                                    </p:animEffect>
                                    <p:anim calcmode="lin" valueType="num">
                                      <p:cBhvr>
                                        <p:cTn id="45" dur="1000" fill="hold"/>
                                        <p:tgtEl>
                                          <p:spTgt spid="102"/>
                                        </p:tgtEl>
                                        <p:attrNameLst>
                                          <p:attrName>ppt_x</p:attrName>
                                        </p:attrNameLst>
                                      </p:cBhvr>
                                      <p:tavLst>
                                        <p:tav tm="0">
                                          <p:val>
                                            <p:strVal val="#ppt_x"/>
                                          </p:val>
                                        </p:tav>
                                        <p:tav tm="100000">
                                          <p:val>
                                            <p:strVal val="#ppt_x"/>
                                          </p:val>
                                        </p:tav>
                                      </p:tavLst>
                                    </p:anim>
                                    <p:anim calcmode="lin" valueType="num">
                                      <p:cBhvr>
                                        <p:cTn id="46"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1000"/>
                                        <p:tgtEl>
                                          <p:spTgt spid="71"/>
                                        </p:tgtEl>
                                      </p:cBhvr>
                                    </p:animEffect>
                                    <p:anim calcmode="lin" valueType="num">
                                      <p:cBhvr>
                                        <p:cTn id="52" dur="1000" fill="hold"/>
                                        <p:tgtEl>
                                          <p:spTgt spid="71"/>
                                        </p:tgtEl>
                                        <p:attrNameLst>
                                          <p:attrName>ppt_x</p:attrName>
                                        </p:attrNameLst>
                                      </p:cBhvr>
                                      <p:tavLst>
                                        <p:tav tm="0">
                                          <p:val>
                                            <p:strVal val="#ppt_x"/>
                                          </p:val>
                                        </p:tav>
                                        <p:tav tm="100000">
                                          <p:val>
                                            <p:strVal val="#ppt_x"/>
                                          </p:val>
                                        </p:tav>
                                      </p:tavLst>
                                    </p:anim>
                                    <p:anim calcmode="lin" valueType="num">
                                      <p:cBhvr>
                                        <p:cTn id="53" dur="1000" fill="hold"/>
                                        <p:tgtEl>
                                          <p:spTgt spid="7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fade">
                                      <p:cBhvr>
                                        <p:cTn id="56" dur="1000"/>
                                        <p:tgtEl>
                                          <p:spTgt spid="72"/>
                                        </p:tgtEl>
                                      </p:cBhvr>
                                    </p:animEffect>
                                    <p:anim calcmode="lin" valueType="num">
                                      <p:cBhvr>
                                        <p:cTn id="57" dur="1000" fill="hold"/>
                                        <p:tgtEl>
                                          <p:spTgt spid="72"/>
                                        </p:tgtEl>
                                        <p:attrNameLst>
                                          <p:attrName>ppt_x</p:attrName>
                                        </p:attrNameLst>
                                      </p:cBhvr>
                                      <p:tavLst>
                                        <p:tav tm="0">
                                          <p:val>
                                            <p:strVal val="#ppt_x"/>
                                          </p:val>
                                        </p:tav>
                                        <p:tav tm="100000">
                                          <p:val>
                                            <p:strVal val="#ppt_x"/>
                                          </p:val>
                                        </p:tav>
                                      </p:tavLst>
                                    </p:anim>
                                    <p:anim calcmode="lin" valueType="num">
                                      <p:cBhvr>
                                        <p:cTn id="58" dur="1000" fill="hold"/>
                                        <p:tgtEl>
                                          <p:spTgt spid="7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1000"/>
                                        <p:tgtEl>
                                          <p:spTgt spid="73"/>
                                        </p:tgtEl>
                                      </p:cBhvr>
                                    </p:animEffect>
                                    <p:anim calcmode="lin" valueType="num">
                                      <p:cBhvr>
                                        <p:cTn id="62" dur="1000" fill="hold"/>
                                        <p:tgtEl>
                                          <p:spTgt spid="73"/>
                                        </p:tgtEl>
                                        <p:attrNameLst>
                                          <p:attrName>ppt_x</p:attrName>
                                        </p:attrNameLst>
                                      </p:cBhvr>
                                      <p:tavLst>
                                        <p:tav tm="0">
                                          <p:val>
                                            <p:strVal val="#ppt_x"/>
                                          </p:val>
                                        </p:tav>
                                        <p:tav tm="100000">
                                          <p:val>
                                            <p:strVal val="#ppt_x"/>
                                          </p:val>
                                        </p:tav>
                                      </p:tavLst>
                                    </p:anim>
                                    <p:anim calcmode="lin" valueType="num">
                                      <p:cBhvr>
                                        <p:cTn id="63" dur="1000" fill="hold"/>
                                        <p:tgtEl>
                                          <p:spTgt spid="7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88"/>
                                        </p:tgtEl>
                                        <p:attrNameLst>
                                          <p:attrName>style.visibility</p:attrName>
                                        </p:attrNameLst>
                                      </p:cBhvr>
                                      <p:to>
                                        <p:strVal val="visible"/>
                                      </p:to>
                                    </p:set>
                                    <p:animEffect transition="in" filter="fade">
                                      <p:cBhvr>
                                        <p:cTn id="66" dur="1000"/>
                                        <p:tgtEl>
                                          <p:spTgt spid="88"/>
                                        </p:tgtEl>
                                      </p:cBhvr>
                                    </p:animEffect>
                                    <p:anim calcmode="lin" valueType="num">
                                      <p:cBhvr>
                                        <p:cTn id="67" dur="1000" fill="hold"/>
                                        <p:tgtEl>
                                          <p:spTgt spid="88"/>
                                        </p:tgtEl>
                                        <p:attrNameLst>
                                          <p:attrName>ppt_x</p:attrName>
                                        </p:attrNameLst>
                                      </p:cBhvr>
                                      <p:tavLst>
                                        <p:tav tm="0">
                                          <p:val>
                                            <p:strVal val="#ppt_x"/>
                                          </p:val>
                                        </p:tav>
                                        <p:tav tm="100000">
                                          <p:val>
                                            <p:strVal val="#ppt_x"/>
                                          </p:val>
                                        </p:tav>
                                      </p:tavLst>
                                    </p:anim>
                                    <p:anim calcmode="lin" valueType="num">
                                      <p:cBhvr>
                                        <p:cTn id="68" dur="1000" fill="hold"/>
                                        <p:tgtEl>
                                          <p:spTgt spid="88"/>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1000"/>
                                        <p:tgtEl>
                                          <p:spTgt spid="97"/>
                                        </p:tgtEl>
                                      </p:cBhvr>
                                    </p:animEffect>
                                    <p:anim calcmode="lin" valueType="num">
                                      <p:cBhvr>
                                        <p:cTn id="72" dur="1000" fill="hold"/>
                                        <p:tgtEl>
                                          <p:spTgt spid="97"/>
                                        </p:tgtEl>
                                        <p:attrNameLst>
                                          <p:attrName>ppt_x</p:attrName>
                                        </p:attrNameLst>
                                      </p:cBhvr>
                                      <p:tavLst>
                                        <p:tav tm="0">
                                          <p:val>
                                            <p:strVal val="#ppt_x"/>
                                          </p:val>
                                        </p:tav>
                                        <p:tav tm="100000">
                                          <p:val>
                                            <p:strVal val="#ppt_x"/>
                                          </p:val>
                                        </p:tav>
                                      </p:tavLst>
                                    </p:anim>
                                    <p:anim calcmode="lin" valueType="num">
                                      <p:cBhvr>
                                        <p:cTn id="7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79"/>
                                        </p:tgtEl>
                                        <p:attrNameLst>
                                          <p:attrName>style.visibility</p:attrName>
                                        </p:attrNameLst>
                                      </p:cBhvr>
                                      <p:to>
                                        <p:strVal val="visible"/>
                                      </p:to>
                                    </p:set>
                                    <p:animEffect transition="in" filter="fade">
                                      <p:cBhvr>
                                        <p:cTn id="78" dur="1000"/>
                                        <p:tgtEl>
                                          <p:spTgt spid="79"/>
                                        </p:tgtEl>
                                      </p:cBhvr>
                                    </p:animEffect>
                                    <p:anim calcmode="lin" valueType="num">
                                      <p:cBhvr>
                                        <p:cTn id="79" dur="1000" fill="hold"/>
                                        <p:tgtEl>
                                          <p:spTgt spid="79"/>
                                        </p:tgtEl>
                                        <p:attrNameLst>
                                          <p:attrName>ppt_x</p:attrName>
                                        </p:attrNameLst>
                                      </p:cBhvr>
                                      <p:tavLst>
                                        <p:tav tm="0">
                                          <p:val>
                                            <p:strVal val="#ppt_x"/>
                                          </p:val>
                                        </p:tav>
                                        <p:tav tm="100000">
                                          <p:val>
                                            <p:strVal val="#ppt_x"/>
                                          </p:val>
                                        </p:tav>
                                      </p:tavLst>
                                    </p:anim>
                                    <p:anim calcmode="lin" valueType="num">
                                      <p:cBhvr>
                                        <p:cTn id="80" dur="1000" fill="hold"/>
                                        <p:tgtEl>
                                          <p:spTgt spid="7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animEffect transition="in" filter="fade">
                                      <p:cBhvr>
                                        <p:cTn id="83" dur="1000"/>
                                        <p:tgtEl>
                                          <p:spTgt spid="81"/>
                                        </p:tgtEl>
                                      </p:cBhvr>
                                    </p:animEffect>
                                    <p:anim calcmode="lin" valueType="num">
                                      <p:cBhvr>
                                        <p:cTn id="84" dur="1000" fill="hold"/>
                                        <p:tgtEl>
                                          <p:spTgt spid="81"/>
                                        </p:tgtEl>
                                        <p:attrNameLst>
                                          <p:attrName>ppt_x</p:attrName>
                                        </p:attrNameLst>
                                      </p:cBhvr>
                                      <p:tavLst>
                                        <p:tav tm="0">
                                          <p:val>
                                            <p:strVal val="#ppt_x"/>
                                          </p:val>
                                        </p:tav>
                                        <p:tav tm="100000">
                                          <p:val>
                                            <p:strVal val="#ppt_x"/>
                                          </p:val>
                                        </p:tav>
                                      </p:tavLst>
                                    </p:anim>
                                    <p:anim calcmode="lin" valueType="num">
                                      <p:cBhvr>
                                        <p:cTn id="85" dur="1000" fill="hold"/>
                                        <p:tgtEl>
                                          <p:spTgt spid="8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82"/>
                                        </p:tgtEl>
                                        <p:attrNameLst>
                                          <p:attrName>style.visibility</p:attrName>
                                        </p:attrNameLst>
                                      </p:cBhvr>
                                      <p:to>
                                        <p:strVal val="visible"/>
                                      </p:to>
                                    </p:set>
                                    <p:animEffect transition="in" filter="fade">
                                      <p:cBhvr>
                                        <p:cTn id="88" dur="1000"/>
                                        <p:tgtEl>
                                          <p:spTgt spid="82"/>
                                        </p:tgtEl>
                                      </p:cBhvr>
                                    </p:animEffect>
                                    <p:anim calcmode="lin" valueType="num">
                                      <p:cBhvr>
                                        <p:cTn id="89" dur="1000" fill="hold"/>
                                        <p:tgtEl>
                                          <p:spTgt spid="82"/>
                                        </p:tgtEl>
                                        <p:attrNameLst>
                                          <p:attrName>ppt_x</p:attrName>
                                        </p:attrNameLst>
                                      </p:cBhvr>
                                      <p:tavLst>
                                        <p:tav tm="0">
                                          <p:val>
                                            <p:strVal val="#ppt_x"/>
                                          </p:val>
                                        </p:tav>
                                        <p:tav tm="100000">
                                          <p:val>
                                            <p:strVal val="#ppt_x"/>
                                          </p:val>
                                        </p:tav>
                                      </p:tavLst>
                                    </p:anim>
                                    <p:anim calcmode="lin" valueType="num">
                                      <p:cBhvr>
                                        <p:cTn id="90" dur="1000" fill="hold"/>
                                        <p:tgtEl>
                                          <p:spTgt spid="8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89"/>
                                        </p:tgtEl>
                                        <p:attrNameLst>
                                          <p:attrName>style.visibility</p:attrName>
                                        </p:attrNameLst>
                                      </p:cBhvr>
                                      <p:to>
                                        <p:strVal val="visible"/>
                                      </p:to>
                                    </p:set>
                                    <p:animEffect transition="in" filter="fade">
                                      <p:cBhvr>
                                        <p:cTn id="93" dur="1000"/>
                                        <p:tgtEl>
                                          <p:spTgt spid="89"/>
                                        </p:tgtEl>
                                      </p:cBhvr>
                                    </p:animEffect>
                                    <p:anim calcmode="lin" valueType="num">
                                      <p:cBhvr>
                                        <p:cTn id="94" dur="1000" fill="hold"/>
                                        <p:tgtEl>
                                          <p:spTgt spid="89"/>
                                        </p:tgtEl>
                                        <p:attrNameLst>
                                          <p:attrName>ppt_x</p:attrName>
                                        </p:attrNameLst>
                                      </p:cBhvr>
                                      <p:tavLst>
                                        <p:tav tm="0">
                                          <p:val>
                                            <p:strVal val="#ppt_x"/>
                                          </p:val>
                                        </p:tav>
                                        <p:tav tm="100000">
                                          <p:val>
                                            <p:strVal val="#ppt_x"/>
                                          </p:val>
                                        </p:tav>
                                      </p:tavLst>
                                    </p:anim>
                                    <p:anim calcmode="lin" valueType="num">
                                      <p:cBhvr>
                                        <p:cTn id="95" dur="1000" fill="hold"/>
                                        <p:tgtEl>
                                          <p:spTgt spid="89"/>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98"/>
                                        </p:tgtEl>
                                        <p:attrNameLst>
                                          <p:attrName>style.visibility</p:attrName>
                                        </p:attrNameLst>
                                      </p:cBhvr>
                                      <p:to>
                                        <p:strVal val="visible"/>
                                      </p:to>
                                    </p:set>
                                    <p:animEffect transition="in" filter="fade">
                                      <p:cBhvr>
                                        <p:cTn id="98" dur="1000"/>
                                        <p:tgtEl>
                                          <p:spTgt spid="98"/>
                                        </p:tgtEl>
                                      </p:cBhvr>
                                    </p:animEffect>
                                    <p:anim calcmode="lin" valueType="num">
                                      <p:cBhvr>
                                        <p:cTn id="99" dur="1000" fill="hold"/>
                                        <p:tgtEl>
                                          <p:spTgt spid="98"/>
                                        </p:tgtEl>
                                        <p:attrNameLst>
                                          <p:attrName>ppt_x</p:attrName>
                                        </p:attrNameLst>
                                      </p:cBhvr>
                                      <p:tavLst>
                                        <p:tav tm="0">
                                          <p:val>
                                            <p:strVal val="#ppt_x"/>
                                          </p:val>
                                        </p:tav>
                                        <p:tav tm="100000">
                                          <p:val>
                                            <p:strVal val="#ppt_x"/>
                                          </p:val>
                                        </p:tav>
                                      </p:tavLst>
                                    </p:anim>
                                    <p:anim calcmode="lin" valueType="num">
                                      <p:cBhvr>
                                        <p:cTn id="100"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fade">
                                      <p:cBhvr>
                                        <p:cTn id="105" dur="1000"/>
                                        <p:tgtEl>
                                          <p:spTgt spid="78"/>
                                        </p:tgtEl>
                                      </p:cBhvr>
                                    </p:animEffect>
                                    <p:anim calcmode="lin" valueType="num">
                                      <p:cBhvr>
                                        <p:cTn id="106" dur="1000" fill="hold"/>
                                        <p:tgtEl>
                                          <p:spTgt spid="78"/>
                                        </p:tgtEl>
                                        <p:attrNameLst>
                                          <p:attrName>ppt_x</p:attrName>
                                        </p:attrNameLst>
                                      </p:cBhvr>
                                      <p:tavLst>
                                        <p:tav tm="0">
                                          <p:val>
                                            <p:strVal val="#ppt_x"/>
                                          </p:val>
                                        </p:tav>
                                        <p:tav tm="100000">
                                          <p:val>
                                            <p:strVal val="#ppt_x"/>
                                          </p:val>
                                        </p:tav>
                                      </p:tavLst>
                                    </p:anim>
                                    <p:anim calcmode="lin" valueType="num">
                                      <p:cBhvr>
                                        <p:cTn id="107" dur="1000" fill="hold"/>
                                        <p:tgtEl>
                                          <p:spTgt spid="78"/>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83"/>
                                        </p:tgtEl>
                                        <p:attrNameLst>
                                          <p:attrName>style.visibility</p:attrName>
                                        </p:attrNameLst>
                                      </p:cBhvr>
                                      <p:to>
                                        <p:strVal val="visible"/>
                                      </p:to>
                                    </p:set>
                                    <p:animEffect transition="in" filter="fade">
                                      <p:cBhvr>
                                        <p:cTn id="110" dur="1000"/>
                                        <p:tgtEl>
                                          <p:spTgt spid="83"/>
                                        </p:tgtEl>
                                      </p:cBhvr>
                                    </p:animEffect>
                                    <p:anim calcmode="lin" valueType="num">
                                      <p:cBhvr>
                                        <p:cTn id="111" dur="1000" fill="hold"/>
                                        <p:tgtEl>
                                          <p:spTgt spid="83"/>
                                        </p:tgtEl>
                                        <p:attrNameLst>
                                          <p:attrName>ppt_x</p:attrName>
                                        </p:attrNameLst>
                                      </p:cBhvr>
                                      <p:tavLst>
                                        <p:tav tm="0">
                                          <p:val>
                                            <p:strVal val="#ppt_x"/>
                                          </p:val>
                                        </p:tav>
                                        <p:tav tm="100000">
                                          <p:val>
                                            <p:strVal val="#ppt_x"/>
                                          </p:val>
                                        </p:tav>
                                      </p:tavLst>
                                    </p:anim>
                                    <p:anim calcmode="lin" valueType="num">
                                      <p:cBhvr>
                                        <p:cTn id="112" dur="1000" fill="hold"/>
                                        <p:tgtEl>
                                          <p:spTgt spid="8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84"/>
                                        </p:tgtEl>
                                        <p:attrNameLst>
                                          <p:attrName>style.visibility</p:attrName>
                                        </p:attrNameLst>
                                      </p:cBhvr>
                                      <p:to>
                                        <p:strVal val="visible"/>
                                      </p:to>
                                    </p:set>
                                    <p:animEffect transition="in" filter="fade">
                                      <p:cBhvr>
                                        <p:cTn id="115" dur="1000"/>
                                        <p:tgtEl>
                                          <p:spTgt spid="84"/>
                                        </p:tgtEl>
                                      </p:cBhvr>
                                    </p:animEffect>
                                    <p:anim calcmode="lin" valueType="num">
                                      <p:cBhvr>
                                        <p:cTn id="116" dur="1000" fill="hold"/>
                                        <p:tgtEl>
                                          <p:spTgt spid="84"/>
                                        </p:tgtEl>
                                        <p:attrNameLst>
                                          <p:attrName>ppt_x</p:attrName>
                                        </p:attrNameLst>
                                      </p:cBhvr>
                                      <p:tavLst>
                                        <p:tav tm="0">
                                          <p:val>
                                            <p:strVal val="#ppt_x"/>
                                          </p:val>
                                        </p:tav>
                                        <p:tav tm="100000">
                                          <p:val>
                                            <p:strVal val="#ppt_x"/>
                                          </p:val>
                                        </p:tav>
                                      </p:tavLst>
                                    </p:anim>
                                    <p:anim calcmode="lin" valueType="num">
                                      <p:cBhvr>
                                        <p:cTn id="117" dur="1000" fill="hold"/>
                                        <p:tgtEl>
                                          <p:spTgt spid="84"/>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108"/>
                                        </p:tgtEl>
                                        <p:attrNameLst>
                                          <p:attrName>style.visibility</p:attrName>
                                        </p:attrNameLst>
                                      </p:cBhvr>
                                      <p:to>
                                        <p:strVal val="visible"/>
                                      </p:to>
                                    </p:set>
                                    <p:animEffect transition="in" filter="fade">
                                      <p:cBhvr>
                                        <p:cTn id="120" dur="1000"/>
                                        <p:tgtEl>
                                          <p:spTgt spid="108"/>
                                        </p:tgtEl>
                                      </p:cBhvr>
                                    </p:animEffect>
                                    <p:anim calcmode="lin" valueType="num">
                                      <p:cBhvr>
                                        <p:cTn id="121" dur="1000" fill="hold"/>
                                        <p:tgtEl>
                                          <p:spTgt spid="108"/>
                                        </p:tgtEl>
                                        <p:attrNameLst>
                                          <p:attrName>ppt_x</p:attrName>
                                        </p:attrNameLst>
                                      </p:cBhvr>
                                      <p:tavLst>
                                        <p:tav tm="0">
                                          <p:val>
                                            <p:strVal val="#ppt_x"/>
                                          </p:val>
                                        </p:tav>
                                        <p:tav tm="100000">
                                          <p:val>
                                            <p:strVal val="#ppt_x"/>
                                          </p:val>
                                        </p:tav>
                                      </p:tavLst>
                                    </p:anim>
                                    <p:anim calcmode="lin" valueType="num">
                                      <p:cBhvr>
                                        <p:cTn id="122" dur="1000" fill="hold"/>
                                        <p:tgtEl>
                                          <p:spTgt spid="108"/>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109"/>
                                        </p:tgtEl>
                                        <p:attrNameLst>
                                          <p:attrName>style.visibility</p:attrName>
                                        </p:attrNameLst>
                                      </p:cBhvr>
                                      <p:to>
                                        <p:strVal val="visible"/>
                                      </p:to>
                                    </p:set>
                                    <p:animEffect transition="in" filter="fade">
                                      <p:cBhvr>
                                        <p:cTn id="125" dur="1000"/>
                                        <p:tgtEl>
                                          <p:spTgt spid="109"/>
                                        </p:tgtEl>
                                      </p:cBhvr>
                                    </p:animEffect>
                                    <p:anim calcmode="lin" valueType="num">
                                      <p:cBhvr>
                                        <p:cTn id="126" dur="1000" fill="hold"/>
                                        <p:tgtEl>
                                          <p:spTgt spid="109"/>
                                        </p:tgtEl>
                                        <p:attrNameLst>
                                          <p:attrName>ppt_x</p:attrName>
                                        </p:attrNameLst>
                                      </p:cBhvr>
                                      <p:tavLst>
                                        <p:tav tm="0">
                                          <p:val>
                                            <p:strVal val="#ppt_x"/>
                                          </p:val>
                                        </p:tav>
                                        <p:tav tm="100000">
                                          <p:val>
                                            <p:strVal val="#ppt_x"/>
                                          </p:val>
                                        </p:tav>
                                      </p:tavLst>
                                    </p:anim>
                                    <p:anim calcmode="lin" valueType="num">
                                      <p:cBhvr>
                                        <p:cTn id="127"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62" grpId="0" animBg="1"/>
      <p:bldP spid="57" grpId="0" animBg="1"/>
      <p:bldP spid="71" grpId="0" animBg="1"/>
      <p:bldP spid="78" grpId="0" animBg="1"/>
      <p:bldP spid="79" grpId="0" animBg="1"/>
      <p:bldP spid="59" grpId="0"/>
      <p:bldP spid="60" grpId="0"/>
      <p:bldP spid="72" grpId="0"/>
      <p:bldP spid="73" grpId="0"/>
      <p:bldP spid="81" grpId="0"/>
      <p:bldP spid="82" grpId="0"/>
      <p:bldP spid="83" grpId="0"/>
      <p:bldP spid="84" grpId="0"/>
      <p:bldP spid="88" grpId="0" animBg="1"/>
      <p:bldP spid="89" grpId="0" animBg="1"/>
      <p:bldP spid="101" grpId="0" animBg="1"/>
      <p:bldP spid="108" grpId="0" animBg="1"/>
      <p:bldP spid="1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B4E5"/>
        </a:solidFill>
        <a:effectLst/>
      </p:bgPr>
    </p:bg>
    <p:spTree>
      <p:nvGrpSpPr>
        <p:cNvPr id="1" name=""/>
        <p:cNvGrpSpPr/>
        <p:nvPr/>
      </p:nvGrpSpPr>
      <p:grpSpPr>
        <a:xfrm>
          <a:off x="0" y="0"/>
          <a:ext cx="0" cy="0"/>
          <a:chOff x="0" y="0"/>
          <a:chExt cx="0" cy="0"/>
        </a:xfrm>
      </p:grpSpPr>
      <p:sp>
        <p:nvSpPr>
          <p:cNvPr id="2" name="空心弧 1"/>
          <p:cNvSpPr/>
          <p:nvPr/>
        </p:nvSpPr>
        <p:spPr>
          <a:xfrm>
            <a:off x="4557654" y="1206031"/>
            <a:ext cx="3352800" cy="3352800"/>
          </a:xfrm>
          <a:prstGeom prst="blockArc">
            <a:avLst>
              <a:gd name="adj1" fmla="val 14025791"/>
              <a:gd name="adj2" fmla="val 11168585"/>
              <a:gd name="adj3" fmla="val 16017"/>
            </a:avLst>
          </a:prstGeom>
          <a:solidFill>
            <a:srgbClr val="0378B0"/>
          </a:solidFill>
          <a:ln>
            <a:noFill/>
          </a:ln>
          <a:effectLst>
            <a:innerShdw blurRad="889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a:off x="4928495" y="1576872"/>
            <a:ext cx="2611119" cy="2611119"/>
          </a:xfrm>
          <a:prstGeom prst="ellipse">
            <a:avLst/>
          </a:prstGeom>
          <a:solidFill>
            <a:schemeClr val="bg1"/>
          </a:solidFill>
          <a:ln>
            <a:no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060903" y="2604631"/>
            <a:ext cx="2362492" cy="584775"/>
          </a:xfrm>
          <a:prstGeom prst="rect">
            <a:avLst/>
          </a:prstGeom>
          <a:noFill/>
          <a:effectLst>
            <a:outerShdw dist="38100" dir="2700000" algn="tl" rotWithShape="0">
              <a:prstClr val="black">
                <a:alpha val="15000"/>
              </a:prstClr>
            </a:outerShdw>
          </a:effectLst>
        </p:spPr>
        <p:txBody>
          <a:bodyPr wrap="square" rtlCol="0">
            <a:spAutoFit/>
          </a:bodyPr>
          <a:lstStyle/>
          <a:p>
            <a:pPr algn="ctr"/>
            <a:r>
              <a:rPr lang="zh-CN" altLang="en-US" sz="3200" b="1" dirty="0" smtClean="0">
                <a:solidFill>
                  <a:srgbClr val="0378B0"/>
                </a:solidFill>
              </a:rPr>
              <a:t>总结与展望</a:t>
            </a:r>
            <a:endParaRPr lang="zh-CN" altLang="en-US" sz="3200" b="1" dirty="0">
              <a:solidFill>
                <a:srgbClr val="0378B0"/>
              </a:solidFill>
            </a:endParaRPr>
          </a:p>
        </p:txBody>
      </p:sp>
      <p:grpSp>
        <p:nvGrpSpPr>
          <p:cNvPr id="16" name="组合 15"/>
          <p:cNvGrpSpPr/>
          <p:nvPr/>
        </p:nvGrpSpPr>
        <p:grpSpPr>
          <a:xfrm rot="2948402">
            <a:off x="7612709" y="1222768"/>
            <a:ext cx="1459524" cy="1587398"/>
            <a:chOff x="8219552" y="1436914"/>
            <a:chExt cx="1013886" cy="1102716"/>
          </a:xfrm>
          <a:solidFill>
            <a:schemeClr val="accent2"/>
          </a:solidFill>
          <a:effectLst>
            <a:outerShdw dist="63500" dir="2700000" algn="tl" rotWithShape="0">
              <a:prstClr val="black">
                <a:alpha val="9000"/>
              </a:prstClr>
            </a:outerShdw>
          </a:effectLst>
        </p:grpSpPr>
        <p:sp>
          <p:nvSpPr>
            <p:cNvPr id="14" name="椭圆 13"/>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 name="文本框 16"/>
          <p:cNvSpPr txBox="1"/>
          <p:nvPr/>
        </p:nvSpPr>
        <p:spPr>
          <a:xfrm>
            <a:off x="7751869" y="1676974"/>
            <a:ext cx="1277914" cy="584775"/>
          </a:xfrm>
          <a:prstGeom prst="rect">
            <a:avLst/>
          </a:prstGeom>
          <a:noFill/>
          <a:effectLst>
            <a:outerShdw dist="38100" dir="2700000" algn="tl" rotWithShape="0">
              <a:prstClr val="black">
                <a:alpha val="15000"/>
              </a:prstClr>
            </a:outerShdw>
          </a:effectLst>
        </p:spPr>
        <p:txBody>
          <a:bodyPr wrap="none" rtlCol="0">
            <a:spAutoFit/>
          </a:bodyPr>
          <a:lstStyle/>
          <a:p>
            <a:pPr algn="ctr"/>
            <a:r>
              <a:rPr lang="en-US" altLang="zh-CN" sz="3200" dirty="0">
                <a:solidFill>
                  <a:prstClr val="white"/>
                </a:solidFill>
              </a:rPr>
              <a:t>Part </a:t>
            </a:r>
            <a:r>
              <a:rPr lang="en-US" altLang="zh-CN" sz="3200" dirty="0" smtClean="0">
                <a:solidFill>
                  <a:prstClr val="white"/>
                </a:solidFill>
              </a:rPr>
              <a:t>4</a:t>
            </a:r>
            <a:endParaRPr lang="zh-CN" altLang="en-US" sz="3200" dirty="0">
              <a:solidFill>
                <a:prstClr val="white"/>
              </a:solidFill>
            </a:endParaRPr>
          </a:p>
        </p:txBody>
      </p:sp>
      <p:sp>
        <p:nvSpPr>
          <p:cNvPr id="18" name="Lorem Ipsum"/>
          <p:cNvSpPr>
            <a:spLocks/>
          </p:cNvSpPr>
          <p:nvPr/>
        </p:nvSpPr>
        <p:spPr bwMode="auto">
          <a:xfrm>
            <a:off x="4216863" y="4719188"/>
            <a:ext cx="4050572" cy="114264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zh-CN" altLang="en-US" sz="2000" dirty="0" smtClean="0">
                <a:solidFill>
                  <a:prstClr val="white"/>
                </a:solidFill>
              </a:rPr>
              <a:t>研究总结</a:t>
            </a:r>
            <a:endParaRPr lang="en-US" altLang="zh-CN" sz="2000" dirty="0" smtClean="0">
              <a:solidFill>
                <a:prstClr val="white"/>
              </a:solidFill>
            </a:endParaRPr>
          </a:p>
          <a:p>
            <a:pPr algn="ctr">
              <a:spcAft>
                <a:spcPts val="600"/>
              </a:spcAft>
            </a:pPr>
            <a:r>
              <a:rPr lang="zh-CN" altLang="en-US" sz="2000" dirty="0" smtClean="0">
                <a:solidFill>
                  <a:prstClr val="white"/>
                </a:solidFill>
                <a:latin typeface="微软雅黑"/>
              </a:rPr>
              <a:t>下一步工作</a:t>
            </a:r>
            <a:endParaRPr lang="en-US" altLang="zh-CN" sz="2000" dirty="0" smtClean="0">
              <a:solidFill>
                <a:prstClr val="white"/>
              </a:solidFill>
              <a:latin typeface="微软雅黑"/>
            </a:endParaRPr>
          </a:p>
          <a:p>
            <a:pPr algn="ctr">
              <a:spcAft>
                <a:spcPts val="600"/>
              </a:spcAft>
            </a:pPr>
            <a:r>
              <a:rPr lang="zh-CN" altLang="en-US" sz="2000" dirty="0" smtClean="0">
                <a:solidFill>
                  <a:prstClr val="white"/>
                </a:solidFill>
                <a:latin typeface="微软雅黑"/>
              </a:rPr>
              <a:t>特别鸣谢</a:t>
            </a:r>
            <a:endParaRPr lang="en-US" altLang="zh-CN" sz="2000" dirty="0" smtClean="0">
              <a:solidFill>
                <a:prstClr val="white"/>
              </a:solidFill>
              <a:latin typeface="微软雅黑"/>
            </a:endParaRPr>
          </a:p>
        </p:txBody>
      </p:sp>
    </p:spTree>
    <p:extLst>
      <p:ext uri="{BB962C8B-B14F-4D97-AF65-F5344CB8AC3E}">
        <p14:creationId xmlns:p14="http://schemas.microsoft.com/office/powerpoint/2010/main" val="3557694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r>
              <a:rPr lang="zh-CN" altLang="en-US" sz="3200" dirty="0" smtClean="0">
                <a:solidFill>
                  <a:prstClr val="black"/>
                </a:solidFill>
              </a:rPr>
              <a:t>研究总结</a:t>
            </a:r>
            <a:endParaRPr lang="zh-CN" altLang="en-US"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33907" y="1506175"/>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33907" y="258262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33907" y="365907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46474" y="4616249"/>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34291" y="150617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6937" y="2412577"/>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34291" y="344905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46858" y="4617042"/>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26782" y="5219386"/>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83" name="椭圆 82"/>
          <p:cNvSpPr/>
          <p:nvPr/>
        </p:nvSpPr>
        <p:spPr>
          <a:xfrm>
            <a:off x="277895" y="5269582"/>
            <a:ext cx="191188" cy="179111"/>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矩形 83"/>
          <p:cNvSpPr/>
          <p:nvPr/>
        </p:nvSpPr>
        <p:spPr>
          <a:xfrm>
            <a:off x="634291" y="522063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研究总结</a:t>
            </a:r>
            <a:endParaRPr lang="en-US" altLang="zh-CN" sz="1200" b="1" dirty="0">
              <a:solidFill>
                <a:prstClr val="black"/>
              </a:solidFill>
            </a:endParaRPr>
          </a:p>
        </p:txBody>
      </p:sp>
      <p:sp>
        <p:nvSpPr>
          <p:cNvPr id="85" name="椭圆 84"/>
          <p:cNvSpPr/>
          <p:nvPr/>
        </p:nvSpPr>
        <p:spPr>
          <a:xfrm>
            <a:off x="277895" y="5801635"/>
            <a:ext cx="191188" cy="179111"/>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矩形 85"/>
          <p:cNvSpPr/>
          <p:nvPr/>
        </p:nvSpPr>
        <p:spPr>
          <a:xfrm>
            <a:off x="634291" y="5752690"/>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下一步工作</a:t>
            </a:r>
            <a:endParaRPr lang="en-US" altLang="zh-CN" sz="1200" b="1" dirty="0">
              <a:solidFill>
                <a:prstClr val="black"/>
              </a:solidFill>
            </a:endParaRPr>
          </a:p>
        </p:txBody>
      </p:sp>
      <p:sp>
        <p:nvSpPr>
          <p:cNvPr id="87" name="椭圆 86"/>
          <p:cNvSpPr/>
          <p:nvPr/>
        </p:nvSpPr>
        <p:spPr>
          <a:xfrm>
            <a:off x="270541" y="6293076"/>
            <a:ext cx="191188" cy="179111"/>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8" name="矩形 87"/>
          <p:cNvSpPr/>
          <p:nvPr/>
        </p:nvSpPr>
        <p:spPr>
          <a:xfrm>
            <a:off x="626937" y="6244131"/>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特别鸣谢</a:t>
            </a:r>
            <a:endParaRPr lang="en-US" altLang="zh-CN" sz="1200" b="1" dirty="0">
              <a:solidFill>
                <a:prstClr val="black"/>
              </a:solidFill>
            </a:endParaRPr>
          </a:p>
        </p:txBody>
      </p:sp>
      <p:cxnSp>
        <p:nvCxnSpPr>
          <p:cNvPr id="17" name="直接连接符 16"/>
          <p:cNvCxnSpPr>
            <a:stCxn id="59" idx="4"/>
            <a:endCxn id="87" idx="0"/>
          </p:cNvCxnSpPr>
          <p:nvPr/>
        </p:nvCxnSpPr>
        <p:spPr>
          <a:xfrm flipH="1">
            <a:off x="366135" y="4894041"/>
            <a:ext cx="19235" cy="1399035"/>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grpSp>
        <p:nvGrpSpPr>
          <p:cNvPr id="117" name="组合 116"/>
          <p:cNvGrpSpPr>
            <a:grpSpLocks noChangeAspect="1"/>
          </p:cNvGrpSpPr>
          <p:nvPr/>
        </p:nvGrpSpPr>
        <p:grpSpPr>
          <a:xfrm>
            <a:off x="2897726" y="1912078"/>
            <a:ext cx="1394810" cy="1419072"/>
            <a:chOff x="5397500" y="5734050"/>
            <a:chExt cx="365125" cy="371476"/>
          </a:xfrm>
          <a:solidFill>
            <a:srgbClr val="5B9BD5"/>
          </a:solidFill>
        </p:grpSpPr>
        <p:sp>
          <p:nvSpPr>
            <p:cNvPr id="118"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12700" cap="flat" cmpd="sng" algn="ctr">
              <a:noFill/>
              <a:prstDash val="solid"/>
              <a:miter lim="800000"/>
            </a:ln>
            <a:effectLst/>
            <a:ex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Arial" panose="020B0604020202020204" pitchFamily="34" charset="0"/>
              </a:endParaRPr>
            </a:p>
          </p:txBody>
        </p:sp>
        <p:sp>
          <p:nvSpPr>
            <p:cNvPr id="119"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12700" cap="flat" cmpd="sng" algn="ctr">
              <a:noFill/>
              <a:prstDash val="solid"/>
              <a:miter lim="800000"/>
            </a:ln>
            <a:effectLst/>
            <a:ex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Arial" panose="020B0604020202020204" pitchFamily="34" charset="0"/>
              </a:endParaRPr>
            </a:p>
          </p:txBody>
        </p:sp>
        <p:sp>
          <p:nvSpPr>
            <p:cNvPr id="120"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12700" cap="flat" cmpd="sng" algn="ctr">
              <a:noFill/>
              <a:prstDash val="solid"/>
              <a:miter lim="800000"/>
            </a:ln>
            <a:effectLst/>
            <a:ex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Arial" panose="020B0604020202020204" pitchFamily="34" charset="0"/>
              </a:endParaRPr>
            </a:p>
          </p:txBody>
        </p:sp>
      </p:grpSp>
      <p:grpSp>
        <p:nvGrpSpPr>
          <p:cNvPr id="121" name="组合 120"/>
          <p:cNvGrpSpPr/>
          <p:nvPr/>
        </p:nvGrpSpPr>
        <p:grpSpPr>
          <a:xfrm>
            <a:off x="4178432" y="2311410"/>
            <a:ext cx="3519292" cy="182452"/>
            <a:chOff x="2940050" y="2132898"/>
            <a:chExt cx="2994025" cy="314202"/>
          </a:xfrm>
        </p:grpSpPr>
        <p:sp>
          <p:nvSpPr>
            <p:cNvPr id="122" name="圆角矩形 121"/>
            <p:cNvSpPr/>
            <p:nvPr/>
          </p:nvSpPr>
          <p:spPr>
            <a:xfrm>
              <a:off x="2940050" y="2132898"/>
              <a:ext cx="2994025" cy="314202"/>
            </a:xfrm>
            <a:prstGeom prst="roundRect">
              <a:avLst>
                <a:gd name="adj" fmla="val 50000"/>
              </a:avLst>
            </a:prstGeom>
            <a:solidFill>
              <a:srgbClr val="FFFFFF">
                <a:lumMod val="85000"/>
              </a:srgbClr>
            </a:solidFill>
            <a:ln w="12700" cap="flat" cmpd="sng" algn="ctr">
              <a:noFill/>
              <a:prstDash val="solid"/>
              <a:miter lim="800000"/>
            </a:ln>
            <a:effec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000000">
                    <a:lumMod val="75000"/>
                    <a:lumOff val="25000"/>
                  </a:srgbClr>
                </a:solidFill>
                <a:effectLst/>
                <a:uLnTx/>
                <a:uFillTx/>
                <a:latin typeface="Calibri" panose="020F0502020204030204"/>
                <a:ea typeface="宋体" panose="02010600030101010101" pitchFamily="2" charset="-122"/>
                <a:cs typeface="Arial" panose="020B0604020202020204" pitchFamily="34" charset="0"/>
              </a:endParaRPr>
            </a:p>
          </p:txBody>
        </p:sp>
        <p:sp>
          <p:nvSpPr>
            <p:cNvPr id="123" name="圆角矩形 122"/>
            <p:cNvSpPr/>
            <p:nvPr/>
          </p:nvSpPr>
          <p:spPr>
            <a:xfrm>
              <a:off x="2940050" y="2132898"/>
              <a:ext cx="2108200" cy="314202"/>
            </a:xfrm>
            <a:prstGeom prst="roundRect">
              <a:avLst>
                <a:gd name="adj" fmla="val 50000"/>
              </a:avLst>
            </a:prstGeom>
            <a:solidFill>
              <a:srgbClr val="5B9BD5"/>
            </a:solidFill>
            <a:ln w="12700" cap="flat" cmpd="sng" algn="ctr">
              <a:noFill/>
              <a:prstDash val="solid"/>
              <a:miter lim="800000"/>
            </a:ln>
            <a:effec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000000">
                    <a:lumMod val="75000"/>
                    <a:lumOff val="25000"/>
                  </a:srgbClr>
                </a:solidFill>
                <a:effectLst/>
                <a:uLnTx/>
                <a:uFillTx/>
                <a:latin typeface="Calibri" panose="020F0502020204030204"/>
                <a:ea typeface="宋体" panose="02010600030101010101" pitchFamily="2" charset="-122"/>
                <a:cs typeface="Arial" panose="020B0604020202020204" pitchFamily="34" charset="0"/>
              </a:endParaRPr>
            </a:p>
          </p:txBody>
        </p:sp>
      </p:grpSp>
      <p:sp>
        <p:nvSpPr>
          <p:cNvPr id="124" name="文本框 123"/>
          <p:cNvSpPr txBox="1"/>
          <p:nvPr/>
        </p:nvSpPr>
        <p:spPr>
          <a:xfrm>
            <a:off x="4292536" y="1814130"/>
            <a:ext cx="3756087" cy="461665"/>
          </a:xfrm>
          <a:prstGeom prst="rect">
            <a:avLst/>
          </a:prstGeom>
          <a:noFill/>
        </p:spPr>
        <p:txBody>
          <a:bodyPr wrap="square" rtlCol="0">
            <a:spAutoFit/>
          </a:bodyPr>
          <a:lstStyle/>
          <a:p>
            <a:pPr defTabSz="914332"/>
            <a:r>
              <a:rPr lang="zh-CN" altLang="en-US" sz="2400" dirty="0" smtClean="0">
                <a:solidFill>
                  <a:srgbClr val="000000"/>
                </a:solidFill>
                <a:latin typeface="微软雅黑" panose="020B0503020204020204" pitchFamily="34" charset="-122"/>
              </a:rPr>
              <a:t>提出改进语义假设</a:t>
            </a:r>
            <a:endParaRPr lang="zh-CN" altLang="en-US" sz="2400" dirty="0">
              <a:solidFill>
                <a:srgbClr val="000000"/>
              </a:solidFill>
              <a:latin typeface="微软雅黑" panose="020B0503020204020204" pitchFamily="34" charset="-122"/>
            </a:endParaRPr>
          </a:p>
        </p:txBody>
      </p:sp>
      <p:grpSp>
        <p:nvGrpSpPr>
          <p:cNvPr id="125" name="组合 124"/>
          <p:cNvGrpSpPr>
            <a:grpSpLocks noChangeAspect="1"/>
          </p:cNvGrpSpPr>
          <p:nvPr/>
        </p:nvGrpSpPr>
        <p:grpSpPr>
          <a:xfrm>
            <a:off x="2923126" y="3588478"/>
            <a:ext cx="1394810" cy="1419072"/>
            <a:chOff x="5397500" y="5734050"/>
            <a:chExt cx="365125" cy="371476"/>
          </a:xfrm>
          <a:solidFill>
            <a:srgbClr val="000000"/>
          </a:solidFill>
        </p:grpSpPr>
        <p:sp>
          <p:nvSpPr>
            <p:cNvPr id="126"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12700" cap="flat" cmpd="sng" algn="ctr">
              <a:noFill/>
              <a:prstDash val="solid"/>
              <a:miter lim="800000"/>
            </a:ln>
            <a:effectLst/>
            <a:ex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Arial" panose="020B0604020202020204" pitchFamily="34" charset="0"/>
              </a:endParaRPr>
            </a:p>
          </p:txBody>
        </p:sp>
        <p:sp>
          <p:nvSpPr>
            <p:cNvPr id="12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12700" cap="flat" cmpd="sng" algn="ctr">
              <a:noFill/>
              <a:prstDash val="solid"/>
              <a:miter lim="800000"/>
            </a:ln>
            <a:effectLst/>
            <a:ex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Arial" panose="020B0604020202020204" pitchFamily="34" charset="0"/>
              </a:endParaRPr>
            </a:p>
          </p:txBody>
        </p:sp>
        <p:sp>
          <p:nvSpPr>
            <p:cNvPr id="128"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12700" cap="flat" cmpd="sng" algn="ctr">
              <a:noFill/>
              <a:prstDash val="solid"/>
              <a:miter lim="800000"/>
            </a:ln>
            <a:effectLst/>
            <a:ex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Arial" panose="020B0604020202020204" pitchFamily="34" charset="0"/>
              </a:endParaRPr>
            </a:p>
          </p:txBody>
        </p:sp>
      </p:grpSp>
      <p:grpSp>
        <p:nvGrpSpPr>
          <p:cNvPr id="129" name="组合 128"/>
          <p:cNvGrpSpPr/>
          <p:nvPr/>
        </p:nvGrpSpPr>
        <p:grpSpPr>
          <a:xfrm>
            <a:off x="4203832" y="3977020"/>
            <a:ext cx="2933817" cy="193242"/>
            <a:chOff x="2940050" y="2132898"/>
            <a:chExt cx="2994025" cy="314202"/>
          </a:xfrm>
        </p:grpSpPr>
        <p:sp>
          <p:nvSpPr>
            <p:cNvPr id="130" name="圆角矩形 129"/>
            <p:cNvSpPr/>
            <p:nvPr/>
          </p:nvSpPr>
          <p:spPr>
            <a:xfrm>
              <a:off x="2940050" y="2132898"/>
              <a:ext cx="2994025" cy="314202"/>
            </a:xfrm>
            <a:prstGeom prst="roundRect">
              <a:avLst>
                <a:gd name="adj" fmla="val 50000"/>
              </a:avLst>
            </a:prstGeom>
            <a:solidFill>
              <a:srgbClr val="FFFFFF">
                <a:lumMod val="85000"/>
              </a:srgbClr>
            </a:solidFill>
            <a:ln w="12700" cap="flat" cmpd="sng" algn="ctr">
              <a:noFill/>
              <a:prstDash val="solid"/>
              <a:miter lim="800000"/>
            </a:ln>
            <a:effec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000000">
                    <a:lumMod val="75000"/>
                    <a:lumOff val="25000"/>
                  </a:srgbClr>
                </a:solidFill>
                <a:effectLst/>
                <a:uLnTx/>
                <a:uFillTx/>
                <a:latin typeface="Calibri" panose="020F0502020204030204"/>
                <a:ea typeface="宋体" panose="02010600030101010101" pitchFamily="2" charset="-122"/>
                <a:cs typeface="Arial" panose="020B0604020202020204" pitchFamily="34" charset="0"/>
              </a:endParaRPr>
            </a:p>
          </p:txBody>
        </p:sp>
        <p:sp>
          <p:nvSpPr>
            <p:cNvPr id="131" name="圆角矩形 130"/>
            <p:cNvSpPr/>
            <p:nvPr/>
          </p:nvSpPr>
          <p:spPr>
            <a:xfrm>
              <a:off x="2940050" y="2132898"/>
              <a:ext cx="2108200" cy="314202"/>
            </a:xfrm>
            <a:prstGeom prst="roundRect">
              <a:avLst>
                <a:gd name="adj" fmla="val 50000"/>
              </a:avLst>
            </a:prstGeom>
            <a:solidFill>
              <a:srgbClr val="000000"/>
            </a:solidFill>
            <a:ln w="12700" cap="flat" cmpd="sng" algn="ctr">
              <a:noFill/>
              <a:prstDash val="solid"/>
              <a:miter lim="800000"/>
            </a:ln>
            <a:effec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000000">
                    <a:lumMod val="75000"/>
                    <a:lumOff val="25000"/>
                  </a:srgbClr>
                </a:solidFill>
                <a:effectLst/>
                <a:uLnTx/>
                <a:uFillTx/>
                <a:latin typeface="Calibri" panose="020F0502020204030204"/>
                <a:ea typeface="宋体" panose="02010600030101010101" pitchFamily="2" charset="-122"/>
                <a:cs typeface="Arial" panose="020B0604020202020204" pitchFamily="34" charset="0"/>
              </a:endParaRPr>
            </a:p>
          </p:txBody>
        </p:sp>
      </p:grpSp>
      <p:sp>
        <p:nvSpPr>
          <p:cNvPr id="132" name="文本框 131"/>
          <p:cNvSpPr txBox="1"/>
          <p:nvPr/>
        </p:nvSpPr>
        <p:spPr>
          <a:xfrm>
            <a:off x="4317936" y="3557172"/>
            <a:ext cx="7295172" cy="461665"/>
          </a:xfrm>
          <a:prstGeom prst="rect">
            <a:avLst/>
          </a:prstGeom>
          <a:noFill/>
        </p:spPr>
        <p:txBody>
          <a:bodyPr wrap="square" rtlCol="0">
            <a:spAutoFit/>
          </a:bodyPr>
          <a:lstStyle/>
          <a:p>
            <a:pPr defTabSz="914332"/>
            <a:r>
              <a:rPr lang="zh-CN" altLang="zh-CN" sz="2400" dirty="0"/>
              <a:t>提出了基于聚类的远程</a:t>
            </a:r>
            <a:r>
              <a:rPr lang="zh-CN" altLang="zh-CN" sz="2400" dirty="0" smtClean="0"/>
              <a:t>监督方法</a:t>
            </a:r>
            <a:r>
              <a:rPr lang="en-US" altLang="zh-CN" sz="2400" dirty="0"/>
              <a:t>Clustered DS</a:t>
            </a:r>
            <a:endParaRPr lang="zh-CN" altLang="en-US" sz="2400" dirty="0">
              <a:solidFill>
                <a:srgbClr val="000000"/>
              </a:solidFill>
              <a:latin typeface="微软雅黑" panose="020B0503020204020204" pitchFamily="34" charset="-122"/>
            </a:endParaRPr>
          </a:p>
        </p:txBody>
      </p:sp>
      <p:grpSp>
        <p:nvGrpSpPr>
          <p:cNvPr id="133" name="组合 132"/>
          <p:cNvGrpSpPr>
            <a:grpSpLocks noChangeAspect="1"/>
          </p:cNvGrpSpPr>
          <p:nvPr/>
        </p:nvGrpSpPr>
        <p:grpSpPr>
          <a:xfrm>
            <a:off x="2948526" y="5264878"/>
            <a:ext cx="1394810" cy="1419072"/>
            <a:chOff x="5397500" y="5734050"/>
            <a:chExt cx="365125" cy="371476"/>
          </a:xfrm>
          <a:solidFill>
            <a:srgbClr val="5B9BD5"/>
          </a:solidFill>
        </p:grpSpPr>
        <p:sp>
          <p:nvSpPr>
            <p:cNvPr id="134"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w="12700" cap="flat" cmpd="sng" algn="ctr">
              <a:noFill/>
              <a:prstDash val="solid"/>
              <a:miter lim="800000"/>
            </a:ln>
            <a:effectLst/>
            <a:ex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Arial" panose="020B0604020202020204" pitchFamily="34" charset="0"/>
              </a:endParaRPr>
            </a:p>
          </p:txBody>
        </p:sp>
        <p:sp>
          <p:nvSpPr>
            <p:cNvPr id="13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w="12700" cap="flat" cmpd="sng" algn="ctr">
              <a:noFill/>
              <a:prstDash val="solid"/>
              <a:miter lim="800000"/>
            </a:ln>
            <a:effectLst/>
            <a:ex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Arial" panose="020B0604020202020204" pitchFamily="34" charset="0"/>
              </a:endParaRPr>
            </a:p>
          </p:txBody>
        </p:sp>
        <p:sp>
          <p:nvSpPr>
            <p:cNvPr id="136"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w="12700" cap="flat" cmpd="sng" algn="ctr">
              <a:noFill/>
              <a:prstDash val="solid"/>
              <a:miter lim="800000"/>
            </a:ln>
            <a:effectLst/>
            <a:ex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Arial" panose="020B0604020202020204" pitchFamily="34" charset="0"/>
              </a:endParaRPr>
            </a:p>
          </p:txBody>
        </p:sp>
      </p:grpSp>
      <p:grpSp>
        <p:nvGrpSpPr>
          <p:cNvPr id="137" name="组合 136"/>
          <p:cNvGrpSpPr/>
          <p:nvPr/>
        </p:nvGrpSpPr>
        <p:grpSpPr>
          <a:xfrm>
            <a:off x="4229232" y="5628254"/>
            <a:ext cx="4130478" cy="218408"/>
            <a:chOff x="2940050" y="2132898"/>
            <a:chExt cx="2994025" cy="314202"/>
          </a:xfrm>
        </p:grpSpPr>
        <p:sp>
          <p:nvSpPr>
            <p:cNvPr id="138" name="圆角矩形 137"/>
            <p:cNvSpPr/>
            <p:nvPr/>
          </p:nvSpPr>
          <p:spPr>
            <a:xfrm>
              <a:off x="2940050" y="2132898"/>
              <a:ext cx="2994025" cy="314202"/>
            </a:xfrm>
            <a:prstGeom prst="roundRect">
              <a:avLst>
                <a:gd name="adj" fmla="val 50000"/>
              </a:avLst>
            </a:prstGeom>
            <a:solidFill>
              <a:srgbClr val="FFFFFF">
                <a:lumMod val="85000"/>
              </a:srgbClr>
            </a:solidFill>
            <a:ln w="12700" cap="flat" cmpd="sng" algn="ctr">
              <a:noFill/>
              <a:prstDash val="solid"/>
              <a:miter lim="800000"/>
            </a:ln>
            <a:effec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000000">
                    <a:lumMod val="75000"/>
                    <a:lumOff val="25000"/>
                  </a:srgbClr>
                </a:solidFill>
                <a:effectLst/>
                <a:uLnTx/>
                <a:uFillTx/>
                <a:latin typeface="Calibri" panose="020F0502020204030204"/>
                <a:ea typeface="宋体" panose="02010600030101010101" pitchFamily="2" charset="-122"/>
                <a:cs typeface="Arial" panose="020B0604020202020204" pitchFamily="34" charset="0"/>
              </a:endParaRPr>
            </a:p>
          </p:txBody>
        </p:sp>
        <p:sp>
          <p:nvSpPr>
            <p:cNvPr id="139" name="圆角矩形 138"/>
            <p:cNvSpPr/>
            <p:nvPr/>
          </p:nvSpPr>
          <p:spPr>
            <a:xfrm>
              <a:off x="2940050" y="2132898"/>
              <a:ext cx="2108200" cy="314202"/>
            </a:xfrm>
            <a:prstGeom prst="roundRect">
              <a:avLst>
                <a:gd name="adj" fmla="val 50000"/>
              </a:avLst>
            </a:prstGeom>
            <a:solidFill>
              <a:srgbClr val="5B9BD5"/>
            </a:solidFill>
            <a:ln w="12700" cap="flat" cmpd="sng" algn="ctr">
              <a:noFill/>
              <a:prstDash val="solid"/>
              <a:miter lim="800000"/>
            </a:ln>
            <a:effec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2489" b="0" i="0" u="none" strike="noStrike" kern="0" cap="none" spc="0" normalizeH="0" baseline="0" noProof="0">
                <a:ln>
                  <a:noFill/>
                </a:ln>
                <a:solidFill>
                  <a:srgbClr val="000000">
                    <a:lumMod val="75000"/>
                    <a:lumOff val="25000"/>
                  </a:srgbClr>
                </a:solidFill>
                <a:effectLst/>
                <a:uLnTx/>
                <a:uFillTx/>
                <a:latin typeface="Calibri" panose="020F0502020204030204"/>
                <a:ea typeface="宋体" panose="02010600030101010101" pitchFamily="2" charset="-122"/>
                <a:cs typeface="Arial" panose="020B0604020202020204" pitchFamily="34" charset="0"/>
              </a:endParaRPr>
            </a:p>
          </p:txBody>
        </p:sp>
      </p:grpSp>
      <p:sp>
        <p:nvSpPr>
          <p:cNvPr id="140" name="文本框 139"/>
          <p:cNvSpPr txBox="1"/>
          <p:nvPr/>
        </p:nvSpPr>
        <p:spPr>
          <a:xfrm>
            <a:off x="4297753" y="5166589"/>
            <a:ext cx="6628945" cy="461665"/>
          </a:xfrm>
          <a:prstGeom prst="rect">
            <a:avLst/>
          </a:prstGeom>
          <a:noFill/>
        </p:spPr>
        <p:txBody>
          <a:bodyPr wrap="square" rtlCol="0">
            <a:spAutoFit/>
          </a:bodyPr>
          <a:lstStyle/>
          <a:p>
            <a:pPr defTabSz="914332"/>
            <a:r>
              <a:rPr lang="zh-CN" altLang="zh-CN" sz="2400" dirty="0"/>
              <a:t>提出了</a:t>
            </a:r>
            <a:r>
              <a:rPr lang="en-US" altLang="zh-CN" sz="2400" dirty="0" err="1"/>
              <a:t>Bi-GRU+Clustered</a:t>
            </a:r>
            <a:r>
              <a:rPr lang="en-US" altLang="zh-CN" sz="2400" dirty="0"/>
              <a:t> DS</a:t>
            </a:r>
            <a:r>
              <a:rPr lang="zh-CN" altLang="zh-CN" sz="2400" dirty="0"/>
              <a:t>远程监督方法</a:t>
            </a:r>
            <a:endParaRPr lang="zh-CN" altLang="en-US" sz="2400" dirty="0">
              <a:solidFill>
                <a:srgbClr val="000000"/>
              </a:solidFill>
              <a:latin typeface="微软雅黑" panose="020B0503020204020204" pitchFamily="34" charset="-122"/>
            </a:endParaRPr>
          </a:p>
        </p:txBody>
      </p:sp>
      <p:sp>
        <p:nvSpPr>
          <p:cNvPr id="141" name="文本框 140"/>
          <p:cNvSpPr txBox="1"/>
          <p:nvPr/>
        </p:nvSpPr>
        <p:spPr>
          <a:xfrm>
            <a:off x="4320126" y="2573099"/>
            <a:ext cx="6606572" cy="646331"/>
          </a:xfrm>
          <a:prstGeom prst="rect">
            <a:avLst/>
          </a:prstGeom>
          <a:noFill/>
        </p:spPr>
        <p:txBody>
          <a:bodyPr wrap="square" rtlCol="0">
            <a:spAutoFit/>
          </a:bodyPr>
          <a:lstStyle/>
          <a:p>
            <a:pPr defTabSz="914332"/>
            <a:r>
              <a:rPr lang="zh-CN" altLang="zh-CN" dirty="0"/>
              <a:t>从句子的语义信息考虑句子的关系标签映射，减少了原始的实体对匹配假设可能给数据集带来的错误标注和漏标注问题</a:t>
            </a:r>
            <a:endParaRPr lang="zh-CN" altLang="en-US" dirty="0">
              <a:solidFill>
                <a:srgbClr val="000000"/>
              </a:solidFill>
              <a:latin typeface="微软雅黑" panose="020B0503020204020204" pitchFamily="34" charset="-122"/>
            </a:endParaRPr>
          </a:p>
        </p:txBody>
      </p:sp>
      <p:sp>
        <p:nvSpPr>
          <p:cNvPr id="142" name="文本框 141"/>
          <p:cNvSpPr txBox="1"/>
          <p:nvPr/>
        </p:nvSpPr>
        <p:spPr>
          <a:xfrm>
            <a:off x="4218525" y="4249499"/>
            <a:ext cx="6887559" cy="646331"/>
          </a:xfrm>
          <a:prstGeom prst="rect">
            <a:avLst/>
          </a:prstGeom>
          <a:noFill/>
        </p:spPr>
        <p:txBody>
          <a:bodyPr wrap="square" rtlCol="0">
            <a:spAutoFit/>
          </a:bodyPr>
          <a:lstStyle/>
          <a:p>
            <a:pPr defTabSz="914332"/>
            <a:r>
              <a:rPr lang="zh-CN" altLang="zh-CN" dirty="0"/>
              <a:t>使用对句子语义信息的聚类重新标注数据集中句子的标签，从实体关系提取任务的输入部分实现了改进语义假设的优化机理</a:t>
            </a:r>
            <a:endParaRPr lang="zh-CN" altLang="en-US" dirty="0">
              <a:solidFill>
                <a:srgbClr val="000000"/>
              </a:solidFill>
              <a:latin typeface="微软雅黑" panose="020B0503020204020204" pitchFamily="34" charset="-122"/>
            </a:endParaRPr>
          </a:p>
        </p:txBody>
      </p:sp>
      <p:sp>
        <p:nvSpPr>
          <p:cNvPr id="143" name="文本框 142"/>
          <p:cNvSpPr txBox="1"/>
          <p:nvPr/>
        </p:nvSpPr>
        <p:spPr>
          <a:xfrm>
            <a:off x="4265578" y="6024417"/>
            <a:ext cx="6534119" cy="646331"/>
          </a:xfrm>
          <a:prstGeom prst="rect">
            <a:avLst/>
          </a:prstGeom>
          <a:noFill/>
        </p:spPr>
        <p:txBody>
          <a:bodyPr wrap="square" rtlCol="0">
            <a:spAutoFit/>
          </a:bodyPr>
          <a:lstStyle/>
          <a:p>
            <a:pPr defTabSz="914332"/>
            <a:r>
              <a:rPr lang="zh-CN" altLang="zh-CN" dirty="0"/>
              <a:t>使用</a:t>
            </a:r>
            <a:r>
              <a:rPr lang="en-US" altLang="zh-CN" dirty="0"/>
              <a:t>Bi-GRU</a:t>
            </a:r>
            <a:r>
              <a:rPr lang="zh-CN" altLang="zh-CN" dirty="0"/>
              <a:t>网络提取句子的语义特征，并创新性地设计了句子语义中心靠近</a:t>
            </a:r>
            <a:r>
              <a:rPr lang="zh-CN" altLang="zh-CN" dirty="0" smtClean="0"/>
              <a:t>机制</a:t>
            </a:r>
            <a:r>
              <a:rPr lang="zh-CN" altLang="en-US" dirty="0" smtClean="0"/>
              <a:t>，模型在准确率上展现了一定优越性</a:t>
            </a:r>
            <a:endParaRPr lang="zh-CN" altLang="en-US" dirty="0">
              <a:solidFill>
                <a:srgbClr val="000000"/>
              </a:solidFill>
              <a:latin typeface="微软雅黑" panose="020B0503020204020204" pitchFamily="34" charset="-122"/>
            </a:endParaRPr>
          </a:p>
        </p:txBody>
      </p:sp>
      <p:grpSp>
        <p:nvGrpSpPr>
          <p:cNvPr id="144" name="组合 143"/>
          <p:cNvGrpSpPr/>
          <p:nvPr/>
        </p:nvGrpSpPr>
        <p:grpSpPr>
          <a:xfrm>
            <a:off x="3681965" y="2172849"/>
            <a:ext cx="340174" cy="384962"/>
            <a:chOff x="6022975" y="1166813"/>
            <a:chExt cx="1965326" cy="2224088"/>
          </a:xfrm>
          <a:solidFill>
            <a:srgbClr val="5B9BD5"/>
          </a:solidFill>
        </p:grpSpPr>
        <p:sp>
          <p:nvSpPr>
            <p:cNvPr id="145"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46"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47"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48"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49"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50"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51"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52"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53"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54"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55"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56"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grpSp>
      <p:grpSp>
        <p:nvGrpSpPr>
          <p:cNvPr id="157" name="组合 156"/>
          <p:cNvGrpSpPr/>
          <p:nvPr/>
        </p:nvGrpSpPr>
        <p:grpSpPr>
          <a:xfrm>
            <a:off x="3707365" y="3849249"/>
            <a:ext cx="340174" cy="384962"/>
            <a:chOff x="6022975" y="1166813"/>
            <a:chExt cx="1965326" cy="2224088"/>
          </a:xfrm>
          <a:solidFill>
            <a:srgbClr val="000000"/>
          </a:solidFill>
        </p:grpSpPr>
        <p:sp>
          <p:nvSpPr>
            <p:cNvPr id="158"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59"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0"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1"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2"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3"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4"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5"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6"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7"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8"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sp>
          <p:nvSpPr>
            <p:cNvPr id="169"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a:ln>
                  <a:noFill/>
                </a:ln>
                <a:solidFill>
                  <a:srgbClr val="000000"/>
                </a:solidFill>
                <a:effectLst/>
                <a:uLnTx/>
                <a:uFillTx/>
                <a:latin typeface="Calibri" panose="020F0502020204030204"/>
                <a:ea typeface="宋体" panose="02010600030101010101" pitchFamily="2" charset="-122"/>
              </a:endParaRPr>
            </a:p>
          </p:txBody>
        </p:sp>
      </p:grpSp>
      <p:grpSp>
        <p:nvGrpSpPr>
          <p:cNvPr id="170" name="组合 169"/>
          <p:cNvGrpSpPr/>
          <p:nvPr/>
        </p:nvGrpSpPr>
        <p:grpSpPr>
          <a:xfrm>
            <a:off x="3732765" y="5525649"/>
            <a:ext cx="340174" cy="384962"/>
            <a:chOff x="6022975" y="1166813"/>
            <a:chExt cx="1965326" cy="2224088"/>
          </a:xfrm>
          <a:solidFill>
            <a:srgbClr val="5B9BD5"/>
          </a:solidFill>
        </p:grpSpPr>
        <p:sp>
          <p:nvSpPr>
            <p:cNvPr id="171"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72"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73"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74"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75"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76"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77"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78"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79"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80"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81"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82"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3783133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down)">
                                      <p:cBhvr>
                                        <p:cTn id="7" dur="500"/>
                                        <p:tgtEl>
                                          <p:spTgt spid="117"/>
                                        </p:tgtEl>
                                      </p:cBhvr>
                                    </p:animEffect>
                                  </p:childTnLst>
                                </p:cTn>
                              </p:par>
                              <p:par>
                                <p:cTn id="8" presetID="22" presetClass="entr" presetSubtype="4"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wipe(down)">
                                      <p:cBhvr>
                                        <p:cTn id="10" dur="500"/>
                                        <p:tgtEl>
                                          <p:spTgt spid="121"/>
                                        </p:tgtEl>
                                      </p:cBhvr>
                                    </p:animEffect>
                                  </p:childTnLst>
                                </p:cTn>
                              </p:par>
                              <p:par>
                                <p:cTn id="11" presetID="53" presetClass="entr" presetSubtype="16" fill="hold" nodeType="withEffect">
                                  <p:stCondLst>
                                    <p:cond delay="0"/>
                                  </p:stCondLst>
                                  <p:childTnLst>
                                    <p:set>
                                      <p:cBhvr>
                                        <p:cTn id="12" dur="1" fill="hold">
                                          <p:stCondLst>
                                            <p:cond delay="0"/>
                                          </p:stCondLst>
                                        </p:cTn>
                                        <p:tgtEl>
                                          <p:spTgt spid="144"/>
                                        </p:tgtEl>
                                        <p:attrNameLst>
                                          <p:attrName>style.visibility</p:attrName>
                                        </p:attrNameLst>
                                      </p:cBhvr>
                                      <p:to>
                                        <p:strVal val="visible"/>
                                      </p:to>
                                    </p:set>
                                    <p:anim calcmode="lin" valueType="num">
                                      <p:cBhvr>
                                        <p:cTn id="13" dur="500" fill="hold"/>
                                        <p:tgtEl>
                                          <p:spTgt spid="144"/>
                                        </p:tgtEl>
                                        <p:attrNameLst>
                                          <p:attrName>ppt_w</p:attrName>
                                        </p:attrNameLst>
                                      </p:cBhvr>
                                      <p:tavLst>
                                        <p:tav tm="0">
                                          <p:val>
                                            <p:fltVal val="0"/>
                                          </p:val>
                                        </p:tav>
                                        <p:tav tm="100000">
                                          <p:val>
                                            <p:strVal val="#ppt_w"/>
                                          </p:val>
                                        </p:tav>
                                      </p:tavLst>
                                    </p:anim>
                                    <p:anim calcmode="lin" valueType="num">
                                      <p:cBhvr>
                                        <p:cTn id="14" dur="500" fill="hold"/>
                                        <p:tgtEl>
                                          <p:spTgt spid="144"/>
                                        </p:tgtEl>
                                        <p:attrNameLst>
                                          <p:attrName>ppt_h</p:attrName>
                                        </p:attrNameLst>
                                      </p:cBhvr>
                                      <p:tavLst>
                                        <p:tav tm="0">
                                          <p:val>
                                            <p:fltVal val="0"/>
                                          </p:val>
                                        </p:tav>
                                        <p:tav tm="100000">
                                          <p:val>
                                            <p:strVal val="#ppt_h"/>
                                          </p:val>
                                        </p:tav>
                                      </p:tavLst>
                                    </p:anim>
                                    <p:animEffect transition="in" filter="fade">
                                      <p:cBhvr>
                                        <p:cTn id="15" dur="500"/>
                                        <p:tgtEl>
                                          <p:spTgt spid="14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wipe(down)">
                                      <p:cBhvr>
                                        <p:cTn id="18" dur="500"/>
                                        <p:tgtEl>
                                          <p:spTgt spid="12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wipe(down)">
                                      <p:cBhvr>
                                        <p:cTn id="21" dur="500"/>
                                        <p:tgtEl>
                                          <p:spTgt spid="1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25"/>
                                        </p:tgtEl>
                                        <p:attrNameLst>
                                          <p:attrName>style.visibility</p:attrName>
                                        </p:attrNameLst>
                                      </p:cBhvr>
                                      <p:to>
                                        <p:strVal val="visible"/>
                                      </p:to>
                                    </p:set>
                                    <p:animEffect transition="in" filter="wipe(down)">
                                      <p:cBhvr>
                                        <p:cTn id="26" dur="500"/>
                                        <p:tgtEl>
                                          <p:spTgt spid="125"/>
                                        </p:tgtEl>
                                      </p:cBhvr>
                                    </p:animEffect>
                                  </p:childTnLst>
                                </p:cTn>
                              </p:par>
                              <p:par>
                                <p:cTn id="27" presetID="22" presetClass="entr" presetSubtype="4"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wipe(down)">
                                      <p:cBhvr>
                                        <p:cTn id="29" dur="500"/>
                                        <p:tgtEl>
                                          <p:spTgt spid="129"/>
                                        </p:tgtEl>
                                      </p:cBhvr>
                                    </p:animEffect>
                                  </p:childTnLst>
                                </p:cTn>
                              </p:par>
                              <p:par>
                                <p:cTn id="30" presetID="53" presetClass="entr" presetSubtype="16" fill="hold" nodeType="withEffect">
                                  <p:stCondLst>
                                    <p:cond delay="0"/>
                                  </p:stCondLst>
                                  <p:childTnLst>
                                    <p:set>
                                      <p:cBhvr>
                                        <p:cTn id="31" dur="1" fill="hold">
                                          <p:stCondLst>
                                            <p:cond delay="0"/>
                                          </p:stCondLst>
                                        </p:cTn>
                                        <p:tgtEl>
                                          <p:spTgt spid="157"/>
                                        </p:tgtEl>
                                        <p:attrNameLst>
                                          <p:attrName>style.visibility</p:attrName>
                                        </p:attrNameLst>
                                      </p:cBhvr>
                                      <p:to>
                                        <p:strVal val="visible"/>
                                      </p:to>
                                    </p:set>
                                    <p:anim calcmode="lin" valueType="num">
                                      <p:cBhvr>
                                        <p:cTn id="32" dur="500" fill="hold"/>
                                        <p:tgtEl>
                                          <p:spTgt spid="157"/>
                                        </p:tgtEl>
                                        <p:attrNameLst>
                                          <p:attrName>ppt_w</p:attrName>
                                        </p:attrNameLst>
                                      </p:cBhvr>
                                      <p:tavLst>
                                        <p:tav tm="0">
                                          <p:val>
                                            <p:fltVal val="0"/>
                                          </p:val>
                                        </p:tav>
                                        <p:tav tm="100000">
                                          <p:val>
                                            <p:strVal val="#ppt_w"/>
                                          </p:val>
                                        </p:tav>
                                      </p:tavLst>
                                    </p:anim>
                                    <p:anim calcmode="lin" valueType="num">
                                      <p:cBhvr>
                                        <p:cTn id="33" dur="500" fill="hold"/>
                                        <p:tgtEl>
                                          <p:spTgt spid="157"/>
                                        </p:tgtEl>
                                        <p:attrNameLst>
                                          <p:attrName>ppt_h</p:attrName>
                                        </p:attrNameLst>
                                      </p:cBhvr>
                                      <p:tavLst>
                                        <p:tav tm="0">
                                          <p:val>
                                            <p:fltVal val="0"/>
                                          </p:val>
                                        </p:tav>
                                        <p:tav tm="100000">
                                          <p:val>
                                            <p:strVal val="#ppt_h"/>
                                          </p:val>
                                        </p:tav>
                                      </p:tavLst>
                                    </p:anim>
                                    <p:animEffect transition="in" filter="fade">
                                      <p:cBhvr>
                                        <p:cTn id="34" dur="500"/>
                                        <p:tgtEl>
                                          <p:spTgt spid="15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wipe(down)">
                                      <p:cBhvr>
                                        <p:cTn id="37" dur="500"/>
                                        <p:tgtEl>
                                          <p:spTgt spid="13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in" filter="wipe(down)">
                                      <p:cBhvr>
                                        <p:cTn id="40" dur="500"/>
                                        <p:tgtEl>
                                          <p:spTgt spid="14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wipe(down)">
                                      <p:cBhvr>
                                        <p:cTn id="45" dur="500"/>
                                        <p:tgtEl>
                                          <p:spTgt spid="133"/>
                                        </p:tgtEl>
                                      </p:cBhvr>
                                    </p:animEffect>
                                  </p:childTnLst>
                                </p:cTn>
                              </p:par>
                              <p:par>
                                <p:cTn id="46" presetID="22" presetClass="entr" presetSubtype="4" fill="hold" nodeType="withEffect">
                                  <p:stCondLst>
                                    <p:cond delay="0"/>
                                  </p:stCondLst>
                                  <p:childTnLst>
                                    <p:set>
                                      <p:cBhvr>
                                        <p:cTn id="47" dur="1" fill="hold">
                                          <p:stCondLst>
                                            <p:cond delay="0"/>
                                          </p:stCondLst>
                                        </p:cTn>
                                        <p:tgtEl>
                                          <p:spTgt spid="137"/>
                                        </p:tgtEl>
                                        <p:attrNameLst>
                                          <p:attrName>style.visibility</p:attrName>
                                        </p:attrNameLst>
                                      </p:cBhvr>
                                      <p:to>
                                        <p:strVal val="visible"/>
                                      </p:to>
                                    </p:set>
                                    <p:animEffect transition="in" filter="wipe(down)">
                                      <p:cBhvr>
                                        <p:cTn id="48" dur="500"/>
                                        <p:tgtEl>
                                          <p:spTgt spid="137"/>
                                        </p:tgtEl>
                                      </p:cBhvr>
                                    </p:animEffect>
                                  </p:childTnLst>
                                </p:cTn>
                              </p:par>
                              <p:par>
                                <p:cTn id="49" presetID="53" presetClass="entr" presetSubtype="16" fill="hold" nodeType="withEffect">
                                  <p:stCondLst>
                                    <p:cond delay="0"/>
                                  </p:stCondLst>
                                  <p:childTnLst>
                                    <p:set>
                                      <p:cBhvr>
                                        <p:cTn id="50" dur="1" fill="hold">
                                          <p:stCondLst>
                                            <p:cond delay="0"/>
                                          </p:stCondLst>
                                        </p:cTn>
                                        <p:tgtEl>
                                          <p:spTgt spid="170"/>
                                        </p:tgtEl>
                                        <p:attrNameLst>
                                          <p:attrName>style.visibility</p:attrName>
                                        </p:attrNameLst>
                                      </p:cBhvr>
                                      <p:to>
                                        <p:strVal val="visible"/>
                                      </p:to>
                                    </p:set>
                                    <p:anim calcmode="lin" valueType="num">
                                      <p:cBhvr>
                                        <p:cTn id="51" dur="500" fill="hold"/>
                                        <p:tgtEl>
                                          <p:spTgt spid="170"/>
                                        </p:tgtEl>
                                        <p:attrNameLst>
                                          <p:attrName>ppt_w</p:attrName>
                                        </p:attrNameLst>
                                      </p:cBhvr>
                                      <p:tavLst>
                                        <p:tav tm="0">
                                          <p:val>
                                            <p:fltVal val="0"/>
                                          </p:val>
                                        </p:tav>
                                        <p:tav tm="100000">
                                          <p:val>
                                            <p:strVal val="#ppt_w"/>
                                          </p:val>
                                        </p:tav>
                                      </p:tavLst>
                                    </p:anim>
                                    <p:anim calcmode="lin" valueType="num">
                                      <p:cBhvr>
                                        <p:cTn id="52" dur="500" fill="hold"/>
                                        <p:tgtEl>
                                          <p:spTgt spid="170"/>
                                        </p:tgtEl>
                                        <p:attrNameLst>
                                          <p:attrName>ppt_h</p:attrName>
                                        </p:attrNameLst>
                                      </p:cBhvr>
                                      <p:tavLst>
                                        <p:tav tm="0">
                                          <p:val>
                                            <p:fltVal val="0"/>
                                          </p:val>
                                        </p:tav>
                                        <p:tav tm="100000">
                                          <p:val>
                                            <p:strVal val="#ppt_h"/>
                                          </p:val>
                                        </p:tav>
                                      </p:tavLst>
                                    </p:anim>
                                    <p:animEffect transition="in" filter="fade">
                                      <p:cBhvr>
                                        <p:cTn id="53" dur="500"/>
                                        <p:tgtEl>
                                          <p:spTgt spid="17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wipe(down)">
                                      <p:cBhvr>
                                        <p:cTn id="56" dur="500"/>
                                        <p:tgtEl>
                                          <p:spTgt spid="14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43"/>
                                        </p:tgtEl>
                                        <p:attrNameLst>
                                          <p:attrName>style.visibility</p:attrName>
                                        </p:attrNameLst>
                                      </p:cBhvr>
                                      <p:to>
                                        <p:strVal val="visible"/>
                                      </p:to>
                                    </p:set>
                                    <p:animEffect transition="in" filter="wipe(down)">
                                      <p:cBhvr>
                                        <p:cTn id="5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32" grpId="0"/>
      <p:bldP spid="140" grpId="0"/>
      <p:bldP spid="141" grpId="0"/>
      <p:bldP spid="142" grpId="0"/>
      <p:bldP spid="1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pPr algn="just"/>
            <a:r>
              <a:rPr lang="zh-CN" altLang="en-US" sz="3200" dirty="0">
                <a:solidFill>
                  <a:prstClr val="black"/>
                </a:solidFill>
              </a:rPr>
              <a:t>下一步工作</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33907" y="1506175"/>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33907" y="258262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33907" y="365907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46474" y="4616249"/>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34291" y="150617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6937" y="2412577"/>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34291" y="344905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46858" y="4617042"/>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56801" y="5751439"/>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83" name="椭圆 82"/>
          <p:cNvSpPr/>
          <p:nvPr/>
        </p:nvSpPr>
        <p:spPr>
          <a:xfrm>
            <a:off x="277895" y="5269582"/>
            <a:ext cx="191188" cy="179111"/>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矩形 83"/>
          <p:cNvSpPr/>
          <p:nvPr/>
        </p:nvSpPr>
        <p:spPr>
          <a:xfrm>
            <a:off x="634291" y="522063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研究总结</a:t>
            </a:r>
            <a:endParaRPr lang="en-US" altLang="zh-CN" sz="1200" b="1" dirty="0">
              <a:solidFill>
                <a:prstClr val="black"/>
              </a:solidFill>
            </a:endParaRPr>
          </a:p>
        </p:txBody>
      </p:sp>
      <p:sp>
        <p:nvSpPr>
          <p:cNvPr id="85" name="椭圆 84"/>
          <p:cNvSpPr/>
          <p:nvPr/>
        </p:nvSpPr>
        <p:spPr>
          <a:xfrm>
            <a:off x="277895" y="5801635"/>
            <a:ext cx="191188" cy="179111"/>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矩形 85"/>
          <p:cNvSpPr/>
          <p:nvPr/>
        </p:nvSpPr>
        <p:spPr>
          <a:xfrm>
            <a:off x="634291" y="5752690"/>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下一步工作</a:t>
            </a:r>
            <a:endParaRPr lang="en-US" altLang="zh-CN" sz="1200" b="1" dirty="0">
              <a:solidFill>
                <a:prstClr val="black"/>
              </a:solidFill>
            </a:endParaRPr>
          </a:p>
        </p:txBody>
      </p:sp>
      <p:sp>
        <p:nvSpPr>
          <p:cNvPr id="87" name="椭圆 86"/>
          <p:cNvSpPr/>
          <p:nvPr/>
        </p:nvSpPr>
        <p:spPr>
          <a:xfrm>
            <a:off x="270541" y="6293076"/>
            <a:ext cx="191188" cy="179111"/>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8" name="矩形 87"/>
          <p:cNvSpPr/>
          <p:nvPr/>
        </p:nvSpPr>
        <p:spPr>
          <a:xfrm>
            <a:off x="626937" y="6244131"/>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特别鸣谢</a:t>
            </a:r>
            <a:endParaRPr lang="en-US" altLang="zh-CN" sz="1200" b="1" dirty="0">
              <a:solidFill>
                <a:prstClr val="black"/>
              </a:solidFill>
            </a:endParaRPr>
          </a:p>
        </p:txBody>
      </p:sp>
      <p:cxnSp>
        <p:nvCxnSpPr>
          <p:cNvPr id="17" name="直接连接符 16"/>
          <p:cNvCxnSpPr>
            <a:stCxn id="59" idx="4"/>
            <a:endCxn id="87" idx="0"/>
          </p:cNvCxnSpPr>
          <p:nvPr/>
        </p:nvCxnSpPr>
        <p:spPr>
          <a:xfrm flipH="1">
            <a:off x="366135" y="4894041"/>
            <a:ext cx="19235" cy="1399035"/>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grpSp>
        <p:nvGrpSpPr>
          <p:cNvPr id="100" name="组合 99"/>
          <p:cNvGrpSpPr/>
          <p:nvPr/>
        </p:nvGrpSpPr>
        <p:grpSpPr>
          <a:xfrm>
            <a:off x="2642123" y="2311143"/>
            <a:ext cx="499806" cy="629050"/>
            <a:chOff x="5761038" y="3060700"/>
            <a:chExt cx="671513" cy="736600"/>
          </a:xfrm>
          <a:solidFill>
            <a:srgbClr val="5B9BD5"/>
          </a:solidFill>
        </p:grpSpPr>
        <p:sp>
          <p:nvSpPr>
            <p:cNvPr id="101" name="Freeform 15"/>
            <p:cNvSpPr>
              <a:spLocks noEditPoints="1"/>
            </p:cNvSpPr>
            <p:nvPr/>
          </p:nvSpPr>
          <p:spPr bwMode="auto">
            <a:xfrm>
              <a:off x="5761038" y="3060700"/>
              <a:ext cx="671513" cy="7366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02" name="Freeform 16"/>
            <p:cNvSpPr>
              <a:spLocks/>
            </p:cNvSpPr>
            <p:nvPr/>
          </p:nvSpPr>
          <p:spPr bwMode="auto">
            <a:xfrm>
              <a:off x="5783263" y="3276600"/>
              <a:ext cx="133350" cy="12541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grpSp>
      <p:sp>
        <p:nvSpPr>
          <p:cNvPr id="103" name="文本框 102"/>
          <p:cNvSpPr txBox="1"/>
          <p:nvPr/>
        </p:nvSpPr>
        <p:spPr>
          <a:xfrm>
            <a:off x="3367353" y="2311143"/>
            <a:ext cx="6263669" cy="707886"/>
          </a:xfrm>
          <a:prstGeom prst="rect">
            <a:avLst/>
          </a:prstGeom>
          <a:noFill/>
        </p:spPr>
        <p:txBody>
          <a:bodyPr wrap="square" rtlCol="0">
            <a:spAutoFit/>
          </a:bodyPr>
          <a:lstStyle/>
          <a:p>
            <a:pPr defTabSz="914332"/>
            <a:r>
              <a:rPr lang="zh-CN" altLang="zh-CN" sz="2000" dirty="0"/>
              <a:t>研究基于</a:t>
            </a:r>
            <a:r>
              <a:rPr lang="en-US" altLang="zh-CN" sz="2000" dirty="0" err="1"/>
              <a:t>Bi-GRU+Clustered</a:t>
            </a:r>
            <a:r>
              <a:rPr lang="en-US" altLang="zh-CN" sz="2000" dirty="0"/>
              <a:t> DS</a:t>
            </a:r>
            <a:r>
              <a:rPr lang="zh-CN" altLang="zh-CN" sz="2000" dirty="0"/>
              <a:t>模型</a:t>
            </a:r>
            <a:r>
              <a:rPr lang="zh-CN" altLang="zh-CN" sz="2000" dirty="0" smtClean="0"/>
              <a:t>的</a:t>
            </a:r>
            <a:r>
              <a:rPr lang="zh-CN" altLang="en-US" sz="2000" dirty="0"/>
              <a:t>加速</a:t>
            </a:r>
            <a:r>
              <a:rPr lang="zh-CN" altLang="zh-CN" sz="2000" dirty="0" smtClean="0"/>
              <a:t>算法，</a:t>
            </a:r>
            <a:endParaRPr lang="en-US" altLang="zh-CN" sz="2000" dirty="0" smtClean="0"/>
          </a:p>
          <a:p>
            <a:pPr defTabSz="914332"/>
            <a:r>
              <a:rPr lang="zh-CN" altLang="zh-CN" sz="2000" dirty="0" smtClean="0"/>
              <a:t>以</a:t>
            </a:r>
            <a:r>
              <a:rPr lang="zh-CN" altLang="zh-CN" sz="2000" dirty="0"/>
              <a:t>适应更大规模数据集下的实体关系提取</a:t>
            </a:r>
            <a:endParaRPr lang="zh-CN" altLang="en-US" sz="2000" dirty="0">
              <a:solidFill>
                <a:srgbClr val="000000"/>
              </a:solidFill>
              <a:latin typeface="微软雅黑" panose="020B0503020204020204" pitchFamily="34" charset="-122"/>
            </a:endParaRPr>
          </a:p>
        </p:txBody>
      </p:sp>
      <p:grpSp>
        <p:nvGrpSpPr>
          <p:cNvPr id="105" name="组合 104"/>
          <p:cNvGrpSpPr/>
          <p:nvPr/>
        </p:nvGrpSpPr>
        <p:grpSpPr>
          <a:xfrm>
            <a:off x="2642123" y="3643728"/>
            <a:ext cx="499806" cy="629050"/>
            <a:chOff x="5761038" y="3060700"/>
            <a:chExt cx="671513" cy="736600"/>
          </a:xfrm>
          <a:solidFill>
            <a:srgbClr val="5B9BD5"/>
          </a:solidFill>
        </p:grpSpPr>
        <p:sp>
          <p:nvSpPr>
            <p:cNvPr id="106" name="Freeform 15"/>
            <p:cNvSpPr>
              <a:spLocks noEditPoints="1"/>
            </p:cNvSpPr>
            <p:nvPr/>
          </p:nvSpPr>
          <p:spPr bwMode="auto">
            <a:xfrm>
              <a:off x="5761038" y="3060700"/>
              <a:ext cx="671513" cy="7366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07" name="Freeform 16"/>
            <p:cNvSpPr>
              <a:spLocks/>
            </p:cNvSpPr>
            <p:nvPr/>
          </p:nvSpPr>
          <p:spPr bwMode="auto">
            <a:xfrm>
              <a:off x="5783263" y="3276600"/>
              <a:ext cx="133350" cy="12541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grpSp>
      <p:sp>
        <p:nvSpPr>
          <p:cNvPr id="108" name="文本框 107"/>
          <p:cNvSpPr txBox="1"/>
          <p:nvPr/>
        </p:nvSpPr>
        <p:spPr>
          <a:xfrm>
            <a:off x="3367353" y="3643728"/>
            <a:ext cx="6744437" cy="707886"/>
          </a:xfrm>
          <a:prstGeom prst="rect">
            <a:avLst/>
          </a:prstGeom>
          <a:noFill/>
        </p:spPr>
        <p:txBody>
          <a:bodyPr wrap="square" rtlCol="0">
            <a:spAutoFit/>
          </a:bodyPr>
          <a:lstStyle/>
          <a:p>
            <a:pPr defTabSz="914332"/>
            <a:r>
              <a:rPr lang="zh-CN" altLang="zh-CN" sz="2000" dirty="0"/>
              <a:t>在提取句子的语义信息时，采用不同的语义提取神经网络，以通过对比选择更符合实体关系提取任务的网络架构</a:t>
            </a:r>
            <a:endParaRPr lang="zh-CN" altLang="en-US" sz="2000" dirty="0">
              <a:solidFill>
                <a:srgbClr val="000000"/>
              </a:solidFill>
              <a:latin typeface="微软雅黑" panose="020B0503020204020204" pitchFamily="34" charset="-122"/>
            </a:endParaRPr>
          </a:p>
        </p:txBody>
      </p:sp>
      <p:grpSp>
        <p:nvGrpSpPr>
          <p:cNvPr id="109" name="组合 108"/>
          <p:cNvGrpSpPr/>
          <p:nvPr/>
        </p:nvGrpSpPr>
        <p:grpSpPr>
          <a:xfrm>
            <a:off x="2642123" y="4976313"/>
            <a:ext cx="499806" cy="629050"/>
            <a:chOff x="5761038" y="3060700"/>
            <a:chExt cx="671513" cy="736600"/>
          </a:xfrm>
          <a:solidFill>
            <a:srgbClr val="5B9BD5"/>
          </a:solidFill>
        </p:grpSpPr>
        <p:sp>
          <p:nvSpPr>
            <p:cNvPr id="110" name="Freeform 15"/>
            <p:cNvSpPr>
              <a:spLocks noEditPoints="1"/>
            </p:cNvSpPr>
            <p:nvPr/>
          </p:nvSpPr>
          <p:spPr bwMode="auto">
            <a:xfrm>
              <a:off x="5761038" y="3060700"/>
              <a:ext cx="671513" cy="7366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sp>
          <p:nvSpPr>
            <p:cNvPr id="111" name="Freeform 16"/>
            <p:cNvSpPr>
              <a:spLocks/>
            </p:cNvSpPr>
            <p:nvPr/>
          </p:nvSpPr>
          <p:spPr bwMode="auto">
            <a:xfrm>
              <a:off x="5783263" y="3276600"/>
              <a:ext cx="133350" cy="12541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p:spPr>
          <p:txBody>
            <a:bodyPr vert="horz" wrap="square" lIns="91440" tIns="45720" rIns="91440" bIns="45720" numCol="1" anchor="t" anchorCtr="0" compatLnSpc="1">
              <a:prstTxWarp prst="textNoShape">
                <a:avLst/>
              </a:prstTxWarp>
            </a:bodyPr>
            <a:lstStyle/>
            <a:p>
              <a:pPr defTabSz="914332"/>
              <a:endParaRPr lang="zh-CN" altLang="en-US" sz="1867">
                <a:solidFill>
                  <a:srgbClr val="000000"/>
                </a:solidFill>
                <a:latin typeface="Calibri" panose="020F0502020204030204"/>
                <a:ea typeface="宋体" panose="02010600030101010101" pitchFamily="2" charset="-122"/>
              </a:endParaRPr>
            </a:p>
          </p:txBody>
        </p:sp>
      </p:grpSp>
      <p:sp>
        <p:nvSpPr>
          <p:cNvPr id="112" name="文本框 111"/>
          <p:cNvSpPr txBox="1"/>
          <p:nvPr/>
        </p:nvSpPr>
        <p:spPr>
          <a:xfrm>
            <a:off x="3367353" y="4976313"/>
            <a:ext cx="8412981" cy="707886"/>
          </a:xfrm>
          <a:prstGeom prst="rect">
            <a:avLst/>
          </a:prstGeom>
          <a:noFill/>
        </p:spPr>
        <p:txBody>
          <a:bodyPr wrap="square" rtlCol="0">
            <a:spAutoFit/>
          </a:bodyPr>
          <a:lstStyle/>
          <a:p>
            <a:pPr defTabSz="914332"/>
            <a:r>
              <a:rPr lang="zh-CN" altLang="zh-CN" sz="2000" dirty="0"/>
              <a:t>在计算句子与语义中心的联合语义编码时，研究和设计更符合实体关系提取的计算方式，使每一个句子对语义中心的影响更有利于整体语义表达</a:t>
            </a:r>
            <a:endParaRPr lang="zh-CN" altLang="en-US" sz="2000" dirty="0">
              <a:solidFill>
                <a:srgbClr val="000000"/>
              </a:solidFill>
              <a:latin typeface="微软雅黑" panose="020B0503020204020204" pitchFamily="34" charset="-122"/>
            </a:endParaRPr>
          </a:p>
        </p:txBody>
      </p:sp>
    </p:spTree>
    <p:extLst>
      <p:ext uri="{BB962C8B-B14F-4D97-AF65-F5344CB8AC3E}">
        <p14:creationId xmlns:p14="http://schemas.microsoft.com/office/powerpoint/2010/main" val="2261266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down)">
                                      <p:cBhvr>
                                        <p:cTn id="7" dur="500"/>
                                        <p:tgtEl>
                                          <p:spTgt spid="10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ipe(down)">
                                      <p:cBhvr>
                                        <p:cTn id="10" dur="500"/>
                                        <p:tgtEl>
                                          <p:spTgt spid="10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wipe(down)">
                                      <p:cBhvr>
                                        <p:cTn id="15" dur="500"/>
                                        <p:tgtEl>
                                          <p:spTgt spid="10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wipe(down)">
                                      <p:cBhvr>
                                        <p:cTn id="18" dur="500"/>
                                        <p:tgtEl>
                                          <p:spTgt spid="10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wipe(down)">
                                      <p:cBhvr>
                                        <p:cTn id="23" dur="500"/>
                                        <p:tgtEl>
                                          <p:spTgt spid="10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wipe(down)">
                                      <p:cBhvr>
                                        <p:cTn id="2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8" grpId="0"/>
      <p:bldP spid="1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pPr algn="just"/>
            <a:r>
              <a:rPr lang="zh-CN" altLang="en-US" sz="3200" dirty="0">
                <a:solidFill>
                  <a:prstClr val="black"/>
                </a:solidFill>
              </a:rPr>
              <a:t>特别鸣谢</a:t>
            </a:r>
            <a:endParaRPr lang="en-US" altLang="zh-CN"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33907" y="1506175"/>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33907" y="258262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33907" y="365907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46474" y="4616249"/>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34291" y="150617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6937" y="2412577"/>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34291" y="344905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46858" y="4617042"/>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599070" y="6242880"/>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83" name="椭圆 82"/>
          <p:cNvSpPr/>
          <p:nvPr/>
        </p:nvSpPr>
        <p:spPr>
          <a:xfrm>
            <a:off x="277895" y="5269582"/>
            <a:ext cx="191188" cy="179111"/>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4" name="矩形 83"/>
          <p:cNvSpPr/>
          <p:nvPr/>
        </p:nvSpPr>
        <p:spPr>
          <a:xfrm>
            <a:off x="634291" y="522063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研究总结</a:t>
            </a:r>
            <a:endParaRPr lang="en-US" altLang="zh-CN" sz="1200" b="1" dirty="0">
              <a:solidFill>
                <a:prstClr val="black"/>
              </a:solidFill>
            </a:endParaRPr>
          </a:p>
        </p:txBody>
      </p:sp>
      <p:sp>
        <p:nvSpPr>
          <p:cNvPr id="85" name="椭圆 84"/>
          <p:cNvSpPr/>
          <p:nvPr/>
        </p:nvSpPr>
        <p:spPr>
          <a:xfrm>
            <a:off x="277895" y="5801635"/>
            <a:ext cx="191188" cy="179111"/>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矩形 85"/>
          <p:cNvSpPr/>
          <p:nvPr/>
        </p:nvSpPr>
        <p:spPr>
          <a:xfrm>
            <a:off x="634291" y="5752690"/>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下一步工作</a:t>
            </a:r>
            <a:endParaRPr lang="en-US" altLang="zh-CN" sz="1200" b="1" dirty="0">
              <a:solidFill>
                <a:prstClr val="black"/>
              </a:solidFill>
            </a:endParaRPr>
          </a:p>
        </p:txBody>
      </p:sp>
      <p:sp>
        <p:nvSpPr>
          <p:cNvPr id="87" name="椭圆 86"/>
          <p:cNvSpPr/>
          <p:nvPr/>
        </p:nvSpPr>
        <p:spPr>
          <a:xfrm>
            <a:off x="270541" y="6293076"/>
            <a:ext cx="191188" cy="179111"/>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8" name="矩形 87"/>
          <p:cNvSpPr/>
          <p:nvPr/>
        </p:nvSpPr>
        <p:spPr>
          <a:xfrm>
            <a:off x="626937" y="6244131"/>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特别鸣谢</a:t>
            </a:r>
            <a:endParaRPr lang="en-US" altLang="zh-CN" sz="1200" b="1" dirty="0">
              <a:solidFill>
                <a:prstClr val="black"/>
              </a:solidFill>
            </a:endParaRPr>
          </a:p>
        </p:txBody>
      </p:sp>
      <p:cxnSp>
        <p:nvCxnSpPr>
          <p:cNvPr id="17" name="直接连接符 16"/>
          <p:cNvCxnSpPr>
            <a:stCxn id="59" idx="4"/>
            <a:endCxn id="87" idx="0"/>
          </p:cNvCxnSpPr>
          <p:nvPr/>
        </p:nvCxnSpPr>
        <p:spPr>
          <a:xfrm flipH="1">
            <a:off x="366135" y="4894041"/>
            <a:ext cx="19235" cy="1399035"/>
          </a:xfrm>
          <a:prstGeom prst="line">
            <a:avLst/>
          </a:prstGeom>
          <a:ln>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28" name="TextBox 27"/>
          <p:cNvSpPr txBox="1"/>
          <p:nvPr/>
        </p:nvSpPr>
        <p:spPr>
          <a:xfrm>
            <a:off x="3060741" y="2438352"/>
            <a:ext cx="7766078" cy="2667734"/>
          </a:xfrm>
          <a:prstGeom prst="rect">
            <a:avLst/>
          </a:prstGeom>
          <a:noFill/>
        </p:spPr>
        <p:txBody>
          <a:bodyPr wrap="square" lIns="81614" tIns="40807" rIns="81614" bIns="40807" rtlCol="0">
            <a:spAutoFit/>
          </a:bodyPr>
          <a:lstStyle/>
          <a:p>
            <a:pPr algn="ctr" defTabSz="914332">
              <a:lnSpc>
                <a:spcPct val="150000"/>
              </a:lnSpc>
            </a:pPr>
            <a:r>
              <a:rPr lang="zh-CN" altLang="en-US" sz="2800" dirty="0">
                <a:solidFill>
                  <a:srgbClr val="000000"/>
                </a:solidFill>
                <a:latin typeface="微软雅黑" panose="020B0503020204020204" pitchFamily="34" charset="-122"/>
              </a:rPr>
              <a:t>感谢母校提供的学习与实践的机会；</a:t>
            </a:r>
            <a:endParaRPr lang="en-US" altLang="zh-CN" sz="2800" dirty="0">
              <a:solidFill>
                <a:srgbClr val="000000"/>
              </a:solidFill>
              <a:latin typeface="微软雅黑" panose="020B0503020204020204" pitchFamily="34" charset="-122"/>
            </a:endParaRPr>
          </a:p>
          <a:p>
            <a:pPr algn="ctr" defTabSz="914332">
              <a:lnSpc>
                <a:spcPct val="150000"/>
              </a:lnSpc>
            </a:pPr>
            <a:r>
              <a:rPr lang="zh-CN" altLang="en-US" sz="2800" dirty="0">
                <a:solidFill>
                  <a:srgbClr val="000000"/>
                </a:solidFill>
                <a:latin typeface="微软雅黑" panose="020B0503020204020204" pitchFamily="34" charset="-122"/>
              </a:rPr>
              <a:t>感谢导师团队，感谢彭敏教授给予的耐心指导；</a:t>
            </a:r>
            <a:endParaRPr lang="en-US" altLang="zh-CN" sz="2800" dirty="0">
              <a:solidFill>
                <a:srgbClr val="000000"/>
              </a:solidFill>
              <a:latin typeface="微软雅黑" panose="020B0503020204020204" pitchFamily="34" charset="-122"/>
            </a:endParaRPr>
          </a:p>
          <a:p>
            <a:pPr algn="ctr" defTabSz="914332">
              <a:lnSpc>
                <a:spcPct val="150000"/>
              </a:lnSpc>
            </a:pPr>
            <a:r>
              <a:rPr lang="zh-CN" altLang="en-US" sz="2800" dirty="0">
                <a:solidFill>
                  <a:srgbClr val="000000"/>
                </a:solidFill>
                <a:latin typeface="微软雅黑" panose="020B0503020204020204" pitchFamily="34" charset="-122"/>
              </a:rPr>
              <a:t>感谢</a:t>
            </a:r>
            <a:r>
              <a:rPr lang="zh-CN" altLang="en-US" sz="2800" dirty="0" smtClean="0">
                <a:solidFill>
                  <a:srgbClr val="000000"/>
                </a:solidFill>
                <a:latin typeface="微软雅黑" panose="020B0503020204020204" pitchFamily="34" charset="-122"/>
              </a:rPr>
              <a:t>实验室</a:t>
            </a:r>
            <a:r>
              <a:rPr lang="zh-CN" altLang="en-US" sz="2800" dirty="0">
                <a:solidFill>
                  <a:srgbClr val="000000"/>
                </a:solidFill>
                <a:latin typeface="微软雅黑" panose="020B0503020204020204" pitchFamily="34" charset="-122"/>
              </a:rPr>
              <a:t>同学们</a:t>
            </a:r>
            <a:r>
              <a:rPr lang="zh-CN" altLang="en-US" sz="2800" dirty="0" smtClean="0">
                <a:solidFill>
                  <a:srgbClr val="000000"/>
                </a:solidFill>
                <a:latin typeface="微软雅黑" panose="020B0503020204020204" pitchFamily="34" charset="-122"/>
              </a:rPr>
              <a:t>的</a:t>
            </a:r>
            <a:r>
              <a:rPr lang="zh-CN" altLang="en-US" sz="2800" dirty="0">
                <a:solidFill>
                  <a:srgbClr val="000000"/>
                </a:solidFill>
                <a:latin typeface="微软雅黑" panose="020B0503020204020204" pitchFamily="34" charset="-122"/>
              </a:rPr>
              <a:t>帮助；</a:t>
            </a:r>
            <a:endParaRPr lang="en-US" altLang="zh-CN" sz="2800" dirty="0">
              <a:solidFill>
                <a:srgbClr val="000000"/>
              </a:solidFill>
              <a:latin typeface="微软雅黑" panose="020B0503020204020204" pitchFamily="34" charset="-122"/>
            </a:endParaRPr>
          </a:p>
          <a:p>
            <a:pPr algn="ctr" defTabSz="914332">
              <a:lnSpc>
                <a:spcPct val="150000"/>
              </a:lnSpc>
            </a:pPr>
            <a:r>
              <a:rPr lang="zh-CN" altLang="en-US" sz="2800" dirty="0">
                <a:solidFill>
                  <a:srgbClr val="000000"/>
                </a:solidFill>
                <a:latin typeface="微软雅黑" panose="020B0503020204020204" pitchFamily="34" charset="-122"/>
              </a:rPr>
              <a:t>感谢答辩评审！</a:t>
            </a:r>
          </a:p>
        </p:txBody>
      </p:sp>
    </p:spTree>
    <p:extLst>
      <p:ext uri="{BB962C8B-B14F-4D97-AF65-F5344CB8AC3E}">
        <p14:creationId xmlns:p14="http://schemas.microsoft.com/office/powerpoint/2010/main" val="384993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by="(-#ppt_w*2)" calcmode="lin" valueType="num">
                                      <p:cBhvr rctx="PPT">
                                        <p:cTn id="7" dur="500" autoRev="1" fill="hold">
                                          <p:stCondLst>
                                            <p:cond delay="0"/>
                                          </p:stCondLst>
                                        </p:cTn>
                                        <p:tgtEl>
                                          <p:spTgt spid="28"/>
                                        </p:tgtEl>
                                        <p:attrNameLst>
                                          <p:attrName>ppt_w</p:attrName>
                                        </p:attrNameLst>
                                      </p:cBhvr>
                                    </p:anim>
                                    <p:anim by="(#ppt_w*0.50)" calcmode="lin" valueType="num">
                                      <p:cBhvr>
                                        <p:cTn id="8" dur="500" decel="50000" autoRev="1" fill="hold">
                                          <p:stCondLst>
                                            <p:cond delay="0"/>
                                          </p:stCondLst>
                                        </p:cTn>
                                        <p:tgtEl>
                                          <p:spTgt spid="28"/>
                                        </p:tgtEl>
                                        <p:attrNameLst>
                                          <p:attrName>ppt_x</p:attrName>
                                        </p:attrNameLst>
                                      </p:cBhvr>
                                    </p:anim>
                                    <p:anim from="(-#ppt_h/2)" to="(#ppt_y)" calcmode="lin" valueType="num">
                                      <p:cBhvr>
                                        <p:cTn id="9" dur="1000" fill="hold">
                                          <p:stCondLst>
                                            <p:cond delay="0"/>
                                          </p:stCondLst>
                                        </p:cTn>
                                        <p:tgtEl>
                                          <p:spTgt spid="28"/>
                                        </p:tgtEl>
                                        <p:attrNameLst>
                                          <p:attrName>ppt_y</p:attrName>
                                        </p:attrNameLst>
                                      </p:cBhvr>
                                    </p:anim>
                                    <p:animRot by="21600000">
                                      <p:cBhvr>
                                        <p:cTn id="10" dur="1000" fill="hold">
                                          <p:stCondLst>
                                            <p:cond delay="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文本框 2"/>
          <p:cNvSpPr txBox="1"/>
          <p:nvPr/>
        </p:nvSpPr>
        <p:spPr>
          <a:xfrm>
            <a:off x="4405132" y="2687255"/>
            <a:ext cx="3392275" cy="1015663"/>
          </a:xfrm>
          <a:prstGeom prst="rect">
            <a:avLst/>
          </a:prstGeom>
          <a:noFill/>
        </p:spPr>
        <p:txBody>
          <a:bodyPr wrap="none" rtlCol="0">
            <a:spAutoFit/>
          </a:bodyPr>
          <a:lstStyle/>
          <a:p>
            <a:r>
              <a:rPr lang="en-US" altLang="zh-CN" sz="6000" b="1" dirty="0">
                <a:solidFill>
                  <a:prstClr val="white"/>
                </a:solidFill>
              </a:rPr>
              <a:t>THANKS</a:t>
            </a:r>
            <a:endParaRPr lang="zh-CN" altLang="en-US" sz="6000" b="1" dirty="0">
              <a:solidFill>
                <a:prstClr val="white"/>
              </a:solidFill>
            </a:endParaRPr>
          </a:p>
        </p:txBody>
      </p:sp>
      <p:grpSp>
        <p:nvGrpSpPr>
          <p:cNvPr id="8" name="Group 4"/>
          <p:cNvGrpSpPr>
            <a:grpSpLocks noChangeAspect="1"/>
          </p:cNvGrpSpPr>
          <p:nvPr/>
        </p:nvGrpSpPr>
        <p:grpSpPr bwMode="auto">
          <a:xfrm>
            <a:off x="0" y="22169"/>
            <a:ext cx="12192000" cy="7523544"/>
            <a:chOff x="189" y="0"/>
            <a:chExt cx="7190" cy="4320"/>
          </a:xfrm>
        </p:grpSpPr>
        <p:sp>
          <p:nvSpPr>
            <p:cNvPr id="9" name="AutoShape 3"/>
            <p:cNvSpPr>
              <a:spLocks noChangeAspect="1" noChangeArrowheads="1" noTextEdit="1"/>
            </p:cNvSpPr>
            <p:nvPr/>
          </p:nvSpPr>
          <p:spPr bwMode="auto">
            <a:xfrm>
              <a:off x="189" y="0"/>
              <a:ext cx="719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10" name="Group 205"/>
            <p:cNvGrpSpPr>
              <a:grpSpLocks/>
            </p:cNvGrpSpPr>
            <p:nvPr/>
          </p:nvGrpSpPr>
          <p:grpSpPr bwMode="auto">
            <a:xfrm>
              <a:off x="185" y="-4"/>
              <a:ext cx="7198" cy="4024"/>
              <a:chOff x="185" y="-4"/>
              <a:chExt cx="7198" cy="4024"/>
            </a:xfrm>
          </p:grpSpPr>
          <p:sp>
            <p:nvSpPr>
              <p:cNvPr id="354" name="Freeform 5"/>
              <p:cNvSpPr>
                <a:spLocks/>
              </p:cNvSpPr>
              <p:nvPr/>
            </p:nvSpPr>
            <p:spPr bwMode="auto">
              <a:xfrm>
                <a:off x="1578" y="1139"/>
                <a:ext cx="186" cy="786"/>
              </a:xfrm>
              <a:custGeom>
                <a:avLst/>
                <a:gdLst>
                  <a:gd name="T0" fmla="*/ 186 w 186"/>
                  <a:gd name="T1" fmla="*/ 0 h 786"/>
                  <a:gd name="T2" fmla="*/ 186 w 186"/>
                  <a:gd name="T3" fmla="*/ 0 h 786"/>
                  <a:gd name="T4" fmla="*/ 0 w 186"/>
                  <a:gd name="T5" fmla="*/ 786 h 786"/>
                  <a:gd name="T6" fmla="*/ 0 w 186"/>
                  <a:gd name="T7" fmla="*/ 786 h 786"/>
                  <a:gd name="T8" fmla="*/ 186 w 186"/>
                  <a:gd name="T9" fmla="*/ 0 h 786"/>
                </a:gdLst>
                <a:ahLst/>
                <a:cxnLst>
                  <a:cxn ang="0">
                    <a:pos x="T0" y="T1"/>
                  </a:cxn>
                  <a:cxn ang="0">
                    <a:pos x="T2" y="T3"/>
                  </a:cxn>
                  <a:cxn ang="0">
                    <a:pos x="T4" y="T5"/>
                  </a:cxn>
                  <a:cxn ang="0">
                    <a:pos x="T6" y="T7"/>
                  </a:cxn>
                  <a:cxn ang="0">
                    <a:pos x="T8" y="T9"/>
                  </a:cxn>
                </a:cxnLst>
                <a:rect l="0" t="0" r="r" b="b"/>
                <a:pathLst>
                  <a:path w="186" h="786">
                    <a:moveTo>
                      <a:pt x="186" y="0"/>
                    </a:moveTo>
                    <a:lnTo>
                      <a:pt x="186" y="0"/>
                    </a:lnTo>
                    <a:lnTo>
                      <a:pt x="0" y="786"/>
                    </a:lnTo>
                    <a:lnTo>
                      <a:pt x="0" y="786"/>
                    </a:lnTo>
                    <a:lnTo>
                      <a:pt x="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5" name="Freeform 6"/>
              <p:cNvSpPr>
                <a:spLocks/>
              </p:cNvSpPr>
              <p:nvPr/>
            </p:nvSpPr>
            <p:spPr bwMode="auto">
              <a:xfrm>
                <a:off x="1578" y="1139"/>
                <a:ext cx="186" cy="786"/>
              </a:xfrm>
              <a:custGeom>
                <a:avLst/>
                <a:gdLst>
                  <a:gd name="T0" fmla="*/ 186 w 186"/>
                  <a:gd name="T1" fmla="*/ 0 h 786"/>
                  <a:gd name="T2" fmla="*/ 186 w 186"/>
                  <a:gd name="T3" fmla="*/ 0 h 786"/>
                  <a:gd name="T4" fmla="*/ 0 w 186"/>
                  <a:gd name="T5" fmla="*/ 786 h 786"/>
                  <a:gd name="T6" fmla="*/ 0 w 186"/>
                  <a:gd name="T7" fmla="*/ 786 h 786"/>
                  <a:gd name="T8" fmla="*/ 186 w 186"/>
                  <a:gd name="T9" fmla="*/ 0 h 786"/>
                </a:gdLst>
                <a:ahLst/>
                <a:cxnLst>
                  <a:cxn ang="0">
                    <a:pos x="T0" y="T1"/>
                  </a:cxn>
                  <a:cxn ang="0">
                    <a:pos x="T2" y="T3"/>
                  </a:cxn>
                  <a:cxn ang="0">
                    <a:pos x="T4" y="T5"/>
                  </a:cxn>
                  <a:cxn ang="0">
                    <a:pos x="T6" y="T7"/>
                  </a:cxn>
                  <a:cxn ang="0">
                    <a:pos x="T8" y="T9"/>
                  </a:cxn>
                </a:cxnLst>
                <a:rect l="0" t="0" r="r" b="b"/>
                <a:pathLst>
                  <a:path w="186" h="786">
                    <a:moveTo>
                      <a:pt x="186" y="0"/>
                    </a:moveTo>
                    <a:lnTo>
                      <a:pt x="186" y="0"/>
                    </a:lnTo>
                    <a:lnTo>
                      <a:pt x="0" y="786"/>
                    </a:lnTo>
                    <a:lnTo>
                      <a:pt x="0" y="786"/>
                    </a:lnTo>
                    <a:lnTo>
                      <a:pt x="1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6" name="Freeform 7"/>
              <p:cNvSpPr>
                <a:spLocks/>
              </p:cNvSpPr>
              <p:nvPr/>
            </p:nvSpPr>
            <p:spPr bwMode="auto">
              <a:xfrm>
                <a:off x="1582" y="1139"/>
                <a:ext cx="186" cy="790"/>
              </a:xfrm>
              <a:custGeom>
                <a:avLst/>
                <a:gdLst>
                  <a:gd name="T0" fmla="*/ 186 w 186"/>
                  <a:gd name="T1" fmla="*/ 0 h 790"/>
                  <a:gd name="T2" fmla="*/ 186 w 186"/>
                  <a:gd name="T3" fmla="*/ 0 h 790"/>
                  <a:gd name="T4" fmla="*/ 0 w 186"/>
                  <a:gd name="T5" fmla="*/ 790 h 790"/>
                  <a:gd name="T6" fmla="*/ 186 w 186"/>
                  <a:gd name="T7" fmla="*/ 0 h 790"/>
                </a:gdLst>
                <a:ahLst/>
                <a:cxnLst>
                  <a:cxn ang="0">
                    <a:pos x="T0" y="T1"/>
                  </a:cxn>
                  <a:cxn ang="0">
                    <a:pos x="T2" y="T3"/>
                  </a:cxn>
                  <a:cxn ang="0">
                    <a:pos x="T4" y="T5"/>
                  </a:cxn>
                  <a:cxn ang="0">
                    <a:pos x="T6" y="T7"/>
                  </a:cxn>
                </a:cxnLst>
                <a:rect l="0" t="0" r="r" b="b"/>
                <a:pathLst>
                  <a:path w="186" h="790">
                    <a:moveTo>
                      <a:pt x="186" y="0"/>
                    </a:moveTo>
                    <a:lnTo>
                      <a:pt x="186" y="0"/>
                    </a:lnTo>
                    <a:lnTo>
                      <a:pt x="0" y="790"/>
                    </a:lnTo>
                    <a:lnTo>
                      <a:pt x="18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7" name="Freeform 8"/>
              <p:cNvSpPr>
                <a:spLocks/>
              </p:cNvSpPr>
              <p:nvPr/>
            </p:nvSpPr>
            <p:spPr bwMode="auto">
              <a:xfrm>
                <a:off x="1582" y="1139"/>
                <a:ext cx="186" cy="790"/>
              </a:xfrm>
              <a:custGeom>
                <a:avLst/>
                <a:gdLst>
                  <a:gd name="T0" fmla="*/ 186 w 186"/>
                  <a:gd name="T1" fmla="*/ 0 h 790"/>
                  <a:gd name="T2" fmla="*/ 186 w 186"/>
                  <a:gd name="T3" fmla="*/ 0 h 790"/>
                  <a:gd name="T4" fmla="*/ 0 w 186"/>
                  <a:gd name="T5" fmla="*/ 790 h 790"/>
                  <a:gd name="T6" fmla="*/ 186 w 186"/>
                  <a:gd name="T7" fmla="*/ 0 h 790"/>
                </a:gdLst>
                <a:ahLst/>
                <a:cxnLst>
                  <a:cxn ang="0">
                    <a:pos x="T0" y="T1"/>
                  </a:cxn>
                  <a:cxn ang="0">
                    <a:pos x="T2" y="T3"/>
                  </a:cxn>
                  <a:cxn ang="0">
                    <a:pos x="T4" y="T5"/>
                  </a:cxn>
                  <a:cxn ang="0">
                    <a:pos x="T6" y="T7"/>
                  </a:cxn>
                </a:cxnLst>
                <a:rect l="0" t="0" r="r" b="b"/>
                <a:pathLst>
                  <a:path w="186" h="790">
                    <a:moveTo>
                      <a:pt x="186" y="0"/>
                    </a:moveTo>
                    <a:lnTo>
                      <a:pt x="186" y="0"/>
                    </a:lnTo>
                    <a:lnTo>
                      <a:pt x="0" y="790"/>
                    </a:lnTo>
                    <a:lnTo>
                      <a:pt x="1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8" name="Freeform 9"/>
              <p:cNvSpPr>
                <a:spLocks/>
              </p:cNvSpPr>
              <p:nvPr/>
            </p:nvSpPr>
            <p:spPr bwMode="auto">
              <a:xfrm>
                <a:off x="955" y="1723"/>
                <a:ext cx="623" cy="206"/>
              </a:xfrm>
              <a:custGeom>
                <a:avLst/>
                <a:gdLst>
                  <a:gd name="T0" fmla="*/ 0 w 623"/>
                  <a:gd name="T1" fmla="*/ 0 h 206"/>
                  <a:gd name="T2" fmla="*/ 623 w 623"/>
                  <a:gd name="T3" fmla="*/ 206 h 206"/>
                  <a:gd name="T4" fmla="*/ 623 w 623"/>
                  <a:gd name="T5" fmla="*/ 206 h 206"/>
                  <a:gd name="T6" fmla="*/ 0 w 623"/>
                  <a:gd name="T7" fmla="*/ 0 h 206"/>
                </a:gdLst>
                <a:ahLst/>
                <a:cxnLst>
                  <a:cxn ang="0">
                    <a:pos x="T0" y="T1"/>
                  </a:cxn>
                  <a:cxn ang="0">
                    <a:pos x="T2" y="T3"/>
                  </a:cxn>
                  <a:cxn ang="0">
                    <a:pos x="T4" y="T5"/>
                  </a:cxn>
                  <a:cxn ang="0">
                    <a:pos x="T6" y="T7"/>
                  </a:cxn>
                </a:cxnLst>
                <a:rect l="0" t="0" r="r" b="b"/>
                <a:pathLst>
                  <a:path w="623" h="206">
                    <a:moveTo>
                      <a:pt x="0" y="0"/>
                    </a:moveTo>
                    <a:lnTo>
                      <a:pt x="623" y="206"/>
                    </a:lnTo>
                    <a:lnTo>
                      <a:pt x="623" y="20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9" name="Freeform 10"/>
              <p:cNvSpPr>
                <a:spLocks/>
              </p:cNvSpPr>
              <p:nvPr/>
            </p:nvSpPr>
            <p:spPr bwMode="auto">
              <a:xfrm>
                <a:off x="955" y="1723"/>
                <a:ext cx="623" cy="206"/>
              </a:xfrm>
              <a:custGeom>
                <a:avLst/>
                <a:gdLst>
                  <a:gd name="T0" fmla="*/ 0 w 623"/>
                  <a:gd name="T1" fmla="*/ 0 h 206"/>
                  <a:gd name="T2" fmla="*/ 623 w 623"/>
                  <a:gd name="T3" fmla="*/ 206 h 206"/>
                  <a:gd name="T4" fmla="*/ 623 w 623"/>
                  <a:gd name="T5" fmla="*/ 206 h 206"/>
                  <a:gd name="T6" fmla="*/ 0 w 623"/>
                  <a:gd name="T7" fmla="*/ 0 h 206"/>
                </a:gdLst>
                <a:ahLst/>
                <a:cxnLst>
                  <a:cxn ang="0">
                    <a:pos x="T0" y="T1"/>
                  </a:cxn>
                  <a:cxn ang="0">
                    <a:pos x="T2" y="T3"/>
                  </a:cxn>
                  <a:cxn ang="0">
                    <a:pos x="T4" y="T5"/>
                  </a:cxn>
                  <a:cxn ang="0">
                    <a:pos x="T6" y="T7"/>
                  </a:cxn>
                </a:cxnLst>
                <a:rect l="0" t="0" r="r" b="b"/>
                <a:pathLst>
                  <a:path w="623" h="206">
                    <a:moveTo>
                      <a:pt x="0" y="0"/>
                    </a:moveTo>
                    <a:lnTo>
                      <a:pt x="623" y="206"/>
                    </a:lnTo>
                    <a:lnTo>
                      <a:pt x="623"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0" name="Freeform 11"/>
              <p:cNvSpPr>
                <a:spLocks/>
              </p:cNvSpPr>
              <p:nvPr/>
            </p:nvSpPr>
            <p:spPr bwMode="auto">
              <a:xfrm>
                <a:off x="1578" y="1135"/>
                <a:ext cx="190" cy="794"/>
              </a:xfrm>
              <a:custGeom>
                <a:avLst/>
                <a:gdLst>
                  <a:gd name="T0" fmla="*/ 190 w 190"/>
                  <a:gd name="T1" fmla="*/ 0 h 794"/>
                  <a:gd name="T2" fmla="*/ 190 w 190"/>
                  <a:gd name="T3" fmla="*/ 4 h 794"/>
                  <a:gd name="T4" fmla="*/ 186 w 190"/>
                  <a:gd name="T5" fmla="*/ 4 h 794"/>
                  <a:gd name="T6" fmla="*/ 0 w 190"/>
                  <a:gd name="T7" fmla="*/ 790 h 794"/>
                  <a:gd name="T8" fmla="*/ 4 w 190"/>
                  <a:gd name="T9" fmla="*/ 790 h 794"/>
                  <a:gd name="T10" fmla="*/ 4 w 190"/>
                  <a:gd name="T11" fmla="*/ 790 h 794"/>
                  <a:gd name="T12" fmla="*/ 4 w 190"/>
                  <a:gd name="T13" fmla="*/ 794 h 794"/>
                  <a:gd name="T14" fmla="*/ 4 w 190"/>
                  <a:gd name="T15" fmla="*/ 794 h 794"/>
                  <a:gd name="T16" fmla="*/ 190 w 190"/>
                  <a:gd name="T17" fmla="*/ 4 h 794"/>
                  <a:gd name="T18" fmla="*/ 190 w 190"/>
                  <a:gd name="T1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794">
                    <a:moveTo>
                      <a:pt x="190" y="0"/>
                    </a:moveTo>
                    <a:lnTo>
                      <a:pt x="190" y="4"/>
                    </a:lnTo>
                    <a:lnTo>
                      <a:pt x="186" y="4"/>
                    </a:lnTo>
                    <a:lnTo>
                      <a:pt x="0" y="790"/>
                    </a:lnTo>
                    <a:lnTo>
                      <a:pt x="4" y="790"/>
                    </a:lnTo>
                    <a:lnTo>
                      <a:pt x="4" y="790"/>
                    </a:lnTo>
                    <a:lnTo>
                      <a:pt x="4" y="794"/>
                    </a:lnTo>
                    <a:lnTo>
                      <a:pt x="4" y="794"/>
                    </a:lnTo>
                    <a:lnTo>
                      <a:pt x="190" y="4"/>
                    </a:lnTo>
                    <a:lnTo>
                      <a:pt x="1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1" name="Freeform 12"/>
              <p:cNvSpPr>
                <a:spLocks/>
              </p:cNvSpPr>
              <p:nvPr/>
            </p:nvSpPr>
            <p:spPr bwMode="auto">
              <a:xfrm>
                <a:off x="1578" y="1135"/>
                <a:ext cx="190" cy="794"/>
              </a:xfrm>
              <a:custGeom>
                <a:avLst/>
                <a:gdLst>
                  <a:gd name="T0" fmla="*/ 190 w 190"/>
                  <a:gd name="T1" fmla="*/ 0 h 794"/>
                  <a:gd name="T2" fmla="*/ 190 w 190"/>
                  <a:gd name="T3" fmla="*/ 4 h 794"/>
                  <a:gd name="T4" fmla="*/ 186 w 190"/>
                  <a:gd name="T5" fmla="*/ 4 h 794"/>
                  <a:gd name="T6" fmla="*/ 0 w 190"/>
                  <a:gd name="T7" fmla="*/ 790 h 794"/>
                  <a:gd name="T8" fmla="*/ 4 w 190"/>
                  <a:gd name="T9" fmla="*/ 790 h 794"/>
                  <a:gd name="T10" fmla="*/ 4 w 190"/>
                  <a:gd name="T11" fmla="*/ 790 h 794"/>
                  <a:gd name="T12" fmla="*/ 4 w 190"/>
                  <a:gd name="T13" fmla="*/ 794 h 794"/>
                  <a:gd name="T14" fmla="*/ 4 w 190"/>
                  <a:gd name="T15" fmla="*/ 794 h 794"/>
                  <a:gd name="T16" fmla="*/ 190 w 190"/>
                  <a:gd name="T17" fmla="*/ 4 h 794"/>
                  <a:gd name="T18" fmla="*/ 190 w 190"/>
                  <a:gd name="T1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794">
                    <a:moveTo>
                      <a:pt x="190" y="0"/>
                    </a:moveTo>
                    <a:lnTo>
                      <a:pt x="190" y="4"/>
                    </a:lnTo>
                    <a:lnTo>
                      <a:pt x="186" y="4"/>
                    </a:lnTo>
                    <a:lnTo>
                      <a:pt x="0" y="790"/>
                    </a:lnTo>
                    <a:lnTo>
                      <a:pt x="4" y="790"/>
                    </a:lnTo>
                    <a:lnTo>
                      <a:pt x="4" y="790"/>
                    </a:lnTo>
                    <a:lnTo>
                      <a:pt x="4" y="794"/>
                    </a:lnTo>
                    <a:lnTo>
                      <a:pt x="4" y="794"/>
                    </a:lnTo>
                    <a:lnTo>
                      <a:pt x="190" y="4"/>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2" name="Freeform 13"/>
              <p:cNvSpPr>
                <a:spLocks/>
              </p:cNvSpPr>
              <p:nvPr/>
            </p:nvSpPr>
            <p:spPr bwMode="auto">
              <a:xfrm>
                <a:off x="1595" y="3060"/>
                <a:ext cx="533" cy="228"/>
              </a:xfrm>
              <a:custGeom>
                <a:avLst/>
                <a:gdLst>
                  <a:gd name="T0" fmla="*/ 0 w 533"/>
                  <a:gd name="T1" fmla="*/ 0 h 228"/>
                  <a:gd name="T2" fmla="*/ 0 w 533"/>
                  <a:gd name="T3" fmla="*/ 0 h 228"/>
                  <a:gd name="T4" fmla="*/ 533 w 533"/>
                  <a:gd name="T5" fmla="*/ 228 h 228"/>
                  <a:gd name="T6" fmla="*/ 0 w 533"/>
                  <a:gd name="T7" fmla="*/ 0 h 228"/>
                </a:gdLst>
                <a:ahLst/>
                <a:cxnLst>
                  <a:cxn ang="0">
                    <a:pos x="T0" y="T1"/>
                  </a:cxn>
                  <a:cxn ang="0">
                    <a:pos x="T2" y="T3"/>
                  </a:cxn>
                  <a:cxn ang="0">
                    <a:pos x="T4" y="T5"/>
                  </a:cxn>
                  <a:cxn ang="0">
                    <a:pos x="T6" y="T7"/>
                  </a:cxn>
                </a:cxnLst>
                <a:rect l="0" t="0" r="r" b="b"/>
                <a:pathLst>
                  <a:path w="533" h="228">
                    <a:moveTo>
                      <a:pt x="0" y="0"/>
                    </a:moveTo>
                    <a:lnTo>
                      <a:pt x="0" y="0"/>
                    </a:lnTo>
                    <a:lnTo>
                      <a:pt x="533" y="22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3" name="Freeform 14"/>
              <p:cNvSpPr>
                <a:spLocks/>
              </p:cNvSpPr>
              <p:nvPr/>
            </p:nvSpPr>
            <p:spPr bwMode="auto">
              <a:xfrm>
                <a:off x="1595" y="3060"/>
                <a:ext cx="533" cy="228"/>
              </a:xfrm>
              <a:custGeom>
                <a:avLst/>
                <a:gdLst>
                  <a:gd name="T0" fmla="*/ 0 w 533"/>
                  <a:gd name="T1" fmla="*/ 0 h 228"/>
                  <a:gd name="T2" fmla="*/ 0 w 533"/>
                  <a:gd name="T3" fmla="*/ 0 h 228"/>
                  <a:gd name="T4" fmla="*/ 533 w 533"/>
                  <a:gd name="T5" fmla="*/ 228 h 228"/>
                  <a:gd name="T6" fmla="*/ 0 w 533"/>
                  <a:gd name="T7" fmla="*/ 0 h 228"/>
                </a:gdLst>
                <a:ahLst/>
                <a:cxnLst>
                  <a:cxn ang="0">
                    <a:pos x="T0" y="T1"/>
                  </a:cxn>
                  <a:cxn ang="0">
                    <a:pos x="T2" y="T3"/>
                  </a:cxn>
                  <a:cxn ang="0">
                    <a:pos x="T4" y="T5"/>
                  </a:cxn>
                  <a:cxn ang="0">
                    <a:pos x="T6" y="T7"/>
                  </a:cxn>
                </a:cxnLst>
                <a:rect l="0" t="0" r="r" b="b"/>
                <a:pathLst>
                  <a:path w="533" h="228">
                    <a:moveTo>
                      <a:pt x="0" y="0"/>
                    </a:moveTo>
                    <a:lnTo>
                      <a:pt x="0" y="0"/>
                    </a:lnTo>
                    <a:lnTo>
                      <a:pt x="533" y="2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4" name="Freeform 15"/>
              <p:cNvSpPr>
                <a:spLocks/>
              </p:cNvSpPr>
              <p:nvPr/>
            </p:nvSpPr>
            <p:spPr bwMode="auto">
              <a:xfrm>
                <a:off x="1590" y="3060"/>
                <a:ext cx="360" cy="955"/>
              </a:xfrm>
              <a:custGeom>
                <a:avLst/>
                <a:gdLst>
                  <a:gd name="T0" fmla="*/ 0 w 360"/>
                  <a:gd name="T1" fmla="*/ 0 h 955"/>
                  <a:gd name="T2" fmla="*/ 0 w 360"/>
                  <a:gd name="T3" fmla="*/ 0 h 955"/>
                  <a:gd name="T4" fmla="*/ 360 w 360"/>
                  <a:gd name="T5" fmla="*/ 955 h 955"/>
                  <a:gd name="T6" fmla="*/ 0 w 360"/>
                  <a:gd name="T7" fmla="*/ 0 h 955"/>
                </a:gdLst>
                <a:ahLst/>
                <a:cxnLst>
                  <a:cxn ang="0">
                    <a:pos x="T0" y="T1"/>
                  </a:cxn>
                  <a:cxn ang="0">
                    <a:pos x="T2" y="T3"/>
                  </a:cxn>
                  <a:cxn ang="0">
                    <a:pos x="T4" y="T5"/>
                  </a:cxn>
                  <a:cxn ang="0">
                    <a:pos x="T6" y="T7"/>
                  </a:cxn>
                </a:cxnLst>
                <a:rect l="0" t="0" r="r" b="b"/>
                <a:pathLst>
                  <a:path w="360" h="955">
                    <a:moveTo>
                      <a:pt x="0" y="0"/>
                    </a:moveTo>
                    <a:lnTo>
                      <a:pt x="0" y="0"/>
                    </a:lnTo>
                    <a:lnTo>
                      <a:pt x="360" y="95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5" name="Freeform 16"/>
              <p:cNvSpPr>
                <a:spLocks/>
              </p:cNvSpPr>
              <p:nvPr/>
            </p:nvSpPr>
            <p:spPr bwMode="auto">
              <a:xfrm>
                <a:off x="1590" y="3060"/>
                <a:ext cx="360" cy="955"/>
              </a:xfrm>
              <a:custGeom>
                <a:avLst/>
                <a:gdLst>
                  <a:gd name="T0" fmla="*/ 0 w 360"/>
                  <a:gd name="T1" fmla="*/ 0 h 955"/>
                  <a:gd name="T2" fmla="*/ 0 w 360"/>
                  <a:gd name="T3" fmla="*/ 0 h 955"/>
                  <a:gd name="T4" fmla="*/ 360 w 360"/>
                  <a:gd name="T5" fmla="*/ 955 h 955"/>
                  <a:gd name="T6" fmla="*/ 0 w 360"/>
                  <a:gd name="T7" fmla="*/ 0 h 955"/>
                </a:gdLst>
                <a:ahLst/>
                <a:cxnLst>
                  <a:cxn ang="0">
                    <a:pos x="T0" y="T1"/>
                  </a:cxn>
                  <a:cxn ang="0">
                    <a:pos x="T2" y="T3"/>
                  </a:cxn>
                  <a:cxn ang="0">
                    <a:pos x="T4" y="T5"/>
                  </a:cxn>
                  <a:cxn ang="0">
                    <a:pos x="T6" y="T7"/>
                  </a:cxn>
                </a:cxnLst>
                <a:rect l="0" t="0" r="r" b="b"/>
                <a:pathLst>
                  <a:path w="360" h="955">
                    <a:moveTo>
                      <a:pt x="0" y="0"/>
                    </a:moveTo>
                    <a:lnTo>
                      <a:pt x="0" y="0"/>
                    </a:lnTo>
                    <a:lnTo>
                      <a:pt x="360" y="9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6" name="Freeform 17"/>
              <p:cNvSpPr>
                <a:spLocks/>
              </p:cNvSpPr>
              <p:nvPr/>
            </p:nvSpPr>
            <p:spPr bwMode="auto">
              <a:xfrm>
                <a:off x="2069" y="3409"/>
                <a:ext cx="339" cy="459"/>
              </a:xfrm>
              <a:custGeom>
                <a:avLst/>
                <a:gdLst>
                  <a:gd name="T0" fmla="*/ 339 w 339"/>
                  <a:gd name="T1" fmla="*/ 0 h 459"/>
                  <a:gd name="T2" fmla="*/ 339 w 339"/>
                  <a:gd name="T3" fmla="*/ 0 h 459"/>
                  <a:gd name="T4" fmla="*/ 0 w 339"/>
                  <a:gd name="T5" fmla="*/ 459 h 459"/>
                  <a:gd name="T6" fmla="*/ 339 w 339"/>
                  <a:gd name="T7" fmla="*/ 0 h 459"/>
                </a:gdLst>
                <a:ahLst/>
                <a:cxnLst>
                  <a:cxn ang="0">
                    <a:pos x="T0" y="T1"/>
                  </a:cxn>
                  <a:cxn ang="0">
                    <a:pos x="T2" y="T3"/>
                  </a:cxn>
                  <a:cxn ang="0">
                    <a:pos x="T4" y="T5"/>
                  </a:cxn>
                  <a:cxn ang="0">
                    <a:pos x="T6" y="T7"/>
                  </a:cxn>
                </a:cxnLst>
                <a:rect l="0" t="0" r="r" b="b"/>
                <a:pathLst>
                  <a:path w="339" h="459">
                    <a:moveTo>
                      <a:pt x="339" y="0"/>
                    </a:moveTo>
                    <a:lnTo>
                      <a:pt x="339" y="0"/>
                    </a:lnTo>
                    <a:lnTo>
                      <a:pt x="0" y="459"/>
                    </a:lnTo>
                    <a:lnTo>
                      <a:pt x="3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7" name="Freeform 18"/>
              <p:cNvSpPr>
                <a:spLocks/>
              </p:cNvSpPr>
              <p:nvPr/>
            </p:nvSpPr>
            <p:spPr bwMode="auto">
              <a:xfrm>
                <a:off x="2069" y="3409"/>
                <a:ext cx="339" cy="459"/>
              </a:xfrm>
              <a:custGeom>
                <a:avLst/>
                <a:gdLst>
                  <a:gd name="T0" fmla="*/ 339 w 339"/>
                  <a:gd name="T1" fmla="*/ 0 h 459"/>
                  <a:gd name="T2" fmla="*/ 339 w 339"/>
                  <a:gd name="T3" fmla="*/ 0 h 459"/>
                  <a:gd name="T4" fmla="*/ 0 w 339"/>
                  <a:gd name="T5" fmla="*/ 459 h 459"/>
                  <a:gd name="T6" fmla="*/ 339 w 339"/>
                  <a:gd name="T7" fmla="*/ 0 h 459"/>
                </a:gdLst>
                <a:ahLst/>
                <a:cxnLst>
                  <a:cxn ang="0">
                    <a:pos x="T0" y="T1"/>
                  </a:cxn>
                  <a:cxn ang="0">
                    <a:pos x="T2" y="T3"/>
                  </a:cxn>
                  <a:cxn ang="0">
                    <a:pos x="T4" y="T5"/>
                  </a:cxn>
                  <a:cxn ang="0">
                    <a:pos x="T6" y="T7"/>
                  </a:cxn>
                </a:cxnLst>
                <a:rect l="0" t="0" r="r" b="b"/>
                <a:pathLst>
                  <a:path w="339" h="459">
                    <a:moveTo>
                      <a:pt x="339" y="0"/>
                    </a:moveTo>
                    <a:lnTo>
                      <a:pt x="339" y="0"/>
                    </a:lnTo>
                    <a:lnTo>
                      <a:pt x="0" y="459"/>
                    </a:lnTo>
                    <a:lnTo>
                      <a:pt x="3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8" name="Rectangle 19"/>
              <p:cNvSpPr>
                <a:spLocks noChangeArrowheads="1"/>
              </p:cNvSpPr>
              <p:nvPr/>
            </p:nvSpPr>
            <p:spPr bwMode="auto">
              <a:xfrm>
                <a:off x="1955" y="4019"/>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9" name="Rectangle 20"/>
              <p:cNvSpPr>
                <a:spLocks noChangeArrowheads="1"/>
              </p:cNvSpPr>
              <p:nvPr/>
            </p:nvSpPr>
            <p:spPr bwMode="auto">
              <a:xfrm>
                <a:off x="1955" y="4019"/>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0" name="Freeform 21"/>
              <p:cNvSpPr>
                <a:spLocks/>
              </p:cNvSpPr>
              <p:nvPr/>
            </p:nvSpPr>
            <p:spPr bwMode="auto">
              <a:xfrm>
                <a:off x="2412" y="3387"/>
                <a:ext cx="8" cy="15"/>
              </a:xfrm>
              <a:custGeom>
                <a:avLst/>
                <a:gdLst>
                  <a:gd name="T0" fmla="*/ 8 w 8"/>
                  <a:gd name="T1" fmla="*/ 0 h 15"/>
                  <a:gd name="T2" fmla="*/ 0 w 8"/>
                  <a:gd name="T3" fmla="*/ 15 h 15"/>
                  <a:gd name="T4" fmla="*/ 8 w 8"/>
                  <a:gd name="T5" fmla="*/ 0 h 15"/>
                </a:gdLst>
                <a:ahLst/>
                <a:cxnLst>
                  <a:cxn ang="0">
                    <a:pos x="T0" y="T1"/>
                  </a:cxn>
                  <a:cxn ang="0">
                    <a:pos x="T2" y="T3"/>
                  </a:cxn>
                  <a:cxn ang="0">
                    <a:pos x="T4" y="T5"/>
                  </a:cxn>
                </a:cxnLst>
                <a:rect l="0" t="0" r="r" b="b"/>
                <a:pathLst>
                  <a:path w="8" h="15">
                    <a:moveTo>
                      <a:pt x="8" y="0"/>
                    </a:moveTo>
                    <a:lnTo>
                      <a:pt x="0" y="15"/>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1" name="Freeform 22"/>
              <p:cNvSpPr>
                <a:spLocks/>
              </p:cNvSpPr>
              <p:nvPr/>
            </p:nvSpPr>
            <p:spPr bwMode="auto">
              <a:xfrm>
                <a:off x="2412" y="3387"/>
                <a:ext cx="8" cy="15"/>
              </a:xfrm>
              <a:custGeom>
                <a:avLst/>
                <a:gdLst>
                  <a:gd name="T0" fmla="*/ 8 w 8"/>
                  <a:gd name="T1" fmla="*/ 0 h 15"/>
                  <a:gd name="T2" fmla="*/ 0 w 8"/>
                  <a:gd name="T3" fmla="*/ 15 h 15"/>
                  <a:gd name="T4" fmla="*/ 8 w 8"/>
                  <a:gd name="T5" fmla="*/ 0 h 15"/>
                </a:gdLst>
                <a:ahLst/>
                <a:cxnLst>
                  <a:cxn ang="0">
                    <a:pos x="T0" y="T1"/>
                  </a:cxn>
                  <a:cxn ang="0">
                    <a:pos x="T2" y="T3"/>
                  </a:cxn>
                  <a:cxn ang="0">
                    <a:pos x="T4" y="T5"/>
                  </a:cxn>
                </a:cxnLst>
                <a:rect l="0" t="0" r="r" b="b"/>
                <a:pathLst>
                  <a:path w="8" h="15">
                    <a:moveTo>
                      <a:pt x="8" y="0"/>
                    </a:moveTo>
                    <a:lnTo>
                      <a:pt x="0" y="15"/>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2" name="Freeform 23"/>
              <p:cNvSpPr>
                <a:spLocks/>
              </p:cNvSpPr>
              <p:nvPr/>
            </p:nvSpPr>
            <p:spPr bwMode="auto">
              <a:xfrm>
                <a:off x="1595" y="2766"/>
                <a:ext cx="1088" cy="639"/>
              </a:xfrm>
              <a:custGeom>
                <a:avLst/>
                <a:gdLst>
                  <a:gd name="T0" fmla="*/ 1088 w 1088"/>
                  <a:gd name="T1" fmla="*/ 0 h 639"/>
                  <a:gd name="T2" fmla="*/ 4 w 1088"/>
                  <a:gd name="T3" fmla="*/ 290 h 639"/>
                  <a:gd name="T4" fmla="*/ 4 w 1088"/>
                  <a:gd name="T5" fmla="*/ 290 h 639"/>
                  <a:gd name="T6" fmla="*/ 0 w 1088"/>
                  <a:gd name="T7" fmla="*/ 290 h 639"/>
                  <a:gd name="T8" fmla="*/ 0 w 1088"/>
                  <a:gd name="T9" fmla="*/ 294 h 639"/>
                  <a:gd name="T10" fmla="*/ 533 w 1088"/>
                  <a:gd name="T11" fmla="*/ 522 h 639"/>
                  <a:gd name="T12" fmla="*/ 813 w 1088"/>
                  <a:gd name="T13" fmla="*/ 639 h 639"/>
                  <a:gd name="T14" fmla="*/ 813 w 1088"/>
                  <a:gd name="T15" fmla="*/ 639 h 639"/>
                  <a:gd name="T16" fmla="*/ 813 w 1088"/>
                  <a:gd name="T17" fmla="*/ 639 h 639"/>
                  <a:gd name="T18" fmla="*/ 813 w 1088"/>
                  <a:gd name="T19" fmla="*/ 639 h 639"/>
                  <a:gd name="T20" fmla="*/ 813 w 1088"/>
                  <a:gd name="T21" fmla="*/ 636 h 639"/>
                  <a:gd name="T22" fmla="*/ 4 w 1088"/>
                  <a:gd name="T23" fmla="*/ 290 h 639"/>
                  <a:gd name="T24" fmla="*/ 1088 w 1088"/>
                  <a:gd name="T2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8" h="639">
                    <a:moveTo>
                      <a:pt x="1088" y="0"/>
                    </a:moveTo>
                    <a:lnTo>
                      <a:pt x="4" y="290"/>
                    </a:lnTo>
                    <a:lnTo>
                      <a:pt x="4" y="290"/>
                    </a:lnTo>
                    <a:lnTo>
                      <a:pt x="0" y="290"/>
                    </a:lnTo>
                    <a:lnTo>
                      <a:pt x="0" y="294"/>
                    </a:lnTo>
                    <a:lnTo>
                      <a:pt x="533" y="522"/>
                    </a:lnTo>
                    <a:lnTo>
                      <a:pt x="813" y="639"/>
                    </a:lnTo>
                    <a:lnTo>
                      <a:pt x="813" y="639"/>
                    </a:lnTo>
                    <a:lnTo>
                      <a:pt x="813" y="639"/>
                    </a:lnTo>
                    <a:lnTo>
                      <a:pt x="813" y="639"/>
                    </a:lnTo>
                    <a:lnTo>
                      <a:pt x="813" y="636"/>
                    </a:lnTo>
                    <a:lnTo>
                      <a:pt x="4" y="290"/>
                    </a:lnTo>
                    <a:lnTo>
                      <a:pt x="108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3" name="Freeform 24"/>
              <p:cNvSpPr>
                <a:spLocks/>
              </p:cNvSpPr>
              <p:nvPr/>
            </p:nvSpPr>
            <p:spPr bwMode="auto">
              <a:xfrm>
                <a:off x="1595" y="2766"/>
                <a:ext cx="1088" cy="639"/>
              </a:xfrm>
              <a:custGeom>
                <a:avLst/>
                <a:gdLst>
                  <a:gd name="T0" fmla="*/ 1088 w 1088"/>
                  <a:gd name="T1" fmla="*/ 0 h 639"/>
                  <a:gd name="T2" fmla="*/ 4 w 1088"/>
                  <a:gd name="T3" fmla="*/ 290 h 639"/>
                  <a:gd name="T4" fmla="*/ 4 w 1088"/>
                  <a:gd name="T5" fmla="*/ 290 h 639"/>
                  <a:gd name="T6" fmla="*/ 0 w 1088"/>
                  <a:gd name="T7" fmla="*/ 290 h 639"/>
                  <a:gd name="T8" fmla="*/ 0 w 1088"/>
                  <a:gd name="T9" fmla="*/ 294 h 639"/>
                  <a:gd name="T10" fmla="*/ 533 w 1088"/>
                  <a:gd name="T11" fmla="*/ 522 h 639"/>
                  <a:gd name="T12" fmla="*/ 813 w 1088"/>
                  <a:gd name="T13" fmla="*/ 639 h 639"/>
                  <a:gd name="T14" fmla="*/ 813 w 1088"/>
                  <a:gd name="T15" fmla="*/ 639 h 639"/>
                  <a:gd name="T16" fmla="*/ 813 w 1088"/>
                  <a:gd name="T17" fmla="*/ 639 h 639"/>
                  <a:gd name="T18" fmla="*/ 813 w 1088"/>
                  <a:gd name="T19" fmla="*/ 639 h 639"/>
                  <a:gd name="T20" fmla="*/ 813 w 1088"/>
                  <a:gd name="T21" fmla="*/ 636 h 639"/>
                  <a:gd name="T22" fmla="*/ 4 w 1088"/>
                  <a:gd name="T23" fmla="*/ 290 h 639"/>
                  <a:gd name="T24" fmla="*/ 1088 w 1088"/>
                  <a:gd name="T2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8" h="639">
                    <a:moveTo>
                      <a:pt x="1088" y="0"/>
                    </a:moveTo>
                    <a:lnTo>
                      <a:pt x="4" y="290"/>
                    </a:lnTo>
                    <a:lnTo>
                      <a:pt x="4" y="290"/>
                    </a:lnTo>
                    <a:lnTo>
                      <a:pt x="0" y="290"/>
                    </a:lnTo>
                    <a:lnTo>
                      <a:pt x="0" y="294"/>
                    </a:lnTo>
                    <a:lnTo>
                      <a:pt x="533" y="522"/>
                    </a:lnTo>
                    <a:lnTo>
                      <a:pt x="813" y="639"/>
                    </a:lnTo>
                    <a:lnTo>
                      <a:pt x="813" y="639"/>
                    </a:lnTo>
                    <a:lnTo>
                      <a:pt x="813" y="639"/>
                    </a:lnTo>
                    <a:lnTo>
                      <a:pt x="813" y="639"/>
                    </a:lnTo>
                    <a:lnTo>
                      <a:pt x="813" y="636"/>
                    </a:lnTo>
                    <a:lnTo>
                      <a:pt x="4" y="290"/>
                    </a:lnTo>
                    <a:lnTo>
                      <a:pt x="10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4" name="Freeform 25"/>
              <p:cNvSpPr>
                <a:spLocks/>
              </p:cNvSpPr>
              <p:nvPr/>
            </p:nvSpPr>
            <p:spPr bwMode="auto">
              <a:xfrm>
                <a:off x="2412" y="3207"/>
                <a:ext cx="318" cy="198"/>
              </a:xfrm>
              <a:custGeom>
                <a:avLst/>
                <a:gdLst>
                  <a:gd name="T0" fmla="*/ 318 w 318"/>
                  <a:gd name="T1" fmla="*/ 0 h 198"/>
                  <a:gd name="T2" fmla="*/ 0 w 318"/>
                  <a:gd name="T3" fmla="*/ 198 h 198"/>
                  <a:gd name="T4" fmla="*/ 0 w 318"/>
                  <a:gd name="T5" fmla="*/ 198 h 198"/>
                  <a:gd name="T6" fmla="*/ 318 w 318"/>
                  <a:gd name="T7" fmla="*/ 0 h 198"/>
                </a:gdLst>
                <a:ahLst/>
                <a:cxnLst>
                  <a:cxn ang="0">
                    <a:pos x="T0" y="T1"/>
                  </a:cxn>
                  <a:cxn ang="0">
                    <a:pos x="T2" y="T3"/>
                  </a:cxn>
                  <a:cxn ang="0">
                    <a:pos x="T4" y="T5"/>
                  </a:cxn>
                  <a:cxn ang="0">
                    <a:pos x="T6" y="T7"/>
                  </a:cxn>
                </a:cxnLst>
                <a:rect l="0" t="0" r="r" b="b"/>
                <a:pathLst>
                  <a:path w="318" h="198">
                    <a:moveTo>
                      <a:pt x="318" y="0"/>
                    </a:moveTo>
                    <a:lnTo>
                      <a:pt x="0" y="198"/>
                    </a:lnTo>
                    <a:lnTo>
                      <a:pt x="0" y="198"/>
                    </a:lnTo>
                    <a:lnTo>
                      <a:pt x="3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5" name="Freeform 26"/>
              <p:cNvSpPr>
                <a:spLocks/>
              </p:cNvSpPr>
              <p:nvPr/>
            </p:nvSpPr>
            <p:spPr bwMode="auto">
              <a:xfrm>
                <a:off x="2412" y="3207"/>
                <a:ext cx="318" cy="198"/>
              </a:xfrm>
              <a:custGeom>
                <a:avLst/>
                <a:gdLst>
                  <a:gd name="T0" fmla="*/ 318 w 318"/>
                  <a:gd name="T1" fmla="*/ 0 h 198"/>
                  <a:gd name="T2" fmla="*/ 0 w 318"/>
                  <a:gd name="T3" fmla="*/ 198 h 198"/>
                  <a:gd name="T4" fmla="*/ 0 w 318"/>
                  <a:gd name="T5" fmla="*/ 198 h 198"/>
                  <a:gd name="T6" fmla="*/ 318 w 318"/>
                  <a:gd name="T7" fmla="*/ 0 h 198"/>
                </a:gdLst>
                <a:ahLst/>
                <a:cxnLst>
                  <a:cxn ang="0">
                    <a:pos x="T0" y="T1"/>
                  </a:cxn>
                  <a:cxn ang="0">
                    <a:pos x="T2" y="T3"/>
                  </a:cxn>
                  <a:cxn ang="0">
                    <a:pos x="T4" y="T5"/>
                  </a:cxn>
                  <a:cxn ang="0">
                    <a:pos x="T6" y="T7"/>
                  </a:cxn>
                </a:cxnLst>
                <a:rect l="0" t="0" r="r" b="b"/>
                <a:pathLst>
                  <a:path w="318" h="198">
                    <a:moveTo>
                      <a:pt x="318" y="0"/>
                    </a:moveTo>
                    <a:lnTo>
                      <a:pt x="0" y="198"/>
                    </a:lnTo>
                    <a:lnTo>
                      <a:pt x="0" y="198"/>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6" name="Freeform 27"/>
              <p:cNvSpPr>
                <a:spLocks/>
              </p:cNvSpPr>
              <p:nvPr/>
            </p:nvSpPr>
            <p:spPr bwMode="auto">
              <a:xfrm>
                <a:off x="2691" y="2762"/>
                <a:ext cx="314" cy="210"/>
              </a:xfrm>
              <a:custGeom>
                <a:avLst/>
                <a:gdLst>
                  <a:gd name="T0" fmla="*/ 0 w 314"/>
                  <a:gd name="T1" fmla="*/ 0 h 210"/>
                  <a:gd name="T2" fmla="*/ 0 w 314"/>
                  <a:gd name="T3" fmla="*/ 0 h 210"/>
                  <a:gd name="T4" fmla="*/ 314 w 314"/>
                  <a:gd name="T5" fmla="*/ 210 h 210"/>
                  <a:gd name="T6" fmla="*/ 0 w 314"/>
                  <a:gd name="T7" fmla="*/ 0 h 210"/>
                </a:gdLst>
                <a:ahLst/>
                <a:cxnLst>
                  <a:cxn ang="0">
                    <a:pos x="T0" y="T1"/>
                  </a:cxn>
                  <a:cxn ang="0">
                    <a:pos x="T2" y="T3"/>
                  </a:cxn>
                  <a:cxn ang="0">
                    <a:pos x="T4" y="T5"/>
                  </a:cxn>
                  <a:cxn ang="0">
                    <a:pos x="T6" y="T7"/>
                  </a:cxn>
                </a:cxnLst>
                <a:rect l="0" t="0" r="r" b="b"/>
                <a:pathLst>
                  <a:path w="314" h="210">
                    <a:moveTo>
                      <a:pt x="0" y="0"/>
                    </a:moveTo>
                    <a:lnTo>
                      <a:pt x="0" y="0"/>
                    </a:lnTo>
                    <a:lnTo>
                      <a:pt x="314" y="2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7" name="Freeform 28"/>
              <p:cNvSpPr>
                <a:spLocks/>
              </p:cNvSpPr>
              <p:nvPr/>
            </p:nvSpPr>
            <p:spPr bwMode="auto">
              <a:xfrm>
                <a:off x="2691" y="2762"/>
                <a:ext cx="314" cy="210"/>
              </a:xfrm>
              <a:custGeom>
                <a:avLst/>
                <a:gdLst>
                  <a:gd name="T0" fmla="*/ 0 w 314"/>
                  <a:gd name="T1" fmla="*/ 0 h 210"/>
                  <a:gd name="T2" fmla="*/ 0 w 314"/>
                  <a:gd name="T3" fmla="*/ 0 h 210"/>
                  <a:gd name="T4" fmla="*/ 314 w 314"/>
                  <a:gd name="T5" fmla="*/ 210 h 210"/>
                  <a:gd name="T6" fmla="*/ 0 w 314"/>
                  <a:gd name="T7" fmla="*/ 0 h 210"/>
                </a:gdLst>
                <a:ahLst/>
                <a:cxnLst>
                  <a:cxn ang="0">
                    <a:pos x="T0" y="T1"/>
                  </a:cxn>
                  <a:cxn ang="0">
                    <a:pos x="T2" y="T3"/>
                  </a:cxn>
                  <a:cxn ang="0">
                    <a:pos x="T4" y="T5"/>
                  </a:cxn>
                  <a:cxn ang="0">
                    <a:pos x="T6" y="T7"/>
                  </a:cxn>
                </a:cxnLst>
                <a:rect l="0" t="0" r="r" b="b"/>
                <a:pathLst>
                  <a:path w="314" h="210">
                    <a:moveTo>
                      <a:pt x="0" y="0"/>
                    </a:moveTo>
                    <a:lnTo>
                      <a:pt x="0" y="0"/>
                    </a:lnTo>
                    <a:lnTo>
                      <a:pt x="314" y="2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8" name="Freeform 29"/>
              <p:cNvSpPr>
                <a:spLocks/>
              </p:cNvSpPr>
              <p:nvPr/>
            </p:nvSpPr>
            <p:spPr bwMode="auto">
              <a:xfrm>
                <a:off x="2408" y="2766"/>
                <a:ext cx="639" cy="639"/>
              </a:xfrm>
              <a:custGeom>
                <a:avLst/>
                <a:gdLst>
                  <a:gd name="T0" fmla="*/ 279 w 639"/>
                  <a:gd name="T1" fmla="*/ 0 h 639"/>
                  <a:gd name="T2" fmla="*/ 275 w 639"/>
                  <a:gd name="T3" fmla="*/ 0 h 639"/>
                  <a:gd name="T4" fmla="*/ 0 w 639"/>
                  <a:gd name="T5" fmla="*/ 636 h 639"/>
                  <a:gd name="T6" fmla="*/ 0 w 639"/>
                  <a:gd name="T7" fmla="*/ 639 h 639"/>
                  <a:gd name="T8" fmla="*/ 0 w 639"/>
                  <a:gd name="T9" fmla="*/ 639 h 639"/>
                  <a:gd name="T10" fmla="*/ 0 w 639"/>
                  <a:gd name="T11" fmla="*/ 636 h 639"/>
                  <a:gd name="T12" fmla="*/ 0 w 639"/>
                  <a:gd name="T13" fmla="*/ 636 h 639"/>
                  <a:gd name="T14" fmla="*/ 207 w 639"/>
                  <a:gd name="T15" fmla="*/ 507 h 639"/>
                  <a:gd name="T16" fmla="*/ 4 w 639"/>
                  <a:gd name="T17" fmla="*/ 636 h 639"/>
                  <a:gd name="T18" fmla="*/ 12 w 639"/>
                  <a:gd name="T19" fmla="*/ 621 h 639"/>
                  <a:gd name="T20" fmla="*/ 279 w 639"/>
                  <a:gd name="T21" fmla="*/ 0 h 639"/>
                  <a:gd name="T22" fmla="*/ 639 w 639"/>
                  <a:gd name="T23" fmla="*/ 235 h 639"/>
                  <a:gd name="T24" fmla="*/ 639 w 639"/>
                  <a:gd name="T25" fmla="*/ 235 h 639"/>
                  <a:gd name="T26" fmla="*/ 279 w 639"/>
                  <a:gd name="T27" fmla="*/ 0 h 639"/>
                  <a:gd name="T28" fmla="*/ 279 w 639"/>
                  <a:gd name="T29" fmla="*/ 0 h 639"/>
                  <a:gd name="T30" fmla="*/ 279 w 639"/>
                  <a:gd name="T31"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9" h="639">
                    <a:moveTo>
                      <a:pt x="279" y="0"/>
                    </a:moveTo>
                    <a:lnTo>
                      <a:pt x="275" y="0"/>
                    </a:lnTo>
                    <a:lnTo>
                      <a:pt x="0" y="636"/>
                    </a:lnTo>
                    <a:lnTo>
                      <a:pt x="0" y="639"/>
                    </a:lnTo>
                    <a:lnTo>
                      <a:pt x="0" y="639"/>
                    </a:lnTo>
                    <a:lnTo>
                      <a:pt x="0" y="636"/>
                    </a:lnTo>
                    <a:lnTo>
                      <a:pt x="0" y="636"/>
                    </a:lnTo>
                    <a:lnTo>
                      <a:pt x="207" y="507"/>
                    </a:lnTo>
                    <a:lnTo>
                      <a:pt x="4" y="636"/>
                    </a:lnTo>
                    <a:lnTo>
                      <a:pt x="12" y="621"/>
                    </a:lnTo>
                    <a:lnTo>
                      <a:pt x="279" y="0"/>
                    </a:lnTo>
                    <a:lnTo>
                      <a:pt x="639" y="235"/>
                    </a:lnTo>
                    <a:lnTo>
                      <a:pt x="639" y="235"/>
                    </a:lnTo>
                    <a:lnTo>
                      <a:pt x="279" y="0"/>
                    </a:lnTo>
                    <a:lnTo>
                      <a:pt x="279" y="0"/>
                    </a:lnTo>
                    <a:lnTo>
                      <a:pt x="27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9" name="Freeform 30"/>
              <p:cNvSpPr>
                <a:spLocks/>
              </p:cNvSpPr>
              <p:nvPr/>
            </p:nvSpPr>
            <p:spPr bwMode="auto">
              <a:xfrm>
                <a:off x="2408" y="2766"/>
                <a:ext cx="639" cy="639"/>
              </a:xfrm>
              <a:custGeom>
                <a:avLst/>
                <a:gdLst>
                  <a:gd name="T0" fmla="*/ 279 w 639"/>
                  <a:gd name="T1" fmla="*/ 0 h 639"/>
                  <a:gd name="T2" fmla="*/ 275 w 639"/>
                  <a:gd name="T3" fmla="*/ 0 h 639"/>
                  <a:gd name="T4" fmla="*/ 0 w 639"/>
                  <a:gd name="T5" fmla="*/ 636 h 639"/>
                  <a:gd name="T6" fmla="*/ 0 w 639"/>
                  <a:gd name="T7" fmla="*/ 639 h 639"/>
                  <a:gd name="T8" fmla="*/ 0 w 639"/>
                  <a:gd name="T9" fmla="*/ 639 h 639"/>
                  <a:gd name="T10" fmla="*/ 0 w 639"/>
                  <a:gd name="T11" fmla="*/ 636 h 639"/>
                  <a:gd name="T12" fmla="*/ 0 w 639"/>
                  <a:gd name="T13" fmla="*/ 636 h 639"/>
                  <a:gd name="T14" fmla="*/ 207 w 639"/>
                  <a:gd name="T15" fmla="*/ 507 h 639"/>
                  <a:gd name="T16" fmla="*/ 4 w 639"/>
                  <a:gd name="T17" fmla="*/ 636 h 639"/>
                  <a:gd name="T18" fmla="*/ 12 w 639"/>
                  <a:gd name="T19" fmla="*/ 621 h 639"/>
                  <a:gd name="T20" fmla="*/ 279 w 639"/>
                  <a:gd name="T21" fmla="*/ 0 h 639"/>
                  <a:gd name="T22" fmla="*/ 639 w 639"/>
                  <a:gd name="T23" fmla="*/ 235 h 639"/>
                  <a:gd name="T24" fmla="*/ 639 w 639"/>
                  <a:gd name="T25" fmla="*/ 235 h 639"/>
                  <a:gd name="T26" fmla="*/ 279 w 639"/>
                  <a:gd name="T27" fmla="*/ 0 h 639"/>
                  <a:gd name="T28" fmla="*/ 279 w 639"/>
                  <a:gd name="T29" fmla="*/ 0 h 639"/>
                  <a:gd name="T30" fmla="*/ 279 w 639"/>
                  <a:gd name="T31"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9" h="639">
                    <a:moveTo>
                      <a:pt x="279" y="0"/>
                    </a:moveTo>
                    <a:lnTo>
                      <a:pt x="275" y="0"/>
                    </a:lnTo>
                    <a:lnTo>
                      <a:pt x="0" y="636"/>
                    </a:lnTo>
                    <a:lnTo>
                      <a:pt x="0" y="639"/>
                    </a:lnTo>
                    <a:lnTo>
                      <a:pt x="0" y="639"/>
                    </a:lnTo>
                    <a:lnTo>
                      <a:pt x="0" y="636"/>
                    </a:lnTo>
                    <a:lnTo>
                      <a:pt x="0" y="636"/>
                    </a:lnTo>
                    <a:lnTo>
                      <a:pt x="207" y="507"/>
                    </a:lnTo>
                    <a:lnTo>
                      <a:pt x="4" y="636"/>
                    </a:lnTo>
                    <a:lnTo>
                      <a:pt x="12" y="621"/>
                    </a:lnTo>
                    <a:lnTo>
                      <a:pt x="279" y="0"/>
                    </a:lnTo>
                    <a:lnTo>
                      <a:pt x="639" y="235"/>
                    </a:lnTo>
                    <a:lnTo>
                      <a:pt x="639" y="235"/>
                    </a:lnTo>
                    <a:lnTo>
                      <a:pt x="279" y="0"/>
                    </a:lnTo>
                    <a:lnTo>
                      <a:pt x="279" y="0"/>
                    </a:lnTo>
                    <a:lnTo>
                      <a:pt x="2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0" name="Freeform 31"/>
              <p:cNvSpPr>
                <a:spLocks/>
              </p:cNvSpPr>
              <p:nvPr/>
            </p:nvSpPr>
            <p:spPr bwMode="auto">
              <a:xfrm>
                <a:off x="3941" y="387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1" name="Freeform 32"/>
              <p:cNvSpPr>
                <a:spLocks/>
              </p:cNvSpPr>
              <p:nvPr/>
            </p:nvSpPr>
            <p:spPr bwMode="auto">
              <a:xfrm>
                <a:off x="3941" y="3879"/>
                <a:ext cx="4" cy="4"/>
              </a:xfrm>
              <a:custGeom>
                <a:avLst/>
                <a:gdLst>
                  <a:gd name="T0" fmla="*/ 4 w 4"/>
                  <a:gd name="T1" fmla="*/ 0 h 4"/>
                  <a:gd name="T2" fmla="*/ 0 w 4"/>
                  <a:gd name="T3" fmla="*/ 0 h 4"/>
                  <a:gd name="T4" fmla="*/ 4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4" y="4"/>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2" name="Freeform 33"/>
              <p:cNvSpPr>
                <a:spLocks/>
              </p:cNvSpPr>
              <p:nvPr/>
            </p:nvSpPr>
            <p:spPr bwMode="auto">
              <a:xfrm>
                <a:off x="3390" y="3339"/>
                <a:ext cx="546" cy="536"/>
              </a:xfrm>
              <a:custGeom>
                <a:avLst/>
                <a:gdLst>
                  <a:gd name="T0" fmla="*/ 0 w 546"/>
                  <a:gd name="T1" fmla="*/ 0 h 536"/>
                  <a:gd name="T2" fmla="*/ 546 w 546"/>
                  <a:gd name="T3" fmla="*/ 536 h 536"/>
                  <a:gd name="T4" fmla="*/ 0 w 546"/>
                  <a:gd name="T5" fmla="*/ 0 h 536"/>
                </a:gdLst>
                <a:ahLst/>
                <a:cxnLst>
                  <a:cxn ang="0">
                    <a:pos x="T0" y="T1"/>
                  </a:cxn>
                  <a:cxn ang="0">
                    <a:pos x="T2" y="T3"/>
                  </a:cxn>
                  <a:cxn ang="0">
                    <a:pos x="T4" y="T5"/>
                  </a:cxn>
                </a:cxnLst>
                <a:rect l="0" t="0" r="r" b="b"/>
                <a:pathLst>
                  <a:path w="546" h="536">
                    <a:moveTo>
                      <a:pt x="0" y="0"/>
                    </a:moveTo>
                    <a:lnTo>
                      <a:pt x="546" y="5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3" name="Freeform 34"/>
              <p:cNvSpPr>
                <a:spLocks/>
              </p:cNvSpPr>
              <p:nvPr/>
            </p:nvSpPr>
            <p:spPr bwMode="auto">
              <a:xfrm>
                <a:off x="3390" y="3339"/>
                <a:ext cx="546" cy="536"/>
              </a:xfrm>
              <a:custGeom>
                <a:avLst/>
                <a:gdLst>
                  <a:gd name="T0" fmla="*/ 0 w 546"/>
                  <a:gd name="T1" fmla="*/ 0 h 536"/>
                  <a:gd name="T2" fmla="*/ 546 w 546"/>
                  <a:gd name="T3" fmla="*/ 536 h 536"/>
                  <a:gd name="T4" fmla="*/ 0 w 546"/>
                  <a:gd name="T5" fmla="*/ 0 h 536"/>
                </a:gdLst>
                <a:ahLst/>
                <a:cxnLst>
                  <a:cxn ang="0">
                    <a:pos x="T0" y="T1"/>
                  </a:cxn>
                  <a:cxn ang="0">
                    <a:pos x="T2" y="T3"/>
                  </a:cxn>
                  <a:cxn ang="0">
                    <a:pos x="T4" y="T5"/>
                  </a:cxn>
                </a:cxnLst>
                <a:rect l="0" t="0" r="r" b="b"/>
                <a:pathLst>
                  <a:path w="546" h="536">
                    <a:moveTo>
                      <a:pt x="0" y="0"/>
                    </a:moveTo>
                    <a:lnTo>
                      <a:pt x="546" y="53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4" name="Freeform 35"/>
              <p:cNvSpPr>
                <a:spLocks/>
              </p:cNvSpPr>
              <p:nvPr/>
            </p:nvSpPr>
            <p:spPr bwMode="auto">
              <a:xfrm>
                <a:off x="3492" y="3435"/>
                <a:ext cx="461" cy="437"/>
              </a:xfrm>
              <a:custGeom>
                <a:avLst/>
                <a:gdLst>
                  <a:gd name="T0" fmla="*/ 0 w 461"/>
                  <a:gd name="T1" fmla="*/ 0 h 437"/>
                  <a:gd name="T2" fmla="*/ 449 w 461"/>
                  <a:gd name="T3" fmla="*/ 437 h 437"/>
                  <a:gd name="T4" fmla="*/ 461 w 461"/>
                  <a:gd name="T5" fmla="*/ 213 h 437"/>
                  <a:gd name="T6" fmla="*/ 449 w 461"/>
                  <a:gd name="T7" fmla="*/ 437 h 437"/>
                  <a:gd name="T8" fmla="*/ 0 w 461"/>
                  <a:gd name="T9" fmla="*/ 0 h 437"/>
                </a:gdLst>
                <a:ahLst/>
                <a:cxnLst>
                  <a:cxn ang="0">
                    <a:pos x="T0" y="T1"/>
                  </a:cxn>
                  <a:cxn ang="0">
                    <a:pos x="T2" y="T3"/>
                  </a:cxn>
                  <a:cxn ang="0">
                    <a:pos x="T4" y="T5"/>
                  </a:cxn>
                  <a:cxn ang="0">
                    <a:pos x="T6" y="T7"/>
                  </a:cxn>
                  <a:cxn ang="0">
                    <a:pos x="T8" y="T9"/>
                  </a:cxn>
                </a:cxnLst>
                <a:rect l="0" t="0" r="r" b="b"/>
                <a:pathLst>
                  <a:path w="461" h="437">
                    <a:moveTo>
                      <a:pt x="0" y="0"/>
                    </a:moveTo>
                    <a:lnTo>
                      <a:pt x="449" y="437"/>
                    </a:lnTo>
                    <a:lnTo>
                      <a:pt x="461" y="213"/>
                    </a:lnTo>
                    <a:lnTo>
                      <a:pt x="449" y="4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5" name="Freeform 36"/>
              <p:cNvSpPr>
                <a:spLocks/>
              </p:cNvSpPr>
              <p:nvPr/>
            </p:nvSpPr>
            <p:spPr bwMode="auto">
              <a:xfrm>
                <a:off x="3492" y="3435"/>
                <a:ext cx="461" cy="437"/>
              </a:xfrm>
              <a:custGeom>
                <a:avLst/>
                <a:gdLst>
                  <a:gd name="T0" fmla="*/ 0 w 461"/>
                  <a:gd name="T1" fmla="*/ 0 h 437"/>
                  <a:gd name="T2" fmla="*/ 449 w 461"/>
                  <a:gd name="T3" fmla="*/ 437 h 437"/>
                  <a:gd name="T4" fmla="*/ 461 w 461"/>
                  <a:gd name="T5" fmla="*/ 213 h 437"/>
                  <a:gd name="T6" fmla="*/ 449 w 461"/>
                  <a:gd name="T7" fmla="*/ 437 h 437"/>
                  <a:gd name="T8" fmla="*/ 0 w 461"/>
                  <a:gd name="T9" fmla="*/ 0 h 437"/>
                </a:gdLst>
                <a:ahLst/>
                <a:cxnLst>
                  <a:cxn ang="0">
                    <a:pos x="T0" y="T1"/>
                  </a:cxn>
                  <a:cxn ang="0">
                    <a:pos x="T2" y="T3"/>
                  </a:cxn>
                  <a:cxn ang="0">
                    <a:pos x="T4" y="T5"/>
                  </a:cxn>
                  <a:cxn ang="0">
                    <a:pos x="T6" y="T7"/>
                  </a:cxn>
                  <a:cxn ang="0">
                    <a:pos x="T8" y="T9"/>
                  </a:cxn>
                </a:cxnLst>
                <a:rect l="0" t="0" r="r" b="b"/>
                <a:pathLst>
                  <a:path w="461" h="437">
                    <a:moveTo>
                      <a:pt x="0" y="0"/>
                    </a:moveTo>
                    <a:lnTo>
                      <a:pt x="449" y="437"/>
                    </a:lnTo>
                    <a:lnTo>
                      <a:pt x="461" y="213"/>
                    </a:lnTo>
                    <a:lnTo>
                      <a:pt x="449" y="4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6" name="Rectangle 37"/>
              <p:cNvSpPr>
                <a:spLocks noChangeArrowheads="1"/>
              </p:cNvSpPr>
              <p:nvPr/>
            </p:nvSpPr>
            <p:spPr bwMode="auto">
              <a:xfrm>
                <a:off x="5321" y="1175"/>
                <a:ext cx="4"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7" name="Rectangle 38"/>
              <p:cNvSpPr>
                <a:spLocks noChangeArrowheads="1"/>
              </p:cNvSpPr>
              <p:nvPr/>
            </p:nvSpPr>
            <p:spPr bwMode="auto">
              <a:xfrm>
                <a:off x="5321" y="1175"/>
                <a:ext cx="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8" name="Freeform 39"/>
              <p:cNvSpPr>
                <a:spLocks/>
              </p:cNvSpPr>
              <p:nvPr/>
            </p:nvSpPr>
            <p:spPr bwMode="auto">
              <a:xfrm>
                <a:off x="4775" y="1183"/>
                <a:ext cx="542" cy="617"/>
              </a:xfrm>
              <a:custGeom>
                <a:avLst/>
                <a:gdLst>
                  <a:gd name="T0" fmla="*/ 542 w 542"/>
                  <a:gd name="T1" fmla="*/ 0 h 617"/>
                  <a:gd name="T2" fmla="*/ 0 w 542"/>
                  <a:gd name="T3" fmla="*/ 617 h 617"/>
                  <a:gd name="T4" fmla="*/ 542 w 542"/>
                  <a:gd name="T5" fmla="*/ 0 h 617"/>
                </a:gdLst>
                <a:ahLst/>
                <a:cxnLst>
                  <a:cxn ang="0">
                    <a:pos x="T0" y="T1"/>
                  </a:cxn>
                  <a:cxn ang="0">
                    <a:pos x="T2" y="T3"/>
                  </a:cxn>
                  <a:cxn ang="0">
                    <a:pos x="T4" y="T5"/>
                  </a:cxn>
                </a:cxnLst>
                <a:rect l="0" t="0" r="r" b="b"/>
                <a:pathLst>
                  <a:path w="542" h="617">
                    <a:moveTo>
                      <a:pt x="542" y="0"/>
                    </a:moveTo>
                    <a:lnTo>
                      <a:pt x="0" y="617"/>
                    </a:lnTo>
                    <a:lnTo>
                      <a:pt x="5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9" name="Freeform 40"/>
              <p:cNvSpPr>
                <a:spLocks/>
              </p:cNvSpPr>
              <p:nvPr/>
            </p:nvSpPr>
            <p:spPr bwMode="auto">
              <a:xfrm>
                <a:off x="4775" y="1183"/>
                <a:ext cx="542" cy="617"/>
              </a:xfrm>
              <a:custGeom>
                <a:avLst/>
                <a:gdLst>
                  <a:gd name="T0" fmla="*/ 542 w 542"/>
                  <a:gd name="T1" fmla="*/ 0 h 617"/>
                  <a:gd name="T2" fmla="*/ 0 w 542"/>
                  <a:gd name="T3" fmla="*/ 617 h 617"/>
                  <a:gd name="T4" fmla="*/ 542 w 542"/>
                  <a:gd name="T5" fmla="*/ 0 h 617"/>
                </a:gdLst>
                <a:ahLst/>
                <a:cxnLst>
                  <a:cxn ang="0">
                    <a:pos x="T0" y="T1"/>
                  </a:cxn>
                  <a:cxn ang="0">
                    <a:pos x="T2" y="T3"/>
                  </a:cxn>
                  <a:cxn ang="0">
                    <a:pos x="T4" y="T5"/>
                  </a:cxn>
                </a:cxnLst>
                <a:rect l="0" t="0" r="r" b="b"/>
                <a:pathLst>
                  <a:path w="542" h="617">
                    <a:moveTo>
                      <a:pt x="542" y="0"/>
                    </a:moveTo>
                    <a:lnTo>
                      <a:pt x="0" y="617"/>
                    </a:lnTo>
                    <a:lnTo>
                      <a:pt x="5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0" name="Freeform 41"/>
              <p:cNvSpPr>
                <a:spLocks/>
              </p:cNvSpPr>
              <p:nvPr/>
            </p:nvSpPr>
            <p:spPr bwMode="auto">
              <a:xfrm>
                <a:off x="4771" y="1539"/>
                <a:ext cx="228" cy="257"/>
              </a:xfrm>
              <a:custGeom>
                <a:avLst/>
                <a:gdLst>
                  <a:gd name="T0" fmla="*/ 228 w 228"/>
                  <a:gd name="T1" fmla="*/ 0 h 257"/>
                  <a:gd name="T2" fmla="*/ 0 w 228"/>
                  <a:gd name="T3" fmla="*/ 257 h 257"/>
                  <a:gd name="T4" fmla="*/ 0 w 228"/>
                  <a:gd name="T5" fmla="*/ 257 h 257"/>
                  <a:gd name="T6" fmla="*/ 228 w 228"/>
                  <a:gd name="T7" fmla="*/ 0 h 257"/>
                </a:gdLst>
                <a:ahLst/>
                <a:cxnLst>
                  <a:cxn ang="0">
                    <a:pos x="T0" y="T1"/>
                  </a:cxn>
                  <a:cxn ang="0">
                    <a:pos x="T2" y="T3"/>
                  </a:cxn>
                  <a:cxn ang="0">
                    <a:pos x="T4" y="T5"/>
                  </a:cxn>
                  <a:cxn ang="0">
                    <a:pos x="T6" y="T7"/>
                  </a:cxn>
                </a:cxnLst>
                <a:rect l="0" t="0" r="r" b="b"/>
                <a:pathLst>
                  <a:path w="228" h="257">
                    <a:moveTo>
                      <a:pt x="228" y="0"/>
                    </a:moveTo>
                    <a:lnTo>
                      <a:pt x="0" y="257"/>
                    </a:lnTo>
                    <a:lnTo>
                      <a:pt x="0" y="257"/>
                    </a:lnTo>
                    <a:lnTo>
                      <a:pt x="2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1" name="Freeform 42"/>
              <p:cNvSpPr>
                <a:spLocks/>
              </p:cNvSpPr>
              <p:nvPr/>
            </p:nvSpPr>
            <p:spPr bwMode="auto">
              <a:xfrm>
                <a:off x="4771" y="1539"/>
                <a:ext cx="228" cy="257"/>
              </a:xfrm>
              <a:custGeom>
                <a:avLst/>
                <a:gdLst>
                  <a:gd name="T0" fmla="*/ 228 w 228"/>
                  <a:gd name="T1" fmla="*/ 0 h 257"/>
                  <a:gd name="T2" fmla="*/ 0 w 228"/>
                  <a:gd name="T3" fmla="*/ 257 h 257"/>
                  <a:gd name="T4" fmla="*/ 0 w 228"/>
                  <a:gd name="T5" fmla="*/ 257 h 257"/>
                  <a:gd name="T6" fmla="*/ 228 w 228"/>
                  <a:gd name="T7" fmla="*/ 0 h 257"/>
                </a:gdLst>
                <a:ahLst/>
                <a:cxnLst>
                  <a:cxn ang="0">
                    <a:pos x="T0" y="T1"/>
                  </a:cxn>
                  <a:cxn ang="0">
                    <a:pos x="T2" y="T3"/>
                  </a:cxn>
                  <a:cxn ang="0">
                    <a:pos x="T4" y="T5"/>
                  </a:cxn>
                  <a:cxn ang="0">
                    <a:pos x="T6" y="T7"/>
                  </a:cxn>
                </a:cxnLst>
                <a:rect l="0" t="0" r="r" b="b"/>
                <a:pathLst>
                  <a:path w="228" h="257">
                    <a:moveTo>
                      <a:pt x="228" y="0"/>
                    </a:moveTo>
                    <a:lnTo>
                      <a:pt x="0" y="257"/>
                    </a:lnTo>
                    <a:lnTo>
                      <a:pt x="0" y="257"/>
                    </a:lnTo>
                    <a:lnTo>
                      <a:pt x="2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2" name="Freeform 43"/>
              <p:cNvSpPr>
                <a:spLocks/>
              </p:cNvSpPr>
              <p:nvPr/>
            </p:nvSpPr>
            <p:spPr bwMode="auto">
              <a:xfrm>
                <a:off x="4593" y="1117"/>
                <a:ext cx="173" cy="676"/>
              </a:xfrm>
              <a:custGeom>
                <a:avLst/>
                <a:gdLst>
                  <a:gd name="T0" fmla="*/ 0 w 173"/>
                  <a:gd name="T1" fmla="*/ 0 h 676"/>
                  <a:gd name="T2" fmla="*/ 0 w 173"/>
                  <a:gd name="T3" fmla="*/ 0 h 676"/>
                  <a:gd name="T4" fmla="*/ 173 w 173"/>
                  <a:gd name="T5" fmla="*/ 676 h 676"/>
                  <a:gd name="T6" fmla="*/ 173 w 173"/>
                  <a:gd name="T7" fmla="*/ 676 h 676"/>
                  <a:gd name="T8" fmla="*/ 0 w 173"/>
                  <a:gd name="T9" fmla="*/ 0 h 676"/>
                </a:gdLst>
                <a:ahLst/>
                <a:cxnLst>
                  <a:cxn ang="0">
                    <a:pos x="T0" y="T1"/>
                  </a:cxn>
                  <a:cxn ang="0">
                    <a:pos x="T2" y="T3"/>
                  </a:cxn>
                  <a:cxn ang="0">
                    <a:pos x="T4" y="T5"/>
                  </a:cxn>
                  <a:cxn ang="0">
                    <a:pos x="T6" y="T7"/>
                  </a:cxn>
                  <a:cxn ang="0">
                    <a:pos x="T8" y="T9"/>
                  </a:cxn>
                </a:cxnLst>
                <a:rect l="0" t="0" r="r" b="b"/>
                <a:pathLst>
                  <a:path w="173" h="676">
                    <a:moveTo>
                      <a:pt x="0" y="0"/>
                    </a:moveTo>
                    <a:lnTo>
                      <a:pt x="0" y="0"/>
                    </a:lnTo>
                    <a:lnTo>
                      <a:pt x="173" y="676"/>
                    </a:lnTo>
                    <a:lnTo>
                      <a:pt x="173" y="67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3" name="Freeform 44"/>
              <p:cNvSpPr>
                <a:spLocks/>
              </p:cNvSpPr>
              <p:nvPr/>
            </p:nvSpPr>
            <p:spPr bwMode="auto">
              <a:xfrm>
                <a:off x="4593" y="1117"/>
                <a:ext cx="173" cy="676"/>
              </a:xfrm>
              <a:custGeom>
                <a:avLst/>
                <a:gdLst>
                  <a:gd name="T0" fmla="*/ 0 w 173"/>
                  <a:gd name="T1" fmla="*/ 0 h 676"/>
                  <a:gd name="T2" fmla="*/ 0 w 173"/>
                  <a:gd name="T3" fmla="*/ 0 h 676"/>
                  <a:gd name="T4" fmla="*/ 173 w 173"/>
                  <a:gd name="T5" fmla="*/ 676 h 676"/>
                  <a:gd name="T6" fmla="*/ 173 w 173"/>
                  <a:gd name="T7" fmla="*/ 676 h 676"/>
                  <a:gd name="T8" fmla="*/ 0 w 173"/>
                  <a:gd name="T9" fmla="*/ 0 h 676"/>
                </a:gdLst>
                <a:ahLst/>
                <a:cxnLst>
                  <a:cxn ang="0">
                    <a:pos x="T0" y="T1"/>
                  </a:cxn>
                  <a:cxn ang="0">
                    <a:pos x="T2" y="T3"/>
                  </a:cxn>
                  <a:cxn ang="0">
                    <a:pos x="T4" y="T5"/>
                  </a:cxn>
                  <a:cxn ang="0">
                    <a:pos x="T6" y="T7"/>
                  </a:cxn>
                  <a:cxn ang="0">
                    <a:pos x="T8" y="T9"/>
                  </a:cxn>
                </a:cxnLst>
                <a:rect l="0" t="0" r="r" b="b"/>
                <a:pathLst>
                  <a:path w="173" h="676">
                    <a:moveTo>
                      <a:pt x="0" y="0"/>
                    </a:moveTo>
                    <a:lnTo>
                      <a:pt x="0" y="0"/>
                    </a:lnTo>
                    <a:lnTo>
                      <a:pt x="173" y="676"/>
                    </a:lnTo>
                    <a:lnTo>
                      <a:pt x="173" y="6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4" name="Freeform 45"/>
              <p:cNvSpPr>
                <a:spLocks/>
              </p:cNvSpPr>
              <p:nvPr/>
            </p:nvSpPr>
            <p:spPr bwMode="auto">
              <a:xfrm>
                <a:off x="3826" y="-4"/>
                <a:ext cx="254" cy="379"/>
              </a:xfrm>
              <a:custGeom>
                <a:avLst/>
                <a:gdLst>
                  <a:gd name="T0" fmla="*/ 254 w 254"/>
                  <a:gd name="T1" fmla="*/ 0 h 379"/>
                  <a:gd name="T2" fmla="*/ 0 w 254"/>
                  <a:gd name="T3" fmla="*/ 379 h 379"/>
                  <a:gd name="T4" fmla="*/ 0 w 254"/>
                  <a:gd name="T5" fmla="*/ 379 h 379"/>
                  <a:gd name="T6" fmla="*/ 254 w 254"/>
                  <a:gd name="T7" fmla="*/ 0 h 379"/>
                </a:gdLst>
                <a:ahLst/>
                <a:cxnLst>
                  <a:cxn ang="0">
                    <a:pos x="T0" y="T1"/>
                  </a:cxn>
                  <a:cxn ang="0">
                    <a:pos x="T2" y="T3"/>
                  </a:cxn>
                  <a:cxn ang="0">
                    <a:pos x="T4" y="T5"/>
                  </a:cxn>
                  <a:cxn ang="0">
                    <a:pos x="T6" y="T7"/>
                  </a:cxn>
                </a:cxnLst>
                <a:rect l="0" t="0" r="r" b="b"/>
                <a:pathLst>
                  <a:path w="254" h="379">
                    <a:moveTo>
                      <a:pt x="254" y="0"/>
                    </a:moveTo>
                    <a:lnTo>
                      <a:pt x="0" y="379"/>
                    </a:lnTo>
                    <a:lnTo>
                      <a:pt x="0" y="379"/>
                    </a:lnTo>
                    <a:lnTo>
                      <a:pt x="2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5" name="Freeform 46"/>
              <p:cNvSpPr>
                <a:spLocks/>
              </p:cNvSpPr>
              <p:nvPr/>
            </p:nvSpPr>
            <p:spPr bwMode="auto">
              <a:xfrm>
                <a:off x="3826" y="-4"/>
                <a:ext cx="254" cy="379"/>
              </a:xfrm>
              <a:custGeom>
                <a:avLst/>
                <a:gdLst>
                  <a:gd name="T0" fmla="*/ 254 w 254"/>
                  <a:gd name="T1" fmla="*/ 0 h 379"/>
                  <a:gd name="T2" fmla="*/ 0 w 254"/>
                  <a:gd name="T3" fmla="*/ 379 h 379"/>
                  <a:gd name="T4" fmla="*/ 0 w 254"/>
                  <a:gd name="T5" fmla="*/ 379 h 379"/>
                  <a:gd name="T6" fmla="*/ 254 w 254"/>
                  <a:gd name="T7" fmla="*/ 0 h 379"/>
                </a:gdLst>
                <a:ahLst/>
                <a:cxnLst>
                  <a:cxn ang="0">
                    <a:pos x="T0" y="T1"/>
                  </a:cxn>
                  <a:cxn ang="0">
                    <a:pos x="T2" y="T3"/>
                  </a:cxn>
                  <a:cxn ang="0">
                    <a:pos x="T4" y="T5"/>
                  </a:cxn>
                  <a:cxn ang="0">
                    <a:pos x="T6" y="T7"/>
                  </a:cxn>
                </a:cxnLst>
                <a:rect l="0" t="0" r="r" b="b"/>
                <a:pathLst>
                  <a:path w="254" h="379">
                    <a:moveTo>
                      <a:pt x="254" y="0"/>
                    </a:moveTo>
                    <a:lnTo>
                      <a:pt x="0" y="379"/>
                    </a:lnTo>
                    <a:lnTo>
                      <a:pt x="0" y="379"/>
                    </a:lnTo>
                    <a:lnTo>
                      <a:pt x="2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6" name="Freeform 47"/>
              <p:cNvSpPr>
                <a:spLocks/>
              </p:cNvSpPr>
              <p:nvPr/>
            </p:nvSpPr>
            <p:spPr bwMode="auto">
              <a:xfrm>
                <a:off x="3615" y="209"/>
                <a:ext cx="207" cy="166"/>
              </a:xfrm>
              <a:custGeom>
                <a:avLst/>
                <a:gdLst>
                  <a:gd name="T0" fmla="*/ 0 w 207"/>
                  <a:gd name="T1" fmla="*/ 0 h 166"/>
                  <a:gd name="T2" fmla="*/ 207 w 207"/>
                  <a:gd name="T3" fmla="*/ 166 h 166"/>
                  <a:gd name="T4" fmla="*/ 207 w 207"/>
                  <a:gd name="T5" fmla="*/ 166 h 166"/>
                  <a:gd name="T6" fmla="*/ 0 w 207"/>
                  <a:gd name="T7" fmla="*/ 0 h 166"/>
                </a:gdLst>
                <a:ahLst/>
                <a:cxnLst>
                  <a:cxn ang="0">
                    <a:pos x="T0" y="T1"/>
                  </a:cxn>
                  <a:cxn ang="0">
                    <a:pos x="T2" y="T3"/>
                  </a:cxn>
                  <a:cxn ang="0">
                    <a:pos x="T4" y="T5"/>
                  </a:cxn>
                  <a:cxn ang="0">
                    <a:pos x="T6" y="T7"/>
                  </a:cxn>
                </a:cxnLst>
                <a:rect l="0" t="0" r="r" b="b"/>
                <a:pathLst>
                  <a:path w="207" h="166">
                    <a:moveTo>
                      <a:pt x="0" y="0"/>
                    </a:moveTo>
                    <a:lnTo>
                      <a:pt x="207" y="166"/>
                    </a:lnTo>
                    <a:lnTo>
                      <a:pt x="207" y="1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7" name="Freeform 48"/>
              <p:cNvSpPr>
                <a:spLocks/>
              </p:cNvSpPr>
              <p:nvPr/>
            </p:nvSpPr>
            <p:spPr bwMode="auto">
              <a:xfrm>
                <a:off x="3615" y="209"/>
                <a:ext cx="207" cy="166"/>
              </a:xfrm>
              <a:custGeom>
                <a:avLst/>
                <a:gdLst>
                  <a:gd name="T0" fmla="*/ 0 w 207"/>
                  <a:gd name="T1" fmla="*/ 0 h 166"/>
                  <a:gd name="T2" fmla="*/ 207 w 207"/>
                  <a:gd name="T3" fmla="*/ 166 h 166"/>
                  <a:gd name="T4" fmla="*/ 207 w 207"/>
                  <a:gd name="T5" fmla="*/ 166 h 166"/>
                  <a:gd name="T6" fmla="*/ 0 w 207"/>
                  <a:gd name="T7" fmla="*/ 0 h 166"/>
                </a:gdLst>
                <a:ahLst/>
                <a:cxnLst>
                  <a:cxn ang="0">
                    <a:pos x="T0" y="T1"/>
                  </a:cxn>
                  <a:cxn ang="0">
                    <a:pos x="T2" y="T3"/>
                  </a:cxn>
                  <a:cxn ang="0">
                    <a:pos x="T4" y="T5"/>
                  </a:cxn>
                  <a:cxn ang="0">
                    <a:pos x="T6" y="T7"/>
                  </a:cxn>
                </a:cxnLst>
                <a:rect l="0" t="0" r="r" b="b"/>
                <a:pathLst>
                  <a:path w="207" h="166">
                    <a:moveTo>
                      <a:pt x="0" y="0"/>
                    </a:moveTo>
                    <a:lnTo>
                      <a:pt x="207" y="166"/>
                    </a:lnTo>
                    <a:lnTo>
                      <a:pt x="207" y="1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8" name="Freeform 49"/>
              <p:cNvSpPr>
                <a:spLocks/>
              </p:cNvSpPr>
              <p:nvPr/>
            </p:nvSpPr>
            <p:spPr bwMode="auto">
              <a:xfrm>
                <a:off x="3822" y="378"/>
                <a:ext cx="4" cy="4"/>
              </a:xfrm>
              <a:custGeom>
                <a:avLst/>
                <a:gdLst>
                  <a:gd name="T0" fmla="*/ 4 w 4"/>
                  <a:gd name="T1" fmla="*/ 0 h 4"/>
                  <a:gd name="T2" fmla="*/ 0 w 4"/>
                  <a:gd name="T3" fmla="*/ 0 h 4"/>
                  <a:gd name="T4" fmla="*/ 0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4"/>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9" name="Freeform 50"/>
              <p:cNvSpPr>
                <a:spLocks/>
              </p:cNvSpPr>
              <p:nvPr/>
            </p:nvSpPr>
            <p:spPr bwMode="auto">
              <a:xfrm>
                <a:off x="3822" y="378"/>
                <a:ext cx="4" cy="4"/>
              </a:xfrm>
              <a:custGeom>
                <a:avLst/>
                <a:gdLst>
                  <a:gd name="T0" fmla="*/ 4 w 4"/>
                  <a:gd name="T1" fmla="*/ 0 h 4"/>
                  <a:gd name="T2" fmla="*/ 0 w 4"/>
                  <a:gd name="T3" fmla="*/ 0 h 4"/>
                  <a:gd name="T4" fmla="*/ 0 w 4"/>
                  <a:gd name="T5" fmla="*/ 4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4"/>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0" name="Freeform 51"/>
              <p:cNvSpPr>
                <a:spLocks/>
              </p:cNvSpPr>
              <p:nvPr/>
            </p:nvSpPr>
            <p:spPr bwMode="auto">
              <a:xfrm>
                <a:off x="4470" y="-4"/>
                <a:ext cx="17" cy="107"/>
              </a:xfrm>
              <a:custGeom>
                <a:avLst/>
                <a:gdLst>
                  <a:gd name="T0" fmla="*/ 0 w 17"/>
                  <a:gd name="T1" fmla="*/ 0 h 107"/>
                  <a:gd name="T2" fmla="*/ 0 w 17"/>
                  <a:gd name="T3" fmla="*/ 0 h 107"/>
                  <a:gd name="T4" fmla="*/ 17 w 17"/>
                  <a:gd name="T5" fmla="*/ 107 h 107"/>
                  <a:gd name="T6" fmla="*/ 0 w 17"/>
                  <a:gd name="T7" fmla="*/ 0 h 107"/>
                </a:gdLst>
                <a:ahLst/>
                <a:cxnLst>
                  <a:cxn ang="0">
                    <a:pos x="T0" y="T1"/>
                  </a:cxn>
                  <a:cxn ang="0">
                    <a:pos x="T2" y="T3"/>
                  </a:cxn>
                  <a:cxn ang="0">
                    <a:pos x="T4" y="T5"/>
                  </a:cxn>
                  <a:cxn ang="0">
                    <a:pos x="T6" y="T7"/>
                  </a:cxn>
                </a:cxnLst>
                <a:rect l="0" t="0" r="r" b="b"/>
                <a:pathLst>
                  <a:path w="17" h="107">
                    <a:moveTo>
                      <a:pt x="0" y="0"/>
                    </a:moveTo>
                    <a:lnTo>
                      <a:pt x="0" y="0"/>
                    </a:lnTo>
                    <a:lnTo>
                      <a:pt x="17" y="10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1" name="Freeform 52"/>
              <p:cNvSpPr>
                <a:spLocks/>
              </p:cNvSpPr>
              <p:nvPr/>
            </p:nvSpPr>
            <p:spPr bwMode="auto">
              <a:xfrm>
                <a:off x="4470" y="-4"/>
                <a:ext cx="17" cy="107"/>
              </a:xfrm>
              <a:custGeom>
                <a:avLst/>
                <a:gdLst>
                  <a:gd name="T0" fmla="*/ 0 w 17"/>
                  <a:gd name="T1" fmla="*/ 0 h 107"/>
                  <a:gd name="T2" fmla="*/ 0 w 17"/>
                  <a:gd name="T3" fmla="*/ 0 h 107"/>
                  <a:gd name="T4" fmla="*/ 17 w 17"/>
                  <a:gd name="T5" fmla="*/ 107 h 107"/>
                  <a:gd name="T6" fmla="*/ 0 w 17"/>
                  <a:gd name="T7" fmla="*/ 0 h 107"/>
                </a:gdLst>
                <a:ahLst/>
                <a:cxnLst>
                  <a:cxn ang="0">
                    <a:pos x="T0" y="T1"/>
                  </a:cxn>
                  <a:cxn ang="0">
                    <a:pos x="T2" y="T3"/>
                  </a:cxn>
                  <a:cxn ang="0">
                    <a:pos x="T4" y="T5"/>
                  </a:cxn>
                  <a:cxn ang="0">
                    <a:pos x="T6" y="T7"/>
                  </a:cxn>
                </a:cxnLst>
                <a:rect l="0" t="0" r="r" b="b"/>
                <a:pathLst>
                  <a:path w="17" h="107">
                    <a:moveTo>
                      <a:pt x="0" y="0"/>
                    </a:moveTo>
                    <a:lnTo>
                      <a:pt x="0" y="0"/>
                    </a:lnTo>
                    <a:lnTo>
                      <a:pt x="17" y="1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2" name="Freeform 53"/>
              <p:cNvSpPr>
                <a:spLocks/>
              </p:cNvSpPr>
              <p:nvPr/>
            </p:nvSpPr>
            <p:spPr bwMode="auto">
              <a:xfrm>
                <a:off x="3826" y="-4"/>
                <a:ext cx="259" cy="379"/>
              </a:xfrm>
              <a:custGeom>
                <a:avLst/>
                <a:gdLst>
                  <a:gd name="T0" fmla="*/ 61 w 61"/>
                  <a:gd name="T1" fmla="*/ 0 h 103"/>
                  <a:gd name="T2" fmla="*/ 60 w 61"/>
                  <a:gd name="T3" fmla="*/ 0 h 103"/>
                  <a:gd name="T4" fmla="*/ 60 w 61"/>
                  <a:gd name="T5" fmla="*/ 0 h 103"/>
                  <a:gd name="T6" fmla="*/ 0 w 61"/>
                  <a:gd name="T7" fmla="*/ 103 h 103"/>
                  <a:gd name="T8" fmla="*/ 0 w 61"/>
                  <a:gd name="T9" fmla="*/ 103 h 103"/>
                  <a:gd name="T10" fmla="*/ 1 w 61"/>
                  <a:gd name="T11" fmla="*/ 102 h 103"/>
                  <a:gd name="T12" fmla="*/ 61 w 61"/>
                  <a:gd name="T13" fmla="*/ 0 h 103"/>
                </a:gdLst>
                <a:ahLst/>
                <a:cxnLst>
                  <a:cxn ang="0">
                    <a:pos x="T0" y="T1"/>
                  </a:cxn>
                  <a:cxn ang="0">
                    <a:pos x="T2" y="T3"/>
                  </a:cxn>
                  <a:cxn ang="0">
                    <a:pos x="T4" y="T5"/>
                  </a:cxn>
                  <a:cxn ang="0">
                    <a:pos x="T6" y="T7"/>
                  </a:cxn>
                  <a:cxn ang="0">
                    <a:pos x="T8" y="T9"/>
                  </a:cxn>
                  <a:cxn ang="0">
                    <a:pos x="T10" y="T11"/>
                  </a:cxn>
                  <a:cxn ang="0">
                    <a:pos x="T12" y="T13"/>
                  </a:cxn>
                </a:cxnLst>
                <a:rect l="0" t="0" r="r" b="b"/>
                <a:pathLst>
                  <a:path w="61" h="103">
                    <a:moveTo>
                      <a:pt x="61" y="0"/>
                    </a:moveTo>
                    <a:cubicBezTo>
                      <a:pt x="61" y="0"/>
                      <a:pt x="60" y="0"/>
                      <a:pt x="60" y="0"/>
                    </a:cubicBezTo>
                    <a:cubicBezTo>
                      <a:pt x="60" y="0"/>
                      <a:pt x="60" y="0"/>
                      <a:pt x="60" y="0"/>
                    </a:cubicBezTo>
                    <a:cubicBezTo>
                      <a:pt x="0" y="103"/>
                      <a:pt x="0" y="103"/>
                      <a:pt x="0" y="103"/>
                    </a:cubicBezTo>
                    <a:cubicBezTo>
                      <a:pt x="0" y="103"/>
                      <a:pt x="0" y="103"/>
                      <a:pt x="0" y="103"/>
                    </a:cubicBezTo>
                    <a:cubicBezTo>
                      <a:pt x="1" y="102"/>
                      <a:pt x="1" y="102"/>
                      <a:pt x="1" y="102"/>
                    </a:cubicBezTo>
                    <a:cubicBezTo>
                      <a:pt x="61" y="0"/>
                      <a:pt x="61" y="0"/>
                      <a:pt x="6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3" name="Freeform 54"/>
              <p:cNvSpPr>
                <a:spLocks/>
              </p:cNvSpPr>
              <p:nvPr/>
            </p:nvSpPr>
            <p:spPr bwMode="auto">
              <a:xfrm>
                <a:off x="3873" y="1003"/>
                <a:ext cx="296" cy="264"/>
              </a:xfrm>
              <a:custGeom>
                <a:avLst/>
                <a:gdLst>
                  <a:gd name="T0" fmla="*/ 0 w 296"/>
                  <a:gd name="T1" fmla="*/ 0 h 264"/>
                  <a:gd name="T2" fmla="*/ 0 w 296"/>
                  <a:gd name="T3" fmla="*/ 0 h 264"/>
                  <a:gd name="T4" fmla="*/ 296 w 296"/>
                  <a:gd name="T5" fmla="*/ 264 h 264"/>
                  <a:gd name="T6" fmla="*/ 0 w 296"/>
                  <a:gd name="T7" fmla="*/ 0 h 264"/>
                </a:gdLst>
                <a:ahLst/>
                <a:cxnLst>
                  <a:cxn ang="0">
                    <a:pos x="T0" y="T1"/>
                  </a:cxn>
                  <a:cxn ang="0">
                    <a:pos x="T2" y="T3"/>
                  </a:cxn>
                  <a:cxn ang="0">
                    <a:pos x="T4" y="T5"/>
                  </a:cxn>
                  <a:cxn ang="0">
                    <a:pos x="T6" y="T7"/>
                  </a:cxn>
                </a:cxnLst>
                <a:rect l="0" t="0" r="r" b="b"/>
                <a:pathLst>
                  <a:path w="296" h="264">
                    <a:moveTo>
                      <a:pt x="0" y="0"/>
                    </a:moveTo>
                    <a:lnTo>
                      <a:pt x="0" y="0"/>
                    </a:lnTo>
                    <a:lnTo>
                      <a:pt x="296" y="26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4" name="Freeform 55"/>
              <p:cNvSpPr>
                <a:spLocks/>
              </p:cNvSpPr>
              <p:nvPr/>
            </p:nvSpPr>
            <p:spPr bwMode="auto">
              <a:xfrm>
                <a:off x="3873" y="1003"/>
                <a:ext cx="296" cy="264"/>
              </a:xfrm>
              <a:custGeom>
                <a:avLst/>
                <a:gdLst>
                  <a:gd name="T0" fmla="*/ 0 w 296"/>
                  <a:gd name="T1" fmla="*/ 0 h 264"/>
                  <a:gd name="T2" fmla="*/ 0 w 296"/>
                  <a:gd name="T3" fmla="*/ 0 h 264"/>
                  <a:gd name="T4" fmla="*/ 296 w 296"/>
                  <a:gd name="T5" fmla="*/ 264 h 264"/>
                  <a:gd name="T6" fmla="*/ 0 w 296"/>
                  <a:gd name="T7" fmla="*/ 0 h 264"/>
                </a:gdLst>
                <a:ahLst/>
                <a:cxnLst>
                  <a:cxn ang="0">
                    <a:pos x="T0" y="T1"/>
                  </a:cxn>
                  <a:cxn ang="0">
                    <a:pos x="T2" y="T3"/>
                  </a:cxn>
                  <a:cxn ang="0">
                    <a:pos x="T4" y="T5"/>
                  </a:cxn>
                  <a:cxn ang="0">
                    <a:pos x="T6" y="T7"/>
                  </a:cxn>
                </a:cxnLst>
                <a:rect l="0" t="0" r="r" b="b"/>
                <a:pathLst>
                  <a:path w="296" h="264">
                    <a:moveTo>
                      <a:pt x="0" y="0"/>
                    </a:moveTo>
                    <a:lnTo>
                      <a:pt x="0" y="0"/>
                    </a:lnTo>
                    <a:lnTo>
                      <a:pt x="296" y="2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5" name="Freeform 56"/>
              <p:cNvSpPr>
                <a:spLocks noEditPoints="1"/>
              </p:cNvSpPr>
              <p:nvPr/>
            </p:nvSpPr>
            <p:spPr bwMode="auto">
              <a:xfrm>
                <a:off x="3873" y="999"/>
                <a:ext cx="898" cy="797"/>
              </a:xfrm>
              <a:custGeom>
                <a:avLst/>
                <a:gdLst>
                  <a:gd name="T0" fmla="*/ 720 w 898"/>
                  <a:gd name="T1" fmla="*/ 118 h 797"/>
                  <a:gd name="T2" fmla="*/ 893 w 898"/>
                  <a:gd name="T3" fmla="*/ 794 h 797"/>
                  <a:gd name="T4" fmla="*/ 893 w 898"/>
                  <a:gd name="T5" fmla="*/ 797 h 797"/>
                  <a:gd name="T6" fmla="*/ 898 w 898"/>
                  <a:gd name="T7" fmla="*/ 797 h 797"/>
                  <a:gd name="T8" fmla="*/ 898 w 898"/>
                  <a:gd name="T9" fmla="*/ 797 h 797"/>
                  <a:gd name="T10" fmla="*/ 898 w 898"/>
                  <a:gd name="T11" fmla="*/ 797 h 797"/>
                  <a:gd name="T12" fmla="*/ 898 w 898"/>
                  <a:gd name="T13" fmla="*/ 797 h 797"/>
                  <a:gd name="T14" fmla="*/ 724 w 898"/>
                  <a:gd name="T15" fmla="*/ 118 h 797"/>
                  <a:gd name="T16" fmla="*/ 720 w 898"/>
                  <a:gd name="T17" fmla="*/ 118 h 797"/>
                  <a:gd name="T18" fmla="*/ 720 w 898"/>
                  <a:gd name="T19" fmla="*/ 118 h 797"/>
                  <a:gd name="T20" fmla="*/ 720 w 898"/>
                  <a:gd name="T21" fmla="*/ 118 h 797"/>
                  <a:gd name="T22" fmla="*/ 720 w 898"/>
                  <a:gd name="T23" fmla="*/ 118 h 797"/>
                  <a:gd name="T24" fmla="*/ 0 w 898"/>
                  <a:gd name="T25" fmla="*/ 0 h 797"/>
                  <a:gd name="T26" fmla="*/ 0 w 898"/>
                  <a:gd name="T27" fmla="*/ 0 h 797"/>
                  <a:gd name="T28" fmla="*/ 212 w 898"/>
                  <a:gd name="T29" fmla="*/ 33 h 797"/>
                  <a:gd name="T30" fmla="*/ 0 w 898"/>
                  <a:gd name="T31"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8" h="797">
                    <a:moveTo>
                      <a:pt x="720" y="118"/>
                    </a:moveTo>
                    <a:lnTo>
                      <a:pt x="893" y="794"/>
                    </a:lnTo>
                    <a:lnTo>
                      <a:pt x="893" y="797"/>
                    </a:lnTo>
                    <a:lnTo>
                      <a:pt x="898" y="797"/>
                    </a:lnTo>
                    <a:lnTo>
                      <a:pt x="898" y="797"/>
                    </a:lnTo>
                    <a:lnTo>
                      <a:pt x="898" y="797"/>
                    </a:lnTo>
                    <a:lnTo>
                      <a:pt x="898" y="797"/>
                    </a:lnTo>
                    <a:lnTo>
                      <a:pt x="724" y="118"/>
                    </a:lnTo>
                    <a:lnTo>
                      <a:pt x="720" y="118"/>
                    </a:lnTo>
                    <a:lnTo>
                      <a:pt x="720" y="118"/>
                    </a:lnTo>
                    <a:lnTo>
                      <a:pt x="720" y="118"/>
                    </a:lnTo>
                    <a:lnTo>
                      <a:pt x="720" y="118"/>
                    </a:lnTo>
                    <a:close/>
                    <a:moveTo>
                      <a:pt x="0" y="0"/>
                    </a:moveTo>
                    <a:lnTo>
                      <a:pt x="0" y="0"/>
                    </a:lnTo>
                    <a:lnTo>
                      <a:pt x="212" y="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6" name="Freeform 57"/>
              <p:cNvSpPr>
                <a:spLocks noEditPoints="1"/>
              </p:cNvSpPr>
              <p:nvPr/>
            </p:nvSpPr>
            <p:spPr bwMode="auto">
              <a:xfrm>
                <a:off x="3873" y="999"/>
                <a:ext cx="898" cy="797"/>
              </a:xfrm>
              <a:custGeom>
                <a:avLst/>
                <a:gdLst>
                  <a:gd name="T0" fmla="*/ 720 w 898"/>
                  <a:gd name="T1" fmla="*/ 118 h 797"/>
                  <a:gd name="T2" fmla="*/ 893 w 898"/>
                  <a:gd name="T3" fmla="*/ 794 h 797"/>
                  <a:gd name="T4" fmla="*/ 893 w 898"/>
                  <a:gd name="T5" fmla="*/ 797 h 797"/>
                  <a:gd name="T6" fmla="*/ 898 w 898"/>
                  <a:gd name="T7" fmla="*/ 797 h 797"/>
                  <a:gd name="T8" fmla="*/ 898 w 898"/>
                  <a:gd name="T9" fmla="*/ 797 h 797"/>
                  <a:gd name="T10" fmla="*/ 898 w 898"/>
                  <a:gd name="T11" fmla="*/ 797 h 797"/>
                  <a:gd name="T12" fmla="*/ 898 w 898"/>
                  <a:gd name="T13" fmla="*/ 797 h 797"/>
                  <a:gd name="T14" fmla="*/ 724 w 898"/>
                  <a:gd name="T15" fmla="*/ 118 h 797"/>
                  <a:gd name="T16" fmla="*/ 720 w 898"/>
                  <a:gd name="T17" fmla="*/ 118 h 797"/>
                  <a:gd name="T18" fmla="*/ 720 w 898"/>
                  <a:gd name="T19" fmla="*/ 118 h 797"/>
                  <a:gd name="T20" fmla="*/ 720 w 898"/>
                  <a:gd name="T21" fmla="*/ 118 h 797"/>
                  <a:gd name="T22" fmla="*/ 720 w 898"/>
                  <a:gd name="T23" fmla="*/ 118 h 797"/>
                  <a:gd name="T24" fmla="*/ 0 w 898"/>
                  <a:gd name="T25" fmla="*/ 0 h 797"/>
                  <a:gd name="T26" fmla="*/ 0 w 898"/>
                  <a:gd name="T27" fmla="*/ 0 h 797"/>
                  <a:gd name="T28" fmla="*/ 212 w 898"/>
                  <a:gd name="T29" fmla="*/ 33 h 797"/>
                  <a:gd name="T30" fmla="*/ 0 w 898"/>
                  <a:gd name="T31" fmla="*/ 0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8" h="797">
                    <a:moveTo>
                      <a:pt x="720" y="118"/>
                    </a:moveTo>
                    <a:lnTo>
                      <a:pt x="893" y="794"/>
                    </a:lnTo>
                    <a:lnTo>
                      <a:pt x="893" y="797"/>
                    </a:lnTo>
                    <a:lnTo>
                      <a:pt x="898" y="797"/>
                    </a:lnTo>
                    <a:lnTo>
                      <a:pt x="898" y="797"/>
                    </a:lnTo>
                    <a:lnTo>
                      <a:pt x="898" y="797"/>
                    </a:lnTo>
                    <a:lnTo>
                      <a:pt x="898" y="797"/>
                    </a:lnTo>
                    <a:lnTo>
                      <a:pt x="724" y="118"/>
                    </a:lnTo>
                    <a:lnTo>
                      <a:pt x="720" y="118"/>
                    </a:lnTo>
                    <a:lnTo>
                      <a:pt x="720" y="118"/>
                    </a:lnTo>
                    <a:lnTo>
                      <a:pt x="720" y="118"/>
                    </a:lnTo>
                    <a:lnTo>
                      <a:pt x="720" y="118"/>
                    </a:lnTo>
                    <a:moveTo>
                      <a:pt x="0" y="0"/>
                    </a:moveTo>
                    <a:lnTo>
                      <a:pt x="0" y="0"/>
                    </a:lnTo>
                    <a:lnTo>
                      <a:pt x="212" y="3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7" name="Freeform 58"/>
              <p:cNvSpPr>
                <a:spLocks/>
              </p:cNvSpPr>
              <p:nvPr/>
            </p:nvSpPr>
            <p:spPr bwMode="auto">
              <a:xfrm>
                <a:off x="4093" y="632"/>
                <a:ext cx="500" cy="481"/>
              </a:xfrm>
              <a:custGeom>
                <a:avLst/>
                <a:gdLst>
                  <a:gd name="T0" fmla="*/ 0 w 500"/>
                  <a:gd name="T1" fmla="*/ 0 h 481"/>
                  <a:gd name="T2" fmla="*/ 500 w 500"/>
                  <a:gd name="T3" fmla="*/ 481 h 481"/>
                  <a:gd name="T4" fmla="*/ 500 w 500"/>
                  <a:gd name="T5" fmla="*/ 481 h 481"/>
                  <a:gd name="T6" fmla="*/ 500 w 500"/>
                  <a:gd name="T7" fmla="*/ 481 h 481"/>
                  <a:gd name="T8" fmla="*/ 0 w 500"/>
                  <a:gd name="T9" fmla="*/ 0 h 481"/>
                </a:gdLst>
                <a:ahLst/>
                <a:cxnLst>
                  <a:cxn ang="0">
                    <a:pos x="T0" y="T1"/>
                  </a:cxn>
                  <a:cxn ang="0">
                    <a:pos x="T2" y="T3"/>
                  </a:cxn>
                  <a:cxn ang="0">
                    <a:pos x="T4" y="T5"/>
                  </a:cxn>
                  <a:cxn ang="0">
                    <a:pos x="T6" y="T7"/>
                  </a:cxn>
                  <a:cxn ang="0">
                    <a:pos x="T8" y="T9"/>
                  </a:cxn>
                </a:cxnLst>
                <a:rect l="0" t="0" r="r" b="b"/>
                <a:pathLst>
                  <a:path w="500" h="481">
                    <a:moveTo>
                      <a:pt x="0" y="0"/>
                    </a:moveTo>
                    <a:lnTo>
                      <a:pt x="500" y="481"/>
                    </a:lnTo>
                    <a:lnTo>
                      <a:pt x="500" y="481"/>
                    </a:lnTo>
                    <a:lnTo>
                      <a:pt x="500" y="48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8" name="Freeform 59"/>
              <p:cNvSpPr>
                <a:spLocks/>
              </p:cNvSpPr>
              <p:nvPr/>
            </p:nvSpPr>
            <p:spPr bwMode="auto">
              <a:xfrm>
                <a:off x="4093" y="632"/>
                <a:ext cx="500" cy="481"/>
              </a:xfrm>
              <a:custGeom>
                <a:avLst/>
                <a:gdLst>
                  <a:gd name="T0" fmla="*/ 0 w 500"/>
                  <a:gd name="T1" fmla="*/ 0 h 481"/>
                  <a:gd name="T2" fmla="*/ 500 w 500"/>
                  <a:gd name="T3" fmla="*/ 481 h 481"/>
                  <a:gd name="T4" fmla="*/ 500 w 500"/>
                  <a:gd name="T5" fmla="*/ 481 h 481"/>
                  <a:gd name="T6" fmla="*/ 500 w 500"/>
                  <a:gd name="T7" fmla="*/ 481 h 481"/>
                  <a:gd name="T8" fmla="*/ 0 w 500"/>
                  <a:gd name="T9" fmla="*/ 0 h 481"/>
                </a:gdLst>
                <a:ahLst/>
                <a:cxnLst>
                  <a:cxn ang="0">
                    <a:pos x="T0" y="T1"/>
                  </a:cxn>
                  <a:cxn ang="0">
                    <a:pos x="T2" y="T3"/>
                  </a:cxn>
                  <a:cxn ang="0">
                    <a:pos x="T4" y="T5"/>
                  </a:cxn>
                  <a:cxn ang="0">
                    <a:pos x="T6" y="T7"/>
                  </a:cxn>
                  <a:cxn ang="0">
                    <a:pos x="T8" y="T9"/>
                  </a:cxn>
                </a:cxnLst>
                <a:rect l="0" t="0" r="r" b="b"/>
                <a:pathLst>
                  <a:path w="500" h="481">
                    <a:moveTo>
                      <a:pt x="0" y="0"/>
                    </a:moveTo>
                    <a:lnTo>
                      <a:pt x="500" y="481"/>
                    </a:lnTo>
                    <a:lnTo>
                      <a:pt x="500" y="481"/>
                    </a:lnTo>
                    <a:lnTo>
                      <a:pt x="500"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9" name="Freeform 60"/>
              <p:cNvSpPr>
                <a:spLocks/>
              </p:cNvSpPr>
              <p:nvPr/>
            </p:nvSpPr>
            <p:spPr bwMode="auto">
              <a:xfrm>
                <a:off x="3826" y="378"/>
                <a:ext cx="9" cy="169"/>
              </a:xfrm>
              <a:custGeom>
                <a:avLst/>
                <a:gdLst>
                  <a:gd name="T0" fmla="*/ 0 w 9"/>
                  <a:gd name="T1" fmla="*/ 0 h 169"/>
                  <a:gd name="T2" fmla="*/ 0 w 9"/>
                  <a:gd name="T3" fmla="*/ 0 h 169"/>
                  <a:gd name="T4" fmla="*/ 9 w 9"/>
                  <a:gd name="T5" fmla="*/ 169 h 169"/>
                  <a:gd name="T6" fmla="*/ 0 w 9"/>
                  <a:gd name="T7" fmla="*/ 0 h 169"/>
                </a:gdLst>
                <a:ahLst/>
                <a:cxnLst>
                  <a:cxn ang="0">
                    <a:pos x="T0" y="T1"/>
                  </a:cxn>
                  <a:cxn ang="0">
                    <a:pos x="T2" y="T3"/>
                  </a:cxn>
                  <a:cxn ang="0">
                    <a:pos x="T4" y="T5"/>
                  </a:cxn>
                  <a:cxn ang="0">
                    <a:pos x="T6" y="T7"/>
                  </a:cxn>
                </a:cxnLst>
                <a:rect l="0" t="0" r="r" b="b"/>
                <a:pathLst>
                  <a:path w="9" h="169">
                    <a:moveTo>
                      <a:pt x="0" y="0"/>
                    </a:moveTo>
                    <a:lnTo>
                      <a:pt x="0" y="0"/>
                    </a:lnTo>
                    <a:lnTo>
                      <a:pt x="9" y="16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0" name="Freeform 61"/>
              <p:cNvSpPr>
                <a:spLocks/>
              </p:cNvSpPr>
              <p:nvPr/>
            </p:nvSpPr>
            <p:spPr bwMode="auto">
              <a:xfrm>
                <a:off x="3826" y="378"/>
                <a:ext cx="9" cy="169"/>
              </a:xfrm>
              <a:custGeom>
                <a:avLst/>
                <a:gdLst>
                  <a:gd name="T0" fmla="*/ 0 w 9"/>
                  <a:gd name="T1" fmla="*/ 0 h 169"/>
                  <a:gd name="T2" fmla="*/ 0 w 9"/>
                  <a:gd name="T3" fmla="*/ 0 h 169"/>
                  <a:gd name="T4" fmla="*/ 9 w 9"/>
                  <a:gd name="T5" fmla="*/ 169 h 169"/>
                  <a:gd name="T6" fmla="*/ 0 w 9"/>
                  <a:gd name="T7" fmla="*/ 0 h 169"/>
                </a:gdLst>
                <a:ahLst/>
                <a:cxnLst>
                  <a:cxn ang="0">
                    <a:pos x="T0" y="T1"/>
                  </a:cxn>
                  <a:cxn ang="0">
                    <a:pos x="T2" y="T3"/>
                  </a:cxn>
                  <a:cxn ang="0">
                    <a:pos x="T4" y="T5"/>
                  </a:cxn>
                  <a:cxn ang="0">
                    <a:pos x="T6" y="T7"/>
                  </a:cxn>
                </a:cxnLst>
                <a:rect l="0" t="0" r="r" b="b"/>
                <a:pathLst>
                  <a:path w="9" h="169">
                    <a:moveTo>
                      <a:pt x="0" y="0"/>
                    </a:moveTo>
                    <a:lnTo>
                      <a:pt x="0" y="0"/>
                    </a:lnTo>
                    <a:lnTo>
                      <a:pt x="9" y="1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1" name="Freeform 62"/>
              <p:cNvSpPr>
                <a:spLocks/>
              </p:cNvSpPr>
              <p:nvPr/>
            </p:nvSpPr>
            <p:spPr bwMode="auto">
              <a:xfrm>
                <a:off x="3826" y="371"/>
                <a:ext cx="0" cy="4"/>
              </a:xfrm>
              <a:custGeom>
                <a:avLst/>
                <a:gdLst>
                  <a:gd name="T0" fmla="*/ 0 h 4"/>
                  <a:gd name="T1" fmla="*/ 0 h 4"/>
                  <a:gd name="T2" fmla="*/ 4 h 4"/>
                  <a:gd name="T3" fmla="*/ 4 h 4"/>
                  <a:gd name="T4" fmla="*/ 4 h 4"/>
                  <a:gd name="T5" fmla="*/ 4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4"/>
                    </a:lnTo>
                    <a:lnTo>
                      <a:pt x="0" y="4"/>
                    </a:lnTo>
                    <a:lnTo>
                      <a:pt x="0" y="4"/>
                    </a:ln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2" name="Freeform 63"/>
              <p:cNvSpPr>
                <a:spLocks/>
              </p:cNvSpPr>
              <p:nvPr/>
            </p:nvSpPr>
            <p:spPr bwMode="auto">
              <a:xfrm>
                <a:off x="3826" y="371"/>
                <a:ext cx="0" cy="4"/>
              </a:xfrm>
              <a:custGeom>
                <a:avLst/>
                <a:gdLst>
                  <a:gd name="T0" fmla="*/ 0 h 4"/>
                  <a:gd name="T1" fmla="*/ 0 h 4"/>
                  <a:gd name="T2" fmla="*/ 4 h 4"/>
                  <a:gd name="T3" fmla="*/ 4 h 4"/>
                  <a:gd name="T4" fmla="*/ 4 h 4"/>
                  <a:gd name="T5" fmla="*/ 4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4"/>
                    </a:lnTo>
                    <a:lnTo>
                      <a:pt x="0" y="4"/>
                    </a:lnTo>
                    <a:lnTo>
                      <a:pt x="0" y="4"/>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3" name="Freeform 64"/>
              <p:cNvSpPr>
                <a:spLocks/>
              </p:cNvSpPr>
              <p:nvPr/>
            </p:nvSpPr>
            <p:spPr bwMode="auto">
              <a:xfrm>
                <a:off x="3873" y="995"/>
                <a:ext cx="720" cy="122"/>
              </a:xfrm>
              <a:custGeom>
                <a:avLst/>
                <a:gdLst>
                  <a:gd name="T0" fmla="*/ 0 w 720"/>
                  <a:gd name="T1" fmla="*/ 0 h 122"/>
                  <a:gd name="T2" fmla="*/ 0 w 720"/>
                  <a:gd name="T3" fmla="*/ 4 h 122"/>
                  <a:gd name="T4" fmla="*/ 0 w 720"/>
                  <a:gd name="T5" fmla="*/ 4 h 122"/>
                  <a:gd name="T6" fmla="*/ 0 w 720"/>
                  <a:gd name="T7" fmla="*/ 4 h 122"/>
                  <a:gd name="T8" fmla="*/ 0 w 720"/>
                  <a:gd name="T9" fmla="*/ 4 h 122"/>
                  <a:gd name="T10" fmla="*/ 212 w 720"/>
                  <a:gd name="T11" fmla="*/ 37 h 122"/>
                  <a:gd name="T12" fmla="*/ 716 w 720"/>
                  <a:gd name="T13" fmla="*/ 122 h 122"/>
                  <a:gd name="T14" fmla="*/ 720 w 720"/>
                  <a:gd name="T15" fmla="*/ 122 h 122"/>
                  <a:gd name="T16" fmla="*/ 716 w 720"/>
                  <a:gd name="T17" fmla="*/ 118 h 122"/>
                  <a:gd name="T18" fmla="*/ 0 w 72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122">
                    <a:moveTo>
                      <a:pt x="0" y="0"/>
                    </a:moveTo>
                    <a:lnTo>
                      <a:pt x="0" y="4"/>
                    </a:lnTo>
                    <a:lnTo>
                      <a:pt x="0" y="4"/>
                    </a:lnTo>
                    <a:lnTo>
                      <a:pt x="0" y="4"/>
                    </a:lnTo>
                    <a:lnTo>
                      <a:pt x="0" y="4"/>
                    </a:lnTo>
                    <a:lnTo>
                      <a:pt x="212" y="37"/>
                    </a:lnTo>
                    <a:lnTo>
                      <a:pt x="716" y="122"/>
                    </a:lnTo>
                    <a:lnTo>
                      <a:pt x="720" y="122"/>
                    </a:lnTo>
                    <a:lnTo>
                      <a:pt x="716" y="1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4" name="Freeform 65"/>
              <p:cNvSpPr>
                <a:spLocks/>
              </p:cNvSpPr>
              <p:nvPr/>
            </p:nvSpPr>
            <p:spPr bwMode="auto">
              <a:xfrm>
                <a:off x="3873" y="995"/>
                <a:ext cx="720" cy="122"/>
              </a:xfrm>
              <a:custGeom>
                <a:avLst/>
                <a:gdLst>
                  <a:gd name="T0" fmla="*/ 0 w 720"/>
                  <a:gd name="T1" fmla="*/ 0 h 122"/>
                  <a:gd name="T2" fmla="*/ 0 w 720"/>
                  <a:gd name="T3" fmla="*/ 4 h 122"/>
                  <a:gd name="T4" fmla="*/ 0 w 720"/>
                  <a:gd name="T5" fmla="*/ 4 h 122"/>
                  <a:gd name="T6" fmla="*/ 0 w 720"/>
                  <a:gd name="T7" fmla="*/ 4 h 122"/>
                  <a:gd name="T8" fmla="*/ 0 w 720"/>
                  <a:gd name="T9" fmla="*/ 4 h 122"/>
                  <a:gd name="T10" fmla="*/ 212 w 720"/>
                  <a:gd name="T11" fmla="*/ 37 h 122"/>
                  <a:gd name="T12" fmla="*/ 716 w 720"/>
                  <a:gd name="T13" fmla="*/ 122 h 122"/>
                  <a:gd name="T14" fmla="*/ 720 w 720"/>
                  <a:gd name="T15" fmla="*/ 122 h 122"/>
                  <a:gd name="T16" fmla="*/ 716 w 720"/>
                  <a:gd name="T17" fmla="*/ 118 h 122"/>
                  <a:gd name="T18" fmla="*/ 0 w 72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122">
                    <a:moveTo>
                      <a:pt x="0" y="0"/>
                    </a:moveTo>
                    <a:lnTo>
                      <a:pt x="0" y="4"/>
                    </a:lnTo>
                    <a:lnTo>
                      <a:pt x="0" y="4"/>
                    </a:lnTo>
                    <a:lnTo>
                      <a:pt x="0" y="4"/>
                    </a:lnTo>
                    <a:lnTo>
                      <a:pt x="0" y="4"/>
                    </a:lnTo>
                    <a:lnTo>
                      <a:pt x="212" y="37"/>
                    </a:lnTo>
                    <a:lnTo>
                      <a:pt x="716" y="122"/>
                    </a:lnTo>
                    <a:lnTo>
                      <a:pt x="720" y="122"/>
                    </a:lnTo>
                    <a:lnTo>
                      <a:pt x="716" y="1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5" name="Freeform 66"/>
              <p:cNvSpPr>
                <a:spLocks/>
              </p:cNvSpPr>
              <p:nvPr/>
            </p:nvSpPr>
            <p:spPr bwMode="auto">
              <a:xfrm>
                <a:off x="4593" y="1117"/>
                <a:ext cx="4" cy="0"/>
              </a:xfrm>
              <a:custGeom>
                <a:avLst/>
                <a:gdLst>
                  <a:gd name="T0" fmla="*/ 0 w 4"/>
                  <a:gd name="T1" fmla="*/ 0 w 4"/>
                  <a:gd name="T2" fmla="*/ 4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4" y="0"/>
                    </a:lnTo>
                    <a:lnTo>
                      <a:pt x="4"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6" name="Freeform 67"/>
              <p:cNvSpPr>
                <a:spLocks/>
              </p:cNvSpPr>
              <p:nvPr/>
            </p:nvSpPr>
            <p:spPr bwMode="auto">
              <a:xfrm>
                <a:off x="4593" y="1117"/>
                <a:ext cx="4" cy="0"/>
              </a:xfrm>
              <a:custGeom>
                <a:avLst/>
                <a:gdLst>
                  <a:gd name="T0" fmla="*/ 0 w 4"/>
                  <a:gd name="T1" fmla="*/ 0 w 4"/>
                  <a:gd name="T2" fmla="*/ 4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7" name="Rectangle 68"/>
              <p:cNvSpPr>
                <a:spLocks noChangeArrowheads="1"/>
              </p:cNvSpPr>
              <p:nvPr/>
            </p:nvSpPr>
            <p:spPr bwMode="auto">
              <a:xfrm>
                <a:off x="6092" y="1348"/>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8" name="Rectangle 69"/>
              <p:cNvSpPr>
                <a:spLocks noChangeArrowheads="1"/>
              </p:cNvSpPr>
              <p:nvPr/>
            </p:nvSpPr>
            <p:spPr bwMode="auto">
              <a:xfrm>
                <a:off x="6092" y="1348"/>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9" name="Freeform 70"/>
              <p:cNvSpPr>
                <a:spLocks/>
              </p:cNvSpPr>
              <p:nvPr/>
            </p:nvSpPr>
            <p:spPr bwMode="auto">
              <a:xfrm>
                <a:off x="6096" y="812"/>
                <a:ext cx="635" cy="532"/>
              </a:xfrm>
              <a:custGeom>
                <a:avLst/>
                <a:gdLst>
                  <a:gd name="T0" fmla="*/ 635 w 635"/>
                  <a:gd name="T1" fmla="*/ 0 h 532"/>
                  <a:gd name="T2" fmla="*/ 0 w 635"/>
                  <a:gd name="T3" fmla="*/ 532 h 532"/>
                  <a:gd name="T4" fmla="*/ 0 w 635"/>
                  <a:gd name="T5" fmla="*/ 532 h 532"/>
                  <a:gd name="T6" fmla="*/ 635 w 635"/>
                  <a:gd name="T7" fmla="*/ 0 h 532"/>
                </a:gdLst>
                <a:ahLst/>
                <a:cxnLst>
                  <a:cxn ang="0">
                    <a:pos x="T0" y="T1"/>
                  </a:cxn>
                  <a:cxn ang="0">
                    <a:pos x="T2" y="T3"/>
                  </a:cxn>
                  <a:cxn ang="0">
                    <a:pos x="T4" y="T5"/>
                  </a:cxn>
                  <a:cxn ang="0">
                    <a:pos x="T6" y="T7"/>
                  </a:cxn>
                </a:cxnLst>
                <a:rect l="0" t="0" r="r" b="b"/>
                <a:pathLst>
                  <a:path w="635" h="532">
                    <a:moveTo>
                      <a:pt x="635" y="0"/>
                    </a:moveTo>
                    <a:lnTo>
                      <a:pt x="0" y="532"/>
                    </a:lnTo>
                    <a:lnTo>
                      <a:pt x="0" y="532"/>
                    </a:lnTo>
                    <a:lnTo>
                      <a:pt x="63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0" name="Freeform 71"/>
              <p:cNvSpPr>
                <a:spLocks/>
              </p:cNvSpPr>
              <p:nvPr/>
            </p:nvSpPr>
            <p:spPr bwMode="auto">
              <a:xfrm>
                <a:off x="6096" y="812"/>
                <a:ext cx="635" cy="532"/>
              </a:xfrm>
              <a:custGeom>
                <a:avLst/>
                <a:gdLst>
                  <a:gd name="T0" fmla="*/ 635 w 635"/>
                  <a:gd name="T1" fmla="*/ 0 h 532"/>
                  <a:gd name="T2" fmla="*/ 0 w 635"/>
                  <a:gd name="T3" fmla="*/ 532 h 532"/>
                  <a:gd name="T4" fmla="*/ 0 w 635"/>
                  <a:gd name="T5" fmla="*/ 532 h 532"/>
                  <a:gd name="T6" fmla="*/ 635 w 635"/>
                  <a:gd name="T7" fmla="*/ 0 h 532"/>
                </a:gdLst>
                <a:ahLst/>
                <a:cxnLst>
                  <a:cxn ang="0">
                    <a:pos x="T0" y="T1"/>
                  </a:cxn>
                  <a:cxn ang="0">
                    <a:pos x="T2" y="T3"/>
                  </a:cxn>
                  <a:cxn ang="0">
                    <a:pos x="T4" y="T5"/>
                  </a:cxn>
                  <a:cxn ang="0">
                    <a:pos x="T6" y="T7"/>
                  </a:cxn>
                </a:cxnLst>
                <a:rect l="0" t="0" r="r" b="b"/>
                <a:pathLst>
                  <a:path w="635" h="532">
                    <a:moveTo>
                      <a:pt x="635" y="0"/>
                    </a:moveTo>
                    <a:lnTo>
                      <a:pt x="0" y="532"/>
                    </a:lnTo>
                    <a:lnTo>
                      <a:pt x="0" y="532"/>
                    </a:lnTo>
                    <a:lnTo>
                      <a:pt x="6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1" name="Freeform 72"/>
              <p:cNvSpPr>
                <a:spLocks/>
              </p:cNvSpPr>
              <p:nvPr/>
            </p:nvSpPr>
            <p:spPr bwMode="auto">
              <a:xfrm>
                <a:off x="6846" y="724"/>
                <a:ext cx="537" cy="503"/>
              </a:xfrm>
              <a:custGeom>
                <a:avLst/>
                <a:gdLst>
                  <a:gd name="T0" fmla="*/ 0 w 537"/>
                  <a:gd name="T1" fmla="*/ 0 h 503"/>
                  <a:gd name="T2" fmla="*/ 0 w 537"/>
                  <a:gd name="T3" fmla="*/ 0 h 503"/>
                  <a:gd name="T4" fmla="*/ 537 w 537"/>
                  <a:gd name="T5" fmla="*/ 503 h 503"/>
                  <a:gd name="T6" fmla="*/ 0 w 537"/>
                  <a:gd name="T7" fmla="*/ 0 h 503"/>
                </a:gdLst>
                <a:ahLst/>
                <a:cxnLst>
                  <a:cxn ang="0">
                    <a:pos x="T0" y="T1"/>
                  </a:cxn>
                  <a:cxn ang="0">
                    <a:pos x="T2" y="T3"/>
                  </a:cxn>
                  <a:cxn ang="0">
                    <a:pos x="T4" y="T5"/>
                  </a:cxn>
                  <a:cxn ang="0">
                    <a:pos x="T6" y="T7"/>
                  </a:cxn>
                </a:cxnLst>
                <a:rect l="0" t="0" r="r" b="b"/>
                <a:pathLst>
                  <a:path w="537" h="503">
                    <a:moveTo>
                      <a:pt x="0" y="0"/>
                    </a:moveTo>
                    <a:lnTo>
                      <a:pt x="0" y="0"/>
                    </a:lnTo>
                    <a:lnTo>
                      <a:pt x="537" y="50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2" name="Freeform 73"/>
              <p:cNvSpPr>
                <a:spLocks/>
              </p:cNvSpPr>
              <p:nvPr/>
            </p:nvSpPr>
            <p:spPr bwMode="auto">
              <a:xfrm>
                <a:off x="6846" y="724"/>
                <a:ext cx="537" cy="503"/>
              </a:xfrm>
              <a:custGeom>
                <a:avLst/>
                <a:gdLst>
                  <a:gd name="T0" fmla="*/ 0 w 537"/>
                  <a:gd name="T1" fmla="*/ 0 h 503"/>
                  <a:gd name="T2" fmla="*/ 0 w 537"/>
                  <a:gd name="T3" fmla="*/ 0 h 503"/>
                  <a:gd name="T4" fmla="*/ 537 w 537"/>
                  <a:gd name="T5" fmla="*/ 503 h 503"/>
                  <a:gd name="T6" fmla="*/ 0 w 537"/>
                  <a:gd name="T7" fmla="*/ 0 h 503"/>
                </a:gdLst>
                <a:ahLst/>
                <a:cxnLst>
                  <a:cxn ang="0">
                    <a:pos x="T0" y="T1"/>
                  </a:cxn>
                  <a:cxn ang="0">
                    <a:pos x="T2" y="T3"/>
                  </a:cxn>
                  <a:cxn ang="0">
                    <a:pos x="T4" y="T5"/>
                  </a:cxn>
                  <a:cxn ang="0">
                    <a:pos x="T6" y="T7"/>
                  </a:cxn>
                </a:cxnLst>
                <a:rect l="0" t="0" r="r" b="b"/>
                <a:pathLst>
                  <a:path w="537" h="503">
                    <a:moveTo>
                      <a:pt x="0" y="0"/>
                    </a:moveTo>
                    <a:lnTo>
                      <a:pt x="0" y="0"/>
                    </a:lnTo>
                    <a:lnTo>
                      <a:pt x="537" y="5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3" name="Freeform 74"/>
              <p:cNvSpPr>
                <a:spLocks/>
              </p:cNvSpPr>
              <p:nvPr/>
            </p:nvSpPr>
            <p:spPr bwMode="auto">
              <a:xfrm>
                <a:off x="6354" y="1374"/>
                <a:ext cx="1029" cy="99"/>
              </a:xfrm>
              <a:custGeom>
                <a:avLst/>
                <a:gdLst>
                  <a:gd name="T0" fmla="*/ 0 w 1029"/>
                  <a:gd name="T1" fmla="*/ 0 h 99"/>
                  <a:gd name="T2" fmla="*/ 1029 w 1029"/>
                  <a:gd name="T3" fmla="*/ 99 h 99"/>
                  <a:gd name="T4" fmla="*/ 1029 w 1029"/>
                  <a:gd name="T5" fmla="*/ 99 h 99"/>
                  <a:gd name="T6" fmla="*/ 0 w 1029"/>
                  <a:gd name="T7" fmla="*/ 0 h 99"/>
                </a:gdLst>
                <a:ahLst/>
                <a:cxnLst>
                  <a:cxn ang="0">
                    <a:pos x="T0" y="T1"/>
                  </a:cxn>
                  <a:cxn ang="0">
                    <a:pos x="T2" y="T3"/>
                  </a:cxn>
                  <a:cxn ang="0">
                    <a:pos x="T4" y="T5"/>
                  </a:cxn>
                  <a:cxn ang="0">
                    <a:pos x="T6" y="T7"/>
                  </a:cxn>
                </a:cxnLst>
                <a:rect l="0" t="0" r="r" b="b"/>
                <a:pathLst>
                  <a:path w="1029" h="99">
                    <a:moveTo>
                      <a:pt x="0" y="0"/>
                    </a:moveTo>
                    <a:lnTo>
                      <a:pt x="1029" y="99"/>
                    </a:lnTo>
                    <a:lnTo>
                      <a:pt x="1029" y="9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4" name="Freeform 75"/>
              <p:cNvSpPr>
                <a:spLocks/>
              </p:cNvSpPr>
              <p:nvPr/>
            </p:nvSpPr>
            <p:spPr bwMode="auto">
              <a:xfrm>
                <a:off x="6354" y="1374"/>
                <a:ext cx="1029" cy="99"/>
              </a:xfrm>
              <a:custGeom>
                <a:avLst/>
                <a:gdLst>
                  <a:gd name="T0" fmla="*/ 0 w 1029"/>
                  <a:gd name="T1" fmla="*/ 0 h 99"/>
                  <a:gd name="T2" fmla="*/ 1029 w 1029"/>
                  <a:gd name="T3" fmla="*/ 99 h 99"/>
                  <a:gd name="T4" fmla="*/ 1029 w 1029"/>
                  <a:gd name="T5" fmla="*/ 99 h 99"/>
                  <a:gd name="T6" fmla="*/ 0 w 1029"/>
                  <a:gd name="T7" fmla="*/ 0 h 99"/>
                </a:gdLst>
                <a:ahLst/>
                <a:cxnLst>
                  <a:cxn ang="0">
                    <a:pos x="T0" y="T1"/>
                  </a:cxn>
                  <a:cxn ang="0">
                    <a:pos x="T2" y="T3"/>
                  </a:cxn>
                  <a:cxn ang="0">
                    <a:pos x="T4" y="T5"/>
                  </a:cxn>
                  <a:cxn ang="0">
                    <a:pos x="T6" y="T7"/>
                  </a:cxn>
                </a:cxnLst>
                <a:rect l="0" t="0" r="r" b="b"/>
                <a:pathLst>
                  <a:path w="1029" h="99">
                    <a:moveTo>
                      <a:pt x="0" y="0"/>
                    </a:moveTo>
                    <a:lnTo>
                      <a:pt x="1029" y="99"/>
                    </a:lnTo>
                    <a:lnTo>
                      <a:pt x="1029" y="9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5" name="Freeform 76"/>
              <p:cNvSpPr>
                <a:spLocks/>
              </p:cNvSpPr>
              <p:nvPr/>
            </p:nvSpPr>
            <p:spPr bwMode="auto">
              <a:xfrm>
                <a:off x="6100" y="984"/>
                <a:ext cx="432" cy="360"/>
              </a:xfrm>
              <a:custGeom>
                <a:avLst/>
                <a:gdLst>
                  <a:gd name="T0" fmla="*/ 432 w 432"/>
                  <a:gd name="T1" fmla="*/ 0 h 360"/>
                  <a:gd name="T2" fmla="*/ 0 w 432"/>
                  <a:gd name="T3" fmla="*/ 360 h 360"/>
                  <a:gd name="T4" fmla="*/ 432 w 432"/>
                  <a:gd name="T5" fmla="*/ 0 h 360"/>
                </a:gdLst>
                <a:ahLst/>
                <a:cxnLst>
                  <a:cxn ang="0">
                    <a:pos x="T0" y="T1"/>
                  </a:cxn>
                  <a:cxn ang="0">
                    <a:pos x="T2" y="T3"/>
                  </a:cxn>
                  <a:cxn ang="0">
                    <a:pos x="T4" y="T5"/>
                  </a:cxn>
                </a:cxnLst>
                <a:rect l="0" t="0" r="r" b="b"/>
                <a:pathLst>
                  <a:path w="432" h="360">
                    <a:moveTo>
                      <a:pt x="432" y="0"/>
                    </a:moveTo>
                    <a:lnTo>
                      <a:pt x="0" y="360"/>
                    </a:lnTo>
                    <a:lnTo>
                      <a:pt x="4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6" name="Freeform 77"/>
              <p:cNvSpPr>
                <a:spLocks/>
              </p:cNvSpPr>
              <p:nvPr/>
            </p:nvSpPr>
            <p:spPr bwMode="auto">
              <a:xfrm>
                <a:off x="6100" y="984"/>
                <a:ext cx="432" cy="360"/>
              </a:xfrm>
              <a:custGeom>
                <a:avLst/>
                <a:gdLst>
                  <a:gd name="T0" fmla="*/ 432 w 432"/>
                  <a:gd name="T1" fmla="*/ 0 h 360"/>
                  <a:gd name="T2" fmla="*/ 0 w 432"/>
                  <a:gd name="T3" fmla="*/ 360 h 360"/>
                  <a:gd name="T4" fmla="*/ 432 w 432"/>
                  <a:gd name="T5" fmla="*/ 0 h 360"/>
                </a:gdLst>
                <a:ahLst/>
                <a:cxnLst>
                  <a:cxn ang="0">
                    <a:pos x="T0" y="T1"/>
                  </a:cxn>
                  <a:cxn ang="0">
                    <a:pos x="T2" y="T3"/>
                  </a:cxn>
                  <a:cxn ang="0">
                    <a:pos x="T4" y="T5"/>
                  </a:cxn>
                </a:cxnLst>
                <a:rect l="0" t="0" r="r" b="b"/>
                <a:pathLst>
                  <a:path w="432" h="360">
                    <a:moveTo>
                      <a:pt x="432" y="0"/>
                    </a:moveTo>
                    <a:lnTo>
                      <a:pt x="0" y="360"/>
                    </a:lnTo>
                    <a:lnTo>
                      <a:pt x="4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7" name="Freeform 78"/>
              <p:cNvSpPr>
                <a:spLocks/>
              </p:cNvSpPr>
              <p:nvPr/>
            </p:nvSpPr>
            <p:spPr bwMode="auto">
              <a:xfrm>
                <a:off x="4771" y="1804"/>
                <a:ext cx="474" cy="687"/>
              </a:xfrm>
              <a:custGeom>
                <a:avLst/>
                <a:gdLst>
                  <a:gd name="T0" fmla="*/ 0 w 474"/>
                  <a:gd name="T1" fmla="*/ 0 h 687"/>
                  <a:gd name="T2" fmla="*/ 474 w 474"/>
                  <a:gd name="T3" fmla="*/ 687 h 687"/>
                  <a:gd name="T4" fmla="*/ 0 w 474"/>
                  <a:gd name="T5" fmla="*/ 0 h 687"/>
                </a:gdLst>
                <a:ahLst/>
                <a:cxnLst>
                  <a:cxn ang="0">
                    <a:pos x="T0" y="T1"/>
                  </a:cxn>
                  <a:cxn ang="0">
                    <a:pos x="T2" y="T3"/>
                  </a:cxn>
                  <a:cxn ang="0">
                    <a:pos x="T4" y="T5"/>
                  </a:cxn>
                </a:cxnLst>
                <a:rect l="0" t="0" r="r" b="b"/>
                <a:pathLst>
                  <a:path w="474" h="687">
                    <a:moveTo>
                      <a:pt x="0" y="0"/>
                    </a:moveTo>
                    <a:lnTo>
                      <a:pt x="474" y="68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8" name="Freeform 79"/>
              <p:cNvSpPr>
                <a:spLocks/>
              </p:cNvSpPr>
              <p:nvPr/>
            </p:nvSpPr>
            <p:spPr bwMode="auto">
              <a:xfrm>
                <a:off x="4771" y="1804"/>
                <a:ext cx="474" cy="687"/>
              </a:xfrm>
              <a:custGeom>
                <a:avLst/>
                <a:gdLst>
                  <a:gd name="T0" fmla="*/ 0 w 474"/>
                  <a:gd name="T1" fmla="*/ 0 h 687"/>
                  <a:gd name="T2" fmla="*/ 474 w 474"/>
                  <a:gd name="T3" fmla="*/ 687 h 687"/>
                  <a:gd name="T4" fmla="*/ 0 w 474"/>
                  <a:gd name="T5" fmla="*/ 0 h 687"/>
                </a:gdLst>
                <a:ahLst/>
                <a:cxnLst>
                  <a:cxn ang="0">
                    <a:pos x="T0" y="T1"/>
                  </a:cxn>
                  <a:cxn ang="0">
                    <a:pos x="T2" y="T3"/>
                  </a:cxn>
                  <a:cxn ang="0">
                    <a:pos x="T4" y="T5"/>
                  </a:cxn>
                </a:cxnLst>
                <a:rect l="0" t="0" r="r" b="b"/>
                <a:pathLst>
                  <a:path w="474" h="687">
                    <a:moveTo>
                      <a:pt x="0" y="0"/>
                    </a:moveTo>
                    <a:lnTo>
                      <a:pt x="474" y="6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9" name="Freeform 80"/>
              <p:cNvSpPr>
                <a:spLocks/>
              </p:cNvSpPr>
              <p:nvPr/>
            </p:nvSpPr>
            <p:spPr bwMode="auto">
              <a:xfrm>
                <a:off x="4881" y="1958"/>
                <a:ext cx="364" cy="533"/>
              </a:xfrm>
              <a:custGeom>
                <a:avLst/>
                <a:gdLst>
                  <a:gd name="T0" fmla="*/ 0 w 364"/>
                  <a:gd name="T1" fmla="*/ 0 h 533"/>
                  <a:gd name="T2" fmla="*/ 364 w 364"/>
                  <a:gd name="T3" fmla="*/ 533 h 533"/>
                  <a:gd name="T4" fmla="*/ 364 w 364"/>
                  <a:gd name="T5" fmla="*/ 533 h 533"/>
                  <a:gd name="T6" fmla="*/ 0 w 364"/>
                  <a:gd name="T7" fmla="*/ 0 h 533"/>
                </a:gdLst>
                <a:ahLst/>
                <a:cxnLst>
                  <a:cxn ang="0">
                    <a:pos x="T0" y="T1"/>
                  </a:cxn>
                  <a:cxn ang="0">
                    <a:pos x="T2" y="T3"/>
                  </a:cxn>
                  <a:cxn ang="0">
                    <a:pos x="T4" y="T5"/>
                  </a:cxn>
                  <a:cxn ang="0">
                    <a:pos x="T6" y="T7"/>
                  </a:cxn>
                </a:cxnLst>
                <a:rect l="0" t="0" r="r" b="b"/>
                <a:pathLst>
                  <a:path w="364" h="533">
                    <a:moveTo>
                      <a:pt x="0" y="0"/>
                    </a:moveTo>
                    <a:lnTo>
                      <a:pt x="364" y="533"/>
                    </a:lnTo>
                    <a:lnTo>
                      <a:pt x="364" y="53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0" name="Freeform 81"/>
              <p:cNvSpPr>
                <a:spLocks/>
              </p:cNvSpPr>
              <p:nvPr/>
            </p:nvSpPr>
            <p:spPr bwMode="auto">
              <a:xfrm>
                <a:off x="4881" y="1958"/>
                <a:ext cx="364" cy="533"/>
              </a:xfrm>
              <a:custGeom>
                <a:avLst/>
                <a:gdLst>
                  <a:gd name="T0" fmla="*/ 0 w 364"/>
                  <a:gd name="T1" fmla="*/ 0 h 533"/>
                  <a:gd name="T2" fmla="*/ 364 w 364"/>
                  <a:gd name="T3" fmla="*/ 533 h 533"/>
                  <a:gd name="T4" fmla="*/ 364 w 364"/>
                  <a:gd name="T5" fmla="*/ 533 h 533"/>
                  <a:gd name="T6" fmla="*/ 0 w 364"/>
                  <a:gd name="T7" fmla="*/ 0 h 533"/>
                </a:gdLst>
                <a:ahLst/>
                <a:cxnLst>
                  <a:cxn ang="0">
                    <a:pos x="T0" y="T1"/>
                  </a:cxn>
                  <a:cxn ang="0">
                    <a:pos x="T2" y="T3"/>
                  </a:cxn>
                  <a:cxn ang="0">
                    <a:pos x="T4" y="T5"/>
                  </a:cxn>
                  <a:cxn ang="0">
                    <a:pos x="T6" y="T7"/>
                  </a:cxn>
                </a:cxnLst>
                <a:rect l="0" t="0" r="r" b="b"/>
                <a:pathLst>
                  <a:path w="364" h="533">
                    <a:moveTo>
                      <a:pt x="0" y="0"/>
                    </a:moveTo>
                    <a:lnTo>
                      <a:pt x="364" y="533"/>
                    </a:lnTo>
                    <a:lnTo>
                      <a:pt x="364" y="53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1" name="Freeform 82"/>
              <p:cNvSpPr>
                <a:spLocks/>
              </p:cNvSpPr>
              <p:nvPr/>
            </p:nvSpPr>
            <p:spPr bwMode="auto">
              <a:xfrm>
                <a:off x="4775" y="1804"/>
                <a:ext cx="42" cy="11"/>
              </a:xfrm>
              <a:custGeom>
                <a:avLst/>
                <a:gdLst>
                  <a:gd name="T0" fmla="*/ 0 w 42"/>
                  <a:gd name="T1" fmla="*/ 0 h 11"/>
                  <a:gd name="T2" fmla="*/ 0 w 42"/>
                  <a:gd name="T3" fmla="*/ 0 h 11"/>
                  <a:gd name="T4" fmla="*/ 42 w 42"/>
                  <a:gd name="T5" fmla="*/ 11 h 11"/>
                  <a:gd name="T6" fmla="*/ 0 w 42"/>
                  <a:gd name="T7" fmla="*/ 0 h 11"/>
                </a:gdLst>
                <a:ahLst/>
                <a:cxnLst>
                  <a:cxn ang="0">
                    <a:pos x="T0" y="T1"/>
                  </a:cxn>
                  <a:cxn ang="0">
                    <a:pos x="T2" y="T3"/>
                  </a:cxn>
                  <a:cxn ang="0">
                    <a:pos x="T4" y="T5"/>
                  </a:cxn>
                  <a:cxn ang="0">
                    <a:pos x="T6" y="T7"/>
                  </a:cxn>
                </a:cxnLst>
                <a:rect l="0" t="0" r="r" b="b"/>
                <a:pathLst>
                  <a:path w="42" h="11">
                    <a:moveTo>
                      <a:pt x="0" y="0"/>
                    </a:moveTo>
                    <a:lnTo>
                      <a:pt x="0" y="0"/>
                    </a:lnTo>
                    <a:lnTo>
                      <a:pt x="42"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2" name="Freeform 83"/>
              <p:cNvSpPr>
                <a:spLocks/>
              </p:cNvSpPr>
              <p:nvPr/>
            </p:nvSpPr>
            <p:spPr bwMode="auto">
              <a:xfrm>
                <a:off x="4775" y="1804"/>
                <a:ext cx="42" cy="11"/>
              </a:xfrm>
              <a:custGeom>
                <a:avLst/>
                <a:gdLst>
                  <a:gd name="T0" fmla="*/ 0 w 42"/>
                  <a:gd name="T1" fmla="*/ 0 h 11"/>
                  <a:gd name="T2" fmla="*/ 0 w 42"/>
                  <a:gd name="T3" fmla="*/ 0 h 11"/>
                  <a:gd name="T4" fmla="*/ 42 w 42"/>
                  <a:gd name="T5" fmla="*/ 11 h 11"/>
                  <a:gd name="T6" fmla="*/ 0 w 42"/>
                  <a:gd name="T7" fmla="*/ 0 h 11"/>
                </a:gdLst>
                <a:ahLst/>
                <a:cxnLst>
                  <a:cxn ang="0">
                    <a:pos x="T0" y="T1"/>
                  </a:cxn>
                  <a:cxn ang="0">
                    <a:pos x="T2" y="T3"/>
                  </a:cxn>
                  <a:cxn ang="0">
                    <a:pos x="T4" y="T5"/>
                  </a:cxn>
                  <a:cxn ang="0">
                    <a:pos x="T6" y="T7"/>
                  </a:cxn>
                </a:cxnLst>
                <a:rect l="0" t="0" r="r" b="b"/>
                <a:pathLst>
                  <a:path w="42" h="11">
                    <a:moveTo>
                      <a:pt x="0" y="0"/>
                    </a:moveTo>
                    <a:lnTo>
                      <a:pt x="0" y="0"/>
                    </a:lnTo>
                    <a:lnTo>
                      <a:pt x="42"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3" name="Freeform 84"/>
              <p:cNvSpPr>
                <a:spLocks/>
              </p:cNvSpPr>
              <p:nvPr/>
            </p:nvSpPr>
            <p:spPr bwMode="auto">
              <a:xfrm>
                <a:off x="5249" y="1969"/>
                <a:ext cx="220" cy="525"/>
              </a:xfrm>
              <a:custGeom>
                <a:avLst/>
                <a:gdLst>
                  <a:gd name="T0" fmla="*/ 220 w 220"/>
                  <a:gd name="T1" fmla="*/ 0 h 525"/>
                  <a:gd name="T2" fmla="*/ 0 w 220"/>
                  <a:gd name="T3" fmla="*/ 525 h 525"/>
                  <a:gd name="T4" fmla="*/ 220 w 220"/>
                  <a:gd name="T5" fmla="*/ 0 h 525"/>
                  <a:gd name="T6" fmla="*/ 220 w 220"/>
                  <a:gd name="T7" fmla="*/ 0 h 525"/>
                </a:gdLst>
                <a:ahLst/>
                <a:cxnLst>
                  <a:cxn ang="0">
                    <a:pos x="T0" y="T1"/>
                  </a:cxn>
                  <a:cxn ang="0">
                    <a:pos x="T2" y="T3"/>
                  </a:cxn>
                  <a:cxn ang="0">
                    <a:pos x="T4" y="T5"/>
                  </a:cxn>
                  <a:cxn ang="0">
                    <a:pos x="T6" y="T7"/>
                  </a:cxn>
                </a:cxnLst>
                <a:rect l="0" t="0" r="r" b="b"/>
                <a:pathLst>
                  <a:path w="220" h="525">
                    <a:moveTo>
                      <a:pt x="220" y="0"/>
                    </a:moveTo>
                    <a:lnTo>
                      <a:pt x="0" y="525"/>
                    </a:lnTo>
                    <a:lnTo>
                      <a:pt x="220" y="0"/>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4" name="Freeform 85"/>
              <p:cNvSpPr>
                <a:spLocks/>
              </p:cNvSpPr>
              <p:nvPr/>
            </p:nvSpPr>
            <p:spPr bwMode="auto">
              <a:xfrm>
                <a:off x="5249" y="1969"/>
                <a:ext cx="220" cy="525"/>
              </a:xfrm>
              <a:custGeom>
                <a:avLst/>
                <a:gdLst>
                  <a:gd name="T0" fmla="*/ 220 w 220"/>
                  <a:gd name="T1" fmla="*/ 0 h 525"/>
                  <a:gd name="T2" fmla="*/ 0 w 220"/>
                  <a:gd name="T3" fmla="*/ 525 h 525"/>
                  <a:gd name="T4" fmla="*/ 220 w 220"/>
                  <a:gd name="T5" fmla="*/ 0 h 525"/>
                  <a:gd name="T6" fmla="*/ 220 w 220"/>
                  <a:gd name="T7" fmla="*/ 0 h 525"/>
                </a:gdLst>
                <a:ahLst/>
                <a:cxnLst>
                  <a:cxn ang="0">
                    <a:pos x="T0" y="T1"/>
                  </a:cxn>
                  <a:cxn ang="0">
                    <a:pos x="T2" y="T3"/>
                  </a:cxn>
                  <a:cxn ang="0">
                    <a:pos x="T4" y="T5"/>
                  </a:cxn>
                  <a:cxn ang="0">
                    <a:pos x="T6" y="T7"/>
                  </a:cxn>
                </a:cxnLst>
                <a:rect l="0" t="0" r="r" b="b"/>
                <a:pathLst>
                  <a:path w="220" h="525">
                    <a:moveTo>
                      <a:pt x="220" y="0"/>
                    </a:moveTo>
                    <a:lnTo>
                      <a:pt x="0" y="525"/>
                    </a:lnTo>
                    <a:lnTo>
                      <a:pt x="220" y="0"/>
                    </a:lnTo>
                    <a:lnTo>
                      <a:pt x="2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5" name="Freeform 86"/>
              <p:cNvSpPr>
                <a:spLocks/>
              </p:cNvSpPr>
              <p:nvPr/>
            </p:nvSpPr>
            <p:spPr bwMode="auto">
              <a:xfrm>
                <a:off x="4771" y="1179"/>
                <a:ext cx="694" cy="786"/>
              </a:xfrm>
              <a:custGeom>
                <a:avLst/>
                <a:gdLst>
                  <a:gd name="T0" fmla="*/ 546 w 694"/>
                  <a:gd name="T1" fmla="*/ 0 h 786"/>
                  <a:gd name="T2" fmla="*/ 228 w 694"/>
                  <a:gd name="T3" fmla="*/ 360 h 786"/>
                  <a:gd name="T4" fmla="*/ 0 w 694"/>
                  <a:gd name="T5" fmla="*/ 617 h 786"/>
                  <a:gd name="T6" fmla="*/ 0 w 694"/>
                  <a:gd name="T7" fmla="*/ 617 h 786"/>
                  <a:gd name="T8" fmla="*/ 0 w 694"/>
                  <a:gd name="T9" fmla="*/ 617 h 786"/>
                  <a:gd name="T10" fmla="*/ 0 w 694"/>
                  <a:gd name="T11" fmla="*/ 617 h 786"/>
                  <a:gd name="T12" fmla="*/ 0 w 694"/>
                  <a:gd name="T13" fmla="*/ 621 h 786"/>
                  <a:gd name="T14" fmla="*/ 4 w 694"/>
                  <a:gd name="T15" fmla="*/ 621 h 786"/>
                  <a:gd name="T16" fmla="*/ 4 w 694"/>
                  <a:gd name="T17" fmla="*/ 621 h 786"/>
                  <a:gd name="T18" fmla="*/ 4 w 694"/>
                  <a:gd name="T19" fmla="*/ 625 h 786"/>
                  <a:gd name="T20" fmla="*/ 46 w 694"/>
                  <a:gd name="T21" fmla="*/ 636 h 786"/>
                  <a:gd name="T22" fmla="*/ 694 w 694"/>
                  <a:gd name="T23" fmla="*/ 786 h 786"/>
                  <a:gd name="T24" fmla="*/ 694 w 694"/>
                  <a:gd name="T25" fmla="*/ 786 h 786"/>
                  <a:gd name="T26" fmla="*/ 694 w 694"/>
                  <a:gd name="T27" fmla="*/ 783 h 786"/>
                  <a:gd name="T28" fmla="*/ 694 w 694"/>
                  <a:gd name="T29" fmla="*/ 783 h 786"/>
                  <a:gd name="T30" fmla="*/ 694 w 694"/>
                  <a:gd name="T31" fmla="*/ 783 h 786"/>
                  <a:gd name="T32" fmla="*/ 262 w 694"/>
                  <a:gd name="T33" fmla="*/ 680 h 786"/>
                  <a:gd name="T34" fmla="*/ 4 w 694"/>
                  <a:gd name="T35" fmla="*/ 621 h 786"/>
                  <a:gd name="T36" fmla="*/ 546 w 694"/>
                  <a:gd name="T37" fmla="*/ 4 h 786"/>
                  <a:gd name="T38" fmla="*/ 681 w 694"/>
                  <a:gd name="T39" fmla="*/ 709 h 786"/>
                  <a:gd name="T40" fmla="*/ 546 w 694"/>
                  <a:gd name="T41" fmla="*/ 0 h 786"/>
                  <a:gd name="T42" fmla="*/ 546 w 694"/>
                  <a:gd name="T43"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4" h="786">
                    <a:moveTo>
                      <a:pt x="546" y="0"/>
                    </a:moveTo>
                    <a:lnTo>
                      <a:pt x="228" y="360"/>
                    </a:lnTo>
                    <a:lnTo>
                      <a:pt x="0" y="617"/>
                    </a:lnTo>
                    <a:lnTo>
                      <a:pt x="0" y="617"/>
                    </a:lnTo>
                    <a:lnTo>
                      <a:pt x="0" y="617"/>
                    </a:lnTo>
                    <a:lnTo>
                      <a:pt x="0" y="617"/>
                    </a:lnTo>
                    <a:lnTo>
                      <a:pt x="0" y="621"/>
                    </a:lnTo>
                    <a:lnTo>
                      <a:pt x="4" y="621"/>
                    </a:lnTo>
                    <a:lnTo>
                      <a:pt x="4" y="621"/>
                    </a:lnTo>
                    <a:lnTo>
                      <a:pt x="4" y="625"/>
                    </a:lnTo>
                    <a:lnTo>
                      <a:pt x="46" y="636"/>
                    </a:lnTo>
                    <a:lnTo>
                      <a:pt x="694" y="786"/>
                    </a:lnTo>
                    <a:lnTo>
                      <a:pt x="694" y="786"/>
                    </a:lnTo>
                    <a:lnTo>
                      <a:pt x="694" y="783"/>
                    </a:lnTo>
                    <a:lnTo>
                      <a:pt x="694" y="783"/>
                    </a:lnTo>
                    <a:lnTo>
                      <a:pt x="694" y="783"/>
                    </a:lnTo>
                    <a:lnTo>
                      <a:pt x="262" y="680"/>
                    </a:lnTo>
                    <a:lnTo>
                      <a:pt x="4" y="621"/>
                    </a:lnTo>
                    <a:lnTo>
                      <a:pt x="546" y="4"/>
                    </a:lnTo>
                    <a:lnTo>
                      <a:pt x="681" y="709"/>
                    </a:lnTo>
                    <a:lnTo>
                      <a:pt x="546" y="0"/>
                    </a:lnTo>
                    <a:lnTo>
                      <a:pt x="5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6" name="Freeform 87"/>
              <p:cNvSpPr>
                <a:spLocks/>
              </p:cNvSpPr>
              <p:nvPr/>
            </p:nvSpPr>
            <p:spPr bwMode="auto">
              <a:xfrm>
                <a:off x="4771" y="1179"/>
                <a:ext cx="694" cy="786"/>
              </a:xfrm>
              <a:custGeom>
                <a:avLst/>
                <a:gdLst>
                  <a:gd name="T0" fmla="*/ 546 w 694"/>
                  <a:gd name="T1" fmla="*/ 0 h 786"/>
                  <a:gd name="T2" fmla="*/ 228 w 694"/>
                  <a:gd name="T3" fmla="*/ 360 h 786"/>
                  <a:gd name="T4" fmla="*/ 0 w 694"/>
                  <a:gd name="T5" fmla="*/ 617 h 786"/>
                  <a:gd name="T6" fmla="*/ 0 w 694"/>
                  <a:gd name="T7" fmla="*/ 617 h 786"/>
                  <a:gd name="T8" fmla="*/ 0 w 694"/>
                  <a:gd name="T9" fmla="*/ 617 h 786"/>
                  <a:gd name="T10" fmla="*/ 0 w 694"/>
                  <a:gd name="T11" fmla="*/ 617 h 786"/>
                  <a:gd name="T12" fmla="*/ 0 w 694"/>
                  <a:gd name="T13" fmla="*/ 621 h 786"/>
                  <a:gd name="T14" fmla="*/ 4 w 694"/>
                  <a:gd name="T15" fmla="*/ 621 h 786"/>
                  <a:gd name="T16" fmla="*/ 4 w 694"/>
                  <a:gd name="T17" fmla="*/ 621 h 786"/>
                  <a:gd name="T18" fmla="*/ 4 w 694"/>
                  <a:gd name="T19" fmla="*/ 625 h 786"/>
                  <a:gd name="T20" fmla="*/ 46 w 694"/>
                  <a:gd name="T21" fmla="*/ 636 h 786"/>
                  <a:gd name="T22" fmla="*/ 694 w 694"/>
                  <a:gd name="T23" fmla="*/ 786 h 786"/>
                  <a:gd name="T24" fmla="*/ 694 w 694"/>
                  <a:gd name="T25" fmla="*/ 786 h 786"/>
                  <a:gd name="T26" fmla="*/ 694 w 694"/>
                  <a:gd name="T27" fmla="*/ 783 h 786"/>
                  <a:gd name="T28" fmla="*/ 694 w 694"/>
                  <a:gd name="T29" fmla="*/ 783 h 786"/>
                  <a:gd name="T30" fmla="*/ 694 w 694"/>
                  <a:gd name="T31" fmla="*/ 783 h 786"/>
                  <a:gd name="T32" fmla="*/ 262 w 694"/>
                  <a:gd name="T33" fmla="*/ 680 h 786"/>
                  <a:gd name="T34" fmla="*/ 4 w 694"/>
                  <a:gd name="T35" fmla="*/ 621 h 786"/>
                  <a:gd name="T36" fmla="*/ 546 w 694"/>
                  <a:gd name="T37" fmla="*/ 4 h 786"/>
                  <a:gd name="T38" fmla="*/ 681 w 694"/>
                  <a:gd name="T39" fmla="*/ 709 h 786"/>
                  <a:gd name="T40" fmla="*/ 546 w 694"/>
                  <a:gd name="T41" fmla="*/ 0 h 786"/>
                  <a:gd name="T42" fmla="*/ 546 w 694"/>
                  <a:gd name="T43"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4" h="786">
                    <a:moveTo>
                      <a:pt x="546" y="0"/>
                    </a:moveTo>
                    <a:lnTo>
                      <a:pt x="228" y="360"/>
                    </a:lnTo>
                    <a:lnTo>
                      <a:pt x="0" y="617"/>
                    </a:lnTo>
                    <a:lnTo>
                      <a:pt x="0" y="617"/>
                    </a:lnTo>
                    <a:lnTo>
                      <a:pt x="0" y="617"/>
                    </a:lnTo>
                    <a:lnTo>
                      <a:pt x="0" y="617"/>
                    </a:lnTo>
                    <a:lnTo>
                      <a:pt x="0" y="621"/>
                    </a:lnTo>
                    <a:lnTo>
                      <a:pt x="4" y="621"/>
                    </a:lnTo>
                    <a:lnTo>
                      <a:pt x="4" y="621"/>
                    </a:lnTo>
                    <a:lnTo>
                      <a:pt x="4" y="625"/>
                    </a:lnTo>
                    <a:lnTo>
                      <a:pt x="46" y="636"/>
                    </a:lnTo>
                    <a:lnTo>
                      <a:pt x="694" y="786"/>
                    </a:lnTo>
                    <a:lnTo>
                      <a:pt x="694" y="786"/>
                    </a:lnTo>
                    <a:lnTo>
                      <a:pt x="694" y="783"/>
                    </a:lnTo>
                    <a:lnTo>
                      <a:pt x="694" y="783"/>
                    </a:lnTo>
                    <a:lnTo>
                      <a:pt x="694" y="783"/>
                    </a:lnTo>
                    <a:lnTo>
                      <a:pt x="262" y="680"/>
                    </a:lnTo>
                    <a:lnTo>
                      <a:pt x="4" y="621"/>
                    </a:lnTo>
                    <a:lnTo>
                      <a:pt x="546" y="4"/>
                    </a:lnTo>
                    <a:lnTo>
                      <a:pt x="681" y="709"/>
                    </a:lnTo>
                    <a:lnTo>
                      <a:pt x="546" y="0"/>
                    </a:lnTo>
                    <a:lnTo>
                      <a:pt x="5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7" name="Freeform 88"/>
              <p:cNvSpPr>
                <a:spLocks/>
              </p:cNvSpPr>
              <p:nvPr/>
            </p:nvSpPr>
            <p:spPr bwMode="auto">
              <a:xfrm>
                <a:off x="5469" y="1377"/>
                <a:ext cx="593" cy="585"/>
              </a:xfrm>
              <a:custGeom>
                <a:avLst/>
                <a:gdLst>
                  <a:gd name="T0" fmla="*/ 593 w 593"/>
                  <a:gd name="T1" fmla="*/ 0 h 585"/>
                  <a:gd name="T2" fmla="*/ 0 w 593"/>
                  <a:gd name="T3" fmla="*/ 585 h 585"/>
                  <a:gd name="T4" fmla="*/ 0 w 593"/>
                  <a:gd name="T5" fmla="*/ 585 h 585"/>
                  <a:gd name="T6" fmla="*/ 593 w 593"/>
                  <a:gd name="T7" fmla="*/ 0 h 585"/>
                </a:gdLst>
                <a:ahLst/>
                <a:cxnLst>
                  <a:cxn ang="0">
                    <a:pos x="T0" y="T1"/>
                  </a:cxn>
                  <a:cxn ang="0">
                    <a:pos x="T2" y="T3"/>
                  </a:cxn>
                  <a:cxn ang="0">
                    <a:pos x="T4" y="T5"/>
                  </a:cxn>
                  <a:cxn ang="0">
                    <a:pos x="T6" y="T7"/>
                  </a:cxn>
                </a:cxnLst>
                <a:rect l="0" t="0" r="r" b="b"/>
                <a:pathLst>
                  <a:path w="593" h="585">
                    <a:moveTo>
                      <a:pt x="593" y="0"/>
                    </a:moveTo>
                    <a:lnTo>
                      <a:pt x="0" y="585"/>
                    </a:lnTo>
                    <a:lnTo>
                      <a:pt x="0" y="585"/>
                    </a:lnTo>
                    <a:lnTo>
                      <a:pt x="5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8" name="Freeform 89"/>
              <p:cNvSpPr>
                <a:spLocks/>
              </p:cNvSpPr>
              <p:nvPr/>
            </p:nvSpPr>
            <p:spPr bwMode="auto">
              <a:xfrm>
                <a:off x="5469" y="1377"/>
                <a:ext cx="593" cy="585"/>
              </a:xfrm>
              <a:custGeom>
                <a:avLst/>
                <a:gdLst>
                  <a:gd name="T0" fmla="*/ 593 w 593"/>
                  <a:gd name="T1" fmla="*/ 0 h 585"/>
                  <a:gd name="T2" fmla="*/ 0 w 593"/>
                  <a:gd name="T3" fmla="*/ 585 h 585"/>
                  <a:gd name="T4" fmla="*/ 0 w 593"/>
                  <a:gd name="T5" fmla="*/ 585 h 585"/>
                  <a:gd name="T6" fmla="*/ 593 w 593"/>
                  <a:gd name="T7" fmla="*/ 0 h 585"/>
                </a:gdLst>
                <a:ahLst/>
                <a:cxnLst>
                  <a:cxn ang="0">
                    <a:pos x="T0" y="T1"/>
                  </a:cxn>
                  <a:cxn ang="0">
                    <a:pos x="T2" y="T3"/>
                  </a:cxn>
                  <a:cxn ang="0">
                    <a:pos x="T4" y="T5"/>
                  </a:cxn>
                  <a:cxn ang="0">
                    <a:pos x="T6" y="T7"/>
                  </a:cxn>
                </a:cxnLst>
                <a:rect l="0" t="0" r="r" b="b"/>
                <a:pathLst>
                  <a:path w="593" h="585">
                    <a:moveTo>
                      <a:pt x="593" y="0"/>
                    </a:moveTo>
                    <a:lnTo>
                      <a:pt x="0" y="585"/>
                    </a:lnTo>
                    <a:lnTo>
                      <a:pt x="0" y="585"/>
                    </a:lnTo>
                    <a:lnTo>
                      <a:pt x="5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9" name="Freeform 90"/>
              <p:cNvSpPr>
                <a:spLocks/>
              </p:cNvSpPr>
              <p:nvPr/>
            </p:nvSpPr>
            <p:spPr bwMode="auto">
              <a:xfrm>
                <a:off x="5474" y="1370"/>
                <a:ext cx="741" cy="731"/>
              </a:xfrm>
              <a:custGeom>
                <a:avLst/>
                <a:gdLst>
                  <a:gd name="T0" fmla="*/ 601 w 741"/>
                  <a:gd name="T1" fmla="*/ 0 h 731"/>
                  <a:gd name="T2" fmla="*/ 0 w 741"/>
                  <a:gd name="T3" fmla="*/ 592 h 731"/>
                  <a:gd name="T4" fmla="*/ 741 w 741"/>
                  <a:gd name="T5" fmla="*/ 731 h 731"/>
                  <a:gd name="T6" fmla="*/ 0 w 741"/>
                  <a:gd name="T7" fmla="*/ 592 h 731"/>
                  <a:gd name="T8" fmla="*/ 601 w 741"/>
                  <a:gd name="T9" fmla="*/ 0 h 731"/>
                </a:gdLst>
                <a:ahLst/>
                <a:cxnLst>
                  <a:cxn ang="0">
                    <a:pos x="T0" y="T1"/>
                  </a:cxn>
                  <a:cxn ang="0">
                    <a:pos x="T2" y="T3"/>
                  </a:cxn>
                  <a:cxn ang="0">
                    <a:pos x="T4" y="T5"/>
                  </a:cxn>
                  <a:cxn ang="0">
                    <a:pos x="T6" y="T7"/>
                  </a:cxn>
                  <a:cxn ang="0">
                    <a:pos x="T8" y="T9"/>
                  </a:cxn>
                </a:cxnLst>
                <a:rect l="0" t="0" r="r" b="b"/>
                <a:pathLst>
                  <a:path w="741" h="731">
                    <a:moveTo>
                      <a:pt x="601" y="0"/>
                    </a:moveTo>
                    <a:lnTo>
                      <a:pt x="0" y="592"/>
                    </a:lnTo>
                    <a:lnTo>
                      <a:pt x="741" y="731"/>
                    </a:lnTo>
                    <a:lnTo>
                      <a:pt x="0" y="592"/>
                    </a:lnTo>
                    <a:lnTo>
                      <a:pt x="60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0" name="Freeform 91"/>
              <p:cNvSpPr>
                <a:spLocks/>
              </p:cNvSpPr>
              <p:nvPr/>
            </p:nvSpPr>
            <p:spPr bwMode="auto">
              <a:xfrm>
                <a:off x="5474" y="1370"/>
                <a:ext cx="741" cy="731"/>
              </a:xfrm>
              <a:custGeom>
                <a:avLst/>
                <a:gdLst>
                  <a:gd name="T0" fmla="*/ 601 w 741"/>
                  <a:gd name="T1" fmla="*/ 0 h 731"/>
                  <a:gd name="T2" fmla="*/ 0 w 741"/>
                  <a:gd name="T3" fmla="*/ 592 h 731"/>
                  <a:gd name="T4" fmla="*/ 741 w 741"/>
                  <a:gd name="T5" fmla="*/ 731 h 731"/>
                  <a:gd name="T6" fmla="*/ 0 w 741"/>
                  <a:gd name="T7" fmla="*/ 592 h 731"/>
                  <a:gd name="T8" fmla="*/ 601 w 741"/>
                  <a:gd name="T9" fmla="*/ 0 h 731"/>
                </a:gdLst>
                <a:ahLst/>
                <a:cxnLst>
                  <a:cxn ang="0">
                    <a:pos x="T0" y="T1"/>
                  </a:cxn>
                  <a:cxn ang="0">
                    <a:pos x="T2" y="T3"/>
                  </a:cxn>
                  <a:cxn ang="0">
                    <a:pos x="T4" y="T5"/>
                  </a:cxn>
                  <a:cxn ang="0">
                    <a:pos x="T6" y="T7"/>
                  </a:cxn>
                  <a:cxn ang="0">
                    <a:pos x="T8" y="T9"/>
                  </a:cxn>
                </a:cxnLst>
                <a:rect l="0" t="0" r="r" b="b"/>
                <a:pathLst>
                  <a:path w="741" h="731">
                    <a:moveTo>
                      <a:pt x="601" y="0"/>
                    </a:moveTo>
                    <a:lnTo>
                      <a:pt x="0" y="592"/>
                    </a:lnTo>
                    <a:lnTo>
                      <a:pt x="741" y="731"/>
                    </a:lnTo>
                    <a:lnTo>
                      <a:pt x="0" y="592"/>
                    </a:lnTo>
                    <a:lnTo>
                      <a:pt x="6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1" name="Freeform 92"/>
              <p:cNvSpPr>
                <a:spLocks/>
              </p:cNvSpPr>
              <p:nvPr/>
            </p:nvSpPr>
            <p:spPr bwMode="auto">
              <a:xfrm>
                <a:off x="6096" y="134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2" name="Freeform 93"/>
              <p:cNvSpPr>
                <a:spLocks/>
              </p:cNvSpPr>
              <p:nvPr/>
            </p:nvSpPr>
            <p:spPr bwMode="auto">
              <a:xfrm>
                <a:off x="6096" y="134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3" name="Freeform 94"/>
              <p:cNvSpPr>
                <a:spLocks/>
              </p:cNvSpPr>
              <p:nvPr/>
            </p:nvSpPr>
            <p:spPr bwMode="auto">
              <a:xfrm>
                <a:off x="6253" y="2050"/>
                <a:ext cx="17" cy="59"/>
              </a:xfrm>
              <a:custGeom>
                <a:avLst/>
                <a:gdLst>
                  <a:gd name="T0" fmla="*/ 0 w 17"/>
                  <a:gd name="T1" fmla="*/ 0 h 59"/>
                  <a:gd name="T2" fmla="*/ 17 w 17"/>
                  <a:gd name="T3" fmla="*/ 59 h 59"/>
                  <a:gd name="T4" fmla="*/ 0 w 17"/>
                  <a:gd name="T5" fmla="*/ 0 h 59"/>
                </a:gdLst>
                <a:ahLst/>
                <a:cxnLst>
                  <a:cxn ang="0">
                    <a:pos x="T0" y="T1"/>
                  </a:cxn>
                  <a:cxn ang="0">
                    <a:pos x="T2" y="T3"/>
                  </a:cxn>
                  <a:cxn ang="0">
                    <a:pos x="T4" y="T5"/>
                  </a:cxn>
                </a:cxnLst>
                <a:rect l="0" t="0" r="r" b="b"/>
                <a:pathLst>
                  <a:path w="17" h="59">
                    <a:moveTo>
                      <a:pt x="0" y="0"/>
                    </a:moveTo>
                    <a:lnTo>
                      <a:pt x="17" y="5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4" name="Freeform 95"/>
              <p:cNvSpPr>
                <a:spLocks/>
              </p:cNvSpPr>
              <p:nvPr/>
            </p:nvSpPr>
            <p:spPr bwMode="auto">
              <a:xfrm>
                <a:off x="6253" y="2050"/>
                <a:ext cx="17" cy="59"/>
              </a:xfrm>
              <a:custGeom>
                <a:avLst/>
                <a:gdLst>
                  <a:gd name="T0" fmla="*/ 0 w 17"/>
                  <a:gd name="T1" fmla="*/ 0 h 59"/>
                  <a:gd name="T2" fmla="*/ 17 w 17"/>
                  <a:gd name="T3" fmla="*/ 59 h 59"/>
                  <a:gd name="T4" fmla="*/ 0 w 17"/>
                  <a:gd name="T5" fmla="*/ 0 h 59"/>
                </a:gdLst>
                <a:ahLst/>
                <a:cxnLst>
                  <a:cxn ang="0">
                    <a:pos x="T0" y="T1"/>
                  </a:cxn>
                  <a:cxn ang="0">
                    <a:pos x="T2" y="T3"/>
                  </a:cxn>
                  <a:cxn ang="0">
                    <a:pos x="T4" y="T5"/>
                  </a:cxn>
                </a:cxnLst>
                <a:rect l="0" t="0" r="r" b="b"/>
                <a:pathLst>
                  <a:path w="17" h="59">
                    <a:moveTo>
                      <a:pt x="0" y="0"/>
                    </a:moveTo>
                    <a:lnTo>
                      <a:pt x="17" y="5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5" name="Freeform 96"/>
              <p:cNvSpPr>
                <a:spLocks/>
              </p:cNvSpPr>
              <p:nvPr/>
            </p:nvSpPr>
            <p:spPr bwMode="auto">
              <a:xfrm>
                <a:off x="5465" y="1965"/>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6" name="Freeform 97"/>
              <p:cNvSpPr>
                <a:spLocks/>
              </p:cNvSpPr>
              <p:nvPr/>
            </p:nvSpPr>
            <p:spPr bwMode="auto">
              <a:xfrm>
                <a:off x="5465" y="1965"/>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7" name="Freeform 98"/>
              <p:cNvSpPr>
                <a:spLocks/>
              </p:cNvSpPr>
              <p:nvPr/>
            </p:nvSpPr>
            <p:spPr bwMode="auto">
              <a:xfrm>
                <a:off x="5317" y="1179"/>
                <a:ext cx="775" cy="783"/>
              </a:xfrm>
              <a:custGeom>
                <a:avLst/>
                <a:gdLst>
                  <a:gd name="T0" fmla="*/ 0 w 775"/>
                  <a:gd name="T1" fmla="*/ 0 h 783"/>
                  <a:gd name="T2" fmla="*/ 135 w 775"/>
                  <a:gd name="T3" fmla="*/ 709 h 783"/>
                  <a:gd name="T4" fmla="*/ 148 w 775"/>
                  <a:gd name="T5" fmla="*/ 783 h 783"/>
                  <a:gd name="T6" fmla="*/ 148 w 775"/>
                  <a:gd name="T7" fmla="*/ 783 h 783"/>
                  <a:gd name="T8" fmla="*/ 152 w 775"/>
                  <a:gd name="T9" fmla="*/ 783 h 783"/>
                  <a:gd name="T10" fmla="*/ 152 w 775"/>
                  <a:gd name="T11" fmla="*/ 783 h 783"/>
                  <a:gd name="T12" fmla="*/ 152 w 775"/>
                  <a:gd name="T13" fmla="*/ 783 h 783"/>
                  <a:gd name="T14" fmla="*/ 157 w 775"/>
                  <a:gd name="T15" fmla="*/ 783 h 783"/>
                  <a:gd name="T16" fmla="*/ 758 w 775"/>
                  <a:gd name="T17" fmla="*/ 191 h 783"/>
                  <a:gd name="T18" fmla="*/ 775 w 775"/>
                  <a:gd name="T19" fmla="*/ 173 h 783"/>
                  <a:gd name="T20" fmla="*/ 775 w 775"/>
                  <a:gd name="T21" fmla="*/ 169 h 783"/>
                  <a:gd name="T22" fmla="*/ 775 w 775"/>
                  <a:gd name="T23" fmla="*/ 169 h 783"/>
                  <a:gd name="T24" fmla="*/ 775 w 775"/>
                  <a:gd name="T25" fmla="*/ 169 h 783"/>
                  <a:gd name="T26" fmla="*/ 745 w 775"/>
                  <a:gd name="T27" fmla="*/ 198 h 783"/>
                  <a:gd name="T28" fmla="*/ 152 w 775"/>
                  <a:gd name="T29" fmla="*/ 783 h 783"/>
                  <a:gd name="T30" fmla="*/ 152 w 775"/>
                  <a:gd name="T31" fmla="*/ 783 h 783"/>
                  <a:gd name="T32" fmla="*/ 4 w 775"/>
                  <a:gd name="T33" fmla="*/ 0 h 783"/>
                  <a:gd name="T34" fmla="*/ 4 w 775"/>
                  <a:gd name="T35" fmla="*/ 0 h 783"/>
                  <a:gd name="T36" fmla="*/ 4 w 775"/>
                  <a:gd name="T37" fmla="*/ 4 h 783"/>
                  <a:gd name="T38" fmla="*/ 0 w 775"/>
                  <a:gd name="T39" fmla="*/ 0 h 783"/>
                  <a:gd name="T40" fmla="*/ 0 w 775"/>
                  <a:gd name="T41"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5" h="783">
                    <a:moveTo>
                      <a:pt x="0" y="0"/>
                    </a:moveTo>
                    <a:lnTo>
                      <a:pt x="135" y="709"/>
                    </a:lnTo>
                    <a:lnTo>
                      <a:pt x="148" y="783"/>
                    </a:lnTo>
                    <a:lnTo>
                      <a:pt x="148" y="783"/>
                    </a:lnTo>
                    <a:lnTo>
                      <a:pt x="152" y="783"/>
                    </a:lnTo>
                    <a:lnTo>
                      <a:pt x="152" y="783"/>
                    </a:lnTo>
                    <a:lnTo>
                      <a:pt x="152" y="783"/>
                    </a:lnTo>
                    <a:lnTo>
                      <a:pt x="157" y="783"/>
                    </a:lnTo>
                    <a:lnTo>
                      <a:pt x="758" y="191"/>
                    </a:lnTo>
                    <a:lnTo>
                      <a:pt x="775" y="173"/>
                    </a:lnTo>
                    <a:lnTo>
                      <a:pt x="775" y="169"/>
                    </a:lnTo>
                    <a:lnTo>
                      <a:pt x="775" y="169"/>
                    </a:lnTo>
                    <a:lnTo>
                      <a:pt x="775" y="169"/>
                    </a:lnTo>
                    <a:lnTo>
                      <a:pt x="745" y="198"/>
                    </a:lnTo>
                    <a:lnTo>
                      <a:pt x="152" y="783"/>
                    </a:lnTo>
                    <a:lnTo>
                      <a:pt x="152" y="783"/>
                    </a:lnTo>
                    <a:lnTo>
                      <a:pt x="4" y="0"/>
                    </a:lnTo>
                    <a:lnTo>
                      <a:pt x="4" y="0"/>
                    </a:lnTo>
                    <a:lnTo>
                      <a:pt x="4"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8" name="Freeform 99"/>
              <p:cNvSpPr>
                <a:spLocks/>
              </p:cNvSpPr>
              <p:nvPr/>
            </p:nvSpPr>
            <p:spPr bwMode="auto">
              <a:xfrm>
                <a:off x="5317" y="1179"/>
                <a:ext cx="775" cy="783"/>
              </a:xfrm>
              <a:custGeom>
                <a:avLst/>
                <a:gdLst>
                  <a:gd name="T0" fmla="*/ 0 w 775"/>
                  <a:gd name="T1" fmla="*/ 0 h 783"/>
                  <a:gd name="T2" fmla="*/ 135 w 775"/>
                  <a:gd name="T3" fmla="*/ 709 h 783"/>
                  <a:gd name="T4" fmla="*/ 148 w 775"/>
                  <a:gd name="T5" fmla="*/ 783 h 783"/>
                  <a:gd name="T6" fmla="*/ 148 w 775"/>
                  <a:gd name="T7" fmla="*/ 783 h 783"/>
                  <a:gd name="T8" fmla="*/ 152 w 775"/>
                  <a:gd name="T9" fmla="*/ 783 h 783"/>
                  <a:gd name="T10" fmla="*/ 152 w 775"/>
                  <a:gd name="T11" fmla="*/ 783 h 783"/>
                  <a:gd name="T12" fmla="*/ 152 w 775"/>
                  <a:gd name="T13" fmla="*/ 783 h 783"/>
                  <a:gd name="T14" fmla="*/ 157 w 775"/>
                  <a:gd name="T15" fmla="*/ 783 h 783"/>
                  <a:gd name="T16" fmla="*/ 758 w 775"/>
                  <a:gd name="T17" fmla="*/ 191 h 783"/>
                  <a:gd name="T18" fmla="*/ 775 w 775"/>
                  <a:gd name="T19" fmla="*/ 173 h 783"/>
                  <a:gd name="T20" fmla="*/ 775 w 775"/>
                  <a:gd name="T21" fmla="*/ 169 h 783"/>
                  <a:gd name="T22" fmla="*/ 775 w 775"/>
                  <a:gd name="T23" fmla="*/ 169 h 783"/>
                  <a:gd name="T24" fmla="*/ 775 w 775"/>
                  <a:gd name="T25" fmla="*/ 169 h 783"/>
                  <a:gd name="T26" fmla="*/ 745 w 775"/>
                  <a:gd name="T27" fmla="*/ 198 h 783"/>
                  <a:gd name="T28" fmla="*/ 152 w 775"/>
                  <a:gd name="T29" fmla="*/ 783 h 783"/>
                  <a:gd name="T30" fmla="*/ 152 w 775"/>
                  <a:gd name="T31" fmla="*/ 783 h 783"/>
                  <a:gd name="T32" fmla="*/ 4 w 775"/>
                  <a:gd name="T33" fmla="*/ 0 h 783"/>
                  <a:gd name="T34" fmla="*/ 4 w 775"/>
                  <a:gd name="T35" fmla="*/ 0 h 783"/>
                  <a:gd name="T36" fmla="*/ 4 w 775"/>
                  <a:gd name="T37" fmla="*/ 4 h 783"/>
                  <a:gd name="T38" fmla="*/ 0 w 775"/>
                  <a:gd name="T39" fmla="*/ 0 h 783"/>
                  <a:gd name="T40" fmla="*/ 0 w 775"/>
                  <a:gd name="T41"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5" h="783">
                    <a:moveTo>
                      <a:pt x="0" y="0"/>
                    </a:moveTo>
                    <a:lnTo>
                      <a:pt x="135" y="709"/>
                    </a:lnTo>
                    <a:lnTo>
                      <a:pt x="148" y="783"/>
                    </a:lnTo>
                    <a:lnTo>
                      <a:pt x="148" y="783"/>
                    </a:lnTo>
                    <a:lnTo>
                      <a:pt x="152" y="783"/>
                    </a:lnTo>
                    <a:lnTo>
                      <a:pt x="152" y="783"/>
                    </a:lnTo>
                    <a:lnTo>
                      <a:pt x="152" y="783"/>
                    </a:lnTo>
                    <a:lnTo>
                      <a:pt x="157" y="783"/>
                    </a:lnTo>
                    <a:lnTo>
                      <a:pt x="758" y="191"/>
                    </a:lnTo>
                    <a:lnTo>
                      <a:pt x="775" y="173"/>
                    </a:lnTo>
                    <a:lnTo>
                      <a:pt x="775" y="169"/>
                    </a:lnTo>
                    <a:lnTo>
                      <a:pt x="775" y="169"/>
                    </a:lnTo>
                    <a:lnTo>
                      <a:pt x="775" y="169"/>
                    </a:lnTo>
                    <a:lnTo>
                      <a:pt x="745" y="198"/>
                    </a:lnTo>
                    <a:lnTo>
                      <a:pt x="152" y="783"/>
                    </a:lnTo>
                    <a:lnTo>
                      <a:pt x="152" y="783"/>
                    </a:lnTo>
                    <a:lnTo>
                      <a:pt x="4" y="0"/>
                    </a:lnTo>
                    <a:lnTo>
                      <a:pt x="4" y="0"/>
                    </a:lnTo>
                    <a:lnTo>
                      <a:pt x="4" y="4"/>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9" name="Freeform 100"/>
              <p:cNvSpPr>
                <a:spLocks/>
              </p:cNvSpPr>
              <p:nvPr/>
            </p:nvSpPr>
            <p:spPr bwMode="auto">
              <a:xfrm>
                <a:off x="6274" y="2116"/>
                <a:ext cx="754" cy="470"/>
              </a:xfrm>
              <a:custGeom>
                <a:avLst/>
                <a:gdLst>
                  <a:gd name="T0" fmla="*/ 0 w 754"/>
                  <a:gd name="T1" fmla="*/ 0 h 470"/>
                  <a:gd name="T2" fmla="*/ 754 w 754"/>
                  <a:gd name="T3" fmla="*/ 470 h 470"/>
                  <a:gd name="T4" fmla="*/ 0 w 754"/>
                  <a:gd name="T5" fmla="*/ 0 h 470"/>
                </a:gdLst>
                <a:ahLst/>
                <a:cxnLst>
                  <a:cxn ang="0">
                    <a:pos x="T0" y="T1"/>
                  </a:cxn>
                  <a:cxn ang="0">
                    <a:pos x="T2" y="T3"/>
                  </a:cxn>
                  <a:cxn ang="0">
                    <a:pos x="T4" y="T5"/>
                  </a:cxn>
                </a:cxnLst>
                <a:rect l="0" t="0" r="r" b="b"/>
                <a:pathLst>
                  <a:path w="754" h="470">
                    <a:moveTo>
                      <a:pt x="0" y="0"/>
                    </a:moveTo>
                    <a:lnTo>
                      <a:pt x="754" y="47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0" name="Freeform 101"/>
              <p:cNvSpPr>
                <a:spLocks/>
              </p:cNvSpPr>
              <p:nvPr/>
            </p:nvSpPr>
            <p:spPr bwMode="auto">
              <a:xfrm>
                <a:off x="6274" y="2116"/>
                <a:ext cx="754" cy="470"/>
              </a:xfrm>
              <a:custGeom>
                <a:avLst/>
                <a:gdLst>
                  <a:gd name="T0" fmla="*/ 0 w 754"/>
                  <a:gd name="T1" fmla="*/ 0 h 470"/>
                  <a:gd name="T2" fmla="*/ 754 w 754"/>
                  <a:gd name="T3" fmla="*/ 470 h 470"/>
                  <a:gd name="T4" fmla="*/ 0 w 754"/>
                  <a:gd name="T5" fmla="*/ 0 h 470"/>
                </a:gdLst>
                <a:ahLst/>
                <a:cxnLst>
                  <a:cxn ang="0">
                    <a:pos x="T0" y="T1"/>
                  </a:cxn>
                  <a:cxn ang="0">
                    <a:pos x="T2" y="T3"/>
                  </a:cxn>
                  <a:cxn ang="0">
                    <a:pos x="T4" y="T5"/>
                  </a:cxn>
                </a:cxnLst>
                <a:rect l="0" t="0" r="r" b="b"/>
                <a:pathLst>
                  <a:path w="754" h="470">
                    <a:moveTo>
                      <a:pt x="0" y="0"/>
                    </a:moveTo>
                    <a:lnTo>
                      <a:pt x="754" y="47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1" name="Freeform 102"/>
              <p:cNvSpPr>
                <a:spLocks/>
              </p:cNvSpPr>
              <p:nvPr/>
            </p:nvSpPr>
            <p:spPr bwMode="auto">
              <a:xfrm>
                <a:off x="6278" y="2112"/>
                <a:ext cx="220" cy="136"/>
              </a:xfrm>
              <a:custGeom>
                <a:avLst/>
                <a:gdLst>
                  <a:gd name="T0" fmla="*/ 0 w 220"/>
                  <a:gd name="T1" fmla="*/ 0 h 136"/>
                  <a:gd name="T2" fmla="*/ 0 w 220"/>
                  <a:gd name="T3" fmla="*/ 0 h 136"/>
                  <a:gd name="T4" fmla="*/ 220 w 220"/>
                  <a:gd name="T5" fmla="*/ 136 h 136"/>
                  <a:gd name="T6" fmla="*/ 0 w 220"/>
                  <a:gd name="T7" fmla="*/ 0 h 136"/>
                </a:gdLst>
                <a:ahLst/>
                <a:cxnLst>
                  <a:cxn ang="0">
                    <a:pos x="T0" y="T1"/>
                  </a:cxn>
                  <a:cxn ang="0">
                    <a:pos x="T2" y="T3"/>
                  </a:cxn>
                  <a:cxn ang="0">
                    <a:pos x="T4" y="T5"/>
                  </a:cxn>
                  <a:cxn ang="0">
                    <a:pos x="T6" y="T7"/>
                  </a:cxn>
                </a:cxnLst>
                <a:rect l="0" t="0" r="r" b="b"/>
                <a:pathLst>
                  <a:path w="220" h="136">
                    <a:moveTo>
                      <a:pt x="0" y="0"/>
                    </a:moveTo>
                    <a:lnTo>
                      <a:pt x="0" y="0"/>
                    </a:lnTo>
                    <a:lnTo>
                      <a:pt x="220" y="1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2" name="Freeform 103"/>
              <p:cNvSpPr>
                <a:spLocks/>
              </p:cNvSpPr>
              <p:nvPr/>
            </p:nvSpPr>
            <p:spPr bwMode="auto">
              <a:xfrm>
                <a:off x="6278" y="2112"/>
                <a:ext cx="220" cy="136"/>
              </a:xfrm>
              <a:custGeom>
                <a:avLst/>
                <a:gdLst>
                  <a:gd name="T0" fmla="*/ 0 w 220"/>
                  <a:gd name="T1" fmla="*/ 0 h 136"/>
                  <a:gd name="T2" fmla="*/ 0 w 220"/>
                  <a:gd name="T3" fmla="*/ 0 h 136"/>
                  <a:gd name="T4" fmla="*/ 220 w 220"/>
                  <a:gd name="T5" fmla="*/ 136 h 136"/>
                  <a:gd name="T6" fmla="*/ 0 w 220"/>
                  <a:gd name="T7" fmla="*/ 0 h 136"/>
                </a:gdLst>
                <a:ahLst/>
                <a:cxnLst>
                  <a:cxn ang="0">
                    <a:pos x="T0" y="T1"/>
                  </a:cxn>
                  <a:cxn ang="0">
                    <a:pos x="T2" y="T3"/>
                  </a:cxn>
                  <a:cxn ang="0">
                    <a:pos x="T4" y="T5"/>
                  </a:cxn>
                  <a:cxn ang="0">
                    <a:pos x="T6" y="T7"/>
                  </a:cxn>
                </a:cxnLst>
                <a:rect l="0" t="0" r="r" b="b"/>
                <a:pathLst>
                  <a:path w="220" h="136">
                    <a:moveTo>
                      <a:pt x="0" y="0"/>
                    </a:moveTo>
                    <a:lnTo>
                      <a:pt x="0" y="0"/>
                    </a:lnTo>
                    <a:lnTo>
                      <a:pt x="220" y="13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3" name="Freeform 104"/>
              <p:cNvSpPr>
                <a:spLocks/>
              </p:cNvSpPr>
              <p:nvPr/>
            </p:nvSpPr>
            <p:spPr bwMode="auto">
              <a:xfrm>
                <a:off x="7032" y="2039"/>
                <a:ext cx="51" cy="547"/>
              </a:xfrm>
              <a:custGeom>
                <a:avLst/>
                <a:gdLst>
                  <a:gd name="T0" fmla="*/ 51 w 51"/>
                  <a:gd name="T1" fmla="*/ 0 h 547"/>
                  <a:gd name="T2" fmla="*/ 51 w 51"/>
                  <a:gd name="T3" fmla="*/ 0 h 547"/>
                  <a:gd name="T4" fmla="*/ 51 w 51"/>
                  <a:gd name="T5" fmla="*/ 3 h 547"/>
                  <a:gd name="T6" fmla="*/ 51 w 51"/>
                  <a:gd name="T7" fmla="*/ 3 h 547"/>
                  <a:gd name="T8" fmla="*/ 46 w 51"/>
                  <a:gd name="T9" fmla="*/ 3 h 547"/>
                  <a:gd name="T10" fmla="*/ 0 w 51"/>
                  <a:gd name="T11" fmla="*/ 543 h 547"/>
                  <a:gd name="T12" fmla="*/ 0 w 51"/>
                  <a:gd name="T13" fmla="*/ 543 h 547"/>
                  <a:gd name="T14" fmla="*/ 4 w 51"/>
                  <a:gd name="T15" fmla="*/ 543 h 547"/>
                  <a:gd name="T16" fmla="*/ 4 w 51"/>
                  <a:gd name="T17" fmla="*/ 547 h 547"/>
                  <a:gd name="T18" fmla="*/ 4 w 51"/>
                  <a:gd name="T19" fmla="*/ 547 h 547"/>
                  <a:gd name="T20" fmla="*/ 51 w 51"/>
                  <a:gd name="T21"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47">
                    <a:moveTo>
                      <a:pt x="51" y="0"/>
                    </a:moveTo>
                    <a:lnTo>
                      <a:pt x="51" y="0"/>
                    </a:lnTo>
                    <a:lnTo>
                      <a:pt x="51" y="3"/>
                    </a:lnTo>
                    <a:lnTo>
                      <a:pt x="51" y="3"/>
                    </a:lnTo>
                    <a:lnTo>
                      <a:pt x="46" y="3"/>
                    </a:lnTo>
                    <a:lnTo>
                      <a:pt x="0" y="543"/>
                    </a:lnTo>
                    <a:lnTo>
                      <a:pt x="0" y="543"/>
                    </a:lnTo>
                    <a:lnTo>
                      <a:pt x="4" y="543"/>
                    </a:lnTo>
                    <a:lnTo>
                      <a:pt x="4" y="547"/>
                    </a:lnTo>
                    <a:lnTo>
                      <a:pt x="4" y="547"/>
                    </a:lnTo>
                    <a:lnTo>
                      <a:pt x="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4" name="Freeform 105"/>
              <p:cNvSpPr>
                <a:spLocks/>
              </p:cNvSpPr>
              <p:nvPr/>
            </p:nvSpPr>
            <p:spPr bwMode="auto">
              <a:xfrm>
                <a:off x="7032" y="2039"/>
                <a:ext cx="51" cy="547"/>
              </a:xfrm>
              <a:custGeom>
                <a:avLst/>
                <a:gdLst>
                  <a:gd name="T0" fmla="*/ 51 w 51"/>
                  <a:gd name="T1" fmla="*/ 0 h 547"/>
                  <a:gd name="T2" fmla="*/ 51 w 51"/>
                  <a:gd name="T3" fmla="*/ 0 h 547"/>
                  <a:gd name="T4" fmla="*/ 51 w 51"/>
                  <a:gd name="T5" fmla="*/ 3 h 547"/>
                  <a:gd name="T6" fmla="*/ 51 w 51"/>
                  <a:gd name="T7" fmla="*/ 3 h 547"/>
                  <a:gd name="T8" fmla="*/ 46 w 51"/>
                  <a:gd name="T9" fmla="*/ 3 h 547"/>
                  <a:gd name="T10" fmla="*/ 0 w 51"/>
                  <a:gd name="T11" fmla="*/ 543 h 547"/>
                  <a:gd name="T12" fmla="*/ 0 w 51"/>
                  <a:gd name="T13" fmla="*/ 543 h 547"/>
                  <a:gd name="T14" fmla="*/ 4 w 51"/>
                  <a:gd name="T15" fmla="*/ 543 h 547"/>
                  <a:gd name="T16" fmla="*/ 4 w 51"/>
                  <a:gd name="T17" fmla="*/ 547 h 547"/>
                  <a:gd name="T18" fmla="*/ 4 w 51"/>
                  <a:gd name="T19" fmla="*/ 547 h 547"/>
                  <a:gd name="T20" fmla="*/ 51 w 51"/>
                  <a:gd name="T21"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547">
                    <a:moveTo>
                      <a:pt x="51" y="0"/>
                    </a:moveTo>
                    <a:lnTo>
                      <a:pt x="51" y="0"/>
                    </a:lnTo>
                    <a:lnTo>
                      <a:pt x="51" y="3"/>
                    </a:lnTo>
                    <a:lnTo>
                      <a:pt x="51" y="3"/>
                    </a:lnTo>
                    <a:lnTo>
                      <a:pt x="46" y="3"/>
                    </a:lnTo>
                    <a:lnTo>
                      <a:pt x="0" y="543"/>
                    </a:lnTo>
                    <a:lnTo>
                      <a:pt x="0" y="543"/>
                    </a:lnTo>
                    <a:lnTo>
                      <a:pt x="4" y="543"/>
                    </a:lnTo>
                    <a:lnTo>
                      <a:pt x="4" y="547"/>
                    </a:lnTo>
                    <a:lnTo>
                      <a:pt x="4" y="547"/>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5" name="Freeform 106"/>
              <p:cNvSpPr>
                <a:spLocks/>
              </p:cNvSpPr>
              <p:nvPr/>
            </p:nvSpPr>
            <p:spPr bwMode="auto">
              <a:xfrm>
                <a:off x="6596" y="1693"/>
                <a:ext cx="487" cy="342"/>
              </a:xfrm>
              <a:custGeom>
                <a:avLst/>
                <a:gdLst>
                  <a:gd name="T0" fmla="*/ 0 w 487"/>
                  <a:gd name="T1" fmla="*/ 0 h 342"/>
                  <a:gd name="T2" fmla="*/ 487 w 487"/>
                  <a:gd name="T3" fmla="*/ 342 h 342"/>
                  <a:gd name="T4" fmla="*/ 487 w 487"/>
                  <a:gd name="T5" fmla="*/ 342 h 342"/>
                  <a:gd name="T6" fmla="*/ 0 w 487"/>
                  <a:gd name="T7" fmla="*/ 0 h 342"/>
                </a:gdLst>
                <a:ahLst/>
                <a:cxnLst>
                  <a:cxn ang="0">
                    <a:pos x="T0" y="T1"/>
                  </a:cxn>
                  <a:cxn ang="0">
                    <a:pos x="T2" y="T3"/>
                  </a:cxn>
                  <a:cxn ang="0">
                    <a:pos x="T4" y="T5"/>
                  </a:cxn>
                  <a:cxn ang="0">
                    <a:pos x="T6" y="T7"/>
                  </a:cxn>
                </a:cxnLst>
                <a:rect l="0" t="0" r="r" b="b"/>
                <a:pathLst>
                  <a:path w="487" h="342">
                    <a:moveTo>
                      <a:pt x="0" y="0"/>
                    </a:moveTo>
                    <a:lnTo>
                      <a:pt x="487" y="342"/>
                    </a:lnTo>
                    <a:lnTo>
                      <a:pt x="487" y="34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6" name="Freeform 107"/>
              <p:cNvSpPr>
                <a:spLocks/>
              </p:cNvSpPr>
              <p:nvPr/>
            </p:nvSpPr>
            <p:spPr bwMode="auto">
              <a:xfrm>
                <a:off x="6596" y="1693"/>
                <a:ext cx="487" cy="342"/>
              </a:xfrm>
              <a:custGeom>
                <a:avLst/>
                <a:gdLst>
                  <a:gd name="T0" fmla="*/ 0 w 487"/>
                  <a:gd name="T1" fmla="*/ 0 h 342"/>
                  <a:gd name="T2" fmla="*/ 487 w 487"/>
                  <a:gd name="T3" fmla="*/ 342 h 342"/>
                  <a:gd name="T4" fmla="*/ 487 w 487"/>
                  <a:gd name="T5" fmla="*/ 342 h 342"/>
                  <a:gd name="T6" fmla="*/ 0 w 487"/>
                  <a:gd name="T7" fmla="*/ 0 h 342"/>
                </a:gdLst>
                <a:ahLst/>
                <a:cxnLst>
                  <a:cxn ang="0">
                    <a:pos x="T0" y="T1"/>
                  </a:cxn>
                  <a:cxn ang="0">
                    <a:pos x="T2" y="T3"/>
                  </a:cxn>
                  <a:cxn ang="0">
                    <a:pos x="T4" y="T5"/>
                  </a:cxn>
                  <a:cxn ang="0">
                    <a:pos x="T6" y="T7"/>
                  </a:cxn>
                </a:cxnLst>
                <a:rect l="0" t="0" r="r" b="b"/>
                <a:pathLst>
                  <a:path w="487" h="342">
                    <a:moveTo>
                      <a:pt x="0" y="0"/>
                    </a:moveTo>
                    <a:lnTo>
                      <a:pt x="487" y="342"/>
                    </a:lnTo>
                    <a:lnTo>
                      <a:pt x="487" y="34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7" name="Freeform 108"/>
              <p:cNvSpPr>
                <a:spLocks/>
              </p:cNvSpPr>
              <p:nvPr/>
            </p:nvSpPr>
            <p:spPr bwMode="auto">
              <a:xfrm>
                <a:off x="6092" y="1348"/>
                <a:ext cx="991" cy="764"/>
              </a:xfrm>
              <a:custGeom>
                <a:avLst/>
                <a:gdLst>
                  <a:gd name="T0" fmla="*/ 0 w 991"/>
                  <a:gd name="T1" fmla="*/ 0 h 764"/>
                  <a:gd name="T2" fmla="*/ 0 w 991"/>
                  <a:gd name="T3" fmla="*/ 4 h 764"/>
                  <a:gd name="T4" fmla="*/ 161 w 991"/>
                  <a:gd name="T5" fmla="*/ 702 h 764"/>
                  <a:gd name="T6" fmla="*/ 178 w 991"/>
                  <a:gd name="T7" fmla="*/ 761 h 764"/>
                  <a:gd name="T8" fmla="*/ 178 w 991"/>
                  <a:gd name="T9" fmla="*/ 761 h 764"/>
                  <a:gd name="T10" fmla="*/ 178 w 991"/>
                  <a:gd name="T11" fmla="*/ 761 h 764"/>
                  <a:gd name="T12" fmla="*/ 182 w 991"/>
                  <a:gd name="T13" fmla="*/ 761 h 764"/>
                  <a:gd name="T14" fmla="*/ 182 w 991"/>
                  <a:gd name="T15" fmla="*/ 761 h 764"/>
                  <a:gd name="T16" fmla="*/ 182 w 991"/>
                  <a:gd name="T17" fmla="*/ 764 h 764"/>
                  <a:gd name="T18" fmla="*/ 186 w 991"/>
                  <a:gd name="T19" fmla="*/ 764 h 764"/>
                  <a:gd name="T20" fmla="*/ 186 w 991"/>
                  <a:gd name="T21" fmla="*/ 764 h 764"/>
                  <a:gd name="T22" fmla="*/ 986 w 991"/>
                  <a:gd name="T23" fmla="*/ 694 h 764"/>
                  <a:gd name="T24" fmla="*/ 991 w 991"/>
                  <a:gd name="T25" fmla="*/ 694 h 764"/>
                  <a:gd name="T26" fmla="*/ 982 w 991"/>
                  <a:gd name="T27" fmla="*/ 691 h 764"/>
                  <a:gd name="T28" fmla="*/ 182 w 991"/>
                  <a:gd name="T29" fmla="*/ 761 h 764"/>
                  <a:gd name="T30" fmla="*/ 169 w 991"/>
                  <a:gd name="T31" fmla="*/ 702 h 764"/>
                  <a:gd name="T32" fmla="*/ 4 w 991"/>
                  <a:gd name="T33" fmla="*/ 4 h 764"/>
                  <a:gd name="T34" fmla="*/ 4 w 991"/>
                  <a:gd name="T35" fmla="*/ 0 h 764"/>
                  <a:gd name="T36" fmla="*/ 0 w 991"/>
                  <a:gd name="T37" fmla="*/ 4 h 764"/>
                  <a:gd name="T38" fmla="*/ 0 w 991"/>
                  <a:gd name="T39" fmla="*/ 0 h 764"/>
                  <a:gd name="T40" fmla="*/ 0 w 991"/>
                  <a:gd name="T4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1" h="764">
                    <a:moveTo>
                      <a:pt x="0" y="0"/>
                    </a:moveTo>
                    <a:lnTo>
                      <a:pt x="0" y="4"/>
                    </a:lnTo>
                    <a:lnTo>
                      <a:pt x="161" y="702"/>
                    </a:lnTo>
                    <a:lnTo>
                      <a:pt x="178" y="761"/>
                    </a:lnTo>
                    <a:lnTo>
                      <a:pt x="178" y="761"/>
                    </a:lnTo>
                    <a:lnTo>
                      <a:pt x="178" y="761"/>
                    </a:lnTo>
                    <a:lnTo>
                      <a:pt x="182" y="761"/>
                    </a:lnTo>
                    <a:lnTo>
                      <a:pt x="182" y="761"/>
                    </a:lnTo>
                    <a:lnTo>
                      <a:pt x="182" y="764"/>
                    </a:lnTo>
                    <a:lnTo>
                      <a:pt x="186" y="764"/>
                    </a:lnTo>
                    <a:lnTo>
                      <a:pt x="186" y="764"/>
                    </a:lnTo>
                    <a:lnTo>
                      <a:pt x="986" y="694"/>
                    </a:lnTo>
                    <a:lnTo>
                      <a:pt x="991" y="694"/>
                    </a:lnTo>
                    <a:lnTo>
                      <a:pt x="982" y="691"/>
                    </a:lnTo>
                    <a:lnTo>
                      <a:pt x="182" y="761"/>
                    </a:lnTo>
                    <a:lnTo>
                      <a:pt x="169" y="702"/>
                    </a:lnTo>
                    <a:lnTo>
                      <a:pt x="4" y="4"/>
                    </a:lnTo>
                    <a:lnTo>
                      <a:pt x="4" y="0"/>
                    </a:lnTo>
                    <a:lnTo>
                      <a:pt x="0"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8" name="Freeform 109"/>
              <p:cNvSpPr>
                <a:spLocks/>
              </p:cNvSpPr>
              <p:nvPr/>
            </p:nvSpPr>
            <p:spPr bwMode="auto">
              <a:xfrm>
                <a:off x="6092" y="1348"/>
                <a:ext cx="991" cy="764"/>
              </a:xfrm>
              <a:custGeom>
                <a:avLst/>
                <a:gdLst>
                  <a:gd name="T0" fmla="*/ 0 w 991"/>
                  <a:gd name="T1" fmla="*/ 0 h 764"/>
                  <a:gd name="T2" fmla="*/ 0 w 991"/>
                  <a:gd name="T3" fmla="*/ 4 h 764"/>
                  <a:gd name="T4" fmla="*/ 161 w 991"/>
                  <a:gd name="T5" fmla="*/ 702 h 764"/>
                  <a:gd name="T6" fmla="*/ 178 w 991"/>
                  <a:gd name="T7" fmla="*/ 761 h 764"/>
                  <a:gd name="T8" fmla="*/ 178 w 991"/>
                  <a:gd name="T9" fmla="*/ 761 h 764"/>
                  <a:gd name="T10" fmla="*/ 178 w 991"/>
                  <a:gd name="T11" fmla="*/ 761 h 764"/>
                  <a:gd name="T12" fmla="*/ 182 w 991"/>
                  <a:gd name="T13" fmla="*/ 761 h 764"/>
                  <a:gd name="T14" fmla="*/ 182 w 991"/>
                  <a:gd name="T15" fmla="*/ 761 h 764"/>
                  <a:gd name="T16" fmla="*/ 182 w 991"/>
                  <a:gd name="T17" fmla="*/ 764 h 764"/>
                  <a:gd name="T18" fmla="*/ 186 w 991"/>
                  <a:gd name="T19" fmla="*/ 764 h 764"/>
                  <a:gd name="T20" fmla="*/ 186 w 991"/>
                  <a:gd name="T21" fmla="*/ 764 h 764"/>
                  <a:gd name="T22" fmla="*/ 986 w 991"/>
                  <a:gd name="T23" fmla="*/ 694 h 764"/>
                  <a:gd name="T24" fmla="*/ 991 w 991"/>
                  <a:gd name="T25" fmla="*/ 694 h 764"/>
                  <a:gd name="T26" fmla="*/ 982 w 991"/>
                  <a:gd name="T27" fmla="*/ 691 h 764"/>
                  <a:gd name="T28" fmla="*/ 182 w 991"/>
                  <a:gd name="T29" fmla="*/ 761 h 764"/>
                  <a:gd name="T30" fmla="*/ 169 w 991"/>
                  <a:gd name="T31" fmla="*/ 702 h 764"/>
                  <a:gd name="T32" fmla="*/ 4 w 991"/>
                  <a:gd name="T33" fmla="*/ 4 h 764"/>
                  <a:gd name="T34" fmla="*/ 4 w 991"/>
                  <a:gd name="T35" fmla="*/ 0 h 764"/>
                  <a:gd name="T36" fmla="*/ 0 w 991"/>
                  <a:gd name="T37" fmla="*/ 4 h 764"/>
                  <a:gd name="T38" fmla="*/ 0 w 991"/>
                  <a:gd name="T39" fmla="*/ 0 h 764"/>
                  <a:gd name="T40" fmla="*/ 0 w 991"/>
                  <a:gd name="T41"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91" h="764">
                    <a:moveTo>
                      <a:pt x="0" y="0"/>
                    </a:moveTo>
                    <a:lnTo>
                      <a:pt x="0" y="4"/>
                    </a:lnTo>
                    <a:lnTo>
                      <a:pt x="161" y="702"/>
                    </a:lnTo>
                    <a:lnTo>
                      <a:pt x="178" y="761"/>
                    </a:lnTo>
                    <a:lnTo>
                      <a:pt x="178" y="761"/>
                    </a:lnTo>
                    <a:lnTo>
                      <a:pt x="178" y="761"/>
                    </a:lnTo>
                    <a:lnTo>
                      <a:pt x="182" y="761"/>
                    </a:lnTo>
                    <a:lnTo>
                      <a:pt x="182" y="761"/>
                    </a:lnTo>
                    <a:lnTo>
                      <a:pt x="182" y="764"/>
                    </a:lnTo>
                    <a:lnTo>
                      <a:pt x="186" y="764"/>
                    </a:lnTo>
                    <a:lnTo>
                      <a:pt x="186" y="764"/>
                    </a:lnTo>
                    <a:lnTo>
                      <a:pt x="986" y="694"/>
                    </a:lnTo>
                    <a:lnTo>
                      <a:pt x="991" y="694"/>
                    </a:lnTo>
                    <a:lnTo>
                      <a:pt x="982" y="691"/>
                    </a:lnTo>
                    <a:lnTo>
                      <a:pt x="182" y="761"/>
                    </a:lnTo>
                    <a:lnTo>
                      <a:pt x="169" y="702"/>
                    </a:lnTo>
                    <a:lnTo>
                      <a:pt x="4" y="4"/>
                    </a:lnTo>
                    <a:lnTo>
                      <a:pt x="4" y="0"/>
                    </a:lnTo>
                    <a:lnTo>
                      <a:pt x="0" y="4"/>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9" name="Freeform 110"/>
              <p:cNvSpPr>
                <a:spLocks/>
              </p:cNvSpPr>
              <p:nvPr/>
            </p:nvSpPr>
            <p:spPr bwMode="auto">
              <a:xfrm>
                <a:off x="7083" y="2039"/>
                <a:ext cx="4" cy="0"/>
              </a:xfrm>
              <a:custGeom>
                <a:avLst/>
                <a:gdLst>
                  <a:gd name="T0" fmla="*/ 0 w 4"/>
                  <a:gd name="T1" fmla="*/ 0 w 4"/>
                  <a:gd name="T2" fmla="*/ 0 w 4"/>
                  <a:gd name="T3" fmla="*/ 0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0"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0" name="Freeform 111"/>
              <p:cNvSpPr>
                <a:spLocks/>
              </p:cNvSpPr>
              <p:nvPr/>
            </p:nvSpPr>
            <p:spPr bwMode="auto">
              <a:xfrm>
                <a:off x="7083" y="2039"/>
                <a:ext cx="4" cy="0"/>
              </a:xfrm>
              <a:custGeom>
                <a:avLst/>
                <a:gdLst>
                  <a:gd name="T0" fmla="*/ 0 w 4"/>
                  <a:gd name="T1" fmla="*/ 0 w 4"/>
                  <a:gd name="T2" fmla="*/ 0 w 4"/>
                  <a:gd name="T3" fmla="*/ 0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0"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1" name="Freeform 112"/>
              <p:cNvSpPr>
                <a:spLocks/>
              </p:cNvSpPr>
              <p:nvPr/>
            </p:nvSpPr>
            <p:spPr bwMode="auto">
              <a:xfrm>
                <a:off x="6096" y="1344"/>
                <a:ext cx="1287" cy="698"/>
              </a:xfrm>
              <a:custGeom>
                <a:avLst/>
                <a:gdLst>
                  <a:gd name="T0" fmla="*/ 1 w 304"/>
                  <a:gd name="T1" fmla="*/ 0 h 190"/>
                  <a:gd name="T2" fmla="*/ 0 w 304"/>
                  <a:gd name="T3" fmla="*/ 1 h 190"/>
                  <a:gd name="T4" fmla="*/ 0 w 304"/>
                  <a:gd name="T5" fmla="*/ 1 h 190"/>
                  <a:gd name="T6" fmla="*/ 0 w 304"/>
                  <a:gd name="T7" fmla="*/ 1 h 190"/>
                  <a:gd name="T8" fmla="*/ 0 w 304"/>
                  <a:gd name="T9" fmla="*/ 1 h 190"/>
                  <a:gd name="T10" fmla="*/ 202 w 304"/>
                  <a:gd name="T11" fmla="*/ 165 h 190"/>
                  <a:gd name="T12" fmla="*/ 231 w 304"/>
                  <a:gd name="T13" fmla="*/ 189 h 190"/>
                  <a:gd name="T14" fmla="*/ 233 w 304"/>
                  <a:gd name="T15" fmla="*/ 190 h 190"/>
                  <a:gd name="T16" fmla="*/ 233 w 304"/>
                  <a:gd name="T17" fmla="*/ 190 h 190"/>
                  <a:gd name="T18" fmla="*/ 233 w 304"/>
                  <a:gd name="T19" fmla="*/ 189 h 190"/>
                  <a:gd name="T20" fmla="*/ 233 w 304"/>
                  <a:gd name="T21" fmla="*/ 189 h 190"/>
                  <a:gd name="T22" fmla="*/ 233 w 304"/>
                  <a:gd name="T23" fmla="*/ 189 h 190"/>
                  <a:gd name="T24" fmla="*/ 304 w 304"/>
                  <a:gd name="T25" fmla="*/ 115 h 190"/>
                  <a:gd name="T26" fmla="*/ 304 w 304"/>
                  <a:gd name="T27" fmla="*/ 113 h 190"/>
                  <a:gd name="T28" fmla="*/ 233 w 304"/>
                  <a:gd name="T29" fmla="*/ 188 h 190"/>
                  <a:gd name="T30" fmla="*/ 233 w 304"/>
                  <a:gd name="T31" fmla="*/ 188 h 190"/>
                  <a:gd name="T32" fmla="*/ 118 w 304"/>
                  <a:gd name="T33" fmla="*/ 95 h 190"/>
                  <a:gd name="T34" fmla="*/ 1 w 304"/>
                  <a:gd name="T35" fmla="*/ 1 h 190"/>
                  <a:gd name="T36" fmla="*/ 61 w 304"/>
                  <a:gd name="T37" fmla="*/ 8 h 190"/>
                  <a:gd name="T38" fmla="*/ 304 w 304"/>
                  <a:gd name="T39" fmla="*/ 35 h 190"/>
                  <a:gd name="T40" fmla="*/ 304 w 304"/>
                  <a:gd name="T41" fmla="*/ 34 h 190"/>
                  <a:gd name="T42" fmla="*/ 1 w 304"/>
                  <a:gd name="T43"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90">
                    <a:moveTo>
                      <a:pt x="1" y="0"/>
                    </a:moveTo>
                    <a:cubicBezTo>
                      <a:pt x="0" y="1"/>
                      <a:pt x="0" y="1"/>
                      <a:pt x="0" y="1"/>
                    </a:cubicBezTo>
                    <a:cubicBezTo>
                      <a:pt x="0" y="1"/>
                      <a:pt x="0" y="1"/>
                      <a:pt x="0" y="1"/>
                    </a:cubicBezTo>
                    <a:cubicBezTo>
                      <a:pt x="0" y="1"/>
                      <a:pt x="0" y="1"/>
                      <a:pt x="0" y="1"/>
                    </a:cubicBezTo>
                    <a:cubicBezTo>
                      <a:pt x="0" y="1"/>
                      <a:pt x="0" y="1"/>
                      <a:pt x="0" y="1"/>
                    </a:cubicBezTo>
                    <a:cubicBezTo>
                      <a:pt x="202" y="165"/>
                      <a:pt x="202" y="165"/>
                      <a:pt x="202" y="165"/>
                    </a:cubicBezTo>
                    <a:cubicBezTo>
                      <a:pt x="231" y="189"/>
                      <a:pt x="231" y="189"/>
                      <a:pt x="231" y="189"/>
                    </a:cubicBezTo>
                    <a:cubicBezTo>
                      <a:pt x="233" y="190"/>
                      <a:pt x="233" y="190"/>
                      <a:pt x="233" y="190"/>
                    </a:cubicBezTo>
                    <a:cubicBezTo>
                      <a:pt x="233" y="190"/>
                      <a:pt x="233" y="190"/>
                      <a:pt x="233" y="190"/>
                    </a:cubicBezTo>
                    <a:cubicBezTo>
                      <a:pt x="233" y="189"/>
                      <a:pt x="233" y="189"/>
                      <a:pt x="233" y="189"/>
                    </a:cubicBezTo>
                    <a:cubicBezTo>
                      <a:pt x="233" y="189"/>
                      <a:pt x="233" y="189"/>
                      <a:pt x="233" y="189"/>
                    </a:cubicBezTo>
                    <a:cubicBezTo>
                      <a:pt x="233" y="189"/>
                      <a:pt x="233" y="189"/>
                      <a:pt x="233" y="189"/>
                    </a:cubicBezTo>
                    <a:cubicBezTo>
                      <a:pt x="304" y="115"/>
                      <a:pt x="304" y="115"/>
                      <a:pt x="304" y="115"/>
                    </a:cubicBezTo>
                    <a:cubicBezTo>
                      <a:pt x="304" y="114"/>
                      <a:pt x="304" y="114"/>
                      <a:pt x="304" y="113"/>
                    </a:cubicBezTo>
                    <a:cubicBezTo>
                      <a:pt x="233" y="188"/>
                      <a:pt x="233" y="188"/>
                      <a:pt x="233" y="188"/>
                    </a:cubicBezTo>
                    <a:cubicBezTo>
                      <a:pt x="233" y="188"/>
                      <a:pt x="233" y="188"/>
                      <a:pt x="233" y="188"/>
                    </a:cubicBezTo>
                    <a:cubicBezTo>
                      <a:pt x="118" y="95"/>
                      <a:pt x="118" y="95"/>
                      <a:pt x="118" y="95"/>
                    </a:cubicBezTo>
                    <a:cubicBezTo>
                      <a:pt x="1" y="1"/>
                      <a:pt x="1" y="1"/>
                      <a:pt x="1" y="1"/>
                    </a:cubicBezTo>
                    <a:cubicBezTo>
                      <a:pt x="61" y="8"/>
                      <a:pt x="61" y="8"/>
                      <a:pt x="61" y="8"/>
                    </a:cubicBezTo>
                    <a:cubicBezTo>
                      <a:pt x="304" y="35"/>
                      <a:pt x="304" y="35"/>
                      <a:pt x="304" y="35"/>
                    </a:cubicBezTo>
                    <a:cubicBezTo>
                      <a:pt x="304" y="34"/>
                      <a:pt x="304" y="34"/>
                      <a:pt x="304" y="34"/>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2" name="Freeform 113"/>
              <p:cNvSpPr>
                <a:spLocks/>
              </p:cNvSpPr>
              <p:nvPr/>
            </p:nvSpPr>
            <p:spPr bwMode="auto">
              <a:xfrm>
                <a:off x="6846" y="720"/>
                <a:ext cx="537" cy="507"/>
              </a:xfrm>
              <a:custGeom>
                <a:avLst/>
                <a:gdLst>
                  <a:gd name="T0" fmla="*/ 1 w 127"/>
                  <a:gd name="T1" fmla="*/ 0 h 138"/>
                  <a:gd name="T2" fmla="*/ 0 w 127"/>
                  <a:gd name="T3" fmla="*/ 1 h 138"/>
                  <a:gd name="T4" fmla="*/ 127 w 127"/>
                  <a:gd name="T5" fmla="*/ 138 h 138"/>
                  <a:gd name="T6" fmla="*/ 127 w 127"/>
                  <a:gd name="T7" fmla="*/ 137 h 138"/>
                  <a:gd name="T8" fmla="*/ 2 w 127"/>
                  <a:gd name="T9" fmla="*/ 1 h 138"/>
                  <a:gd name="T10" fmla="*/ 127 w 127"/>
                  <a:gd name="T11" fmla="*/ 35 h 138"/>
                  <a:gd name="T12" fmla="*/ 1 w 127"/>
                  <a:gd name="T13" fmla="*/ 1 h 138"/>
                  <a:gd name="T14" fmla="*/ 1 w 127"/>
                  <a:gd name="T15" fmla="*/ 1 h 138"/>
                  <a:gd name="T16" fmla="*/ 1 w 127"/>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38">
                    <a:moveTo>
                      <a:pt x="1" y="0"/>
                    </a:moveTo>
                    <a:cubicBezTo>
                      <a:pt x="0" y="1"/>
                      <a:pt x="0" y="1"/>
                      <a:pt x="0" y="1"/>
                    </a:cubicBezTo>
                    <a:cubicBezTo>
                      <a:pt x="127" y="138"/>
                      <a:pt x="127" y="138"/>
                      <a:pt x="127" y="138"/>
                    </a:cubicBezTo>
                    <a:cubicBezTo>
                      <a:pt x="127" y="138"/>
                      <a:pt x="127" y="137"/>
                      <a:pt x="127" y="137"/>
                    </a:cubicBezTo>
                    <a:cubicBezTo>
                      <a:pt x="2" y="1"/>
                      <a:pt x="2" y="1"/>
                      <a:pt x="2" y="1"/>
                    </a:cubicBezTo>
                    <a:cubicBezTo>
                      <a:pt x="127" y="35"/>
                      <a:pt x="127" y="35"/>
                      <a:pt x="127" y="35"/>
                    </a:cubicBezTo>
                    <a:cubicBezTo>
                      <a:pt x="1" y="1"/>
                      <a:pt x="1" y="1"/>
                      <a:pt x="1" y="1"/>
                    </a:cubicBezTo>
                    <a:cubicBezTo>
                      <a:pt x="1" y="1"/>
                      <a:pt x="1" y="1"/>
                      <a:pt x="1" y="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3" name="Freeform 114"/>
              <p:cNvSpPr>
                <a:spLocks/>
              </p:cNvSpPr>
              <p:nvPr/>
            </p:nvSpPr>
            <p:spPr bwMode="auto">
              <a:xfrm>
                <a:off x="2069" y="-4"/>
                <a:ext cx="830" cy="397"/>
              </a:xfrm>
              <a:custGeom>
                <a:avLst/>
                <a:gdLst>
                  <a:gd name="T0" fmla="*/ 0 w 830"/>
                  <a:gd name="T1" fmla="*/ 0 h 397"/>
                  <a:gd name="T2" fmla="*/ 0 w 830"/>
                  <a:gd name="T3" fmla="*/ 0 h 397"/>
                  <a:gd name="T4" fmla="*/ 830 w 830"/>
                  <a:gd name="T5" fmla="*/ 397 h 397"/>
                  <a:gd name="T6" fmla="*/ 830 w 830"/>
                  <a:gd name="T7" fmla="*/ 397 h 397"/>
                  <a:gd name="T8" fmla="*/ 0 w 830"/>
                  <a:gd name="T9" fmla="*/ 0 h 397"/>
                </a:gdLst>
                <a:ahLst/>
                <a:cxnLst>
                  <a:cxn ang="0">
                    <a:pos x="T0" y="T1"/>
                  </a:cxn>
                  <a:cxn ang="0">
                    <a:pos x="T2" y="T3"/>
                  </a:cxn>
                  <a:cxn ang="0">
                    <a:pos x="T4" y="T5"/>
                  </a:cxn>
                  <a:cxn ang="0">
                    <a:pos x="T6" y="T7"/>
                  </a:cxn>
                  <a:cxn ang="0">
                    <a:pos x="T8" y="T9"/>
                  </a:cxn>
                </a:cxnLst>
                <a:rect l="0" t="0" r="r" b="b"/>
                <a:pathLst>
                  <a:path w="830" h="397">
                    <a:moveTo>
                      <a:pt x="0" y="0"/>
                    </a:moveTo>
                    <a:lnTo>
                      <a:pt x="0" y="0"/>
                    </a:lnTo>
                    <a:lnTo>
                      <a:pt x="830" y="397"/>
                    </a:lnTo>
                    <a:lnTo>
                      <a:pt x="830" y="39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4" name="Freeform 115"/>
              <p:cNvSpPr>
                <a:spLocks/>
              </p:cNvSpPr>
              <p:nvPr/>
            </p:nvSpPr>
            <p:spPr bwMode="auto">
              <a:xfrm>
                <a:off x="2069" y="-4"/>
                <a:ext cx="830" cy="397"/>
              </a:xfrm>
              <a:custGeom>
                <a:avLst/>
                <a:gdLst>
                  <a:gd name="T0" fmla="*/ 0 w 830"/>
                  <a:gd name="T1" fmla="*/ 0 h 397"/>
                  <a:gd name="T2" fmla="*/ 0 w 830"/>
                  <a:gd name="T3" fmla="*/ 0 h 397"/>
                  <a:gd name="T4" fmla="*/ 830 w 830"/>
                  <a:gd name="T5" fmla="*/ 397 h 397"/>
                  <a:gd name="T6" fmla="*/ 830 w 830"/>
                  <a:gd name="T7" fmla="*/ 397 h 397"/>
                  <a:gd name="T8" fmla="*/ 0 w 830"/>
                  <a:gd name="T9" fmla="*/ 0 h 397"/>
                </a:gdLst>
                <a:ahLst/>
                <a:cxnLst>
                  <a:cxn ang="0">
                    <a:pos x="T0" y="T1"/>
                  </a:cxn>
                  <a:cxn ang="0">
                    <a:pos x="T2" y="T3"/>
                  </a:cxn>
                  <a:cxn ang="0">
                    <a:pos x="T4" y="T5"/>
                  </a:cxn>
                  <a:cxn ang="0">
                    <a:pos x="T6" y="T7"/>
                  </a:cxn>
                  <a:cxn ang="0">
                    <a:pos x="T8" y="T9"/>
                  </a:cxn>
                </a:cxnLst>
                <a:rect l="0" t="0" r="r" b="b"/>
                <a:pathLst>
                  <a:path w="830" h="397">
                    <a:moveTo>
                      <a:pt x="0" y="0"/>
                    </a:moveTo>
                    <a:lnTo>
                      <a:pt x="0" y="0"/>
                    </a:lnTo>
                    <a:lnTo>
                      <a:pt x="830" y="397"/>
                    </a:lnTo>
                    <a:lnTo>
                      <a:pt x="830" y="39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5" name="Freeform 116"/>
              <p:cNvSpPr>
                <a:spLocks/>
              </p:cNvSpPr>
              <p:nvPr/>
            </p:nvSpPr>
            <p:spPr bwMode="auto">
              <a:xfrm>
                <a:off x="2907" y="397"/>
                <a:ext cx="957" cy="598"/>
              </a:xfrm>
              <a:custGeom>
                <a:avLst/>
                <a:gdLst>
                  <a:gd name="T0" fmla="*/ 0 w 957"/>
                  <a:gd name="T1" fmla="*/ 0 h 598"/>
                  <a:gd name="T2" fmla="*/ 957 w 957"/>
                  <a:gd name="T3" fmla="*/ 598 h 598"/>
                  <a:gd name="T4" fmla="*/ 957 w 957"/>
                  <a:gd name="T5" fmla="*/ 598 h 598"/>
                  <a:gd name="T6" fmla="*/ 0 w 957"/>
                  <a:gd name="T7" fmla="*/ 0 h 598"/>
                </a:gdLst>
                <a:ahLst/>
                <a:cxnLst>
                  <a:cxn ang="0">
                    <a:pos x="T0" y="T1"/>
                  </a:cxn>
                  <a:cxn ang="0">
                    <a:pos x="T2" y="T3"/>
                  </a:cxn>
                  <a:cxn ang="0">
                    <a:pos x="T4" y="T5"/>
                  </a:cxn>
                  <a:cxn ang="0">
                    <a:pos x="T6" y="T7"/>
                  </a:cxn>
                </a:cxnLst>
                <a:rect l="0" t="0" r="r" b="b"/>
                <a:pathLst>
                  <a:path w="957" h="598">
                    <a:moveTo>
                      <a:pt x="0" y="0"/>
                    </a:moveTo>
                    <a:lnTo>
                      <a:pt x="957" y="598"/>
                    </a:lnTo>
                    <a:lnTo>
                      <a:pt x="957" y="59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6" name="Freeform 117"/>
              <p:cNvSpPr>
                <a:spLocks/>
              </p:cNvSpPr>
              <p:nvPr/>
            </p:nvSpPr>
            <p:spPr bwMode="auto">
              <a:xfrm>
                <a:off x="2907" y="397"/>
                <a:ext cx="957" cy="598"/>
              </a:xfrm>
              <a:custGeom>
                <a:avLst/>
                <a:gdLst>
                  <a:gd name="T0" fmla="*/ 0 w 957"/>
                  <a:gd name="T1" fmla="*/ 0 h 598"/>
                  <a:gd name="T2" fmla="*/ 957 w 957"/>
                  <a:gd name="T3" fmla="*/ 598 h 598"/>
                  <a:gd name="T4" fmla="*/ 957 w 957"/>
                  <a:gd name="T5" fmla="*/ 598 h 598"/>
                  <a:gd name="T6" fmla="*/ 0 w 957"/>
                  <a:gd name="T7" fmla="*/ 0 h 598"/>
                </a:gdLst>
                <a:ahLst/>
                <a:cxnLst>
                  <a:cxn ang="0">
                    <a:pos x="T0" y="T1"/>
                  </a:cxn>
                  <a:cxn ang="0">
                    <a:pos x="T2" y="T3"/>
                  </a:cxn>
                  <a:cxn ang="0">
                    <a:pos x="T4" y="T5"/>
                  </a:cxn>
                  <a:cxn ang="0">
                    <a:pos x="T6" y="T7"/>
                  </a:cxn>
                </a:cxnLst>
                <a:rect l="0" t="0" r="r" b="b"/>
                <a:pathLst>
                  <a:path w="957" h="598">
                    <a:moveTo>
                      <a:pt x="0" y="0"/>
                    </a:moveTo>
                    <a:lnTo>
                      <a:pt x="957" y="598"/>
                    </a:lnTo>
                    <a:lnTo>
                      <a:pt x="957" y="59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7" name="Freeform 118"/>
              <p:cNvSpPr>
                <a:spLocks/>
              </p:cNvSpPr>
              <p:nvPr/>
            </p:nvSpPr>
            <p:spPr bwMode="auto">
              <a:xfrm>
                <a:off x="3826" y="378"/>
                <a:ext cx="47" cy="617"/>
              </a:xfrm>
              <a:custGeom>
                <a:avLst/>
                <a:gdLst>
                  <a:gd name="T0" fmla="*/ 0 w 47"/>
                  <a:gd name="T1" fmla="*/ 0 h 617"/>
                  <a:gd name="T2" fmla="*/ 0 w 47"/>
                  <a:gd name="T3" fmla="*/ 0 h 617"/>
                  <a:gd name="T4" fmla="*/ 9 w 47"/>
                  <a:gd name="T5" fmla="*/ 169 h 617"/>
                  <a:gd name="T6" fmla="*/ 38 w 47"/>
                  <a:gd name="T7" fmla="*/ 614 h 617"/>
                  <a:gd name="T8" fmla="*/ 43 w 47"/>
                  <a:gd name="T9" fmla="*/ 617 h 617"/>
                  <a:gd name="T10" fmla="*/ 43 w 47"/>
                  <a:gd name="T11" fmla="*/ 617 h 617"/>
                  <a:gd name="T12" fmla="*/ 43 w 47"/>
                  <a:gd name="T13" fmla="*/ 617 h 617"/>
                  <a:gd name="T14" fmla="*/ 47 w 47"/>
                  <a:gd name="T15" fmla="*/ 617 h 617"/>
                  <a:gd name="T16" fmla="*/ 30 w 47"/>
                  <a:gd name="T17" fmla="*/ 375 h 617"/>
                  <a:gd name="T18" fmla="*/ 5 w 47"/>
                  <a:gd name="T19" fmla="*/ 4 h 617"/>
                  <a:gd name="T20" fmla="*/ 0 w 47"/>
                  <a:gd name="T2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17">
                    <a:moveTo>
                      <a:pt x="0" y="0"/>
                    </a:moveTo>
                    <a:lnTo>
                      <a:pt x="0" y="0"/>
                    </a:lnTo>
                    <a:lnTo>
                      <a:pt x="9" y="169"/>
                    </a:lnTo>
                    <a:lnTo>
                      <a:pt x="38" y="614"/>
                    </a:lnTo>
                    <a:lnTo>
                      <a:pt x="43" y="617"/>
                    </a:lnTo>
                    <a:lnTo>
                      <a:pt x="43" y="617"/>
                    </a:lnTo>
                    <a:lnTo>
                      <a:pt x="43" y="617"/>
                    </a:lnTo>
                    <a:lnTo>
                      <a:pt x="47" y="617"/>
                    </a:lnTo>
                    <a:lnTo>
                      <a:pt x="30" y="375"/>
                    </a:lnTo>
                    <a:lnTo>
                      <a:pt x="5"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8" name="Freeform 119"/>
              <p:cNvSpPr>
                <a:spLocks/>
              </p:cNvSpPr>
              <p:nvPr/>
            </p:nvSpPr>
            <p:spPr bwMode="auto">
              <a:xfrm>
                <a:off x="3826" y="378"/>
                <a:ext cx="47" cy="617"/>
              </a:xfrm>
              <a:custGeom>
                <a:avLst/>
                <a:gdLst>
                  <a:gd name="T0" fmla="*/ 0 w 47"/>
                  <a:gd name="T1" fmla="*/ 0 h 617"/>
                  <a:gd name="T2" fmla="*/ 0 w 47"/>
                  <a:gd name="T3" fmla="*/ 0 h 617"/>
                  <a:gd name="T4" fmla="*/ 9 w 47"/>
                  <a:gd name="T5" fmla="*/ 169 h 617"/>
                  <a:gd name="T6" fmla="*/ 38 w 47"/>
                  <a:gd name="T7" fmla="*/ 614 h 617"/>
                  <a:gd name="T8" fmla="*/ 43 w 47"/>
                  <a:gd name="T9" fmla="*/ 617 h 617"/>
                  <a:gd name="T10" fmla="*/ 43 w 47"/>
                  <a:gd name="T11" fmla="*/ 617 h 617"/>
                  <a:gd name="T12" fmla="*/ 43 w 47"/>
                  <a:gd name="T13" fmla="*/ 617 h 617"/>
                  <a:gd name="T14" fmla="*/ 47 w 47"/>
                  <a:gd name="T15" fmla="*/ 617 h 617"/>
                  <a:gd name="T16" fmla="*/ 30 w 47"/>
                  <a:gd name="T17" fmla="*/ 375 h 617"/>
                  <a:gd name="T18" fmla="*/ 5 w 47"/>
                  <a:gd name="T19" fmla="*/ 4 h 617"/>
                  <a:gd name="T20" fmla="*/ 0 w 47"/>
                  <a:gd name="T2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617">
                    <a:moveTo>
                      <a:pt x="0" y="0"/>
                    </a:moveTo>
                    <a:lnTo>
                      <a:pt x="0" y="0"/>
                    </a:lnTo>
                    <a:lnTo>
                      <a:pt x="9" y="169"/>
                    </a:lnTo>
                    <a:lnTo>
                      <a:pt x="38" y="614"/>
                    </a:lnTo>
                    <a:lnTo>
                      <a:pt x="43" y="617"/>
                    </a:lnTo>
                    <a:lnTo>
                      <a:pt x="43" y="617"/>
                    </a:lnTo>
                    <a:lnTo>
                      <a:pt x="43" y="617"/>
                    </a:lnTo>
                    <a:lnTo>
                      <a:pt x="47" y="617"/>
                    </a:lnTo>
                    <a:lnTo>
                      <a:pt x="30" y="375"/>
                    </a:lnTo>
                    <a:lnTo>
                      <a:pt x="5"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9" name="Freeform 120"/>
              <p:cNvSpPr>
                <a:spLocks/>
              </p:cNvSpPr>
              <p:nvPr/>
            </p:nvSpPr>
            <p:spPr bwMode="auto">
              <a:xfrm>
                <a:off x="2912" y="-4"/>
                <a:ext cx="914" cy="397"/>
              </a:xfrm>
              <a:custGeom>
                <a:avLst/>
                <a:gdLst>
                  <a:gd name="T0" fmla="*/ 104 w 216"/>
                  <a:gd name="T1" fmla="*/ 0 h 108"/>
                  <a:gd name="T2" fmla="*/ 102 w 216"/>
                  <a:gd name="T3" fmla="*/ 0 h 108"/>
                  <a:gd name="T4" fmla="*/ 166 w 216"/>
                  <a:gd name="T5" fmla="*/ 58 h 108"/>
                  <a:gd name="T6" fmla="*/ 215 w 216"/>
                  <a:gd name="T7" fmla="*/ 103 h 108"/>
                  <a:gd name="T8" fmla="*/ 215 w 216"/>
                  <a:gd name="T9" fmla="*/ 103 h 108"/>
                  <a:gd name="T10" fmla="*/ 0 w 216"/>
                  <a:gd name="T11" fmla="*/ 107 h 108"/>
                  <a:gd name="T12" fmla="*/ 0 w 216"/>
                  <a:gd name="T13" fmla="*/ 108 h 108"/>
                  <a:gd name="T14" fmla="*/ 0 w 216"/>
                  <a:gd name="T15" fmla="*/ 108 h 108"/>
                  <a:gd name="T16" fmla="*/ 0 w 216"/>
                  <a:gd name="T17" fmla="*/ 108 h 108"/>
                  <a:gd name="T18" fmla="*/ 0 w 216"/>
                  <a:gd name="T19" fmla="*/ 108 h 108"/>
                  <a:gd name="T20" fmla="*/ 215 w 216"/>
                  <a:gd name="T21" fmla="*/ 104 h 108"/>
                  <a:gd name="T22" fmla="*/ 216 w 216"/>
                  <a:gd name="T23" fmla="*/ 104 h 108"/>
                  <a:gd name="T24" fmla="*/ 216 w 216"/>
                  <a:gd name="T25" fmla="*/ 104 h 108"/>
                  <a:gd name="T26" fmla="*/ 216 w 216"/>
                  <a:gd name="T27" fmla="*/ 104 h 108"/>
                  <a:gd name="T28" fmla="*/ 215 w 216"/>
                  <a:gd name="T29" fmla="*/ 104 h 108"/>
                  <a:gd name="T30" fmla="*/ 215 w 216"/>
                  <a:gd name="T31" fmla="*/ 103 h 108"/>
                  <a:gd name="T32" fmla="*/ 215 w 216"/>
                  <a:gd name="T33" fmla="*/ 103 h 108"/>
                  <a:gd name="T34" fmla="*/ 216 w 216"/>
                  <a:gd name="T35" fmla="*/ 103 h 108"/>
                  <a:gd name="T36" fmla="*/ 216 w 216"/>
                  <a:gd name="T37" fmla="*/ 103 h 108"/>
                  <a:gd name="T38" fmla="*/ 216 w 216"/>
                  <a:gd name="T39" fmla="*/ 102 h 108"/>
                  <a:gd name="T40" fmla="*/ 104 w 216"/>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108">
                    <a:moveTo>
                      <a:pt x="104" y="0"/>
                    </a:moveTo>
                    <a:cubicBezTo>
                      <a:pt x="103" y="0"/>
                      <a:pt x="103" y="0"/>
                      <a:pt x="102" y="0"/>
                    </a:cubicBezTo>
                    <a:cubicBezTo>
                      <a:pt x="166" y="58"/>
                      <a:pt x="166" y="58"/>
                      <a:pt x="166" y="58"/>
                    </a:cubicBezTo>
                    <a:cubicBezTo>
                      <a:pt x="215" y="103"/>
                      <a:pt x="215" y="103"/>
                      <a:pt x="215" y="103"/>
                    </a:cubicBezTo>
                    <a:cubicBezTo>
                      <a:pt x="215" y="103"/>
                      <a:pt x="215" y="103"/>
                      <a:pt x="215" y="103"/>
                    </a:cubicBezTo>
                    <a:cubicBezTo>
                      <a:pt x="0" y="107"/>
                      <a:pt x="0" y="107"/>
                      <a:pt x="0" y="107"/>
                    </a:cubicBezTo>
                    <a:cubicBezTo>
                      <a:pt x="0" y="108"/>
                      <a:pt x="0" y="108"/>
                      <a:pt x="0" y="108"/>
                    </a:cubicBezTo>
                    <a:cubicBezTo>
                      <a:pt x="0" y="108"/>
                      <a:pt x="0" y="108"/>
                      <a:pt x="0" y="108"/>
                    </a:cubicBezTo>
                    <a:cubicBezTo>
                      <a:pt x="0" y="108"/>
                      <a:pt x="0" y="108"/>
                      <a:pt x="0" y="108"/>
                    </a:cubicBezTo>
                    <a:cubicBezTo>
                      <a:pt x="0" y="108"/>
                      <a:pt x="0" y="108"/>
                      <a:pt x="0" y="108"/>
                    </a:cubicBezTo>
                    <a:cubicBezTo>
                      <a:pt x="215" y="104"/>
                      <a:pt x="215" y="104"/>
                      <a:pt x="215" y="104"/>
                    </a:cubicBezTo>
                    <a:cubicBezTo>
                      <a:pt x="216" y="104"/>
                      <a:pt x="216" y="104"/>
                      <a:pt x="216" y="104"/>
                    </a:cubicBezTo>
                    <a:cubicBezTo>
                      <a:pt x="216" y="104"/>
                      <a:pt x="216" y="104"/>
                      <a:pt x="216" y="104"/>
                    </a:cubicBezTo>
                    <a:cubicBezTo>
                      <a:pt x="216" y="104"/>
                      <a:pt x="216" y="104"/>
                      <a:pt x="216" y="104"/>
                    </a:cubicBezTo>
                    <a:cubicBezTo>
                      <a:pt x="215" y="104"/>
                      <a:pt x="215" y="104"/>
                      <a:pt x="215" y="104"/>
                    </a:cubicBezTo>
                    <a:cubicBezTo>
                      <a:pt x="215" y="103"/>
                      <a:pt x="215" y="103"/>
                      <a:pt x="215" y="103"/>
                    </a:cubicBezTo>
                    <a:cubicBezTo>
                      <a:pt x="215" y="103"/>
                      <a:pt x="215" y="103"/>
                      <a:pt x="215" y="103"/>
                    </a:cubicBezTo>
                    <a:cubicBezTo>
                      <a:pt x="216" y="103"/>
                      <a:pt x="216" y="103"/>
                      <a:pt x="216" y="103"/>
                    </a:cubicBezTo>
                    <a:cubicBezTo>
                      <a:pt x="216" y="103"/>
                      <a:pt x="216" y="103"/>
                      <a:pt x="216" y="103"/>
                    </a:cubicBezTo>
                    <a:cubicBezTo>
                      <a:pt x="216" y="102"/>
                      <a:pt x="216" y="102"/>
                      <a:pt x="216" y="102"/>
                    </a:cubicBezTo>
                    <a:cubicBezTo>
                      <a:pt x="104" y="0"/>
                      <a:pt x="104" y="0"/>
                      <a:pt x="10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0" name="Freeform 121"/>
              <p:cNvSpPr>
                <a:spLocks/>
              </p:cNvSpPr>
              <p:nvPr/>
            </p:nvSpPr>
            <p:spPr bwMode="auto">
              <a:xfrm>
                <a:off x="2903" y="-4"/>
                <a:ext cx="26" cy="393"/>
              </a:xfrm>
              <a:custGeom>
                <a:avLst/>
                <a:gdLst>
                  <a:gd name="T0" fmla="*/ 26 w 26"/>
                  <a:gd name="T1" fmla="*/ 0 h 393"/>
                  <a:gd name="T2" fmla="*/ 21 w 26"/>
                  <a:gd name="T3" fmla="*/ 0 h 393"/>
                  <a:gd name="T4" fmla="*/ 17 w 26"/>
                  <a:gd name="T5" fmla="*/ 110 h 393"/>
                  <a:gd name="T6" fmla="*/ 0 w 26"/>
                  <a:gd name="T7" fmla="*/ 393 h 393"/>
                  <a:gd name="T8" fmla="*/ 0 w 26"/>
                  <a:gd name="T9" fmla="*/ 393 h 393"/>
                  <a:gd name="T10" fmla="*/ 0 w 26"/>
                  <a:gd name="T11" fmla="*/ 393 h 393"/>
                  <a:gd name="T12" fmla="*/ 4 w 26"/>
                  <a:gd name="T13" fmla="*/ 393 h 393"/>
                  <a:gd name="T14" fmla="*/ 4 w 26"/>
                  <a:gd name="T15" fmla="*/ 393 h 393"/>
                  <a:gd name="T16" fmla="*/ 26 w 26"/>
                  <a:gd name="T1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3">
                    <a:moveTo>
                      <a:pt x="26" y="0"/>
                    </a:moveTo>
                    <a:lnTo>
                      <a:pt x="21" y="0"/>
                    </a:lnTo>
                    <a:lnTo>
                      <a:pt x="17" y="110"/>
                    </a:lnTo>
                    <a:lnTo>
                      <a:pt x="0" y="393"/>
                    </a:lnTo>
                    <a:lnTo>
                      <a:pt x="0" y="393"/>
                    </a:lnTo>
                    <a:lnTo>
                      <a:pt x="0" y="393"/>
                    </a:lnTo>
                    <a:lnTo>
                      <a:pt x="4" y="393"/>
                    </a:lnTo>
                    <a:lnTo>
                      <a:pt x="4" y="393"/>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1" name="Freeform 122"/>
              <p:cNvSpPr>
                <a:spLocks/>
              </p:cNvSpPr>
              <p:nvPr/>
            </p:nvSpPr>
            <p:spPr bwMode="auto">
              <a:xfrm>
                <a:off x="2903" y="-4"/>
                <a:ext cx="26" cy="393"/>
              </a:xfrm>
              <a:custGeom>
                <a:avLst/>
                <a:gdLst>
                  <a:gd name="T0" fmla="*/ 26 w 26"/>
                  <a:gd name="T1" fmla="*/ 0 h 393"/>
                  <a:gd name="T2" fmla="*/ 21 w 26"/>
                  <a:gd name="T3" fmla="*/ 0 h 393"/>
                  <a:gd name="T4" fmla="*/ 17 w 26"/>
                  <a:gd name="T5" fmla="*/ 110 h 393"/>
                  <a:gd name="T6" fmla="*/ 0 w 26"/>
                  <a:gd name="T7" fmla="*/ 393 h 393"/>
                  <a:gd name="T8" fmla="*/ 0 w 26"/>
                  <a:gd name="T9" fmla="*/ 393 h 393"/>
                  <a:gd name="T10" fmla="*/ 0 w 26"/>
                  <a:gd name="T11" fmla="*/ 393 h 393"/>
                  <a:gd name="T12" fmla="*/ 4 w 26"/>
                  <a:gd name="T13" fmla="*/ 393 h 393"/>
                  <a:gd name="T14" fmla="*/ 4 w 26"/>
                  <a:gd name="T15" fmla="*/ 393 h 393"/>
                  <a:gd name="T16" fmla="*/ 26 w 26"/>
                  <a:gd name="T1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93">
                    <a:moveTo>
                      <a:pt x="26" y="0"/>
                    </a:moveTo>
                    <a:lnTo>
                      <a:pt x="21" y="0"/>
                    </a:lnTo>
                    <a:lnTo>
                      <a:pt x="17" y="110"/>
                    </a:lnTo>
                    <a:lnTo>
                      <a:pt x="0" y="393"/>
                    </a:lnTo>
                    <a:lnTo>
                      <a:pt x="0" y="393"/>
                    </a:lnTo>
                    <a:lnTo>
                      <a:pt x="0" y="393"/>
                    </a:lnTo>
                    <a:lnTo>
                      <a:pt x="4" y="393"/>
                    </a:lnTo>
                    <a:lnTo>
                      <a:pt x="4" y="393"/>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2" name="Freeform 123"/>
              <p:cNvSpPr>
                <a:spLocks/>
              </p:cNvSpPr>
              <p:nvPr/>
            </p:nvSpPr>
            <p:spPr bwMode="auto">
              <a:xfrm>
                <a:off x="1578" y="1932"/>
                <a:ext cx="12" cy="1121"/>
              </a:xfrm>
              <a:custGeom>
                <a:avLst/>
                <a:gdLst>
                  <a:gd name="T0" fmla="*/ 0 w 12"/>
                  <a:gd name="T1" fmla="*/ 0 h 1121"/>
                  <a:gd name="T2" fmla="*/ 12 w 12"/>
                  <a:gd name="T3" fmla="*/ 1121 h 1121"/>
                  <a:gd name="T4" fmla="*/ 12 w 12"/>
                  <a:gd name="T5" fmla="*/ 1121 h 1121"/>
                  <a:gd name="T6" fmla="*/ 0 w 12"/>
                  <a:gd name="T7" fmla="*/ 0 h 1121"/>
                </a:gdLst>
                <a:ahLst/>
                <a:cxnLst>
                  <a:cxn ang="0">
                    <a:pos x="T0" y="T1"/>
                  </a:cxn>
                  <a:cxn ang="0">
                    <a:pos x="T2" y="T3"/>
                  </a:cxn>
                  <a:cxn ang="0">
                    <a:pos x="T4" y="T5"/>
                  </a:cxn>
                  <a:cxn ang="0">
                    <a:pos x="T6" y="T7"/>
                  </a:cxn>
                </a:cxnLst>
                <a:rect l="0" t="0" r="r" b="b"/>
                <a:pathLst>
                  <a:path w="12" h="1121">
                    <a:moveTo>
                      <a:pt x="0" y="0"/>
                    </a:moveTo>
                    <a:lnTo>
                      <a:pt x="12" y="1121"/>
                    </a:lnTo>
                    <a:lnTo>
                      <a:pt x="12" y="1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3" name="Freeform 124"/>
              <p:cNvSpPr>
                <a:spLocks/>
              </p:cNvSpPr>
              <p:nvPr/>
            </p:nvSpPr>
            <p:spPr bwMode="auto">
              <a:xfrm>
                <a:off x="1578" y="1932"/>
                <a:ext cx="12" cy="1121"/>
              </a:xfrm>
              <a:custGeom>
                <a:avLst/>
                <a:gdLst>
                  <a:gd name="T0" fmla="*/ 0 w 12"/>
                  <a:gd name="T1" fmla="*/ 0 h 1121"/>
                  <a:gd name="T2" fmla="*/ 12 w 12"/>
                  <a:gd name="T3" fmla="*/ 1121 h 1121"/>
                  <a:gd name="T4" fmla="*/ 12 w 12"/>
                  <a:gd name="T5" fmla="*/ 1121 h 1121"/>
                  <a:gd name="T6" fmla="*/ 0 w 12"/>
                  <a:gd name="T7" fmla="*/ 0 h 1121"/>
                </a:gdLst>
                <a:ahLst/>
                <a:cxnLst>
                  <a:cxn ang="0">
                    <a:pos x="T0" y="T1"/>
                  </a:cxn>
                  <a:cxn ang="0">
                    <a:pos x="T2" y="T3"/>
                  </a:cxn>
                  <a:cxn ang="0">
                    <a:pos x="T4" y="T5"/>
                  </a:cxn>
                  <a:cxn ang="0">
                    <a:pos x="T6" y="T7"/>
                  </a:cxn>
                </a:cxnLst>
                <a:rect l="0" t="0" r="r" b="b"/>
                <a:pathLst>
                  <a:path w="12" h="1121">
                    <a:moveTo>
                      <a:pt x="0" y="0"/>
                    </a:moveTo>
                    <a:lnTo>
                      <a:pt x="12" y="1121"/>
                    </a:lnTo>
                    <a:lnTo>
                      <a:pt x="12" y="112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4" name="Freeform 125"/>
              <p:cNvSpPr>
                <a:spLocks/>
              </p:cNvSpPr>
              <p:nvPr/>
            </p:nvSpPr>
            <p:spPr bwMode="auto">
              <a:xfrm>
                <a:off x="1578" y="1925"/>
                <a:ext cx="4" cy="0"/>
              </a:xfrm>
              <a:custGeom>
                <a:avLst/>
                <a:gdLst>
                  <a:gd name="T0" fmla="*/ 0 w 4"/>
                  <a:gd name="T1" fmla="*/ 0 w 4"/>
                  <a:gd name="T2" fmla="*/ 4 w 4"/>
                  <a:gd name="T3" fmla="*/ 4 w 4"/>
                  <a:gd name="T4" fmla="*/ 0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4" y="0"/>
                    </a:lnTo>
                    <a:lnTo>
                      <a:pt x="4"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5" name="Freeform 126"/>
              <p:cNvSpPr>
                <a:spLocks/>
              </p:cNvSpPr>
              <p:nvPr/>
            </p:nvSpPr>
            <p:spPr bwMode="auto">
              <a:xfrm>
                <a:off x="1578" y="1925"/>
                <a:ext cx="4" cy="0"/>
              </a:xfrm>
              <a:custGeom>
                <a:avLst/>
                <a:gdLst>
                  <a:gd name="T0" fmla="*/ 0 w 4"/>
                  <a:gd name="T1" fmla="*/ 0 w 4"/>
                  <a:gd name="T2" fmla="*/ 4 w 4"/>
                  <a:gd name="T3" fmla="*/ 4 w 4"/>
                  <a:gd name="T4" fmla="*/ 0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4" y="0"/>
                    </a:lnTo>
                    <a:lnTo>
                      <a:pt x="4"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6" name="Rectangle 127"/>
              <p:cNvSpPr>
                <a:spLocks noChangeArrowheads="1"/>
              </p:cNvSpPr>
              <p:nvPr/>
            </p:nvSpPr>
            <p:spPr bwMode="auto">
              <a:xfrm>
                <a:off x="1586" y="3056"/>
                <a:ext cx="1" cy="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7" name="Rectangle 128"/>
              <p:cNvSpPr>
                <a:spLocks noChangeArrowheads="1"/>
              </p:cNvSpPr>
              <p:nvPr/>
            </p:nvSpPr>
            <p:spPr bwMode="auto">
              <a:xfrm>
                <a:off x="1586" y="3056"/>
                <a:ext cx="1"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8" name="Freeform 129"/>
              <p:cNvSpPr>
                <a:spLocks/>
              </p:cNvSpPr>
              <p:nvPr/>
            </p:nvSpPr>
            <p:spPr bwMode="auto">
              <a:xfrm>
                <a:off x="2255" y="2384"/>
                <a:ext cx="220" cy="195"/>
              </a:xfrm>
              <a:custGeom>
                <a:avLst/>
                <a:gdLst>
                  <a:gd name="T0" fmla="*/ 0 w 220"/>
                  <a:gd name="T1" fmla="*/ 0 h 195"/>
                  <a:gd name="T2" fmla="*/ 0 w 220"/>
                  <a:gd name="T3" fmla="*/ 0 h 195"/>
                  <a:gd name="T4" fmla="*/ 220 w 220"/>
                  <a:gd name="T5" fmla="*/ 195 h 195"/>
                  <a:gd name="T6" fmla="*/ 0 w 220"/>
                  <a:gd name="T7" fmla="*/ 0 h 195"/>
                </a:gdLst>
                <a:ahLst/>
                <a:cxnLst>
                  <a:cxn ang="0">
                    <a:pos x="T0" y="T1"/>
                  </a:cxn>
                  <a:cxn ang="0">
                    <a:pos x="T2" y="T3"/>
                  </a:cxn>
                  <a:cxn ang="0">
                    <a:pos x="T4" y="T5"/>
                  </a:cxn>
                  <a:cxn ang="0">
                    <a:pos x="T6" y="T7"/>
                  </a:cxn>
                </a:cxnLst>
                <a:rect l="0" t="0" r="r" b="b"/>
                <a:pathLst>
                  <a:path w="220" h="195">
                    <a:moveTo>
                      <a:pt x="0" y="0"/>
                    </a:moveTo>
                    <a:lnTo>
                      <a:pt x="0" y="0"/>
                    </a:lnTo>
                    <a:lnTo>
                      <a:pt x="220" y="1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9" name="Freeform 130"/>
              <p:cNvSpPr>
                <a:spLocks/>
              </p:cNvSpPr>
              <p:nvPr/>
            </p:nvSpPr>
            <p:spPr bwMode="auto">
              <a:xfrm>
                <a:off x="2255" y="2384"/>
                <a:ext cx="220" cy="195"/>
              </a:xfrm>
              <a:custGeom>
                <a:avLst/>
                <a:gdLst>
                  <a:gd name="T0" fmla="*/ 0 w 220"/>
                  <a:gd name="T1" fmla="*/ 0 h 195"/>
                  <a:gd name="T2" fmla="*/ 0 w 220"/>
                  <a:gd name="T3" fmla="*/ 0 h 195"/>
                  <a:gd name="T4" fmla="*/ 220 w 220"/>
                  <a:gd name="T5" fmla="*/ 195 h 195"/>
                  <a:gd name="T6" fmla="*/ 0 w 220"/>
                  <a:gd name="T7" fmla="*/ 0 h 195"/>
                </a:gdLst>
                <a:ahLst/>
                <a:cxnLst>
                  <a:cxn ang="0">
                    <a:pos x="T0" y="T1"/>
                  </a:cxn>
                  <a:cxn ang="0">
                    <a:pos x="T2" y="T3"/>
                  </a:cxn>
                  <a:cxn ang="0">
                    <a:pos x="T4" y="T5"/>
                  </a:cxn>
                  <a:cxn ang="0">
                    <a:pos x="T6" y="T7"/>
                  </a:cxn>
                </a:cxnLst>
                <a:rect l="0" t="0" r="r" b="b"/>
                <a:pathLst>
                  <a:path w="220" h="195">
                    <a:moveTo>
                      <a:pt x="0" y="0"/>
                    </a:moveTo>
                    <a:lnTo>
                      <a:pt x="0" y="0"/>
                    </a:lnTo>
                    <a:lnTo>
                      <a:pt x="220" y="1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0" name="Freeform 131"/>
              <p:cNvSpPr>
                <a:spLocks/>
              </p:cNvSpPr>
              <p:nvPr/>
            </p:nvSpPr>
            <p:spPr bwMode="auto">
              <a:xfrm>
                <a:off x="1595" y="2384"/>
                <a:ext cx="1092" cy="672"/>
              </a:xfrm>
              <a:custGeom>
                <a:avLst/>
                <a:gdLst>
                  <a:gd name="T0" fmla="*/ 652 w 1092"/>
                  <a:gd name="T1" fmla="*/ 0 h 672"/>
                  <a:gd name="T2" fmla="*/ 0 w 1092"/>
                  <a:gd name="T3" fmla="*/ 665 h 672"/>
                  <a:gd name="T4" fmla="*/ 0 w 1092"/>
                  <a:gd name="T5" fmla="*/ 669 h 672"/>
                  <a:gd name="T6" fmla="*/ 4 w 1092"/>
                  <a:gd name="T7" fmla="*/ 669 h 672"/>
                  <a:gd name="T8" fmla="*/ 0 w 1092"/>
                  <a:gd name="T9" fmla="*/ 672 h 672"/>
                  <a:gd name="T10" fmla="*/ 4 w 1092"/>
                  <a:gd name="T11" fmla="*/ 672 h 672"/>
                  <a:gd name="T12" fmla="*/ 1088 w 1092"/>
                  <a:gd name="T13" fmla="*/ 382 h 672"/>
                  <a:gd name="T14" fmla="*/ 1092 w 1092"/>
                  <a:gd name="T15" fmla="*/ 382 h 672"/>
                  <a:gd name="T16" fmla="*/ 1092 w 1092"/>
                  <a:gd name="T17" fmla="*/ 382 h 672"/>
                  <a:gd name="T18" fmla="*/ 1088 w 1092"/>
                  <a:gd name="T19" fmla="*/ 378 h 672"/>
                  <a:gd name="T20" fmla="*/ 1088 w 1092"/>
                  <a:gd name="T21" fmla="*/ 378 h 672"/>
                  <a:gd name="T22" fmla="*/ 1088 w 1092"/>
                  <a:gd name="T23" fmla="*/ 378 h 672"/>
                  <a:gd name="T24" fmla="*/ 4 w 1092"/>
                  <a:gd name="T25" fmla="*/ 669 h 672"/>
                  <a:gd name="T26" fmla="*/ 656 w 1092"/>
                  <a:gd name="T27" fmla="*/ 4 h 672"/>
                  <a:gd name="T28" fmla="*/ 656 w 1092"/>
                  <a:gd name="T29" fmla="*/ 4 h 672"/>
                  <a:gd name="T30" fmla="*/ 652 w 1092"/>
                  <a:gd name="T31" fmla="*/ 4 h 672"/>
                  <a:gd name="T32" fmla="*/ 652 w 1092"/>
                  <a:gd name="T33" fmla="*/ 0 h 672"/>
                  <a:gd name="T34" fmla="*/ 652 w 1092"/>
                  <a:gd name="T35"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2" h="672">
                    <a:moveTo>
                      <a:pt x="652" y="0"/>
                    </a:moveTo>
                    <a:lnTo>
                      <a:pt x="0" y="665"/>
                    </a:lnTo>
                    <a:lnTo>
                      <a:pt x="0" y="669"/>
                    </a:lnTo>
                    <a:lnTo>
                      <a:pt x="4" y="669"/>
                    </a:lnTo>
                    <a:lnTo>
                      <a:pt x="0" y="672"/>
                    </a:lnTo>
                    <a:lnTo>
                      <a:pt x="4" y="672"/>
                    </a:lnTo>
                    <a:lnTo>
                      <a:pt x="1088" y="382"/>
                    </a:lnTo>
                    <a:lnTo>
                      <a:pt x="1092" y="382"/>
                    </a:lnTo>
                    <a:lnTo>
                      <a:pt x="1092" y="382"/>
                    </a:lnTo>
                    <a:lnTo>
                      <a:pt x="1088" y="378"/>
                    </a:lnTo>
                    <a:lnTo>
                      <a:pt x="1088" y="378"/>
                    </a:lnTo>
                    <a:lnTo>
                      <a:pt x="1088" y="378"/>
                    </a:lnTo>
                    <a:lnTo>
                      <a:pt x="4" y="669"/>
                    </a:lnTo>
                    <a:lnTo>
                      <a:pt x="656" y="4"/>
                    </a:lnTo>
                    <a:lnTo>
                      <a:pt x="656" y="4"/>
                    </a:lnTo>
                    <a:lnTo>
                      <a:pt x="652" y="4"/>
                    </a:lnTo>
                    <a:lnTo>
                      <a:pt x="652" y="0"/>
                    </a:lnTo>
                    <a:lnTo>
                      <a:pt x="6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1" name="Freeform 132"/>
              <p:cNvSpPr>
                <a:spLocks/>
              </p:cNvSpPr>
              <p:nvPr/>
            </p:nvSpPr>
            <p:spPr bwMode="auto">
              <a:xfrm>
                <a:off x="1595" y="2384"/>
                <a:ext cx="1092" cy="672"/>
              </a:xfrm>
              <a:custGeom>
                <a:avLst/>
                <a:gdLst>
                  <a:gd name="T0" fmla="*/ 652 w 1092"/>
                  <a:gd name="T1" fmla="*/ 0 h 672"/>
                  <a:gd name="T2" fmla="*/ 0 w 1092"/>
                  <a:gd name="T3" fmla="*/ 665 h 672"/>
                  <a:gd name="T4" fmla="*/ 0 w 1092"/>
                  <a:gd name="T5" fmla="*/ 669 h 672"/>
                  <a:gd name="T6" fmla="*/ 4 w 1092"/>
                  <a:gd name="T7" fmla="*/ 669 h 672"/>
                  <a:gd name="T8" fmla="*/ 0 w 1092"/>
                  <a:gd name="T9" fmla="*/ 672 h 672"/>
                  <a:gd name="T10" fmla="*/ 4 w 1092"/>
                  <a:gd name="T11" fmla="*/ 672 h 672"/>
                  <a:gd name="T12" fmla="*/ 1088 w 1092"/>
                  <a:gd name="T13" fmla="*/ 382 h 672"/>
                  <a:gd name="T14" fmla="*/ 1092 w 1092"/>
                  <a:gd name="T15" fmla="*/ 382 h 672"/>
                  <a:gd name="T16" fmla="*/ 1092 w 1092"/>
                  <a:gd name="T17" fmla="*/ 382 h 672"/>
                  <a:gd name="T18" fmla="*/ 1088 w 1092"/>
                  <a:gd name="T19" fmla="*/ 378 h 672"/>
                  <a:gd name="T20" fmla="*/ 1088 w 1092"/>
                  <a:gd name="T21" fmla="*/ 378 h 672"/>
                  <a:gd name="T22" fmla="*/ 1088 w 1092"/>
                  <a:gd name="T23" fmla="*/ 378 h 672"/>
                  <a:gd name="T24" fmla="*/ 4 w 1092"/>
                  <a:gd name="T25" fmla="*/ 669 h 672"/>
                  <a:gd name="T26" fmla="*/ 656 w 1092"/>
                  <a:gd name="T27" fmla="*/ 4 h 672"/>
                  <a:gd name="T28" fmla="*/ 656 w 1092"/>
                  <a:gd name="T29" fmla="*/ 4 h 672"/>
                  <a:gd name="T30" fmla="*/ 652 w 1092"/>
                  <a:gd name="T31" fmla="*/ 4 h 672"/>
                  <a:gd name="T32" fmla="*/ 652 w 1092"/>
                  <a:gd name="T33" fmla="*/ 0 h 672"/>
                  <a:gd name="T34" fmla="*/ 652 w 1092"/>
                  <a:gd name="T35"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2" h="672">
                    <a:moveTo>
                      <a:pt x="652" y="0"/>
                    </a:moveTo>
                    <a:lnTo>
                      <a:pt x="0" y="665"/>
                    </a:lnTo>
                    <a:lnTo>
                      <a:pt x="0" y="669"/>
                    </a:lnTo>
                    <a:lnTo>
                      <a:pt x="4" y="669"/>
                    </a:lnTo>
                    <a:lnTo>
                      <a:pt x="0" y="672"/>
                    </a:lnTo>
                    <a:lnTo>
                      <a:pt x="4" y="672"/>
                    </a:lnTo>
                    <a:lnTo>
                      <a:pt x="1088" y="382"/>
                    </a:lnTo>
                    <a:lnTo>
                      <a:pt x="1092" y="382"/>
                    </a:lnTo>
                    <a:lnTo>
                      <a:pt x="1092" y="382"/>
                    </a:lnTo>
                    <a:lnTo>
                      <a:pt x="1088" y="378"/>
                    </a:lnTo>
                    <a:lnTo>
                      <a:pt x="1088" y="378"/>
                    </a:lnTo>
                    <a:lnTo>
                      <a:pt x="1088" y="378"/>
                    </a:lnTo>
                    <a:lnTo>
                      <a:pt x="4" y="669"/>
                    </a:lnTo>
                    <a:lnTo>
                      <a:pt x="656" y="4"/>
                    </a:lnTo>
                    <a:lnTo>
                      <a:pt x="656" y="4"/>
                    </a:lnTo>
                    <a:lnTo>
                      <a:pt x="652" y="4"/>
                    </a:lnTo>
                    <a:lnTo>
                      <a:pt x="652" y="0"/>
                    </a:lnTo>
                    <a:lnTo>
                      <a:pt x="6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2" name="Freeform 133"/>
              <p:cNvSpPr>
                <a:spLocks/>
              </p:cNvSpPr>
              <p:nvPr/>
            </p:nvSpPr>
            <p:spPr bwMode="auto">
              <a:xfrm>
                <a:off x="1582" y="1877"/>
                <a:ext cx="745" cy="507"/>
              </a:xfrm>
              <a:custGeom>
                <a:avLst/>
                <a:gdLst>
                  <a:gd name="T0" fmla="*/ 745 w 745"/>
                  <a:gd name="T1" fmla="*/ 0 h 507"/>
                  <a:gd name="T2" fmla="*/ 38 w 745"/>
                  <a:gd name="T3" fmla="*/ 48 h 507"/>
                  <a:gd name="T4" fmla="*/ 0 w 745"/>
                  <a:gd name="T5" fmla="*/ 52 h 507"/>
                  <a:gd name="T6" fmla="*/ 0 w 745"/>
                  <a:gd name="T7" fmla="*/ 52 h 507"/>
                  <a:gd name="T8" fmla="*/ 0 w 745"/>
                  <a:gd name="T9" fmla="*/ 52 h 507"/>
                  <a:gd name="T10" fmla="*/ 4 w 745"/>
                  <a:gd name="T11" fmla="*/ 52 h 507"/>
                  <a:gd name="T12" fmla="*/ 0 w 745"/>
                  <a:gd name="T13" fmla="*/ 52 h 507"/>
                  <a:gd name="T14" fmla="*/ 0 w 745"/>
                  <a:gd name="T15" fmla="*/ 55 h 507"/>
                  <a:gd name="T16" fmla="*/ 665 w 745"/>
                  <a:gd name="T17" fmla="*/ 507 h 507"/>
                  <a:gd name="T18" fmla="*/ 665 w 745"/>
                  <a:gd name="T19" fmla="*/ 507 h 507"/>
                  <a:gd name="T20" fmla="*/ 665 w 745"/>
                  <a:gd name="T21" fmla="*/ 507 h 507"/>
                  <a:gd name="T22" fmla="*/ 665 w 745"/>
                  <a:gd name="T23" fmla="*/ 507 h 507"/>
                  <a:gd name="T24" fmla="*/ 665 w 745"/>
                  <a:gd name="T25" fmla="*/ 507 h 507"/>
                  <a:gd name="T26" fmla="*/ 665 w 745"/>
                  <a:gd name="T27" fmla="*/ 503 h 507"/>
                  <a:gd name="T28" fmla="*/ 34 w 745"/>
                  <a:gd name="T29" fmla="*/ 74 h 507"/>
                  <a:gd name="T30" fmla="*/ 4 w 745"/>
                  <a:gd name="T31" fmla="*/ 52 h 507"/>
                  <a:gd name="T32" fmla="*/ 745 w 745"/>
                  <a:gd name="T33" fmla="*/ 4 h 507"/>
                  <a:gd name="T34" fmla="*/ 745 w 745"/>
                  <a:gd name="T35" fmla="*/ 0 h 507"/>
                  <a:gd name="T36" fmla="*/ 741 w 745"/>
                  <a:gd name="T37" fmla="*/ 0 h 507"/>
                  <a:gd name="T38" fmla="*/ 745 w 745"/>
                  <a:gd name="T39" fmla="*/ 0 h 507"/>
                  <a:gd name="T40" fmla="*/ 745 w 745"/>
                  <a:gd name="T41"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5" h="507">
                    <a:moveTo>
                      <a:pt x="745" y="0"/>
                    </a:moveTo>
                    <a:lnTo>
                      <a:pt x="38" y="48"/>
                    </a:lnTo>
                    <a:lnTo>
                      <a:pt x="0" y="52"/>
                    </a:lnTo>
                    <a:lnTo>
                      <a:pt x="0" y="52"/>
                    </a:lnTo>
                    <a:lnTo>
                      <a:pt x="0" y="52"/>
                    </a:lnTo>
                    <a:lnTo>
                      <a:pt x="4" y="52"/>
                    </a:lnTo>
                    <a:lnTo>
                      <a:pt x="0" y="52"/>
                    </a:lnTo>
                    <a:lnTo>
                      <a:pt x="0" y="55"/>
                    </a:lnTo>
                    <a:lnTo>
                      <a:pt x="665" y="507"/>
                    </a:lnTo>
                    <a:lnTo>
                      <a:pt x="665" y="507"/>
                    </a:lnTo>
                    <a:lnTo>
                      <a:pt x="665" y="507"/>
                    </a:lnTo>
                    <a:lnTo>
                      <a:pt x="665" y="507"/>
                    </a:lnTo>
                    <a:lnTo>
                      <a:pt x="665" y="507"/>
                    </a:lnTo>
                    <a:lnTo>
                      <a:pt x="665" y="503"/>
                    </a:lnTo>
                    <a:lnTo>
                      <a:pt x="34" y="74"/>
                    </a:lnTo>
                    <a:lnTo>
                      <a:pt x="4" y="52"/>
                    </a:lnTo>
                    <a:lnTo>
                      <a:pt x="745" y="4"/>
                    </a:lnTo>
                    <a:lnTo>
                      <a:pt x="745" y="0"/>
                    </a:lnTo>
                    <a:lnTo>
                      <a:pt x="741" y="0"/>
                    </a:lnTo>
                    <a:lnTo>
                      <a:pt x="745" y="0"/>
                    </a:lnTo>
                    <a:lnTo>
                      <a:pt x="7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3" name="Freeform 134"/>
              <p:cNvSpPr>
                <a:spLocks/>
              </p:cNvSpPr>
              <p:nvPr/>
            </p:nvSpPr>
            <p:spPr bwMode="auto">
              <a:xfrm>
                <a:off x="1582" y="1877"/>
                <a:ext cx="745" cy="507"/>
              </a:xfrm>
              <a:custGeom>
                <a:avLst/>
                <a:gdLst>
                  <a:gd name="T0" fmla="*/ 745 w 745"/>
                  <a:gd name="T1" fmla="*/ 0 h 507"/>
                  <a:gd name="T2" fmla="*/ 38 w 745"/>
                  <a:gd name="T3" fmla="*/ 48 h 507"/>
                  <a:gd name="T4" fmla="*/ 0 w 745"/>
                  <a:gd name="T5" fmla="*/ 52 h 507"/>
                  <a:gd name="T6" fmla="*/ 0 w 745"/>
                  <a:gd name="T7" fmla="*/ 52 h 507"/>
                  <a:gd name="T8" fmla="*/ 0 w 745"/>
                  <a:gd name="T9" fmla="*/ 52 h 507"/>
                  <a:gd name="T10" fmla="*/ 4 w 745"/>
                  <a:gd name="T11" fmla="*/ 52 h 507"/>
                  <a:gd name="T12" fmla="*/ 0 w 745"/>
                  <a:gd name="T13" fmla="*/ 52 h 507"/>
                  <a:gd name="T14" fmla="*/ 0 w 745"/>
                  <a:gd name="T15" fmla="*/ 55 h 507"/>
                  <a:gd name="T16" fmla="*/ 665 w 745"/>
                  <a:gd name="T17" fmla="*/ 507 h 507"/>
                  <a:gd name="T18" fmla="*/ 665 w 745"/>
                  <a:gd name="T19" fmla="*/ 507 h 507"/>
                  <a:gd name="T20" fmla="*/ 665 w 745"/>
                  <a:gd name="T21" fmla="*/ 507 h 507"/>
                  <a:gd name="T22" fmla="*/ 665 w 745"/>
                  <a:gd name="T23" fmla="*/ 507 h 507"/>
                  <a:gd name="T24" fmla="*/ 665 w 745"/>
                  <a:gd name="T25" fmla="*/ 507 h 507"/>
                  <a:gd name="T26" fmla="*/ 665 w 745"/>
                  <a:gd name="T27" fmla="*/ 503 h 507"/>
                  <a:gd name="T28" fmla="*/ 34 w 745"/>
                  <a:gd name="T29" fmla="*/ 74 h 507"/>
                  <a:gd name="T30" fmla="*/ 4 w 745"/>
                  <a:gd name="T31" fmla="*/ 52 h 507"/>
                  <a:gd name="T32" fmla="*/ 745 w 745"/>
                  <a:gd name="T33" fmla="*/ 4 h 507"/>
                  <a:gd name="T34" fmla="*/ 745 w 745"/>
                  <a:gd name="T35" fmla="*/ 0 h 507"/>
                  <a:gd name="T36" fmla="*/ 741 w 745"/>
                  <a:gd name="T37" fmla="*/ 0 h 507"/>
                  <a:gd name="T38" fmla="*/ 745 w 745"/>
                  <a:gd name="T39" fmla="*/ 0 h 507"/>
                  <a:gd name="T40" fmla="*/ 745 w 745"/>
                  <a:gd name="T41"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5" h="507">
                    <a:moveTo>
                      <a:pt x="745" y="0"/>
                    </a:moveTo>
                    <a:lnTo>
                      <a:pt x="38" y="48"/>
                    </a:lnTo>
                    <a:lnTo>
                      <a:pt x="0" y="52"/>
                    </a:lnTo>
                    <a:lnTo>
                      <a:pt x="0" y="52"/>
                    </a:lnTo>
                    <a:lnTo>
                      <a:pt x="0" y="52"/>
                    </a:lnTo>
                    <a:lnTo>
                      <a:pt x="4" y="52"/>
                    </a:lnTo>
                    <a:lnTo>
                      <a:pt x="0" y="52"/>
                    </a:lnTo>
                    <a:lnTo>
                      <a:pt x="0" y="55"/>
                    </a:lnTo>
                    <a:lnTo>
                      <a:pt x="665" y="507"/>
                    </a:lnTo>
                    <a:lnTo>
                      <a:pt x="665" y="507"/>
                    </a:lnTo>
                    <a:lnTo>
                      <a:pt x="665" y="507"/>
                    </a:lnTo>
                    <a:lnTo>
                      <a:pt x="665" y="507"/>
                    </a:lnTo>
                    <a:lnTo>
                      <a:pt x="665" y="507"/>
                    </a:lnTo>
                    <a:lnTo>
                      <a:pt x="665" y="503"/>
                    </a:lnTo>
                    <a:lnTo>
                      <a:pt x="34" y="74"/>
                    </a:lnTo>
                    <a:lnTo>
                      <a:pt x="4" y="52"/>
                    </a:lnTo>
                    <a:lnTo>
                      <a:pt x="745" y="4"/>
                    </a:lnTo>
                    <a:lnTo>
                      <a:pt x="745" y="0"/>
                    </a:lnTo>
                    <a:lnTo>
                      <a:pt x="741" y="0"/>
                    </a:lnTo>
                    <a:lnTo>
                      <a:pt x="745" y="0"/>
                    </a:lnTo>
                    <a:lnTo>
                      <a:pt x="7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4" name="Freeform 135"/>
              <p:cNvSpPr>
                <a:spLocks/>
              </p:cNvSpPr>
              <p:nvPr/>
            </p:nvSpPr>
            <p:spPr bwMode="auto">
              <a:xfrm>
                <a:off x="2336" y="1638"/>
                <a:ext cx="893" cy="518"/>
              </a:xfrm>
              <a:custGeom>
                <a:avLst/>
                <a:gdLst>
                  <a:gd name="T0" fmla="*/ 821 w 893"/>
                  <a:gd name="T1" fmla="*/ 0 h 518"/>
                  <a:gd name="T2" fmla="*/ 0 w 893"/>
                  <a:gd name="T3" fmla="*/ 239 h 518"/>
                  <a:gd name="T4" fmla="*/ 821 w 893"/>
                  <a:gd name="T5" fmla="*/ 0 h 518"/>
                  <a:gd name="T6" fmla="*/ 893 w 893"/>
                  <a:gd name="T7" fmla="*/ 518 h 518"/>
                  <a:gd name="T8" fmla="*/ 821 w 893"/>
                  <a:gd name="T9" fmla="*/ 0 h 518"/>
                </a:gdLst>
                <a:ahLst/>
                <a:cxnLst>
                  <a:cxn ang="0">
                    <a:pos x="T0" y="T1"/>
                  </a:cxn>
                  <a:cxn ang="0">
                    <a:pos x="T2" y="T3"/>
                  </a:cxn>
                  <a:cxn ang="0">
                    <a:pos x="T4" y="T5"/>
                  </a:cxn>
                  <a:cxn ang="0">
                    <a:pos x="T6" y="T7"/>
                  </a:cxn>
                  <a:cxn ang="0">
                    <a:pos x="T8" y="T9"/>
                  </a:cxn>
                </a:cxnLst>
                <a:rect l="0" t="0" r="r" b="b"/>
                <a:pathLst>
                  <a:path w="893" h="518">
                    <a:moveTo>
                      <a:pt x="821" y="0"/>
                    </a:moveTo>
                    <a:lnTo>
                      <a:pt x="0" y="239"/>
                    </a:lnTo>
                    <a:lnTo>
                      <a:pt x="821" y="0"/>
                    </a:lnTo>
                    <a:lnTo>
                      <a:pt x="893" y="518"/>
                    </a:lnTo>
                    <a:lnTo>
                      <a:pt x="8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5" name="Freeform 136"/>
              <p:cNvSpPr>
                <a:spLocks/>
              </p:cNvSpPr>
              <p:nvPr/>
            </p:nvSpPr>
            <p:spPr bwMode="auto">
              <a:xfrm>
                <a:off x="2336" y="1638"/>
                <a:ext cx="893" cy="518"/>
              </a:xfrm>
              <a:custGeom>
                <a:avLst/>
                <a:gdLst>
                  <a:gd name="T0" fmla="*/ 821 w 893"/>
                  <a:gd name="T1" fmla="*/ 0 h 518"/>
                  <a:gd name="T2" fmla="*/ 0 w 893"/>
                  <a:gd name="T3" fmla="*/ 239 h 518"/>
                  <a:gd name="T4" fmla="*/ 821 w 893"/>
                  <a:gd name="T5" fmla="*/ 0 h 518"/>
                  <a:gd name="T6" fmla="*/ 893 w 893"/>
                  <a:gd name="T7" fmla="*/ 518 h 518"/>
                  <a:gd name="T8" fmla="*/ 821 w 893"/>
                  <a:gd name="T9" fmla="*/ 0 h 518"/>
                </a:gdLst>
                <a:ahLst/>
                <a:cxnLst>
                  <a:cxn ang="0">
                    <a:pos x="T0" y="T1"/>
                  </a:cxn>
                  <a:cxn ang="0">
                    <a:pos x="T2" y="T3"/>
                  </a:cxn>
                  <a:cxn ang="0">
                    <a:pos x="T4" y="T5"/>
                  </a:cxn>
                  <a:cxn ang="0">
                    <a:pos x="T6" y="T7"/>
                  </a:cxn>
                  <a:cxn ang="0">
                    <a:pos x="T8" y="T9"/>
                  </a:cxn>
                </a:cxnLst>
                <a:rect l="0" t="0" r="r" b="b"/>
                <a:pathLst>
                  <a:path w="893" h="518">
                    <a:moveTo>
                      <a:pt x="821" y="0"/>
                    </a:moveTo>
                    <a:lnTo>
                      <a:pt x="0" y="239"/>
                    </a:lnTo>
                    <a:lnTo>
                      <a:pt x="821" y="0"/>
                    </a:lnTo>
                    <a:lnTo>
                      <a:pt x="893" y="518"/>
                    </a:lnTo>
                    <a:lnTo>
                      <a:pt x="8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6" name="Freeform 137"/>
              <p:cNvSpPr>
                <a:spLocks/>
              </p:cNvSpPr>
              <p:nvPr/>
            </p:nvSpPr>
            <p:spPr bwMode="auto">
              <a:xfrm>
                <a:off x="2332" y="1881"/>
                <a:ext cx="893" cy="279"/>
              </a:xfrm>
              <a:custGeom>
                <a:avLst/>
                <a:gdLst>
                  <a:gd name="T0" fmla="*/ 0 w 893"/>
                  <a:gd name="T1" fmla="*/ 0 h 279"/>
                  <a:gd name="T2" fmla="*/ 893 w 893"/>
                  <a:gd name="T3" fmla="*/ 279 h 279"/>
                  <a:gd name="T4" fmla="*/ 0 w 893"/>
                  <a:gd name="T5" fmla="*/ 0 h 279"/>
                </a:gdLst>
                <a:ahLst/>
                <a:cxnLst>
                  <a:cxn ang="0">
                    <a:pos x="T0" y="T1"/>
                  </a:cxn>
                  <a:cxn ang="0">
                    <a:pos x="T2" y="T3"/>
                  </a:cxn>
                  <a:cxn ang="0">
                    <a:pos x="T4" y="T5"/>
                  </a:cxn>
                </a:cxnLst>
                <a:rect l="0" t="0" r="r" b="b"/>
                <a:pathLst>
                  <a:path w="893" h="279">
                    <a:moveTo>
                      <a:pt x="0" y="0"/>
                    </a:moveTo>
                    <a:lnTo>
                      <a:pt x="893" y="27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7" name="Freeform 138"/>
              <p:cNvSpPr>
                <a:spLocks/>
              </p:cNvSpPr>
              <p:nvPr/>
            </p:nvSpPr>
            <p:spPr bwMode="auto">
              <a:xfrm>
                <a:off x="2332" y="1881"/>
                <a:ext cx="893" cy="279"/>
              </a:xfrm>
              <a:custGeom>
                <a:avLst/>
                <a:gdLst>
                  <a:gd name="T0" fmla="*/ 0 w 893"/>
                  <a:gd name="T1" fmla="*/ 0 h 279"/>
                  <a:gd name="T2" fmla="*/ 893 w 893"/>
                  <a:gd name="T3" fmla="*/ 279 h 279"/>
                  <a:gd name="T4" fmla="*/ 0 w 893"/>
                  <a:gd name="T5" fmla="*/ 0 h 279"/>
                </a:gdLst>
                <a:ahLst/>
                <a:cxnLst>
                  <a:cxn ang="0">
                    <a:pos x="T0" y="T1"/>
                  </a:cxn>
                  <a:cxn ang="0">
                    <a:pos x="T2" y="T3"/>
                  </a:cxn>
                  <a:cxn ang="0">
                    <a:pos x="T4" y="T5"/>
                  </a:cxn>
                </a:cxnLst>
                <a:rect l="0" t="0" r="r" b="b"/>
                <a:pathLst>
                  <a:path w="893" h="279">
                    <a:moveTo>
                      <a:pt x="0" y="0"/>
                    </a:moveTo>
                    <a:lnTo>
                      <a:pt x="893" y="27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8" name="Freeform 139"/>
              <p:cNvSpPr>
                <a:spLocks/>
              </p:cNvSpPr>
              <p:nvPr/>
            </p:nvSpPr>
            <p:spPr bwMode="auto">
              <a:xfrm>
                <a:off x="2323" y="1877"/>
                <a:ext cx="4" cy="0"/>
              </a:xfrm>
              <a:custGeom>
                <a:avLst/>
                <a:gdLst>
                  <a:gd name="T0" fmla="*/ 4 w 4"/>
                  <a:gd name="T1" fmla="*/ 4 w 4"/>
                  <a:gd name="T2" fmla="*/ 0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4" y="0"/>
                    </a:lnTo>
                    <a:lnTo>
                      <a:pt x="0" y="0"/>
                    </a:lnTo>
                    <a:lnTo>
                      <a:pt x="4"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9" name="Freeform 140"/>
              <p:cNvSpPr>
                <a:spLocks/>
              </p:cNvSpPr>
              <p:nvPr/>
            </p:nvSpPr>
            <p:spPr bwMode="auto">
              <a:xfrm>
                <a:off x="2323" y="1877"/>
                <a:ext cx="4" cy="0"/>
              </a:xfrm>
              <a:custGeom>
                <a:avLst/>
                <a:gdLst>
                  <a:gd name="T0" fmla="*/ 4 w 4"/>
                  <a:gd name="T1" fmla="*/ 4 w 4"/>
                  <a:gd name="T2" fmla="*/ 0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4" y="0"/>
                    </a:lnTo>
                    <a:lnTo>
                      <a:pt x="0" y="0"/>
                    </a:lnTo>
                    <a:lnTo>
                      <a:pt x="4" y="0"/>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0" name="Freeform 141"/>
              <p:cNvSpPr>
                <a:spLocks/>
              </p:cNvSpPr>
              <p:nvPr/>
            </p:nvSpPr>
            <p:spPr bwMode="auto">
              <a:xfrm>
                <a:off x="2691" y="2167"/>
                <a:ext cx="538" cy="595"/>
              </a:xfrm>
              <a:custGeom>
                <a:avLst/>
                <a:gdLst>
                  <a:gd name="T0" fmla="*/ 538 w 538"/>
                  <a:gd name="T1" fmla="*/ 0 h 595"/>
                  <a:gd name="T2" fmla="*/ 0 w 538"/>
                  <a:gd name="T3" fmla="*/ 595 h 595"/>
                  <a:gd name="T4" fmla="*/ 0 w 538"/>
                  <a:gd name="T5" fmla="*/ 595 h 595"/>
                  <a:gd name="T6" fmla="*/ 538 w 538"/>
                  <a:gd name="T7" fmla="*/ 0 h 595"/>
                </a:gdLst>
                <a:ahLst/>
                <a:cxnLst>
                  <a:cxn ang="0">
                    <a:pos x="T0" y="T1"/>
                  </a:cxn>
                  <a:cxn ang="0">
                    <a:pos x="T2" y="T3"/>
                  </a:cxn>
                  <a:cxn ang="0">
                    <a:pos x="T4" y="T5"/>
                  </a:cxn>
                  <a:cxn ang="0">
                    <a:pos x="T6" y="T7"/>
                  </a:cxn>
                </a:cxnLst>
                <a:rect l="0" t="0" r="r" b="b"/>
                <a:pathLst>
                  <a:path w="538" h="595">
                    <a:moveTo>
                      <a:pt x="538" y="0"/>
                    </a:moveTo>
                    <a:lnTo>
                      <a:pt x="0" y="595"/>
                    </a:lnTo>
                    <a:lnTo>
                      <a:pt x="0" y="595"/>
                    </a:lnTo>
                    <a:lnTo>
                      <a:pt x="5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1" name="Freeform 142"/>
              <p:cNvSpPr>
                <a:spLocks/>
              </p:cNvSpPr>
              <p:nvPr/>
            </p:nvSpPr>
            <p:spPr bwMode="auto">
              <a:xfrm>
                <a:off x="2691" y="2167"/>
                <a:ext cx="538" cy="595"/>
              </a:xfrm>
              <a:custGeom>
                <a:avLst/>
                <a:gdLst>
                  <a:gd name="T0" fmla="*/ 538 w 538"/>
                  <a:gd name="T1" fmla="*/ 0 h 595"/>
                  <a:gd name="T2" fmla="*/ 0 w 538"/>
                  <a:gd name="T3" fmla="*/ 595 h 595"/>
                  <a:gd name="T4" fmla="*/ 0 w 538"/>
                  <a:gd name="T5" fmla="*/ 595 h 595"/>
                  <a:gd name="T6" fmla="*/ 538 w 538"/>
                  <a:gd name="T7" fmla="*/ 0 h 595"/>
                </a:gdLst>
                <a:ahLst/>
                <a:cxnLst>
                  <a:cxn ang="0">
                    <a:pos x="T0" y="T1"/>
                  </a:cxn>
                  <a:cxn ang="0">
                    <a:pos x="T2" y="T3"/>
                  </a:cxn>
                  <a:cxn ang="0">
                    <a:pos x="T4" y="T5"/>
                  </a:cxn>
                  <a:cxn ang="0">
                    <a:pos x="T6" y="T7"/>
                  </a:cxn>
                </a:cxnLst>
                <a:rect l="0" t="0" r="r" b="b"/>
                <a:pathLst>
                  <a:path w="538" h="595">
                    <a:moveTo>
                      <a:pt x="538" y="0"/>
                    </a:moveTo>
                    <a:lnTo>
                      <a:pt x="0" y="595"/>
                    </a:lnTo>
                    <a:lnTo>
                      <a:pt x="0" y="595"/>
                    </a:lnTo>
                    <a:lnTo>
                      <a:pt x="5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2" name="Rectangle 143"/>
              <p:cNvSpPr>
                <a:spLocks noChangeArrowheads="1"/>
              </p:cNvSpPr>
              <p:nvPr/>
            </p:nvSpPr>
            <p:spPr bwMode="auto">
              <a:xfrm>
                <a:off x="2687" y="2766"/>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3" name="Rectangle 144"/>
              <p:cNvSpPr>
                <a:spLocks noChangeArrowheads="1"/>
              </p:cNvSpPr>
              <p:nvPr/>
            </p:nvSpPr>
            <p:spPr bwMode="auto">
              <a:xfrm>
                <a:off x="2687" y="2766"/>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4" name="Freeform 145"/>
              <p:cNvSpPr>
                <a:spLocks/>
              </p:cNvSpPr>
              <p:nvPr/>
            </p:nvSpPr>
            <p:spPr bwMode="auto">
              <a:xfrm>
                <a:off x="2251" y="2384"/>
                <a:ext cx="436" cy="378"/>
              </a:xfrm>
              <a:custGeom>
                <a:avLst/>
                <a:gdLst>
                  <a:gd name="T0" fmla="*/ 4 w 436"/>
                  <a:gd name="T1" fmla="*/ 0 h 378"/>
                  <a:gd name="T2" fmla="*/ 0 w 436"/>
                  <a:gd name="T3" fmla="*/ 4 h 378"/>
                  <a:gd name="T4" fmla="*/ 0 w 436"/>
                  <a:gd name="T5" fmla="*/ 4 h 378"/>
                  <a:gd name="T6" fmla="*/ 432 w 436"/>
                  <a:gd name="T7" fmla="*/ 378 h 378"/>
                  <a:gd name="T8" fmla="*/ 432 w 436"/>
                  <a:gd name="T9" fmla="*/ 378 h 378"/>
                  <a:gd name="T10" fmla="*/ 436 w 436"/>
                  <a:gd name="T11" fmla="*/ 378 h 378"/>
                  <a:gd name="T12" fmla="*/ 224 w 436"/>
                  <a:gd name="T13" fmla="*/ 195 h 378"/>
                  <a:gd name="T14" fmla="*/ 4 w 436"/>
                  <a:gd name="T15" fmla="*/ 0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6" h="378">
                    <a:moveTo>
                      <a:pt x="4" y="0"/>
                    </a:moveTo>
                    <a:lnTo>
                      <a:pt x="0" y="4"/>
                    </a:lnTo>
                    <a:lnTo>
                      <a:pt x="0" y="4"/>
                    </a:lnTo>
                    <a:lnTo>
                      <a:pt x="432" y="378"/>
                    </a:lnTo>
                    <a:lnTo>
                      <a:pt x="432" y="378"/>
                    </a:lnTo>
                    <a:lnTo>
                      <a:pt x="436" y="378"/>
                    </a:lnTo>
                    <a:lnTo>
                      <a:pt x="224" y="195"/>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5" name="Freeform 146"/>
              <p:cNvSpPr>
                <a:spLocks/>
              </p:cNvSpPr>
              <p:nvPr/>
            </p:nvSpPr>
            <p:spPr bwMode="auto">
              <a:xfrm>
                <a:off x="2251" y="2384"/>
                <a:ext cx="436" cy="378"/>
              </a:xfrm>
              <a:custGeom>
                <a:avLst/>
                <a:gdLst>
                  <a:gd name="T0" fmla="*/ 4 w 436"/>
                  <a:gd name="T1" fmla="*/ 0 h 378"/>
                  <a:gd name="T2" fmla="*/ 0 w 436"/>
                  <a:gd name="T3" fmla="*/ 4 h 378"/>
                  <a:gd name="T4" fmla="*/ 0 w 436"/>
                  <a:gd name="T5" fmla="*/ 4 h 378"/>
                  <a:gd name="T6" fmla="*/ 432 w 436"/>
                  <a:gd name="T7" fmla="*/ 378 h 378"/>
                  <a:gd name="T8" fmla="*/ 432 w 436"/>
                  <a:gd name="T9" fmla="*/ 378 h 378"/>
                  <a:gd name="T10" fmla="*/ 436 w 436"/>
                  <a:gd name="T11" fmla="*/ 378 h 378"/>
                  <a:gd name="T12" fmla="*/ 224 w 436"/>
                  <a:gd name="T13" fmla="*/ 195 h 378"/>
                  <a:gd name="T14" fmla="*/ 4 w 436"/>
                  <a:gd name="T15" fmla="*/ 0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6" h="378">
                    <a:moveTo>
                      <a:pt x="4" y="0"/>
                    </a:moveTo>
                    <a:lnTo>
                      <a:pt x="0" y="4"/>
                    </a:lnTo>
                    <a:lnTo>
                      <a:pt x="0" y="4"/>
                    </a:lnTo>
                    <a:lnTo>
                      <a:pt x="432" y="378"/>
                    </a:lnTo>
                    <a:lnTo>
                      <a:pt x="432" y="378"/>
                    </a:lnTo>
                    <a:lnTo>
                      <a:pt x="436" y="378"/>
                    </a:lnTo>
                    <a:lnTo>
                      <a:pt x="224" y="195"/>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6" name="Rectangle 147"/>
              <p:cNvSpPr>
                <a:spLocks noChangeArrowheads="1"/>
              </p:cNvSpPr>
              <p:nvPr/>
            </p:nvSpPr>
            <p:spPr bwMode="auto">
              <a:xfrm>
                <a:off x="2247" y="2384"/>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7" name="Freeform 148"/>
              <p:cNvSpPr>
                <a:spLocks/>
              </p:cNvSpPr>
              <p:nvPr/>
            </p:nvSpPr>
            <p:spPr bwMode="auto">
              <a:xfrm>
                <a:off x="2247" y="238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8" name="Rectangle 149"/>
              <p:cNvSpPr>
                <a:spLocks noChangeArrowheads="1"/>
              </p:cNvSpPr>
              <p:nvPr/>
            </p:nvSpPr>
            <p:spPr bwMode="auto">
              <a:xfrm>
                <a:off x="3233" y="2153"/>
                <a:ext cx="1" cy="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9" name="Rectangle 150"/>
              <p:cNvSpPr>
                <a:spLocks noChangeArrowheads="1"/>
              </p:cNvSpPr>
              <p:nvPr/>
            </p:nvSpPr>
            <p:spPr bwMode="auto">
              <a:xfrm>
                <a:off x="3233" y="2153"/>
                <a:ext cx="1"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0" name="Freeform 151"/>
              <p:cNvSpPr>
                <a:spLocks/>
              </p:cNvSpPr>
              <p:nvPr/>
            </p:nvSpPr>
            <p:spPr bwMode="auto">
              <a:xfrm>
                <a:off x="2683" y="2160"/>
                <a:ext cx="546" cy="841"/>
              </a:xfrm>
              <a:custGeom>
                <a:avLst/>
                <a:gdLst>
                  <a:gd name="T0" fmla="*/ 546 w 546"/>
                  <a:gd name="T1" fmla="*/ 0 h 841"/>
                  <a:gd name="T2" fmla="*/ 542 w 546"/>
                  <a:gd name="T3" fmla="*/ 4 h 841"/>
                  <a:gd name="T4" fmla="*/ 453 w 546"/>
                  <a:gd name="T5" fmla="*/ 99 h 841"/>
                  <a:gd name="T6" fmla="*/ 4 w 546"/>
                  <a:gd name="T7" fmla="*/ 602 h 841"/>
                  <a:gd name="T8" fmla="*/ 0 w 546"/>
                  <a:gd name="T9" fmla="*/ 602 h 841"/>
                  <a:gd name="T10" fmla="*/ 0 w 546"/>
                  <a:gd name="T11" fmla="*/ 602 h 841"/>
                  <a:gd name="T12" fmla="*/ 4 w 546"/>
                  <a:gd name="T13" fmla="*/ 606 h 841"/>
                  <a:gd name="T14" fmla="*/ 4 w 546"/>
                  <a:gd name="T15" fmla="*/ 606 h 841"/>
                  <a:gd name="T16" fmla="*/ 364 w 546"/>
                  <a:gd name="T17" fmla="*/ 841 h 841"/>
                  <a:gd name="T18" fmla="*/ 364 w 546"/>
                  <a:gd name="T19" fmla="*/ 841 h 841"/>
                  <a:gd name="T20" fmla="*/ 364 w 546"/>
                  <a:gd name="T21" fmla="*/ 837 h 841"/>
                  <a:gd name="T22" fmla="*/ 322 w 546"/>
                  <a:gd name="T23" fmla="*/ 812 h 841"/>
                  <a:gd name="T24" fmla="*/ 8 w 546"/>
                  <a:gd name="T25" fmla="*/ 602 h 841"/>
                  <a:gd name="T26" fmla="*/ 546 w 546"/>
                  <a:gd name="T27" fmla="*/ 7 h 841"/>
                  <a:gd name="T28" fmla="*/ 546 w 546"/>
                  <a:gd name="T29" fmla="*/ 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6" h="841">
                    <a:moveTo>
                      <a:pt x="546" y="0"/>
                    </a:moveTo>
                    <a:lnTo>
                      <a:pt x="542" y="4"/>
                    </a:lnTo>
                    <a:lnTo>
                      <a:pt x="453" y="99"/>
                    </a:lnTo>
                    <a:lnTo>
                      <a:pt x="4" y="602"/>
                    </a:lnTo>
                    <a:lnTo>
                      <a:pt x="0" y="602"/>
                    </a:lnTo>
                    <a:lnTo>
                      <a:pt x="0" y="602"/>
                    </a:lnTo>
                    <a:lnTo>
                      <a:pt x="4" y="606"/>
                    </a:lnTo>
                    <a:lnTo>
                      <a:pt x="4" y="606"/>
                    </a:lnTo>
                    <a:lnTo>
                      <a:pt x="364" y="841"/>
                    </a:lnTo>
                    <a:lnTo>
                      <a:pt x="364" y="841"/>
                    </a:lnTo>
                    <a:lnTo>
                      <a:pt x="364" y="837"/>
                    </a:lnTo>
                    <a:lnTo>
                      <a:pt x="322" y="812"/>
                    </a:lnTo>
                    <a:lnTo>
                      <a:pt x="8" y="602"/>
                    </a:lnTo>
                    <a:lnTo>
                      <a:pt x="546" y="7"/>
                    </a:lnTo>
                    <a:lnTo>
                      <a:pt x="5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1" name="Freeform 152"/>
              <p:cNvSpPr>
                <a:spLocks/>
              </p:cNvSpPr>
              <p:nvPr/>
            </p:nvSpPr>
            <p:spPr bwMode="auto">
              <a:xfrm>
                <a:off x="2683" y="2160"/>
                <a:ext cx="546" cy="841"/>
              </a:xfrm>
              <a:custGeom>
                <a:avLst/>
                <a:gdLst>
                  <a:gd name="T0" fmla="*/ 546 w 546"/>
                  <a:gd name="T1" fmla="*/ 0 h 841"/>
                  <a:gd name="T2" fmla="*/ 542 w 546"/>
                  <a:gd name="T3" fmla="*/ 4 h 841"/>
                  <a:gd name="T4" fmla="*/ 453 w 546"/>
                  <a:gd name="T5" fmla="*/ 99 h 841"/>
                  <a:gd name="T6" fmla="*/ 4 w 546"/>
                  <a:gd name="T7" fmla="*/ 602 h 841"/>
                  <a:gd name="T8" fmla="*/ 0 w 546"/>
                  <a:gd name="T9" fmla="*/ 602 h 841"/>
                  <a:gd name="T10" fmla="*/ 0 w 546"/>
                  <a:gd name="T11" fmla="*/ 602 h 841"/>
                  <a:gd name="T12" fmla="*/ 4 w 546"/>
                  <a:gd name="T13" fmla="*/ 606 h 841"/>
                  <a:gd name="T14" fmla="*/ 4 w 546"/>
                  <a:gd name="T15" fmla="*/ 606 h 841"/>
                  <a:gd name="T16" fmla="*/ 364 w 546"/>
                  <a:gd name="T17" fmla="*/ 841 h 841"/>
                  <a:gd name="T18" fmla="*/ 364 w 546"/>
                  <a:gd name="T19" fmla="*/ 841 h 841"/>
                  <a:gd name="T20" fmla="*/ 364 w 546"/>
                  <a:gd name="T21" fmla="*/ 837 h 841"/>
                  <a:gd name="T22" fmla="*/ 322 w 546"/>
                  <a:gd name="T23" fmla="*/ 812 h 841"/>
                  <a:gd name="T24" fmla="*/ 8 w 546"/>
                  <a:gd name="T25" fmla="*/ 602 h 841"/>
                  <a:gd name="T26" fmla="*/ 546 w 546"/>
                  <a:gd name="T27" fmla="*/ 7 h 841"/>
                  <a:gd name="T28" fmla="*/ 546 w 546"/>
                  <a:gd name="T29" fmla="*/ 0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6" h="841">
                    <a:moveTo>
                      <a:pt x="546" y="0"/>
                    </a:moveTo>
                    <a:lnTo>
                      <a:pt x="542" y="4"/>
                    </a:lnTo>
                    <a:lnTo>
                      <a:pt x="453" y="99"/>
                    </a:lnTo>
                    <a:lnTo>
                      <a:pt x="4" y="602"/>
                    </a:lnTo>
                    <a:lnTo>
                      <a:pt x="0" y="602"/>
                    </a:lnTo>
                    <a:lnTo>
                      <a:pt x="0" y="602"/>
                    </a:lnTo>
                    <a:lnTo>
                      <a:pt x="4" y="606"/>
                    </a:lnTo>
                    <a:lnTo>
                      <a:pt x="4" y="606"/>
                    </a:lnTo>
                    <a:lnTo>
                      <a:pt x="364" y="841"/>
                    </a:lnTo>
                    <a:lnTo>
                      <a:pt x="364" y="841"/>
                    </a:lnTo>
                    <a:lnTo>
                      <a:pt x="364" y="837"/>
                    </a:lnTo>
                    <a:lnTo>
                      <a:pt x="322" y="812"/>
                    </a:lnTo>
                    <a:lnTo>
                      <a:pt x="8" y="602"/>
                    </a:lnTo>
                    <a:lnTo>
                      <a:pt x="546" y="7"/>
                    </a:lnTo>
                    <a:lnTo>
                      <a:pt x="5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2" name="Freeform 153"/>
              <p:cNvSpPr>
                <a:spLocks/>
              </p:cNvSpPr>
              <p:nvPr/>
            </p:nvSpPr>
            <p:spPr bwMode="auto">
              <a:xfrm>
                <a:off x="3233" y="2160"/>
                <a:ext cx="5" cy="0"/>
              </a:xfrm>
              <a:custGeom>
                <a:avLst/>
                <a:gdLst>
                  <a:gd name="T0" fmla="*/ 5 w 5"/>
                  <a:gd name="T1" fmla="*/ 0 w 5"/>
                  <a:gd name="T2" fmla="*/ 5 w 5"/>
                  <a:gd name="T3" fmla="*/ 5 w 5"/>
                  <a:gd name="T4" fmla="*/ 5 w 5"/>
                </a:gdLst>
                <a:ahLst/>
                <a:cxnLst>
                  <a:cxn ang="0">
                    <a:pos x="T0" y="0"/>
                  </a:cxn>
                  <a:cxn ang="0">
                    <a:pos x="T1" y="0"/>
                  </a:cxn>
                  <a:cxn ang="0">
                    <a:pos x="T2" y="0"/>
                  </a:cxn>
                  <a:cxn ang="0">
                    <a:pos x="T3" y="0"/>
                  </a:cxn>
                  <a:cxn ang="0">
                    <a:pos x="T4" y="0"/>
                  </a:cxn>
                </a:cxnLst>
                <a:rect l="0" t="0" r="r" b="b"/>
                <a:pathLst>
                  <a:path w="5">
                    <a:moveTo>
                      <a:pt x="5" y="0"/>
                    </a:moveTo>
                    <a:lnTo>
                      <a:pt x="0" y="0"/>
                    </a:lnTo>
                    <a:lnTo>
                      <a:pt x="5" y="0"/>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3" name="Freeform 154"/>
              <p:cNvSpPr>
                <a:spLocks/>
              </p:cNvSpPr>
              <p:nvPr/>
            </p:nvSpPr>
            <p:spPr bwMode="auto">
              <a:xfrm>
                <a:off x="3233" y="2160"/>
                <a:ext cx="5" cy="0"/>
              </a:xfrm>
              <a:custGeom>
                <a:avLst/>
                <a:gdLst>
                  <a:gd name="T0" fmla="*/ 5 w 5"/>
                  <a:gd name="T1" fmla="*/ 0 w 5"/>
                  <a:gd name="T2" fmla="*/ 5 w 5"/>
                  <a:gd name="T3" fmla="*/ 5 w 5"/>
                  <a:gd name="T4" fmla="*/ 5 w 5"/>
                </a:gdLst>
                <a:ahLst/>
                <a:cxnLst>
                  <a:cxn ang="0">
                    <a:pos x="T0" y="0"/>
                  </a:cxn>
                  <a:cxn ang="0">
                    <a:pos x="T1" y="0"/>
                  </a:cxn>
                  <a:cxn ang="0">
                    <a:pos x="T2" y="0"/>
                  </a:cxn>
                  <a:cxn ang="0">
                    <a:pos x="T3" y="0"/>
                  </a:cxn>
                  <a:cxn ang="0">
                    <a:pos x="T4" y="0"/>
                  </a:cxn>
                </a:cxnLst>
                <a:rect l="0" t="0" r="r" b="b"/>
                <a:pathLst>
                  <a:path w="5">
                    <a:moveTo>
                      <a:pt x="5" y="0"/>
                    </a:moveTo>
                    <a:lnTo>
                      <a:pt x="0" y="0"/>
                    </a:lnTo>
                    <a:lnTo>
                      <a:pt x="5" y="0"/>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4" name="Freeform 155"/>
              <p:cNvSpPr>
                <a:spLocks noEditPoints="1"/>
              </p:cNvSpPr>
              <p:nvPr/>
            </p:nvSpPr>
            <p:spPr bwMode="auto">
              <a:xfrm>
                <a:off x="2247" y="1877"/>
                <a:ext cx="982" cy="511"/>
              </a:xfrm>
              <a:custGeom>
                <a:avLst/>
                <a:gdLst>
                  <a:gd name="T0" fmla="*/ 4 w 982"/>
                  <a:gd name="T1" fmla="*/ 507 h 511"/>
                  <a:gd name="T2" fmla="*/ 85 w 982"/>
                  <a:gd name="T3" fmla="*/ 4 h 511"/>
                  <a:gd name="T4" fmla="*/ 978 w 982"/>
                  <a:gd name="T5" fmla="*/ 283 h 511"/>
                  <a:gd name="T6" fmla="*/ 830 w 982"/>
                  <a:gd name="T7" fmla="*/ 316 h 511"/>
                  <a:gd name="T8" fmla="*/ 4 w 982"/>
                  <a:gd name="T9" fmla="*/ 507 h 511"/>
                  <a:gd name="T10" fmla="*/ 89 w 982"/>
                  <a:gd name="T11" fmla="*/ 0 h 511"/>
                  <a:gd name="T12" fmla="*/ 85 w 982"/>
                  <a:gd name="T13" fmla="*/ 0 h 511"/>
                  <a:gd name="T14" fmla="*/ 85 w 982"/>
                  <a:gd name="T15" fmla="*/ 4 h 511"/>
                  <a:gd name="T16" fmla="*/ 85 w 982"/>
                  <a:gd name="T17" fmla="*/ 4 h 511"/>
                  <a:gd name="T18" fmla="*/ 80 w 982"/>
                  <a:gd name="T19" fmla="*/ 4 h 511"/>
                  <a:gd name="T20" fmla="*/ 0 w 982"/>
                  <a:gd name="T21" fmla="*/ 503 h 511"/>
                  <a:gd name="T22" fmla="*/ 0 w 982"/>
                  <a:gd name="T23" fmla="*/ 507 h 511"/>
                  <a:gd name="T24" fmla="*/ 0 w 982"/>
                  <a:gd name="T25" fmla="*/ 507 h 511"/>
                  <a:gd name="T26" fmla="*/ 0 w 982"/>
                  <a:gd name="T27" fmla="*/ 507 h 511"/>
                  <a:gd name="T28" fmla="*/ 0 w 982"/>
                  <a:gd name="T29" fmla="*/ 511 h 511"/>
                  <a:gd name="T30" fmla="*/ 4 w 982"/>
                  <a:gd name="T31" fmla="*/ 511 h 511"/>
                  <a:gd name="T32" fmla="*/ 8 w 982"/>
                  <a:gd name="T33" fmla="*/ 507 h 511"/>
                  <a:gd name="T34" fmla="*/ 8 w 982"/>
                  <a:gd name="T35" fmla="*/ 507 h 511"/>
                  <a:gd name="T36" fmla="*/ 978 w 982"/>
                  <a:gd name="T37" fmla="*/ 287 h 511"/>
                  <a:gd name="T38" fmla="*/ 982 w 982"/>
                  <a:gd name="T39" fmla="*/ 283 h 511"/>
                  <a:gd name="T40" fmla="*/ 982 w 982"/>
                  <a:gd name="T41" fmla="*/ 283 h 511"/>
                  <a:gd name="T42" fmla="*/ 982 w 982"/>
                  <a:gd name="T43" fmla="*/ 283 h 511"/>
                  <a:gd name="T44" fmla="*/ 982 w 982"/>
                  <a:gd name="T45" fmla="*/ 279 h 511"/>
                  <a:gd name="T46" fmla="*/ 982 w 982"/>
                  <a:gd name="T47" fmla="*/ 279 h 511"/>
                  <a:gd name="T48" fmla="*/ 453 w 982"/>
                  <a:gd name="T49" fmla="*/ 114 h 511"/>
                  <a:gd name="T50" fmla="*/ 89 w 982"/>
                  <a:gd name="T5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2" h="511">
                    <a:moveTo>
                      <a:pt x="4" y="507"/>
                    </a:moveTo>
                    <a:lnTo>
                      <a:pt x="85" y="4"/>
                    </a:lnTo>
                    <a:lnTo>
                      <a:pt x="978" y="283"/>
                    </a:lnTo>
                    <a:lnTo>
                      <a:pt x="830" y="316"/>
                    </a:lnTo>
                    <a:lnTo>
                      <a:pt x="4" y="507"/>
                    </a:lnTo>
                    <a:close/>
                    <a:moveTo>
                      <a:pt x="89" y="0"/>
                    </a:moveTo>
                    <a:lnTo>
                      <a:pt x="85" y="0"/>
                    </a:lnTo>
                    <a:lnTo>
                      <a:pt x="85" y="4"/>
                    </a:lnTo>
                    <a:lnTo>
                      <a:pt x="85" y="4"/>
                    </a:lnTo>
                    <a:lnTo>
                      <a:pt x="80" y="4"/>
                    </a:lnTo>
                    <a:lnTo>
                      <a:pt x="0" y="503"/>
                    </a:lnTo>
                    <a:lnTo>
                      <a:pt x="0" y="507"/>
                    </a:lnTo>
                    <a:lnTo>
                      <a:pt x="0" y="507"/>
                    </a:lnTo>
                    <a:lnTo>
                      <a:pt x="0" y="507"/>
                    </a:lnTo>
                    <a:lnTo>
                      <a:pt x="0" y="511"/>
                    </a:lnTo>
                    <a:lnTo>
                      <a:pt x="4" y="511"/>
                    </a:lnTo>
                    <a:lnTo>
                      <a:pt x="8" y="507"/>
                    </a:lnTo>
                    <a:lnTo>
                      <a:pt x="8" y="507"/>
                    </a:lnTo>
                    <a:lnTo>
                      <a:pt x="978" y="287"/>
                    </a:lnTo>
                    <a:lnTo>
                      <a:pt x="982" y="283"/>
                    </a:lnTo>
                    <a:lnTo>
                      <a:pt x="982" y="283"/>
                    </a:lnTo>
                    <a:lnTo>
                      <a:pt x="982" y="283"/>
                    </a:lnTo>
                    <a:lnTo>
                      <a:pt x="982" y="279"/>
                    </a:lnTo>
                    <a:lnTo>
                      <a:pt x="982" y="279"/>
                    </a:lnTo>
                    <a:lnTo>
                      <a:pt x="453" y="114"/>
                    </a:lnTo>
                    <a:lnTo>
                      <a:pt x="8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5" name="Freeform 156"/>
              <p:cNvSpPr>
                <a:spLocks noEditPoints="1"/>
              </p:cNvSpPr>
              <p:nvPr/>
            </p:nvSpPr>
            <p:spPr bwMode="auto">
              <a:xfrm>
                <a:off x="2247" y="1877"/>
                <a:ext cx="982" cy="511"/>
              </a:xfrm>
              <a:custGeom>
                <a:avLst/>
                <a:gdLst>
                  <a:gd name="T0" fmla="*/ 4 w 982"/>
                  <a:gd name="T1" fmla="*/ 507 h 511"/>
                  <a:gd name="T2" fmla="*/ 85 w 982"/>
                  <a:gd name="T3" fmla="*/ 4 h 511"/>
                  <a:gd name="T4" fmla="*/ 978 w 982"/>
                  <a:gd name="T5" fmla="*/ 283 h 511"/>
                  <a:gd name="T6" fmla="*/ 830 w 982"/>
                  <a:gd name="T7" fmla="*/ 316 h 511"/>
                  <a:gd name="T8" fmla="*/ 4 w 982"/>
                  <a:gd name="T9" fmla="*/ 507 h 511"/>
                  <a:gd name="T10" fmla="*/ 89 w 982"/>
                  <a:gd name="T11" fmla="*/ 0 h 511"/>
                  <a:gd name="T12" fmla="*/ 85 w 982"/>
                  <a:gd name="T13" fmla="*/ 0 h 511"/>
                  <a:gd name="T14" fmla="*/ 85 w 982"/>
                  <a:gd name="T15" fmla="*/ 4 h 511"/>
                  <a:gd name="T16" fmla="*/ 85 w 982"/>
                  <a:gd name="T17" fmla="*/ 4 h 511"/>
                  <a:gd name="T18" fmla="*/ 80 w 982"/>
                  <a:gd name="T19" fmla="*/ 4 h 511"/>
                  <a:gd name="T20" fmla="*/ 0 w 982"/>
                  <a:gd name="T21" fmla="*/ 503 h 511"/>
                  <a:gd name="T22" fmla="*/ 0 w 982"/>
                  <a:gd name="T23" fmla="*/ 507 h 511"/>
                  <a:gd name="T24" fmla="*/ 0 w 982"/>
                  <a:gd name="T25" fmla="*/ 507 h 511"/>
                  <a:gd name="T26" fmla="*/ 0 w 982"/>
                  <a:gd name="T27" fmla="*/ 507 h 511"/>
                  <a:gd name="T28" fmla="*/ 0 w 982"/>
                  <a:gd name="T29" fmla="*/ 511 h 511"/>
                  <a:gd name="T30" fmla="*/ 4 w 982"/>
                  <a:gd name="T31" fmla="*/ 511 h 511"/>
                  <a:gd name="T32" fmla="*/ 8 w 982"/>
                  <a:gd name="T33" fmla="*/ 507 h 511"/>
                  <a:gd name="T34" fmla="*/ 8 w 982"/>
                  <a:gd name="T35" fmla="*/ 507 h 511"/>
                  <a:gd name="T36" fmla="*/ 978 w 982"/>
                  <a:gd name="T37" fmla="*/ 287 h 511"/>
                  <a:gd name="T38" fmla="*/ 982 w 982"/>
                  <a:gd name="T39" fmla="*/ 283 h 511"/>
                  <a:gd name="T40" fmla="*/ 982 w 982"/>
                  <a:gd name="T41" fmla="*/ 283 h 511"/>
                  <a:gd name="T42" fmla="*/ 982 w 982"/>
                  <a:gd name="T43" fmla="*/ 283 h 511"/>
                  <a:gd name="T44" fmla="*/ 982 w 982"/>
                  <a:gd name="T45" fmla="*/ 279 h 511"/>
                  <a:gd name="T46" fmla="*/ 982 w 982"/>
                  <a:gd name="T47" fmla="*/ 279 h 511"/>
                  <a:gd name="T48" fmla="*/ 453 w 982"/>
                  <a:gd name="T49" fmla="*/ 114 h 511"/>
                  <a:gd name="T50" fmla="*/ 89 w 982"/>
                  <a:gd name="T5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2" h="511">
                    <a:moveTo>
                      <a:pt x="4" y="507"/>
                    </a:moveTo>
                    <a:lnTo>
                      <a:pt x="85" y="4"/>
                    </a:lnTo>
                    <a:lnTo>
                      <a:pt x="978" y="283"/>
                    </a:lnTo>
                    <a:lnTo>
                      <a:pt x="830" y="316"/>
                    </a:lnTo>
                    <a:lnTo>
                      <a:pt x="4" y="507"/>
                    </a:lnTo>
                    <a:moveTo>
                      <a:pt x="89" y="0"/>
                    </a:moveTo>
                    <a:lnTo>
                      <a:pt x="85" y="0"/>
                    </a:lnTo>
                    <a:lnTo>
                      <a:pt x="85" y="4"/>
                    </a:lnTo>
                    <a:lnTo>
                      <a:pt x="85" y="4"/>
                    </a:lnTo>
                    <a:lnTo>
                      <a:pt x="80" y="4"/>
                    </a:lnTo>
                    <a:lnTo>
                      <a:pt x="0" y="503"/>
                    </a:lnTo>
                    <a:lnTo>
                      <a:pt x="0" y="507"/>
                    </a:lnTo>
                    <a:lnTo>
                      <a:pt x="0" y="507"/>
                    </a:lnTo>
                    <a:lnTo>
                      <a:pt x="0" y="507"/>
                    </a:lnTo>
                    <a:lnTo>
                      <a:pt x="0" y="511"/>
                    </a:lnTo>
                    <a:lnTo>
                      <a:pt x="4" y="511"/>
                    </a:lnTo>
                    <a:lnTo>
                      <a:pt x="8" y="507"/>
                    </a:lnTo>
                    <a:lnTo>
                      <a:pt x="8" y="507"/>
                    </a:lnTo>
                    <a:lnTo>
                      <a:pt x="978" y="287"/>
                    </a:lnTo>
                    <a:lnTo>
                      <a:pt x="982" y="283"/>
                    </a:lnTo>
                    <a:lnTo>
                      <a:pt x="982" y="283"/>
                    </a:lnTo>
                    <a:lnTo>
                      <a:pt x="982" y="283"/>
                    </a:lnTo>
                    <a:lnTo>
                      <a:pt x="982" y="279"/>
                    </a:lnTo>
                    <a:lnTo>
                      <a:pt x="982" y="279"/>
                    </a:lnTo>
                    <a:lnTo>
                      <a:pt x="453" y="114"/>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6" name="Freeform 157"/>
              <p:cNvSpPr>
                <a:spLocks/>
              </p:cNvSpPr>
              <p:nvPr/>
            </p:nvSpPr>
            <p:spPr bwMode="auto">
              <a:xfrm>
                <a:off x="3047" y="2160"/>
                <a:ext cx="953" cy="845"/>
              </a:xfrm>
              <a:custGeom>
                <a:avLst/>
                <a:gdLst>
                  <a:gd name="T0" fmla="*/ 182 w 953"/>
                  <a:gd name="T1" fmla="*/ 0 h 845"/>
                  <a:gd name="T2" fmla="*/ 182 w 953"/>
                  <a:gd name="T3" fmla="*/ 0 h 845"/>
                  <a:gd name="T4" fmla="*/ 182 w 953"/>
                  <a:gd name="T5" fmla="*/ 0 h 845"/>
                  <a:gd name="T6" fmla="*/ 182 w 953"/>
                  <a:gd name="T7" fmla="*/ 7 h 845"/>
                  <a:gd name="T8" fmla="*/ 0 w 953"/>
                  <a:gd name="T9" fmla="*/ 837 h 845"/>
                  <a:gd name="T10" fmla="*/ 4 w 953"/>
                  <a:gd name="T11" fmla="*/ 841 h 845"/>
                  <a:gd name="T12" fmla="*/ 4 w 953"/>
                  <a:gd name="T13" fmla="*/ 837 h 845"/>
                  <a:gd name="T14" fmla="*/ 4 w 953"/>
                  <a:gd name="T15" fmla="*/ 841 h 845"/>
                  <a:gd name="T16" fmla="*/ 4 w 953"/>
                  <a:gd name="T17" fmla="*/ 845 h 845"/>
                  <a:gd name="T18" fmla="*/ 949 w 953"/>
                  <a:gd name="T19" fmla="*/ 683 h 845"/>
                  <a:gd name="T20" fmla="*/ 953 w 953"/>
                  <a:gd name="T21" fmla="*/ 683 h 845"/>
                  <a:gd name="T22" fmla="*/ 949 w 953"/>
                  <a:gd name="T23" fmla="*/ 680 h 845"/>
                  <a:gd name="T24" fmla="*/ 4 w 953"/>
                  <a:gd name="T25" fmla="*/ 841 h 845"/>
                  <a:gd name="T26" fmla="*/ 186 w 953"/>
                  <a:gd name="T27" fmla="*/ 4 h 845"/>
                  <a:gd name="T28" fmla="*/ 182 w 953"/>
                  <a:gd name="T29" fmla="*/ 0 h 845"/>
                  <a:gd name="T30" fmla="*/ 182 w 953"/>
                  <a:gd name="T31" fmla="*/ 0 h 845"/>
                  <a:gd name="T32" fmla="*/ 182 w 953"/>
                  <a:gd name="T33" fmla="*/ 0 h 845"/>
                  <a:gd name="T34" fmla="*/ 182 w 953"/>
                  <a:gd name="T35"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3" h="845">
                    <a:moveTo>
                      <a:pt x="182" y="0"/>
                    </a:moveTo>
                    <a:lnTo>
                      <a:pt x="182" y="0"/>
                    </a:lnTo>
                    <a:lnTo>
                      <a:pt x="182" y="0"/>
                    </a:lnTo>
                    <a:lnTo>
                      <a:pt x="182" y="7"/>
                    </a:lnTo>
                    <a:lnTo>
                      <a:pt x="0" y="837"/>
                    </a:lnTo>
                    <a:lnTo>
                      <a:pt x="4" y="841"/>
                    </a:lnTo>
                    <a:lnTo>
                      <a:pt x="4" y="837"/>
                    </a:lnTo>
                    <a:lnTo>
                      <a:pt x="4" y="841"/>
                    </a:lnTo>
                    <a:lnTo>
                      <a:pt x="4" y="845"/>
                    </a:lnTo>
                    <a:lnTo>
                      <a:pt x="949" y="683"/>
                    </a:lnTo>
                    <a:lnTo>
                      <a:pt x="953" y="683"/>
                    </a:lnTo>
                    <a:lnTo>
                      <a:pt x="949" y="680"/>
                    </a:lnTo>
                    <a:lnTo>
                      <a:pt x="4" y="841"/>
                    </a:lnTo>
                    <a:lnTo>
                      <a:pt x="186" y="4"/>
                    </a:lnTo>
                    <a:lnTo>
                      <a:pt x="182" y="0"/>
                    </a:lnTo>
                    <a:lnTo>
                      <a:pt x="182" y="0"/>
                    </a:lnTo>
                    <a:lnTo>
                      <a:pt x="182" y="0"/>
                    </a:lnTo>
                    <a:lnTo>
                      <a:pt x="1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7" name="Freeform 158"/>
              <p:cNvSpPr>
                <a:spLocks/>
              </p:cNvSpPr>
              <p:nvPr/>
            </p:nvSpPr>
            <p:spPr bwMode="auto">
              <a:xfrm>
                <a:off x="3047" y="2160"/>
                <a:ext cx="953" cy="845"/>
              </a:xfrm>
              <a:custGeom>
                <a:avLst/>
                <a:gdLst>
                  <a:gd name="T0" fmla="*/ 182 w 953"/>
                  <a:gd name="T1" fmla="*/ 0 h 845"/>
                  <a:gd name="T2" fmla="*/ 182 w 953"/>
                  <a:gd name="T3" fmla="*/ 0 h 845"/>
                  <a:gd name="T4" fmla="*/ 182 w 953"/>
                  <a:gd name="T5" fmla="*/ 0 h 845"/>
                  <a:gd name="T6" fmla="*/ 182 w 953"/>
                  <a:gd name="T7" fmla="*/ 7 h 845"/>
                  <a:gd name="T8" fmla="*/ 0 w 953"/>
                  <a:gd name="T9" fmla="*/ 837 h 845"/>
                  <a:gd name="T10" fmla="*/ 4 w 953"/>
                  <a:gd name="T11" fmla="*/ 841 h 845"/>
                  <a:gd name="T12" fmla="*/ 4 w 953"/>
                  <a:gd name="T13" fmla="*/ 837 h 845"/>
                  <a:gd name="T14" fmla="*/ 4 w 953"/>
                  <a:gd name="T15" fmla="*/ 841 h 845"/>
                  <a:gd name="T16" fmla="*/ 4 w 953"/>
                  <a:gd name="T17" fmla="*/ 845 h 845"/>
                  <a:gd name="T18" fmla="*/ 949 w 953"/>
                  <a:gd name="T19" fmla="*/ 683 h 845"/>
                  <a:gd name="T20" fmla="*/ 953 w 953"/>
                  <a:gd name="T21" fmla="*/ 683 h 845"/>
                  <a:gd name="T22" fmla="*/ 949 w 953"/>
                  <a:gd name="T23" fmla="*/ 680 h 845"/>
                  <a:gd name="T24" fmla="*/ 4 w 953"/>
                  <a:gd name="T25" fmla="*/ 841 h 845"/>
                  <a:gd name="T26" fmla="*/ 186 w 953"/>
                  <a:gd name="T27" fmla="*/ 4 h 845"/>
                  <a:gd name="T28" fmla="*/ 182 w 953"/>
                  <a:gd name="T29" fmla="*/ 0 h 845"/>
                  <a:gd name="T30" fmla="*/ 182 w 953"/>
                  <a:gd name="T31" fmla="*/ 0 h 845"/>
                  <a:gd name="T32" fmla="*/ 182 w 953"/>
                  <a:gd name="T33" fmla="*/ 0 h 845"/>
                  <a:gd name="T34" fmla="*/ 182 w 953"/>
                  <a:gd name="T35"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3" h="845">
                    <a:moveTo>
                      <a:pt x="182" y="0"/>
                    </a:moveTo>
                    <a:lnTo>
                      <a:pt x="182" y="0"/>
                    </a:lnTo>
                    <a:lnTo>
                      <a:pt x="182" y="0"/>
                    </a:lnTo>
                    <a:lnTo>
                      <a:pt x="182" y="7"/>
                    </a:lnTo>
                    <a:lnTo>
                      <a:pt x="0" y="837"/>
                    </a:lnTo>
                    <a:lnTo>
                      <a:pt x="4" y="841"/>
                    </a:lnTo>
                    <a:lnTo>
                      <a:pt x="4" y="837"/>
                    </a:lnTo>
                    <a:lnTo>
                      <a:pt x="4" y="841"/>
                    </a:lnTo>
                    <a:lnTo>
                      <a:pt x="4" y="845"/>
                    </a:lnTo>
                    <a:lnTo>
                      <a:pt x="949" y="683"/>
                    </a:lnTo>
                    <a:lnTo>
                      <a:pt x="953" y="683"/>
                    </a:lnTo>
                    <a:lnTo>
                      <a:pt x="949" y="680"/>
                    </a:lnTo>
                    <a:lnTo>
                      <a:pt x="4" y="841"/>
                    </a:lnTo>
                    <a:lnTo>
                      <a:pt x="186" y="4"/>
                    </a:lnTo>
                    <a:lnTo>
                      <a:pt x="182" y="0"/>
                    </a:lnTo>
                    <a:lnTo>
                      <a:pt x="182" y="0"/>
                    </a:lnTo>
                    <a:lnTo>
                      <a:pt x="182" y="0"/>
                    </a:lnTo>
                    <a:lnTo>
                      <a:pt x="1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8" name="Rectangle 159"/>
              <p:cNvSpPr>
                <a:spLocks noChangeArrowheads="1"/>
              </p:cNvSpPr>
              <p:nvPr/>
            </p:nvSpPr>
            <p:spPr bwMode="auto">
              <a:xfrm>
                <a:off x="4004" y="2843"/>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9" name="Rectangle 160"/>
              <p:cNvSpPr>
                <a:spLocks noChangeArrowheads="1"/>
              </p:cNvSpPr>
              <p:nvPr/>
            </p:nvSpPr>
            <p:spPr bwMode="auto">
              <a:xfrm>
                <a:off x="4004" y="2843"/>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0" name="Freeform 161"/>
              <p:cNvSpPr>
                <a:spLocks/>
              </p:cNvSpPr>
              <p:nvPr/>
            </p:nvSpPr>
            <p:spPr bwMode="auto">
              <a:xfrm>
                <a:off x="185" y="1569"/>
                <a:ext cx="152" cy="323"/>
              </a:xfrm>
              <a:custGeom>
                <a:avLst/>
                <a:gdLst>
                  <a:gd name="T0" fmla="*/ 0 w 152"/>
                  <a:gd name="T1" fmla="*/ 0 h 323"/>
                  <a:gd name="T2" fmla="*/ 152 w 152"/>
                  <a:gd name="T3" fmla="*/ 47 h 323"/>
                  <a:gd name="T4" fmla="*/ 0 w 152"/>
                  <a:gd name="T5" fmla="*/ 323 h 323"/>
                  <a:gd name="T6" fmla="*/ 152 w 152"/>
                  <a:gd name="T7" fmla="*/ 47 h 323"/>
                  <a:gd name="T8" fmla="*/ 0 w 152"/>
                  <a:gd name="T9" fmla="*/ 0 h 323"/>
                </a:gdLst>
                <a:ahLst/>
                <a:cxnLst>
                  <a:cxn ang="0">
                    <a:pos x="T0" y="T1"/>
                  </a:cxn>
                  <a:cxn ang="0">
                    <a:pos x="T2" y="T3"/>
                  </a:cxn>
                  <a:cxn ang="0">
                    <a:pos x="T4" y="T5"/>
                  </a:cxn>
                  <a:cxn ang="0">
                    <a:pos x="T6" y="T7"/>
                  </a:cxn>
                  <a:cxn ang="0">
                    <a:pos x="T8" y="T9"/>
                  </a:cxn>
                </a:cxnLst>
                <a:rect l="0" t="0" r="r" b="b"/>
                <a:pathLst>
                  <a:path w="152" h="323">
                    <a:moveTo>
                      <a:pt x="0" y="0"/>
                    </a:moveTo>
                    <a:lnTo>
                      <a:pt x="152" y="47"/>
                    </a:lnTo>
                    <a:lnTo>
                      <a:pt x="0" y="323"/>
                    </a:lnTo>
                    <a:lnTo>
                      <a:pt x="152" y="4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1" name="Freeform 162"/>
              <p:cNvSpPr>
                <a:spLocks/>
              </p:cNvSpPr>
              <p:nvPr/>
            </p:nvSpPr>
            <p:spPr bwMode="auto">
              <a:xfrm>
                <a:off x="185" y="1569"/>
                <a:ext cx="152" cy="323"/>
              </a:xfrm>
              <a:custGeom>
                <a:avLst/>
                <a:gdLst>
                  <a:gd name="T0" fmla="*/ 0 w 152"/>
                  <a:gd name="T1" fmla="*/ 0 h 323"/>
                  <a:gd name="T2" fmla="*/ 152 w 152"/>
                  <a:gd name="T3" fmla="*/ 47 h 323"/>
                  <a:gd name="T4" fmla="*/ 0 w 152"/>
                  <a:gd name="T5" fmla="*/ 323 h 323"/>
                  <a:gd name="T6" fmla="*/ 152 w 152"/>
                  <a:gd name="T7" fmla="*/ 47 h 323"/>
                  <a:gd name="T8" fmla="*/ 0 w 152"/>
                  <a:gd name="T9" fmla="*/ 0 h 323"/>
                </a:gdLst>
                <a:ahLst/>
                <a:cxnLst>
                  <a:cxn ang="0">
                    <a:pos x="T0" y="T1"/>
                  </a:cxn>
                  <a:cxn ang="0">
                    <a:pos x="T2" y="T3"/>
                  </a:cxn>
                  <a:cxn ang="0">
                    <a:pos x="T4" y="T5"/>
                  </a:cxn>
                  <a:cxn ang="0">
                    <a:pos x="T6" y="T7"/>
                  </a:cxn>
                  <a:cxn ang="0">
                    <a:pos x="T8" y="T9"/>
                  </a:cxn>
                </a:cxnLst>
                <a:rect l="0" t="0" r="r" b="b"/>
                <a:pathLst>
                  <a:path w="152" h="323">
                    <a:moveTo>
                      <a:pt x="0" y="0"/>
                    </a:moveTo>
                    <a:lnTo>
                      <a:pt x="152" y="47"/>
                    </a:lnTo>
                    <a:lnTo>
                      <a:pt x="0" y="323"/>
                    </a:lnTo>
                    <a:lnTo>
                      <a:pt x="152" y="4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2" name="Freeform 163"/>
              <p:cNvSpPr>
                <a:spLocks/>
              </p:cNvSpPr>
              <p:nvPr/>
            </p:nvSpPr>
            <p:spPr bwMode="auto">
              <a:xfrm>
                <a:off x="185" y="1616"/>
                <a:ext cx="156" cy="283"/>
              </a:xfrm>
              <a:custGeom>
                <a:avLst/>
                <a:gdLst>
                  <a:gd name="T0" fmla="*/ 36 w 37"/>
                  <a:gd name="T1" fmla="*/ 0 h 77"/>
                  <a:gd name="T2" fmla="*/ 36 w 37"/>
                  <a:gd name="T3" fmla="*/ 0 h 77"/>
                  <a:gd name="T4" fmla="*/ 0 w 37"/>
                  <a:gd name="T5" fmla="*/ 75 h 77"/>
                  <a:gd name="T6" fmla="*/ 0 w 37"/>
                  <a:gd name="T7" fmla="*/ 77 h 77"/>
                  <a:gd name="T8" fmla="*/ 37 w 37"/>
                  <a:gd name="T9" fmla="*/ 1 h 77"/>
                  <a:gd name="T10" fmla="*/ 37 w 37"/>
                  <a:gd name="T11" fmla="*/ 1 h 77"/>
                  <a:gd name="T12" fmla="*/ 36 w 37"/>
                  <a:gd name="T13" fmla="*/ 1 h 77"/>
                  <a:gd name="T14" fmla="*/ 36 w 37"/>
                  <a:gd name="T15" fmla="*/ 0 h 77"/>
                  <a:gd name="T16" fmla="*/ 36 w 37"/>
                  <a:gd name="T17"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77">
                    <a:moveTo>
                      <a:pt x="36" y="0"/>
                    </a:moveTo>
                    <a:cubicBezTo>
                      <a:pt x="36" y="0"/>
                      <a:pt x="36" y="0"/>
                      <a:pt x="36" y="0"/>
                    </a:cubicBezTo>
                    <a:cubicBezTo>
                      <a:pt x="0" y="75"/>
                      <a:pt x="0" y="75"/>
                      <a:pt x="0" y="75"/>
                    </a:cubicBezTo>
                    <a:cubicBezTo>
                      <a:pt x="0" y="76"/>
                      <a:pt x="0" y="77"/>
                      <a:pt x="0" y="77"/>
                    </a:cubicBezTo>
                    <a:cubicBezTo>
                      <a:pt x="37" y="1"/>
                      <a:pt x="37" y="1"/>
                      <a:pt x="37" y="1"/>
                    </a:cubicBezTo>
                    <a:cubicBezTo>
                      <a:pt x="37" y="1"/>
                      <a:pt x="37" y="1"/>
                      <a:pt x="37" y="1"/>
                    </a:cubicBezTo>
                    <a:cubicBezTo>
                      <a:pt x="36" y="1"/>
                      <a:pt x="36" y="1"/>
                      <a:pt x="36" y="1"/>
                    </a:cubicBezTo>
                    <a:cubicBezTo>
                      <a:pt x="36" y="0"/>
                      <a:pt x="36" y="0"/>
                      <a:pt x="36" y="0"/>
                    </a:cubicBezTo>
                    <a:cubicBezTo>
                      <a:pt x="36" y="0"/>
                      <a:pt x="36" y="0"/>
                      <a:pt x="3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3" name="Freeform 164"/>
              <p:cNvSpPr>
                <a:spLocks/>
              </p:cNvSpPr>
              <p:nvPr/>
            </p:nvSpPr>
            <p:spPr bwMode="auto">
              <a:xfrm>
                <a:off x="718" y="1723"/>
                <a:ext cx="233" cy="95"/>
              </a:xfrm>
              <a:custGeom>
                <a:avLst/>
                <a:gdLst>
                  <a:gd name="T0" fmla="*/ 233 w 233"/>
                  <a:gd name="T1" fmla="*/ 0 h 95"/>
                  <a:gd name="T2" fmla="*/ 0 w 233"/>
                  <a:gd name="T3" fmla="*/ 95 h 95"/>
                  <a:gd name="T4" fmla="*/ 233 w 233"/>
                  <a:gd name="T5" fmla="*/ 0 h 95"/>
                  <a:gd name="T6" fmla="*/ 233 w 233"/>
                  <a:gd name="T7" fmla="*/ 0 h 95"/>
                </a:gdLst>
                <a:ahLst/>
                <a:cxnLst>
                  <a:cxn ang="0">
                    <a:pos x="T0" y="T1"/>
                  </a:cxn>
                  <a:cxn ang="0">
                    <a:pos x="T2" y="T3"/>
                  </a:cxn>
                  <a:cxn ang="0">
                    <a:pos x="T4" y="T5"/>
                  </a:cxn>
                  <a:cxn ang="0">
                    <a:pos x="T6" y="T7"/>
                  </a:cxn>
                </a:cxnLst>
                <a:rect l="0" t="0" r="r" b="b"/>
                <a:pathLst>
                  <a:path w="233" h="95">
                    <a:moveTo>
                      <a:pt x="233" y="0"/>
                    </a:moveTo>
                    <a:lnTo>
                      <a:pt x="0" y="95"/>
                    </a:lnTo>
                    <a:lnTo>
                      <a:pt x="233" y="0"/>
                    </a:lnTo>
                    <a:lnTo>
                      <a:pt x="2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4" name="Freeform 165"/>
              <p:cNvSpPr>
                <a:spLocks/>
              </p:cNvSpPr>
              <p:nvPr/>
            </p:nvSpPr>
            <p:spPr bwMode="auto">
              <a:xfrm>
                <a:off x="718" y="1723"/>
                <a:ext cx="233" cy="95"/>
              </a:xfrm>
              <a:custGeom>
                <a:avLst/>
                <a:gdLst>
                  <a:gd name="T0" fmla="*/ 233 w 233"/>
                  <a:gd name="T1" fmla="*/ 0 h 95"/>
                  <a:gd name="T2" fmla="*/ 0 w 233"/>
                  <a:gd name="T3" fmla="*/ 95 h 95"/>
                  <a:gd name="T4" fmla="*/ 233 w 233"/>
                  <a:gd name="T5" fmla="*/ 0 h 95"/>
                  <a:gd name="T6" fmla="*/ 233 w 233"/>
                  <a:gd name="T7" fmla="*/ 0 h 95"/>
                </a:gdLst>
                <a:ahLst/>
                <a:cxnLst>
                  <a:cxn ang="0">
                    <a:pos x="T0" y="T1"/>
                  </a:cxn>
                  <a:cxn ang="0">
                    <a:pos x="T2" y="T3"/>
                  </a:cxn>
                  <a:cxn ang="0">
                    <a:pos x="T4" y="T5"/>
                  </a:cxn>
                  <a:cxn ang="0">
                    <a:pos x="T6" y="T7"/>
                  </a:cxn>
                </a:cxnLst>
                <a:rect l="0" t="0" r="r" b="b"/>
                <a:pathLst>
                  <a:path w="233" h="95">
                    <a:moveTo>
                      <a:pt x="233" y="0"/>
                    </a:moveTo>
                    <a:lnTo>
                      <a:pt x="0" y="95"/>
                    </a:lnTo>
                    <a:lnTo>
                      <a:pt x="233" y="0"/>
                    </a:lnTo>
                    <a:lnTo>
                      <a:pt x="2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5" name="Freeform 166"/>
              <p:cNvSpPr>
                <a:spLocks/>
              </p:cNvSpPr>
              <p:nvPr/>
            </p:nvSpPr>
            <p:spPr bwMode="auto">
              <a:xfrm>
                <a:off x="955" y="1719"/>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6" name="Freeform 167"/>
              <p:cNvSpPr>
                <a:spLocks/>
              </p:cNvSpPr>
              <p:nvPr/>
            </p:nvSpPr>
            <p:spPr bwMode="auto">
              <a:xfrm>
                <a:off x="955" y="1719"/>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7" name="Freeform 168"/>
              <p:cNvSpPr>
                <a:spLocks/>
              </p:cNvSpPr>
              <p:nvPr/>
            </p:nvSpPr>
            <p:spPr bwMode="auto">
              <a:xfrm>
                <a:off x="773" y="3056"/>
                <a:ext cx="813" cy="915"/>
              </a:xfrm>
              <a:custGeom>
                <a:avLst/>
                <a:gdLst>
                  <a:gd name="T0" fmla="*/ 813 w 813"/>
                  <a:gd name="T1" fmla="*/ 0 h 915"/>
                  <a:gd name="T2" fmla="*/ 813 w 813"/>
                  <a:gd name="T3" fmla="*/ 0 h 915"/>
                  <a:gd name="T4" fmla="*/ 813 w 813"/>
                  <a:gd name="T5" fmla="*/ 4 h 915"/>
                  <a:gd name="T6" fmla="*/ 0 w 813"/>
                  <a:gd name="T7" fmla="*/ 915 h 915"/>
                  <a:gd name="T8" fmla="*/ 813 w 813"/>
                  <a:gd name="T9" fmla="*/ 0 h 915"/>
                </a:gdLst>
                <a:ahLst/>
                <a:cxnLst>
                  <a:cxn ang="0">
                    <a:pos x="T0" y="T1"/>
                  </a:cxn>
                  <a:cxn ang="0">
                    <a:pos x="T2" y="T3"/>
                  </a:cxn>
                  <a:cxn ang="0">
                    <a:pos x="T4" y="T5"/>
                  </a:cxn>
                  <a:cxn ang="0">
                    <a:pos x="T6" y="T7"/>
                  </a:cxn>
                  <a:cxn ang="0">
                    <a:pos x="T8" y="T9"/>
                  </a:cxn>
                </a:cxnLst>
                <a:rect l="0" t="0" r="r" b="b"/>
                <a:pathLst>
                  <a:path w="813" h="915">
                    <a:moveTo>
                      <a:pt x="813" y="0"/>
                    </a:moveTo>
                    <a:lnTo>
                      <a:pt x="813" y="0"/>
                    </a:lnTo>
                    <a:lnTo>
                      <a:pt x="813" y="4"/>
                    </a:lnTo>
                    <a:lnTo>
                      <a:pt x="0" y="915"/>
                    </a:lnTo>
                    <a:lnTo>
                      <a:pt x="8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8" name="Freeform 169"/>
              <p:cNvSpPr>
                <a:spLocks/>
              </p:cNvSpPr>
              <p:nvPr/>
            </p:nvSpPr>
            <p:spPr bwMode="auto">
              <a:xfrm>
                <a:off x="773" y="3056"/>
                <a:ext cx="813" cy="915"/>
              </a:xfrm>
              <a:custGeom>
                <a:avLst/>
                <a:gdLst>
                  <a:gd name="T0" fmla="*/ 813 w 813"/>
                  <a:gd name="T1" fmla="*/ 0 h 915"/>
                  <a:gd name="T2" fmla="*/ 813 w 813"/>
                  <a:gd name="T3" fmla="*/ 0 h 915"/>
                  <a:gd name="T4" fmla="*/ 813 w 813"/>
                  <a:gd name="T5" fmla="*/ 4 h 915"/>
                  <a:gd name="T6" fmla="*/ 0 w 813"/>
                  <a:gd name="T7" fmla="*/ 915 h 915"/>
                  <a:gd name="T8" fmla="*/ 813 w 813"/>
                  <a:gd name="T9" fmla="*/ 0 h 915"/>
                </a:gdLst>
                <a:ahLst/>
                <a:cxnLst>
                  <a:cxn ang="0">
                    <a:pos x="T0" y="T1"/>
                  </a:cxn>
                  <a:cxn ang="0">
                    <a:pos x="T2" y="T3"/>
                  </a:cxn>
                  <a:cxn ang="0">
                    <a:pos x="T4" y="T5"/>
                  </a:cxn>
                  <a:cxn ang="0">
                    <a:pos x="T6" y="T7"/>
                  </a:cxn>
                  <a:cxn ang="0">
                    <a:pos x="T8" y="T9"/>
                  </a:cxn>
                </a:cxnLst>
                <a:rect l="0" t="0" r="r" b="b"/>
                <a:pathLst>
                  <a:path w="813" h="915">
                    <a:moveTo>
                      <a:pt x="813" y="0"/>
                    </a:moveTo>
                    <a:lnTo>
                      <a:pt x="813" y="0"/>
                    </a:lnTo>
                    <a:lnTo>
                      <a:pt x="813" y="4"/>
                    </a:lnTo>
                    <a:lnTo>
                      <a:pt x="0" y="915"/>
                    </a:lnTo>
                    <a:lnTo>
                      <a:pt x="8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9" name="Freeform 170"/>
              <p:cNvSpPr>
                <a:spLocks/>
              </p:cNvSpPr>
              <p:nvPr/>
            </p:nvSpPr>
            <p:spPr bwMode="auto">
              <a:xfrm>
                <a:off x="769" y="3978"/>
                <a:ext cx="4"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lnTo>
                      <a:pt x="0"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0" name="Freeform 171"/>
              <p:cNvSpPr>
                <a:spLocks/>
              </p:cNvSpPr>
              <p:nvPr/>
            </p:nvSpPr>
            <p:spPr bwMode="auto">
              <a:xfrm>
                <a:off x="769" y="3978"/>
                <a:ext cx="4"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lnTo>
                      <a:pt x="0"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1" name="Freeform 172"/>
              <p:cNvSpPr>
                <a:spLocks/>
              </p:cNvSpPr>
              <p:nvPr/>
            </p:nvSpPr>
            <p:spPr bwMode="auto">
              <a:xfrm>
                <a:off x="773" y="3056"/>
                <a:ext cx="1182" cy="963"/>
              </a:xfrm>
              <a:custGeom>
                <a:avLst/>
                <a:gdLst>
                  <a:gd name="T0" fmla="*/ 822 w 1182"/>
                  <a:gd name="T1" fmla="*/ 0 h 963"/>
                  <a:gd name="T2" fmla="*/ 822 w 1182"/>
                  <a:gd name="T3" fmla="*/ 0 h 963"/>
                  <a:gd name="T4" fmla="*/ 822 w 1182"/>
                  <a:gd name="T5" fmla="*/ 4 h 963"/>
                  <a:gd name="T6" fmla="*/ 822 w 1182"/>
                  <a:gd name="T7" fmla="*/ 0 h 963"/>
                  <a:gd name="T8" fmla="*/ 817 w 1182"/>
                  <a:gd name="T9" fmla="*/ 4 h 963"/>
                  <a:gd name="T10" fmla="*/ 1177 w 1182"/>
                  <a:gd name="T11" fmla="*/ 959 h 963"/>
                  <a:gd name="T12" fmla="*/ 4 w 1182"/>
                  <a:gd name="T13" fmla="*/ 919 h 963"/>
                  <a:gd name="T14" fmla="*/ 0 w 1182"/>
                  <a:gd name="T15" fmla="*/ 922 h 963"/>
                  <a:gd name="T16" fmla="*/ 1177 w 1182"/>
                  <a:gd name="T17" fmla="*/ 963 h 963"/>
                  <a:gd name="T18" fmla="*/ 1182 w 1182"/>
                  <a:gd name="T19" fmla="*/ 955 h 963"/>
                  <a:gd name="T20" fmla="*/ 822 w 1182"/>
                  <a:gd name="T21" fmla="*/ 4 h 963"/>
                  <a:gd name="T22" fmla="*/ 822 w 1182"/>
                  <a:gd name="T23"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2" h="963">
                    <a:moveTo>
                      <a:pt x="822" y="0"/>
                    </a:moveTo>
                    <a:lnTo>
                      <a:pt x="822" y="0"/>
                    </a:lnTo>
                    <a:lnTo>
                      <a:pt x="822" y="4"/>
                    </a:lnTo>
                    <a:lnTo>
                      <a:pt x="822" y="0"/>
                    </a:lnTo>
                    <a:lnTo>
                      <a:pt x="817" y="4"/>
                    </a:lnTo>
                    <a:lnTo>
                      <a:pt x="1177" y="959"/>
                    </a:lnTo>
                    <a:lnTo>
                      <a:pt x="4" y="919"/>
                    </a:lnTo>
                    <a:lnTo>
                      <a:pt x="0" y="922"/>
                    </a:lnTo>
                    <a:lnTo>
                      <a:pt x="1177" y="963"/>
                    </a:lnTo>
                    <a:lnTo>
                      <a:pt x="1182" y="955"/>
                    </a:lnTo>
                    <a:lnTo>
                      <a:pt x="822" y="4"/>
                    </a:lnTo>
                    <a:lnTo>
                      <a:pt x="8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2" name="Freeform 173"/>
              <p:cNvSpPr>
                <a:spLocks/>
              </p:cNvSpPr>
              <p:nvPr/>
            </p:nvSpPr>
            <p:spPr bwMode="auto">
              <a:xfrm>
                <a:off x="773" y="3056"/>
                <a:ext cx="1182" cy="963"/>
              </a:xfrm>
              <a:custGeom>
                <a:avLst/>
                <a:gdLst>
                  <a:gd name="T0" fmla="*/ 822 w 1182"/>
                  <a:gd name="T1" fmla="*/ 0 h 963"/>
                  <a:gd name="T2" fmla="*/ 822 w 1182"/>
                  <a:gd name="T3" fmla="*/ 0 h 963"/>
                  <a:gd name="T4" fmla="*/ 822 w 1182"/>
                  <a:gd name="T5" fmla="*/ 4 h 963"/>
                  <a:gd name="T6" fmla="*/ 822 w 1182"/>
                  <a:gd name="T7" fmla="*/ 0 h 963"/>
                  <a:gd name="T8" fmla="*/ 817 w 1182"/>
                  <a:gd name="T9" fmla="*/ 4 h 963"/>
                  <a:gd name="T10" fmla="*/ 1177 w 1182"/>
                  <a:gd name="T11" fmla="*/ 959 h 963"/>
                  <a:gd name="T12" fmla="*/ 4 w 1182"/>
                  <a:gd name="T13" fmla="*/ 919 h 963"/>
                  <a:gd name="T14" fmla="*/ 0 w 1182"/>
                  <a:gd name="T15" fmla="*/ 922 h 963"/>
                  <a:gd name="T16" fmla="*/ 1177 w 1182"/>
                  <a:gd name="T17" fmla="*/ 963 h 963"/>
                  <a:gd name="T18" fmla="*/ 1182 w 1182"/>
                  <a:gd name="T19" fmla="*/ 955 h 963"/>
                  <a:gd name="T20" fmla="*/ 822 w 1182"/>
                  <a:gd name="T21" fmla="*/ 4 h 963"/>
                  <a:gd name="T22" fmla="*/ 822 w 1182"/>
                  <a:gd name="T23"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2" h="963">
                    <a:moveTo>
                      <a:pt x="822" y="0"/>
                    </a:moveTo>
                    <a:lnTo>
                      <a:pt x="822" y="0"/>
                    </a:lnTo>
                    <a:lnTo>
                      <a:pt x="822" y="4"/>
                    </a:lnTo>
                    <a:lnTo>
                      <a:pt x="822" y="0"/>
                    </a:lnTo>
                    <a:lnTo>
                      <a:pt x="817" y="4"/>
                    </a:lnTo>
                    <a:lnTo>
                      <a:pt x="1177" y="959"/>
                    </a:lnTo>
                    <a:lnTo>
                      <a:pt x="4" y="919"/>
                    </a:lnTo>
                    <a:lnTo>
                      <a:pt x="0" y="922"/>
                    </a:lnTo>
                    <a:lnTo>
                      <a:pt x="1177" y="963"/>
                    </a:lnTo>
                    <a:lnTo>
                      <a:pt x="1182" y="955"/>
                    </a:lnTo>
                    <a:lnTo>
                      <a:pt x="822" y="4"/>
                    </a:lnTo>
                    <a:lnTo>
                      <a:pt x="8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3" name="Rectangle 174"/>
              <p:cNvSpPr>
                <a:spLocks noChangeArrowheads="1"/>
              </p:cNvSpPr>
              <p:nvPr/>
            </p:nvSpPr>
            <p:spPr bwMode="auto">
              <a:xfrm>
                <a:off x="1955" y="4019"/>
                <a:ext cx="4"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4" name="Rectangle 175"/>
              <p:cNvSpPr>
                <a:spLocks noChangeArrowheads="1"/>
              </p:cNvSpPr>
              <p:nvPr/>
            </p:nvSpPr>
            <p:spPr bwMode="auto">
              <a:xfrm>
                <a:off x="1955" y="4019"/>
                <a:ext cx="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5" name="Rectangle 176"/>
              <p:cNvSpPr>
                <a:spLocks noChangeArrowheads="1"/>
              </p:cNvSpPr>
              <p:nvPr/>
            </p:nvSpPr>
            <p:spPr bwMode="auto">
              <a:xfrm>
                <a:off x="4021" y="1888"/>
                <a:ext cx="4"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6" name="Rectangle 177"/>
              <p:cNvSpPr>
                <a:spLocks noChangeArrowheads="1"/>
              </p:cNvSpPr>
              <p:nvPr/>
            </p:nvSpPr>
            <p:spPr bwMode="auto">
              <a:xfrm>
                <a:off x="4021" y="1888"/>
                <a:ext cx="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7" name="Freeform 178"/>
              <p:cNvSpPr>
                <a:spLocks/>
              </p:cNvSpPr>
              <p:nvPr/>
            </p:nvSpPr>
            <p:spPr bwMode="auto">
              <a:xfrm>
                <a:off x="3712" y="1888"/>
                <a:ext cx="305" cy="107"/>
              </a:xfrm>
              <a:custGeom>
                <a:avLst/>
                <a:gdLst>
                  <a:gd name="T0" fmla="*/ 305 w 305"/>
                  <a:gd name="T1" fmla="*/ 0 h 107"/>
                  <a:gd name="T2" fmla="*/ 0 w 305"/>
                  <a:gd name="T3" fmla="*/ 107 h 107"/>
                  <a:gd name="T4" fmla="*/ 305 w 305"/>
                  <a:gd name="T5" fmla="*/ 0 h 107"/>
                  <a:gd name="T6" fmla="*/ 305 w 305"/>
                  <a:gd name="T7" fmla="*/ 0 h 107"/>
                </a:gdLst>
                <a:ahLst/>
                <a:cxnLst>
                  <a:cxn ang="0">
                    <a:pos x="T0" y="T1"/>
                  </a:cxn>
                  <a:cxn ang="0">
                    <a:pos x="T2" y="T3"/>
                  </a:cxn>
                  <a:cxn ang="0">
                    <a:pos x="T4" y="T5"/>
                  </a:cxn>
                  <a:cxn ang="0">
                    <a:pos x="T6" y="T7"/>
                  </a:cxn>
                </a:cxnLst>
                <a:rect l="0" t="0" r="r" b="b"/>
                <a:pathLst>
                  <a:path w="305" h="107">
                    <a:moveTo>
                      <a:pt x="305" y="0"/>
                    </a:moveTo>
                    <a:lnTo>
                      <a:pt x="0" y="107"/>
                    </a:lnTo>
                    <a:lnTo>
                      <a:pt x="305" y="0"/>
                    </a:lnTo>
                    <a:lnTo>
                      <a:pt x="30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8" name="Freeform 179"/>
              <p:cNvSpPr>
                <a:spLocks/>
              </p:cNvSpPr>
              <p:nvPr/>
            </p:nvSpPr>
            <p:spPr bwMode="auto">
              <a:xfrm>
                <a:off x="3712" y="1888"/>
                <a:ext cx="305" cy="107"/>
              </a:xfrm>
              <a:custGeom>
                <a:avLst/>
                <a:gdLst>
                  <a:gd name="T0" fmla="*/ 305 w 305"/>
                  <a:gd name="T1" fmla="*/ 0 h 107"/>
                  <a:gd name="T2" fmla="*/ 0 w 305"/>
                  <a:gd name="T3" fmla="*/ 107 h 107"/>
                  <a:gd name="T4" fmla="*/ 305 w 305"/>
                  <a:gd name="T5" fmla="*/ 0 h 107"/>
                  <a:gd name="T6" fmla="*/ 305 w 305"/>
                  <a:gd name="T7" fmla="*/ 0 h 107"/>
                </a:gdLst>
                <a:ahLst/>
                <a:cxnLst>
                  <a:cxn ang="0">
                    <a:pos x="T0" y="T1"/>
                  </a:cxn>
                  <a:cxn ang="0">
                    <a:pos x="T2" y="T3"/>
                  </a:cxn>
                  <a:cxn ang="0">
                    <a:pos x="T4" y="T5"/>
                  </a:cxn>
                  <a:cxn ang="0">
                    <a:pos x="T6" y="T7"/>
                  </a:cxn>
                </a:cxnLst>
                <a:rect l="0" t="0" r="r" b="b"/>
                <a:pathLst>
                  <a:path w="305" h="107">
                    <a:moveTo>
                      <a:pt x="305" y="0"/>
                    </a:moveTo>
                    <a:lnTo>
                      <a:pt x="0" y="107"/>
                    </a:lnTo>
                    <a:lnTo>
                      <a:pt x="305" y="0"/>
                    </a:lnTo>
                    <a:lnTo>
                      <a:pt x="3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9" name="Freeform 180"/>
              <p:cNvSpPr>
                <a:spLocks/>
              </p:cNvSpPr>
              <p:nvPr/>
            </p:nvSpPr>
            <p:spPr bwMode="auto">
              <a:xfrm>
                <a:off x="3229" y="1892"/>
                <a:ext cx="792" cy="951"/>
              </a:xfrm>
              <a:custGeom>
                <a:avLst/>
                <a:gdLst>
                  <a:gd name="T0" fmla="*/ 792 w 792"/>
                  <a:gd name="T1" fmla="*/ 0 h 951"/>
                  <a:gd name="T2" fmla="*/ 771 w 792"/>
                  <a:gd name="T3" fmla="*/ 944 h 951"/>
                  <a:gd name="T4" fmla="*/ 9 w 792"/>
                  <a:gd name="T5" fmla="*/ 268 h 951"/>
                  <a:gd name="T6" fmla="*/ 4 w 792"/>
                  <a:gd name="T7" fmla="*/ 268 h 951"/>
                  <a:gd name="T8" fmla="*/ 0 w 792"/>
                  <a:gd name="T9" fmla="*/ 268 h 951"/>
                  <a:gd name="T10" fmla="*/ 771 w 792"/>
                  <a:gd name="T11" fmla="*/ 951 h 951"/>
                  <a:gd name="T12" fmla="*/ 767 w 792"/>
                  <a:gd name="T13" fmla="*/ 951 h 951"/>
                  <a:gd name="T14" fmla="*/ 771 w 792"/>
                  <a:gd name="T15" fmla="*/ 948 h 951"/>
                  <a:gd name="T16" fmla="*/ 792 w 792"/>
                  <a:gd name="T17" fmla="*/ 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951">
                    <a:moveTo>
                      <a:pt x="792" y="0"/>
                    </a:moveTo>
                    <a:lnTo>
                      <a:pt x="771" y="944"/>
                    </a:lnTo>
                    <a:lnTo>
                      <a:pt x="9" y="268"/>
                    </a:lnTo>
                    <a:lnTo>
                      <a:pt x="4" y="268"/>
                    </a:lnTo>
                    <a:lnTo>
                      <a:pt x="0" y="268"/>
                    </a:lnTo>
                    <a:lnTo>
                      <a:pt x="771" y="951"/>
                    </a:lnTo>
                    <a:lnTo>
                      <a:pt x="767" y="951"/>
                    </a:lnTo>
                    <a:lnTo>
                      <a:pt x="771" y="948"/>
                    </a:lnTo>
                    <a:lnTo>
                      <a:pt x="7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0" name="Freeform 181"/>
              <p:cNvSpPr>
                <a:spLocks/>
              </p:cNvSpPr>
              <p:nvPr/>
            </p:nvSpPr>
            <p:spPr bwMode="auto">
              <a:xfrm>
                <a:off x="3229" y="1892"/>
                <a:ext cx="792" cy="951"/>
              </a:xfrm>
              <a:custGeom>
                <a:avLst/>
                <a:gdLst>
                  <a:gd name="T0" fmla="*/ 792 w 792"/>
                  <a:gd name="T1" fmla="*/ 0 h 951"/>
                  <a:gd name="T2" fmla="*/ 771 w 792"/>
                  <a:gd name="T3" fmla="*/ 944 h 951"/>
                  <a:gd name="T4" fmla="*/ 9 w 792"/>
                  <a:gd name="T5" fmla="*/ 268 h 951"/>
                  <a:gd name="T6" fmla="*/ 4 w 792"/>
                  <a:gd name="T7" fmla="*/ 268 h 951"/>
                  <a:gd name="T8" fmla="*/ 0 w 792"/>
                  <a:gd name="T9" fmla="*/ 268 h 951"/>
                  <a:gd name="T10" fmla="*/ 771 w 792"/>
                  <a:gd name="T11" fmla="*/ 951 h 951"/>
                  <a:gd name="T12" fmla="*/ 767 w 792"/>
                  <a:gd name="T13" fmla="*/ 951 h 951"/>
                  <a:gd name="T14" fmla="*/ 771 w 792"/>
                  <a:gd name="T15" fmla="*/ 948 h 951"/>
                  <a:gd name="T16" fmla="*/ 792 w 792"/>
                  <a:gd name="T17" fmla="*/ 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951">
                    <a:moveTo>
                      <a:pt x="792" y="0"/>
                    </a:moveTo>
                    <a:lnTo>
                      <a:pt x="771" y="944"/>
                    </a:lnTo>
                    <a:lnTo>
                      <a:pt x="9" y="268"/>
                    </a:lnTo>
                    <a:lnTo>
                      <a:pt x="4" y="268"/>
                    </a:lnTo>
                    <a:lnTo>
                      <a:pt x="0" y="268"/>
                    </a:lnTo>
                    <a:lnTo>
                      <a:pt x="771" y="951"/>
                    </a:lnTo>
                    <a:lnTo>
                      <a:pt x="767" y="951"/>
                    </a:lnTo>
                    <a:lnTo>
                      <a:pt x="771" y="948"/>
                    </a:lnTo>
                    <a:lnTo>
                      <a:pt x="7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1" name="Freeform 182"/>
              <p:cNvSpPr>
                <a:spLocks/>
              </p:cNvSpPr>
              <p:nvPr/>
            </p:nvSpPr>
            <p:spPr bwMode="auto">
              <a:xfrm>
                <a:off x="3229" y="2156"/>
                <a:ext cx="0" cy="4"/>
              </a:xfrm>
              <a:custGeom>
                <a:avLst/>
                <a:gdLst>
                  <a:gd name="T0" fmla="*/ 0 h 4"/>
                  <a:gd name="T1" fmla="*/ 0 h 4"/>
                  <a:gd name="T2" fmla="*/ 4 h 4"/>
                  <a:gd name="T3" fmla="*/ 4 h 4"/>
                  <a:gd name="T4" fmla="*/ 4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4"/>
                    </a:lnTo>
                    <a:lnTo>
                      <a:pt x="0" y="4"/>
                    </a:ln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2" name="Freeform 183"/>
              <p:cNvSpPr>
                <a:spLocks/>
              </p:cNvSpPr>
              <p:nvPr/>
            </p:nvSpPr>
            <p:spPr bwMode="auto">
              <a:xfrm>
                <a:off x="3229" y="2156"/>
                <a:ext cx="0" cy="4"/>
              </a:xfrm>
              <a:custGeom>
                <a:avLst/>
                <a:gdLst>
                  <a:gd name="T0" fmla="*/ 0 h 4"/>
                  <a:gd name="T1" fmla="*/ 0 h 4"/>
                  <a:gd name="T2" fmla="*/ 4 h 4"/>
                  <a:gd name="T3" fmla="*/ 4 h 4"/>
                  <a:gd name="T4" fmla="*/ 4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4"/>
                    </a:lnTo>
                    <a:lnTo>
                      <a:pt x="0" y="4"/>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3" name="Freeform 184"/>
              <p:cNvSpPr>
                <a:spLocks/>
              </p:cNvSpPr>
              <p:nvPr/>
            </p:nvSpPr>
            <p:spPr bwMode="auto">
              <a:xfrm>
                <a:off x="3157" y="1638"/>
                <a:ext cx="864" cy="522"/>
              </a:xfrm>
              <a:custGeom>
                <a:avLst/>
                <a:gdLst>
                  <a:gd name="T0" fmla="*/ 0 w 864"/>
                  <a:gd name="T1" fmla="*/ 0 h 522"/>
                  <a:gd name="T2" fmla="*/ 0 w 864"/>
                  <a:gd name="T3" fmla="*/ 0 h 522"/>
                  <a:gd name="T4" fmla="*/ 0 w 864"/>
                  <a:gd name="T5" fmla="*/ 0 h 522"/>
                  <a:gd name="T6" fmla="*/ 0 w 864"/>
                  <a:gd name="T7" fmla="*/ 0 h 522"/>
                  <a:gd name="T8" fmla="*/ 72 w 864"/>
                  <a:gd name="T9" fmla="*/ 518 h 522"/>
                  <a:gd name="T10" fmla="*/ 72 w 864"/>
                  <a:gd name="T11" fmla="*/ 518 h 522"/>
                  <a:gd name="T12" fmla="*/ 72 w 864"/>
                  <a:gd name="T13" fmla="*/ 522 h 522"/>
                  <a:gd name="T14" fmla="*/ 72 w 864"/>
                  <a:gd name="T15" fmla="*/ 522 h 522"/>
                  <a:gd name="T16" fmla="*/ 72 w 864"/>
                  <a:gd name="T17" fmla="*/ 522 h 522"/>
                  <a:gd name="T18" fmla="*/ 76 w 864"/>
                  <a:gd name="T19" fmla="*/ 522 h 522"/>
                  <a:gd name="T20" fmla="*/ 81 w 864"/>
                  <a:gd name="T21" fmla="*/ 522 h 522"/>
                  <a:gd name="T22" fmla="*/ 864 w 864"/>
                  <a:gd name="T23" fmla="*/ 254 h 522"/>
                  <a:gd name="T24" fmla="*/ 864 w 864"/>
                  <a:gd name="T25" fmla="*/ 254 h 522"/>
                  <a:gd name="T26" fmla="*/ 860 w 864"/>
                  <a:gd name="T27" fmla="*/ 250 h 522"/>
                  <a:gd name="T28" fmla="*/ 555 w 864"/>
                  <a:gd name="T29" fmla="*/ 357 h 522"/>
                  <a:gd name="T30" fmla="*/ 76 w 864"/>
                  <a:gd name="T31" fmla="*/ 518 h 522"/>
                  <a:gd name="T32" fmla="*/ 76 w 864"/>
                  <a:gd name="T33" fmla="*/ 518 h 522"/>
                  <a:gd name="T34" fmla="*/ 76 w 864"/>
                  <a:gd name="T35" fmla="*/ 515 h 522"/>
                  <a:gd name="T36" fmla="*/ 4 w 864"/>
                  <a:gd name="T37" fmla="*/ 0 h 522"/>
                  <a:gd name="T38" fmla="*/ 0 w 864"/>
                  <a:gd name="T39"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522">
                    <a:moveTo>
                      <a:pt x="0" y="0"/>
                    </a:moveTo>
                    <a:lnTo>
                      <a:pt x="0" y="0"/>
                    </a:lnTo>
                    <a:lnTo>
                      <a:pt x="0" y="0"/>
                    </a:lnTo>
                    <a:lnTo>
                      <a:pt x="0" y="0"/>
                    </a:lnTo>
                    <a:lnTo>
                      <a:pt x="72" y="518"/>
                    </a:lnTo>
                    <a:lnTo>
                      <a:pt x="72" y="518"/>
                    </a:lnTo>
                    <a:lnTo>
                      <a:pt x="72" y="522"/>
                    </a:lnTo>
                    <a:lnTo>
                      <a:pt x="72" y="522"/>
                    </a:lnTo>
                    <a:lnTo>
                      <a:pt x="72" y="522"/>
                    </a:lnTo>
                    <a:lnTo>
                      <a:pt x="76" y="522"/>
                    </a:lnTo>
                    <a:lnTo>
                      <a:pt x="81" y="522"/>
                    </a:lnTo>
                    <a:lnTo>
                      <a:pt x="864" y="254"/>
                    </a:lnTo>
                    <a:lnTo>
                      <a:pt x="864" y="254"/>
                    </a:lnTo>
                    <a:lnTo>
                      <a:pt x="860" y="250"/>
                    </a:lnTo>
                    <a:lnTo>
                      <a:pt x="555" y="357"/>
                    </a:lnTo>
                    <a:lnTo>
                      <a:pt x="76" y="518"/>
                    </a:lnTo>
                    <a:lnTo>
                      <a:pt x="76" y="518"/>
                    </a:lnTo>
                    <a:lnTo>
                      <a:pt x="76" y="515"/>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4" name="Freeform 185"/>
              <p:cNvSpPr>
                <a:spLocks/>
              </p:cNvSpPr>
              <p:nvPr/>
            </p:nvSpPr>
            <p:spPr bwMode="auto">
              <a:xfrm>
                <a:off x="3157" y="1638"/>
                <a:ext cx="864" cy="522"/>
              </a:xfrm>
              <a:custGeom>
                <a:avLst/>
                <a:gdLst>
                  <a:gd name="T0" fmla="*/ 0 w 864"/>
                  <a:gd name="T1" fmla="*/ 0 h 522"/>
                  <a:gd name="T2" fmla="*/ 0 w 864"/>
                  <a:gd name="T3" fmla="*/ 0 h 522"/>
                  <a:gd name="T4" fmla="*/ 0 w 864"/>
                  <a:gd name="T5" fmla="*/ 0 h 522"/>
                  <a:gd name="T6" fmla="*/ 0 w 864"/>
                  <a:gd name="T7" fmla="*/ 0 h 522"/>
                  <a:gd name="T8" fmla="*/ 72 w 864"/>
                  <a:gd name="T9" fmla="*/ 518 h 522"/>
                  <a:gd name="T10" fmla="*/ 72 w 864"/>
                  <a:gd name="T11" fmla="*/ 518 h 522"/>
                  <a:gd name="T12" fmla="*/ 72 w 864"/>
                  <a:gd name="T13" fmla="*/ 522 h 522"/>
                  <a:gd name="T14" fmla="*/ 72 w 864"/>
                  <a:gd name="T15" fmla="*/ 522 h 522"/>
                  <a:gd name="T16" fmla="*/ 72 w 864"/>
                  <a:gd name="T17" fmla="*/ 522 h 522"/>
                  <a:gd name="T18" fmla="*/ 76 w 864"/>
                  <a:gd name="T19" fmla="*/ 522 h 522"/>
                  <a:gd name="T20" fmla="*/ 81 w 864"/>
                  <a:gd name="T21" fmla="*/ 522 h 522"/>
                  <a:gd name="T22" fmla="*/ 864 w 864"/>
                  <a:gd name="T23" fmla="*/ 254 h 522"/>
                  <a:gd name="T24" fmla="*/ 864 w 864"/>
                  <a:gd name="T25" fmla="*/ 254 h 522"/>
                  <a:gd name="T26" fmla="*/ 860 w 864"/>
                  <a:gd name="T27" fmla="*/ 250 h 522"/>
                  <a:gd name="T28" fmla="*/ 555 w 864"/>
                  <a:gd name="T29" fmla="*/ 357 h 522"/>
                  <a:gd name="T30" fmla="*/ 76 w 864"/>
                  <a:gd name="T31" fmla="*/ 518 h 522"/>
                  <a:gd name="T32" fmla="*/ 76 w 864"/>
                  <a:gd name="T33" fmla="*/ 518 h 522"/>
                  <a:gd name="T34" fmla="*/ 76 w 864"/>
                  <a:gd name="T35" fmla="*/ 515 h 522"/>
                  <a:gd name="T36" fmla="*/ 4 w 864"/>
                  <a:gd name="T37" fmla="*/ 0 h 522"/>
                  <a:gd name="T38" fmla="*/ 0 w 864"/>
                  <a:gd name="T39"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522">
                    <a:moveTo>
                      <a:pt x="0" y="0"/>
                    </a:moveTo>
                    <a:lnTo>
                      <a:pt x="0" y="0"/>
                    </a:lnTo>
                    <a:lnTo>
                      <a:pt x="0" y="0"/>
                    </a:lnTo>
                    <a:lnTo>
                      <a:pt x="0" y="0"/>
                    </a:lnTo>
                    <a:lnTo>
                      <a:pt x="72" y="518"/>
                    </a:lnTo>
                    <a:lnTo>
                      <a:pt x="72" y="518"/>
                    </a:lnTo>
                    <a:lnTo>
                      <a:pt x="72" y="522"/>
                    </a:lnTo>
                    <a:lnTo>
                      <a:pt x="72" y="522"/>
                    </a:lnTo>
                    <a:lnTo>
                      <a:pt x="72" y="522"/>
                    </a:lnTo>
                    <a:lnTo>
                      <a:pt x="76" y="522"/>
                    </a:lnTo>
                    <a:lnTo>
                      <a:pt x="81" y="522"/>
                    </a:lnTo>
                    <a:lnTo>
                      <a:pt x="864" y="254"/>
                    </a:lnTo>
                    <a:lnTo>
                      <a:pt x="864" y="254"/>
                    </a:lnTo>
                    <a:lnTo>
                      <a:pt x="860" y="250"/>
                    </a:lnTo>
                    <a:lnTo>
                      <a:pt x="555" y="357"/>
                    </a:lnTo>
                    <a:lnTo>
                      <a:pt x="76" y="518"/>
                    </a:lnTo>
                    <a:lnTo>
                      <a:pt x="76" y="518"/>
                    </a:lnTo>
                    <a:lnTo>
                      <a:pt x="76" y="515"/>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5" name="Freeform 186"/>
              <p:cNvSpPr>
                <a:spLocks/>
              </p:cNvSpPr>
              <p:nvPr/>
            </p:nvSpPr>
            <p:spPr bwMode="auto">
              <a:xfrm>
                <a:off x="3157" y="999"/>
                <a:ext cx="707" cy="636"/>
              </a:xfrm>
              <a:custGeom>
                <a:avLst/>
                <a:gdLst>
                  <a:gd name="T0" fmla="*/ 707 w 707"/>
                  <a:gd name="T1" fmla="*/ 0 h 636"/>
                  <a:gd name="T2" fmla="*/ 707 w 707"/>
                  <a:gd name="T3" fmla="*/ 0 h 636"/>
                  <a:gd name="T4" fmla="*/ 0 w 707"/>
                  <a:gd name="T5" fmla="*/ 636 h 636"/>
                  <a:gd name="T6" fmla="*/ 707 w 707"/>
                  <a:gd name="T7" fmla="*/ 0 h 636"/>
                </a:gdLst>
                <a:ahLst/>
                <a:cxnLst>
                  <a:cxn ang="0">
                    <a:pos x="T0" y="T1"/>
                  </a:cxn>
                  <a:cxn ang="0">
                    <a:pos x="T2" y="T3"/>
                  </a:cxn>
                  <a:cxn ang="0">
                    <a:pos x="T4" y="T5"/>
                  </a:cxn>
                  <a:cxn ang="0">
                    <a:pos x="T6" y="T7"/>
                  </a:cxn>
                </a:cxnLst>
                <a:rect l="0" t="0" r="r" b="b"/>
                <a:pathLst>
                  <a:path w="707" h="636">
                    <a:moveTo>
                      <a:pt x="707" y="0"/>
                    </a:moveTo>
                    <a:lnTo>
                      <a:pt x="707" y="0"/>
                    </a:lnTo>
                    <a:lnTo>
                      <a:pt x="0" y="636"/>
                    </a:lnTo>
                    <a:lnTo>
                      <a:pt x="70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6" name="Freeform 187"/>
              <p:cNvSpPr>
                <a:spLocks/>
              </p:cNvSpPr>
              <p:nvPr/>
            </p:nvSpPr>
            <p:spPr bwMode="auto">
              <a:xfrm>
                <a:off x="3157" y="999"/>
                <a:ext cx="707" cy="636"/>
              </a:xfrm>
              <a:custGeom>
                <a:avLst/>
                <a:gdLst>
                  <a:gd name="T0" fmla="*/ 707 w 707"/>
                  <a:gd name="T1" fmla="*/ 0 h 636"/>
                  <a:gd name="T2" fmla="*/ 707 w 707"/>
                  <a:gd name="T3" fmla="*/ 0 h 636"/>
                  <a:gd name="T4" fmla="*/ 0 w 707"/>
                  <a:gd name="T5" fmla="*/ 636 h 636"/>
                  <a:gd name="T6" fmla="*/ 707 w 707"/>
                  <a:gd name="T7" fmla="*/ 0 h 636"/>
                </a:gdLst>
                <a:ahLst/>
                <a:cxnLst>
                  <a:cxn ang="0">
                    <a:pos x="T0" y="T1"/>
                  </a:cxn>
                  <a:cxn ang="0">
                    <a:pos x="T2" y="T3"/>
                  </a:cxn>
                  <a:cxn ang="0">
                    <a:pos x="T4" y="T5"/>
                  </a:cxn>
                  <a:cxn ang="0">
                    <a:pos x="T6" y="T7"/>
                  </a:cxn>
                </a:cxnLst>
                <a:rect l="0" t="0" r="r" b="b"/>
                <a:pathLst>
                  <a:path w="707" h="636">
                    <a:moveTo>
                      <a:pt x="707" y="0"/>
                    </a:moveTo>
                    <a:lnTo>
                      <a:pt x="707" y="0"/>
                    </a:lnTo>
                    <a:lnTo>
                      <a:pt x="0" y="636"/>
                    </a:lnTo>
                    <a:lnTo>
                      <a:pt x="7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7" name="Rectangle 188"/>
              <p:cNvSpPr>
                <a:spLocks noChangeArrowheads="1"/>
              </p:cNvSpPr>
              <p:nvPr/>
            </p:nvSpPr>
            <p:spPr bwMode="auto">
              <a:xfrm>
                <a:off x="3869" y="995"/>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8" name="Rectangle 189"/>
              <p:cNvSpPr>
                <a:spLocks noChangeArrowheads="1"/>
              </p:cNvSpPr>
              <p:nvPr/>
            </p:nvSpPr>
            <p:spPr bwMode="auto">
              <a:xfrm>
                <a:off x="3869" y="995"/>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9" name="Freeform 190"/>
              <p:cNvSpPr>
                <a:spLocks/>
              </p:cNvSpPr>
              <p:nvPr/>
            </p:nvSpPr>
            <p:spPr bwMode="auto">
              <a:xfrm>
                <a:off x="3157" y="1003"/>
                <a:ext cx="864" cy="889"/>
              </a:xfrm>
              <a:custGeom>
                <a:avLst/>
                <a:gdLst>
                  <a:gd name="T0" fmla="*/ 712 w 864"/>
                  <a:gd name="T1" fmla="*/ 0 h 889"/>
                  <a:gd name="T2" fmla="*/ 712 w 864"/>
                  <a:gd name="T3" fmla="*/ 0 h 889"/>
                  <a:gd name="T4" fmla="*/ 4 w 864"/>
                  <a:gd name="T5" fmla="*/ 632 h 889"/>
                  <a:gd name="T6" fmla="*/ 4 w 864"/>
                  <a:gd name="T7" fmla="*/ 635 h 889"/>
                  <a:gd name="T8" fmla="*/ 0 w 864"/>
                  <a:gd name="T9" fmla="*/ 635 h 889"/>
                  <a:gd name="T10" fmla="*/ 0 w 864"/>
                  <a:gd name="T11" fmla="*/ 635 h 889"/>
                  <a:gd name="T12" fmla="*/ 4 w 864"/>
                  <a:gd name="T13" fmla="*/ 635 h 889"/>
                  <a:gd name="T14" fmla="*/ 860 w 864"/>
                  <a:gd name="T15" fmla="*/ 885 h 889"/>
                  <a:gd name="T16" fmla="*/ 860 w 864"/>
                  <a:gd name="T17" fmla="*/ 885 h 889"/>
                  <a:gd name="T18" fmla="*/ 864 w 864"/>
                  <a:gd name="T19" fmla="*/ 889 h 889"/>
                  <a:gd name="T20" fmla="*/ 864 w 864"/>
                  <a:gd name="T21" fmla="*/ 885 h 889"/>
                  <a:gd name="T22" fmla="*/ 860 w 864"/>
                  <a:gd name="T23" fmla="*/ 885 h 889"/>
                  <a:gd name="T24" fmla="*/ 860 w 864"/>
                  <a:gd name="T25" fmla="*/ 885 h 889"/>
                  <a:gd name="T26" fmla="*/ 818 w 864"/>
                  <a:gd name="T27" fmla="*/ 628 h 889"/>
                  <a:gd name="T28" fmla="*/ 860 w 864"/>
                  <a:gd name="T29" fmla="*/ 885 h 889"/>
                  <a:gd name="T30" fmla="*/ 4 w 864"/>
                  <a:gd name="T31" fmla="*/ 632 h 889"/>
                  <a:gd name="T32" fmla="*/ 712 w 864"/>
                  <a:gd name="T3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4" h="889">
                    <a:moveTo>
                      <a:pt x="712" y="0"/>
                    </a:moveTo>
                    <a:lnTo>
                      <a:pt x="712" y="0"/>
                    </a:lnTo>
                    <a:lnTo>
                      <a:pt x="4" y="632"/>
                    </a:lnTo>
                    <a:lnTo>
                      <a:pt x="4" y="635"/>
                    </a:lnTo>
                    <a:lnTo>
                      <a:pt x="0" y="635"/>
                    </a:lnTo>
                    <a:lnTo>
                      <a:pt x="0" y="635"/>
                    </a:lnTo>
                    <a:lnTo>
                      <a:pt x="4" y="635"/>
                    </a:lnTo>
                    <a:lnTo>
                      <a:pt x="860" y="885"/>
                    </a:lnTo>
                    <a:lnTo>
                      <a:pt x="860" y="885"/>
                    </a:lnTo>
                    <a:lnTo>
                      <a:pt x="864" y="889"/>
                    </a:lnTo>
                    <a:lnTo>
                      <a:pt x="864" y="885"/>
                    </a:lnTo>
                    <a:lnTo>
                      <a:pt x="860" y="885"/>
                    </a:lnTo>
                    <a:lnTo>
                      <a:pt x="860" y="885"/>
                    </a:lnTo>
                    <a:lnTo>
                      <a:pt x="818" y="628"/>
                    </a:lnTo>
                    <a:lnTo>
                      <a:pt x="860" y="885"/>
                    </a:lnTo>
                    <a:lnTo>
                      <a:pt x="4" y="632"/>
                    </a:lnTo>
                    <a:lnTo>
                      <a:pt x="7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0" name="Freeform 191"/>
              <p:cNvSpPr>
                <a:spLocks/>
              </p:cNvSpPr>
              <p:nvPr/>
            </p:nvSpPr>
            <p:spPr bwMode="auto">
              <a:xfrm>
                <a:off x="3157" y="1003"/>
                <a:ext cx="864" cy="889"/>
              </a:xfrm>
              <a:custGeom>
                <a:avLst/>
                <a:gdLst>
                  <a:gd name="T0" fmla="*/ 712 w 864"/>
                  <a:gd name="T1" fmla="*/ 0 h 889"/>
                  <a:gd name="T2" fmla="*/ 712 w 864"/>
                  <a:gd name="T3" fmla="*/ 0 h 889"/>
                  <a:gd name="T4" fmla="*/ 4 w 864"/>
                  <a:gd name="T5" fmla="*/ 632 h 889"/>
                  <a:gd name="T6" fmla="*/ 4 w 864"/>
                  <a:gd name="T7" fmla="*/ 635 h 889"/>
                  <a:gd name="T8" fmla="*/ 0 w 864"/>
                  <a:gd name="T9" fmla="*/ 635 h 889"/>
                  <a:gd name="T10" fmla="*/ 0 w 864"/>
                  <a:gd name="T11" fmla="*/ 635 h 889"/>
                  <a:gd name="T12" fmla="*/ 4 w 864"/>
                  <a:gd name="T13" fmla="*/ 635 h 889"/>
                  <a:gd name="T14" fmla="*/ 860 w 864"/>
                  <a:gd name="T15" fmla="*/ 885 h 889"/>
                  <a:gd name="T16" fmla="*/ 860 w 864"/>
                  <a:gd name="T17" fmla="*/ 885 h 889"/>
                  <a:gd name="T18" fmla="*/ 864 w 864"/>
                  <a:gd name="T19" fmla="*/ 889 h 889"/>
                  <a:gd name="T20" fmla="*/ 864 w 864"/>
                  <a:gd name="T21" fmla="*/ 885 h 889"/>
                  <a:gd name="T22" fmla="*/ 860 w 864"/>
                  <a:gd name="T23" fmla="*/ 885 h 889"/>
                  <a:gd name="T24" fmla="*/ 860 w 864"/>
                  <a:gd name="T25" fmla="*/ 885 h 889"/>
                  <a:gd name="T26" fmla="*/ 818 w 864"/>
                  <a:gd name="T27" fmla="*/ 628 h 889"/>
                  <a:gd name="T28" fmla="*/ 860 w 864"/>
                  <a:gd name="T29" fmla="*/ 885 h 889"/>
                  <a:gd name="T30" fmla="*/ 4 w 864"/>
                  <a:gd name="T31" fmla="*/ 632 h 889"/>
                  <a:gd name="T32" fmla="*/ 712 w 864"/>
                  <a:gd name="T3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4" h="889">
                    <a:moveTo>
                      <a:pt x="712" y="0"/>
                    </a:moveTo>
                    <a:lnTo>
                      <a:pt x="712" y="0"/>
                    </a:lnTo>
                    <a:lnTo>
                      <a:pt x="4" y="632"/>
                    </a:lnTo>
                    <a:lnTo>
                      <a:pt x="4" y="635"/>
                    </a:lnTo>
                    <a:lnTo>
                      <a:pt x="0" y="635"/>
                    </a:lnTo>
                    <a:lnTo>
                      <a:pt x="0" y="635"/>
                    </a:lnTo>
                    <a:lnTo>
                      <a:pt x="4" y="635"/>
                    </a:lnTo>
                    <a:lnTo>
                      <a:pt x="860" y="885"/>
                    </a:lnTo>
                    <a:lnTo>
                      <a:pt x="860" y="885"/>
                    </a:lnTo>
                    <a:lnTo>
                      <a:pt x="864" y="889"/>
                    </a:lnTo>
                    <a:lnTo>
                      <a:pt x="864" y="885"/>
                    </a:lnTo>
                    <a:lnTo>
                      <a:pt x="860" y="885"/>
                    </a:lnTo>
                    <a:lnTo>
                      <a:pt x="860" y="885"/>
                    </a:lnTo>
                    <a:lnTo>
                      <a:pt x="818" y="628"/>
                    </a:lnTo>
                    <a:lnTo>
                      <a:pt x="860" y="885"/>
                    </a:lnTo>
                    <a:lnTo>
                      <a:pt x="4" y="632"/>
                    </a:lnTo>
                    <a:lnTo>
                      <a:pt x="7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1" name="Freeform 192"/>
              <p:cNvSpPr>
                <a:spLocks/>
              </p:cNvSpPr>
              <p:nvPr/>
            </p:nvSpPr>
            <p:spPr bwMode="auto">
              <a:xfrm>
                <a:off x="4076" y="1804"/>
                <a:ext cx="690" cy="80"/>
              </a:xfrm>
              <a:custGeom>
                <a:avLst/>
                <a:gdLst>
                  <a:gd name="T0" fmla="*/ 690 w 690"/>
                  <a:gd name="T1" fmla="*/ 0 h 80"/>
                  <a:gd name="T2" fmla="*/ 0 w 690"/>
                  <a:gd name="T3" fmla="*/ 80 h 80"/>
                  <a:gd name="T4" fmla="*/ 690 w 690"/>
                  <a:gd name="T5" fmla="*/ 0 h 80"/>
                </a:gdLst>
                <a:ahLst/>
                <a:cxnLst>
                  <a:cxn ang="0">
                    <a:pos x="T0" y="T1"/>
                  </a:cxn>
                  <a:cxn ang="0">
                    <a:pos x="T2" y="T3"/>
                  </a:cxn>
                  <a:cxn ang="0">
                    <a:pos x="T4" y="T5"/>
                  </a:cxn>
                </a:cxnLst>
                <a:rect l="0" t="0" r="r" b="b"/>
                <a:pathLst>
                  <a:path w="690" h="80">
                    <a:moveTo>
                      <a:pt x="690" y="0"/>
                    </a:moveTo>
                    <a:lnTo>
                      <a:pt x="0" y="80"/>
                    </a:lnTo>
                    <a:lnTo>
                      <a:pt x="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2" name="Freeform 193"/>
              <p:cNvSpPr>
                <a:spLocks/>
              </p:cNvSpPr>
              <p:nvPr/>
            </p:nvSpPr>
            <p:spPr bwMode="auto">
              <a:xfrm>
                <a:off x="4076" y="1804"/>
                <a:ext cx="690" cy="80"/>
              </a:xfrm>
              <a:custGeom>
                <a:avLst/>
                <a:gdLst>
                  <a:gd name="T0" fmla="*/ 690 w 690"/>
                  <a:gd name="T1" fmla="*/ 0 h 80"/>
                  <a:gd name="T2" fmla="*/ 0 w 690"/>
                  <a:gd name="T3" fmla="*/ 80 h 80"/>
                  <a:gd name="T4" fmla="*/ 690 w 690"/>
                  <a:gd name="T5" fmla="*/ 0 h 80"/>
                </a:gdLst>
                <a:ahLst/>
                <a:cxnLst>
                  <a:cxn ang="0">
                    <a:pos x="T0" y="T1"/>
                  </a:cxn>
                  <a:cxn ang="0">
                    <a:pos x="T2" y="T3"/>
                  </a:cxn>
                  <a:cxn ang="0">
                    <a:pos x="T4" y="T5"/>
                  </a:cxn>
                </a:cxnLst>
                <a:rect l="0" t="0" r="r" b="b"/>
                <a:pathLst>
                  <a:path w="690" h="80">
                    <a:moveTo>
                      <a:pt x="690" y="0"/>
                    </a:moveTo>
                    <a:lnTo>
                      <a:pt x="0" y="80"/>
                    </a:lnTo>
                    <a:lnTo>
                      <a:pt x="6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3" name="Rectangle 194"/>
              <p:cNvSpPr>
                <a:spLocks noChangeArrowheads="1"/>
              </p:cNvSpPr>
              <p:nvPr/>
            </p:nvSpPr>
            <p:spPr bwMode="auto">
              <a:xfrm>
                <a:off x="4771" y="1800"/>
                <a:ext cx="4"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4" name="Rectangle 195"/>
              <p:cNvSpPr>
                <a:spLocks noChangeArrowheads="1"/>
              </p:cNvSpPr>
              <p:nvPr/>
            </p:nvSpPr>
            <p:spPr bwMode="auto">
              <a:xfrm>
                <a:off x="4771" y="1800"/>
                <a:ext cx="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5" name="Freeform 196"/>
              <p:cNvSpPr>
                <a:spLocks/>
              </p:cNvSpPr>
              <p:nvPr/>
            </p:nvSpPr>
            <p:spPr bwMode="auto">
              <a:xfrm>
                <a:off x="3869" y="999"/>
                <a:ext cx="897" cy="889"/>
              </a:xfrm>
              <a:custGeom>
                <a:avLst/>
                <a:gdLst>
                  <a:gd name="T0" fmla="*/ 4 w 897"/>
                  <a:gd name="T1" fmla="*/ 0 h 889"/>
                  <a:gd name="T2" fmla="*/ 0 w 897"/>
                  <a:gd name="T3" fmla="*/ 0 h 889"/>
                  <a:gd name="T4" fmla="*/ 0 w 897"/>
                  <a:gd name="T5" fmla="*/ 4 h 889"/>
                  <a:gd name="T6" fmla="*/ 0 w 897"/>
                  <a:gd name="T7" fmla="*/ 4 h 889"/>
                  <a:gd name="T8" fmla="*/ 106 w 897"/>
                  <a:gd name="T9" fmla="*/ 632 h 889"/>
                  <a:gd name="T10" fmla="*/ 148 w 897"/>
                  <a:gd name="T11" fmla="*/ 889 h 889"/>
                  <a:gd name="T12" fmla="*/ 152 w 897"/>
                  <a:gd name="T13" fmla="*/ 889 h 889"/>
                  <a:gd name="T14" fmla="*/ 152 w 897"/>
                  <a:gd name="T15" fmla="*/ 885 h 889"/>
                  <a:gd name="T16" fmla="*/ 152 w 897"/>
                  <a:gd name="T17" fmla="*/ 889 h 889"/>
                  <a:gd name="T18" fmla="*/ 152 w 897"/>
                  <a:gd name="T19" fmla="*/ 889 h 889"/>
                  <a:gd name="T20" fmla="*/ 152 w 897"/>
                  <a:gd name="T21" fmla="*/ 889 h 889"/>
                  <a:gd name="T22" fmla="*/ 4 w 897"/>
                  <a:gd name="T23" fmla="*/ 4 h 889"/>
                  <a:gd name="T24" fmla="*/ 300 w 897"/>
                  <a:gd name="T25" fmla="*/ 268 h 889"/>
                  <a:gd name="T26" fmla="*/ 897 w 897"/>
                  <a:gd name="T27" fmla="*/ 801 h 889"/>
                  <a:gd name="T28" fmla="*/ 601 w 897"/>
                  <a:gd name="T29" fmla="*/ 834 h 889"/>
                  <a:gd name="T30" fmla="*/ 897 w 897"/>
                  <a:gd name="T31" fmla="*/ 801 h 889"/>
                  <a:gd name="T32" fmla="*/ 897 w 897"/>
                  <a:gd name="T33" fmla="*/ 797 h 889"/>
                  <a:gd name="T34" fmla="*/ 897 w 897"/>
                  <a:gd name="T35" fmla="*/ 794 h 889"/>
                  <a:gd name="T36" fmla="*/ 897 w 897"/>
                  <a:gd name="T37" fmla="*/ 794 h 889"/>
                  <a:gd name="T38" fmla="*/ 4 w 897"/>
                  <a:gd name="T39" fmla="*/ 0 h 889"/>
                  <a:gd name="T40" fmla="*/ 4 w 897"/>
                  <a:gd name="T41"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7" h="889">
                    <a:moveTo>
                      <a:pt x="4" y="0"/>
                    </a:moveTo>
                    <a:lnTo>
                      <a:pt x="0" y="0"/>
                    </a:lnTo>
                    <a:lnTo>
                      <a:pt x="0" y="4"/>
                    </a:lnTo>
                    <a:lnTo>
                      <a:pt x="0" y="4"/>
                    </a:lnTo>
                    <a:lnTo>
                      <a:pt x="106" y="632"/>
                    </a:lnTo>
                    <a:lnTo>
                      <a:pt x="148" y="889"/>
                    </a:lnTo>
                    <a:lnTo>
                      <a:pt x="152" y="889"/>
                    </a:lnTo>
                    <a:lnTo>
                      <a:pt x="152" y="885"/>
                    </a:lnTo>
                    <a:lnTo>
                      <a:pt x="152" y="889"/>
                    </a:lnTo>
                    <a:lnTo>
                      <a:pt x="152" y="889"/>
                    </a:lnTo>
                    <a:lnTo>
                      <a:pt x="152" y="889"/>
                    </a:lnTo>
                    <a:lnTo>
                      <a:pt x="4" y="4"/>
                    </a:lnTo>
                    <a:lnTo>
                      <a:pt x="300" y="268"/>
                    </a:lnTo>
                    <a:lnTo>
                      <a:pt x="897" y="801"/>
                    </a:lnTo>
                    <a:lnTo>
                      <a:pt x="601" y="834"/>
                    </a:lnTo>
                    <a:lnTo>
                      <a:pt x="897" y="801"/>
                    </a:lnTo>
                    <a:lnTo>
                      <a:pt x="897" y="797"/>
                    </a:lnTo>
                    <a:lnTo>
                      <a:pt x="897" y="794"/>
                    </a:lnTo>
                    <a:lnTo>
                      <a:pt x="897" y="794"/>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6" name="Freeform 197"/>
              <p:cNvSpPr>
                <a:spLocks/>
              </p:cNvSpPr>
              <p:nvPr/>
            </p:nvSpPr>
            <p:spPr bwMode="auto">
              <a:xfrm>
                <a:off x="3869" y="999"/>
                <a:ext cx="897" cy="889"/>
              </a:xfrm>
              <a:custGeom>
                <a:avLst/>
                <a:gdLst>
                  <a:gd name="T0" fmla="*/ 4 w 897"/>
                  <a:gd name="T1" fmla="*/ 0 h 889"/>
                  <a:gd name="T2" fmla="*/ 0 w 897"/>
                  <a:gd name="T3" fmla="*/ 0 h 889"/>
                  <a:gd name="T4" fmla="*/ 0 w 897"/>
                  <a:gd name="T5" fmla="*/ 4 h 889"/>
                  <a:gd name="T6" fmla="*/ 0 w 897"/>
                  <a:gd name="T7" fmla="*/ 4 h 889"/>
                  <a:gd name="T8" fmla="*/ 106 w 897"/>
                  <a:gd name="T9" fmla="*/ 632 h 889"/>
                  <a:gd name="T10" fmla="*/ 148 w 897"/>
                  <a:gd name="T11" fmla="*/ 889 h 889"/>
                  <a:gd name="T12" fmla="*/ 152 w 897"/>
                  <a:gd name="T13" fmla="*/ 889 h 889"/>
                  <a:gd name="T14" fmla="*/ 152 w 897"/>
                  <a:gd name="T15" fmla="*/ 885 h 889"/>
                  <a:gd name="T16" fmla="*/ 152 w 897"/>
                  <a:gd name="T17" fmla="*/ 889 h 889"/>
                  <a:gd name="T18" fmla="*/ 152 w 897"/>
                  <a:gd name="T19" fmla="*/ 889 h 889"/>
                  <a:gd name="T20" fmla="*/ 152 w 897"/>
                  <a:gd name="T21" fmla="*/ 889 h 889"/>
                  <a:gd name="T22" fmla="*/ 4 w 897"/>
                  <a:gd name="T23" fmla="*/ 4 h 889"/>
                  <a:gd name="T24" fmla="*/ 300 w 897"/>
                  <a:gd name="T25" fmla="*/ 268 h 889"/>
                  <a:gd name="T26" fmla="*/ 897 w 897"/>
                  <a:gd name="T27" fmla="*/ 801 h 889"/>
                  <a:gd name="T28" fmla="*/ 601 w 897"/>
                  <a:gd name="T29" fmla="*/ 834 h 889"/>
                  <a:gd name="T30" fmla="*/ 897 w 897"/>
                  <a:gd name="T31" fmla="*/ 801 h 889"/>
                  <a:gd name="T32" fmla="*/ 897 w 897"/>
                  <a:gd name="T33" fmla="*/ 797 h 889"/>
                  <a:gd name="T34" fmla="*/ 897 w 897"/>
                  <a:gd name="T35" fmla="*/ 794 h 889"/>
                  <a:gd name="T36" fmla="*/ 897 w 897"/>
                  <a:gd name="T37" fmla="*/ 794 h 889"/>
                  <a:gd name="T38" fmla="*/ 4 w 897"/>
                  <a:gd name="T39" fmla="*/ 0 h 889"/>
                  <a:gd name="T40" fmla="*/ 4 w 897"/>
                  <a:gd name="T41"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7" h="889">
                    <a:moveTo>
                      <a:pt x="4" y="0"/>
                    </a:moveTo>
                    <a:lnTo>
                      <a:pt x="0" y="0"/>
                    </a:lnTo>
                    <a:lnTo>
                      <a:pt x="0" y="4"/>
                    </a:lnTo>
                    <a:lnTo>
                      <a:pt x="0" y="4"/>
                    </a:lnTo>
                    <a:lnTo>
                      <a:pt x="106" y="632"/>
                    </a:lnTo>
                    <a:lnTo>
                      <a:pt x="148" y="889"/>
                    </a:lnTo>
                    <a:lnTo>
                      <a:pt x="152" y="889"/>
                    </a:lnTo>
                    <a:lnTo>
                      <a:pt x="152" y="885"/>
                    </a:lnTo>
                    <a:lnTo>
                      <a:pt x="152" y="889"/>
                    </a:lnTo>
                    <a:lnTo>
                      <a:pt x="152" y="889"/>
                    </a:lnTo>
                    <a:lnTo>
                      <a:pt x="152" y="889"/>
                    </a:lnTo>
                    <a:lnTo>
                      <a:pt x="4" y="4"/>
                    </a:lnTo>
                    <a:lnTo>
                      <a:pt x="300" y="268"/>
                    </a:lnTo>
                    <a:lnTo>
                      <a:pt x="897" y="801"/>
                    </a:lnTo>
                    <a:lnTo>
                      <a:pt x="601" y="834"/>
                    </a:lnTo>
                    <a:lnTo>
                      <a:pt x="897" y="801"/>
                    </a:lnTo>
                    <a:lnTo>
                      <a:pt x="897" y="797"/>
                    </a:lnTo>
                    <a:lnTo>
                      <a:pt x="897" y="794"/>
                    </a:lnTo>
                    <a:lnTo>
                      <a:pt x="897" y="794"/>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7" name="Freeform 198"/>
              <p:cNvSpPr>
                <a:spLocks/>
              </p:cNvSpPr>
              <p:nvPr/>
            </p:nvSpPr>
            <p:spPr bwMode="auto">
              <a:xfrm>
                <a:off x="3864" y="992"/>
                <a:ext cx="5" cy="3"/>
              </a:xfrm>
              <a:custGeom>
                <a:avLst/>
                <a:gdLst>
                  <a:gd name="T0" fmla="*/ 0 w 5"/>
                  <a:gd name="T1" fmla="*/ 0 h 3"/>
                  <a:gd name="T2" fmla="*/ 0 w 5"/>
                  <a:gd name="T3" fmla="*/ 0 h 3"/>
                  <a:gd name="T4" fmla="*/ 0 w 5"/>
                  <a:gd name="T5" fmla="*/ 0 h 3"/>
                  <a:gd name="T6" fmla="*/ 5 w 5"/>
                  <a:gd name="T7" fmla="*/ 3 h 3"/>
                  <a:gd name="T8" fmla="*/ 5 w 5"/>
                  <a:gd name="T9" fmla="*/ 3 h 3"/>
                  <a:gd name="T10" fmla="*/ 5 w 5"/>
                  <a:gd name="T11" fmla="*/ 3 h 3"/>
                  <a:gd name="T12" fmla="*/ 0 w 5"/>
                  <a:gd name="T13" fmla="*/ 0 h 3"/>
                  <a:gd name="T14" fmla="*/ 0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0"/>
                    </a:moveTo>
                    <a:lnTo>
                      <a:pt x="0" y="0"/>
                    </a:lnTo>
                    <a:lnTo>
                      <a:pt x="0" y="0"/>
                    </a:lnTo>
                    <a:lnTo>
                      <a:pt x="5" y="3"/>
                    </a:lnTo>
                    <a:lnTo>
                      <a:pt x="5" y="3"/>
                    </a:lnTo>
                    <a:lnTo>
                      <a:pt x="5" y="3"/>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8" name="Freeform 199"/>
              <p:cNvSpPr>
                <a:spLocks/>
              </p:cNvSpPr>
              <p:nvPr/>
            </p:nvSpPr>
            <p:spPr bwMode="auto">
              <a:xfrm>
                <a:off x="3864" y="992"/>
                <a:ext cx="5" cy="3"/>
              </a:xfrm>
              <a:custGeom>
                <a:avLst/>
                <a:gdLst>
                  <a:gd name="T0" fmla="*/ 0 w 5"/>
                  <a:gd name="T1" fmla="*/ 0 h 3"/>
                  <a:gd name="T2" fmla="*/ 0 w 5"/>
                  <a:gd name="T3" fmla="*/ 0 h 3"/>
                  <a:gd name="T4" fmla="*/ 0 w 5"/>
                  <a:gd name="T5" fmla="*/ 0 h 3"/>
                  <a:gd name="T6" fmla="*/ 5 w 5"/>
                  <a:gd name="T7" fmla="*/ 3 h 3"/>
                  <a:gd name="T8" fmla="*/ 5 w 5"/>
                  <a:gd name="T9" fmla="*/ 3 h 3"/>
                  <a:gd name="T10" fmla="*/ 5 w 5"/>
                  <a:gd name="T11" fmla="*/ 3 h 3"/>
                  <a:gd name="T12" fmla="*/ 0 w 5"/>
                  <a:gd name="T13" fmla="*/ 0 h 3"/>
                  <a:gd name="T14" fmla="*/ 0 w 5"/>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0"/>
                    </a:moveTo>
                    <a:lnTo>
                      <a:pt x="0" y="0"/>
                    </a:lnTo>
                    <a:lnTo>
                      <a:pt x="0" y="0"/>
                    </a:lnTo>
                    <a:lnTo>
                      <a:pt x="5" y="3"/>
                    </a:lnTo>
                    <a:lnTo>
                      <a:pt x="5" y="3"/>
                    </a:lnTo>
                    <a:lnTo>
                      <a:pt x="5" y="3"/>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9" name="Freeform 200"/>
              <p:cNvSpPr>
                <a:spLocks/>
              </p:cNvSpPr>
              <p:nvPr/>
            </p:nvSpPr>
            <p:spPr bwMode="auto">
              <a:xfrm>
                <a:off x="4910" y="624"/>
                <a:ext cx="140" cy="151"/>
              </a:xfrm>
              <a:custGeom>
                <a:avLst/>
                <a:gdLst>
                  <a:gd name="T0" fmla="*/ 140 w 140"/>
                  <a:gd name="T1" fmla="*/ 0 h 151"/>
                  <a:gd name="T2" fmla="*/ 0 w 140"/>
                  <a:gd name="T3" fmla="*/ 151 h 151"/>
                  <a:gd name="T4" fmla="*/ 140 w 140"/>
                  <a:gd name="T5" fmla="*/ 0 h 151"/>
                </a:gdLst>
                <a:ahLst/>
                <a:cxnLst>
                  <a:cxn ang="0">
                    <a:pos x="T0" y="T1"/>
                  </a:cxn>
                  <a:cxn ang="0">
                    <a:pos x="T2" y="T3"/>
                  </a:cxn>
                  <a:cxn ang="0">
                    <a:pos x="T4" y="T5"/>
                  </a:cxn>
                </a:cxnLst>
                <a:rect l="0" t="0" r="r" b="b"/>
                <a:pathLst>
                  <a:path w="140" h="151">
                    <a:moveTo>
                      <a:pt x="140" y="0"/>
                    </a:moveTo>
                    <a:lnTo>
                      <a:pt x="0" y="151"/>
                    </a:lnTo>
                    <a:lnTo>
                      <a:pt x="1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0" name="Freeform 201"/>
              <p:cNvSpPr>
                <a:spLocks/>
              </p:cNvSpPr>
              <p:nvPr/>
            </p:nvSpPr>
            <p:spPr bwMode="auto">
              <a:xfrm>
                <a:off x="4910" y="624"/>
                <a:ext cx="140" cy="151"/>
              </a:xfrm>
              <a:custGeom>
                <a:avLst/>
                <a:gdLst>
                  <a:gd name="T0" fmla="*/ 140 w 140"/>
                  <a:gd name="T1" fmla="*/ 0 h 151"/>
                  <a:gd name="T2" fmla="*/ 0 w 140"/>
                  <a:gd name="T3" fmla="*/ 151 h 151"/>
                  <a:gd name="T4" fmla="*/ 140 w 140"/>
                  <a:gd name="T5" fmla="*/ 0 h 151"/>
                </a:gdLst>
                <a:ahLst/>
                <a:cxnLst>
                  <a:cxn ang="0">
                    <a:pos x="T0" y="T1"/>
                  </a:cxn>
                  <a:cxn ang="0">
                    <a:pos x="T2" y="T3"/>
                  </a:cxn>
                  <a:cxn ang="0">
                    <a:pos x="T4" y="T5"/>
                  </a:cxn>
                </a:cxnLst>
                <a:rect l="0" t="0" r="r" b="b"/>
                <a:pathLst>
                  <a:path w="140" h="151">
                    <a:moveTo>
                      <a:pt x="140" y="0"/>
                    </a:moveTo>
                    <a:lnTo>
                      <a:pt x="0" y="151"/>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1" name="Freeform 202"/>
              <p:cNvSpPr>
                <a:spLocks/>
              </p:cNvSpPr>
              <p:nvPr/>
            </p:nvSpPr>
            <p:spPr bwMode="auto">
              <a:xfrm>
                <a:off x="4593" y="111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2" name="Freeform 203"/>
              <p:cNvSpPr>
                <a:spLocks/>
              </p:cNvSpPr>
              <p:nvPr/>
            </p:nvSpPr>
            <p:spPr bwMode="auto">
              <a:xfrm>
                <a:off x="4593" y="111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3" name="Freeform 204"/>
              <p:cNvSpPr>
                <a:spLocks noEditPoints="1"/>
              </p:cNvSpPr>
              <p:nvPr/>
            </p:nvSpPr>
            <p:spPr bwMode="auto">
              <a:xfrm>
                <a:off x="3826" y="378"/>
                <a:ext cx="1224" cy="739"/>
              </a:xfrm>
              <a:custGeom>
                <a:avLst/>
                <a:gdLst>
                  <a:gd name="T0" fmla="*/ 1224 w 1224"/>
                  <a:gd name="T1" fmla="*/ 243 h 739"/>
                  <a:gd name="T2" fmla="*/ 767 w 1224"/>
                  <a:gd name="T3" fmla="*/ 735 h 739"/>
                  <a:gd name="T4" fmla="*/ 767 w 1224"/>
                  <a:gd name="T5" fmla="*/ 735 h 739"/>
                  <a:gd name="T6" fmla="*/ 1224 w 1224"/>
                  <a:gd name="T7" fmla="*/ 243 h 739"/>
                  <a:gd name="T8" fmla="*/ 0 w 1224"/>
                  <a:gd name="T9" fmla="*/ 0 h 739"/>
                  <a:gd name="T10" fmla="*/ 0 w 1224"/>
                  <a:gd name="T11" fmla="*/ 0 h 739"/>
                  <a:gd name="T12" fmla="*/ 5 w 1224"/>
                  <a:gd name="T13" fmla="*/ 4 h 739"/>
                  <a:gd name="T14" fmla="*/ 763 w 1224"/>
                  <a:gd name="T15" fmla="*/ 735 h 739"/>
                  <a:gd name="T16" fmla="*/ 767 w 1224"/>
                  <a:gd name="T17" fmla="*/ 739 h 739"/>
                  <a:gd name="T18" fmla="*/ 767 w 1224"/>
                  <a:gd name="T19" fmla="*/ 735 h 739"/>
                  <a:gd name="T20" fmla="*/ 267 w 1224"/>
                  <a:gd name="T21" fmla="*/ 254 h 739"/>
                  <a:gd name="T22" fmla="*/ 9 w 1224"/>
                  <a:gd name="T23" fmla="*/ 0 h 739"/>
                  <a:gd name="T24" fmla="*/ 0 w 1224"/>
                  <a:gd name="T25"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4" h="739">
                    <a:moveTo>
                      <a:pt x="1224" y="243"/>
                    </a:moveTo>
                    <a:lnTo>
                      <a:pt x="767" y="735"/>
                    </a:lnTo>
                    <a:lnTo>
                      <a:pt x="767" y="735"/>
                    </a:lnTo>
                    <a:lnTo>
                      <a:pt x="1224" y="243"/>
                    </a:lnTo>
                    <a:close/>
                    <a:moveTo>
                      <a:pt x="0" y="0"/>
                    </a:moveTo>
                    <a:lnTo>
                      <a:pt x="0" y="0"/>
                    </a:lnTo>
                    <a:lnTo>
                      <a:pt x="5" y="4"/>
                    </a:lnTo>
                    <a:lnTo>
                      <a:pt x="763" y="735"/>
                    </a:lnTo>
                    <a:lnTo>
                      <a:pt x="767" y="739"/>
                    </a:lnTo>
                    <a:lnTo>
                      <a:pt x="767" y="735"/>
                    </a:lnTo>
                    <a:lnTo>
                      <a:pt x="267" y="254"/>
                    </a:lnTo>
                    <a:lnTo>
                      <a:pt x="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1" name="Group 406"/>
            <p:cNvGrpSpPr>
              <a:grpSpLocks/>
            </p:cNvGrpSpPr>
            <p:nvPr/>
          </p:nvGrpSpPr>
          <p:grpSpPr bwMode="auto">
            <a:xfrm>
              <a:off x="185" y="-4"/>
              <a:ext cx="6982" cy="4324"/>
              <a:chOff x="185" y="-4"/>
              <a:chExt cx="6982" cy="4324"/>
            </a:xfrm>
          </p:grpSpPr>
          <p:sp>
            <p:nvSpPr>
              <p:cNvPr id="154" name="Freeform 206"/>
              <p:cNvSpPr>
                <a:spLocks noEditPoints="1"/>
              </p:cNvSpPr>
              <p:nvPr/>
            </p:nvSpPr>
            <p:spPr bwMode="auto">
              <a:xfrm>
                <a:off x="3826" y="378"/>
                <a:ext cx="1224" cy="739"/>
              </a:xfrm>
              <a:custGeom>
                <a:avLst/>
                <a:gdLst>
                  <a:gd name="T0" fmla="*/ 1224 w 1224"/>
                  <a:gd name="T1" fmla="*/ 243 h 739"/>
                  <a:gd name="T2" fmla="*/ 767 w 1224"/>
                  <a:gd name="T3" fmla="*/ 735 h 739"/>
                  <a:gd name="T4" fmla="*/ 767 w 1224"/>
                  <a:gd name="T5" fmla="*/ 735 h 739"/>
                  <a:gd name="T6" fmla="*/ 1224 w 1224"/>
                  <a:gd name="T7" fmla="*/ 243 h 739"/>
                  <a:gd name="T8" fmla="*/ 0 w 1224"/>
                  <a:gd name="T9" fmla="*/ 0 h 739"/>
                  <a:gd name="T10" fmla="*/ 0 w 1224"/>
                  <a:gd name="T11" fmla="*/ 0 h 739"/>
                  <a:gd name="T12" fmla="*/ 5 w 1224"/>
                  <a:gd name="T13" fmla="*/ 4 h 739"/>
                  <a:gd name="T14" fmla="*/ 763 w 1224"/>
                  <a:gd name="T15" fmla="*/ 735 h 739"/>
                  <a:gd name="T16" fmla="*/ 767 w 1224"/>
                  <a:gd name="T17" fmla="*/ 739 h 739"/>
                  <a:gd name="T18" fmla="*/ 767 w 1224"/>
                  <a:gd name="T19" fmla="*/ 735 h 739"/>
                  <a:gd name="T20" fmla="*/ 267 w 1224"/>
                  <a:gd name="T21" fmla="*/ 254 h 739"/>
                  <a:gd name="T22" fmla="*/ 9 w 1224"/>
                  <a:gd name="T23" fmla="*/ 0 h 739"/>
                  <a:gd name="T24" fmla="*/ 0 w 1224"/>
                  <a:gd name="T25"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4" h="739">
                    <a:moveTo>
                      <a:pt x="1224" y="243"/>
                    </a:moveTo>
                    <a:lnTo>
                      <a:pt x="767" y="735"/>
                    </a:lnTo>
                    <a:lnTo>
                      <a:pt x="767" y="735"/>
                    </a:lnTo>
                    <a:lnTo>
                      <a:pt x="1224" y="243"/>
                    </a:lnTo>
                    <a:moveTo>
                      <a:pt x="0" y="0"/>
                    </a:moveTo>
                    <a:lnTo>
                      <a:pt x="0" y="0"/>
                    </a:lnTo>
                    <a:lnTo>
                      <a:pt x="5" y="4"/>
                    </a:lnTo>
                    <a:lnTo>
                      <a:pt x="763" y="735"/>
                    </a:lnTo>
                    <a:lnTo>
                      <a:pt x="767" y="739"/>
                    </a:lnTo>
                    <a:lnTo>
                      <a:pt x="767" y="735"/>
                    </a:lnTo>
                    <a:lnTo>
                      <a:pt x="267" y="254"/>
                    </a:lnTo>
                    <a:lnTo>
                      <a:pt x="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5" name="Freeform 207"/>
              <p:cNvSpPr>
                <a:spLocks/>
              </p:cNvSpPr>
              <p:nvPr/>
            </p:nvSpPr>
            <p:spPr bwMode="auto">
              <a:xfrm>
                <a:off x="3822" y="375"/>
                <a:ext cx="4" cy="0"/>
              </a:xfrm>
              <a:custGeom>
                <a:avLst/>
                <a:gdLst>
                  <a:gd name="T0" fmla="*/ 0 w 4"/>
                  <a:gd name="T1" fmla="*/ 0 w 4"/>
                  <a:gd name="T2" fmla="*/ 0 w 4"/>
                  <a:gd name="T3" fmla="*/ 4 w 4"/>
                  <a:gd name="T4" fmla="*/ 0 w 4"/>
                </a:gdLst>
                <a:ahLst/>
                <a:cxnLst>
                  <a:cxn ang="0">
                    <a:pos x="T0" y="0"/>
                  </a:cxn>
                  <a:cxn ang="0">
                    <a:pos x="T1" y="0"/>
                  </a:cxn>
                  <a:cxn ang="0">
                    <a:pos x="T2" y="0"/>
                  </a:cxn>
                  <a:cxn ang="0">
                    <a:pos x="T3" y="0"/>
                  </a:cxn>
                  <a:cxn ang="0">
                    <a:pos x="T4" y="0"/>
                  </a:cxn>
                </a:cxnLst>
                <a:rect l="0" t="0" r="r" b="b"/>
                <a:pathLst>
                  <a:path w="4">
                    <a:moveTo>
                      <a:pt x="0" y="0"/>
                    </a:moveTo>
                    <a:lnTo>
                      <a:pt x="0" y="0"/>
                    </a:lnTo>
                    <a:lnTo>
                      <a:pt x="0"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6" name="Freeform 208"/>
              <p:cNvSpPr>
                <a:spLocks/>
              </p:cNvSpPr>
              <p:nvPr/>
            </p:nvSpPr>
            <p:spPr bwMode="auto">
              <a:xfrm>
                <a:off x="3822" y="375"/>
                <a:ext cx="4" cy="0"/>
              </a:xfrm>
              <a:custGeom>
                <a:avLst/>
                <a:gdLst>
                  <a:gd name="T0" fmla="*/ 0 w 4"/>
                  <a:gd name="T1" fmla="*/ 0 w 4"/>
                  <a:gd name="T2" fmla="*/ 0 w 4"/>
                  <a:gd name="T3" fmla="*/ 4 w 4"/>
                  <a:gd name="T4" fmla="*/ 0 w 4"/>
                </a:gdLst>
                <a:ahLst/>
                <a:cxnLst>
                  <a:cxn ang="0">
                    <a:pos x="T0" y="0"/>
                  </a:cxn>
                  <a:cxn ang="0">
                    <a:pos x="T1" y="0"/>
                  </a:cxn>
                  <a:cxn ang="0">
                    <a:pos x="T2" y="0"/>
                  </a:cxn>
                  <a:cxn ang="0">
                    <a:pos x="T3" y="0"/>
                  </a:cxn>
                  <a:cxn ang="0">
                    <a:pos x="T4" y="0"/>
                  </a:cxn>
                </a:cxnLst>
                <a:rect l="0" t="0" r="r" b="b"/>
                <a:pathLst>
                  <a:path w="4">
                    <a:moveTo>
                      <a:pt x="0" y="0"/>
                    </a:moveTo>
                    <a:lnTo>
                      <a:pt x="0" y="0"/>
                    </a:lnTo>
                    <a:lnTo>
                      <a:pt x="0"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7" name="Freeform 209"/>
              <p:cNvSpPr>
                <a:spLocks/>
              </p:cNvSpPr>
              <p:nvPr/>
            </p:nvSpPr>
            <p:spPr bwMode="auto">
              <a:xfrm>
                <a:off x="5054" y="624"/>
                <a:ext cx="267" cy="548"/>
              </a:xfrm>
              <a:custGeom>
                <a:avLst/>
                <a:gdLst>
                  <a:gd name="T0" fmla="*/ 0 w 267"/>
                  <a:gd name="T1" fmla="*/ 0 h 548"/>
                  <a:gd name="T2" fmla="*/ 0 w 267"/>
                  <a:gd name="T3" fmla="*/ 0 h 548"/>
                  <a:gd name="T4" fmla="*/ 267 w 267"/>
                  <a:gd name="T5" fmla="*/ 548 h 548"/>
                  <a:gd name="T6" fmla="*/ 0 w 267"/>
                  <a:gd name="T7" fmla="*/ 0 h 548"/>
                </a:gdLst>
                <a:ahLst/>
                <a:cxnLst>
                  <a:cxn ang="0">
                    <a:pos x="T0" y="T1"/>
                  </a:cxn>
                  <a:cxn ang="0">
                    <a:pos x="T2" y="T3"/>
                  </a:cxn>
                  <a:cxn ang="0">
                    <a:pos x="T4" y="T5"/>
                  </a:cxn>
                  <a:cxn ang="0">
                    <a:pos x="T6" y="T7"/>
                  </a:cxn>
                </a:cxnLst>
                <a:rect l="0" t="0" r="r" b="b"/>
                <a:pathLst>
                  <a:path w="267" h="548">
                    <a:moveTo>
                      <a:pt x="0" y="0"/>
                    </a:moveTo>
                    <a:lnTo>
                      <a:pt x="0" y="0"/>
                    </a:lnTo>
                    <a:lnTo>
                      <a:pt x="267" y="54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8" name="Freeform 210"/>
              <p:cNvSpPr>
                <a:spLocks/>
              </p:cNvSpPr>
              <p:nvPr/>
            </p:nvSpPr>
            <p:spPr bwMode="auto">
              <a:xfrm>
                <a:off x="5054" y="624"/>
                <a:ext cx="267" cy="548"/>
              </a:xfrm>
              <a:custGeom>
                <a:avLst/>
                <a:gdLst>
                  <a:gd name="T0" fmla="*/ 0 w 267"/>
                  <a:gd name="T1" fmla="*/ 0 h 548"/>
                  <a:gd name="T2" fmla="*/ 0 w 267"/>
                  <a:gd name="T3" fmla="*/ 0 h 548"/>
                  <a:gd name="T4" fmla="*/ 267 w 267"/>
                  <a:gd name="T5" fmla="*/ 548 h 548"/>
                  <a:gd name="T6" fmla="*/ 0 w 267"/>
                  <a:gd name="T7" fmla="*/ 0 h 548"/>
                </a:gdLst>
                <a:ahLst/>
                <a:cxnLst>
                  <a:cxn ang="0">
                    <a:pos x="T0" y="T1"/>
                  </a:cxn>
                  <a:cxn ang="0">
                    <a:pos x="T2" y="T3"/>
                  </a:cxn>
                  <a:cxn ang="0">
                    <a:pos x="T4" y="T5"/>
                  </a:cxn>
                  <a:cxn ang="0">
                    <a:pos x="T6" y="T7"/>
                  </a:cxn>
                </a:cxnLst>
                <a:rect l="0" t="0" r="r" b="b"/>
                <a:pathLst>
                  <a:path w="267" h="548">
                    <a:moveTo>
                      <a:pt x="0" y="0"/>
                    </a:moveTo>
                    <a:lnTo>
                      <a:pt x="0" y="0"/>
                    </a:lnTo>
                    <a:lnTo>
                      <a:pt x="267" y="54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9" name="Freeform 211"/>
              <p:cNvSpPr>
                <a:spLocks/>
              </p:cNvSpPr>
              <p:nvPr/>
            </p:nvSpPr>
            <p:spPr bwMode="auto">
              <a:xfrm>
                <a:off x="4589" y="621"/>
                <a:ext cx="728" cy="558"/>
              </a:xfrm>
              <a:custGeom>
                <a:avLst/>
                <a:gdLst>
                  <a:gd name="T0" fmla="*/ 461 w 728"/>
                  <a:gd name="T1" fmla="*/ 0 h 558"/>
                  <a:gd name="T2" fmla="*/ 461 w 728"/>
                  <a:gd name="T3" fmla="*/ 0 h 558"/>
                  <a:gd name="T4" fmla="*/ 4 w 728"/>
                  <a:gd name="T5" fmla="*/ 492 h 558"/>
                  <a:gd name="T6" fmla="*/ 4 w 728"/>
                  <a:gd name="T7" fmla="*/ 492 h 558"/>
                  <a:gd name="T8" fmla="*/ 4 w 728"/>
                  <a:gd name="T9" fmla="*/ 496 h 558"/>
                  <a:gd name="T10" fmla="*/ 0 w 728"/>
                  <a:gd name="T11" fmla="*/ 496 h 558"/>
                  <a:gd name="T12" fmla="*/ 0 w 728"/>
                  <a:gd name="T13" fmla="*/ 496 h 558"/>
                  <a:gd name="T14" fmla="*/ 4 w 728"/>
                  <a:gd name="T15" fmla="*/ 496 h 558"/>
                  <a:gd name="T16" fmla="*/ 4 w 728"/>
                  <a:gd name="T17" fmla="*/ 496 h 558"/>
                  <a:gd name="T18" fmla="*/ 4 w 728"/>
                  <a:gd name="T19" fmla="*/ 496 h 558"/>
                  <a:gd name="T20" fmla="*/ 4 w 728"/>
                  <a:gd name="T21" fmla="*/ 496 h 558"/>
                  <a:gd name="T22" fmla="*/ 4 w 728"/>
                  <a:gd name="T23" fmla="*/ 496 h 558"/>
                  <a:gd name="T24" fmla="*/ 8 w 728"/>
                  <a:gd name="T25" fmla="*/ 496 h 558"/>
                  <a:gd name="T26" fmla="*/ 728 w 728"/>
                  <a:gd name="T27" fmla="*/ 558 h 558"/>
                  <a:gd name="T28" fmla="*/ 728 w 728"/>
                  <a:gd name="T29" fmla="*/ 558 h 558"/>
                  <a:gd name="T30" fmla="*/ 728 w 728"/>
                  <a:gd name="T31" fmla="*/ 558 h 558"/>
                  <a:gd name="T32" fmla="*/ 728 w 728"/>
                  <a:gd name="T33" fmla="*/ 558 h 558"/>
                  <a:gd name="T34" fmla="*/ 728 w 728"/>
                  <a:gd name="T35" fmla="*/ 558 h 558"/>
                  <a:gd name="T36" fmla="*/ 728 w 728"/>
                  <a:gd name="T37" fmla="*/ 554 h 558"/>
                  <a:gd name="T38" fmla="*/ 728 w 728"/>
                  <a:gd name="T39" fmla="*/ 554 h 558"/>
                  <a:gd name="T40" fmla="*/ 571 w 728"/>
                  <a:gd name="T41" fmla="*/ 540 h 558"/>
                  <a:gd name="T42" fmla="*/ 8 w 728"/>
                  <a:gd name="T43" fmla="*/ 492 h 558"/>
                  <a:gd name="T44" fmla="*/ 321 w 728"/>
                  <a:gd name="T45" fmla="*/ 154 h 558"/>
                  <a:gd name="T46" fmla="*/ 461 w 728"/>
                  <a:gd name="T47" fmla="*/ 3 h 558"/>
                  <a:gd name="T48" fmla="*/ 461 w 728"/>
                  <a:gd name="T49" fmla="*/ 3 h 558"/>
                  <a:gd name="T50" fmla="*/ 457 w 728"/>
                  <a:gd name="T51" fmla="*/ 3 h 558"/>
                  <a:gd name="T52" fmla="*/ 461 w 728"/>
                  <a:gd name="T53" fmla="*/ 0 h 558"/>
                  <a:gd name="T54" fmla="*/ 461 w 728"/>
                  <a:gd name="T55"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8" h="558">
                    <a:moveTo>
                      <a:pt x="461" y="0"/>
                    </a:moveTo>
                    <a:lnTo>
                      <a:pt x="461" y="0"/>
                    </a:lnTo>
                    <a:lnTo>
                      <a:pt x="4" y="492"/>
                    </a:lnTo>
                    <a:lnTo>
                      <a:pt x="4" y="492"/>
                    </a:lnTo>
                    <a:lnTo>
                      <a:pt x="4" y="496"/>
                    </a:lnTo>
                    <a:lnTo>
                      <a:pt x="0" y="496"/>
                    </a:lnTo>
                    <a:lnTo>
                      <a:pt x="0" y="496"/>
                    </a:lnTo>
                    <a:lnTo>
                      <a:pt x="4" y="496"/>
                    </a:lnTo>
                    <a:lnTo>
                      <a:pt x="4" y="496"/>
                    </a:lnTo>
                    <a:lnTo>
                      <a:pt x="4" y="496"/>
                    </a:lnTo>
                    <a:lnTo>
                      <a:pt x="4" y="496"/>
                    </a:lnTo>
                    <a:lnTo>
                      <a:pt x="4" y="496"/>
                    </a:lnTo>
                    <a:lnTo>
                      <a:pt x="8" y="496"/>
                    </a:lnTo>
                    <a:lnTo>
                      <a:pt x="728" y="558"/>
                    </a:lnTo>
                    <a:lnTo>
                      <a:pt x="728" y="558"/>
                    </a:lnTo>
                    <a:lnTo>
                      <a:pt x="728" y="558"/>
                    </a:lnTo>
                    <a:lnTo>
                      <a:pt x="728" y="558"/>
                    </a:lnTo>
                    <a:lnTo>
                      <a:pt x="728" y="558"/>
                    </a:lnTo>
                    <a:lnTo>
                      <a:pt x="728" y="554"/>
                    </a:lnTo>
                    <a:lnTo>
                      <a:pt x="728" y="554"/>
                    </a:lnTo>
                    <a:lnTo>
                      <a:pt x="571" y="540"/>
                    </a:lnTo>
                    <a:lnTo>
                      <a:pt x="8" y="492"/>
                    </a:lnTo>
                    <a:lnTo>
                      <a:pt x="321" y="154"/>
                    </a:lnTo>
                    <a:lnTo>
                      <a:pt x="461" y="3"/>
                    </a:lnTo>
                    <a:lnTo>
                      <a:pt x="461" y="3"/>
                    </a:lnTo>
                    <a:lnTo>
                      <a:pt x="457" y="3"/>
                    </a:lnTo>
                    <a:lnTo>
                      <a:pt x="461" y="0"/>
                    </a:lnTo>
                    <a:lnTo>
                      <a:pt x="4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0" name="Freeform 212"/>
              <p:cNvSpPr>
                <a:spLocks/>
              </p:cNvSpPr>
              <p:nvPr/>
            </p:nvSpPr>
            <p:spPr bwMode="auto">
              <a:xfrm>
                <a:off x="4589" y="621"/>
                <a:ext cx="728" cy="558"/>
              </a:xfrm>
              <a:custGeom>
                <a:avLst/>
                <a:gdLst>
                  <a:gd name="T0" fmla="*/ 461 w 728"/>
                  <a:gd name="T1" fmla="*/ 0 h 558"/>
                  <a:gd name="T2" fmla="*/ 461 w 728"/>
                  <a:gd name="T3" fmla="*/ 0 h 558"/>
                  <a:gd name="T4" fmla="*/ 4 w 728"/>
                  <a:gd name="T5" fmla="*/ 492 h 558"/>
                  <a:gd name="T6" fmla="*/ 4 w 728"/>
                  <a:gd name="T7" fmla="*/ 492 h 558"/>
                  <a:gd name="T8" fmla="*/ 4 w 728"/>
                  <a:gd name="T9" fmla="*/ 496 h 558"/>
                  <a:gd name="T10" fmla="*/ 0 w 728"/>
                  <a:gd name="T11" fmla="*/ 496 h 558"/>
                  <a:gd name="T12" fmla="*/ 0 w 728"/>
                  <a:gd name="T13" fmla="*/ 496 h 558"/>
                  <a:gd name="T14" fmla="*/ 4 w 728"/>
                  <a:gd name="T15" fmla="*/ 496 h 558"/>
                  <a:gd name="T16" fmla="*/ 4 w 728"/>
                  <a:gd name="T17" fmla="*/ 496 h 558"/>
                  <a:gd name="T18" fmla="*/ 4 w 728"/>
                  <a:gd name="T19" fmla="*/ 496 h 558"/>
                  <a:gd name="T20" fmla="*/ 4 w 728"/>
                  <a:gd name="T21" fmla="*/ 496 h 558"/>
                  <a:gd name="T22" fmla="*/ 4 w 728"/>
                  <a:gd name="T23" fmla="*/ 496 h 558"/>
                  <a:gd name="T24" fmla="*/ 8 w 728"/>
                  <a:gd name="T25" fmla="*/ 496 h 558"/>
                  <a:gd name="T26" fmla="*/ 728 w 728"/>
                  <a:gd name="T27" fmla="*/ 558 h 558"/>
                  <a:gd name="T28" fmla="*/ 728 w 728"/>
                  <a:gd name="T29" fmla="*/ 558 h 558"/>
                  <a:gd name="T30" fmla="*/ 728 w 728"/>
                  <a:gd name="T31" fmla="*/ 558 h 558"/>
                  <a:gd name="T32" fmla="*/ 728 w 728"/>
                  <a:gd name="T33" fmla="*/ 558 h 558"/>
                  <a:gd name="T34" fmla="*/ 728 w 728"/>
                  <a:gd name="T35" fmla="*/ 558 h 558"/>
                  <a:gd name="T36" fmla="*/ 728 w 728"/>
                  <a:gd name="T37" fmla="*/ 554 h 558"/>
                  <a:gd name="T38" fmla="*/ 728 w 728"/>
                  <a:gd name="T39" fmla="*/ 554 h 558"/>
                  <a:gd name="T40" fmla="*/ 571 w 728"/>
                  <a:gd name="T41" fmla="*/ 540 h 558"/>
                  <a:gd name="T42" fmla="*/ 8 w 728"/>
                  <a:gd name="T43" fmla="*/ 492 h 558"/>
                  <a:gd name="T44" fmla="*/ 321 w 728"/>
                  <a:gd name="T45" fmla="*/ 154 h 558"/>
                  <a:gd name="T46" fmla="*/ 461 w 728"/>
                  <a:gd name="T47" fmla="*/ 3 h 558"/>
                  <a:gd name="T48" fmla="*/ 461 w 728"/>
                  <a:gd name="T49" fmla="*/ 3 h 558"/>
                  <a:gd name="T50" fmla="*/ 457 w 728"/>
                  <a:gd name="T51" fmla="*/ 3 h 558"/>
                  <a:gd name="T52" fmla="*/ 461 w 728"/>
                  <a:gd name="T53" fmla="*/ 0 h 558"/>
                  <a:gd name="T54" fmla="*/ 461 w 728"/>
                  <a:gd name="T55"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8" h="558">
                    <a:moveTo>
                      <a:pt x="461" y="0"/>
                    </a:moveTo>
                    <a:lnTo>
                      <a:pt x="461" y="0"/>
                    </a:lnTo>
                    <a:lnTo>
                      <a:pt x="4" y="492"/>
                    </a:lnTo>
                    <a:lnTo>
                      <a:pt x="4" y="492"/>
                    </a:lnTo>
                    <a:lnTo>
                      <a:pt x="4" y="496"/>
                    </a:lnTo>
                    <a:lnTo>
                      <a:pt x="0" y="496"/>
                    </a:lnTo>
                    <a:lnTo>
                      <a:pt x="0" y="496"/>
                    </a:lnTo>
                    <a:lnTo>
                      <a:pt x="4" y="496"/>
                    </a:lnTo>
                    <a:lnTo>
                      <a:pt x="4" y="496"/>
                    </a:lnTo>
                    <a:lnTo>
                      <a:pt x="4" y="496"/>
                    </a:lnTo>
                    <a:lnTo>
                      <a:pt x="4" y="496"/>
                    </a:lnTo>
                    <a:lnTo>
                      <a:pt x="4" y="496"/>
                    </a:lnTo>
                    <a:lnTo>
                      <a:pt x="8" y="496"/>
                    </a:lnTo>
                    <a:lnTo>
                      <a:pt x="728" y="558"/>
                    </a:lnTo>
                    <a:lnTo>
                      <a:pt x="728" y="558"/>
                    </a:lnTo>
                    <a:lnTo>
                      <a:pt x="728" y="558"/>
                    </a:lnTo>
                    <a:lnTo>
                      <a:pt x="728" y="558"/>
                    </a:lnTo>
                    <a:lnTo>
                      <a:pt x="728" y="558"/>
                    </a:lnTo>
                    <a:lnTo>
                      <a:pt x="728" y="554"/>
                    </a:lnTo>
                    <a:lnTo>
                      <a:pt x="728" y="554"/>
                    </a:lnTo>
                    <a:lnTo>
                      <a:pt x="571" y="540"/>
                    </a:lnTo>
                    <a:lnTo>
                      <a:pt x="8" y="492"/>
                    </a:lnTo>
                    <a:lnTo>
                      <a:pt x="321" y="154"/>
                    </a:lnTo>
                    <a:lnTo>
                      <a:pt x="461" y="3"/>
                    </a:lnTo>
                    <a:lnTo>
                      <a:pt x="461" y="3"/>
                    </a:lnTo>
                    <a:lnTo>
                      <a:pt x="457" y="3"/>
                    </a:lnTo>
                    <a:lnTo>
                      <a:pt x="461" y="0"/>
                    </a:lnTo>
                    <a:lnTo>
                      <a:pt x="4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1" name="Freeform 213"/>
              <p:cNvSpPr>
                <a:spLocks/>
              </p:cNvSpPr>
              <p:nvPr/>
            </p:nvSpPr>
            <p:spPr bwMode="auto">
              <a:xfrm>
                <a:off x="5054" y="621"/>
                <a:ext cx="5" cy="3"/>
              </a:xfrm>
              <a:custGeom>
                <a:avLst/>
                <a:gdLst>
                  <a:gd name="T0" fmla="*/ 0 w 5"/>
                  <a:gd name="T1" fmla="*/ 0 h 3"/>
                  <a:gd name="T2" fmla="*/ 0 w 5"/>
                  <a:gd name="T3" fmla="*/ 0 h 3"/>
                  <a:gd name="T4" fmla="*/ 0 w 5"/>
                  <a:gd name="T5" fmla="*/ 3 h 3"/>
                  <a:gd name="T6" fmla="*/ 0 w 5"/>
                  <a:gd name="T7" fmla="*/ 3 h 3"/>
                  <a:gd name="T8" fmla="*/ 5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0"/>
                    </a:lnTo>
                    <a:lnTo>
                      <a:pt x="0" y="3"/>
                    </a:lnTo>
                    <a:lnTo>
                      <a:pt x="0" y="3"/>
                    </a:lnTo>
                    <a:lnTo>
                      <a:pt x="5"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2" name="Freeform 214"/>
              <p:cNvSpPr>
                <a:spLocks/>
              </p:cNvSpPr>
              <p:nvPr/>
            </p:nvSpPr>
            <p:spPr bwMode="auto">
              <a:xfrm>
                <a:off x="5054" y="621"/>
                <a:ext cx="5" cy="3"/>
              </a:xfrm>
              <a:custGeom>
                <a:avLst/>
                <a:gdLst>
                  <a:gd name="T0" fmla="*/ 0 w 5"/>
                  <a:gd name="T1" fmla="*/ 0 h 3"/>
                  <a:gd name="T2" fmla="*/ 0 w 5"/>
                  <a:gd name="T3" fmla="*/ 0 h 3"/>
                  <a:gd name="T4" fmla="*/ 0 w 5"/>
                  <a:gd name="T5" fmla="*/ 3 h 3"/>
                  <a:gd name="T6" fmla="*/ 0 w 5"/>
                  <a:gd name="T7" fmla="*/ 3 h 3"/>
                  <a:gd name="T8" fmla="*/ 5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0"/>
                    </a:lnTo>
                    <a:lnTo>
                      <a:pt x="0" y="3"/>
                    </a:lnTo>
                    <a:lnTo>
                      <a:pt x="0" y="3"/>
                    </a:lnTo>
                    <a:lnTo>
                      <a:pt x="5"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3" name="Freeform 215"/>
              <p:cNvSpPr>
                <a:spLocks/>
              </p:cNvSpPr>
              <p:nvPr/>
            </p:nvSpPr>
            <p:spPr bwMode="auto">
              <a:xfrm>
                <a:off x="3822" y="103"/>
                <a:ext cx="1228" cy="518"/>
              </a:xfrm>
              <a:custGeom>
                <a:avLst/>
                <a:gdLst>
                  <a:gd name="T0" fmla="*/ 665 w 1228"/>
                  <a:gd name="T1" fmla="*/ 0 h 518"/>
                  <a:gd name="T2" fmla="*/ 9 w 1228"/>
                  <a:gd name="T3" fmla="*/ 268 h 518"/>
                  <a:gd name="T4" fmla="*/ 4 w 1228"/>
                  <a:gd name="T5" fmla="*/ 272 h 518"/>
                  <a:gd name="T6" fmla="*/ 4 w 1228"/>
                  <a:gd name="T7" fmla="*/ 272 h 518"/>
                  <a:gd name="T8" fmla="*/ 4 w 1228"/>
                  <a:gd name="T9" fmla="*/ 272 h 518"/>
                  <a:gd name="T10" fmla="*/ 0 w 1228"/>
                  <a:gd name="T11" fmla="*/ 272 h 518"/>
                  <a:gd name="T12" fmla="*/ 0 w 1228"/>
                  <a:gd name="T13" fmla="*/ 275 h 518"/>
                  <a:gd name="T14" fmla="*/ 4 w 1228"/>
                  <a:gd name="T15" fmla="*/ 275 h 518"/>
                  <a:gd name="T16" fmla="*/ 216 w 1228"/>
                  <a:gd name="T17" fmla="*/ 316 h 518"/>
                  <a:gd name="T18" fmla="*/ 1228 w 1228"/>
                  <a:gd name="T19" fmla="*/ 518 h 518"/>
                  <a:gd name="T20" fmla="*/ 1228 w 1228"/>
                  <a:gd name="T21" fmla="*/ 518 h 518"/>
                  <a:gd name="T22" fmla="*/ 1228 w 1228"/>
                  <a:gd name="T23" fmla="*/ 518 h 518"/>
                  <a:gd name="T24" fmla="*/ 737 w 1228"/>
                  <a:gd name="T25" fmla="*/ 70 h 518"/>
                  <a:gd name="T26" fmla="*/ 1224 w 1228"/>
                  <a:gd name="T27" fmla="*/ 514 h 518"/>
                  <a:gd name="T28" fmla="*/ 13 w 1228"/>
                  <a:gd name="T29" fmla="*/ 272 h 518"/>
                  <a:gd name="T30" fmla="*/ 665 w 1228"/>
                  <a:gd name="T31" fmla="*/ 3 h 518"/>
                  <a:gd name="T32" fmla="*/ 665 w 1228"/>
                  <a:gd name="T33" fmla="*/ 3 h 518"/>
                  <a:gd name="T34" fmla="*/ 665 w 1228"/>
                  <a:gd name="T35" fmla="*/ 3 h 518"/>
                  <a:gd name="T36" fmla="*/ 665 w 1228"/>
                  <a:gd name="T37" fmla="*/ 3 h 518"/>
                  <a:gd name="T38" fmla="*/ 665 w 1228"/>
                  <a:gd name="T39"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8" h="518">
                    <a:moveTo>
                      <a:pt x="665" y="0"/>
                    </a:moveTo>
                    <a:lnTo>
                      <a:pt x="9" y="268"/>
                    </a:lnTo>
                    <a:lnTo>
                      <a:pt x="4" y="272"/>
                    </a:lnTo>
                    <a:lnTo>
                      <a:pt x="4" y="272"/>
                    </a:lnTo>
                    <a:lnTo>
                      <a:pt x="4" y="272"/>
                    </a:lnTo>
                    <a:lnTo>
                      <a:pt x="0" y="272"/>
                    </a:lnTo>
                    <a:lnTo>
                      <a:pt x="0" y="275"/>
                    </a:lnTo>
                    <a:lnTo>
                      <a:pt x="4" y="275"/>
                    </a:lnTo>
                    <a:lnTo>
                      <a:pt x="216" y="316"/>
                    </a:lnTo>
                    <a:lnTo>
                      <a:pt x="1228" y="518"/>
                    </a:lnTo>
                    <a:lnTo>
                      <a:pt x="1228" y="518"/>
                    </a:lnTo>
                    <a:lnTo>
                      <a:pt x="1228" y="518"/>
                    </a:lnTo>
                    <a:lnTo>
                      <a:pt x="737" y="70"/>
                    </a:lnTo>
                    <a:lnTo>
                      <a:pt x="1224" y="514"/>
                    </a:lnTo>
                    <a:lnTo>
                      <a:pt x="13" y="272"/>
                    </a:lnTo>
                    <a:lnTo>
                      <a:pt x="665" y="3"/>
                    </a:lnTo>
                    <a:lnTo>
                      <a:pt x="665" y="3"/>
                    </a:lnTo>
                    <a:lnTo>
                      <a:pt x="665" y="3"/>
                    </a:lnTo>
                    <a:lnTo>
                      <a:pt x="665" y="3"/>
                    </a:lnTo>
                    <a:lnTo>
                      <a:pt x="6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4" name="Freeform 216"/>
              <p:cNvSpPr>
                <a:spLocks/>
              </p:cNvSpPr>
              <p:nvPr/>
            </p:nvSpPr>
            <p:spPr bwMode="auto">
              <a:xfrm>
                <a:off x="3822" y="103"/>
                <a:ext cx="1228" cy="518"/>
              </a:xfrm>
              <a:custGeom>
                <a:avLst/>
                <a:gdLst>
                  <a:gd name="T0" fmla="*/ 665 w 1228"/>
                  <a:gd name="T1" fmla="*/ 0 h 518"/>
                  <a:gd name="T2" fmla="*/ 9 w 1228"/>
                  <a:gd name="T3" fmla="*/ 268 h 518"/>
                  <a:gd name="T4" fmla="*/ 4 w 1228"/>
                  <a:gd name="T5" fmla="*/ 272 h 518"/>
                  <a:gd name="T6" fmla="*/ 4 w 1228"/>
                  <a:gd name="T7" fmla="*/ 272 h 518"/>
                  <a:gd name="T8" fmla="*/ 4 w 1228"/>
                  <a:gd name="T9" fmla="*/ 272 h 518"/>
                  <a:gd name="T10" fmla="*/ 0 w 1228"/>
                  <a:gd name="T11" fmla="*/ 272 h 518"/>
                  <a:gd name="T12" fmla="*/ 0 w 1228"/>
                  <a:gd name="T13" fmla="*/ 275 h 518"/>
                  <a:gd name="T14" fmla="*/ 4 w 1228"/>
                  <a:gd name="T15" fmla="*/ 275 h 518"/>
                  <a:gd name="T16" fmla="*/ 216 w 1228"/>
                  <a:gd name="T17" fmla="*/ 316 h 518"/>
                  <a:gd name="T18" fmla="*/ 1228 w 1228"/>
                  <a:gd name="T19" fmla="*/ 518 h 518"/>
                  <a:gd name="T20" fmla="*/ 1228 w 1228"/>
                  <a:gd name="T21" fmla="*/ 518 h 518"/>
                  <a:gd name="T22" fmla="*/ 1228 w 1228"/>
                  <a:gd name="T23" fmla="*/ 518 h 518"/>
                  <a:gd name="T24" fmla="*/ 737 w 1228"/>
                  <a:gd name="T25" fmla="*/ 70 h 518"/>
                  <a:gd name="T26" fmla="*/ 1224 w 1228"/>
                  <a:gd name="T27" fmla="*/ 514 h 518"/>
                  <a:gd name="T28" fmla="*/ 13 w 1228"/>
                  <a:gd name="T29" fmla="*/ 272 h 518"/>
                  <a:gd name="T30" fmla="*/ 665 w 1228"/>
                  <a:gd name="T31" fmla="*/ 3 h 518"/>
                  <a:gd name="T32" fmla="*/ 665 w 1228"/>
                  <a:gd name="T33" fmla="*/ 3 h 518"/>
                  <a:gd name="T34" fmla="*/ 665 w 1228"/>
                  <a:gd name="T35" fmla="*/ 3 h 518"/>
                  <a:gd name="T36" fmla="*/ 665 w 1228"/>
                  <a:gd name="T37" fmla="*/ 3 h 518"/>
                  <a:gd name="T38" fmla="*/ 665 w 1228"/>
                  <a:gd name="T39"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8" h="518">
                    <a:moveTo>
                      <a:pt x="665" y="0"/>
                    </a:moveTo>
                    <a:lnTo>
                      <a:pt x="9" y="268"/>
                    </a:lnTo>
                    <a:lnTo>
                      <a:pt x="4" y="272"/>
                    </a:lnTo>
                    <a:lnTo>
                      <a:pt x="4" y="272"/>
                    </a:lnTo>
                    <a:lnTo>
                      <a:pt x="4" y="272"/>
                    </a:lnTo>
                    <a:lnTo>
                      <a:pt x="0" y="272"/>
                    </a:lnTo>
                    <a:lnTo>
                      <a:pt x="0" y="275"/>
                    </a:lnTo>
                    <a:lnTo>
                      <a:pt x="4" y="275"/>
                    </a:lnTo>
                    <a:lnTo>
                      <a:pt x="216" y="316"/>
                    </a:lnTo>
                    <a:lnTo>
                      <a:pt x="1228" y="518"/>
                    </a:lnTo>
                    <a:lnTo>
                      <a:pt x="1228" y="518"/>
                    </a:lnTo>
                    <a:lnTo>
                      <a:pt x="1228" y="518"/>
                    </a:lnTo>
                    <a:lnTo>
                      <a:pt x="737" y="70"/>
                    </a:lnTo>
                    <a:lnTo>
                      <a:pt x="1224" y="514"/>
                    </a:lnTo>
                    <a:lnTo>
                      <a:pt x="13" y="272"/>
                    </a:lnTo>
                    <a:lnTo>
                      <a:pt x="665" y="3"/>
                    </a:lnTo>
                    <a:lnTo>
                      <a:pt x="665" y="3"/>
                    </a:lnTo>
                    <a:lnTo>
                      <a:pt x="665" y="3"/>
                    </a:lnTo>
                    <a:lnTo>
                      <a:pt x="665" y="3"/>
                    </a:lnTo>
                    <a:lnTo>
                      <a:pt x="6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5" name="Freeform 217"/>
              <p:cNvSpPr>
                <a:spLocks/>
              </p:cNvSpPr>
              <p:nvPr/>
            </p:nvSpPr>
            <p:spPr bwMode="auto">
              <a:xfrm>
                <a:off x="744" y="2513"/>
                <a:ext cx="131" cy="84"/>
              </a:xfrm>
              <a:custGeom>
                <a:avLst/>
                <a:gdLst>
                  <a:gd name="T0" fmla="*/ 0 w 131"/>
                  <a:gd name="T1" fmla="*/ 0 h 84"/>
                  <a:gd name="T2" fmla="*/ 131 w 131"/>
                  <a:gd name="T3" fmla="*/ 84 h 84"/>
                  <a:gd name="T4" fmla="*/ 0 w 131"/>
                  <a:gd name="T5" fmla="*/ 0 h 84"/>
                </a:gdLst>
                <a:ahLst/>
                <a:cxnLst>
                  <a:cxn ang="0">
                    <a:pos x="T0" y="T1"/>
                  </a:cxn>
                  <a:cxn ang="0">
                    <a:pos x="T2" y="T3"/>
                  </a:cxn>
                  <a:cxn ang="0">
                    <a:pos x="T4" y="T5"/>
                  </a:cxn>
                </a:cxnLst>
                <a:rect l="0" t="0" r="r" b="b"/>
                <a:pathLst>
                  <a:path w="131" h="84">
                    <a:moveTo>
                      <a:pt x="0" y="0"/>
                    </a:moveTo>
                    <a:lnTo>
                      <a:pt x="131" y="8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6" name="Freeform 218"/>
              <p:cNvSpPr>
                <a:spLocks/>
              </p:cNvSpPr>
              <p:nvPr/>
            </p:nvSpPr>
            <p:spPr bwMode="auto">
              <a:xfrm>
                <a:off x="744" y="2513"/>
                <a:ext cx="131" cy="84"/>
              </a:xfrm>
              <a:custGeom>
                <a:avLst/>
                <a:gdLst>
                  <a:gd name="T0" fmla="*/ 0 w 131"/>
                  <a:gd name="T1" fmla="*/ 0 h 84"/>
                  <a:gd name="T2" fmla="*/ 131 w 131"/>
                  <a:gd name="T3" fmla="*/ 84 h 84"/>
                  <a:gd name="T4" fmla="*/ 0 w 131"/>
                  <a:gd name="T5" fmla="*/ 0 h 84"/>
                </a:gdLst>
                <a:ahLst/>
                <a:cxnLst>
                  <a:cxn ang="0">
                    <a:pos x="T0" y="T1"/>
                  </a:cxn>
                  <a:cxn ang="0">
                    <a:pos x="T2" y="T3"/>
                  </a:cxn>
                  <a:cxn ang="0">
                    <a:pos x="T4" y="T5"/>
                  </a:cxn>
                </a:cxnLst>
                <a:rect l="0" t="0" r="r" b="b"/>
                <a:pathLst>
                  <a:path w="131" h="84">
                    <a:moveTo>
                      <a:pt x="0" y="0"/>
                    </a:moveTo>
                    <a:lnTo>
                      <a:pt x="131" y="8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7" name="Freeform 219"/>
              <p:cNvSpPr>
                <a:spLocks/>
              </p:cNvSpPr>
              <p:nvPr/>
            </p:nvSpPr>
            <p:spPr bwMode="auto">
              <a:xfrm>
                <a:off x="185" y="215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8" name="Freeform 220"/>
              <p:cNvSpPr>
                <a:spLocks/>
              </p:cNvSpPr>
              <p:nvPr/>
            </p:nvSpPr>
            <p:spPr bwMode="auto">
              <a:xfrm>
                <a:off x="185" y="215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9" name="Freeform 221"/>
              <p:cNvSpPr>
                <a:spLocks noEditPoints="1"/>
              </p:cNvSpPr>
              <p:nvPr/>
            </p:nvSpPr>
            <p:spPr bwMode="auto">
              <a:xfrm>
                <a:off x="185" y="1719"/>
                <a:ext cx="766" cy="327"/>
              </a:xfrm>
              <a:custGeom>
                <a:avLst/>
                <a:gdLst>
                  <a:gd name="T0" fmla="*/ 554 w 766"/>
                  <a:gd name="T1" fmla="*/ 88 h 327"/>
                  <a:gd name="T2" fmla="*/ 762 w 766"/>
                  <a:gd name="T3" fmla="*/ 0 h 327"/>
                  <a:gd name="T4" fmla="*/ 554 w 766"/>
                  <a:gd name="T5" fmla="*/ 88 h 327"/>
                  <a:gd name="T6" fmla="*/ 762 w 766"/>
                  <a:gd name="T7" fmla="*/ 0 h 327"/>
                  <a:gd name="T8" fmla="*/ 554 w 766"/>
                  <a:gd name="T9" fmla="*/ 88 h 327"/>
                  <a:gd name="T10" fmla="*/ 0 w 766"/>
                  <a:gd name="T11" fmla="*/ 323 h 327"/>
                  <a:gd name="T12" fmla="*/ 0 w 766"/>
                  <a:gd name="T13" fmla="*/ 327 h 327"/>
                  <a:gd name="T14" fmla="*/ 533 w 766"/>
                  <a:gd name="T15" fmla="*/ 99 h 327"/>
                  <a:gd name="T16" fmla="*/ 766 w 766"/>
                  <a:gd name="T17" fmla="*/ 4 h 327"/>
                  <a:gd name="T18" fmla="*/ 766 w 766"/>
                  <a:gd name="T19" fmla="*/ 4 h 327"/>
                  <a:gd name="T20" fmla="*/ 762 w 766"/>
                  <a:gd name="T21"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6" h="327">
                    <a:moveTo>
                      <a:pt x="554" y="88"/>
                    </a:moveTo>
                    <a:lnTo>
                      <a:pt x="762" y="0"/>
                    </a:lnTo>
                    <a:lnTo>
                      <a:pt x="554" y="88"/>
                    </a:lnTo>
                    <a:close/>
                    <a:moveTo>
                      <a:pt x="762" y="0"/>
                    </a:moveTo>
                    <a:lnTo>
                      <a:pt x="554" y="88"/>
                    </a:lnTo>
                    <a:lnTo>
                      <a:pt x="0" y="323"/>
                    </a:lnTo>
                    <a:lnTo>
                      <a:pt x="0" y="327"/>
                    </a:lnTo>
                    <a:lnTo>
                      <a:pt x="533" y="99"/>
                    </a:lnTo>
                    <a:lnTo>
                      <a:pt x="766" y="4"/>
                    </a:lnTo>
                    <a:lnTo>
                      <a:pt x="766" y="4"/>
                    </a:lnTo>
                    <a:lnTo>
                      <a:pt x="7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0" name="Freeform 222"/>
              <p:cNvSpPr>
                <a:spLocks noEditPoints="1"/>
              </p:cNvSpPr>
              <p:nvPr/>
            </p:nvSpPr>
            <p:spPr bwMode="auto">
              <a:xfrm>
                <a:off x="185" y="1719"/>
                <a:ext cx="766" cy="327"/>
              </a:xfrm>
              <a:custGeom>
                <a:avLst/>
                <a:gdLst>
                  <a:gd name="T0" fmla="*/ 554 w 766"/>
                  <a:gd name="T1" fmla="*/ 88 h 327"/>
                  <a:gd name="T2" fmla="*/ 762 w 766"/>
                  <a:gd name="T3" fmla="*/ 0 h 327"/>
                  <a:gd name="T4" fmla="*/ 554 w 766"/>
                  <a:gd name="T5" fmla="*/ 88 h 327"/>
                  <a:gd name="T6" fmla="*/ 762 w 766"/>
                  <a:gd name="T7" fmla="*/ 0 h 327"/>
                  <a:gd name="T8" fmla="*/ 554 w 766"/>
                  <a:gd name="T9" fmla="*/ 88 h 327"/>
                  <a:gd name="T10" fmla="*/ 0 w 766"/>
                  <a:gd name="T11" fmla="*/ 323 h 327"/>
                  <a:gd name="T12" fmla="*/ 0 w 766"/>
                  <a:gd name="T13" fmla="*/ 327 h 327"/>
                  <a:gd name="T14" fmla="*/ 533 w 766"/>
                  <a:gd name="T15" fmla="*/ 99 h 327"/>
                  <a:gd name="T16" fmla="*/ 766 w 766"/>
                  <a:gd name="T17" fmla="*/ 4 h 327"/>
                  <a:gd name="T18" fmla="*/ 766 w 766"/>
                  <a:gd name="T19" fmla="*/ 4 h 327"/>
                  <a:gd name="T20" fmla="*/ 762 w 766"/>
                  <a:gd name="T21"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6" h="327">
                    <a:moveTo>
                      <a:pt x="554" y="88"/>
                    </a:moveTo>
                    <a:lnTo>
                      <a:pt x="762" y="0"/>
                    </a:lnTo>
                    <a:lnTo>
                      <a:pt x="554" y="88"/>
                    </a:lnTo>
                    <a:moveTo>
                      <a:pt x="762" y="0"/>
                    </a:moveTo>
                    <a:lnTo>
                      <a:pt x="554" y="88"/>
                    </a:lnTo>
                    <a:lnTo>
                      <a:pt x="0" y="323"/>
                    </a:lnTo>
                    <a:lnTo>
                      <a:pt x="0" y="327"/>
                    </a:lnTo>
                    <a:lnTo>
                      <a:pt x="533" y="99"/>
                    </a:lnTo>
                    <a:lnTo>
                      <a:pt x="766" y="4"/>
                    </a:lnTo>
                    <a:lnTo>
                      <a:pt x="766" y="4"/>
                    </a:lnTo>
                    <a:lnTo>
                      <a:pt x="7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1" name="Freeform 223"/>
              <p:cNvSpPr>
                <a:spLocks/>
              </p:cNvSpPr>
              <p:nvPr/>
            </p:nvSpPr>
            <p:spPr bwMode="auto">
              <a:xfrm>
                <a:off x="879" y="2601"/>
                <a:ext cx="707" cy="452"/>
              </a:xfrm>
              <a:custGeom>
                <a:avLst/>
                <a:gdLst>
                  <a:gd name="T0" fmla="*/ 0 w 707"/>
                  <a:gd name="T1" fmla="*/ 0 h 452"/>
                  <a:gd name="T2" fmla="*/ 707 w 707"/>
                  <a:gd name="T3" fmla="*/ 452 h 452"/>
                  <a:gd name="T4" fmla="*/ 707 w 707"/>
                  <a:gd name="T5" fmla="*/ 452 h 452"/>
                  <a:gd name="T6" fmla="*/ 0 w 707"/>
                  <a:gd name="T7" fmla="*/ 0 h 452"/>
                </a:gdLst>
                <a:ahLst/>
                <a:cxnLst>
                  <a:cxn ang="0">
                    <a:pos x="T0" y="T1"/>
                  </a:cxn>
                  <a:cxn ang="0">
                    <a:pos x="T2" y="T3"/>
                  </a:cxn>
                  <a:cxn ang="0">
                    <a:pos x="T4" y="T5"/>
                  </a:cxn>
                  <a:cxn ang="0">
                    <a:pos x="T6" y="T7"/>
                  </a:cxn>
                </a:cxnLst>
                <a:rect l="0" t="0" r="r" b="b"/>
                <a:pathLst>
                  <a:path w="707" h="452">
                    <a:moveTo>
                      <a:pt x="0" y="0"/>
                    </a:moveTo>
                    <a:lnTo>
                      <a:pt x="707" y="452"/>
                    </a:lnTo>
                    <a:lnTo>
                      <a:pt x="707" y="4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2" name="Freeform 224"/>
              <p:cNvSpPr>
                <a:spLocks/>
              </p:cNvSpPr>
              <p:nvPr/>
            </p:nvSpPr>
            <p:spPr bwMode="auto">
              <a:xfrm>
                <a:off x="879" y="2601"/>
                <a:ext cx="707" cy="452"/>
              </a:xfrm>
              <a:custGeom>
                <a:avLst/>
                <a:gdLst>
                  <a:gd name="T0" fmla="*/ 0 w 707"/>
                  <a:gd name="T1" fmla="*/ 0 h 452"/>
                  <a:gd name="T2" fmla="*/ 707 w 707"/>
                  <a:gd name="T3" fmla="*/ 452 h 452"/>
                  <a:gd name="T4" fmla="*/ 707 w 707"/>
                  <a:gd name="T5" fmla="*/ 452 h 452"/>
                  <a:gd name="T6" fmla="*/ 0 w 707"/>
                  <a:gd name="T7" fmla="*/ 0 h 452"/>
                </a:gdLst>
                <a:ahLst/>
                <a:cxnLst>
                  <a:cxn ang="0">
                    <a:pos x="T0" y="T1"/>
                  </a:cxn>
                  <a:cxn ang="0">
                    <a:pos x="T2" y="T3"/>
                  </a:cxn>
                  <a:cxn ang="0">
                    <a:pos x="T4" y="T5"/>
                  </a:cxn>
                  <a:cxn ang="0">
                    <a:pos x="T6" y="T7"/>
                  </a:cxn>
                </a:cxnLst>
                <a:rect l="0" t="0" r="r" b="b"/>
                <a:pathLst>
                  <a:path w="707" h="452">
                    <a:moveTo>
                      <a:pt x="0" y="0"/>
                    </a:moveTo>
                    <a:lnTo>
                      <a:pt x="707" y="452"/>
                    </a:lnTo>
                    <a:lnTo>
                      <a:pt x="707" y="45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3" name="Freeform 225"/>
              <p:cNvSpPr>
                <a:spLocks/>
              </p:cNvSpPr>
              <p:nvPr/>
            </p:nvSpPr>
            <p:spPr bwMode="auto">
              <a:xfrm>
                <a:off x="1582" y="1925"/>
                <a:ext cx="0" cy="4"/>
              </a:xfrm>
              <a:custGeom>
                <a:avLst/>
                <a:gdLst>
                  <a:gd name="T0" fmla="*/ 0 h 4"/>
                  <a:gd name="T1" fmla="*/ 0 h 4"/>
                  <a:gd name="T2" fmla="*/ 0 h 4"/>
                  <a:gd name="T3" fmla="*/ 4 h 4"/>
                  <a:gd name="T4" fmla="*/ 4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0"/>
                    </a:lnTo>
                    <a:lnTo>
                      <a:pt x="0" y="4"/>
                    </a:ln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4" name="Freeform 226"/>
              <p:cNvSpPr>
                <a:spLocks/>
              </p:cNvSpPr>
              <p:nvPr/>
            </p:nvSpPr>
            <p:spPr bwMode="auto">
              <a:xfrm>
                <a:off x="1582" y="1925"/>
                <a:ext cx="0" cy="4"/>
              </a:xfrm>
              <a:custGeom>
                <a:avLst/>
                <a:gdLst>
                  <a:gd name="T0" fmla="*/ 0 h 4"/>
                  <a:gd name="T1" fmla="*/ 0 h 4"/>
                  <a:gd name="T2" fmla="*/ 0 h 4"/>
                  <a:gd name="T3" fmla="*/ 4 h 4"/>
                  <a:gd name="T4" fmla="*/ 4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0"/>
                    </a:lnTo>
                    <a:lnTo>
                      <a:pt x="0" y="4"/>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5" name="Freeform 227"/>
              <p:cNvSpPr>
                <a:spLocks noEditPoints="1"/>
              </p:cNvSpPr>
              <p:nvPr/>
            </p:nvSpPr>
            <p:spPr bwMode="auto">
              <a:xfrm>
                <a:off x="879" y="1929"/>
                <a:ext cx="716" cy="1124"/>
              </a:xfrm>
              <a:custGeom>
                <a:avLst/>
                <a:gdLst>
                  <a:gd name="T0" fmla="*/ 716 w 716"/>
                  <a:gd name="T1" fmla="*/ 1120 h 1124"/>
                  <a:gd name="T2" fmla="*/ 703 w 716"/>
                  <a:gd name="T3" fmla="*/ 3 h 1124"/>
                  <a:gd name="T4" fmla="*/ 716 w 716"/>
                  <a:gd name="T5" fmla="*/ 1120 h 1124"/>
                  <a:gd name="T6" fmla="*/ 703 w 716"/>
                  <a:gd name="T7" fmla="*/ 0 h 1124"/>
                  <a:gd name="T8" fmla="*/ 0 w 716"/>
                  <a:gd name="T9" fmla="*/ 668 h 1124"/>
                  <a:gd name="T10" fmla="*/ 699 w 716"/>
                  <a:gd name="T11" fmla="*/ 3 h 1124"/>
                  <a:gd name="T12" fmla="*/ 711 w 716"/>
                  <a:gd name="T13" fmla="*/ 1124 h 1124"/>
                  <a:gd name="T14" fmla="*/ 716 w 716"/>
                  <a:gd name="T15" fmla="*/ 1124 h 1124"/>
                  <a:gd name="T16" fmla="*/ 716 w 716"/>
                  <a:gd name="T17" fmla="*/ 1124 h 1124"/>
                  <a:gd name="T18" fmla="*/ 716 w 716"/>
                  <a:gd name="T19" fmla="*/ 1120 h 1124"/>
                  <a:gd name="T20" fmla="*/ 703 w 716"/>
                  <a:gd name="T21" fmla="*/ 3 h 1124"/>
                  <a:gd name="T22" fmla="*/ 703 w 716"/>
                  <a:gd name="T23" fmla="*/ 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6" h="1124">
                    <a:moveTo>
                      <a:pt x="716" y="1120"/>
                    </a:moveTo>
                    <a:lnTo>
                      <a:pt x="703" y="3"/>
                    </a:lnTo>
                    <a:lnTo>
                      <a:pt x="716" y="1120"/>
                    </a:lnTo>
                    <a:close/>
                    <a:moveTo>
                      <a:pt x="703" y="0"/>
                    </a:moveTo>
                    <a:lnTo>
                      <a:pt x="0" y="668"/>
                    </a:lnTo>
                    <a:lnTo>
                      <a:pt x="699" y="3"/>
                    </a:lnTo>
                    <a:lnTo>
                      <a:pt x="711" y="1124"/>
                    </a:lnTo>
                    <a:lnTo>
                      <a:pt x="716" y="1124"/>
                    </a:lnTo>
                    <a:lnTo>
                      <a:pt x="716" y="1124"/>
                    </a:lnTo>
                    <a:lnTo>
                      <a:pt x="716" y="1120"/>
                    </a:lnTo>
                    <a:lnTo>
                      <a:pt x="703" y="3"/>
                    </a:lnTo>
                    <a:lnTo>
                      <a:pt x="7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6" name="Freeform 228"/>
              <p:cNvSpPr>
                <a:spLocks noEditPoints="1"/>
              </p:cNvSpPr>
              <p:nvPr/>
            </p:nvSpPr>
            <p:spPr bwMode="auto">
              <a:xfrm>
                <a:off x="879" y="1929"/>
                <a:ext cx="716" cy="1124"/>
              </a:xfrm>
              <a:custGeom>
                <a:avLst/>
                <a:gdLst>
                  <a:gd name="T0" fmla="*/ 716 w 716"/>
                  <a:gd name="T1" fmla="*/ 1120 h 1124"/>
                  <a:gd name="T2" fmla="*/ 703 w 716"/>
                  <a:gd name="T3" fmla="*/ 3 h 1124"/>
                  <a:gd name="T4" fmla="*/ 716 w 716"/>
                  <a:gd name="T5" fmla="*/ 1120 h 1124"/>
                  <a:gd name="T6" fmla="*/ 703 w 716"/>
                  <a:gd name="T7" fmla="*/ 0 h 1124"/>
                  <a:gd name="T8" fmla="*/ 0 w 716"/>
                  <a:gd name="T9" fmla="*/ 668 h 1124"/>
                  <a:gd name="T10" fmla="*/ 699 w 716"/>
                  <a:gd name="T11" fmla="*/ 3 h 1124"/>
                  <a:gd name="T12" fmla="*/ 711 w 716"/>
                  <a:gd name="T13" fmla="*/ 1124 h 1124"/>
                  <a:gd name="T14" fmla="*/ 716 w 716"/>
                  <a:gd name="T15" fmla="*/ 1124 h 1124"/>
                  <a:gd name="T16" fmla="*/ 716 w 716"/>
                  <a:gd name="T17" fmla="*/ 1124 h 1124"/>
                  <a:gd name="T18" fmla="*/ 716 w 716"/>
                  <a:gd name="T19" fmla="*/ 1120 h 1124"/>
                  <a:gd name="T20" fmla="*/ 703 w 716"/>
                  <a:gd name="T21" fmla="*/ 3 h 1124"/>
                  <a:gd name="T22" fmla="*/ 703 w 716"/>
                  <a:gd name="T23" fmla="*/ 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6" h="1124">
                    <a:moveTo>
                      <a:pt x="716" y="1120"/>
                    </a:moveTo>
                    <a:lnTo>
                      <a:pt x="703" y="3"/>
                    </a:lnTo>
                    <a:lnTo>
                      <a:pt x="716" y="1120"/>
                    </a:lnTo>
                    <a:moveTo>
                      <a:pt x="703" y="0"/>
                    </a:moveTo>
                    <a:lnTo>
                      <a:pt x="0" y="668"/>
                    </a:lnTo>
                    <a:lnTo>
                      <a:pt x="699" y="3"/>
                    </a:lnTo>
                    <a:lnTo>
                      <a:pt x="711" y="1124"/>
                    </a:lnTo>
                    <a:lnTo>
                      <a:pt x="716" y="1124"/>
                    </a:lnTo>
                    <a:lnTo>
                      <a:pt x="716" y="1124"/>
                    </a:lnTo>
                    <a:lnTo>
                      <a:pt x="716" y="1120"/>
                    </a:lnTo>
                    <a:lnTo>
                      <a:pt x="703" y="3"/>
                    </a:lnTo>
                    <a:lnTo>
                      <a:pt x="7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7" name="Freeform 229"/>
              <p:cNvSpPr>
                <a:spLocks/>
              </p:cNvSpPr>
              <p:nvPr/>
            </p:nvSpPr>
            <p:spPr bwMode="auto">
              <a:xfrm>
                <a:off x="1595" y="3056"/>
                <a:ext cx="0" cy="4"/>
              </a:xfrm>
              <a:custGeom>
                <a:avLst/>
                <a:gdLst>
                  <a:gd name="T0" fmla="*/ 0 h 4"/>
                  <a:gd name="T1" fmla="*/ 0 h 4"/>
                  <a:gd name="T2" fmla="*/ 0 h 4"/>
                  <a:gd name="T3" fmla="*/ 4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0"/>
                    </a:ln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8" name="Freeform 230"/>
              <p:cNvSpPr>
                <a:spLocks/>
              </p:cNvSpPr>
              <p:nvPr/>
            </p:nvSpPr>
            <p:spPr bwMode="auto">
              <a:xfrm>
                <a:off x="1595" y="3056"/>
                <a:ext cx="0" cy="4"/>
              </a:xfrm>
              <a:custGeom>
                <a:avLst/>
                <a:gdLst>
                  <a:gd name="T0" fmla="*/ 0 h 4"/>
                  <a:gd name="T1" fmla="*/ 0 h 4"/>
                  <a:gd name="T2" fmla="*/ 0 h 4"/>
                  <a:gd name="T3" fmla="*/ 4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0"/>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9" name="Freeform 231"/>
              <p:cNvSpPr>
                <a:spLocks noEditPoints="1"/>
              </p:cNvSpPr>
              <p:nvPr/>
            </p:nvSpPr>
            <p:spPr bwMode="auto">
              <a:xfrm>
                <a:off x="875" y="1719"/>
                <a:ext cx="711" cy="878"/>
              </a:xfrm>
              <a:custGeom>
                <a:avLst/>
                <a:gdLst>
                  <a:gd name="T0" fmla="*/ 4 w 711"/>
                  <a:gd name="T1" fmla="*/ 871 h 878"/>
                  <a:gd name="T2" fmla="*/ 80 w 711"/>
                  <a:gd name="T3" fmla="*/ 4 h 878"/>
                  <a:gd name="T4" fmla="*/ 703 w 711"/>
                  <a:gd name="T5" fmla="*/ 210 h 878"/>
                  <a:gd name="T6" fmla="*/ 703 w 711"/>
                  <a:gd name="T7" fmla="*/ 210 h 878"/>
                  <a:gd name="T8" fmla="*/ 4 w 711"/>
                  <a:gd name="T9" fmla="*/ 871 h 878"/>
                  <a:gd name="T10" fmla="*/ 703 w 711"/>
                  <a:gd name="T11" fmla="*/ 206 h 878"/>
                  <a:gd name="T12" fmla="*/ 80 w 711"/>
                  <a:gd name="T13" fmla="*/ 0 h 878"/>
                  <a:gd name="T14" fmla="*/ 703 w 711"/>
                  <a:gd name="T15" fmla="*/ 206 h 878"/>
                  <a:gd name="T16" fmla="*/ 80 w 711"/>
                  <a:gd name="T17" fmla="*/ 0 h 878"/>
                  <a:gd name="T18" fmla="*/ 80 w 711"/>
                  <a:gd name="T19" fmla="*/ 0 h 878"/>
                  <a:gd name="T20" fmla="*/ 80 w 711"/>
                  <a:gd name="T21" fmla="*/ 4 h 878"/>
                  <a:gd name="T22" fmla="*/ 76 w 711"/>
                  <a:gd name="T23" fmla="*/ 4 h 878"/>
                  <a:gd name="T24" fmla="*/ 76 w 711"/>
                  <a:gd name="T25" fmla="*/ 4 h 878"/>
                  <a:gd name="T26" fmla="*/ 76 w 711"/>
                  <a:gd name="T27" fmla="*/ 4 h 878"/>
                  <a:gd name="T28" fmla="*/ 76 w 711"/>
                  <a:gd name="T29" fmla="*/ 4 h 878"/>
                  <a:gd name="T30" fmla="*/ 76 w 711"/>
                  <a:gd name="T31" fmla="*/ 4 h 878"/>
                  <a:gd name="T32" fmla="*/ 76 w 711"/>
                  <a:gd name="T33" fmla="*/ 4 h 878"/>
                  <a:gd name="T34" fmla="*/ 34 w 711"/>
                  <a:gd name="T35" fmla="*/ 500 h 878"/>
                  <a:gd name="T36" fmla="*/ 0 w 711"/>
                  <a:gd name="T37" fmla="*/ 874 h 878"/>
                  <a:gd name="T38" fmla="*/ 0 w 711"/>
                  <a:gd name="T39" fmla="*/ 874 h 878"/>
                  <a:gd name="T40" fmla="*/ 0 w 711"/>
                  <a:gd name="T41" fmla="*/ 874 h 878"/>
                  <a:gd name="T42" fmla="*/ 4 w 711"/>
                  <a:gd name="T43" fmla="*/ 874 h 878"/>
                  <a:gd name="T44" fmla="*/ 4 w 711"/>
                  <a:gd name="T45" fmla="*/ 878 h 878"/>
                  <a:gd name="T46" fmla="*/ 4 w 711"/>
                  <a:gd name="T47" fmla="*/ 878 h 878"/>
                  <a:gd name="T48" fmla="*/ 4 w 711"/>
                  <a:gd name="T49" fmla="*/ 878 h 878"/>
                  <a:gd name="T50" fmla="*/ 707 w 711"/>
                  <a:gd name="T51" fmla="*/ 210 h 878"/>
                  <a:gd name="T52" fmla="*/ 711 w 711"/>
                  <a:gd name="T53" fmla="*/ 210 h 878"/>
                  <a:gd name="T54" fmla="*/ 707 w 711"/>
                  <a:gd name="T55" fmla="*/ 210 h 878"/>
                  <a:gd name="T56" fmla="*/ 707 w 711"/>
                  <a:gd name="T57" fmla="*/ 206 h 878"/>
                  <a:gd name="T58" fmla="*/ 703 w 711"/>
                  <a:gd name="T59" fmla="*/ 206 h 878"/>
                  <a:gd name="T60" fmla="*/ 80 w 711"/>
                  <a:gd name="T61" fmla="*/ 0 h 878"/>
                  <a:gd name="T62" fmla="*/ 80 w 711"/>
                  <a:gd name="T63" fmla="*/ 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1" h="878">
                    <a:moveTo>
                      <a:pt x="4" y="871"/>
                    </a:moveTo>
                    <a:lnTo>
                      <a:pt x="80" y="4"/>
                    </a:lnTo>
                    <a:lnTo>
                      <a:pt x="703" y="210"/>
                    </a:lnTo>
                    <a:lnTo>
                      <a:pt x="703" y="210"/>
                    </a:lnTo>
                    <a:lnTo>
                      <a:pt x="4" y="871"/>
                    </a:lnTo>
                    <a:close/>
                    <a:moveTo>
                      <a:pt x="703" y="206"/>
                    </a:moveTo>
                    <a:lnTo>
                      <a:pt x="80" y="0"/>
                    </a:lnTo>
                    <a:lnTo>
                      <a:pt x="703" y="206"/>
                    </a:lnTo>
                    <a:close/>
                    <a:moveTo>
                      <a:pt x="80" y="0"/>
                    </a:moveTo>
                    <a:lnTo>
                      <a:pt x="80" y="0"/>
                    </a:lnTo>
                    <a:lnTo>
                      <a:pt x="80" y="4"/>
                    </a:lnTo>
                    <a:lnTo>
                      <a:pt x="76" y="4"/>
                    </a:lnTo>
                    <a:lnTo>
                      <a:pt x="76" y="4"/>
                    </a:lnTo>
                    <a:lnTo>
                      <a:pt x="76" y="4"/>
                    </a:lnTo>
                    <a:lnTo>
                      <a:pt x="76" y="4"/>
                    </a:lnTo>
                    <a:lnTo>
                      <a:pt x="76" y="4"/>
                    </a:lnTo>
                    <a:lnTo>
                      <a:pt x="76" y="4"/>
                    </a:lnTo>
                    <a:lnTo>
                      <a:pt x="34" y="500"/>
                    </a:lnTo>
                    <a:lnTo>
                      <a:pt x="0" y="874"/>
                    </a:lnTo>
                    <a:lnTo>
                      <a:pt x="0" y="874"/>
                    </a:lnTo>
                    <a:lnTo>
                      <a:pt x="0" y="874"/>
                    </a:lnTo>
                    <a:lnTo>
                      <a:pt x="4" y="874"/>
                    </a:lnTo>
                    <a:lnTo>
                      <a:pt x="4" y="878"/>
                    </a:lnTo>
                    <a:lnTo>
                      <a:pt x="4" y="878"/>
                    </a:lnTo>
                    <a:lnTo>
                      <a:pt x="4" y="878"/>
                    </a:lnTo>
                    <a:lnTo>
                      <a:pt x="707" y="210"/>
                    </a:lnTo>
                    <a:lnTo>
                      <a:pt x="711" y="210"/>
                    </a:lnTo>
                    <a:lnTo>
                      <a:pt x="707" y="210"/>
                    </a:lnTo>
                    <a:lnTo>
                      <a:pt x="707" y="206"/>
                    </a:lnTo>
                    <a:lnTo>
                      <a:pt x="703" y="206"/>
                    </a:lnTo>
                    <a:lnTo>
                      <a:pt x="80" y="0"/>
                    </a:lnTo>
                    <a:lnTo>
                      <a:pt x="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0" name="Freeform 232"/>
              <p:cNvSpPr>
                <a:spLocks noEditPoints="1"/>
              </p:cNvSpPr>
              <p:nvPr/>
            </p:nvSpPr>
            <p:spPr bwMode="auto">
              <a:xfrm>
                <a:off x="875" y="1719"/>
                <a:ext cx="711" cy="878"/>
              </a:xfrm>
              <a:custGeom>
                <a:avLst/>
                <a:gdLst>
                  <a:gd name="T0" fmla="*/ 4 w 711"/>
                  <a:gd name="T1" fmla="*/ 871 h 878"/>
                  <a:gd name="T2" fmla="*/ 80 w 711"/>
                  <a:gd name="T3" fmla="*/ 4 h 878"/>
                  <a:gd name="T4" fmla="*/ 703 w 711"/>
                  <a:gd name="T5" fmla="*/ 210 h 878"/>
                  <a:gd name="T6" fmla="*/ 703 w 711"/>
                  <a:gd name="T7" fmla="*/ 210 h 878"/>
                  <a:gd name="T8" fmla="*/ 4 w 711"/>
                  <a:gd name="T9" fmla="*/ 871 h 878"/>
                  <a:gd name="T10" fmla="*/ 703 w 711"/>
                  <a:gd name="T11" fmla="*/ 206 h 878"/>
                  <a:gd name="T12" fmla="*/ 80 w 711"/>
                  <a:gd name="T13" fmla="*/ 0 h 878"/>
                  <a:gd name="T14" fmla="*/ 703 w 711"/>
                  <a:gd name="T15" fmla="*/ 206 h 878"/>
                  <a:gd name="T16" fmla="*/ 80 w 711"/>
                  <a:gd name="T17" fmla="*/ 0 h 878"/>
                  <a:gd name="T18" fmla="*/ 80 w 711"/>
                  <a:gd name="T19" fmla="*/ 0 h 878"/>
                  <a:gd name="T20" fmla="*/ 80 w 711"/>
                  <a:gd name="T21" fmla="*/ 4 h 878"/>
                  <a:gd name="T22" fmla="*/ 76 w 711"/>
                  <a:gd name="T23" fmla="*/ 4 h 878"/>
                  <a:gd name="T24" fmla="*/ 76 w 711"/>
                  <a:gd name="T25" fmla="*/ 4 h 878"/>
                  <a:gd name="T26" fmla="*/ 76 w 711"/>
                  <a:gd name="T27" fmla="*/ 4 h 878"/>
                  <a:gd name="T28" fmla="*/ 76 w 711"/>
                  <a:gd name="T29" fmla="*/ 4 h 878"/>
                  <a:gd name="T30" fmla="*/ 76 w 711"/>
                  <a:gd name="T31" fmla="*/ 4 h 878"/>
                  <a:gd name="T32" fmla="*/ 76 w 711"/>
                  <a:gd name="T33" fmla="*/ 4 h 878"/>
                  <a:gd name="T34" fmla="*/ 34 w 711"/>
                  <a:gd name="T35" fmla="*/ 500 h 878"/>
                  <a:gd name="T36" fmla="*/ 0 w 711"/>
                  <a:gd name="T37" fmla="*/ 874 h 878"/>
                  <a:gd name="T38" fmla="*/ 0 w 711"/>
                  <a:gd name="T39" fmla="*/ 874 h 878"/>
                  <a:gd name="T40" fmla="*/ 0 w 711"/>
                  <a:gd name="T41" fmla="*/ 874 h 878"/>
                  <a:gd name="T42" fmla="*/ 4 w 711"/>
                  <a:gd name="T43" fmla="*/ 874 h 878"/>
                  <a:gd name="T44" fmla="*/ 4 w 711"/>
                  <a:gd name="T45" fmla="*/ 878 h 878"/>
                  <a:gd name="T46" fmla="*/ 4 w 711"/>
                  <a:gd name="T47" fmla="*/ 878 h 878"/>
                  <a:gd name="T48" fmla="*/ 4 w 711"/>
                  <a:gd name="T49" fmla="*/ 878 h 878"/>
                  <a:gd name="T50" fmla="*/ 707 w 711"/>
                  <a:gd name="T51" fmla="*/ 210 h 878"/>
                  <a:gd name="T52" fmla="*/ 711 w 711"/>
                  <a:gd name="T53" fmla="*/ 210 h 878"/>
                  <a:gd name="T54" fmla="*/ 707 w 711"/>
                  <a:gd name="T55" fmla="*/ 210 h 878"/>
                  <a:gd name="T56" fmla="*/ 707 w 711"/>
                  <a:gd name="T57" fmla="*/ 206 h 878"/>
                  <a:gd name="T58" fmla="*/ 703 w 711"/>
                  <a:gd name="T59" fmla="*/ 206 h 878"/>
                  <a:gd name="T60" fmla="*/ 80 w 711"/>
                  <a:gd name="T61" fmla="*/ 0 h 878"/>
                  <a:gd name="T62" fmla="*/ 80 w 711"/>
                  <a:gd name="T63" fmla="*/ 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1" h="878">
                    <a:moveTo>
                      <a:pt x="4" y="871"/>
                    </a:moveTo>
                    <a:lnTo>
                      <a:pt x="80" y="4"/>
                    </a:lnTo>
                    <a:lnTo>
                      <a:pt x="703" y="210"/>
                    </a:lnTo>
                    <a:lnTo>
                      <a:pt x="703" y="210"/>
                    </a:lnTo>
                    <a:lnTo>
                      <a:pt x="4" y="871"/>
                    </a:lnTo>
                    <a:moveTo>
                      <a:pt x="703" y="206"/>
                    </a:moveTo>
                    <a:lnTo>
                      <a:pt x="80" y="0"/>
                    </a:lnTo>
                    <a:lnTo>
                      <a:pt x="703" y="206"/>
                    </a:lnTo>
                    <a:moveTo>
                      <a:pt x="80" y="0"/>
                    </a:moveTo>
                    <a:lnTo>
                      <a:pt x="80" y="0"/>
                    </a:lnTo>
                    <a:lnTo>
                      <a:pt x="80" y="4"/>
                    </a:lnTo>
                    <a:lnTo>
                      <a:pt x="76" y="4"/>
                    </a:lnTo>
                    <a:lnTo>
                      <a:pt x="76" y="4"/>
                    </a:lnTo>
                    <a:lnTo>
                      <a:pt x="76" y="4"/>
                    </a:lnTo>
                    <a:lnTo>
                      <a:pt x="76" y="4"/>
                    </a:lnTo>
                    <a:lnTo>
                      <a:pt x="76" y="4"/>
                    </a:lnTo>
                    <a:lnTo>
                      <a:pt x="76" y="4"/>
                    </a:lnTo>
                    <a:lnTo>
                      <a:pt x="34" y="500"/>
                    </a:lnTo>
                    <a:lnTo>
                      <a:pt x="0" y="874"/>
                    </a:lnTo>
                    <a:lnTo>
                      <a:pt x="0" y="874"/>
                    </a:lnTo>
                    <a:lnTo>
                      <a:pt x="0" y="874"/>
                    </a:lnTo>
                    <a:lnTo>
                      <a:pt x="4" y="874"/>
                    </a:lnTo>
                    <a:lnTo>
                      <a:pt x="4" y="878"/>
                    </a:lnTo>
                    <a:lnTo>
                      <a:pt x="4" y="878"/>
                    </a:lnTo>
                    <a:lnTo>
                      <a:pt x="4" y="878"/>
                    </a:lnTo>
                    <a:lnTo>
                      <a:pt x="707" y="210"/>
                    </a:lnTo>
                    <a:lnTo>
                      <a:pt x="711" y="210"/>
                    </a:lnTo>
                    <a:lnTo>
                      <a:pt x="707" y="210"/>
                    </a:lnTo>
                    <a:lnTo>
                      <a:pt x="707" y="206"/>
                    </a:lnTo>
                    <a:lnTo>
                      <a:pt x="703" y="206"/>
                    </a:lnTo>
                    <a:lnTo>
                      <a:pt x="80" y="0"/>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1" name="Freeform 233"/>
              <p:cNvSpPr>
                <a:spLocks/>
              </p:cNvSpPr>
              <p:nvPr/>
            </p:nvSpPr>
            <p:spPr bwMode="auto">
              <a:xfrm>
                <a:off x="5059" y="103"/>
                <a:ext cx="338" cy="510"/>
              </a:xfrm>
              <a:custGeom>
                <a:avLst/>
                <a:gdLst>
                  <a:gd name="T0" fmla="*/ 338 w 338"/>
                  <a:gd name="T1" fmla="*/ 0 h 510"/>
                  <a:gd name="T2" fmla="*/ 0 w 338"/>
                  <a:gd name="T3" fmla="*/ 510 h 510"/>
                  <a:gd name="T4" fmla="*/ 0 w 338"/>
                  <a:gd name="T5" fmla="*/ 510 h 510"/>
                  <a:gd name="T6" fmla="*/ 338 w 338"/>
                  <a:gd name="T7" fmla="*/ 0 h 510"/>
                </a:gdLst>
                <a:ahLst/>
                <a:cxnLst>
                  <a:cxn ang="0">
                    <a:pos x="T0" y="T1"/>
                  </a:cxn>
                  <a:cxn ang="0">
                    <a:pos x="T2" y="T3"/>
                  </a:cxn>
                  <a:cxn ang="0">
                    <a:pos x="T4" y="T5"/>
                  </a:cxn>
                  <a:cxn ang="0">
                    <a:pos x="T6" y="T7"/>
                  </a:cxn>
                </a:cxnLst>
                <a:rect l="0" t="0" r="r" b="b"/>
                <a:pathLst>
                  <a:path w="338" h="510">
                    <a:moveTo>
                      <a:pt x="338" y="0"/>
                    </a:moveTo>
                    <a:lnTo>
                      <a:pt x="0" y="510"/>
                    </a:lnTo>
                    <a:lnTo>
                      <a:pt x="0" y="510"/>
                    </a:lnTo>
                    <a:lnTo>
                      <a:pt x="3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2" name="Freeform 234"/>
              <p:cNvSpPr>
                <a:spLocks/>
              </p:cNvSpPr>
              <p:nvPr/>
            </p:nvSpPr>
            <p:spPr bwMode="auto">
              <a:xfrm>
                <a:off x="5059" y="103"/>
                <a:ext cx="338" cy="510"/>
              </a:xfrm>
              <a:custGeom>
                <a:avLst/>
                <a:gdLst>
                  <a:gd name="T0" fmla="*/ 338 w 338"/>
                  <a:gd name="T1" fmla="*/ 0 h 510"/>
                  <a:gd name="T2" fmla="*/ 0 w 338"/>
                  <a:gd name="T3" fmla="*/ 510 h 510"/>
                  <a:gd name="T4" fmla="*/ 0 w 338"/>
                  <a:gd name="T5" fmla="*/ 510 h 510"/>
                  <a:gd name="T6" fmla="*/ 338 w 338"/>
                  <a:gd name="T7" fmla="*/ 0 h 510"/>
                </a:gdLst>
                <a:ahLst/>
                <a:cxnLst>
                  <a:cxn ang="0">
                    <a:pos x="T0" y="T1"/>
                  </a:cxn>
                  <a:cxn ang="0">
                    <a:pos x="T2" y="T3"/>
                  </a:cxn>
                  <a:cxn ang="0">
                    <a:pos x="T4" y="T5"/>
                  </a:cxn>
                  <a:cxn ang="0">
                    <a:pos x="T6" y="T7"/>
                  </a:cxn>
                </a:cxnLst>
                <a:rect l="0" t="0" r="r" b="b"/>
                <a:pathLst>
                  <a:path w="338" h="510">
                    <a:moveTo>
                      <a:pt x="338" y="0"/>
                    </a:moveTo>
                    <a:lnTo>
                      <a:pt x="0" y="510"/>
                    </a:lnTo>
                    <a:lnTo>
                      <a:pt x="0" y="510"/>
                    </a:lnTo>
                    <a:lnTo>
                      <a:pt x="3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3" name="Freeform 235"/>
              <p:cNvSpPr>
                <a:spLocks/>
              </p:cNvSpPr>
              <p:nvPr/>
            </p:nvSpPr>
            <p:spPr bwMode="auto">
              <a:xfrm>
                <a:off x="5080" y="103"/>
                <a:ext cx="313" cy="0"/>
              </a:xfrm>
              <a:custGeom>
                <a:avLst/>
                <a:gdLst>
                  <a:gd name="T0" fmla="*/ 313 w 313"/>
                  <a:gd name="T1" fmla="*/ 0 w 313"/>
                  <a:gd name="T2" fmla="*/ 313 w 313"/>
                </a:gdLst>
                <a:ahLst/>
                <a:cxnLst>
                  <a:cxn ang="0">
                    <a:pos x="T0" y="0"/>
                  </a:cxn>
                  <a:cxn ang="0">
                    <a:pos x="T1" y="0"/>
                  </a:cxn>
                  <a:cxn ang="0">
                    <a:pos x="T2" y="0"/>
                  </a:cxn>
                </a:cxnLst>
                <a:rect l="0" t="0" r="r" b="b"/>
                <a:pathLst>
                  <a:path w="313">
                    <a:moveTo>
                      <a:pt x="313" y="0"/>
                    </a:moveTo>
                    <a:lnTo>
                      <a:pt x="0" y="0"/>
                    </a:lnTo>
                    <a:lnTo>
                      <a:pt x="3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4" name="Freeform 236"/>
              <p:cNvSpPr>
                <a:spLocks/>
              </p:cNvSpPr>
              <p:nvPr/>
            </p:nvSpPr>
            <p:spPr bwMode="auto">
              <a:xfrm>
                <a:off x="5080" y="103"/>
                <a:ext cx="313" cy="0"/>
              </a:xfrm>
              <a:custGeom>
                <a:avLst/>
                <a:gdLst>
                  <a:gd name="T0" fmla="*/ 313 w 313"/>
                  <a:gd name="T1" fmla="*/ 0 w 313"/>
                  <a:gd name="T2" fmla="*/ 313 w 313"/>
                </a:gdLst>
                <a:ahLst/>
                <a:cxnLst>
                  <a:cxn ang="0">
                    <a:pos x="T0" y="0"/>
                  </a:cxn>
                  <a:cxn ang="0">
                    <a:pos x="T1" y="0"/>
                  </a:cxn>
                  <a:cxn ang="0">
                    <a:pos x="T2" y="0"/>
                  </a:cxn>
                </a:cxnLst>
                <a:rect l="0" t="0" r="r" b="b"/>
                <a:pathLst>
                  <a:path w="313">
                    <a:moveTo>
                      <a:pt x="313" y="0"/>
                    </a:moveTo>
                    <a:lnTo>
                      <a:pt x="0" y="0"/>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5" name="Freeform 237"/>
              <p:cNvSpPr>
                <a:spLocks/>
              </p:cNvSpPr>
              <p:nvPr/>
            </p:nvSpPr>
            <p:spPr bwMode="auto">
              <a:xfrm>
                <a:off x="4487" y="106"/>
                <a:ext cx="563" cy="515"/>
              </a:xfrm>
              <a:custGeom>
                <a:avLst/>
                <a:gdLst>
                  <a:gd name="T0" fmla="*/ 8 w 563"/>
                  <a:gd name="T1" fmla="*/ 0 h 515"/>
                  <a:gd name="T2" fmla="*/ 0 w 563"/>
                  <a:gd name="T3" fmla="*/ 0 h 515"/>
                  <a:gd name="T4" fmla="*/ 0 w 563"/>
                  <a:gd name="T5" fmla="*/ 0 h 515"/>
                  <a:gd name="T6" fmla="*/ 0 w 563"/>
                  <a:gd name="T7" fmla="*/ 0 h 515"/>
                  <a:gd name="T8" fmla="*/ 72 w 563"/>
                  <a:gd name="T9" fmla="*/ 67 h 515"/>
                  <a:gd name="T10" fmla="*/ 563 w 563"/>
                  <a:gd name="T11" fmla="*/ 515 h 515"/>
                  <a:gd name="T12" fmla="*/ 563 w 563"/>
                  <a:gd name="T13" fmla="*/ 515 h 515"/>
                  <a:gd name="T14" fmla="*/ 563 w 563"/>
                  <a:gd name="T15" fmla="*/ 515 h 515"/>
                  <a:gd name="T16" fmla="*/ 563 w 563"/>
                  <a:gd name="T17" fmla="*/ 515 h 515"/>
                  <a:gd name="T18" fmla="*/ 563 w 563"/>
                  <a:gd name="T19" fmla="*/ 511 h 515"/>
                  <a:gd name="T20" fmla="*/ 8 w 563"/>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3" h="515">
                    <a:moveTo>
                      <a:pt x="8" y="0"/>
                    </a:moveTo>
                    <a:lnTo>
                      <a:pt x="0" y="0"/>
                    </a:lnTo>
                    <a:lnTo>
                      <a:pt x="0" y="0"/>
                    </a:lnTo>
                    <a:lnTo>
                      <a:pt x="0" y="0"/>
                    </a:lnTo>
                    <a:lnTo>
                      <a:pt x="72" y="67"/>
                    </a:lnTo>
                    <a:lnTo>
                      <a:pt x="563" y="515"/>
                    </a:lnTo>
                    <a:lnTo>
                      <a:pt x="563" y="515"/>
                    </a:lnTo>
                    <a:lnTo>
                      <a:pt x="563" y="515"/>
                    </a:lnTo>
                    <a:lnTo>
                      <a:pt x="563" y="515"/>
                    </a:lnTo>
                    <a:lnTo>
                      <a:pt x="563" y="511"/>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6" name="Freeform 238"/>
              <p:cNvSpPr>
                <a:spLocks/>
              </p:cNvSpPr>
              <p:nvPr/>
            </p:nvSpPr>
            <p:spPr bwMode="auto">
              <a:xfrm>
                <a:off x="4487" y="106"/>
                <a:ext cx="563" cy="515"/>
              </a:xfrm>
              <a:custGeom>
                <a:avLst/>
                <a:gdLst>
                  <a:gd name="T0" fmla="*/ 8 w 563"/>
                  <a:gd name="T1" fmla="*/ 0 h 515"/>
                  <a:gd name="T2" fmla="*/ 0 w 563"/>
                  <a:gd name="T3" fmla="*/ 0 h 515"/>
                  <a:gd name="T4" fmla="*/ 0 w 563"/>
                  <a:gd name="T5" fmla="*/ 0 h 515"/>
                  <a:gd name="T6" fmla="*/ 0 w 563"/>
                  <a:gd name="T7" fmla="*/ 0 h 515"/>
                  <a:gd name="T8" fmla="*/ 72 w 563"/>
                  <a:gd name="T9" fmla="*/ 67 h 515"/>
                  <a:gd name="T10" fmla="*/ 563 w 563"/>
                  <a:gd name="T11" fmla="*/ 515 h 515"/>
                  <a:gd name="T12" fmla="*/ 563 w 563"/>
                  <a:gd name="T13" fmla="*/ 515 h 515"/>
                  <a:gd name="T14" fmla="*/ 563 w 563"/>
                  <a:gd name="T15" fmla="*/ 515 h 515"/>
                  <a:gd name="T16" fmla="*/ 563 w 563"/>
                  <a:gd name="T17" fmla="*/ 515 h 515"/>
                  <a:gd name="T18" fmla="*/ 563 w 563"/>
                  <a:gd name="T19" fmla="*/ 511 h 515"/>
                  <a:gd name="T20" fmla="*/ 8 w 563"/>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3" h="515">
                    <a:moveTo>
                      <a:pt x="8" y="0"/>
                    </a:moveTo>
                    <a:lnTo>
                      <a:pt x="0" y="0"/>
                    </a:lnTo>
                    <a:lnTo>
                      <a:pt x="0" y="0"/>
                    </a:lnTo>
                    <a:lnTo>
                      <a:pt x="0" y="0"/>
                    </a:lnTo>
                    <a:lnTo>
                      <a:pt x="72" y="67"/>
                    </a:lnTo>
                    <a:lnTo>
                      <a:pt x="563" y="515"/>
                    </a:lnTo>
                    <a:lnTo>
                      <a:pt x="563" y="515"/>
                    </a:lnTo>
                    <a:lnTo>
                      <a:pt x="563" y="515"/>
                    </a:lnTo>
                    <a:lnTo>
                      <a:pt x="563" y="515"/>
                    </a:lnTo>
                    <a:lnTo>
                      <a:pt x="563" y="511"/>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7" name="Freeform 239"/>
              <p:cNvSpPr>
                <a:spLocks/>
              </p:cNvSpPr>
              <p:nvPr/>
            </p:nvSpPr>
            <p:spPr bwMode="auto">
              <a:xfrm>
                <a:off x="4483" y="103"/>
                <a:ext cx="4" cy="3"/>
              </a:xfrm>
              <a:custGeom>
                <a:avLst/>
                <a:gdLst>
                  <a:gd name="T0" fmla="*/ 4 w 4"/>
                  <a:gd name="T1" fmla="*/ 0 h 3"/>
                  <a:gd name="T2" fmla="*/ 4 w 4"/>
                  <a:gd name="T3" fmla="*/ 0 h 3"/>
                  <a:gd name="T4" fmla="*/ 0 w 4"/>
                  <a:gd name="T5" fmla="*/ 0 h 3"/>
                  <a:gd name="T6" fmla="*/ 4 w 4"/>
                  <a:gd name="T7" fmla="*/ 0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4" y="0"/>
                    </a:lnTo>
                    <a:lnTo>
                      <a:pt x="4" y="3"/>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8" name="Freeform 240"/>
              <p:cNvSpPr>
                <a:spLocks/>
              </p:cNvSpPr>
              <p:nvPr/>
            </p:nvSpPr>
            <p:spPr bwMode="auto">
              <a:xfrm>
                <a:off x="4483" y="103"/>
                <a:ext cx="4" cy="3"/>
              </a:xfrm>
              <a:custGeom>
                <a:avLst/>
                <a:gdLst>
                  <a:gd name="T0" fmla="*/ 4 w 4"/>
                  <a:gd name="T1" fmla="*/ 0 h 3"/>
                  <a:gd name="T2" fmla="*/ 4 w 4"/>
                  <a:gd name="T3" fmla="*/ 0 h 3"/>
                  <a:gd name="T4" fmla="*/ 0 w 4"/>
                  <a:gd name="T5" fmla="*/ 0 h 3"/>
                  <a:gd name="T6" fmla="*/ 4 w 4"/>
                  <a:gd name="T7" fmla="*/ 0 h 3"/>
                  <a:gd name="T8" fmla="*/ 4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0"/>
                    </a:lnTo>
                    <a:lnTo>
                      <a:pt x="0" y="0"/>
                    </a:lnTo>
                    <a:lnTo>
                      <a:pt x="4" y="0"/>
                    </a:lnTo>
                    <a:lnTo>
                      <a:pt x="4"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9" name="Rectangle 241"/>
              <p:cNvSpPr>
                <a:spLocks noChangeArrowheads="1"/>
              </p:cNvSpPr>
              <p:nvPr/>
            </p:nvSpPr>
            <p:spPr bwMode="auto">
              <a:xfrm>
                <a:off x="5402" y="99"/>
                <a:ext cx="1" cy="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0" name="Rectangle 242"/>
              <p:cNvSpPr>
                <a:spLocks noChangeArrowheads="1"/>
              </p:cNvSpPr>
              <p:nvPr/>
            </p:nvSpPr>
            <p:spPr bwMode="auto">
              <a:xfrm>
                <a:off x="5402" y="99"/>
                <a:ext cx="1"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1" name="Freeform 243"/>
              <p:cNvSpPr>
                <a:spLocks/>
              </p:cNvSpPr>
              <p:nvPr/>
            </p:nvSpPr>
            <p:spPr bwMode="auto">
              <a:xfrm>
                <a:off x="4470" y="-4"/>
                <a:ext cx="923" cy="110"/>
              </a:xfrm>
              <a:custGeom>
                <a:avLst/>
                <a:gdLst>
                  <a:gd name="T0" fmla="*/ 4 w 923"/>
                  <a:gd name="T1" fmla="*/ 0 h 110"/>
                  <a:gd name="T2" fmla="*/ 0 w 923"/>
                  <a:gd name="T3" fmla="*/ 0 h 110"/>
                  <a:gd name="T4" fmla="*/ 17 w 923"/>
                  <a:gd name="T5" fmla="*/ 107 h 110"/>
                  <a:gd name="T6" fmla="*/ 17 w 923"/>
                  <a:gd name="T7" fmla="*/ 110 h 110"/>
                  <a:gd name="T8" fmla="*/ 17 w 923"/>
                  <a:gd name="T9" fmla="*/ 110 h 110"/>
                  <a:gd name="T10" fmla="*/ 17 w 923"/>
                  <a:gd name="T11" fmla="*/ 110 h 110"/>
                  <a:gd name="T12" fmla="*/ 17 w 923"/>
                  <a:gd name="T13" fmla="*/ 110 h 110"/>
                  <a:gd name="T14" fmla="*/ 25 w 923"/>
                  <a:gd name="T15" fmla="*/ 110 h 110"/>
                  <a:gd name="T16" fmla="*/ 610 w 923"/>
                  <a:gd name="T17" fmla="*/ 107 h 110"/>
                  <a:gd name="T18" fmla="*/ 923 w 923"/>
                  <a:gd name="T19" fmla="*/ 107 h 110"/>
                  <a:gd name="T20" fmla="*/ 923 w 923"/>
                  <a:gd name="T21" fmla="*/ 103 h 110"/>
                  <a:gd name="T22" fmla="*/ 919 w 923"/>
                  <a:gd name="T23" fmla="*/ 103 h 110"/>
                  <a:gd name="T24" fmla="*/ 614 w 923"/>
                  <a:gd name="T25" fmla="*/ 103 h 110"/>
                  <a:gd name="T26" fmla="*/ 21 w 923"/>
                  <a:gd name="T27" fmla="*/ 107 h 110"/>
                  <a:gd name="T28" fmla="*/ 4 w 923"/>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3" h="110">
                    <a:moveTo>
                      <a:pt x="4" y="0"/>
                    </a:moveTo>
                    <a:lnTo>
                      <a:pt x="0" y="0"/>
                    </a:lnTo>
                    <a:lnTo>
                      <a:pt x="17" y="107"/>
                    </a:lnTo>
                    <a:lnTo>
                      <a:pt x="17" y="110"/>
                    </a:lnTo>
                    <a:lnTo>
                      <a:pt x="17" y="110"/>
                    </a:lnTo>
                    <a:lnTo>
                      <a:pt x="17" y="110"/>
                    </a:lnTo>
                    <a:lnTo>
                      <a:pt x="17" y="110"/>
                    </a:lnTo>
                    <a:lnTo>
                      <a:pt x="25" y="110"/>
                    </a:lnTo>
                    <a:lnTo>
                      <a:pt x="610" y="107"/>
                    </a:lnTo>
                    <a:lnTo>
                      <a:pt x="923" y="107"/>
                    </a:lnTo>
                    <a:lnTo>
                      <a:pt x="923" y="103"/>
                    </a:lnTo>
                    <a:lnTo>
                      <a:pt x="919" y="103"/>
                    </a:lnTo>
                    <a:lnTo>
                      <a:pt x="614" y="103"/>
                    </a:lnTo>
                    <a:lnTo>
                      <a:pt x="21" y="107"/>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2" name="Freeform 244"/>
              <p:cNvSpPr>
                <a:spLocks/>
              </p:cNvSpPr>
              <p:nvPr/>
            </p:nvSpPr>
            <p:spPr bwMode="auto">
              <a:xfrm>
                <a:off x="4470" y="-4"/>
                <a:ext cx="923" cy="110"/>
              </a:xfrm>
              <a:custGeom>
                <a:avLst/>
                <a:gdLst>
                  <a:gd name="T0" fmla="*/ 4 w 923"/>
                  <a:gd name="T1" fmla="*/ 0 h 110"/>
                  <a:gd name="T2" fmla="*/ 0 w 923"/>
                  <a:gd name="T3" fmla="*/ 0 h 110"/>
                  <a:gd name="T4" fmla="*/ 17 w 923"/>
                  <a:gd name="T5" fmla="*/ 107 h 110"/>
                  <a:gd name="T6" fmla="*/ 17 w 923"/>
                  <a:gd name="T7" fmla="*/ 110 h 110"/>
                  <a:gd name="T8" fmla="*/ 17 w 923"/>
                  <a:gd name="T9" fmla="*/ 110 h 110"/>
                  <a:gd name="T10" fmla="*/ 17 w 923"/>
                  <a:gd name="T11" fmla="*/ 110 h 110"/>
                  <a:gd name="T12" fmla="*/ 17 w 923"/>
                  <a:gd name="T13" fmla="*/ 110 h 110"/>
                  <a:gd name="T14" fmla="*/ 25 w 923"/>
                  <a:gd name="T15" fmla="*/ 110 h 110"/>
                  <a:gd name="T16" fmla="*/ 610 w 923"/>
                  <a:gd name="T17" fmla="*/ 107 h 110"/>
                  <a:gd name="T18" fmla="*/ 923 w 923"/>
                  <a:gd name="T19" fmla="*/ 107 h 110"/>
                  <a:gd name="T20" fmla="*/ 923 w 923"/>
                  <a:gd name="T21" fmla="*/ 103 h 110"/>
                  <a:gd name="T22" fmla="*/ 919 w 923"/>
                  <a:gd name="T23" fmla="*/ 103 h 110"/>
                  <a:gd name="T24" fmla="*/ 614 w 923"/>
                  <a:gd name="T25" fmla="*/ 103 h 110"/>
                  <a:gd name="T26" fmla="*/ 21 w 923"/>
                  <a:gd name="T27" fmla="*/ 107 h 110"/>
                  <a:gd name="T28" fmla="*/ 4 w 923"/>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3" h="110">
                    <a:moveTo>
                      <a:pt x="4" y="0"/>
                    </a:moveTo>
                    <a:lnTo>
                      <a:pt x="0" y="0"/>
                    </a:lnTo>
                    <a:lnTo>
                      <a:pt x="17" y="107"/>
                    </a:lnTo>
                    <a:lnTo>
                      <a:pt x="17" y="110"/>
                    </a:lnTo>
                    <a:lnTo>
                      <a:pt x="17" y="110"/>
                    </a:lnTo>
                    <a:lnTo>
                      <a:pt x="17" y="110"/>
                    </a:lnTo>
                    <a:lnTo>
                      <a:pt x="17" y="110"/>
                    </a:lnTo>
                    <a:lnTo>
                      <a:pt x="25" y="110"/>
                    </a:lnTo>
                    <a:lnTo>
                      <a:pt x="610" y="107"/>
                    </a:lnTo>
                    <a:lnTo>
                      <a:pt x="923" y="107"/>
                    </a:lnTo>
                    <a:lnTo>
                      <a:pt x="923" y="103"/>
                    </a:lnTo>
                    <a:lnTo>
                      <a:pt x="919" y="103"/>
                    </a:lnTo>
                    <a:lnTo>
                      <a:pt x="614" y="103"/>
                    </a:lnTo>
                    <a:lnTo>
                      <a:pt x="21" y="107"/>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3" name="Freeform 245"/>
              <p:cNvSpPr>
                <a:spLocks/>
              </p:cNvSpPr>
              <p:nvPr/>
            </p:nvSpPr>
            <p:spPr bwMode="auto">
              <a:xfrm>
                <a:off x="5219" y="-4"/>
                <a:ext cx="174" cy="103"/>
              </a:xfrm>
              <a:custGeom>
                <a:avLst/>
                <a:gdLst>
                  <a:gd name="T0" fmla="*/ 1 w 41"/>
                  <a:gd name="T1" fmla="*/ 0 h 28"/>
                  <a:gd name="T2" fmla="*/ 0 w 41"/>
                  <a:gd name="T3" fmla="*/ 0 h 28"/>
                  <a:gd name="T4" fmla="*/ 40 w 41"/>
                  <a:gd name="T5" fmla="*/ 28 h 28"/>
                  <a:gd name="T6" fmla="*/ 41 w 41"/>
                  <a:gd name="T7" fmla="*/ 28 h 28"/>
                  <a:gd name="T8" fmla="*/ 41 w 41"/>
                  <a:gd name="T9" fmla="*/ 28 h 28"/>
                  <a:gd name="T10" fmla="*/ 41 w 41"/>
                  <a:gd name="T11" fmla="*/ 28 h 28"/>
                  <a:gd name="T12" fmla="*/ 41 w 41"/>
                  <a:gd name="T13" fmla="*/ 28 h 28"/>
                  <a:gd name="T14" fmla="*/ 41 w 41"/>
                  <a:gd name="T15" fmla="*/ 27 h 28"/>
                  <a:gd name="T16" fmla="*/ 1 w 41"/>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8">
                    <a:moveTo>
                      <a:pt x="1" y="0"/>
                    </a:moveTo>
                    <a:cubicBezTo>
                      <a:pt x="1" y="0"/>
                      <a:pt x="0" y="0"/>
                      <a:pt x="0" y="0"/>
                    </a:cubicBezTo>
                    <a:cubicBezTo>
                      <a:pt x="40" y="28"/>
                      <a:pt x="40" y="28"/>
                      <a:pt x="40" y="28"/>
                    </a:cubicBezTo>
                    <a:cubicBezTo>
                      <a:pt x="41" y="28"/>
                      <a:pt x="41" y="28"/>
                      <a:pt x="41" y="28"/>
                    </a:cubicBezTo>
                    <a:cubicBezTo>
                      <a:pt x="41" y="28"/>
                      <a:pt x="41" y="28"/>
                      <a:pt x="41" y="28"/>
                    </a:cubicBezTo>
                    <a:cubicBezTo>
                      <a:pt x="41" y="28"/>
                      <a:pt x="41" y="28"/>
                      <a:pt x="41" y="28"/>
                    </a:cubicBezTo>
                    <a:cubicBezTo>
                      <a:pt x="41" y="28"/>
                      <a:pt x="41" y="28"/>
                      <a:pt x="41" y="28"/>
                    </a:cubicBezTo>
                    <a:cubicBezTo>
                      <a:pt x="41" y="27"/>
                      <a:pt x="41" y="27"/>
                      <a:pt x="41" y="27"/>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4" name="Freeform 246"/>
              <p:cNvSpPr>
                <a:spLocks/>
              </p:cNvSpPr>
              <p:nvPr/>
            </p:nvSpPr>
            <p:spPr bwMode="auto">
              <a:xfrm>
                <a:off x="5579" y="-4"/>
                <a:ext cx="500" cy="77"/>
              </a:xfrm>
              <a:custGeom>
                <a:avLst/>
                <a:gdLst>
                  <a:gd name="T0" fmla="*/ 500 w 500"/>
                  <a:gd name="T1" fmla="*/ 0 h 77"/>
                  <a:gd name="T2" fmla="*/ 500 w 500"/>
                  <a:gd name="T3" fmla="*/ 0 h 77"/>
                  <a:gd name="T4" fmla="*/ 0 w 500"/>
                  <a:gd name="T5" fmla="*/ 77 h 77"/>
                  <a:gd name="T6" fmla="*/ 500 w 500"/>
                  <a:gd name="T7" fmla="*/ 0 h 77"/>
                </a:gdLst>
                <a:ahLst/>
                <a:cxnLst>
                  <a:cxn ang="0">
                    <a:pos x="T0" y="T1"/>
                  </a:cxn>
                  <a:cxn ang="0">
                    <a:pos x="T2" y="T3"/>
                  </a:cxn>
                  <a:cxn ang="0">
                    <a:pos x="T4" y="T5"/>
                  </a:cxn>
                  <a:cxn ang="0">
                    <a:pos x="T6" y="T7"/>
                  </a:cxn>
                </a:cxnLst>
                <a:rect l="0" t="0" r="r" b="b"/>
                <a:pathLst>
                  <a:path w="500" h="77">
                    <a:moveTo>
                      <a:pt x="500" y="0"/>
                    </a:moveTo>
                    <a:lnTo>
                      <a:pt x="500" y="0"/>
                    </a:lnTo>
                    <a:lnTo>
                      <a:pt x="0" y="77"/>
                    </a:lnTo>
                    <a:lnTo>
                      <a:pt x="5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5" name="Freeform 247"/>
              <p:cNvSpPr>
                <a:spLocks/>
              </p:cNvSpPr>
              <p:nvPr/>
            </p:nvSpPr>
            <p:spPr bwMode="auto">
              <a:xfrm>
                <a:off x="5579" y="-4"/>
                <a:ext cx="500" cy="77"/>
              </a:xfrm>
              <a:custGeom>
                <a:avLst/>
                <a:gdLst>
                  <a:gd name="T0" fmla="*/ 500 w 500"/>
                  <a:gd name="T1" fmla="*/ 0 h 77"/>
                  <a:gd name="T2" fmla="*/ 500 w 500"/>
                  <a:gd name="T3" fmla="*/ 0 h 77"/>
                  <a:gd name="T4" fmla="*/ 0 w 500"/>
                  <a:gd name="T5" fmla="*/ 77 h 77"/>
                  <a:gd name="T6" fmla="*/ 500 w 500"/>
                  <a:gd name="T7" fmla="*/ 0 h 77"/>
                </a:gdLst>
                <a:ahLst/>
                <a:cxnLst>
                  <a:cxn ang="0">
                    <a:pos x="T0" y="T1"/>
                  </a:cxn>
                  <a:cxn ang="0">
                    <a:pos x="T2" y="T3"/>
                  </a:cxn>
                  <a:cxn ang="0">
                    <a:pos x="T4" y="T5"/>
                  </a:cxn>
                  <a:cxn ang="0">
                    <a:pos x="T6" y="T7"/>
                  </a:cxn>
                </a:cxnLst>
                <a:rect l="0" t="0" r="r" b="b"/>
                <a:pathLst>
                  <a:path w="500" h="77">
                    <a:moveTo>
                      <a:pt x="500" y="0"/>
                    </a:moveTo>
                    <a:lnTo>
                      <a:pt x="500" y="0"/>
                    </a:lnTo>
                    <a:lnTo>
                      <a:pt x="0" y="77"/>
                    </a:lnTo>
                    <a:lnTo>
                      <a:pt x="5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6" name="Freeform 248"/>
              <p:cNvSpPr>
                <a:spLocks/>
              </p:cNvSpPr>
              <p:nvPr/>
            </p:nvSpPr>
            <p:spPr bwMode="auto">
              <a:xfrm>
                <a:off x="5376" y="-4"/>
                <a:ext cx="21" cy="103"/>
              </a:xfrm>
              <a:custGeom>
                <a:avLst/>
                <a:gdLst>
                  <a:gd name="T0" fmla="*/ 4 w 21"/>
                  <a:gd name="T1" fmla="*/ 0 h 103"/>
                  <a:gd name="T2" fmla="*/ 0 w 21"/>
                  <a:gd name="T3" fmla="*/ 0 h 103"/>
                  <a:gd name="T4" fmla="*/ 17 w 21"/>
                  <a:gd name="T5" fmla="*/ 99 h 103"/>
                  <a:gd name="T6" fmla="*/ 17 w 21"/>
                  <a:gd name="T7" fmla="*/ 103 h 103"/>
                  <a:gd name="T8" fmla="*/ 17 w 21"/>
                  <a:gd name="T9" fmla="*/ 103 h 103"/>
                  <a:gd name="T10" fmla="*/ 17 w 21"/>
                  <a:gd name="T11" fmla="*/ 99 h 103"/>
                  <a:gd name="T12" fmla="*/ 21 w 21"/>
                  <a:gd name="T13" fmla="*/ 103 h 103"/>
                  <a:gd name="T14" fmla="*/ 21 w 21"/>
                  <a:gd name="T15" fmla="*/ 103 h 103"/>
                  <a:gd name="T16" fmla="*/ 4 w 21"/>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3">
                    <a:moveTo>
                      <a:pt x="4" y="0"/>
                    </a:moveTo>
                    <a:lnTo>
                      <a:pt x="0" y="0"/>
                    </a:lnTo>
                    <a:lnTo>
                      <a:pt x="17" y="99"/>
                    </a:lnTo>
                    <a:lnTo>
                      <a:pt x="17" y="103"/>
                    </a:lnTo>
                    <a:lnTo>
                      <a:pt x="17" y="103"/>
                    </a:lnTo>
                    <a:lnTo>
                      <a:pt x="17" y="99"/>
                    </a:lnTo>
                    <a:lnTo>
                      <a:pt x="21" y="103"/>
                    </a:lnTo>
                    <a:lnTo>
                      <a:pt x="21" y="103"/>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7" name="Freeform 249"/>
              <p:cNvSpPr>
                <a:spLocks/>
              </p:cNvSpPr>
              <p:nvPr/>
            </p:nvSpPr>
            <p:spPr bwMode="auto">
              <a:xfrm>
                <a:off x="5376" y="-4"/>
                <a:ext cx="21" cy="103"/>
              </a:xfrm>
              <a:custGeom>
                <a:avLst/>
                <a:gdLst>
                  <a:gd name="T0" fmla="*/ 4 w 21"/>
                  <a:gd name="T1" fmla="*/ 0 h 103"/>
                  <a:gd name="T2" fmla="*/ 0 w 21"/>
                  <a:gd name="T3" fmla="*/ 0 h 103"/>
                  <a:gd name="T4" fmla="*/ 17 w 21"/>
                  <a:gd name="T5" fmla="*/ 99 h 103"/>
                  <a:gd name="T6" fmla="*/ 17 w 21"/>
                  <a:gd name="T7" fmla="*/ 103 h 103"/>
                  <a:gd name="T8" fmla="*/ 17 w 21"/>
                  <a:gd name="T9" fmla="*/ 103 h 103"/>
                  <a:gd name="T10" fmla="*/ 17 w 21"/>
                  <a:gd name="T11" fmla="*/ 99 h 103"/>
                  <a:gd name="T12" fmla="*/ 21 w 21"/>
                  <a:gd name="T13" fmla="*/ 103 h 103"/>
                  <a:gd name="T14" fmla="*/ 21 w 21"/>
                  <a:gd name="T15" fmla="*/ 103 h 103"/>
                  <a:gd name="T16" fmla="*/ 4 w 21"/>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3">
                    <a:moveTo>
                      <a:pt x="4" y="0"/>
                    </a:moveTo>
                    <a:lnTo>
                      <a:pt x="0" y="0"/>
                    </a:lnTo>
                    <a:lnTo>
                      <a:pt x="17" y="99"/>
                    </a:lnTo>
                    <a:lnTo>
                      <a:pt x="17" y="103"/>
                    </a:lnTo>
                    <a:lnTo>
                      <a:pt x="17" y="103"/>
                    </a:lnTo>
                    <a:lnTo>
                      <a:pt x="17" y="99"/>
                    </a:lnTo>
                    <a:lnTo>
                      <a:pt x="21" y="103"/>
                    </a:lnTo>
                    <a:lnTo>
                      <a:pt x="21" y="10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8" name="Freeform 250"/>
              <p:cNvSpPr>
                <a:spLocks/>
              </p:cNvSpPr>
              <p:nvPr/>
            </p:nvSpPr>
            <p:spPr bwMode="auto">
              <a:xfrm>
                <a:off x="6219" y="3762"/>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9" name="Freeform 251"/>
              <p:cNvSpPr>
                <a:spLocks/>
              </p:cNvSpPr>
              <p:nvPr/>
            </p:nvSpPr>
            <p:spPr bwMode="auto">
              <a:xfrm>
                <a:off x="6219" y="3762"/>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0" name="Freeform 252"/>
              <p:cNvSpPr>
                <a:spLocks/>
              </p:cNvSpPr>
              <p:nvPr/>
            </p:nvSpPr>
            <p:spPr bwMode="auto">
              <a:xfrm>
                <a:off x="5368" y="3192"/>
                <a:ext cx="847" cy="566"/>
              </a:xfrm>
              <a:custGeom>
                <a:avLst/>
                <a:gdLst>
                  <a:gd name="T0" fmla="*/ 0 w 847"/>
                  <a:gd name="T1" fmla="*/ 0 h 566"/>
                  <a:gd name="T2" fmla="*/ 0 w 847"/>
                  <a:gd name="T3" fmla="*/ 0 h 566"/>
                  <a:gd name="T4" fmla="*/ 847 w 847"/>
                  <a:gd name="T5" fmla="*/ 566 h 566"/>
                  <a:gd name="T6" fmla="*/ 847 w 847"/>
                  <a:gd name="T7" fmla="*/ 566 h 566"/>
                  <a:gd name="T8" fmla="*/ 0 w 847"/>
                  <a:gd name="T9" fmla="*/ 0 h 566"/>
                </a:gdLst>
                <a:ahLst/>
                <a:cxnLst>
                  <a:cxn ang="0">
                    <a:pos x="T0" y="T1"/>
                  </a:cxn>
                  <a:cxn ang="0">
                    <a:pos x="T2" y="T3"/>
                  </a:cxn>
                  <a:cxn ang="0">
                    <a:pos x="T4" y="T5"/>
                  </a:cxn>
                  <a:cxn ang="0">
                    <a:pos x="T6" y="T7"/>
                  </a:cxn>
                  <a:cxn ang="0">
                    <a:pos x="T8" y="T9"/>
                  </a:cxn>
                </a:cxnLst>
                <a:rect l="0" t="0" r="r" b="b"/>
                <a:pathLst>
                  <a:path w="847" h="566">
                    <a:moveTo>
                      <a:pt x="0" y="0"/>
                    </a:moveTo>
                    <a:lnTo>
                      <a:pt x="0" y="0"/>
                    </a:lnTo>
                    <a:lnTo>
                      <a:pt x="847" y="566"/>
                    </a:lnTo>
                    <a:lnTo>
                      <a:pt x="847" y="5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1" name="Freeform 253"/>
              <p:cNvSpPr>
                <a:spLocks/>
              </p:cNvSpPr>
              <p:nvPr/>
            </p:nvSpPr>
            <p:spPr bwMode="auto">
              <a:xfrm>
                <a:off x="5368" y="3192"/>
                <a:ext cx="847" cy="566"/>
              </a:xfrm>
              <a:custGeom>
                <a:avLst/>
                <a:gdLst>
                  <a:gd name="T0" fmla="*/ 0 w 847"/>
                  <a:gd name="T1" fmla="*/ 0 h 566"/>
                  <a:gd name="T2" fmla="*/ 0 w 847"/>
                  <a:gd name="T3" fmla="*/ 0 h 566"/>
                  <a:gd name="T4" fmla="*/ 847 w 847"/>
                  <a:gd name="T5" fmla="*/ 566 h 566"/>
                  <a:gd name="T6" fmla="*/ 847 w 847"/>
                  <a:gd name="T7" fmla="*/ 566 h 566"/>
                  <a:gd name="T8" fmla="*/ 0 w 847"/>
                  <a:gd name="T9" fmla="*/ 0 h 566"/>
                </a:gdLst>
                <a:ahLst/>
                <a:cxnLst>
                  <a:cxn ang="0">
                    <a:pos x="T0" y="T1"/>
                  </a:cxn>
                  <a:cxn ang="0">
                    <a:pos x="T2" y="T3"/>
                  </a:cxn>
                  <a:cxn ang="0">
                    <a:pos x="T4" y="T5"/>
                  </a:cxn>
                  <a:cxn ang="0">
                    <a:pos x="T6" y="T7"/>
                  </a:cxn>
                  <a:cxn ang="0">
                    <a:pos x="T8" y="T9"/>
                  </a:cxn>
                </a:cxnLst>
                <a:rect l="0" t="0" r="r" b="b"/>
                <a:pathLst>
                  <a:path w="847" h="566">
                    <a:moveTo>
                      <a:pt x="0" y="0"/>
                    </a:moveTo>
                    <a:lnTo>
                      <a:pt x="0" y="0"/>
                    </a:lnTo>
                    <a:lnTo>
                      <a:pt x="847" y="566"/>
                    </a:lnTo>
                    <a:lnTo>
                      <a:pt x="847" y="5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2" name="Freeform 254"/>
              <p:cNvSpPr>
                <a:spLocks/>
              </p:cNvSpPr>
              <p:nvPr/>
            </p:nvSpPr>
            <p:spPr bwMode="auto">
              <a:xfrm>
                <a:off x="5368" y="2858"/>
                <a:ext cx="851" cy="900"/>
              </a:xfrm>
              <a:custGeom>
                <a:avLst/>
                <a:gdLst>
                  <a:gd name="T0" fmla="*/ 779 w 851"/>
                  <a:gd name="T1" fmla="*/ 0 h 900"/>
                  <a:gd name="T2" fmla="*/ 762 w 851"/>
                  <a:gd name="T3" fmla="*/ 7 h 900"/>
                  <a:gd name="T4" fmla="*/ 775 w 851"/>
                  <a:gd name="T5" fmla="*/ 0 h 900"/>
                  <a:gd name="T6" fmla="*/ 847 w 851"/>
                  <a:gd name="T7" fmla="*/ 896 h 900"/>
                  <a:gd name="T8" fmla="*/ 0 w 851"/>
                  <a:gd name="T9" fmla="*/ 331 h 900"/>
                  <a:gd name="T10" fmla="*/ 0 w 851"/>
                  <a:gd name="T11" fmla="*/ 331 h 900"/>
                  <a:gd name="T12" fmla="*/ 851 w 851"/>
                  <a:gd name="T13" fmla="*/ 900 h 900"/>
                  <a:gd name="T14" fmla="*/ 779 w 851"/>
                  <a:gd name="T15" fmla="*/ 0 h 900"/>
                  <a:gd name="T16" fmla="*/ 779 w 851"/>
                  <a:gd name="T17" fmla="*/ 0 h 900"/>
                  <a:gd name="T18" fmla="*/ 779 w 851"/>
                  <a:gd name="T19" fmla="*/ 4 h 900"/>
                  <a:gd name="T20" fmla="*/ 779 w 851"/>
                  <a:gd name="T2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1" h="900">
                    <a:moveTo>
                      <a:pt x="779" y="0"/>
                    </a:moveTo>
                    <a:lnTo>
                      <a:pt x="762" y="7"/>
                    </a:lnTo>
                    <a:lnTo>
                      <a:pt x="775" y="0"/>
                    </a:lnTo>
                    <a:lnTo>
                      <a:pt x="847" y="896"/>
                    </a:lnTo>
                    <a:lnTo>
                      <a:pt x="0" y="331"/>
                    </a:lnTo>
                    <a:lnTo>
                      <a:pt x="0" y="331"/>
                    </a:lnTo>
                    <a:lnTo>
                      <a:pt x="851" y="900"/>
                    </a:lnTo>
                    <a:lnTo>
                      <a:pt x="779" y="0"/>
                    </a:lnTo>
                    <a:lnTo>
                      <a:pt x="779" y="0"/>
                    </a:lnTo>
                    <a:lnTo>
                      <a:pt x="779" y="4"/>
                    </a:lnTo>
                    <a:lnTo>
                      <a:pt x="77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3" name="Freeform 255"/>
              <p:cNvSpPr>
                <a:spLocks/>
              </p:cNvSpPr>
              <p:nvPr/>
            </p:nvSpPr>
            <p:spPr bwMode="auto">
              <a:xfrm>
                <a:off x="5368" y="2858"/>
                <a:ext cx="851" cy="900"/>
              </a:xfrm>
              <a:custGeom>
                <a:avLst/>
                <a:gdLst>
                  <a:gd name="T0" fmla="*/ 779 w 851"/>
                  <a:gd name="T1" fmla="*/ 0 h 900"/>
                  <a:gd name="T2" fmla="*/ 762 w 851"/>
                  <a:gd name="T3" fmla="*/ 7 h 900"/>
                  <a:gd name="T4" fmla="*/ 775 w 851"/>
                  <a:gd name="T5" fmla="*/ 0 h 900"/>
                  <a:gd name="T6" fmla="*/ 847 w 851"/>
                  <a:gd name="T7" fmla="*/ 896 h 900"/>
                  <a:gd name="T8" fmla="*/ 0 w 851"/>
                  <a:gd name="T9" fmla="*/ 331 h 900"/>
                  <a:gd name="T10" fmla="*/ 0 w 851"/>
                  <a:gd name="T11" fmla="*/ 331 h 900"/>
                  <a:gd name="T12" fmla="*/ 851 w 851"/>
                  <a:gd name="T13" fmla="*/ 900 h 900"/>
                  <a:gd name="T14" fmla="*/ 779 w 851"/>
                  <a:gd name="T15" fmla="*/ 0 h 900"/>
                  <a:gd name="T16" fmla="*/ 779 w 851"/>
                  <a:gd name="T17" fmla="*/ 0 h 900"/>
                  <a:gd name="T18" fmla="*/ 779 w 851"/>
                  <a:gd name="T19" fmla="*/ 4 h 900"/>
                  <a:gd name="T20" fmla="*/ 779 w 851"/>
                  <a:gd name="T21" fmla="*/ 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1" h="900">
                    <a:moveTo>
                      <a:pt x="779" y="0"/>
                    </a:moveTo>
                    <a:lnTo>
                      <a:pt x="762" y="7"/>
                    </a:lnTo>
                    <a:lnTo>
                      <a:pt x="775" y="0"/>
                    </a:lnTo>
                    <a:lnTo>
                      <a:pt x="847" y="896"/>
                    </a:lnTo>
                    <a:lnTo>
                      <a:pt x="0" y="331"/>
                    </a:lnTo>
                    <a:lnTo>
                      <a:pt x="0" y="331"/>
                    </a:lnTo>
                    <a:lnTo>
                      <a:pt x="851" y="900"/>
                    </a:lnTo>
                    <a:lnTo>
                      <a:pt x="779" y="0"/>
                    </a:lnTo>
                    <a:lnTo>
                      <a:pt x="779" y="0"/>
                    </a:lnTo>
                    <a:lnTo>
                      <a:pt x="779" y="4"/>
                    </a:lnTo>
                    <a:lnTo>
                      <a:pt x="7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4" name="Freeform 256"/>
              <p:cNvSpPr>
                <a:spLocks/>
              </p:cNvSpPr>
              <p:nvPr/>
            </p:nvSpPr>
            <p:spPr bwMode="auto">
              <a:xfrm>
                <a:off x="5359" y="3189"/>
                <a:ext cx="4" cy="0"/>
              </a:xfrm>
              <a:custGeom>
                <a:avLst/>
                <a:gdLst>
                  <a:gd name="T0" fmla="*/ 4 w 4"/>
                  <a:gd name="T1" fmla="*/ 0 w 4"/>
                  <a:gd name="T2" fmla="*/ 4 w 4"/>
                  <a:gd name="T3" fmla="*/ 4 w 4"/>
                  <a:gd name="T4" fmla="*/ 4 w 4"/>
                </a:gdLst>
                <a:ahLst/>
                <a:cxnLst>
                  <a:cxn ang="0">
                    <a:pos x="T0" y="0"/>
                  </a:cxn>
                  <a:cxn ang="0">
                    <a:pos x="T1" y="0"/>
                  </a:cxn>
                  <a:cxn ang="0">
                    <a:pos x="T2" y="0"/>
                  </a:cxn>
                  <a:cxn ang="0">
                    <a:pos x="T3" y="0"/>
                  </a:cxn>
                  <a:cxn ang="0">
                    <a:pos x="T4" y="0"/>
                  </a:cxn>
                </a:cxnLst>
                <a:rect l="0" t="0" r="r" b="b"/>
                <a:pathLst>
                  <a:path w="4">
                    <a:moveTo>
                      <a:pt x="4" y="0"/>
                    </a:moveTo>
                    <a:lnTo>
                      <a:pt x="0" y="0"/>
                    </a:lnTo>
                    <a:lnTo>
                      <a:pt x="4"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5" name="Freeform 257"/>
              <p:cNvSpPr>
                <a:spLocks/>
              </p:cNvSpPr>
              <p:nvPr/>
            </p:nvSpPr>
            <p:spPr bwMode="auto">
              <a:xfrm>
                <a:off x="5359" y="3189"/>
                <a:ext cx="4" cy="0"/>
              </a:xfrm>
              <a:custGeom>
                <a:avLst/>
                <a:gdLst>
                  <a:gd name="T0" fmla="*/ 4 w 4"/>
                  <a:gd name="T1" fmla="*/ 0 w 4"/>
                  <a:gd name="T2" fmla="*/ 4 w 4"/>
                  <a:gd name="T3" fmla="*/ 4 w 4"/>
                  <a:gd name="T4" fmla="*/ 4 w 4"/>
                </a:gdLst>
                <a:ahLst/>
                <a:cxnLst>
                  <a:cxn ang="0">
                    <a:pos x="T0" y="0"/>
                  </a:cxn>
                  <a:cxn ang="0">
                    <a:pos x="T1" y="0"/>
                  </a:cxn>
                  <a:cxn ang="0">
                    <a:pos x="T2" y="0"/>
                  </a:cxn>
                  <a:cxn ang="0">
                    <a:pos x="T3" y="0"/>
                  </a:cxn>
                  <a:cxn ang="0">
                    <a:pos x="T4" y="0"/>
                  </a:cxn>
                </a:cxnLst>
                <a:rect l="0" t="0" r="r" b="b"/>
                <a:pathLst>
                  <a:path w="4">
                    <a:moveTo>
                      <a:pt x="4" y="0"/>
                    </a:moveTo>
                    <a:lnTo>
                      <a:pt x="0" y="0"/>
                    </a:lnTo>
                    <a:lnTo>
                      <a:pt x="4" y="0"/>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6" name="Freeform 258"/>
              <p:cNvSpPr>
                <a:spLocks/>
              </p:cNvSpPr>
              <p:nvPr/>
            </p:nvSpPr>
            <p:spPr bwMode="auto">
              <a:xfrm>
                <a:off x="6113" y="2843"/>
                <a:ext cx="30" cy="11"/>
              </a:xfrm>
              <a:custGeom>
                <a:avLst/>
                <a:gdLst>
                  <a:gd name="T0" fmla="*/ 0 w 30"/>
                  <a:gd name="T1" fmla="*/ 0 h 11"/>
                  <a:gd name="T2" fmla="*/ 30 w 30"/>
                  <a:gd name="T3" fmla="*/ 11 h 11"/>
                  <a:gd name="T4" fmla="*/ 0 w 30"/>
                  <a:gd name="T5" fmla="*/ 0 h 11"/>
                </a:gdLst>
                <a:ahLst/>
                <a:cxnLst>
                  <a:cxn ang="0">
                    <a:pos x="T0" y="T1"/>
                  </a:cxn>
                  <a:cxn ang="0">
                    <a:pos x="T2" y="T3"/>
                  </a:cxn>
                  <a:cxn ang="0">
                    <a:pos x="T4" y="T5"/>
                  </a:cxn>
                </a:cxnLst>
                <a:rect l="0" t="0" r="r" b="b"/>
                <a:pathLst>
                  <a:path w="30" h="11">
                    <a:moveTo>
                      <a:pt x="0" y="0"/>
                    </a:moveTo>
                    <a:lnTo>
                      <a:pt x="30"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7" name="Freeform 259"/>
              <p:cNvSpPr>
                <a:spLocks/>
              </p:cNvSpPr>
              <p:nvPr/>
            </p:nvSpPr>
            <p:spPr bwMode="auto">
              <a:xfrm>
                <a:off x="6113" y="2843"/>
                <a:ext cx="30" cy="11"/>
              </a:xfrm>
              <a:custGeom>
                <a:avLst/>
                <a:gdLst>
                  <a:gd name="T0" fmla="*/ 0 w 30"/>
                  <a:gd name="T1" fmla="*/ 0 h 11"/>
                  <a:gd name="T2" fmla="*/ 30 w 30"/>
                  <a:gd name="T3" fmla="*/ 11 h 11"/>
                  <a:gd name="T4" fmla="*/ 0 w 30"/>
                  <a:gd name="T5" fmla="*/ 0 h 11"/>
                </a:gdLst>
                <a:ahLst/>
                <a:cxnLst>
                  <a:cxn ang="0">
                    <a:pos x="T0" y="T1"/>
                  </a:cxn>
                  <a:cxn ang="0">
                    <a:pos x="T2" y="T3"/>
                  </a:cxn>
                  <a:cxn ang="0">
                    <a:pos x="T4" y="T5"/>
                  </a:cxn>
                </a:cxnLst>
                <a:rect l="0" t="0" r="r" b="b"/>
                <a:pathLst>
                  <a:path w="30" h="11">
                    <a:moveTo>
                      <a:pt x="0" y="0"/>
                    </a:moveTo>
                    <a:lnTo>
                      <a:pt x="30"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8" name="Freeform 260"/>
              <p:cNvSpPr>
                <a:spLocks/>
              </p:cNvSpPr>
              <p:nvPr/>
            </p:nvSpPr>
            <p:spPr bwMode="auto">
              <a:xfrm>
                <a:off x="5245" y="2494"/>
                <a:ext cx="80" cy="474"/>
              </a:xfrm>
              <a:custGeom>
                <a:avLst/>
                <a:gdLst>
                  <a:gd name="T0" fmla="*/ 0 w 80"/>
                  <a:gd name="T1" fmla="*/ 0 h 474"/>
                  <a:gd name="T2" fmla="*/ 0 w 80"/>
                  <a:gd name="T3" fmla="*/ 0 h 474"/>
                  <a:gd name="T4" fmla="*/ 80 w 80"/>
                  <a:gd name="T5" fmla="*/ 474 h 474"/>
                  <a:gd name="T6" fmla="*/ 0 w 80"/>
                  <a:gd name="T7" fmla="*/ 0 h 474"/>
                </a:gdLst>
                <a:ahLst/>
                <a:cxnLst>
                  <a:cxn ang="0">
                    <a:pos x="T0" y="T1"/>
                  </a:cxn>
                  <a:cxn ang="0">
                    <a:pos x="T2" y="T3"/>
                  </a:cxn>
                  <a:cxn ang="0">
                    <a:pos x="T4" y="T5"/>
                  </a:cxn>
                  <a:cxn ang="0">
                    <a:pos x="T6" y="T7"/>
                  </a:cxn>
                </a:cxnLst>
                <a:rect l="0" t="0" r="r" b="b"/>
                <a:pathLst>
                  <a:path w="80" h="474">
                    <a:moveTo>
                      <a:pt x="0" y="0"/>
                    </a:moveTo>
                    <a:lnTo>
                      <a:pt x="0" y="0"/>
                    </a:lnTo>
                    <a:lnTo>
                      <a:pt x="80" y="47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9" name="Freeform 261"/>
              <p:cNvSpPr>
                <a:spLocks/>
              </p:cNvSpPr>
              <p:nvPr/>
            </p:nvSpPr>
            <p:spPr bwMode="auto">
              <a:xfrm>
                <a:off x="5245" y="2494"/>
                <a:ext cx="80" cy="474"/>
              </a:xfrm>
              <a:custGeom>
                <a:avLst/>
                <a:gdLst>
                  <a:gd name="T0" fmla="*/ 0 w 80"/>
                  <a:gd name="T1" fmla="*/ 0 h 474"/>
                  <a:gd name="T2" fmla="*/ 0 w 80"/>
                  <a:gd name="T3" fmla="*/ 0 h 474"/>
                  <a:gd name="T4" fmla="*/ 80 w 80"/>
                  <a:gd name="T5" fmla="*/ 474 h 474"/>
                  <a:gd name="T6" fmla="*/ 0 w 80"/>
                  <a:gd name="T7" fmla="*/ 0 h 474"/>
                </a:gdLst>
                <a:ahLst/>
                <a:cxnLst>
                  <a:cxn ang="0">
                    <a:pos x="T0" y="T1"/>
                  </a:cxn>
                  <a:cxn ang="0">
                    <a:pos x="T2" y="T3"/>
                  </a:cxn>
                  <a:cxn ang="0">
                    <a:pos x="T4" y="T5"/>
                  </a:cxn>
                  <a:cxn ang="0">
                    <a:pos x="T6" y="T7"/>
                  </a:cxn>
                </a:cxnLst>
                <a:rect l="0" t="0" r="r" b="b"/>
                <a:pathLst>
                  <a:path w="80" h="474">
                    <a:moveTo>
                      <a:pt x="0" y="0"/>
                    </a:moveTo>
                    <a:lnTo>
                      <a:pt x="0" y="0"/>
                    </a:lnTo>
                    <a:lnTo>
                      <a:pt x="80" y="47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0" name="Freeform 262"/>
              <p:cNvSpPr>
                <a:spLocks/>
              </p:cNvSpPr>
              <p:nvPr/>
            </p:nvSpPr>
            <p:spPr bwMode="auto">
              <a:xfrm>
                <a:off x="5300" y="2803"/>
                <a:ext cx="847" cy="386"/>
              </a:xfrm>
              <a:custGeom>
                <a:avLst/>
                <a:gdLst>
                  <a:gd name="T0" fmla="*/ 0 w 847"/>
                  <a:gd name="T1" fmla="*/ 0 h 386"/>
                  <a:gd name="T2" fmla="*/ 63 w 847"/>
                  <a:gd name="T3" fmla="*/ 382 h 386"/>
                  <a:gd name="T4" fmla="*/ 68 w 847"/>
                  <a:gd name="T5" fmla="*/ 386 h 386"/>
                  <a:gd name="T6" fmla="*/ 68 w 847"/>
                  <a:gd name="T7" fmla="*/ 386 h 386"/>
                  <a:gd name="T8" fmla="*/ 830 w 847"/>
                  <a:gd name="T9" fmla="*/ 62 h 386"/>
                  <a:gd name="T10" fmla="*/ 847 w 847"/>
                  <a:gd name="T11" fmla="*/ 55 h 386"/>
                  <a:gd name="T12" fmla="*/ 847 w 847"/>
                  <a:gd name="T13" fmla="*/ 55 h 386"/>
                  <a:gd name="T14" fmla="*/ 843 w 847"/>
                  <a:gd name="T15" fmla="*/ 55 h 386"/>
                  <a:gd name="T16" fmla="*/ 843 w 847"/>
                  <a:gd name="T17" fmla="*/ 55 h 386"/>
                  <a:gd name="T18" fmla="*/ 843 w 847"/>
                  <a:gd name="T19" fmla="*/ 51 h 386"/>
                  <a:gd name="T20" fmla="*/ 830 w 847"/>
                  <a:gd name="T21" fmla="*/ 59 h 386"/>
                  <a:gd name="T22" fmla="*/ 63 w 847"/>
                  <a:gd name="T23" fmla="*/ 382 h 386"/>
                  <a:gd name="T24" fmla="*/ 0 w 847"/>
                  <a:gd name="T2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7" h="386">
                    <a:moveTo>
                      <a:pt x="0" y="0"/>
                    </a:moveTo>
                    <a:lnTo>
                      <a:pt x="63" y="382"/>
                    </a:lnTo>
                    <a:lnTo>
                      <a:pt x="68" y="386"/>
                    </a:lnTo>
                    <a:lnTo>
                      <a:pt x="68" y="386"/>
                    </a:lnTo>
                    <a:lnTo>
                      <a:pt x="830" y="62"/>
                    </a:lnTo>
                    <a:lnTo>
                      <a:pt x="847" y="55"/>
                    </a:lnTo>
                    <a:lnTo>
                      <a:pt x="847" y="55"/>
                    </a:lnTo>
                    <a:lnTo>
                      <a:pt x="843" y="55"/>
                    </a:lnTo>
                    <a:lnTo>
                      <a:pt x="843" y="55"/>
                    </a:lnTo>
                    <a:lnTo>
                      <a:pt x="843" y="51"/>
                    </a:lnTo>
                    <a:lnTo>
                      <a:pt x="830" y="59"/>
                    </a:lnTo>
                    <a:lnTo>
                      <a:pt x="63" y="38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1" name="Freeform 263"/>
              <p:cNvSpPr>
                <a:spLocks/>
              </p:cNvSpPr>
              <p:nvPr/>
            </p:nvSpPr>
            <p:spPr bwMode="auto">
              <a:xfrm>
                <a:off x="5300" y="2803"/>
                <a:ext cx="847" cy="386"/>
              </a:xfrm>
              <a:custGeom>
                <a:avLst/>
                <a:gdLst>
                  <a:gd name="T0" fmla="*/ 0 w 847"/>
                  <a:gd name="T1" fmla="*/ 0 h 386"/>
                  <a:gd name="T2" fmla="*/ 63 w 847"/>
                  <a:gd name="T3" fmla="*/ 382 h 386"/>
                  <a:gd name="T4" fmla="*/ 68 w 847"/>
                  <a:gd name="T5" fmla="*/ 386 h 386"/>
                  <a:gd name="T6" fmla="*/ 68 w 847"/>
                  <a:gd name="T7" fmla="*/ 386 h 386"/>
                  <a:gd name="T8" fmla="*/ 830 w 847"/>
                  <a:gd name="T9" fmla="*/ 62 h 386"/>
                  <a:gd name="T10" fmla="*/ 847 w 847"/>
                  <a:gd name="T11" fmla="*/ 55 h 386"/>
                  <a:gd name="T12" fmla="*/ 847 w 847"/>
                  <a:gd name="T13" fmla="*/ 55 h 386"/>
                  <a:gd name="T14" fmla="*/ 843 w 847"/>
                  <a:gd name="T15" fmla="*/ 55 h 386"/>
                  <a:gd name="T16" fmla="*/ 843 w 847"/>
                  <a:gd name="T17" fmla="*/ 55 h 386"/>
                  <a:gd name="T18" fmla="*/ 843 w 847"/>
                  <a:gd name="T19" fmla="*/ 51 h 386"/>
                  <a:gd name="T20" fmla="*/ 830 w 847"/>
                  <a:gd name="T21" fmla="*/ 59 h 386"/>
                  <a:gd name="T22" fmla="*/ 63 w 847"/>
                  <a:gd name="T23" fmla="*/ 382 h 386"/>
                  <a:gd name="T24" fmla="*/ 0 w 847"/>
                  <a:gd name="T2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7" h="386">
                    <a:moveTo>
                      <a:pt x="0" y="0"/>
                    </a:moveTo>
                    <a:lnTo>
                      <a:pt x="63" y="382"/>
                    </a:lnTo>
                    <a:lnTo>
                      <a:pt x="68" y="386"/>
                    </a:lnTo>
                    <a:lnTo>
                      <a:pt x="68" y="386"/>
                    </a:lnTo>
                    <a:lnTo>
                      <a:pt x="830" y="62"/>
                    </a:lnTo>
                    <a:lnTo>
                      <a:pt x="847" y="55"/>
                    </a:lnTo>
                    <a:lnTo>
                      <a:pt x="847" y="55"/>
                    </a:lnTo>
                    <a:lnTo>
                      <a:pt x="843" y="55"/>
                    </a:lnTo>
                    <a:lnTo>
                      <a:pt x="843" y="55"/>
                    </a:lnTo>
                    <a:lnTo>
                      <a:pt x="843" y="51"/>
                    </a:lnTo>
                    <a:lnTo>
                      <a:pt x="830" y="59"/>
                    </a:lnTo>
                    <a:lnTo>
                      <a:pt x="63" y="3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2" name="Freeform 264"/>
              <p:cNvSpPr>
                <a:spLocks/>
              </p:cNvSpPr>
              <p:nvPr/>
            </p:nvSpPr>
            <p:spPr bwMode="auto">
              <a:xfrm>
                <a:off x="5245" y="1965"/>
                <a:ext cx="898" cy="889"/>
              </a:xfrm>
              <a:custGeom>
                <a:avLst/>
                <a:gdLst>
                  <a:gd name="T0" fmla="*/ 220 w 898"/>
                  <a:gd name="T1" fmla="*/ 0 h 889"/>
                  <a:gd name="T2" fmla="*/ 220 w 898"/>
                  <a:gd name="T3" fmla="*/ 0 h 889"/>
                  <a:gd name="T4" fmla="*/ 220 w 898"/>
                  <a:gd name="T5" fmla="*/ 0 h 889"/>
                  <a:gd name="T6" fmla="*/ 0 w 898"/>
                  <a:gd name="T7" fmla="*/ 526 h 889"/>
                  <a:gd name="T8" fmla="*/ 0 w 898"/>
                  <a:gd name="T9" fmla="*/ 526 h 889"/>
                  <a:gd name="T10" fmla="*/ 4 w 898"/>
                  <a:gd name="T11" fmla="*/ 526 h 889"/>
                  <a:gd name="T12" fmla="*/ 4 w 898"/>
                  <a:gd name="T13" fmla="*/ 526 h 889"/>
                  <a:gd name="T14" fmla="*/ 4 w 898"/>
                  <a:gd name="T15" fmla="*/ 529 h 889"/>
                  <a:gd name="T16" fmla="*/ 4 w 898"/>
                  <a:gd name="T17" fmla="*/ 529 h 889"/>
                  <a:gd name="T18" fmla="*/ 4 w 898"/>
                  <a:gd name="T19" fmla="*/ 529 h 889"/>
                  <a:gd name="T20" fmla="*/ 4 w 898"/>
                  <a:gd name="T21" fmla="*/ 533 h 889"/>
                  <a:gd name="T22" fmla="*/ 868 w 898"/>
                  <a:gd name="T23" fmla="*/ 878 h 889"/>
                  <a:gd name="T24" fmla="*/ 898 w 898"/>
                  <a:gd name="T25" fmla="*/ 889 h 889"/>
                  <a:gd name="T26" fmla="*/ 898 w 898"/>
                  <a:gd name="T27" fmla="*/ 889 h 889"/>
                  <a:gd name="T28" fmla="*/ 893 w 898"/>
                  <a:gd name="T29" fmla="*/ 886 h 889"/>
                  <a:gd name="T30" fmla="*/ 4 w 898"/>
                  <a:gd name="T31" fmla="*/ 529 h 889"/>
                  <a:gd name="T32" fmla="*/ 224 w 898"/>
                  <a:gd name="T33" fmla="*/ 4 h 889"/>
                  <a:gd name="T34" fmla="*/ 220 w 898"/>
                  <a:gd name="T35" fmla="*/ 0 h 889"/>
                  <a:gd name="T36" fmla="*/ 220 w 898"/>
                  <a:gd name="T37"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8" h="889">
                    <a:moveTo>
                      <a:pt x="220" y="0"/>
                    </a:moveTo>
                    <a:lnTo>
                      <a:pt x="220" y="0"/>
                    </a:lnTo>
                    <a:lnTo>
                      <a:pt x="220" y="0"/>
                    </a:lnTo>
                    <a:lnTo>
                      <a:pt x="0" y="526"/>
                    </a:lnTo>
                    <a:lnTo>
                      <a:pt x="0" y="526"/>
                    </a:lnTo>
                    <a:lnTo>
                      <a:pt x="4" y="526"/>
                    </a:lnTo>
                    <a:lnTo>
                      <a:pt x="4" y="526"/>
                    </a:lnTo>
                    <a:lnTo>
                      <a:pt x="4" y="529"/>
                    </a:lnTo>
                    <a:lnTo>
                      <a:pt x="4" y="529"/>
                    </a:lnTo>
                    <a:lnTo>
                      <a:pt x="4" y="529"/>
                    </a:lnTo>
                    <a:lnTo>
                      <a:pt x="4" y="533"/>
                    </a:lnTo>
                    <a:lnTo>
                      <a:pt x="868" y="878"/>
                    </a:lnTo>
                    <a:lnTo>
                      <a:pt x="898" y="889"/>
                    </a:lnTo>
                    <a:lnTo>
                      <a:pt x="898" y="889"/>
                    </a:lnTo>
                    <a:lnTo>
                      <a:pt x="893" y="886"/>
                    </a:lnTo>
                    <a:lnTo>
                      <a:pt x="4" y="529"/>
                    </a:lnTo>
                    <a:lnTo>
                      <a:pt x="224" y="4"/>
                    </a:lnTo>
                    <a:lnTo>
                      <a:pt x="220" y="0"/>
                    </a:lnTo>
                    <a:lnTo>
                      <a:pt x="2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3" name="Freeform 265"/>
              <p:cNvSpPr>
                <a:spLocks/>
              </p:cNvSpPr>
              <p:nvPr/>
            </p:nvSpPr>
            <p:spPr bwMode="auto">
              <a:xfrm>
                <a:off x="5245" y="1965"/>
                <a:ext cx="898" cy="889"/>
              </a:xfrm>
              <a:custGeom>
                <a:avLst/>
                <a:gdLst>
                  <a:gd name="T0" fmla="*/ 220 w 898"/>
                  <a:gd name="T1" fmla="*/ 0 h 889"/>
                  <a:gd name="T2" fmla="*/ 220 w 898"/>
                  <a:gd name="T3" fmla="*/ 0 h 889"/>
                  <a:gd name="T4" fmla="*/ 220 w 898"/>
                  <a:gd name="T5" fmla="*/ 0 h 889"/>
                  <a:gd name="T6" fmla="*/ 0 w 898"/>
                  <a:gd name="T7" fmla="*/ 526 h 889"/>
                  <a:gd name="T8" fmla="*/ 0 w 898"/>
                  <a:gd name="T9" fmla="*/ 526 h 889"/>
                  <a:gd name="T10" fmla="*/ 4 w 898"/>
                  <a:gd name="T11" fmla="*/ 526 h 889"/>
                  <a:gd name="T12" fmla="*/ 4 w 898"/>
                  <a:gd name="T13" fmla="*/ 526 h 889"/>
                  <a:gd name="T14" fmla="*/ 4 w 898"/>
                  <a:gd name="T15" fmla="*/ 529 h 889"/>
                  <a:gd name="T16" fmla="*/ 4 w 898"/>
                  <a:gd name="T17" fmla="*/ 529 h 889"/>
                  <a:gd name="T18" fmla="*/ 4 w 898"/>
                  <a:gd name="T19" fmla="*/ 529 h 889"/>
                  <a:gd name="T20" fmla="*/ 4 w 898"/>
                  <a:gd name="T21" fmla="*/ 533 h 889"/>
                  <a:gd name="T22" fmla="*/ 868 w 898"/>
                  <a:gd name="T23" fmla="*/ 878 h 889"/>
                  <a:gd name="T24" fmla="*/ 898 w 898"/>
                  <a:gd name="T25" fmla="*/ 889 h 889"/>
                  <a:gd name="T26" fmla="*/ 898 w 898"/>
                  <a:gd name="T27" fmla="*/ 889 h 889"/>
                  <a:gd name="T28" fmla="*/ 893 w 898"/>
                  <a:gd name="T29" fmla="*/ 886 h 889"/>
                  <a:gd name="T30" fmla="*/ 4 w 898"/>
                  <a:gd name="T31" fmla="*/ 529 h 889"/>
                  <a:gd name="T32" fmla="*/ 224 w 898"/>
                  <a:gd name="T33" fmla="*/ 4 h 889"/>
                  <a:gd name="T34" fmla="*/ 220 w 898"/>
                  <a:gd name="T35" fmla="*/ 0 h 889"/>
                  <a:gd name="T36" fmla="*/ 220 w 898"/>
                  <a:gd name="T37"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8" h="889">
                    <a:moveTo>
                      <a:pt x="220" y="0"/>
                    </a:moveTo>
                    <a:lnTo>
                      <a:pt x="220" y="0"/>
                    </a:lnTo>
                    <a:lnTo>
                      <a:pt x="220" y="0"/>
                    </a:lnTo>
                    <a:lnTo>
                      <a:pt x="0" y="526"/>
                    </a:lnTo>
                    <a:lnTo>
                      <a:pt x="0" y="526"/>
                    </a:lnTo>
                    <a:lnTo>
                      <a:pt x="4" y="526"/>
                    </a:lnTo>
                    <a:lnTo>
                      <a:pt x="4" y="526"/>
                    </a:lnTo>
                    <a:lnTo>
                      <a:pt x="4" y="529"/>
                    </a:lnTo>
                    <a:lnTo>
                      <a:pt x="4" y="529"/>
                    </a:lnTo>
                    <a:lnTo>
                      <a:pt x="4" y="529"/>
                    </a:lnTo>
                    <a:lnTo>
                      <a:pt x="4" y="533"/>
                    </a:lnTo>
                    <a:lnTo>
                      <a:pt x="868" y="878"/>
                    </a:lnTo>
                    <a:lnTo>
                      <a:pt x="898" y="889"/>
                    </a:lnTo>
                    <a:lnTo>
                      <a:pt x="898" y="889"/>
                    </a:lnTo>
                    <a:lnTo>
                      <a:pt x="893" y="886"/>
                    </a:lnTo>
                    <a:lnTo>
                      <a:pt x="4" y="529"/>
                    </a:lnTo>
                    <a:lnTo>
                      <a:pt x="224" y="4"/>
                    </a:lnTo>
                    <a:lnTo>
                      <a:pt x="220" y="0"/>
                    </a:lnTo>
                    <a:lnTo>
                      <a:pt x="2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4" name="Rectangle 266"/>
              <p:cNvSpPr>
                <a:spLocks noChangeArrowheads="1"/>
              </p:cNvSpPr>
              <p:nvPr/>
            </p:nvSpPr>
            <p:spPr bwMode="auto">
              <a:xfrm>
                <a:off x="5469" y="1962"/>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5" name="Freeform 267"/>
              <p:cNvSpPr>
                <a:spLocks/>
              </p:cNvSpPr>
              <p:nvPr/>
            </p:nvSpPr>
            <p:spPr bwMode="auto">
              <a:xfrm>
                <a:off x="5469" y="196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6" name="Freeform 268"/>
              <p:cNvSpPr>
                <a:spLocks/>
              </p:cNvSpPr>
              <p:nvPr/>
            </p:nvSpPr>
            <p:spPr bwMode="auto">
              <a:xfrm>
                <a:off x="6147" y="2858"/>
                <a:ext cx="4" cy="0"/>
              </a:xfrm>
              <a:custGeom>
                <a:avLst/>
                <a:gdLst>
                  <a:gd name="T0" fmla="*/ 0 w 4"/>
                  <a:gd name="T1" fmla="*/ 0 w 4"/>
                  <a:gd name="T2" fmla="*/ 0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4"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7" name="Freeform 269"/>
              <p:cNvSpPr>
                <a:spLocks/>
              </p:cNvSpPr>
              <p:nvPr/>
            </p:nvSpPr>
            <p:spPr bwMode="auto">
              <a:xfrm>
                <a:off x="6147" y="2858"/>
                <a:ext cx="4" cy="0"/>
              </a:xfrm>
              <a:custGeom>
                <a:avLst/>
                <a:gdLst>
                  <a:gd name="T0" fmla="*/ 0 w 4"/>
                  <a:gd name="T1" fmla="*/ 0 w 4"/>
                  <a:gd name="T2" fmla="*/ 0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8" name="Freeform 270"/>
              <p:cNvSpPr>
                <a:spLocks/>
              </p:cNvSpPr>
              <p:nvPr/>
            </p:nvSpPr>
            <p:spPr bwMode="auto">
              <a:xfrm>
                <a:off x="5465" y="1962"/>
                <a:ext cx="805" cy="892"/>
              </a:xfrm>
              <a:custGeom>
                <a:avLst/>
                <a:gdLst>
                  <a:gd name="T0" fmla="*/ 0 w 805"/>
                  <a:gd name="T1" fmla="*/ 0 h 892"/>
                  <a:gd name="T2" fmla="*/ 0 w 805"/>
                  <a:gd name="T3" fmla="*/ 3 h 892"/>
                  <a:gd name="T4" fmla="*/ 0 w 805"/>
                  <a:gd name="T5" fmla="*/ 3 h 892"/>
                  <a:gd name="T6" fmla="*/ 0 w 805"/>
                  <a:gd name="T7" fmla="*/ 3 h 892"/>
                  <a:gd name="T8" fmla="*/ 13 w 805"/>
                  <a:gd name="T9" fmla="*/ 14 h 892"/>
                  <a:gd name="T10" fmla="*/ 673 w 805"/>
                  <a:gd name="T11" fmla="*/ 889 h 892"/>
                  <a:gd name="T12" fmla="*/ 678 w 805"/>
                  <a:gd name="T13" fmla="*/ 892 h 892"/>
                  <a:gd name="T14" fmla="*/ 678 w 805"/>
                  <a:gd name="T15" fmla="*/ 892 h 892"/>
                  <a:gd name="T16" fmla="*/ 682 w 805"/>
                  <a:gd name="T17" fmla="*/ 889 h 892"/>
                  <a:gd name="T18" fmla="*/ 9 w 805"/>
                  <a:gd name="T19" fmla="*/ 3 h 892"/>
                  <a:gd name="T20" fmla="*/ 805 w 805"/>
                  <a:gd name="T21" fmla="*/ 150 h 892"/>
                  <a:gd name="T22" fmla="*/ 805 w 805"/>
                  <a:gd name="T23" fmla="*/ 150 h 892"/>
                  <a:gd name="T24" fmla="*/ 805 w 805"/>
                  <a:gd name="T25" fmla="*/ 147 h 892"/>
                  <a:gd name="T26" fmla="*/ 805 w 805"/>
                  <a:gd name="T27" fmla="*/ 147 h 892"/>
                  <a:gd name="T28" fmla="*/ 750 w 805"/>
                  <a:gd name="T29" fmla="*/ 139 h 892"/>
                  <a:gd name="T30" fmla="*/ 9 w 805"/>
                  <a:gd name="T31" fmla="*/ 0 h 892"/>
                  <a:gd name="T32" fmla="*/ 4 w 805"/>
                  <a:gd name="T33" fmla="*/ 0 h 892"/>
                  <a:gd name="T34" fmla="*/ 4 w 805"/>
                  <a:gd name="T35" fmla="*/ 0 h 892"/>
                  <a:gd name="T36" fmla="*/ 0 w 805"/>
                  <a:gd name="T37" fmla="*/ 0 h 892"/>
                  <a:gd name="T38" fmla="*/ 0 w 805"/>
                  <a:gd name="T39"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5" h="892">
                    <a:moveTo>
                      <a:pt x="0" y="0"/>
                    </a:moveTo>
                    <a:lnTo>
                      <a:pt x="0" y="3"/>
                    </a:lnTo>
                    <a:lnTo>
                      <a:pt x="0" y="3"/>
                    </a:lnTo>
                    <a:lnTo>
                      <a:pt x="0" y="3"/>
                    </a:lnTo>
                    <a:lnTo>
                      <a:pt x="13" y="14"/>
                    </a:lnTo>
                    <a:lnTo>
                      <a:pt x="673" y="889"/>
                    </a:lnTo>
                    <a:lnTo>
                      <a:pt x="678" y="892"/>
                    </a:lnTo>
                    <a:lnTo>
                      <a:pt x="678" y="892"/>
                    </a:lnTo>
                    <a:lnTo>
                      <a:pt x="682" y="889"/>
                    </a:lnTo>
                    <a:lnTo>
                      <a:pt x="9" y="3"/>
                    </a:lnTo>
                    <a:lnTo>
                      <a:pt x="805" y="150"/>
                    </a:lnTo>
                    <a:lnTo>
                      <a:pt x="805" y="150"/>
                    </a:lnTo>
                    <a:lnTo>
                      <a:pt x="805" y="147"/>
                    </a:lnTo>
                    <a:lnTo>
                      <a:pt x="805" y="147"/>
                    </a:lnTo>
                    <a:lnTo>
                      <a:pt x="750" y="139"/>
                    </a:lnTo>
                    <a:lnTo>
                      <a:pt x="9" y="0"/>
                    </a:lnTo>
                    <a:lnTo>
                      <a:pt x="4" y="0"/>
                    </a:lnTo>
                    <a:lnTo>
                      <a:pt x="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9" name="Freeform 271"/>
              <p:cNvSpPr>
                <a:spLocks/>
              </p:cNvSpPr>
              <p:nvPr/>
            </p:nvSpPr>
            <p:spPr bwMode="auto">
              <a:xfrm>
                <a:off x="5465" y="1962"/>
                <a:ext cx="805" cy="892"/>
              </a:xfrm>
              <a:custGeom>
                <a:avLst/>
                <a:gdLst>
                  <a:gd name="T0" fmla="*/ 0 w 805"/>
                  <a:gd name="T1" fmla="*/ 0 h 892"/>
                  <a:gd name="T2" fmla="*/ 0 w 805"/>
                  <a:gd name="T3" fmla="*/ 3 h 892"/>
                  <a:gd name="T4" fmla="*/ 0 w 805"/>
                  <a:gd name="T5" fmla="*/ 3 h 892"/>
                  <a:gd name="T6" fmla="*/ 0 w 805"/>
                  <a:gd name="T7" fmla="*/ 3 h 892"/>
                  <a:gd name="T8" fmla="*/ 13 w 805"/>
                  <a:gd name="T9" fmla="*/ 14 h 892"/>
                  <a:gd name="T10" fmla="*/ 673 w 805"/>
                  <a:gd name="T11" fmla="*/ 889 h 892"/>
                  <a:gd name="T12" fmla="*/ 678 w 805"/>
                  <a:gd name="T13" fmla="*/ 892 h 892"/>
                  <a:gd name="T14" fmla="*/ 678 w 805"/>
                  <a:gd name="T15" fmla="*/ 892 h 892"/>
                  <a:gd name="T16" fmla="*/ 682 w 805"/>
                  <a:gd name="T17" fmla="*/ 889 h 892"/>
                  <a:gd name="T18" fmla="*/ 9 w 805"/>
                  <a:gd name="T19" fmla="*/ 3 h 892"/>
                  <a:gd name="T20" fmla="*/ 805 w 805"/>
                  <a:gd name="T21" fmla="*/ 150 h 892"/>
                  <a:gd name="T22" fmla="*/ 805 w 805"/>
                  <a:gd name="T23" fmla="*/ 150 h 892"/>
                  <a:gd name="T24" fmla="*/ 805 w 805"/>
                  <a:gd name="T25" fmla="*/ 147 h 892"/>
                  <a:gd name="T26" fmla="*/ 805 w 805"/>
                  <a:gd name="T27" fmla="*/ 147 h 892"/>
                  <a:gd name="T28" fmla="*/ 750 w 805"/>
                  <a:gd name="T29" fmla="*/ 139 h 892"/>
                  <a:gd name="T30" fmla="*/ 9 w 805"/>
                  <a:gd name="T31" fmla="*/ 0 h 892"/>
                  <a:gd name="T32" fmla="*/ 4 w 805"/>
                  <a:gd name="T33" fmla="*/ 0 h 892"/>
                  <a:gd name="T34" fmla="*/ 4 w 805"/>
                  <a:gd name="T35" fmla="*/ 0 h 892"/>
                  <a:gd name="T36" fmla="*/ 0 w 805"/>
                  <a:gd name="T37" fmla="*/ 0 h 892"/>
                  <a:gd name="T38" fmla="*/ 0 w 805"/>
                  <a:gd name="T39"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5" h="892">
                    <a:moveTo>
                      <a:pt x="0" y="0"/>
                    </a:moveTo>
                    <a:lnTo>
                      <a:pt x="0" y="3"/>
                    </a:lnTo>
                    <a:lnTo>
                      <a:pt x="0" y="3"/>
                    </a:lnTo>
                    <a:lnTo>
                      <a:pt x="0" y="3"/>
                    </a:lnTo>
                    <a:lnTo>
                      <a:pt x="13" y="14"/>
                    </a:lnTo>
                    <a:lnTo>
                      <a:pt x="673" y="889"/>
                    </a:lnTo>
                    <a:lnTo>
                      <a:pt x="678" y="892"/>
                    </a:lnTo>
                    <a:lnTo>
                      <a:pt x="678" y="892"/>
                    </a:lnTo>
                    <a:lnTo>
                      <a:pt x="682" y="889"/>
                    </a:lnTo>
                    <a:lnTo>
                      <a:pt x="9" y="3"/>
                    </a:lnTo>
                    <a:lnTo>
                      <a:pt x="805" y="150"/>
                    </a:lnTo>
                    <a:lnTo>
                      <a:pt x="805" y="150"/>
                    </a:lnTo>
                    <a:lnTo>
                      <a:pt x="805" y="147"/>
                    </a:lnTo>
                    <a:lnTo>
                      <a:pt x="805" y="147"/>
                    </a:lnTo>
                    <a:lnTo>
                      <a:pt x="750" y="139"/>
                    </a:lnTo>
                    <a:lnTo>
                      <a:pt x="9" y="0"/>
                    </a:lnTo>
                    <a:lnTo>
                      <a:pt x="4" y="0"/>
                    </a:lnTo>
                    <a:lnTo>
                      <a:pt x="4"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0" name="Freeform 272"/>
              <p:cNvSpPr>
                <a:spLocks/>
              </p:cNvSpPr>
              <p:nvPr/>
            </p:nvSpPr>
            <p:spPr bwMode="auto">
              <a:xfrm>
                <a:off x="6274" y="2109"/>
                <a:ext cx="0" cy="3"/>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1" name="Freeform 273"/>
              <p:cNvSpPr>
                <a:spLocks/>
              </p:cNvSpPr>
              <p:nvPr/>
            </p:nvSpPr>
            <p:spPr bwMode="auto">
              <a:xfrm>
                <a:off x="6274" y="2109"/>
                <a:ext cx="0" cy="3"/>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2" name="Freeform 274"/>
              <p:cNvSpPr>
                <a:spLocks/>
              </p:cNvSpPr>
              <p:nvPr/>
            </p:nvSpPr>
            <p:spPr bwMode="auto">
              <a:xfrm>
                <a:off x="6147" y="2858"/>
                <a:ext cx="0" cy="4"/>
              </a:xfrm>
              <a:custGeom>
                <a:avLst/>
                <a:gdLst>
                  <a:gd name="T0" fmla="*/ 0 h 4"/>
                  <a:gd name="T1" fmla="*/ 0 h 4"/>
                  <a:gd name="T2" fmla="*/ 0 h 4"/>
                  <a:gd name="T3" fmla="*/ 4 h 4"/>
                  <a:gd name="T4" fmla="*/ 0 h 4"/>
                  <a:gd name="T5" fmla="*/ 0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0"/>
                    </a:lnTo>
                    <a:lnTo>
                      <a:pt x="0" y="4"/>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3" name="Freeform 275"/>
              <p:cNvSpPr>
                <a:spLocks/>
              </p:cNvSpPr>
              <p:nvPr/>
            </p:nvSpPr>
            <p:spPr bwMode="auto">
              <a:xfrm>
                <a:off x="6147" y="2858"/>
                <a:ext cx="0" cy="4"/>
              </a:xfrm>
              <a:custGeom>
                <a:avLst/>
                <a:gdLst>
                  <a:gd name="T0" fmla="*/ 0 h 4"/>
                  <a:gd name="T1" fmla="*/ 0 h 4"/>
                  <a:gd name="T2" fmla="*/ 0 h 4"/>
                  <a:gd name="T3" fmla="*/ 4 h 4"/>
                  <a:gd name="T4" fmla="*/ 0 h 4"/>
                  <a:gd name="T5" fmla="*/ 0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0"/>
                    </a:lnTo>
                    <a:lnTo>
                      <a:pt x="0" y="4"/>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4" name="Freeform 276"/>
              <p:cNvSpPr>
                <a:spLocks/>
              </p:cNvSpPr>
              <p:nvPr/>
            </p:nvSpPr>
            <p:spPr bwMode="auto">
              <a:xfrm>
                <a:off x="7032" y="2582"/>
                <a:ext cx="4" cy="4"/>
              </a:xfrm>
              <a:custGeom>
                <a:avLst/>
                <a:gdLst>
                  <a:gd name="T0" fmla="*/ 4 w 4"/>
                  <a:gd name="T1" fmla="*/ 0 h 4"/>
                  <a:gd name="T2" fmla="*/ 0 w 4"/>
                  <a:gd name="T3" fmla="*/ 0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0"/>
                    </a:lnTo>
                    <a:lnTo>
                      <a:pt x="4" y="4"/>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5" name="Freeform 277"/>
              <p:cNvSpPr>
                <a:spLocks/>
              </p:cNvSpPr>
              <p:nvPr/>
            </p:nvSpPr>
            <p:spPr bwMode="auto">
              <a:xfrm>
                <a:off x="7032" y="2582"/>
                <a:ext cx="4" cy="4"/>
              </a:xfrm>
              <a:custGeom>
                <a:avLst/>
                <a:gdLst>
                  <a:gd name="T0" fmla="*/ 4 w 4"/>
                  <a:gd name="T1" fmla="*/ 0 h 4"/>
                  <a:gd name="T2" fmla="*/ 0 w 4"/>
                  <a:gd name="T3" fmla="*/ 0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0"/>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6" name="Freeform 278"/>
              <p:cNvSpPr>
                <a:spLocks/>
              </p:cNvSpPr>
              <p:nvPr/>
            </p:nvSpPr>
            <p:spPr bwMode="auto">
              <a:xfrm>
                <a:off x="6147" y="2586"/>
                <a:ext cx="1020" cy="606"/>
              </a:xfrm>
              <a:custGeom>
                <a:avLst/>
                <a:gdLst>
                  <a:gd name="T0" fmla="*/ 889 w 1020"/>
                  <a:gd name="T1" fmla="*/ 0 h 606"/>
                  <a:gd name="T2" fmla="*/ 885 w 1020"/>
                  <a:gd name="T3" fmla="*/ 4 h 606"/>
                  <a:gd name="T4" fmla="*/ 1012 w 1020"/>
                  <a:gd name="T5" fmla="*/ 599 h 606"/>
                  <a:gd name="T6" fmla="*/ 4 w 1020"/>
                  <a:gd name="T7" fmla="*/ 268 h 606"/>
                  <a:gd name="T8" fmla="*/ 533 w 1020"/>
                  <a:gd name="T9" fmla="*/ 110 h 606"/>
                  <a:gd name="T10" fmla="*/ 0 w 1020"/>
                  <a:gd name="T11" fmla="*/ 272 h 606"/>
                  <a:gd name="T12" fmla="*/ 0 w 1020"/>
                  <a:gd name="T13" fmla="*/ 272 h 606"/>
                  <a:gd name="T14" fmla="*/ 4 w 1020"/>
                  <a:gd name="T15" fmla="*/ 272 h 606"/>
                  <a:gd name="T16" fmla="*/ 1020 w 1020"/>
                  <a:gd name="T17" fmla="*/ 606 h 606"/>
                  <a:gd name="T18" fmla="*/ 889 w 1020"/>
                  <a:gd name="T19"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0" h="606">
                    <a:moveTo>
                      <a:pt x="889" y="0"/>
                    </a:moveTo>
                    <a:lnTo>
                      <a:pt x="885" y="4"/>
                    </a:lnTo>
                    <a:lnTo>
                      <a:pt x="1012" y="599"/>
                    </a:lnTo>
                    <a:lnTo>
                      <a:pt x="4" y="268"/>
                    </a:lnTo>
                    <a:lnTo>
                      <a:pt x="533" y="110"/>
                    </a:lnTo>
                    <a:lnTo>
                      <a:pt x="0" y="272"/>
                    </a:lnTo>
                    <a:lnTo>
                      <a:pt x="0" y="272"/>
                    </a:lnTo>
                    <a:lnTo>
                      <a:pt x="4" y="272"/>
                    </a:lnTo>
                    <a:lnTo>
                      <a:pt x="1020" y="606"/>
                    </a:lnTo>
                    <a:lnTo>
                      <a:pt x="88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7" name="Freeform 279"/>
              <p:cNvSpPr>
                <a:spLocks/>
              </p:cNvSpPr>
              <p:nvPr/>
            </p:nvSpPr>
            <p:spPr bwMode="auto">
              <a:xfrm>
                <a:off x="6147" y="2586"/>
                <a:ext cx="1020" cy="606"/>
              </a:xfrm>
              <a:custGeom>
                <a:avLst/>
                <a:gdLst>
                  <a:gd name="T0" fmla="*/ 889 w 1020"/>
                  <a:gd name="T1" fmla="*/ 0 h 606"/>
                  <a:gd name="T2" fmla="*/ 885 w 1020"/>
                  <a:gd name="T3" fmla="*/ 4 h 606"/>
                  <a:gd name="T4" fmla="*/ 1012 w 1020"/>
                  <a:gd name="T5" fmla="*/ 599 h 606"/>
                  <a:gd name="T6" fmla="*/ 4 w 1020"/>
                  <a:gd name="T7" fmla="*/ 268 h 606"/>
                  <a:gd name="T8" fmla="*/ 533 w 1020"/>
                  <a:gd name="T9" fmla="*/ 110 h 606"/>
                  <a:gd name="T10" fmla="*/ 0 w 1020"/>
                  <a:gd name="T11" fmla="*/ 272 h 606"/>
                  <a:gd name="T12" fmla="*/ 0 w 1020"/>
                  <a:gd name="T13" fmla="*/ 272 h 606"/>
                  <a:gd name="T14" fmla="*/ 4 w 1020"/>
                  <a:gd name="T15" fmla="*/ 272 h 606"/>
                  <a:gd name="T16" fmla="*/ 1020 w 1020"/>
                  <a:gd name="T17" fmla="*/ 606 h 606"/>
                  <a:gd name="T18" fmla="*/ 889 w 1020"/>
                  <a:gd name="T19" fmla="*/ 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0" h="606">
                    <a:moveTo>
                      <a:pt x="889" y="0"/>
                    </a:moveTo>
                    <a:lnTo>
                      <a:pt x="885" y="4"/>
                    </a:lnTo>
                    <a:lnTo>
                      <a:pt x="1012" y="599"/>
                    </a:lnTo>
                    <a:lnTo>
                      <a:pt x="4" y="268"/>
                    </a:lnTo>
                    <a:lnTo>
                      <a:pt x="533" y="110"/>
                    </a:lnTo>
                    <a:lnTo>
                      <a:pt x="0" y="272"/>
                    </a:lnTo>
                    <a:lnTo>
                      <a:pt x="0" y="272"/>
                    </a:lnTo>
                    <a:lnTo>
                      <a:pt x="4" y="272"/>
                    </a:lnTo>
                    <a:lnTo>
                      <a:pt x="1020" y="606"/>
                    </a:lnTo>
                    <a:lnTo>
                      <a:pt x="8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8" name="Freeform 280"/>
              <p:cNvSpPr>
                <a:spLocks/>
              </p:cNvSpPr>
              <p:nvPr/>
            </p:nvSpPr>
            <p:spPr bwMode="auto">
              <a:xfrm>
                <a:off x="6380" y="2586"/>
                <a:ext cx="648" cy="198"/>
              </a:xfrm>
              <a:custGeom>
                <a:avLst/>
                <a:gdLst>
                  <a:gd name="T0" fmla="*/ 648 w 648"/>
                  <a:gd name="T1" fmla="*/ 0 h 198"/>
                  <a:gd name="T2" fmla="*/ 648 w 648"/>
                  <a:gd name="T3" fmla="*/ 0 h 198"/>
                  <a:gd name="T4" fmla="*/ 0 w 648"/>
                  <a:gd name="T5" fmla="*/ 198 h 198"/>
                  <a:gd name="T6" fmla="*/ 648 w 648"/>
                  <a:gd name="T7" fmla="*/ 0 h 198"/>
                  <a:gd name="T8" fmla="*/ 648 w 648"/>
                  <a:gd name="T9" fmla="*/ 0 h 198"/>
                </a:gdLst>
                <a:ahLst/>
                <a:cxnLst>
                  <a:cxn ang="0">
                    <a:pos x="T0" y="T1"/>
                  </a:cxn>
                  <a:cxn ang="0">
                    <a:pos x="T2" y="T3"/>
                  </a:cxn>
                  <a:cxn ang="0">
                    <a:pos x="T4" y="T5"/>
                  </a:cxn>
                  <a:cxn ang="0">
                    <a:pos x="T6" y="T7"/>
                  </a:cxn>
                  <a:cxn ang="0">
                    <a:pos x="T8" y="T9"/>
                  </a:cxn>
                </a:cxnLst>
                <a:rect l="0" t="0" r="r" b="b"/>
                <a:pathLst>
                  <a:path w="648" h="198">
                    <a:moveTo>
                      <a:pt x="648" y="0"/>
                    </a:moveTo>
                    <a:lnTo>
                      <a:pt x="648" y="0"/>
                    </a:lnTo>
                    <a:lnTo>
                      <a:pt x="0" y="198"/>
                    </a:lnTo>
                    <a:lnTo>
                      <a:pt x="648" y="0"/>
                    </a:lnTo>
                    <a:lnTo>
                      <a:pt x="6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9" name="Freeform 281"/>
              <p:cNvSpPr>
                <a:spLocks/>
              </p:cNvSpPr>
              <p:nvPr/>
            </p:nvSpPr>
            <p:spPr bwMode="auto">
              <a:xfrm>
                <a:off x="6380" y="2586"/>
                <a:ext cx="648" cy="198"/>
              </a:xfrm>
              <a:custGeom>
                <a:avLst/>
                <a:gdLst>
                  <a:gd name="T0" fmla="*/ 648 w 648"/>
                  <a:gd name="T1" fmla="*/ 0 h 198"/>
                  <a:gd name="T2" fmla="*/ 648 w 648"/>
                  <a:gd name="T3" fmla="*/ 0 h 198"/>
                  <a:gd name="T4" fmla="*/ 0 w 648"/>
                  <a:gd name="T5" fmla="*/ 198 h 198"/>
                  <a:gd name="T6" fmla="*/ 648 w 648"/>
                  <a:gd name="T7" fmla="*/ 0 h 198"/>
                  <a:gd name="T8" fmla="*/ 648 w 648"/>
                  <a:gd name="T9" fmla="*/ 0 h 198"/>
                </a:gdLst>
                <a:ahLst/>
                <a:cxnLst>
                  <a:cxn ang="0">
                    <a:pos x="T0" y="T1"/>
                  </a:cxn>
                  <a:cxn ang="0">
                    <a:pos x="T2" y="T3"/>
                  </a:cxn>
                  <a:cxn ang="0">
                    <a:pos x="T4" y="T5"/>
                  </a:cxn>
                  <a:cxn ang="0">
                    <a:pos x="T6" y="T7"/>
                  </a:cxn>
                  <a:cxn ang="0">
                    <a:pos x="T8" y="T9"/>
                  </a:cxn>
                </a:cxnLst>
                <a:rect l="0" t="0" r="r" b="b"/>
                <a:pathLst>
                  <a:path w="648" h="198">
                    <a:moveTo>
                      <a:pt x="648" y="0"/>
                    </a:moveTo>
                    <a:lnTo>
                      <a:pt x="648" y="0"/>
                    </a:lnTo>
                    <a:lnTo>
                      <a:pt x="0" y="198"/>
                    </a:lnTo>
                    <a:lnTo>
                      <a:pt x="648" y="0"/>
                    </a:lnTo>
                    <a:lnTo>
                      <a:pt x="6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0" name="Freeform 282"/>
              <p:cNvSpPr>
                <a:spLocks/>
              </p:cNvSpPr>
              <p:nvPr/>
            </p:nvSpPr>
            <p:spPr bwMode="auto">
              <a:xfrm>
                <a:off x="6138" y="2854"/>
                <a:ext cx="5" cy="4"/>
              </a:xfrm>
              <a:custGeom>
                <a:avLst/>
                <a:gdLst>
                  <a:gd name="T0" fmla="*/ 5 w 5"/>
                  <a:gd name="T1" fmla="*/ 0 h 4"/>
                  <a:gd name="T2" fmla="*/ 5 w 5"/>
                  <a:gd name="T3" fmla="*/ 0 h 4"/>
                  <a:gd name="T4" fmla="*/ 5 w 5"/>
                  <a:gd name="T5" fmla="*/ 0 h 4"/>
                  <a:gd name="T6" fmla="*/ 0 w 5"/>
                  <a:gd name="T7" fmla="*/ 0 h 4"/>
                  <a:gd name="T8" fmla="*/ 5 w 5"/>
                  <a:gd name="T9" fmla="*/ 0 h 4"/>
                  <a:gd name="T10" fmla="*/ 5 w 5"/>
                  <a:gd name="T11" fmla="*/ 4 h 4"/>
                  <a:gd name="T12" fmla="*/ 5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0"/>
                    </a:moveTo>
                    <a:lnTo>
                      <a:pt x="5" y="0"/>
                    </a:lnTo>
                    <a:lnTo>
                      <a:pt x="5" y="0"/>
                    </a:lnTo>
                    <a:lnTo>
                      <a:pt x="0" y="0"/>
                    </a:lnTo>
                    <a:lnTo>
                      <a:pt x="5" y="0"/>
                    </a:lnTo>
                    <a:lnTo>
                      <a:pt x="5" y="4"/>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1" name="Freeform 283"/>
              <p:cNvSpPr>
                <a:spLocks/>
              </p:cNvSpPr>
              <p:nvPr/>
            </p:nvSpPr>
            <p:spPr bwMode="auto">
              <a:xfrm>
                <a:off x="6138" y="2854"/>
                <a:ext cx="5" cy="4"/>
              </a:xfrm>
              <a:custGeom>
                <a:avLst/>
                <a:gdLst>
                  <a:gd name="T0" fmla="*/ 5 w 5"/>
                  <a:gd name="T1" fmla="*/ 0 h 4"/>
                  <a:gd name="T2" fmla="*/ 5 w 5"/>
                  <a:gd name="T3" fmla="*/ 0 h 4"/>
                  <a:gd name="T4" fmla="*/ 5 w 5"/>
                  <a:gd name="T5" fmla="*/ 0 h 4"/>
                  <a:gd name="T6" fmla="*/ 0 w 5"/>
                  <a:gd name="T7" fmla="*/ 0 h 4"/>
                  <a:gd name="T8" fmla="*/ 5 w 5"/>
                  <a:gd name="T9" fmla="*/ 0 h 4"/>
                  <a:gd name="T10" fmla="*/ 5 w 5"/>
                  <a:gd name="T11" fmla="*/ 4 h 4"/>
                  <a:gd name="T12" fmla="*/ 5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0"/>
                    </a:moveTo>
                    <a:lnTo>
                      <a:pt x="5" y="0"/>
                    </a:lnTo>
                    <a:lnTo>
                      <a:pt x="5" y="0"/>
                    </a:lnTo>
                    <a:lnTo>
                      <a:pt x="0" y="0"/>
                    </a:lnTo>
                    <a:lnTo>
                      <a:pt x="5" y="0"/>
                    </a:lnTo>
                    <a:lnTo>
                      <a:pt x="5" y="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2" name="Freeform 284"/>
              <p:cNvSpPr>
                <a:spLocks noEditPoints="1"/>
              </p:cNvSpPr>
              <p:nvPr/>
            </p:nvSpPr>
            <p:spPr bwMode="auto">
              <a:xfrm>
                <a:off x="6143" y="2109"/>
                <a:ext cx="893" cy="749"/>
              </a:xfrm>
              <a:custGeom>
                <a:avLst/>
                <a:gdLst>
                  <a:gd name="T0" fmla="*/ 4 w 893"/>
                  <a:gd name="T1" fmla="*/ 745 h 749"/>
                  <a:gd name="T2" fmla="*/ 131 w 893"/>
                  <a:gd name="T3" fmla="*/ 7 h 749"/>
                  <a:gd name="T4" fmla="*/ 885 w 893"/>
                  <a:gd name="T5" fmla="*/ 477 h 749"/>
                  <a:gd name="T6" fmla="*/ 885 w 893"/>
                  <a:gd name="T7" fmla="*/ 477 h 749"/>
                  <a:gd name="T8" fmla="*/ 237 w 893"/>
                  <a:gd name="T9" fmla="*/ 675 h 749"/>
                  <a:gd name="T10" fmla="*/ 4 w 893"/>
                  <a:gd name="T11" fmla="*/ 745 h 749"/>
                  <a:gd name="T12" fmla="*/ 127 w 893"/>
                  <a:gd name="T13" fmla="*/ 0 h 749"/>
                  <a:gd name="T14" fmla="*/ 127 w 893"/>
                  <a:gd name="T15" fmla="*/ 0 h 749"/>
                  <a:gd name="T16" fmla="*/ 127 w 893"/>
                  <a:gd name="T17" fmla="*/ 3 h 749"/>
                  <a:gd name="T18" fmla="*/ 127 w 893"/>
                  <a:gd name="T19" fmla="*/ 3 h 749"/>
                  <a:gd name="T20" fmla="*/ 4 w 893"/>
                  <a:gd name="T21" fmla="*/ 742 h 749"/>
                  <a:gd name="T22" fmla="*/ 0 w 893"/>
                  <a:gd name="T23" fmla="*/ 745 h 749"/>
                  <a:gd name="T24" fmla="*/ 0 w 893"/>
                  <a:gd name="T25" fmla="*/ 749 h 749"/>
                  <a:gd name="T26" fmla="*/ 0 w 893"/>
                  <a:gd name="T27" fmla="*/ 749 h 749"/>
                  <a:gd name="T28" fmla="*/ 4 w 893"/>
                  <a:gd name="T29" fmla="*/ 749 h 749"/>
                  <a:gd name="T30" fmla="*/ 4 w 893"/>
                  <a:gd name="T31" fmla="*/ 749 h 749"/>
                  <a:gd name="T32" fmla="*/ 537 w 893"/>
                  <a:gd name="T33" fmla="*/ 587 h 749"/>
                  <a:gd name="T34" fmla="*/ 889 w 893"/>
                  <a:gd name="T35" fmla="*/ 481 h 749"/>
                  <a:gd name="T36" fmla="*/ 893 w 893"/>
                  <a:gd name="T37" fmla="*/ 477 h 749"/>
                  <a:gd name="T38" fmla="*/ 893 w 893"/>
                  <a:gd name="T39" fmla="*/ 477 h 749"/>
                  <a:gd name="T40" fmla="*/ 893 w 893"/>
                  <a:gd name="T41" fmla="*/ 477 h 749"/>
                  <a:gd name="T42" fmla="*/ 893 w 893"/>
                  <a:gd name="T43" fmla="*/ 477 h 749"/>
                  <a:gd name="T44" fmla="*/ 889 w 893"/>
                  <a:gd name="T45" fmla="*/ 473 h 749"/>
                  <a:gd name="T46" fmla="*/ 889 w 893"/>
                  <a:gd name="T47" fmla="*/ 473 h 749"/>
                  <a:gd name="T48" fmla="*/ 355 w 893"/>
                  <a:gd name="T49" fmla="*/ 139 h 749"/>
                  <a:gd name="T50" fmla="*/ 135 w 893"/>
                  <a:gd name="T51" fmla="*/ 3 h 749"/>
                  <a:gd name="T52" fmla="*/ 131 w 893"/>
                  <a:gd name="T53" fmla="*/ 3 h 749"/>
                  <a:gd name="T54" fmla="*/ 131 w 893"/>
                  <a:gd name="T55" fmla="*/ 0 h 749"/>
                  <a:gd name="T56" fmla="*/ 127 w 893"/>
                  <a:gd name="T5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93" h="749">
                    <a:moveTo>
                      <a:pt x="4" y="745"/>
                    </a:moveTo>
                    <a:lnTo>
                      <a:pt x="131" y="7"/>
                    </a:lnTo>
                    <a:lnTo>
                      <a:pt x="885" y="477"/>
                    </a:lnTo>
                    <a:lnTo>
                      <a:pt x="885" y="477"/>
                    </a:lnTo>
                    <a:lnTo>
                      <a:pt x="237" y="675"/>
                    </a:lnTo>
                    <a:lnTo>
                      <a:pt x="4" y="745"/>
                    </a:lnTo>
                    <a:close/>
                    <a:moveTo>
                      <a:pt x="127" y="0"/>
                    </a:moveTo>
                    <a:lnTo>
                      <a:pt x="127" y="0"/>
                    </a:lnTo>
                    <a:lnTo>
                      <a:pt x="127" y="3"/>
                    </a:lnTo>
                    <a:lnTo>
                      <a:pt x="127" y="3"/>
                    </a:lnTo>
                    <a:lnTo>
                      <a:pt x="4" y="742"/>
                    </a:lnTo>
                    <a:lnTo>
                      <a:pt x="0" y="745"/>
                    </a:lnTo>
                    <a:lnTo>
                      <a:pt x="0" y="749"/>
                    </a:lnTo>
                    <a:lnTo>
                      <a:pt x="0" y="749"/>
                    </a:lnTo>
                    <a:lnTo>
                      <a:pt x="4" y="749"/>
                    </a:lnTo>
                    <a:lnTo>
                      <a:pt x="4" y="749"/>
                    </a:lnTo>
                    <a:lnTo>
                      <a:pt x="537" y="587"/>
                    </a:lnTo>
                    <a:lnTo>
                      <a:pt x="889" y="481"/>
                    </a:lnTo>
                    <a:lnTo>
                      <a:pt x="893" y="477"/>
                    </a:lnTo>
                    <a:lnTo>
                      <a:pt x="893" y="477"/>
                    </a:lnTo>
                    <a:lnTo>
                      <a:pt x="893" y="477"/>
                    </a:lnTo>
                    <a:lnTo>
                      <a:pt x="893" y="477"/>
                    </a:lnTo>
                    <a:lnTo>
                      <a:pt x="889" y="473"/>
                    </a:lnTo>
                    <a:lnTo>
                      <a:pt x="889" y="473"/>
                    </a:lnTo>
                    <a:lnTo>
                      <a:pt x="355" y="139"/>
                    </a:lnTo>
                    <a:lnTo>
                      <a:pt x="135" y="3"/>
                    </a:lnTo>
                    <a:lnTo>
                      <a:pt x="131" y="3"/>
                    </a:lnTo>
                    <a:lnTo>
                      <a:pt x="131" y="0"/>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3" name="Freeform 285"/>
              <p:cNvSpPr>
                <a:spLocks noEditPoints="1"/>
              </p:cNvSpPr>
              <p:nvPr/>
            </p:nvSpPr>
            <p:spPr bwMode="auto">
              <a:xfrm>
                <a:off x="6143" y="2109"/>
                <a:ext cx="893" cy="749"/>
              </a:xfrm>
              <a:custGeom>
                <a:avLst/>
                <a:gdLst>
                  <a:gd name="T0" fmla="*/ 4 w 893"/>
                  <a:gd name="T1" fmla="*/ 745 h 749"/>
                  <a:gd name="T2" fmla="*/ 131 w 893"/>
                  <a:gd name="T3" fmla="*/ 7 h 749"/>
                  <a:gd name="T4" fmla="*/ 885 w 893"/>
                  <a:gd name="T5" fmla="*/ 477 h 749"/>
                  <a:gd name="T6" fmla="*/ 885 w 893"/>
                  <a:gd name="T7" fmla="*/ 477 h 749"/>
                  <a:gd name="T8" fmla="*/ 237 w 893"/>
                  <a:gd name="T9" fmla="*/ 675 h 749"/>
                  <a:gd name="T10" fmla="*/ 4 w 893"/>
                  <a:gd name="T11" fmla="*/ 745 h 749"/>
                  <a:gd name="T12" fmla="*/ 127 w 893"/>
                  <a:gd name="T13" fmla="*/ 0 h 749"/>
                  <a:gd name="T14" fmla="*/ 127 w 893"/>
                  <a:gd name="T15" fmla="*/ 0 h 749"/>
                  <a:gd name="T16" fmla="*/ 127 w 893"/>
                  <a:gd name="T17" fmla="*/ 3 h 749"/>
                  <a:gd name="T18" fmla="*/ 127 w 893"/>
                  <a:gd name="T19" fmla="*/ 3 h 749"/>
                  <a:gd name="T20" fmla="*/ 4 w 893"/>
                  <a:gd name="T21" fmla="*/ 742 h 749"/>
                  <a:gd name="T22" fmla="*/ 0 w 893"/>
                  <a:gd name="T23" fmla="*/ 745 h 749"/>
                  <a:gd name="T24" fmla="*/ 0 w 893"/>
                  <a:gd name="T25" fmla="*/ 749 h 749"/>
                  <a:gd name="T26" fmla="*/ 0 w 893"/>
                  <a:gd name="T27" fmla="*/ 749 h 749"/>
                  <a:gd name="T28" fmla="*/ 4 w 893"/>
                  <a:gd name="T29" fmla="*/ 749 h 749"/>
                  <a:gd name="T30" fmla="*/ 4 w 893"/>
                  <a:gd name="T31" fmla="*/ 749 h 749"/>
                  <a:gd name="T32" fmla="*/ 537 w 893"/>
                  <a:gd name="T33" fmla="*/ 587 h 749"/>
                  <a:gd name="T34" fmla="*/ 889 w 893"/>
                  <a:gd name="T35" fmla="*/ 481 h 749"/>
                  <a:gd name="T36" fmla="*/ 893 w 893"/>
                  <a:gd name="T37" fmla="*/ 477 h 749"/>
                  <a:gd name="T38" fmla="*/ 893 w 893"/>
                  <a:gd name="T39" fmla="*/ 477 h 749"/>
                  <a:gd name="T40" fmla="*/ 893 w 893"/>
                  <a:gd name="T41" fmla="*/ 477 h 749"/>
                  <a:gd name="T42" fmla="*/ 893 w 893"/>
                  <a:gd name="T43" fmla="*/ 477 h 749"/>
                  <a:gd name="T44" fmla="*/ 889 w 893"/>
                  <a:gd name="T45" fmla="*/ 473 h 749"/>
                  <a:gd name="T46" fmla="*/ 889 w 893"/>
                  <a:gd name="T47" fmla="*/ 473 h 749"/>
                  <a:gd name="T48" fmla="*/ 355 w 893"/>
                  <a:gd name="T49" fmla="*/ 139 h 749"/>
                  <a:gd name="T50" fmla="*/ 135 w 893"/>
                  <a:gd name="T51" fmla="*/ 3 h 749"/>
                  <a:gd name="T52" fmla="*/ 131 w 893"/>
                  <a:gd name="T53" fmla="*/ 3 h 749"/>
                  <a:gd name="T54" fmla="*/ 131 w 893"/>
                  <a:gd name="T55" fmla="*/ 0 h 749"/>
                  <a:gd name="T56" fmla="*/ 127 w 893"/>
                  <a:gd name="T5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93" h="749">
                    <a:moveTo>
                      <a:pt x="4" y="745"/>
                    </a:moveTo>
                    <a:lnTo>
                      <a:pt x="131" y="7"/>
                    </a:lnTo>
                    <a:lnTo>
                      <a:pt x="885" y="477"/>
                    </a:lnTo>
                    <a:lnTo>
                      <a:pt x="885" y="477"/>
                    </a:lnTo>
                    <a:lnTo>
                      <a:pt x="237" y="675"/>
                    </a:lnTo>
                    <a:lnTo>
                      <a:pt x="4" y="745"/>
                    </a:lnTo>
                    <a:moveTo>
                      <a:pt x="127" y="0"/>
                    </a:moveTo>
                    <a:lnTo>
                      <a:pt x="127" y="0"/>
                    </a:lnTo>
                    <a:lnTo>
                      <a:pt x="127" y="3"/>
                    </a:lnTo>
                    <a:lnTo>
                      <a:pt x="127" y="3"/>
                    </a:lnTo>
                    <a:lnTo>
                      <a:pt x="4" y="742"/>
                    </a:lnTo>
                    <a:lnTo>
                      <a:pt x="0" y="745"/>
                    </a:lnTo>
                    <a:lnTo>
                      <a:pt x="0" y="749"/>
                    </a:lnTo>
                    <a:lnTo>
                      <a:pt x="0" y="749"/>
                    </a:lnTo>
                    <a:lnTo>
                      <a:pt x="4" y="749"/>
                    </a:lnTo>
                    <a:lnTo>
                      <a:pt x="4" y="749"/>
                    </a:lnTo>
                    <a:lnTo>
                      <a:pt x="537" y="587"/>
                    </a:lnTo>
                    <a:lnTo>
                      <a:pt x="889" y="481"/>
                    </a:lnTo>
                    <a:lnTo>
                      <a:pt x="893" y="477"/>
                    </a:lnTo>
                    <a:lnTo>
                      <a:pt x="893" y="477"/>
                    </a:lnTo>
                    <a:lnTo>
                      <a:pt x="893" y="477"/>
                    </a:lnTo>
                    <a:lnTo>
                      <a:pt x="893" y="477"/>
                    </a:lnTo>
                    <a:lnTo>
                      <a:pt x="889" y="473"/>
                    </a:lnTo>
                    <a:lnTo>
                      <a:pt x="889" y="473"/>
                    </a:lnTo>
                    <a:lnTo>
                      <a:pt x="355" y="139"/>
                    </a:lnTo>
                    <a:lnTo>
                      <a:pt x="135" y="3"/>
                    </a:lnTo>
                    <a:lnTo>
                      <a:pt x="131" y="3"/>
                    </a:lnTo>
                    <a:lnTo>
                      <a:pt x="131" y="0"/>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4" name="Freeform 286"/>
              <p:cNvSpPr>
                <a:spLocks/>
              </p:cNvSpPr>
              <p:nvPr/>
            </p:nvSpPr>
            <p:spPr bwMode="auto">
              <a:xfrm>
                <a:off x="439" y="-4"/>
                <a:ext cx="114" cy="121"/>
              </a:xfrm>
              <a:custGeom>
                <a:avLst/>
                <a:gdLst>
                  <a:gd name="T0" fmla="*/ 27 w 27"/>
                  <a:gd name="T1" fmla="*/ 0 h 33"/>
                  <a:gd name="T2" fmla="*/ 26 w 27"/>
                  <a:gd name="T3" fmla="*/ 0 h 33"/>
                  <a:gd name="T4" fmla="*/ 0 w 27"/>
                  <a:gd name="T5" fmla="*/ 33 h 33"/>
                  <a:gd name="T6" fmla="*/ 0 w 27"/>
                  <a:gd name="T7" fmla="*/ 33 h 33"/>
                  <a:gd name="T8" fmla="*/ 1 w 27"/>
                  <a:gd name="T9" fmla="*/ 33 h 33"/>
                  <a:gd name="T10" fmla="*/ 1 w 27"/>
                  <a:gd name="T11" fmla="*/ 33 h 33"/>
                  <a:gd name="T12" fmla="*/ 1 w 27"/>
                  <a:gd name="T13" fmla="*/ 33 h 33"/>
                  <a:gd name="T14" fmla="*/ 27 w 27"/>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33">
                    <a:moveTo>
                      <a:pt x="27" y="0"/>
                    </a:moveTo>
                    <a:cubicBezTo>
                      <a:pt x="27" y="0"/>
                      <a:pt x="26" y="0"/>
                      <a:pt x="26" y="0"/>
                    </a:cubicBezTo>
                    <a:cubicBezTo>
                      <a:pt x="0" y="33"/>
                      <a:pt x="0" y="33"/>
                      <a:pt x="0" y="33"/>
                    </a:cubicBezTo>
                    <a:cubicBezTo>
                      <a:pt x="0" y="33"/>
                      <a:pt x="0" y="33"/>
                      <a:pt x="0" y="33"/>
                    </a:cubicBezTo>
                    <a:cubicBezTo>
                      <a:pt x="1" y="33"/>
                      <a:pt x="1" y="33"/>
                      <a:pt x="1" y="33"/>
                    </a:cubicBezTo>
                    <a:cubicBezTo>
                      <a:pt x="1" y="33"/>
                      <a:pt x="1" y="33"/>
                      <a:pt x="1" y="33"/>
                    </a:cubicBezTo>
                    <a:cubicBezTo>
                      <a:pt x="1" y="33"/>
                      <a:pt x="1" y="33"/>
                      <a:pt x="1" y="33"/>
                    </a:cubicBezTo>
                    <a:cubicBezTo>
                      <a:pt x="27" y="0"/>
                      <a:pt x="27" y="0"/>
                      <a:pt x="2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5" name="Freeform 287"/>
              <p:cNvSpPr>
                <a:spLocks/>
              </p:cNvSpPr>
              <p:nvPr/>
            </p:nvSpPr>
            <p:spPr bwMode="auto">
              <a:xfrm>
                <a:off x="443" y="121"/>
                <a:ext cx="618" cy="195"/>
              </a:xfrm>
              <a:custGeom>
                <a:avLst/>
                <a:gdLst>
                  <a:gd name="T0" fmla="*/ 0 w 618"/>
                  <a:gd name="T1" fmla="*/ 0 h 195"/>
                  <a:gd name="T2" fmla="*/ 0 w 618"/>
                  <a:gd name="T3" fmla="*/ 0 h 195"/>
                  <a:gd name="T4" fmla="*/ 618 w 618"/>
                  <a:gd name="T5" fmla="*/ 195 h 195"/>
                  <a:gd name="T6" fmla="*/ 0 w 618"/>
                  <a:gd name="T7" fmla="*/ 0 h 195"/>
                </a:gdLst>
                <a:ahLst/>
                <a:cxnLst>
                  <a:cxn ang="0">
                    <a:pos x="T0" y="T1"/>
                  </a:cxn>
                  <a:cxn ang="0">
                    <a:pos x="T2" y="T3"/>
                  </a:cxn>
                  <a:cxn ang="0">
                    <a:pos x="T4" y="T5"/>
                  </a:cxn>
                  <a:cxn ang="0">
                    <a:pos x="T6" y="T7"/>
                  </a:cxn>
                </a:cxnLst>
                <a:rect l="0" t="0" r="r" b="b"/>
                <a:pathLst>
                  <a:path w="618" h="195">
                    <a:moveTo>
                      <a:pt x="0" y="0"/>
                    </a:moveTo>
                    <a:lnTo>
                      <a:pt x="0" y="0"/>
                    </a:lnTo>
                    <a:lnTo>
                      <a:pt x="618" y="19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6" name="Freeform 288"/>
              <p:cNvSpPr>
                <a:spLocks/>
              </p:cNvSpPr>
              <p:nvPr/>
            </p:nvSpPr>
            <p:spPr bwMode="auto">
              <a:xfrm>
                <a:off x="443" y="121"/>
                <a:ext cx="618" cy="195"/>
              </a:xfrm>
              <a:custGeom>
                <a:avLst/>
                <a:gdLst>
                  <a:gd name="T0" fmla="*/ 0 w 618"/>
                  <a:gd name="T1" fmla="*/ 0 h 195"/>
                  <a:gd name="T2" fmla="*/ 0 w 618"/>
                  <a:gd name="T3" fmla="*/ 0 h 195"/>
                  <a:gd name="T4" fmla="*/ 618 w 618"/>
                  <a:gd name="T5" fmla="*/ 195 h 195"/>
                  <a:gd name="T6" fmla="*/ 0 w 618"/>
                  <a:gd name="T7" fmla="*/ 0 h 195"/>
                </a:gdLst>
                <a:ahLst/>
                <a:cxnLst>
                  <a:cxn ang="0">
                    <a:pos x="T0" y="T1"/>
                  </a:cxn>
                  <a:cxn ang="0">
                    <a:pos x="T2" y="T3"/>
                  </a:cxn>
                  <a:cxn ang="0">
                    <a:pos x="T4" y="T5"/>
                  </a:cxn>
                  <a:cxn ang="0">
                    <a:pos x="T6" y="T7"/>
                  </a:cxn>
                </a:cxnLst>
                <a:rect l="0" t="0" r="r" b="b"/>
                <a:pathLst>
                  <a:path w="618" h="195">
                    <a:moveTo>
                      <a:pt x="0" y="0"/>
                    </a:moveTo>
                    <a:lnTo>
                      <a:pt x="0" y="0"/>
                    </a:lnTo>
                    <a:lnTo>
                      <a:pt x="618" y="1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7" name="Freeform 289"/>
              <p:cNvSpPr>
                <a:spLocks/>
              </p:cNvSpPr>
              <p:nvPr/>
            </p:nvSpPr>
            <p:spPr bwMode="auto">
              <a:xfrm>
                <a:off x="1044" y="-4"/>
                <a:ext cx="21" cy="316"/>
              </a:xfrm>
              <a:custGeom>
                <a:avLst/>
                <a:gdLst>
                  <a:gd name="T0" fmla="*/ 0 w 21"/>
                  <a:gd name="T1" fmla="*/ 0 h 316"/>
                  <a:gd name="T2" fmla="*/ 21 w 21"/>
                  <a:gd name="T3" fmla="*/ 316 h 316"/>
                  <a:gd name="T4" fmla="*/ 0 w 21"/>
                  <a:gd name="T5" fmla="*/ 0 h 316"/>
                </a:gdLst>
                <a:ahLst/>
                <a:cxnLst>
                  <a:cxn ang="0">
                    <a:pos x="T0" y="T1"/>
                  </a:cxn>
                  <a:cxn ang="0">
                    <a:pos x="T2" y="T3"/>
                  </a:cxn>
                  <a:cxn ang="0">
                    <a:pos x="T4" y="T5"/>
                  </a:cxn>
                </a:cxnLst>
                <a:rect l="0" t="0" r="r" b="b"/>
                <a:pathLst>
                  <a:path w="21" h="316">
                    <a:moveTo>
                      <a:pt x="0" y="0"/>
                    </a:moveTo>
                    <a:lnTo>
                      <a:pt x="21" y="31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8" name="Freeform 290"/>
              <p:cNvSpPr>
                <a:spLocks/>
              </p:cNvSpPr>
              <p:nvPr/>
            </p:nvSpPr>
            <p:spPr bwMode="auto">
              <a:xfrm>
                <a:off x="1044" y="-4"/>
                <a:ext cx="21" cy="316"/>
              </a:xfrm>
              <a:custGeom>
                <a:avLst/>
                <a:gdLst>
                  <a:gd name="T0" fmla="*/ 0 w 21"/>
                  <a:gd name="T1" fmla="*/ 0 h 316"/>
                  <a:gd name="T2" fmla="*/ 21 w 21"/>
                  <a:gd name="T3" fmla="*/ 316 h 316"/>
                  <a:gd name="T4" fmla="*/ 0 w 21"/>
                  <a:gd name="T5" fmla="*/ 0 h 316"/>
                </a:gdLst>
                <a:ahLst/>
                <a:cxnLst>
                  <a:cxn ang="0">
                    <a:pos x="T0" y="T1"/>
                  </a:cxn>
                  <a:cxn ang="0">
                    <a:pos x="T2" y="T3"/>
                  </a:cxn>
                  <a:cxn ang="0">
                    <a:pos x="T4" y="T5"/>
                  </a:cxn>
                </a:cxnLst>
                <a:rect l="0" t="0" r="r" b="b"/>
                <a:pathLst>
                  <a:path w="21" h="316">
                    <a:moveTo>
                      <a:pt x="0" y="0"/>
                    </a:moveTo>
                    <a:lnTo>
                      <a:pt x="21" y="3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9" name="Freeform 291"/>
              <p:cNvSpPr>
                <a:spLocks/>
              </p:cNvSpPr>
              <p:nvPr/>
            </p:nvSpPr>
            <p:spPr bwMode="auto">
              <a:xfrm>
                <a:off x="1696" y="-4"/>
                <a:ext cx="250" cy="92"/>
              </a:xfrm>
              <a:custGeom>
                <a:avLst/>
                <a:gdLst>
                  <a:gd name="T0" fmla="*/ 250 w 250"/>
                  <a:gd name="T1" fmla="*/ 0 h 92"/>
                  <a:gd name="T2" fmla="*/ 0 w 250"/>
                  <a:gd name="T3" fmla="*/ 92 h 92"/>
                  <a:gd name="T4" fmla="*/ 250 w 250"/>
                  <a:gd name="T5" fmla="*/ 0 h 92"/>
                </a:gdLst>
                <a:ahLst/>
                <a:cxnLst>
                  <a:cxn ang="0">
                    <a:pos x="T0" y="T1"/>
                  </a:cxn>
                  <a:cxn ang="0">
                    <a:pos x="T2" y="T3"/>
                  </a:cxn>
                  <a:cxn ang="0">
                    <a:pos x="T4" y="T5"/>
                  </a:cxn>
                </a:cxnLst>
                <a:rect l="0" t="0" r="r" b="b"/>
                <a:pathLst>
                  <a:path w="250" h="92">
                    <a:moveTo>
                      <a:pt x="250" y="0"/>
                    </a:moveTo>
                    <a:lnTo>
                      <a:pt x="0" y="92"/>
                    </a:lnTo>
                    <a:lnTo>
                      <a:pt x="25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0" name="Freeform 292"/>
              <p:cNvSpPr>
                <a:spLocks/>
              </p:cNvSpPr>
              <p:nvPr/>
            </p:nvSpPr>
            <p:spPr bwMode="auto">
              <a:xfrm>
                <a:off x="1696" y="-4"/>
                <a:ext cx="250" cy="92"/>
              </a:xfrm>
              <a:custGeom>
                <a:avLst/>
                <a:gdLst>
                  <a:gd name="T0" fmla="*/ 250 w 250"/>
                  <a:gd name="T1" fmla="*/ 0 h 92"/>
                  <a:gd name="T2" fmla="*/ 0 w 250"/>
                  <a:gd name="T3" fmla="*/ 92 h 92"/>
                  <a:gd name="T4" fmla="*/ 250 w 250"/>
                  <a:gd name="T5" fmla="*/ 0 h 92"/>
                </a:gdLst>
                <a:ahLst/>
                <a:cxnLst>
                  <a:cxn ang="0">
                    <a:pos x="T0" y="T1"/>
                  </a:cxn>
                  <a:cxn ang="0">
                    <a:pos x="T2" y="T3"/>
                  </a:cxn>
                  <a:cxn ang="0">
                    <a:pos x="T4" y="T5"/>
                  </a:cxn>
                </a:cxnLst>
                <a:rect l="0" t="0" r="r" b="b"/>
                <a:pathLst>
                  <a:path w="250" h="92">
                    <a:moveTo>
                      <a:pt x="250" y="0"/>
                    </a:moveTo>
                    <a:lnTo>
                      <a:pt x="0" y="92"/>
                    </a:lnTo>
                    <a:lnTo>
                      <a:pt x="2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1" name="Freeform 293"/>
              <p:cNvSpPr>
                <a:spLocks/>
              </p:cNvSpPr>
              <p:nvPr/>
            </p:nvSpPr>
            <p:spPr bwMode="auto">
              <a:xfrm>
                <a:off x="1044" y="-4"/>
                <a:ext cx="26" cy="316"/>
              </a:xfrm>
              <a:custGeom>
                <a:avLst/>
                <a:gdLst>
                  <a:gd name="T0" fmla="*/ 4 w 26"/>
                  <a:gd name="T1" fmla="*/ 0 h 316"/>
                  <a:gd name="T2" fmla="*/ 0 w 26"/>
                  <a:gd name="T3" fmla="*/ 0 h 316"/>
                  <a:gd name="T4" fmla="*/ 21 w 26"/>
                  <a:gd name="T5" fmla="*/ 316 h 316"/>
                  <a:gd name="T6" fmla="*/ 26 w 26"/>
                  <a:gd name="T7" fmla="*/ 316 h 316"/>
                  <a:gd name="T8" fmla="*/ 26 w 26"/>
                  <a:gd name="T9" fmla="*/ 316 h 316"/>
                  <a:gd name="T10" fmla="*/ 26 w 26"/>
                  <a:gd name="T11" fmla="*/ 316 h 316"/>
                  <a:gd name="T12" fmla="*/ 26 w 26"/>
                  <a:gd name="T13" fmla="*/ 316 h 316"/>
                  <a:gd name="T14" fmla="*/ 4 w 26"/>
                  <a:gd name="T15" fmla="*/ 0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16">
                    <a:moveTo>
                      <a:pt x="4" y="0"/>
                    </a:moveTo>
                    <a:lnTo>
                      <a:pt x="0" y="0"/>
                    </a:lnTo>
                    <a:lnTo>
                      <a:pt x="21" y="316"/>
                    </a:lnTo>
                    <a:lnTo>
                      <a:pt x="26" y="316"/>
                    </a:lnTo>
                    <a:lnTo>
                      <a:pt x="26" y="316"/>
                    </a:lnTo>
                    <a:lnTo>
                      <a:pt x="26" y="316"/>
                    </a:lnTo>
                    <a:lnTo>
                      <a:pt x="26" y="316"/>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2" name="Freeform 294"/>
              <p:cNvSpPr>
                <a:spLocks/>
              </p:cNvSpPr>
              <p:nvPr/>
            </p:nvSpPr>
            <p:spPr bwMode="auto">
              <a:xfrm>
                <a:off x="1044" y="-4"/>
                <a:ext cx="26" cy="316"/>
              </a:xfrm>
              <a:custGeom>
                <a:avLst/>
                <a:gdLst>
                  <a:gd name="T0" fmla="*/ 4 w 26"/>
                  <a:gd name="T1" fmla="*/ 0 h 316"/>
                  <a:gd name="T2" fmla="*/ 0 w 26"/>
                  <a:gd name="T3" fmla="*/ 0 h 316"/>
                  <a:gd name="T4" fmla="*/ 21 w 26"/>
                  <a:gd name="T5" fmla="*/ 316 h 316"/>
                  <a:gd name="T6" fmla="*/ 26 w 26"/>
                  <a:gd name="T7" fmla="*/ 316 h 316"/>
                  <a:gd name="T8" fmla="*/ 26 w 26"/>
                  <a:gd name="T9" fmla="*/ 316 h 316"/>
                  <a:gd name="T10" fmla="*/ 26 w 26"/>
                  <a:gd name="T11" fmla="*/ 316 h 316"/>
                  <a:gd name="T12" fmla="*/ 26 w 26"/>
                  <a:gd name="T13" fmla="*/ 316 h 316"/>
                  <a:gd name="T14" fmla="*/ 4 w 26"/>
                  <a:gd name="T15" fmla="*/ 0 h 3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16">
                    <a:moveTo>
                      <a:pt x="4" y="0"/>
                    </a:moveTo>
                    <a:lnTo>
                      <a:pt x="0" y="0"/>
                    </a:lnTo>
                    <a:lnTo>
                      <a:pt x="21" y="316"/>
                    </a:lnTo>
                    <a:lnTo>
                      <a:pt x="26" y="316"/>
                    </a:lnTo>
                    <a:lnTo>
                      <a:pt x="26" y="316"/>
                    </a:lnTo>
                    <a:lnTo>
                      <a:pt x="26" y="316"/>
                    </a:lnTo>
                    <a:lnTo>
                      <a:pt x="26" y="316"/>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3" name="Freeform 295"/>
              <p:cNvSpPr>
                <a:spLocks noEditPoints="1"/>
              </p:cNvSpPr>
              <p:nvPr/>
            </p:nvSpPr>
            <p:spPr bwMode="auto">
              <a:xfrm>
                <a:off x="1950" y="3405"/>
                <a:ext cx="1000" cy="628"/>
              </a:xfrm>
              <a:custGeom>
                <a:avLst/>
                <a:gdLst>
                  <a:gd name="T0" fmla="*/ 5 w 1000"/>
                  <a:gd name="T1" fmla="*/ 606 h 628"/>
                  <a:gd name="T2" fmla="*/ 161 w 1000"/>
                  <a:gd name="T3" fmla="*/ 397 h 628"/>
                  <a:gd name="T4" fmla="*/ 5 w 1000"/>
                  <a:gd name="T5" fmla="*/ 606 h 628"/>
                  <a:gd name="T6" fmla="*/ 458 w 1000"/>
                  <a:gd name="T7" fmla="*/ 0 h 628"/>
                  <a:gd name="T8" fmla="*/ 458 w 1000"/>
                  <a:gd name="T9" fmla="*/ 0 h 628"/>
                  <a:gd name="T10" fmla="*/ 458 w 1000"/>
                  <a:gd name="T11" fmla="*/ 0 h 628"/>
                  <a:gd name="T12" fmla="*/ 161 w 1000"/>
                  <a:gd name="T13" fmla="*/ 397 h 628"/>
                  <a:gd name="T14" fmla="*/ 5 w 1000"/>
                  <a:gd name="T15" fmla="*/ 606 h 628"/>
                  <a:gd name="T16" fmla="*/ 0 w 1000"/>
                  <a:gd name="T17" fmla="*/ 614 h 628"/>
                  <a:gd name="T18" fmla="*/ 0 w 1000"/>
                  <a:gd name="T19" fmla="*/ 614 h 628"/>
                  <a:gd name="T20" fmla="*/ 5 w 1000"/>
                  <a:gd name="T21" fmla="*/ 614 h 628"/>
                  <a:gd name="T22" fmla="*/ 5 w 1000"/>
                  <a:gd name="T23" fmla="*/ 614 h 628"/>
                  <a:gd name="T24" fmla="*/ 9 w 1000"/>
                  <a:gd name="T25" fmla="*/ 614 h 628"/>
                  <a:gd name="T26" fmla="*/ 1000 w 1000"/>
                  <a:gd name="T27" fmla="*/ 628 h 628"/>
                  <a:gd name="T28" fmla="*/ 1000 w 1000"/>
                  <a:gd name="T29" fmla="*/ 625 h 628"/>
                  <a:gd name="T30" fmla="*/ 1000 w 1000"/>
                  <a:gd name="T31" fmla="*/ 625 h 628"/>
                  <a:gd name="T32" fmla="*/ 9 w 1000"/>
                  <a:gd name="T33" fmla="*/ 610 h 628"/>
                  <a:gd name="T34" fmla="*/ 119 w 1000"/>
                  <a:gd name="T35" fmla="*/ 463 h 628"/>
                  <a:gd name="T36" fmla="*/ 458 w 1000"/>
                  <a:gd name="T37" fmla="*/ 4 h 628"/>
                  <a:gd name="T38" fmla="*/ 458 w 1000"/>
                  <a:gd name="T39" fmla="*/ 4 h 628"/>
                  <a:gd name="T40" fmla="*/ 767 w 1000"/>
                  <a:gd name="T41" fmla="*/ 357 h 628"/>
                  <a:gd name="T42" fmla="*/ 458 w 1000"/>
                  <a:gd name="T43" fmla="*/ 0 h 628"/>
                  <a:gd name="T44" fmla="*/ 458 w 1000"/>
                  <a:gd name="T45"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0" h="628">
                    <a:moveTo>
                      <a:pt x="5" y="606"/>
                    </a:moveTo>
                    <a:lnTo>
                      <a:pt x="161" y="397"/>
                    </a:lnTo>
                    <a:lnTo>
                      <a:pt x="5" y="606"/>
                    </a:lnTo>
                    <a:close/>
                    <a:moveTo>
                      <a:pt x="458" y="0"/>
                    </a:moveTo>
                    <a:lnTo>
                      <a:pt x="458" y="0"/>
                    </a:lnTo>
                    <a:lnTo>
                      <a:pt x="458" y="0"/>
                    </a:lnTo>
                    <a:lnTo>
                      <a:pt x="161" y="397"/>
                    </a:lnTo>
                    <a:lnTo>
                      <a:pt x="5" y="606"/>
                    </a:lnTo>
                    <a:lnTo>
                      <a:pt x="0" y="614"/>
                    </a:lnTo>
                    <a:lnTo>
                      <a:pt x="0" y="614"/>
                    </a:lnTo>
                    <a:lnTo>
                      <a:pt x="5" y="614"/>
                    </a:lnTo>
                    <a:lnTo>
                      <a:pt x="5" y="614"/>
                    </a:lnTo>
                    <a:lnTo>
                      <a:pt x="9" y="614"/>
                    </a:lnTo>
                    <a:lnTo>
                      <a:pt x="1000" y="628"/>
                    </a:lnTo>
                    <a:lnTo>
                      <a:pt x="1000" y="625"/>
                    </a:lnTo>
                    <a:lnTo>
                      <a:pt x="1000" y="625"/>
                    </a:lnTo>
                    <a:lnTo>
                      <a:pt x="9" y="610"/>
                    </a:lnTo>
                    <a:lnTo>
                      <a:pt x="119" y="463"/>
                    </a:lnTo>
                    <a:lnTo>
                      <a:pt x="458" y="4"/>
                    </a:lnTo>
                    <a:lnTo>
                      <a:pt x="458" y="4"/>
                    </a:lnTo>
                    <a:lnTo>
                      <a:pt x="767" y="357"/>
                    </a:lnTo>
                    <a:lnTo>
                      <a:pt x="458" y="0"/>
                    </a:lnTo>
                    <a:lnTo>
                      <a:pt x="4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4" name="Freeform 296"/>
              <p:cNvSpPr>
                <a:spLocks noEditPoints="1"/>
              </p:cNvSpPr>
              <p:nvPr/>
            </p:nvSpPr>
            <p:spPr bwMode="auto">
              <a:xfrm>
                <a:off x="1950" y="3405"/>
                <a:ext cx="1000" cy="628"/>
              </a:xfrm>
              <a:custGeom>
                <a:avLst/>
                <a:gdLst>
                  <a:gd name="T0" fmla="*/ 5 w 1000"/>
                  <a:gd name="T1" fmla="*/ 606 h 628"/>
                  <a:gd name="T2" fmla="*/ 161 w 1000"/>
                  <a:gd name="T3" fmla="*/ 397 h 628"/>
                  <a:gd name="T4" fmla="*/ 5 w 1000"/>
                  <a:gd name="T5" fmla="*/ 606 h 628"/>
                  <a:gd name="T6" fmla="*/ 458 w 1000"/>
                  <a:gd name="T7" fmla="*/ 0 h 628"/>
                  <a:gd name="T8" fmla="*/ 458 w 1000"/>
                  <a:gd name="T9" fmla="*/ 0 h 628"/>
                  <a:gd name="T10" fmla="*/ 458 w 1000"/>
                  <a:gd name="T11" fmla="*/ 0 h 628"/>
                  <a:gd name="T12" fmla="*/ 161 w 1000"/>
                  <a:gd name="T13" fmla="*/ 397 h 628"/>
                  <a:gd name="T14" fmla="*/ 5 w 1000"/>
                  <a:gd name="T15" fmla="*/ 606 h 628"/>
                  <a:gd name="T16" fmla="*/ 0 w 1000"/>
                  <a:gd name="T17" fmla="*/ 614 h 628"/>
                  <a:gd name="T18" fmla="*/ 0 w 1000"/>
                  <a:gd name="T19" fmla="*/ 614 h 628"/>
                  <a:gd name="T20" fmla="*/ 5 w 1000"/>
                  <a:gd name="T21" fmla="*/ 614 h 628"/>
                  <a:gd name="T22" fmla="*/ 5 w 1000"/>
                  <a:gd name="T23" fmla="*/ 614 h 628"/>
                  <a:gd name="T24" fmla="*/ 9 w 1000"/>
                  <a:gd name="T25" fmla="*/ 614 h 628"/>
                  <a:gd name="T26" fmla="*/ 1000 w 1000"/>
                  <a:gd name="T27" fmla="*/ 628 h 628"/>
                  <a:gd name="T28" fmla="*/ 1000 w 1000"/>
                  <a:gd name="T29" fmla="*/ 625 h 628"/>
                  <a:gd name="T30" fmla="*/ 1000 w 1000"/>
                  <a:gd name="T31" fmla="*/ 625 h 628"/>
                  <a:gd name="T32" fmla="*/ 9 w 1000"/>
                  <a:gd name="T33" fmla="*/ 610 h 628"/>
                  <a:gd name="T34" fmla="*/ 119 w 1000"/>
                  <a:gd name="T35" fmla="*/ 463 h 628"/>
                  <a:gd name="T36" fmla="*/ 458 w 1000"/>
                  <a:gd name="T37" fmla="*/ 4 h 628"/>
                  <a:gd name="T38" fmla="*/ 458 w 1000"/>
                  <a:gd name="T39" fmla="*/ 4 h 628"/>
                  <a:gd name="T40" fmla="*/ 767 w 1000"/>
                  <a:gd name="T41" fmla="*/ 357 h 628"/>
                  <a:gd name="T42" fmla="*/ 458 w 1000"/>
                  <a:gd name="T43" fmla="*/ 0 h 628"/>
                  <a:gd name="T44" fmla="*/ 458 w 1000"/>
                  <a:gd name="T45"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0" h="628">
                    <a:moveTo>
                      <a:pt x="5" y="606"/>
                    </a:moveTo>
                    <a:lnTo>
                      <a:pt x="161" y="397"/>
                    </a:lnTo>
                    <a:lnTo>
                      <a:pt x="5" y="606"/>
                    </a:lnTo>
                    <a:moveTo>
                      <a:pt x="458" y="0"/>
                    </a:moveTo>
                    <a:lnTo>
                      <a:pt x="458" y="0"/>
                    </a:lnTo>
                    <a:lnTo>
                      <a:pt x="458" y="0"/>
                    </a:lnTo>
                    <a:lnTo>
                      <a:pt x="161" y="397"/>
                    </a:lnTo>
                    <a:lnTo>
                      <a:pt x="5" y="606"/>
                    </a:lnTo>
                    <a:lnTo>
                      <a:pt x="0" y="614"/>
                    </a:lnTo>
                    <a:lnTo>
                      <a:pt x="0" y="614"/>
                    </a:lnTo>
                    <a:lnTo>
                      <a:pt x="5" y="614"/>
                    </a:lnTo>
                    <a:lnTo>
                      <a:pt x="5" y="614"/>
                    </a:lnTo>
                    <a:lnTo>
                      <a:pt x="9" y="614"/>
                    </a:lnTo>
                    <a:lnTo>
                      <a:pt x="1000" y="628"/>
                    </a:lnTo>
                    <a:lnTo>
                      <a:pt x="1000" y="625"/>
                    </a:lnTo>
                    <a:lnTo>
                      <a:pt x="1000" y="625"/>
                    </a:lnTo>
                    <a:lnTo>
                      <a:pt x="9" y="610"/>
                    </a:lnTo>
                    <a:lnTo>
                      <a:pt x="119" y="463"/>
                    </a:lnTo>
                    <a:lnTo>
                      <a:pt x="458" y="4"/>
                    </a:lnTo>
                    <a:lnTo>
                      <a:pt x="458" y="4"/>
                    </a:lnTo>
                    <a:lnTo>
                      <a:pt x="767" y="357"/>
                    </a:lnTo>
                    <a:lnTo>
                      <a:pt x="458" y="0"/>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5" name="Rectangle 297"/>
              <p:cNvSpPr>
                <a:spLocks noChangeArrowheads="1"/>
              </p:cNvSpPr>
              <p:nvPr/>
            </p:nvSpPr>
            <p:spPr bwMode="auto">
              <a:xfrm>
                <a:off x="2954" y="4030"/>
                <a:ext cx="4" cy="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6" name="Rectangle 298"/>
              <p:cNvSpPr>
                <a:spLocks noChangeArrowheads="1"/>
              </p:cNvSpPr>
              <p:nvPr/>
            </p:nvSpPr>
            <p:spPr bwMode="auto">
              <a:xfrm>
                <a:off x="2954" y="4030"/>
                <a:ext cx="4"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7" name="Freeform 299"/>
              <p:cNvSpPr>
                <a:spLocks/>
              </p:cNvSpPr>
              <p:nvPr/>
            </p:nvSpPr>
            <p:spPr bwMode="auto">
              <a:xfrm>
                <a:off x="2412" y="3405"/>
                <a:ext cx="504" cy="581"/>
              </a:xfrm>
              <a:custGeom>
                <a:avLst/>
                <a:gdLst>
                  <a:gd name="T0" fmla="*/ 0 w 504"/>
                  <a:gd name="T1" fmla="*/ 0 h 581"/>
                  <a:gd name="T2" fmla="*/ 504 w 504"/>
                  <a:gd name="T3" fmla="*/ 581 h 581"/>
                  <a:gd name="T4" fmla="*/ 0 w 504"/>
                  <a:gd name="T5" fmla="*/ 0 h 581"/>
                  <a:gd name="T6" fmla="*/ 0 w 504"/>
                  <a:gd name="T7" fmla="*/ 0 h 581"/>
                </a:gdLst>
                <a:ahLst/>
                <a:cxnLst>
                  <a:cxn ang="0">
                    <a:pos x="T0" y="T1"/>
                  </a:cxn>
                  <a:cxn ang="0">
                    <a:pos x="T2" y="T3"/>
                  </a:cxn>
                  <a:cxn ang="0">
                    <a:pos x="T4" y="T5"/>
                  </a:cxn>
                  <a:cxn ang="0">
                    <a:pos x="T6" y="T7"/>
                  </a:cxn>
                </a:cxnLst>
                <a:rect l="0" t="0" r="r" b="b"/>
                <a:pathLst>
                  <a:path w="504" h="581">
                    <a:moveTo>
                      <a:pt x="0" y="0"/>
                    </a:moveTo>
                    <a:lnTo>
                      <a:pt x="504" y="581"/>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8" name="Freeform 300"/>
              <p:cNvSpPr>
                <a:spLocks/>
              </p:cNvSpPr>
              <p:nvPr/>
            </p:nvSpPr>
            <p:spPr bwMode="auto">
              <a:xfrm>
                <a:off x="2412" y="3405"/>
                <a:ext cx="504" cy="581"/>
              </a:xfrm>
              <a:custGeom>
                <a:avLst/>
                <a:gdLst>
                  <a:gd name="T0" fmla="*/ 0 w 504"/>
                  <a:gd name="T1" fmla="*/ 0 h 581"/>
                  <a:gd name="T2" fmla="*/ 504 w 504"/>
                  <a:gd name="T3" fmla="*/ 581 h 581"/>
                  <a:gd name="T4" fmla="*/ 0 w 504"/>
                  <a:gd name="T5" fmla="*/ 0 h 581"/>
                  <a:gd name="T6" fmla="*/ 0 w 504"/>
                  <a:gd name="T7" fmla="*/ 0 h 581"/>
                </a:gdLst>
                <a:ahLst/>
                <a:cxnLst>
                  <a:cxn ang="0">
                    <a:pos x="T0" y="T1"/>
                  </a:cxn>
                  <a:cxn ang="0">
                    <a:pos x="T2" y="T3"/>
                  </a:cxn>
                  <a:cxn ang="0">
                    <a:pos x="T4" y="T5"/>
                  </a:cxn>
                  <a:cxn ang="0">
                    <a:pos x="T6" y="T7"/>
                  </a:cxn>
                </a:cxnLst>
                <a:rect l="0" t="0" r="r" b="b"/>
                <a:pathLst>
                  <a:path w="504" h="581">
                    <a:moveTo>
                      <a:pt x="0" y="0"/>
                    </a:moveTo>
                    <a:lnTo>
                      <a:pt x="504" y="581"/>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9" name="Freeform 301"/>
              <p:cNvSpPr>
                <a:spLocks/>
              </p:cNvSpPr>
              <p:nvPr/>
            </p:nvSpPr>
            <p:spPr bwMode="auto">
              <a:xfrm>
                <a:off x="2408" y="3402"/>
                <a:ext cx="0" cy="3"/>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0" name="Freeform 302"/>
              <p:cNvSpPr>
                <a:spLocks/>
              </p:cNvSpPr>
              <p:nvPr/>
            </p:nvSpPr>
            <p:spPr bwMode="auto">
              <a:xfrm>
                <a:off x="2408" y="3402"/>
                <a:ext cx="0" cy="3"/>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1" name="Freeform 303"/>
              <p:cNvSpPr>
                <a:spLocks/>
              </p:cNvSpPr>
              <p:nvPr/>
            </p:nvSpPr>
            <p:spPr bwMode="auto">
              <a:xfrm>
                <a:off x="2408" y="3001"/>
                <a:ext cx="639" cy="1029"/>
              </a:xfrm>
              <a:custGeom>
                <a:avLst/>
                <a:gdLst>
                  <a:gd name="T0" fmla="*/ 639 w 639"/>
                  <a:gd name="T1" fmla="*/ 0 h 1029"/>
                  <a:gd name="T2" fmla="*/ 639 w 639"/>
                  <a:gd name="T3" fmla="*/ 0 h 1029"/>
                  <a:gd name="T4" fmla="*/ 639 w 639"/>
                  <a:gd name="T5" fmla="*/ 0 h 1029"/>
                  <a:gd name="T6" fmla="*/ 207 w 639"/>
                  <a:gd name="T7" fmla="*/ 272 h 1029"/>
                  <a:gd name="T8" fmla="*/ 0 w 639"/>
                  <a:gd name="T9" fmla="*/ 401 h 1029"/>
                  <a:gd name="T10" fmla="*/ 0 w 639"/>
                  <a:gd name="T11" fmla="*/ 404 h 1029"/>
                  <a:gd name="T12" fmla="*/ 0 w 639"/>
                  <a:gd name="T13" fmla="*/ 404 h 1029"/>
                  <a:gd name="T14" fmla="*/ 0 w 639"/>
                  <a:gd name="T15" fmla="*/ 404 h 1029"/>
                  <a:gd name="T16" fmla="*/ 0 w 639"/>
                  <a:gd name="T17" fmla="*/ 404 h 1029"/>
                  <a:gd name="T18" fmla="*/ 0 w 639"/>
                  <a:gd name="T19" fmla="*/ 404 h 1029"/>
                  <a:gd name="T20" fmla="*/ 542 w 639"/>
                  <a:gd name="T21" fmla="*/ 1029 h 1029"/>
                  <a:gd name="T22" fmla="*/ 605 w 639"/>
                  <a:gd name="T23" fmla="*/ 368 h 1029"/>
                  <a:gd name="T24" fmla="*/ 542 w 639"/>
                  <a:gd name="T25" fmla="*/ 1025 h 1029"/>
                  <a:gd name="T26" fmla="*/ 508 w 639"/>
                  <a:gd name="T27" fmla="*/ 985 h 1029"/>
                  <a:gd name="T28" fmla="*/ 4 w 639"/>
                  <a:gd name="T29" fmla="*/ 404 h 1029"/>
                  <a:gd name="T30" fmla="*/ 322 w 639"/>
                  <a:gd name="T31" fmla="*/ 206 h 1029"/>
                  <a:gd name="T32" fmla="*/ 639 w 639"/>
                  <a:gd name="T33" fmla="*/ 4 h 1029"/>
                  <a:gd name="T34" fmla="*/ 639 w 639"/>
                  <a:gd name="T35"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1029">
                    <a:moveTo>
                      <a:pt x="639" y="0"/>
                    </a:moveTo>
                    <a:lnTo>
                      <a:pt x="639" y="0"/>
                    </a:lnTo>
                    <a:lnTo>
                      <a:pt x="639" y="0"/>
                    </a:lnTo>
                    <a:lnTo>
                      <a:pt x="207" y="272"/>
                    </a:lnTo>
                    <a:lnTo>
                      <a:pt x="0" y="401"/>
                    </a:lnTo>
                    <a:lnTo>
                      <a:pt x="0" y="404"/>
                    </a:lnTo>
                    <a:lnTo>
                      <a:pt x="0" y="404"/>
                    </a:lnTo>
                    <a:lnTo>
                      <a:pt x="0" y="404"/>
                    </a:lnTo>
                    <a:lnTo>
                      <a:pt x="0" y="404"/>
                    </a:lnTo>
                    <a:lnTo>
                      <a:pt x="0" y="404"/>
                    </a:lnTo>
                    <a:lnTo>
                      <a:pt x="542" y="1029"/>
                    </a:lnTo>
                    <a:lnTo>
                      <a:pt x="605" y="368"/>
                    </a:lnTo>
                    <a:lnTo>
                      <a:pt x="542" y="1025"/>
                    </a:lnTo>
                    <a:lnTo>
                      <a:pt x="508" y="985"/>
                    </a:lnTo>
                    <a:lnTo>
                      <a:pt x="4" y="404"/>
                    </a:lnTo>
                    <a:lnTo>
                      <a:pt x="322" y="206"/>
                    </a:lnTo>
                    <a:lnTo>
                      <a:pt x="639" y="4"/>
                    </a:lnTo>
                    <a:lnTo>
                      <a:pt x="6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2" name="Freeform 304"/>
              <p:cNvSpPr>
                <a:spLocks/>
              </p:cNvSpPr>
              <p:nvPr/>
            </p:nvSpPr>
            <p:spPr bwMode="auto">
              <a:xfrm>
                <a:off x="2408" y="3001"/>
                <a:ext cx="639" cy="1029"/>
              </a:xfrm>
              <a:custGeom>
                <a:avLst/>
                <a:gdLst>
                  <a:gd name="T0" fmla="*/ 639 w 639"/>
                  <a:gd name="T1" fmla="*/ 0 h 1029"/>
                  <a:gd name="T2" fmla="*/ 639 w 639"/>
                  <a:gd name="T3" fmla="*/ 0 h 1029"/>
                  <a:gd name="T4" fmla="*/ 639 w 639"/>
                  <a:gd name="T5" fmla="*/ 0 h 1029"/>
                  <a:gd name="T6" fmla="*/ 207 w 639"/>
                  <a:gd name="T7" fmla="*/ 272 h 1029"/>
                  <a:gd name="T8" fmla="*/ 0 w 639"/>
                  <a:gd name="T9" fmla="*/ 401 h 1029"/>
                  <a:gd name="T10" fmla="*/ 0 w 639"/>
                  <a:gd name="T11" fmla="*/ 404 h 1029"/>
                  <a:gd name="T12" fmla="*/ 0 w 639"/>
                  <a:gd name="T13" fmla="*/ 404 h 1029"/>
                  <a:gd name="T14" fmla="*/ 0 w 639"/>
                  <a:gd name="T15" fmla="*/ 404 h 1029"/>
                  <a:gd name="T16" fmla="*/ 0 w 639"/>
                  <a:gd name="T17" fmla="*/ 404 h 1029"/>
                  <a:gd name="T18" fmla="*/ 0 w 639"/>
                  <a:gd name="T19" fmla="*/ 404 h 1029"/>
                  <a:gd name="T20" fmla="*/ 542 w 639"/>
                  <a:gd name="T21" fmla="*/ 1029 h 1029"/>
                  <a:gd name="T22" fmla="*/ 605 w 639"/>
                  <a:gd name="T23" fmla="*/ 368 h 1029"/>
                  <a:gd name="T24" fmla="*/ 542 w 639"/>
                  <a:gd name="T25" fmla="*/ 1025 h 1029"/>
                  <a:gd name="T26" fmla="*/ 508 w 639"/>
                  <a:gd name="T27" fmla="*/ 985 h 1029"/>
                  <a:gd name="T28" fmla="*/ 4 w 639"/>
                  <a:gd name="T29" fmla="*/ 404 h 1029"/>
                  <a:gd name="T30" fmla="*/ 322 w 639"/>
                  <a:gd name="T31" fmla="*/ 206 h 1029"/>
                  <a:gd name="T32" fmla="*/ 639 w 639"/>
                  <a:gd name="T33" fmla="*/ 4 h 1029"/>
                  <a:gd name="T34" fmla="*/ 639 w 639"/>
                  <a:gd name="T35"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1029">
                    <a:moveTo>
                      <a:pt x="639" y="0"/>
                    </a:moveTo>
                    <a:lnTo>
                      <a:pt x="639" y="0"/>
                    </a:lnTo>
                    <a:lnTo>
                      <a:pt x="639" y="0"/>
                    </a:lnTo>
                    <a:lnTo>
                      <a:pt x="207" y="272"/>
                    </a:lnTo>
                    <a:lnTo>
                      <a:pt x="0" y="401"/>
                    </a:lnTo>
                    <a:lnTo>
                      <a:pt x="0" y="404"/>
                    </a:lnTo>
                    <a:lnTo>
                      <a:pt x="0" y="404"/>
                    </a:lnTo>
                    <a:lnTo>
                      <a:pt x="0" y="404"/>
                    </a:lnTo>
                    <a:lnTo>
                      <a:pt x="0" y="404"/>
                    </a:lnTo>
                    <a:lnTo>
                      <a:pt x="0" y="404"/>
                    </a:lnTo>
                    <a:lnTo>
                      <a:pt x="542" y="1029"/>
                    </a:lnTo>
                    <a:lnTo>
                      <a:pt x="605" y="368"/>
                    </a:lnTo>
                    <a:lnTo>
                      <a:pt x="542" y="1025"/>
                    </a:lnTo>
                    <a:lnTo>
                      <a:pt x="508" y="985"/>
                    </a:lnTo>
                    <a:lnTo>
                      <a:pt x="4" y="404"/>
                    </a:lnTo>
                    <a:lnTo>
                      <a:pt x="322" y="206"/>
                    </a:lnTo>
                    <a:lnTo>
                      <a:pt x="639" y="4"/>
                    </a:lnTo>
                    <a:lnTo>
                      <a:pt x="6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3" name="Rectangle 305"/>
              <p:cNvSpPr>
                <a:spLocks noChangeArrowheads="1"/>
              </p:cNvSpPr>
              <p:nvPr/>
            </p:nvSpPr>
            <p:spPr bwMode="auto">
              <a:xfrm>
                <a:off x="3051" y="2997"/>
                <a:ext cx="1" cy="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4" name="Freeform 306"/>
              <p:cNvSpPr>
                <a:spLocks/>
              </p:cNvSpPr>
              <p:nvPr/>
            </p:nvSpPr>
            <p:spPr bwMode="auto">
              <a:xfrm>
                <a:off x="3051" y="2997"/>
                <a:ext cx="0" cy="4"/>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5" name="Freeform 307"/>
              <p:cNvSpPr>
                <a:spLocks/>
              </p:cNvSpPr>
              <p:nvPr/>
            </p:nvSpPr>
            <p:spPr bwMode="auto">
              <a:xfrm>
                <a:off x="2954" y="4030"/>
                <a:ext cx="0" cy="3"/>
              </a:xfrm>
              <a:custGeom>
                <a:avLst/>
                <a:gdLst>
                  <a:gd name="T0" fmla="*/ 0 h 3"/>
                  <a:gd name="T1" fmla="*/ 3 h 3"/>
                  <a:gd name="T2" fmla="*/ 3 h 3"/>
                  <a:gd name="T3" fmla="*/ 3 h 3"/>
                  <a:gd name="T4" fmla="*/ 3 h 3"/>
                  <a:gd name="T5" fmla="*/ 0 h 3"/>
                </a:gdLst>
                <a:ahLst/>
                <a:cxnLst>
                  <a:cxn ang="0">
                    <a:pos x="0" y="T0"/>
                  </a:cxn>
                  <a:cxn ang="0">
                    <a:pos x="0" y="T1"/>
                  </a:cxn>
                  <a:cxn ang="0">
                    <a:pos x="0" y="T2"/>
                  </a:cxn>
                  <a:cxn ang="0">
                    <a:pos x="0" y="T3"/>
                  </a:cxn>
                  <a:cxn ang="0">
                    <a:pos x="0" y="T4"/>
                  </a:cxn>
                  <a:cxn ang="0">
                    <a:pos x="0" y="T5"/>
                  </a:cxn>
                </a:cxnLst>
                <a:rect l="0" t="0" r="r" b="b"/>
                <a:pathLst>
                  <a:path h="3">
                    <a:moveTo>
                      <a:pt x="0" y="0"/>
                    </a:moveTo>
                    <a:lnTo>
                      <a:pt x="0" y="3"/>
                    </a:lnTo>
                    <a:lnTo>
                      <a:pt x="0" y="3"/>
                    </a:lnTo>
                    <a:lnTo>
                      <a:pt x="0"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6" name="Freeform 308"/>
              <p:cNvSpPr>
                <a:spLocks/>
              </p:cNvSpPr>
              <p:nvPr/>
            </p:nvSpPr>
            <p:spPr bwMode="auto">
              <a:xfrm>
                <a:off x="2954" y="4030"/>
                <a:ext cx="0" cy="3"/>
              </a:xfrm>
              <a:custGeom>
                <a:avLst/>
                <a:gdLst>
                  <a:gd name="T0" fmla="*/ 0 h 3"/>
                  <a:gd name="T1" fmla="*/ 3 h 3"/>
                  <a:gd name="T2" fmla="*/ 3 h 3"/>
                  <a:gd name="T3" fmla="*/ 3 h 3"/>
                  <a:gd name="T4" fmla="*/ 3 h 3"/>
                  <a:gd name="T5" fmla="*/ 0 h 3"/>
                </a:gdLst>
                <a:ahLst/>
                <a:cxnLst>
                  <a:cxn ang="0">
                    <a:pos x="0" y="T0"/>
                  </a:cxn>
                  <a:cxn ang="0">
                    <a:pos x="0" y="T1"/>
                  </a:cxn>
                  <a:cxn ang="0">
                    <a:pos x="0" y="T2"/>
                  </a:cxn>
                  <a:cxn ang="0">
                    <a:pos x="0" y="T3"/>
                  </a:cxn>
                  <a:cxn ang="0">
                    <a:pos x="0" y="T4"/>
                  </a:cxn>
                  <a:cxn ang="0">
                    <a:pos x="0" y="T5"/>
                  </a:cxn>
                </a:cxnLst>
                <a:rect l="0" t="0" r="r" b="b"/>
                <a:pathLst>
                  <a:path h="3">
                    <a:moveTo>
                      <a:pt x="0" y="0"/>
                    </a:moveTo>
                    <a:lnTo>
                      <a:pt x="0" y="3"/>
                    </a:lnTo>
                    <a:lnTo>
                      <a:pt x="0" y="3"/>
                    </a:lnTo>
                    <a:lnTo>
                      <a:pt x="0" y="3"/>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7" name="Freeform 309"/>
              <p:cNvSpPr>
                <a:spLocks noEditPoints="1"/>
              </p:cNvSpPr>
              <p:nvPr/>
            </p:nvSpPr>
            <p:spPr bwMode="auto">
              <a:xfrm>
                <a:off x="2950" y="2997"/>
                <a:ext cx="991" cy="1036"/>
              </a:xfrm>
              <a:custGeom>
                <a:avLst/>
                <a:gdLst>
                  <a:gd name="T0" fmla="*/ 4 w 991"/>
                  <a:gd name="T1" fmla="*/ 1033 h 1036"/>
                  <a:gd name="T2" fmla="*/ 101 w 991"/>
                  <a:gd name="T3" fmla="*/ 12 h 1036"/>
                  <a:gd name="T4" fmla="*/ 440 w 991"/>
                  <a:gd name="T5" fmla="*/ 342 h 1036"/>
                  <a:gd name="T6" fmla="*/ 986 w 991"/>
                  <a:gd name="T7" fmla="*/ 878 h 1036"/>
                  <a:gd name="T8" fmla="*/ 4 w 991"/>
                  <a:gd name="T9" fmla="*/ 1033 h 1036"/>
                  <a:gd name="T10" fmla="*/ 97 w 991"/>
                  <a:gd name="T11" fmla="*/ 0 h 1036"/>
                  <a:gd name="T12" fmla="*/ 97 w 991"/>
                  <a:gd name="T13" fmla="*/ 0 h 1036"/>
                  <a:gd name="T14" fmla="*/ 97 w 991"/>
                  <a:gd name="T15" fmla="*/ 4 h 1036"/>
                  <a:gd name="T16" fmla="*/ 97 w 991"/>
                  <a:gd name="T17" fmla="*/ 8 h 1036"/>
                  <a:gd name="T18" fmla="*/ 63 w 991"/>
                  <a:gd name="T19" fmla="*/ 372 h 1036"/>
                  <a:gd name="T20" fmla="*/ 0 w 991"/>
                  <a:gd name="T21" fmla="*/ 1033 h 1036"/>
                  <a:gd name="T22" fmla="*/ 0 w 991"/>
                  <a:gd name="T23" fmla="*/ 1036 h 1036"/>
                  <a:gd name="T24" fmla="*/ 0 w 991"/>
                  <a:gd name="T25" fmla="*/ 1036 h 1036"/>
                  <a:gd name="T26" fmla="*/ 4 w 991"/>
                  <a:gd name="T27" fmla="*/ 1036 h 1036"/>
                  <a:gd name="T28" fmla="*/ 4 w 991"/>
                  <a:gd name="T29" fmla="*/ 1036 h 1036"/>
                  <a:gd name="T30" fmla="*/ 4 w 991"/>
                  <a:gd name="T31" fmla="*/ 1033 h 1036"/>
                  <a:gd name="T32" fmla="*/ 8 w 991"/>
                  <a:gd name="T33" fmla="*/ 1033 h 1036"/>
                  <a:gd name="T34" fmla="*/ 991 w 991"/>
                  <a:gd name="T35" fmla="*/ 882 h 1036"/>
                  <a:gd name="T36" fmla="*/ 991 w 991"/>
                  <a:gd name="T37" fmla="*/ 882 h 1036"/>
                  <a:gd name="T38" fmla="*/ 991 w 991"/>
                  <a:gd name="T39" fmla="*/ 882 h 1036"/>
                  <a:gd name="T40" fmla="*/ 991 w 991"/>
                  <a:gd name="T41" fmla="*/ 882 h 1036"/>
                  <a:gd name="T42" fmla="*/ 991 w 991"/>
                  <a:gd name="T43" fmla="*/ 875 h 1036"/>
                  <a:gd name="T44" fmla="*/ 542 w 991"/>
                  <a:gd name="T45" fmla="*/ 438 h 1036"/>
                  <a:gd name="T46" fmla="*/ 101 w 991"/>
                  <a:gd name="T47" fmla="*/ 8 h 1036"/>
                  <a:gd name="T48" fmla="*/ 101 w 991"/>
                  <a:gd name="T49" fmla="*/ 4 h 1036"/>
                  <a:gd name="T50" fmla="*/ 101 w 991"/>
                  <a:gd name="T51" fmla="*/ 4 h 1036"/>
                  <a:gd name="T52" fmla="*/ 97 w 991"/>
                  <a:gd name="T53" fmla="*/ 0 h 1036"/>
                  <a:gd name="T54" fmla="*/ 97 w 991"/>
                  <a:gd name="T5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1" h="1036">
                    <a:moveTo>
                      <a:pt x="4" y="1033"/>
                    </a:moveTo>
                    <a:lnTo>
                      <a:pt x="101" y="12"/>
                    </a:lnTo>
                    <a:lnTo>
                      <a:pt x="440" y="342"/>
                    </a:lnTo>
                    <a:lnTo>
                      <a:pt x="986" y="878"/>
                    </a:lnTo>
                    <a:lnTo>
                      <a:pt x="4" y="1033"/>
                    </a:lnTo>
                    <a:close/>
                    <a:moveTo>
                      <a:pt x="97" y="0"/>
                    </a:moveTo>
                    <a:lnTo>
                      <a:pt x="97" y="0"/>
                    </a:lnTo>
                    <a:lnTo>
                      <a:pt x="97" y="4"/>
                    </a:lnTo>
                    <a:lnTo>
                      <a:pt x="97" y="8"/>
                    </a:lnTo>
                    <a:lnTo>
                      <a:pt x="63" y="372"/>
                    </a:lnTo>
                    <a:lnTo>
                      <a:pt x="0" y="1033"/>
                    </a:lnTo>
                    <a:lnTo>
                      <a:pt x="0" y="1036"/>
                    </a:lnTo>
                    <a:lnTo>
                      <a:pt x="0" y="1036"/>
                    </a:lnTo>
                    <a:lnTo>
                      <a:pt x="4" y="1036"/>
                    </a:lnTo>
                    <a:lnTo>
                      <a:pt x="4" y="1036"/>
                    </a:lnTo>
                    <a:lnTo>
                      <a:pt x="4" y="1033"/>
                    </a:lnTo>
                    <a:lnTo>
                      <a:pt x="8" y="1033"/>
                    </a:lnTo>
                    <a:lnTo>
                      <a:pt x="991" y="882"/>
                    </a:lnTo>
                    <a:lnTo>
                      <a:pt x="991" y="882"/>
                    </a:lnTo>
                    <a:lnTo>
                      <a:pt x="991" y="882"/>
                    </a:lnTo>
                    <a:lnTo>
                      <a:pt x="991" y="882"/>
                    </a:lnTo>
                    <a:lnTo>
                      <a:pt x="991" y="875"/>
                    </a:lnTo>
                    <a:lnTo>
                      <a:pt x="542" y="438"/>
                    </a:lnTo>
                    <a:lnTo>
                      <a:pt x="101" y="8"/>
                    </a:lnTo>
                    <a:lnTo>
                      <a:pt x="101" y="4"/>
                    </a:lnTo>
                    <a:lnTo>
                      <a:pt x="101" y="4"/>
                    </a:lnTo>
                    <a:lnTo>
                      <a:pt x="97" y="0"/>
                    </a:lnTo>
                    <a:lnTo>
                      <a:pt x="9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8" name="Freeform 310"/>
              <p:cNvSpPr>
                <a:spLocks noEditPoints="1"/>
              </p:cNvSpPr>
              <p:nvPr/>
            </p:nvSpPr>
            <p:spPr bwMode="auto">
              <a:xfrm>
                <a:off x="2950" y="2997"/>
                <a:ext cx="991" cy="1036"/>
              </a:xfrm>
              <a:custGeom>
                <a:avLst/>
                <a:gdLst>
                  <a:gd name="T0" fmla="*/ 4 w 991"/>
                  <a:gd name="T1" fmla="*/ 1033 h 1036"/>
                  <a:gd name="T2" fmla="*/ 101 w 991"/>
                  <a:gd name="T3" fmla="*/ 12 h 1036"/>
                  <a:gd name="T4" fmla="*/ 440 w 991"/>
                  <a:gd name="T5" fmla="*/ 342 h 1036"/>
                  <a:gd name="T6" fmla="*/ 986 w 991"/>
                  <a:gd name="T7" fmla="*/ 878 h 1036"/>
                  <a:gd name="T8" fmla="*/ 4 w 991"/>
                  <a:gd name="T9" fmla="*/ 1033 h 1036"/>
                  <a:gd name="T10" fmla="*/ 97 w 991"/>
                  <a:gd name="T11" fmla="*/ 0 h 1036"/>
                  <a:gd name="T12" fmla="*/ 97 w 991"/>
                  <a:gd name="T13" fmla="*/ 0 h 1036"/>
                  <a:gd name="T14" fmla="*/ 97 w 991"/>
                  <a:gd name="T15" fmla="*/ 4 h 1036"/>
                  <a:gd name="T16" fmla="*/ 97 w 991"/>
                  <a:gd name="T17" fmla="*/ 8 h 1036"/>
                  <a:gd name="T18" fmla="*/ 63 w 991"/>
                  <a:gd name="T19" fmla="*/ 372 h 1036"/>
                  <a:gd name="T20" fmla="*/ 0 w 991"/>
                  <a:gd name="T21" fmla="*/ 1033 h 1036"/>
                  <a:gd name="T22" fmla="*/ 0 w 991"/>
                  <a:gd name="T23" fmla="*/ 1036 h 1036"/>
                  <a:gd name="T24" fmla="*/ 0 w 991"/>
                  <a:gd name="T25" fmla="*/ 1036 h 1036"/>
                  <a:gd name="T26" fmla="*/ 4 w 991"/>
                  <a:gd name="T27" fmla="*/ 1036 h 1036"/>
                  <a:gd name="T28" fmla="*/ 4 w 991"/>
                  <a:gd name="T29" fmla="*/ 1036 h 1036"/>
                  <a:gd name="T30" fmla="*/ 4 w 991"/>
                  <a:gd name="T31" fmla="*/ 1033 h 1036"/>
                  <a:gd name="T32" fmla="*/ 8 w 991"/>
                  <a:gd name="T33" fmla="*/ 1033 h 1036"/>
                  <a:gd name="T34" fmla="*/ 991 w 991"/>
                  <a:gd name="T35" fmla="*/ 882 h 1036"/>
                  <a:gd name="T36" fmla="*/ 991 w 991"/>
                  <a:gd name="T37" fmla="*/ 882 h 1036"/>
                  <a:gd name="T38" fmla="*/ 991 w 991"/>
                  <a:gd name="T39" fmla="*/ 882 h 1036"/>
                  <a:gd name="T40" fmla="*/ 991 w 991"/>
                  <a:gd name="T41" fmla="*/ 882 h 1036"/>
                  <a:gd name="T42" fmla="*/ 991 w 991"/>
                  <a:gd name="T43" fmla="*/ 875 h 1036"/>
                  <a:gd name="T44" fmla="*/ 542 w 991"/>
                  <a:gd name="T45" fmla="*/ 438 h 1036"/>
                  <a:gd name="T46" fmla="*/ 101 w 991"/>
                  <a:gd name="T47" fmla="*/ 8 h 1036"/>
                  <a:gd name="T48" fmla="*/ 101 w 991"/>
                  <a:gd name="T49" fmla="*/ 4 h 1036"/>
                  <a:gd name="T50" fmla="*/ 101 w 991"/>
                  <a:gd name="T51" fmla="*/ 4 h 1036"/>
                  <a:gd name="T52" fmla="*/ 97 w 991"/>
                  <a:gd name="T53" fmla="*/ 0 h 1036"/>
                  <a:gd name="T54" fmla="*/ 97 w 991"/>
                  <a:gd name="T5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1" h="1036">
                    <a:moveTo>
                      <a:pt x="4" y="1033"/>
                    </a:moveTo>
                    <a:lnTo>
                      <a:pt x="101" y="12"/>
                    </a:lnTo>
                    <a:lnTo>
                      <a:pt x="440" y="342"/>
                    </a:lnTo>
                    <a:lnTo>
                      <a:pt x="986" y="878"/>
                    </a:lnTo>
                    <a:lnTo>
                      <a:pt x="4" y="1033"/>
                    </a:lnTo>
                    <a:moveTo>
                      <a:pt x="97" y="0"/>
                    </a:moveTo>
                    <a:lnTo>
                      <a:pt x="97" y="0"/>
                    </a:lnTo>
                    <a:lnTo>
                      <a:pt x="97" y="4"/>
                    </a:lnTo>
                    <a:lnTo>
                      <a:pt x="97" y="8"/>
                    </a:lnTo>
                    <a:lnTo>
                      <a:pt x="63" y="372"/>
                    </a:lnTo>
                    <a:lnTo>
                      <a:pt x="0" y="1033"/>
                    </a:lnTo>
                    <a:lnTo>
                      <a:pt x="0" y="1036"/>
                    </a:lnTo>
                    <a:lnTo>
                      <a:pt x="0" y="1036"/>
                    </a:lnTo>
                    <a:lnTo>
                      <a:pt x="4" y="1036"/>
                    </a:lnTo>
                    <a:lnTo>
                      <a:pt x="4" y="1036"/>
                    </a:lnTo>
                    <a:lnTo>
                      <a:pt x="4" y="1033"/>
                    </a:lnTo>
                    <a:lnTo>
                      <a:pt x="8" y="1033"/>
                    </a:lnTo>
                    <a:lnTo>
                      <a:pt x="991" y="882"/>
                    </a:lnTo>
                    <a:lnTo>
                      <a:pt x="991" y="882"/>
                    </a:lnTo>
                    <a:lnTo>
                      <a:pt x="991" y="882"/>
                    </a:lnTo>
                    <a:lnTo>
                      <a:pt x="991" y="882"/>
                    </a:lnTo>
                    <a:lnTo>
                      <a:pt x="991" y="875"/>
                    </a:lnTo>
                    <a:lnTo>
                      <a:pt x="542" y="438"/>
                    </a:lnTo>
                    <a:lnTo>
                      <a:pt x="101" y="8"/>
                    </a:lnTo>
                    <a:lnTo>
                      <a:pt x="101" y="4"/>
                    </a:lnTo>
                    <a:lnTo>
                      <a:pt x="101" y="4"/>
                    </a:lnTo>
                    <a:lnTo>
                      <a:pt x="97" y="0"/>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9" name="Freeform 311"/>
              <p:cNvSpPr>
                <a:spLocks/>
              </p:cNvSpPr>
              <p:nvPr/>
            </p:nvSpPr>
            <p:spPr bwMode="auto">
              <a:xfrm>
                <a:off x="3941" y="2843"/>
                <a:ext cx="59" cy="1036"/>
              </a:xfrm>
              <a:custGeom>
                <a:avLst/>
                <a:gdLst>
                  <a:gd name="T0" fmla="*/ 59 w 59"/>
                  <a:gd name="T1" fmla="*/ 0 h 1036"/>
                  <a:gd name="T2" fmla="*/ 59 w 59"/>
                  <a:gd name="T3" fmla="*/ 0 h 1036"/>
                  <a:gd name="T4" fmla="*/ 55 w 59"/>
                  <a:gd name="T5" fmla="*/ 0 h 1036"/>
                  <a:gd name="T6" fmla="*/ 12 w 59"/>
                  <a:gd name="T7" fmla="*/ 805 h 1036"/>
                  <a:gd name="T8" fmla="*/ 0 w 59"/>
                  <a:gd name="T9" fmla="*/ 1029 h 1036"/>
                  <a:gd name="T10" fmla="*/ 0 w 59"/>
                  <a:gd name="T11" fmla="*/ 1036 h 1036"/>
                  <a:gd name="T12" fmla="*/ 4 w 59"/>
                  <a:gd name="T13" fmla="*/ 1029 h 1036"/>
                  <a:gd name="T14" fmla="*/ 59 w 59"/>
                  <a:gd name="T15" fmla="*/ 4 h 1036"/>
                  <a:gd name="T16" fmla="*/ 59 w 59"/>
                  <a:gd name="T17" fmla="*/ 0 h 1036"/>
                  <a:gd name="T18" fmla="*/ 55 w 59"/>
                  <a:gd name="T19" fmla="*/ 0 h 1036"/>
                  <a:gd name="T20" fmla="*/ 59 w 59"/>
                  <a:gd name="T21" fmla="*/ 0 h 1036"/>
                  <a:gd name="T22" fmla="*/ 59 w 59"/>
                  <a:gd name="T23"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1036">
                    <a:moveTo>
                      <a:pt x="59" y="0"/>
                    </a:moveTo>
                    <a:lnTo>
                      <a:pt x="59" y="0"/>
                    </a:lnTo>
                    <a:lnTo>
                      <a:pt x="55" y="0"/>
                    </a:lnTo>
                    <a:lnTo>
                      <a:pt x="12" y="805"/>
                    </a:lnTo>
                    <a:lnTo>
                      <a:pt x="0" y="1029"/>
                    </a:lnTo>
                    <a:lnTo>
                      <a:pt x="0" y="1036"/>
                    </a:lnTo>
                    <a:lnTo>
                      <a:pt x="4" y="1029"/>
                    </a:lnTo>
                    <a:lnTo>
                      <a:pt x="59" y="4"/>
                    </a:lnTo>
                    <a:lnTo>
                      <a:pt x="59" y="0"/>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0" name="Freeform 312"/>
              <p:cNvSpPr>
                <a:spLocks/>
              </p:cNvSpPr>
              <p:nvPr/>
            </p:nvSpPr>
            <p:spPr bwMode="auto">
              <a:xfrm>
                <a:off x="3941" y="2843"/>
                <a:ext cx="59" cy="1036"/>
              </a:xfrm>
              <a:custGeom>
                <a:avLst/>
                <a:gdLst>
                  <a:gd name="T0" fmla="*/ 59 w 59"/>
                  <a:gd name="T1" fmla="*/ 0 h 1036"/>
                  <a:gd name="T2" fmla="*/ 59 w 59"/>
                  <a:gd name="T3" fmla="*/ 0 h 1036"/>
                  <a:gd name="T4" fmla="*/ 55 w 59"/>
                  <a:gd name="T5" fmla="*/ 0 h 1036"/>
                  <a:gd name="T6" fmla="*/ 12 w 59"/>
                  <a:gd name="T7" fmla="*/ 805 h 1036"/>
                  <a:gd name="T8" fmla="*/ 0 w 59"/>
                  <a:gd name="T9" fmla="*/ 1029 h 1036"/>
                  <a:gd name="T10" fmla="*/ 0 w 59"/>
                  <a:gd name="T11" fmla="*/ 1036 h 1036"/>
                  <a:gd name="T12" fmla="*/ 4 w 59"/>
                  <a:gd name="T13" fmla="*/ 1029 h 1036"/>
                  <a:gd name="T14" fmla="*/ 59 w 59"/>
                  <a:gd name="T15" fmla="*/ 4 h 1036"/>
                  <a:gd name="T16" fmla="*/ 59 w 59"/>
                  <a:gd name="T17" fmla="*/ 0 h 1036"/>
                  <a:gd name="T18" fmla="*/ 55 w 59"/>
                  <a:gd name="T19" fmla="*/ 0 h 1036"/>
                  <a:gd name="T20" fmla="*/ 59 w 59"/>
                  <a:gd name="T21" fmla="*/ 0 h 1036"/>
                  <a:gd name="T22" fmla="*/ 59 w 59"/>
                  <a:gd name="T23"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1036">
                    <a:moveTo>
                      <a:pt x="59" y="0"/>
                    </a:moveTo>
                    <a:lnTo>
                      <a:pt x="59" y="0"/>
                    </a:lnTo>
                    <a:lnTo>
                      <a:pt x="55" y="0"/>
                    </a:lnTo>
                    <a:lnTo>
                      <a:pt x="12" y="805"/>
                    </a:lnTo>
                    <a:lnTo>
                      <a:pt x="0" y="1029"/>
                    </a:lnTo>
                    <a:lnTo>
                      <a:pt x="0" y="1036"/>
                    </a:lnTo>
                    <a:lnTo>
                      <a:pt x="4" y="1029"/>
                    </a:lnTo>
                    <a:lnTo>
                      <a:pt x="59" y="4"/>
                    </a:lnTo>
                    <a:lnTo>
                      <a:pt x="59" y="0"/>
                    </a:lnTo>
                    <a:lnTo>
                      <a:pt x="55" y="0"/>
                    </a:lnTo>
                    <a:lnTo>
                      <a:pt x="59" y="0"/>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1" name="Freeform 313"/>
              <p:cNvSpPr>
                <a:spLocks/>
              </p:cNvSpPr>
              <p:nvPr/>
            </p:nvSpPr>
            <p:spPr bwMode="auto">
              <a:xfrm>
                <a:off x="4279" y="3313"/>
                <a:ext cx="238" cy="232"/>
              </a:xfrm>
              <a:custGeom>
                <a:avLst/>
                <a:gdLst>
                  <a:gd name="T0" fmla="*/ 238 w 238"/>
                  <a:gd name="T1" fmla="*/ 0 h 232"/>
                  <a:gd name="T2" fmla="*/ 0 w 238"/>
                  <a:gd name="T3" fmla="*/ 232 h 232"/>
                  <a:gd name="T4" fmla="*/ 238 w 238"/>
                  <a:gd name="T5" fmla="*/ 0 h 232"/>
                  <a:gd name="T6" fmla="*/ 238 w 238"/>
                  <a:gd name="T7" fmla="*/ 0 h 232"/>
                </a:gdLst>
                <a:ahLst/>
                <a:cxnLst>
                  <a:cxn ang="0">
                    <a:pos x="T0" y="T1"/>
                  </a:cxn>
                  <a:cxn ang="0">
                    <a:pos x="T2" y="T3"/>
                  </a:cxn>
                  <a:cxn ang="0">
                    <a:pos x="T4" y="T5"/>
                  </a:cxn>
                  <a:cxn ang="0">
                    <a:pos x="T6" y="T7"/>
                  </a:cxn>
                </a:cxnLst>
                <a:rect l="0" t="0" r="r" b="b"/>
                <a:pathLst>
                  <a:path w="238" h="232">
                    <a:moveTo>
                      <a:pt x="238" y="0"/>
                    </a:moveTo>
                    <a:lnTo>
                      <a:pt x="0" y="232"/>
                    </a:lnTo>
                    <a:lnTo>
                      <a:pt x="238" y="0"/>
                    </a:lnTo>
                    <a:lnTo>
                      <a:pt x="2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2" name="Freeform 314"/>
              <p:cNvSpPr>
                <a:spLocks/>
              </p:cNvSpPr>
              <p:nvPr/>
            </p:nvSpPr>
            <p:spPr bwMode="auto">
              <a:xfrm>
                <a:off x="4279" y="3313"/>
                <a:ext cx="238" cy="232"/>
              </a:xfrm>
              <a:custGeom>
                <a:avLst/>
                <a:gdLst>
                  <a:gd name="T0" fmla="*/ 238 w 238"/>
                  <a:gd name="T1" fmla="*/ 0 h 232"/>
                  <a:gd name="T2" fmla="*/ 0 w 238"/>
                  <a:gd name="T3" fmla="*/ 232 h 232"/>
                  <a:gd name="T4" fmla="*/ 238 w 238"/>
                  <a:gd name="T5" fmla="*/ 0 h 232"/>
                  <a:gd name="T6" fmla="*/ 238 w 238"/>
                  <a:gd name="T7" fmla="*/ 0 h 232"/>
                </a:gdLst>
                <a:ahLst/>
                <a:cxnLst>
                  <a:cxn ang="0">
                    <a:pos x="T0" y="T1"/>
                  </a:cxn>
                  <a:cxn ang="0">
                    <a:pos x="T2" y="T3"/>
                  </a:cxn>
                  <a:cxn ang="0">
                    <a:pos x="T4" y="T5"/>
                  </a:cxn>
                  <a:cxn ang="0">
                    <a:pos x="T6" y="T7"/>
                  </a:cxn>
                </a:cxnLst>
                <a:rect l="0" t="0" r="r" b="b"/>
                <a:pathLst>
                  <a:path w="238" h="232">
                    <a:moveTo>
                      <a:pt x="238" y="0"/>
                    </a:moveTo>
                    <a:lnTo>
                      <a:pt x="0" y="232"/>
                    </a:lnTo>
                    <a:lnTo>
                      <a:pt x="238" y="0"/>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3" name="Freeform 315"/>
              <p:cNvSpPr>
                <a:spLocks/>
              </p:cNvSpPr>
              <p:nvPr/>
            </p:nvSpPr>
            <p:spPr bwMode="auto">
              <a:xfrm>
                <a:off x="3941" y="3879"/>
                <a:ext cx="4" cy="4"/>
              </a:xfrm>
              <a:custGeom>
                <a:avLst/>
                <a:gdLst>
                  <a:gd name="T0" fmla="*/ 0 w 4"/>
                  <a:gd name="T1" fmla="*/ 0 h 4"/>
                  <a:gd name="T2" fmla="*/ 0 w 4"/>
                  <a:gd name="T3" fmla="*/ 0 h 4"/>
                  <a:gd name="T4" fmla="*/ 0 w 4"/>
                  <a:gd name="T5" fmla="*/ 0 h 4"/>
                  <a:gd name="T6" fmla="*/ 0 w 4"/>
                  <a:gd name="T7" fmla="*/ 4 h 4"/>
                  <a:gd name="T8" fmla="*/ 0 w 4"/>
                  <a:gd name="T9" fmla="*/ 0 h 4"/>
                  <a:gd name="T10" fmla="*/ 4 w 4"/>
                  <a:gd name="T11" fmla="*/ 0 h 4"/>
                  <a:gd name="T12" fmla="*/ 0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0" y="0"/>
                    </a:lnTo>
                    <a:lnTo>
                      <a:pt x="0" y="4"/>
                    </a:lnTo>
                    <a:lnTo>
                      <a:pt x="0" y="0"/>
                    </a:lnTo>
                    <a:lnTo>
                      <a:pt x="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4" name="Freeform 316"/>
              <p:cNvSpPr>
                <a:spLocks/>
              </p:cNvSpPr>
              <p:nvPr/>
            </p:nvSpPr>
            <p:spPr bwMode="auto">
              <a:xfrm>
                <a:off x="3941" y="3879"/>
                <a:ext cx="4" cy="4"/>
              </a:xfrm>
              <a:custGeom>
                <a:avLst/>
                <a:gdLst>
                  <a:gd name="T0" fmla="*/ 0 w 4"/>
                  <a:gd name="T1" fmla="*/ 0 h 4"/>
                  <a:gd name="T2" fmla="*/ 0 w 4"/>
                  <a:gd name="T3" fmla="*/ 0 h 4"/>
                  <a:gd name="T4" fmla="*/ 0 w 4"/>
                  <a:gd name="T5" fmla="*/ 0 h 4"/>
                  <a:gd name="T6" fmla="*/ 0 w 4"/>
                  <a:gd name="T7" fmla="*/ 4 h 4"/>
                  <a:gd name="T8" fmla="*/ 0 w 4"/>
                  <a:gd name="T9" fmla="*/ 0 h 4"/>
                  <a:gd name="T10" fmla="*/ 4 w 4"/>
                  <a:gd name="T11" fmla="*/ 0 h 4"/>
                  <a:gd name="T12" fmla="*/ 0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0" y="0"/>
                    </a:lnTo>
                    <a:lnTo>
                      <a:pt x="0" y="4"/>
                    </a:lnTo>
                    <a:lnTo>
                      <a:pt x="0" y="0"/>
                    </a:lnTo>
                    <a:lnTo>
                      <a:pt x="4"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5" name="Freeform 317"/>
              <p:cNvSpPr>
                <a:spLocks/>
              </p:cNvSpPr>
              <p:nvPr/>
            </p:nvSpPr>
            <p:spPr bwMode="auto">
              <a:xfrm>
                <a:off x="5092" y="4320"/>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6" name="Freeform 318"/>
              <p:cNvSpPr>
                <a:spLocks/>
              </p:cNvSpPr>
              <p:nvPr/>
            </p:nvSpPr>
            <p:spPr bwMode="auto">
              <a:xfrm>
                <a:off x="5092" y="4320"/>
                <a:ext cx="5" cy="0"/>
              </a:xfrm>
              <a:custGeom>
                <a:avLst/>
                <a:gdLst>
                  <a:gd name="T0" fmla="*/ 0 w 5"/>
                  <a:gd name="T1" fmla="*/ 0 w 5"/>
                  <a:gd name="T2" fmla="*/ 0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0" y="0"/>
                    </a:lnTo>
                    <a:lnTo>
                      <a:pt x="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7" name="Freeform 319"/>
              <p:cNvSpPr>
                <a:spLocks noEditPoints="1"/>
              </p:cNvSpPr>
              <p:nvPr/>
            </p:nvSpPr>
            <p:spPr bwMode="auto">
              <a:xfrm>
                <a:off x="3941" y="3313"/>
                <a:ext cx="1147" cy="1007"/>
              </a:xfrm>
              <a:custGeom>
                <a:avLst/>
                <a:gdLst>
                  <a:gd name="T0" fmla="*/ 944 w 1147"/>
                  <a:gd name="T1" fmla="*/ 647 h 1007"/>
                  <a:gd name="T2" fmla="*/ 1143 w 1147"/>
                  <a:gd name="T3" fmla="*/ 1003 h 1007"/>
                  <a:gd name="T4" fmla="*/ 1143 w 1147"/>
                  <a:gd name="T5" fmla="*/ 1003 h 1007"/>
                  <a:gd name="T6" fmla="*/ 944 w 1147"/>
                  <a:gd name="T7" fmla="*/ 647 h 1007"/>
                  <a:gd name="T8" fmla="*/ 576 w 1147"/>
                  <a:gd name="T9" fmla="*/ 0 h 1007"/>
                  <a:gd name="T10" fmla="*/ 576 w 1147"/>
                  <a:gd name="T11" fmla="*/ 0 h 1007"/>
                  <a:gd name="T12" fmla="*/ 338 w 1147"/>
                  <a:gd name="T13" fmla="*/ 232 h 1007"/>
                  <a:gd name="T14" fmla="*/ 4 w 1147"/>
                  <a:gd name="T15" fmla="*/ 559 h 1007"/>
                  <a:gd name="T16" fmla="*/ 0 w 1147"/>
                  <a:gd name="T17" fmla="*/ 566 h 1007"/>
                  <a:gd name="T18" fmla="*/ 0 w 1147"/>
                  <a:gd name="T19" fmla="*/ 566 h 1007"/>
                  <a:gd name="T20" fmla="*/ 0 w 1147"/>
                  <a:gd name="T21" fmla="*/ 566 h 1007"/>
                  <a:gd name="T22" fmla="*/ 0 w 1147"/>
                  <a:gd name="T23" fmla="*/ 566 h 1007"/>
                  <a:gd name="T24" fmla="*/ 4 w 1147"/>
                  <a:gd name="T25" fmla="*/ 566 h 1007"/>
                  <a:gd name="T26" fmla="*/ 4 w 1147"/>
                  <a:gd name="T27" fmla="*/ 566 h 1007"/>
                  <a:gd name="T28" fmla="*/ 1147 w 1147"/>
                  <a:gd name="T29" fmla="*/ 1007 h 1007"/>
                  <a:gd name="T30" fmla="*/ 1143 w 1147"/>
                  <a:gd name="T31" fmla="*/ 1003 h 1007"/>
                  <a:gd name="T32" fmla="*/ 4 w 1147"/>
                  <a:gd name="T33" fmla="*/ 566 h 1007"/>
                  <a:gd name="T34" fmla="*/ 580 w 1147"/>
                  <a:gd name="T35" fmla="*/ 4 h 1007"/>
                  <a:gd name="T36" fmla="*/ 580 w 1147"/>
                  <a:gd name="T37" fmla="*/ 0 h 1007"/>
                  <a:gd name="T38" fmla="*/ 580 w 1147"/>
                  <a:gd name="T39" fmla="*/ 0 h 1007"/>
                  <a:gd name="T40" fmla="*/ 580 w 1147"/>
                  <a:gd name="T41" fmla="*/ 0 h 1007"/>
                  <a:gd name="T42" fmla="*/ 576 w 1147"/>
                  <a:gd name="T43"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7" h="1007">
                    <a:moveTo>
                      <a:pt x="944" y="647"/>
                    </a:moveTo>
                    <a:lnTo>
                      <a:pt x="1143" y="1003"/>
                    </a:lnTo>
                    <a:lnTo>
                      <a:pt x="1143" y="1003"/>
                    </a:lnTo>
                    <a:lnTo>
                      <a:pt x="944" y="647"/>
                    </a:lnTo>
                    <a:close/>
                    <a:moveTo>
                      <a:pt x="576" y="0"/>
                    </a:moveTo>
                    <a:lnTo>
                      <a:pt x="576" y="0"/>
                    </a:lnTo>
                    <a:lnTo>
                      <a:pt x="338" y="232"/>
                    </a:lnTo>
                    <a:lnTo>
                      <a:pt x="4" y="559"/>
                    </a:lnTo>
                    <a:lnTo>
                      <a:pt x="0" y="566"/>
                    </a:lnTo>
                    <a:lnTo>
                      <a:pt x="0" y="566"/>
                    </a:lnTo>
                    <a:lnTo>
                      <a:pt x="0" y="566"/>
                    </a:lnTo>
                    <a:lnTo>
                      <a:pt x="0" y="566"/>
                    </a:lnTo>
                    <a:lnTo>
                      <a:pt x="4" y="566"/>
                    </a:lnTo>
                    <a:lnTo>
                      <a:pt x="4" y="566"/>
                    </a:lnTo>
                    <a:lnTo>
                      <a:pt x="1147" y="1007"/>
                    </a:lnTo>
                    <a:lnTo>
                      <a:pt x="1143" y="1003"/>
                    </a:lnTo>
                    <a:lnTo>
                      <a:pt x="4" y="566"/>
                    </a:lnTo>
                    <a:lnTo>
                      <a:pt x="580" y="4"/>
                    </a:lnTo>
                    <a:lnTo>
                      <a:pt x="580" y="0"/>
                    </a:lnTo>
                    <a:lnTo>
                      <a:pt x="580" y="0"/>
                    </a:lnTo>
                    <a:lnTo>
                      <a:pt x="580" y="0"/>
                    </a:lnTo>
                    <a:lnTo>
                      <a:pt x="5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8" name="Freeform 320"/>
              <p:cNvSpPr>
                <a:spLocks noEditPoints="1"/>
              </p:cNvSpPr>
              <p:nvPr/>
            </p:nvSpPr>
            <p:spPr bwMode="auto">
              <a:xfrm>
                <a:off x="3941" y="3313"/>
                <a:ext cx="1147" cy="1007"/>
              </a:xfrm>
              <a:custGeom>
                <a:avLst/>
                <a:gdLst>
                  <a:gd name="T0" fmla="*/ 944 w 1147"/>
                  <a:gd name="T1" fmla="*/ 647 h 1007"/>
                  <a:gd name="T2" fmla="*/ 1143 w 1147"/>
                  <a:gd name="T3" fmla="*/ 1003 h 1007"/>
                  <a:gd name="T4" fmla="*/ 1143 w 1147"/>
                  <a:gd name="T5" fmla="*/ 1003 h 1007"/>
                  <a:gd name="T6" fmla="*/ 944 w 1147"/>
                  <a:gd name="T7" fmla="*/ 647 h 1007"/>
                  <a:gd name="T8" fmla="*/ 576 w 1147"/>
                  <a:gd name="T9" fmla="*/ 0 h 1007"/>
                  <a:gd name="T10" fmla="*/ 576 w 1147"/>
                  <a:gd name="T11" fmla="*/ 0 h 1007"/>
                  <a:gd name="T12" fmla="*/ 338 w 1147"/>
                  <a:gd name="T13" fmla="*/ 232 h 1007"/>
                  <a:gd name="T14" fmla="*/ 4 w 1147"/>
                  <a:gd name="T15" fmla="*/ 559 h 1007"/>
                  <a:gd name="T16" fmla="*/ 0 w 1147"/>
                  <a:gd name="T17" fmla="*/ 566 h 1007"/>
                  <a:gd name="T18" fmla="*/ 0 w 1147"/>
                  <a:gd name="T19" fmla="*/ 566 h 1007"/>
                  <a:gd name="T20" fmla="*/ 0 w 1147"/>
                  <a:gd name="T21" fmla="*/ 566 h 1007"/>
                  <a:gd name="T22" fmla="*/ 0 w 1147"/>
                  <a:gd name="T23" fmla="*/ 566 h 1007"/>
                  <a:gd name="T24" fmla="*/ 4 w 1147"/>
                  <a:gd name="T25" fmla="*/ 566 h 1007"/>
                  <a:gd name="T26" fmla="*/ 4 w 1147"/>
                  <a:gd name="T27" fmla="*/ 566 h 1007"/>
                  <a:gd name="T28" fmla="*/ 1147 w 1147"/>
                  <a:gd name="T29" fmla="*/ 1007 h 1007"/>
                  <a:gd name="T30" fmla="*/ 1143 w 1147"/>
                  <a:gd name="T31" fmla="*/ 1003 h 1007"/>
                  <a:gd name="T32" fmla="*/ 4 w 1147"/>
                  <a:gd name="T33" fmla="*/ 566 h 1007"/>
                  <a:gd name="T34" fmla="*/ 580 w 1147"/>
                  <a:gd name="T35" fmla="*/ 4 h 1007"/>
                  <a:gd name="T36" fmla="*/ 580 w 1147"/>
                  <a:gd name="T37" fmla="*/ 0 h 1007"/>
                  <a:gd name="T38" fmla="*/ 580 w 1147"/>
                  <a:gd name="T39" fmla="*/ 0 h 1007"/>
                  <a:gd name="T40" fmla="*/ 580 w 1147"/>
                  <a:gd name="T41" fmla="*/ 0 h 1007"/>
                  <a:gd name="T42" fmla="*/ 576 w 1147"/>
                  <a:gd name="T43"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7" h="1007">
                    <a:moveTo>
                      <a:pt x="944" y="647"/>
                    </a:moveTo>
                    <a:lnTo>
                      <a:pt x="1143" y="1003"/>
                    </a:lnTo>
                    <a:lnTo>
                      <a:pt x="1143" y="1003"/>
                    </a:lnTo>
                    <a:lnTo>
                      <a:pt x="944" y="647"/>
                    </a:lnTo>
                    <a:moveTo>
                      <a:pt x="576" y="0"/>
                    </a:moveTo>
                    <a:lnTo>
                      <a:pt x="576" y="0"/>
                    </a:lnTo>
                    <a:lnTo>
                      <a:pt x="338" y="232"/>
                    </a:lnTo>
                    <a:lnTo>
                      <a:pt x="4" y="559"/>
                    </a:lnTo>
                    <a:lnTo>
                      <a:pt x="0" y="566"/>
                    </a:lnTo>
                    <a:lnTo>
                      <a:pt x="0" y="566"/>
                    </a:lnTo>
                    <a:lnTo>
                      <a:pt x="0" y="566"/>
                    </a:lnTo>
                    <a:lnTo>
                      <a:pt x="0" y="566"/>
                    </a:lnTo>
                    <a:lnTo>
                      <a:pt x="4" y="566"/>
                    </a:lnTo>
                    <a:lnTo>
                      <a:pt x="4" y="566"/>
                    </a:lnTo>
                    <a:lnTo>
                      <a:pt x="1147" y="1007"/>
                    </a:lnTo>
                    <a:lnTo>
                      <a:pt x="1143" y="1003"/>
                    </a:lnTo>
                    <a:lnTo>
                      <a:pt x="4" y="566"/>
                    </a:lnTo>
                    <a:lnTo>
                      <a:pt x="580" y="4"/>
                    </a:lnTo>
                    <a:lnTo>
                      <a:pt x="580" y="0"/>
                    </a:lnTo>
                    <a:lnTo>
                      <a:pt x="580" y="0"/>
                    </a:lnTo>
                    <a:lnTo>
                      <a:pt x="580" y="0"/>
                    </a:lnTo>
                    <a:lnTo>
                      <a:pt x="5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9" name="Freeform 321"/>
              <p:cNvSpPr>
                <a:spLocks/>
              </p:cNvSpPr>
              <p:nvPr/>
            </p:nvSpPr>
            <p:spPr bwMode="auto">
              <a:xfrm>
                <a:off x="5656" y="297"/>
                <a:ext cx="4" cy="0"/>
              </a:xfrm>
              <a:custGeom>
                <a:avLst/>
                <a:gdLst>
                  <a:gd name="T0" fmla="*/ 4 w 4"/>
                  <a:gd name="T1" fmla="*/ 0 w 4"/>
                  <a:gd name="T2" fmla="*/ 0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0" y="0"/>
                    </a:lnTo>
                    <a:lnTo>
                      <a:pt x="4"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0" name="Freeform 322"/>
              <p:cNvSpPr>
                <a:spLocks/>
              </p:cNvSpPr>
              <p:nvPr/>
            </p:nvSpPr>
            <p:spPr bwMode="auto">
              <a:xfrm>
                <a:off x="5656" y="297"/>
                <a:ext cx="4" cy="0"/>
              </a:xfrm>
              <a:custGeom>
                <a:avLst/>
                <a:gdLst>
                  <a:gd name="T0" fmla="*/ 4 w 4"/>
                  <a:gd name="T1" fmla="*/ 0 w 4"/>
                  <a:gd name="T2" fmla="*/ 0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0" y="0"/>
                    </a:lnTo>
                    <a:lnTo>
                      <a:pt x="4" y="0"/>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1" name="Freeform 323"/>
              <p:cNvSpPr>
                <a:spLocks/>
              </p:cNvSpPr>
              <p:nvPr/>
            </p:nvSpPr>
            <p:spPr bwMode="auto">
              <a:xfrm>
                <a:off x="5317" y="1179"/>
                <a:ext cx="4" cy="4"/>
              </a:xfrm>
              <a:custGeom>
                <a:avLst/>
                <a:gdLst>
                  <a:gd name="T0" fmla="*/ 0 w 4"/>
                  <a:gd name="T1" fmla="*/ 0 h 4"/>
                  <a:gd name="T2" fmla="*/ 0 w 4"/>
                  <a:gd name="T3" fmla="*/ 0 h 4"/>
                  <a:gd name="T4" fmla="*/ 4 w 4"/>
                  <a:gd name="T5" fmla="*/ 4 h 4"/>
                  <a:gd name="T6" fmla="*/ 4 w 4"/>
                  <a:gd name="T7" fmla="*/ 0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2" name="Freeform 324"/>
              <p:cNvSpPr>
                <a:spLocks/>
              </p:cNvSpPr>
              <p:nvPr/>
            </p:nvSpPr>
            <p:spPr bwMode="auto">
              <a:xfrm>
                <a:off x="5317" y="1179"/>
                <a:ext cx="4" cy="4"/>
              </a:xfrm>
              <a:custGeom>
                <a:avLst/>
                <a:gdLst>
                  <a:gd name="T0" fmla="*/ 0 w 4"/>
                  <a:gd name="T1" fmla="*/ 0 h 4"/>
                  <a:gd name="T2" fmla="*/ 0 w 4"/>
                  <a:gd name="T3" fmla="*/ 0 h 4"/>
                  <a:gd name="T4" fmla="*/ 4 w 4"/>
                  <a:gd name="T5" fmla="*/ 4 h 4"/>
                  <a:gd name="T6" fmla="*/ 4 w 4"/>
                  <a:gd name="T7" fmla="*/ 0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3" name="Freeform 325"/>
              <p:cNvSpPr>
                <a:spLocks/>
              </p:cNvSpPr>
              <p:nvPr/>
            </p:nvSpPr>
            <p:spPr bwMode="auto">
              <a:xfrm>
                <a:off x="5050" y="305"/>
                <a:ext cx="601" cy="870"/>
              </a:xfrm>
              <a:custGeom>
                <a:avLst/>
                <a:gdLst>
                  <a:gd name="T0" fmla="*/ 601 w 601"/>
                  <a:gd name="T1" fmla="*/ 0 h 870"/>
                  <a:gd name="T2" fmla="*/ 0 w 601"/>
                  <a:gd name="T3" fmla="*/ 319 h 870"/>
                  <a:gd name="T4" fmla="*/ 0 w 601"/>
                  <a:gd name="T5" fmla="*/ 319 h 870"/>
                  <a:gd name="T6" fmla="*/ 267 w 601"/>
                  <a:gd name="T7" fmla="*/ 870 h 870"/>
                  <a:gd name="T8" fmla="*/ 267 w 601"/>
                  <a:gd name="T9" fmla="*/ 870 h 870"/>
                  <a:gd name="T10" fmla="*/ 271 w 601"/>
                  <a:gd name="T11" fmla="*/ 867 h 870"/>
                  <a:gd name="T12" fmla="*/ 4 w 601"/>
                  <a:gd name="T13" fmla="*/ 319 h 870"/>
                  <a:gd name="T14" fmla="*/ 4 w 601"/>
                  <a:gd name="T15" fmla="*/ 316 h 870"/>
                  <a:gd name="T16" fmla="*/ 4 w 601"/>
                  <a:gd name="T17" fmla="*/ 316 h 870"/>
                  <a:gd name="T18" fmla="*/ 601 w 601"/>
                  <a:gd name="T19" fmla="*/ 0 h 870"/>
                  <a:gd name="T20" fmla="*/ 601 w 601"/>
                  <a:gd name="T21"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1" h="870">
                    <a:moveTo>
                      <a:pt x="601" y="0"/>
                    </a:moveTo>
                    <a:lnTo>
                      <a:pt x="0" y="319"/>
                    </a:lnTo>
                    <a:lnTo>
                      <a:pt x="0" y="319"/>
                    </a:lnTo>
                    <a:lnTo>
                      <a:pt x="267" y="870"/>
                    </a:lnTo>
                    <a:lnTo>
                      <a:pt x="267" y="870"/>
                    </a:lnTo>
                    <a:lnTo>
                      <a:pt x="271" y="867"/>
                    </a:lnTo>
                    <a:lnTo>
                      <a:pt x="4" y="319"/>
                    </a:lnTo>
                    <a:lnTo>
                      <a:pt x="4" y="316"/>
                    </a:lnTo>
                    <a:lnTo>
                      <a:pt x="4" y="316"/>
                    </a:lnTo>
                    <a:lnTo>
                      <a:pt x="601" y="0"/>
                    </a:lnTo>
                    <a:lnTo>
                      <a:pt x="60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4" name="Freeform 326"/>
              <p:cNvSpPr>
                <a:spLocks/>
              </p:cNvSpPr>
              <p:nvPr/>
            </p:nvSpPr>
            <p:spPr bwMode="auto">
              <a:xfrm>
                <a:off x="5050" y="305"/>
                <a:ext cx="601" cy="870"/>
              </a:xfrm>
              <a:custGeom>
                <a:avLst/>
                <a:gdLst>
                  <a:gd name="T0" fmla="*/ 601 w 601"/>
                  <a:gd name="T1" fmla="*/ 0 h 870"/>
                  <a:gd name="T2" fmla="*/ 0 w 601"/>
                  <a:gd name="T3" fmla="*/ 319 h 870"/>
                  <a:gd name="T4" fmla="*/ 0 w 601"/>
                  <a:gd name="T5" fmla="*/ 319 h 870"/>
                  <a:gd name="T6" fmla="*/ 267 w 601"/>
                  <a:gd name="T7" fmla="*/ 870 h 870"/>
                  <a:gd name="T8" fmla="*/ 267 w 601"/>
                  <a:gd name="T9" fmla="*/ 870 h 870"/>
                  <a:gd name="T10" fmla="*/ 271 w 601"/>
                  <a:gd name="T11" fmla="*/ 867 h 870"/>
                  <a:gd name="T12" fmla="*/ 4 w 601"/>
                  <a:gd name="T13" fmla="*/ 319 h 870"/>
                  <a:gd name="T14" fmla="*/ 4 w 601"/>
                  <a:gd name="T15" fmla="*/ 316 h 870"/>
                  <a:gd name="T16" fmla="*/ 4 w 601"/>
                  <a:gd name="T17" fmla="*/ 316 h 870"/>
                  <a:gd name="T18" fmla="*/ 601 w 601"/>
                  <a:gd name="T19" fmla="*/ 0 h 870"/>
                  <a:gd name="T20" fmla="*/ 601 w 601"/>
                  <a:gd name="T21"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1" h="870">
                    <a:moveTo>
                      <a:pt x="601" y="0"/>
                    </a:moveTo>
                    <a:lnTo>
                      <a:pt x="0" y="319"/>
                    </a:lnTo>
                    <a:lnTo>
                      <a:pt x="0" y="319"/>
                    </a:lnTo>
                    <a:lnTo>
                      <a:pt x="267" y="870"/>
                    </a:lnTo>
                    <a:lnTo>
                      <a:pt x="267" y="870"/>
                    </a:lnTo>
                    <a:lnTo>
                      <a:pt x="271" y="867"/>
                    </a:lnTo>
                    <a:lnTo>
                      <a:pt x="4" y="319"/>
                    </a:lnTo>
                    <a:lnTo>
                      <a:pt x="4" y="316"/>
                    </a:lnTo>
                    <a:lnTo>
                      <a:pt x="4" y="316"/>
                    </a:lnTo>
                    <a:lnTo>
                      <a:pt x="601" y="0"/>
                    </a:lnTo>
                    <a:lnTo>
                      <a:pt x="6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5" name="Freeform 327"/>
              <p:cNvSpPr>
                <a:spLocks/>
              </p:cNvSpPr>
              <p:nvPr/>
            </p:nvSpPr>
            <p:spPr bwMode="auto">
              <a:xfrm>
                <a:off x="5059" y="301"/>
                <a:ext cx="592" cy="312"/>
              </a:xfrm>
              <a:custGeom>
                <a:avLst/>
                <a:gdLst>
                  <a:gd name="T0" fmla="*/ 592 w 592"/>
                  <a:gd name="T1" fmla="*/ 0 h 312"/>
                  <a:gd name="T2" fmla="*/ 0 w 592"/>
                  <a:gd name="T3" fmla="*/ 312 h 312"/>
                  <a:gd name="T4" fmla="*/ 0 w 592"/>
                  <a:gd name="T5" fmla="*/ 312 h 312"/>
                  <a:gd name="T6" fmla="*/ 0 w 592"/>
                  <a:gd name="T7" fmla="*/ 312 h 312"/>
                  <a:gd name="T8" fmla="*/ 592 w 592"/>
                  <a:gd name="T9" fmla="*/ 0 h 312"/>
                </a:gdLst>
                <a:ahLst/>
                <a:cxnLst>
                  <a:cxn ang="0">
                    <a:pos x="T0" y="T1"/>
                  </a:cxn>
                  <a:cxn ang="0">
                    <a:pos x="T2" y="T3"/>
                  </a:cxn>
                  <a:cxn ang="0">
                    <a:pos x="T4" y="T5"/>
                  </a:cxn>
                  <a:cxn ang="0">
                    <a:pos x="T6" y="T7"/>
                  </a:cxn>
                  <a:cxn ang="0">
                    <a:pos x="T8" y="T9"/>
                  </a:cxn>
                </a:cxnLst>
                <a:rect l="0" t="0" r="r" b="b"/>
                <a:pathLst>
                  <a:path w="592" h="312">
                    <a:moveTo>
                      <a:pt x="592" y="0"/>
                    </a:moveTo>
                    <a:lnTo>
                      <a:pt x="0" y="312"/>
                    </a:lnTo>
                    <a:lnTo>
                      <a:pt x="0" y="312"/>
                    </a:lnTo>
                    <a:lnTo>
                      <a:pt x="0" y="312"/>
                    </a:lnTo>
                    <a:lnTo>
                      <a:pt x="59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6" name="Freeform 328"/>
              <p:cNvSpPr>
                <a:spLocks/>
              </p:cNvSpPr>
              <p:nvPr/>
            </p:nvSpPr>
            <p:spPr bwMode="auto">
              <a:xfrm>
                <a:off x="5059" y="301"/>
                <a:ext cx="592" cy="312"/>
              </a:xfrm>
              <a:custGeom>
                <a:avLst/>
                <a:gdLst>
                  <a:gd name="T0" fmla="*/ 592 w 592"/>
                  <a:gd name="T1" fmla="*/ 0 h 312"/>
                  <a:gd name="T2" fmla="*/ 0 w 592"/>
                  <a:gd name="T3" fmla="*/ 312 h 312"/>
                  <a:gd name="T4" fmla="*/ 0 w 592"/>
                  <a:gd name="T5" fmla="*/ 312 h 312"/>
                  <a:gd name="T6" fmla="*/ 0 w 592"/>
                  <a:gd name="T7" fmla="*/ 312 h 312"/>
                  <a:gd name="T8" fmla="*/ 592 w 592"/>
                  <a:gd name="T9" fmla="*/ 0 h 312"/>
                </a:gdLst>
                <a:ahLst/>
                <a:cxnLst>
                  <a:cxn ang="0">
                    <a:pos x="T0" y="T1"/>
                  </a:cxn>
                  <a:cxn ang="0">
                    <a:pos x="T2" y="T3"/>
                  </a:cxn>
                  <a:cxn ang="0">
                    <a:pos x="T4" y="T5"/>
                  </a:cxn>
                  <a:cxn ang="0">
                    <a:pos x="T6" y="T7"/>
                  </a:cxn>
                  <a:cxn ang="0">
                    <a:pos x="T8" y="T9"/>
                  </a:cxn>
                </a:cxnLst>
                <a:rect l="0" t="0" r="r" b="b"/>
                <a:pathLst>
                  <a:path w="592" h="312">
                    <a:moveTo>
                      <a:pt x="592" y="0"/>
                    </a:moveTo>
                    <a:lnTo>
                      <a:pt x="0" y="312"/>
                    </a:lnTo>
                    <a:lnTo>
                      <a:pt x="0" y="312"/>
                    </a:lnTo>
                    <a:lnTo>
                      <a:pt x="0" y="312"/>
                    </a:lnTo>
                    <a:lnTo>
                      <a:pt x="5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7" name="Rectangle 329"/>
              <p:cNvSpPr>
                <a:spLocks noChangeArrowheads="1"/>
              </p:cNvSpPr>
              <p:nvPr/>
            </p:nvSpPr>
            <p:spPr bwMode="auto">
              <a:xfrm>
                <a:off x="5050" y="621"/>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8" name="Freeform 330"/>
              <p:cNvSpPr>
                <a:spLocks/>
              </p:cNvSpPr>
              <p:nvPr/>
            </p:nvSpPr>
            <p:spPr bwMode="auto">
              <a:xfrm>
                <a:off x="5050" y="621"/>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9" name="Freeform 331"/>
              <p:cNvSpPr>
                <a:spLocks noEditPoints="1"/>
              </p:cNvSpPr>
              <p:nvPr/>
            </p:nvSpPr>
            <p:spPr bwMode="auto">
              <a:xfrm>
                <a:off x="5317" y="305"/>
                <a:ext cx="775" cy="1043"/>
              </a:xfrm>
              <a:custGeom>
                <a:avLst/>
                <a:gdLst>
                  <a:gd name="T0" fmla="*/ 775 w 775"/>
                  <a:gd name="T1" fmla="*/ 1039 h 1043"/>
                  <a:gd name="T2" fmla="*/ 216 w 775"/>
                  <a:gd name="T3" fmla="*/ 918 h 1043"/>
                  <a:gd name="T4" fmla="*/ 775 w 775"/>
                  <a:gd name="T5" fmla="*/ 1039 h 1043"/>
                  <a:gd name="T6" fmla="*/ 339 w 775"/>
                  <a:gd name="T7" fmla="*/ 0 h 1043"/>
                  <a:gd name="T8" fmla="*/ 334 w 775"/>
                  <a:gd name="T9" fmla="*/ 0 h 1043"/>
                  <a:gd name="T10" fmla="*/ 334 w 775"/>
                  <a:gd name="T11" fmla="*/ 0 h 1043"/>
                  <a:gd name="T12" fmla="*/ 4 w 775"/>
                  <a:gd name="T13" fmla="*/ 867 h 1043"/>
                  <a:gd name="T14" fmla="*/ 0 w 775"/>
                  <a:gd name="T15" fmla="*/ 870 h 1043"/>
                  <a:gd name="T16" fmla="*/ 0 w 775"/>
                  <a:gd name="T17" fmla="*/ 874 h 1043"/>
                  <a:gd name="T18" fmla="*/ 0 w 775"/>
                  <a:gd name="T19" fmla="*/ 874 h 1043"/>
                  <a:gd name="T20" fmla="*/ 4 w 775"/>
                  <a:gd name="T21" fmla="*/ 874 h 1043"/>
                  <a:gd name="T22" fmla="*/ 4 w 775"/>
                  <a:gd name="T23" fmla="*/ 874 h 1043"/>
                  <a:gd name="T24" fmla="*/ 516 w 775"/>
                  <a:gd name="T25" fmla="*/ 984 h 1043"/>
                  <a:gd name="T26" fmla="*/ 775 w 775"/>
                  <a:gd name="T27" fmla="*/ 1043 h 1043"/>
                  <a:gd name="T28" fmla="*/ 775 w 775"/>
                  <a:gd name="T29" fmla="*/ 1043 h 1043"/>
                  <a:gd name="T30" fmla="*/ 775 w 775"/>
                  <a:gd name="T31" fmla="*/ 1043 h 1043"/>
                  <a:gd name="T32" fmla="*/ 775 w 775"/>
                  <a:gd name="T33" fmla="*/ 1043 h 1043"/>
                  <a:gd name="T34" fmla="*/ 775 w 775"/>
                  <a:gd name="T35" fmla="*/ 1043 h 1043"/>
                  <a:gd name="T36" fmla="*/ 775 w 775"/>
                  <a:gd name="T37" fmla="*/ 1039 h 1043"/>
                  <a:gd name="T38" fmla="*/ 216 w 775"/>
                  <a:gd name="T39" fmla="*/ 918 h 1043"/>
                  <a:gd name="T40" fmla="*/ 8 w 775"/>
                  <a:gd name="T41" fmla="*/ 870 h 1043"/>
                  <a:gd name="T42" fmla="*/ 4 w 775"/>
                  <a:gd name="T43" fmla="*/ 870 h 1043"/>
                  <a:gd name="T44" fmla="*/ 4 w 775"/>
                  <a:gd name="T45" fmla="*/ 870 h 1043"/>
                  <a:gd name="T46" fmla="*/ 339 w 775"/>
                  <a:gd name="T47" fmla="*/ 0 h 1043"/>
                  <a:gd name="T48" fmla="*/ 339 w 775"/>
                  <a:gd name="T49"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5" h="1043">
                    <a:moveTo>
                      <a:pt x="775" y="1039"/>
                    </a:moveTo>
                    <a:lnTo>
                      <a:pt x="216" y="918"/>
                    </a:lnTo>
                    <a:lnTo>
                      <a:pt x="775" y="1039"/>
                    </a:lnTo>
                    <a:close/>
                    <a:moveTo>
                      <a:pt x="339" y="0"/>
                    </a:moveTo>
                    <a:lnTo>
                      <a:pt x="334" y="0"/>
                    </a:lnTo>
                    <a:lnTo>
                      <a:pt x="334" y="0"/>
                    </a:lnTo>
                    <a:lnTo>
                      <a:pt x="4" y="867"/>
                    </a:lnTo>
                    <a:lnTo>
                      <a:pt x="0" y="870"/>
                    </a:lnTo>
                    <a:lnTo>
                      <a:pt x="0" y="874"/>
                    </a:lnTo>
                    <a:lnTo>
                      <a:pt x="0" y="874"/>
                    </a:lnTo>
                    <a:lnTo>
                      <a:pt x="4" y="874"/>
                    </a:lnTo>
                    <a:lnTo>
                      <a:pt x="4" y="874"/>
                    </a:lnTo>
                    <a:lnTo>
                      <a:pt x="516" y="984"/>
                    </a:lnTo>
                    <a:lnTo>
                      <a:pt x="775" y="1043"/>
                    </a:lnTo>
                    <a:lnTo>
                      <a:pt x="775" y="1043"/>
                    </a:lnTo>
                    <a:lnTo>
                      <a:pt x="775" y="1043"/>
                    </a:lnTo>
                    <a:lnTo>
                      <a:pt x="775" y="1043"/>
                    </a:lnTo>
                    <a:lnTo>
                      <a:pt x="775" y="1043"/>
                    </a:lnTo>
                    <a:lnTo>
                      <a:pt x="775" y="1039"/>
                    </a:lnTo>
                    <a:lnTo>
                      <a:pt x="216" y="918"/>
                    </a:lnTo>
                    <a:lnTo>
                      <a:pt x="8" y="870"/>
                    </a:lnTo>
                    <a:lnTo>
                      <a:pt x="4" y="870"/>
                    </a:lnTo>
                    <a:lnTo>
                      <a:pt x="4" y="870"/>
                    </a:lnTo>
                    <a:lnTo>
                      <a:pt x="339" y="0"/>
                    </a:lnTo>
                    <a:lnTo>
                      <a:pt x="3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0" name="Freeform 332"/>
              <p:cNvSpPr>
                <a:spLocks noEditPoints="1"/>
              </p:cNvSpPr>
              <p:nvPr/>
            </p:nvSpPr>
            <p:spPr bwMode="auto">
              <a:xfrm>
                <a:off x="5317" y="305"/>
                <a:ext cx="775" cy="1043"/>
              </a:xfrm>
              <a:custGeom>
                <a:avLst/>
                <a:gdLst>
                  <a:gd name="T0" fmla="*/ 775 w 775"/>
                  <a:gd name="T1" fmla="*/ 1039 h 1043"/>
                  <a:gd name="T2" fmla="*/ 216 w 775"/>
                  <a:gd name="T3" fmla="*/ 918 h 1043"/>
                  <a:gd name="T4" fmla="*/ 775 w 775"/>
                  <a:gd name="T5" fmla="*/ 1039 h 1043"/>
                  <a:gd name="T6" fmla="*/ 339 w 775"/>
                  <a:gd name="T7" fmla="*/ 0 h 1043"/>
                  <a:gd name="T8" fmla="*/ 334 w 775"/>
                  <a:gd name="T9" fmla="*/ 0 h 1043"/>
                  <a:gd name="T10" fmla="*/ 334 w 775"/>
                  <a:gd name="T11" fmla="*/ 0 h 1043"/>
                  <a:gd name="T12" fmla="*/ 4 w 775"/>
                  <a:gd name="T13" fmla="*/ 867 h 1043"/>
                  <a:gd name="T14" fmla="*/ 0 w 775"/>
                  <a:gd name="T15" fmla="*/ 870 h 1043"/>
                  <a:gd name="T16" fmla="*/ 0 w 775"/>
                  <a:gd name="T17" fmla="*/ 874 h 1043"/>
                  <a:gd name="T18" fmla="*/ 0 w 775"/>
                  <a:gd name="T19" fmla="*/ 874 h 1043"/>
                  <a:gd name="T20" fmla="*/ 4 w 775"/>
                  <a:gd name="T21" fmla="*/ 874 h 1043"/>
                  <a:gd name="T22" fmla="*/ 4 w 775"/>
                  <a:gd name="T23" fmla="*/ 874 h 1043"/>
                  <a:gd name="T24" fmla="*/ 516 w 775"/>
                  <a:gd name="T25" fmla="*/ 984 h 1043"/>
                  <a:gd name="T26" fmla="*/ 775 w 775"/>
                  <a:gd name="T27" fmla="*/ 1043 h 1043"/>
                  <a:gd name="T28" fmla="*/ 775 w 775"/>
                  <a:gd name="T29" fmla="*/ 1043 h 1043"/>
                  <a:gd name="T30" fmla="*/ 775 w 775"/>
                  <a:gd name="T31" fmla="*/ 1043 h 1043"/>
                  <a:gd name="T32" fmla="*/ 775 w 775"/>
                  <a:gd name="T33" fmla="*/ 1043 h 1043"/>
                  <a:gd name="T34" fmla="*/ 775 w 775"/>
                  <a:gd name="T35" fmla="*/ 1043 h 1043"/>
                  <a:gd name="T36" fmla="*/ 775 w 775"/>
                  <a:gd name="T37" fmla="*/ 1039 h 1043"/>
                  <a:gd name="T38" fmla="*/ 216 w 775"/>
                  <a:gd name="T39" fmla="*/ 918 h 1043"/>
                  <a:gd name="T40" fmla="*/ 8 w 775"/>
                  <a:gd name="T41" fmla="*/ 870 h 1043"/>
                  <a:gd name="T42" fmla="*/ 4 w 775"/>
                  <a:gd name="T43" fmla="*/ 870 h 1043"/>
                  <a:gd name="T44" fmla="*/ 4 w 775"/>
                  <a:gd name="T45" fmla="*/ 870 h 1043"/>
                  <a:gd name="T46" fmla="*/ 339 w 775"/>
                  <a:gd name="T47" fmla="*/ 0 h 1043"/>
                  <a:gd name="T48" fmla="*/ 339 w 775"/>
                  <a:gd name="T49"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75" h="1043">
                    <a:moveTo>
                      <a:pt x="775" y="1039"/>
                    </a:moveTo>
                    <a:lnTo>
                      <a:pt x="216" y="918"/>
                    </a:lnTo>
                    <a:lnTo>
                      <a:pt x="775" y="1039"/>
                    </a:lnTo>
                    <a:moveTo>
                      <a:pt x="339" y="0"/>
                    </a:moveTo>
                    <a:lnTo>
                      <a:pt x="334" y="0"/>
                    </a:lnTo>
                    <a:lnTo>
                      <a:pt x="334" y="0"/>
                    </a:lnTo>
                    <a:lnTo>
                      <a:pt x="4" y="867"/>
                    </a:lnTo>
                    <a:lnTo>
                      <a:pt x="0" y="870"/>
                    </a:lnTo>
                    <a:lnTo>
                      <a:pt x="0" y="874"/>
                    </a:lnTo>
                    <a:lnTo>
                      <a:pt x="0" y="874"/>
                    </a:lnTo>
                    <a:lnTo>
                      <a:pt x="4" y="874"/>
                    </a:lnTo>
                    <a:lnTo>
                      <a:pt x="4" y="874"/>
                    </a:lnTo>
                    <a:lnTo>
                      <a:pt x="516" y="984"/>
                    </a:lnTo>
                    <a:lnTo>
                      <a:pt x="775" y="1043"/>
                    </a:lnTo>
                    <a:lnTo>
                      <a:pt x="775" y="1043"/>
                    </a:lnTo>
                    <a:lnTo>
                      <a:pt x="775" y="1043"/>
                    </a:lnTo>
                    <a:lnTo>
                      <a:pt x="775" y="1043"/>
                    </a:lnTo>
                    <a:lnTo>
                      <a:pt x="775" y="1043"/>
                    </a:lnTo>
                    <a:lnTo>
                      <a:pt x="775" y="1039"/>
                    </a:lnTo>
                    <a:lnTo>
                      <a:pt x="216" y="918"/>
                    </a:lnTo>
                    <a:lnTo>
                      <a:pt x="8" y="870"/>
                    </a:lnTo>
                    <a:lnTo>
                      <a:pt x="4" y="870"/>
                    </a:lnTo>
                    <a:lnTo>
                      <a:pt x="4" y="870"/>
                    </a:lnTo>
                    <a:lnTo>
                      <a:pt x="339" y="0"/>
                    </a:lnTo>
                    <a:lnTo>
                      <a:pt x="3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1" name="Freeform 333"/>
              <p:cNvSpPr>
                <a:spLocks/>
              </p:cNvSpPr>
              <p:nvPr/>
            </p:nvSpPr>
            <p:spPr bwMode="auto">
              <a:xfrm>
                <a:off x="5656" y="294"/>
                <a:ext cx="0" cy="3"/>
              </a:xfrm>
              <a:custGeom>
                <a:avLst/>
                <a:gdLst>
                  <a:gd name="T0" fmla="*/ 0 h 3"/>
                  <a:gd name="T1" fmla="*/ 3 h 3"/>
                  <a:gd name="T2" fmla="*/ 3 h 3"/>
                  <a:gd name="T3" fmla="*/ 3 h 3"/>
                  <a:gd name="T4" fmla="*/ 3 h 3"/>
                  <a:gd name="T5" fmla="*/ 3 h 3"/>
                  <a:gd name="T6" fmla="*/ 0 h 3"/>
                </a:gdLst>
                <a:ahLst/>
                <a:cxnLst>
                  <a:cxn ang="0">
                    <a:pos x="0" y="T0"/>
                  </a:cxn>
                  <a:cxn ang="0">
                    <a:pos x="0" y="T1"/>
                  </a:cxn>
                  <a:cxn ang="0">
                    <a:pos x="0" y="T2"/>
                  </a:cxn>
                  <a:cxn ang="0">
                    <a:pos x="0" y="T3"/>
                  </a:cxn>
                  <a:cxn ang="0">
                    <a:pos x="0" y="T4"/>
                  </a:cxn>
                  <a:cxn ang="0">
                    <a:pos x="0" y="T5"/>
                  </a:cxn>
                  <a:cxn ang="0">
                    <a:pos x="0" y="T6"/>
                  </a:cxn>
                </a:cxnLst>
                <a:rect l="0" t="0" r="r" b="b"/>
                <a:pathLst>
                  <a:path h="3">
                    <a:moveTo>
                      <a:pt x="0" y="0"/>
                    </a:moveTo>
                    <a:lnTo>
                      <a:pt x="0" y="3"/>
                    </a:lnTo>
                    <a:lnTo>
                      <a:pt x="0" y="3"/>
                    </a:lnTo>
                    <a:lnTo>
                      <a:pt x="0" y="3"/>
                    </a:lnTo>
                    <a:lnTo>
                      <a:pt x="0"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2" name="Freeform 334"/>
              <p:cNvSpPr>
                <a:spLocks/>
              </p:cNvSpPr>
              <p:nvPr/>
            </p:nvSpPr>
            <p:spPr bwMode="auto">
              <a:xfrm>
                <a:off x="5656" y="294"/>
                <a:ext cx="0" cy="3"/>
              </a:xfrm>
              <a:custGeom>
                <a:avLst/>
                <a:gdLst>
                  <a:gd name="T0" fmla="*/ 0 h 3"/>
                  <a:gd name="T1" fmla="*/ 3 h 3"/>
                  <a:gd name="T2" fmla="*/ 3 h 3"/>
                  <a:gd name="T3" fmla="*/ 3 h 3"/>
                  <a:gd name="T4" fmla="*/ 3 h 3"/>
                  <a:gd name="T5" fmla="*/ 3 h 3"/>
                  <a:gd name="T6" fmla="*/ 0 h 3"/>
                </a:gdLst>
                <a:ahLst/>
                <a:cxnLst>
                  <a:cxn ang="0">
                    <a:pos x="0" y="T0"/>
                  </a:cxn>
                  <a:cxn ang="0">
                    <a:pos x="0" y="T1"/>
                  </a:cxn>
                  <a:cxn ang="0">
                    <a:pos x="0" y="T2"/>
                  </a:cxn>
                  <a:cxn ang="0">
                    <a:pos x="0" y="T3"/>
                  </a:cxn>
                  <a:cxn ang="0">
                    <a:pos x="0" y="T4"/>
                  </a:cxn>
                  <a:cxn ang="0">
                    <a:pos x="0" y="T5"/>
                  </a:cxn>
                  <a:cxn ang="0">
                    <a:pos x="0" y="T6"/>
                  </a:cxn>
                </a:cxnLst>
                <a:rect l="0" t="0" r="r" b="b"/>
                <a:pathLst>
                  <a:path h="3">
                    <a:moveTo>
                      <a:pt x="0" y="0"/>
                    </a:moveTo>
                    <a:lnTo>
                      <a:pt x="0" y="3"/>
                    </a:lnTo>
                    <a:lnTo>
                      <a:pt x="0" y="3"/>
                    </a:lnTo>
                    <a:lnTo>
                      <a:pt x="0" y="3"/>
                    </a:lnTo>
                    <a:lnTo>
                      <a:pt x="0" y="3"/>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3" name="Rectangle 335"/>
              <p:cNvSpPr>
                <a:spLocks noChangeArrowheads="1"/>
              </p:cNvSpPr>
              <p:nvPr/>
            </p:nvSpPr>
            <p:spPr bwMode="auto">
              <a:xfrm>
                <a:off x="6096" y="1348"/>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4" name="Freeform 336"/>
              <p:cNvSpPr>
                <a:spLocks/>
              </p:cNvSpPr>
              <p:nvPr/>
            </p:nvSpPr>
            <p:spPr bwMode="auto">
              <a:xfrm>
                <a:off x="6096" y="134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5" name="Freeform 337"/>
              <p:cNvSpPr>
                <a:spLocks/>
              </p:cNvSpPr>
              <p:nvPr/>
            </p:nvSpPr>
            <p:spPr bwMode="auto">
              <a:xfrm>
                <a:off x="5046" y="99"/>
                <a:ext cx="610" cy="525"/>
              </a:xfrm>
              <a:custGeom>
                <a:avLst/>
                <a:gdLst>
                  <a:gd name="T0" fmla="*/ 347 w 610"/>
                  <a:gd name="T1" fmla="*/ 0 h 525"/>
                  <a:gd name="T2" fmla="*/ 347 w 610"/>
                  <a:gd name="T3" fmla="*/ 0 h 525"/>
                  <a:gd name="T4" fmla="*/ 347 w 610"/>
                  <a:gd name="T5" fmla="*/ 0 h 525"/>
                  <a:gd name="T6" fmla="*/ 347 w 610"/>
                  <a:gd name="T7" fmla="*/ 4 h 525"/>
                  <a:gd name="T8" fmla="*/ 4 w 610"/>
                  <a:gd name="T9" fmla="*/ 518 h 525"/>
                  <a:gd name="T10" fmla="*/ 4 w 610"/>
                  <a:gd name="T11" fmla="*/ 522 h 525"/>
                  <a:gd name="T12" fmla="*/ 4 w 610"/>
                  <a:gd name="T13" fmla="*/ 522 h 525"/>
                  <a:gd name="T14" fmla="*/ 4 w 610"/>
                  <a:gd name="T15" fmla="*/ 522 h 525"/>
                  <a:gd name="T16" fmla="*/ 4 w 610"/>
                  <a:gd name="T17" fmla="*/ 522 h 525"/>
                  <a:gd name="T18" fmla="*/ 0 w 610"/>
                  <a:gd name="T19" fmla="*/ 525 h 525"/>
                  <a:gd name="T20" fmla="*/ 4 w 610"/>
                  <a:gd name="T21" fmla="*/ 525 h 525"/>
                  <a:gd name="T22" fmla="*/ 605 w 610"/>
                  <a:gd name="T23" fmla="*/ 206 h 525"/>
                  <a:gd name="T24" fmla="*/ 610 w 610"/>
                  <a:gd name="T25" fmla="*/ 206 h 525"/>
                  <a:gd name="T26" fmla="*/ 610 w 610"/>
                  <a:gd name="T27" fmla="*/ 202 h 525"/>
                  <a:gd name="T28" fmla="*/ 605 w 610"/>
                  <a:gd name="T29" fmla="*/ 202 h 525"/>
                  <a:gd name="T30" fmla="*/ 13 w 610"/>
                  <a:gd name="T31" fmla="*/ 514 h 525"/>
                  <a:gd name="T32" fmla="*/ 13 w 610"/>
                  <a:gd name="T33" fmla="*/ 514 h 525"/>
                  <a:gd name="T34" fmla="*/ 351 w 610"/>
                  <a:gd name="T35" fmla="*/ 4 h 525"/>
                  <a:gd name="T36" fmla="*/ 601 w 610"/>
                  <a:gd name="T37" fmla="*/ 198 h 525"/>
                  <a:gd name="T38" fmla="*/ 347 w 610"/>
                  <a:gd name="T39"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525">
                    <a:moveTo>
                      <a:pt x="347" y="0"/>
                    </a:moveTo>
                    <a:lnTo>
                      <a:pt x="347" y="0"/>
                    </a:lnTo>
                    <a:lnTo>
                      <a:pt x="347" y="0"/>
                    </a:lnTo>
                    <a:lnTo>
                      <a:pt x="347" y="4"/>
                    </a:lnTo>
                    <a:lnTo>
                      <a:pt x="4" y="518"/>
                    </a:lnTo>
                    <a:lnTo>
                      <a:pt x="4" y="522"/>
                    </a:lnTo>
                    <a:lnTo>
                      <a:pt x="4" y="522"/>
                    </a:lnTo>
                    <a:lnTo>
                      <a:pt x="4" y="522"/>
                    </a:lnTo>
                    <a:lnTo>
                      <a:pt x="4" y="522"/>
                    </a:lnTo>
                    <a:lnTo>
                      <a:pt x="0" y="525"/>
                    </a:lnTo>
                    <a:lnTo>
                      <a:pt x="4" y="525"/>
                    </a:lnTo>
                    <a:lnTo>
                      <a:pt x="605" y="206"/>
                    </a:lnTo>
                    <a:lnTo>
                      <a:pt x="610" y="206"/>
                    </a:lnTo>
                    <a:lnTo>
                      <a:pt x="610" y="202"/>
                    </a:lnTo>
                    <a:lnTo>
                      <a:pt x="605" y="202"/>
                    </a:lnTo>
                    <a:lnTo>
                      <a:pt x="13" y="514"/>
                    </a:lnTo>
                    <a:lnTo>
                      <a:pt x="13" y="514"/>
                    </a:lnTo>
                    <a:lnTo>
                      <a:pt x="351" y="4"/>
                    </a:lnTo>
                    <a:lnTo>
                      <a:pt x="601" y="198"/>
                    </a:lnTo>
                    <a:lnTo>
                      <a:pt x="3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6" name="Freeform 338"/>
              <p:cNvSpPr>
                <a:spLocks/>
              </p:cNvSpPr>
              <p:nvPr/>
            </p:nvSpPr>
            <p:spPr bwMode="auto">
              <a:xfrm>
                <a:off x="5046" y="99"/>
                <a:ext cx="610" cy="525"/>
              </a:xfrm>
              <a:custGeom>
                <a:avLst/>
                <a:gdLst>
                  <a:gd name="T0" fmla="*/ 347 w 610"/>
                  <a:gd name="T1" fmla="*/ 0 h 525"/>
                  <a:gd name="T2" fmla="*/ 347 w 610"/>
                  <a:gd name="T3" fmla="*/ 0 h 525"/>
                  <a:gd name="T4" fmla="*/ 347 w 610"/>
                  <a:gd name="T5" fmla="*/ 0 h 525"/>
                  <a:gd name="T6" fmla="*/ 347 w 610"/>
                  <a:gd name="T7" fmla="*/ 4 h 525"/>
                  <a:gd name="T8" fmla="*/ 4 w 610"/>
                  <a:gd name="T9" fmla="*/ 518 h 525"/>
                  <a:gd name="T10" fmla="*/ 4 w 610"/>
                  <a:gd name="T11" fmla="*/ 522 h 525"/>
                  <a:gd name="T12" fmla="*/ 4 w 610"/>
                  <a:gd name="T13" fmla="*/ 522 h 525"/>
                  <a:gd name="T14" fmla="*/ 4 w 610"/>
                  <a:gd name="T15" fmla="*/ 522 h 525"/>
                  <a:gd name="T16" fmla="*/ 4 w 610"/>
                  <a:gd name="T17" fmla="*/ 522 h 525"/>
                  <a:gd name="T18" fmla="*/ 0 w 610"/>
                  <a:gd name="T19" fmla="*/ 525 h 525"/>
                  <a:gd name="T20" fmla="*/ 4 w 610"/>
                  <a:gd name="T21" fmla="*/ 525 h 525"/>
                  <a:gd name="T22" fmla="*/ 605 w 610"/>
                  <a:gd name="T23" fmla="*/ 206 h 525"/>
                  <a:gd name="T24" fmla="*/ 610 w 610"/>
                  <a:gd name="T25" fmla="*/ 206 h 525"/>
                  <a:gd name="T26" fmla="*/ 610 w 610"/>
                  <a:gd name="T27" fmla="*/ 202 h 525"/>
                  <a:gd name="T28" fmla="*/ 605 w 610"/>
                  <a:gd name="T29" fmla="*/ 202 h 525"/>
                  <a:gd name="T30" fmla="*/ 13 w 610"/>
                  <a:gd name="T31" fmla="*/ 514 h 525"/>
                  <a:gd name="T32" fmla="*/ 13 w 610"/>
                  <a:gd name="T33" fmla="*/ 514 h 525"/>
                  <a:gd name="T34" fmla="*/ 351 w 610"/>
                  <a:gd name="T35" fmla="*/ 4 h 525"/>
                  <a:gd name="T36" fmla="*/ 601 w 610"/>
                  <a:gd name="T37" fmla="*/ 198 h 525"/>
                  <a:gd name="T38" fmla="*/ 347 w 610"/>
                  <a:gd name="T39"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0" h="525">
                    <a:moveTo>
                      <a:pt x="347" y="0"/>
                    </a:moveTo>
                    <a:lnTo>
                      <a:pt x="347" y="0"/>
                    </a:lnTo>
                    <a:lnTo>
                      <a:pt x="347" y="0"/>
                    </a:lnTo>
                    <a:lnTo>
                      <a:pt x="347" y="4"/>
                    </a:lnTo>
                    <a:lnTo>
                      <a:pt x="4" y="518"/>
                    </a:lnTo>
                    <a:lnTo>
                      <a:pt x="4" y="522"/>
                    </a:lnTo>
                    <a:lnTo>
                      <a:pt x="4" y="522"/>
                    </a:lnTo>
                    <a:lnTo>
                      <a:pt x="4" y="522"/>
                    </a:lnTo>
                    <a:lnTo>
                      <a:pt x="4" y="522"/>
                    </a:lnTo>
                    <a:lnTo>
                      <a:pt x="0" y="525"/>
                    </a:lnTo>
                    <a:lnTo>
                      <a:pt x="4" y="525"/>
                    </a:lnTo>
                    <a:lnTo>
                      <a:pt x="605" y="206"/>
                    </a:lnTo>
                    <a:lnTo>
                      <a:pt x="610" y="206"/>
                    </a:lnTo>
                    <a:lnTo>
                      <a:pt x="610" y="202"/>
                    </a:lnTo>
                    <a:lnTo>
                      <a:pt x="605" y="202"/>
                    </a:lnTo>
                    <a:lnTo>
                      <a:pt x="13" y="514"/>
                    </a:lnTo>
                    <a:lnTo>
                      <a:pt x="13" y="514"/>
                    </a:lnTo>
                    <a:lnTo>
                      <a:pt x="351" y="4"/>
                    </a:lnTo>
                    <a:lnTo>
                      <a:pt x="601" y="198"/>
                    </a:lnTo>
                    <a:lnTo>
                      <a:pt x="3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7" name="Freeform 339"/>
              <p:cNvSpPr>
                <a:spLocks/>
              </p:cNvSpPr>
              <p:nvPr/>
            </p:nvSpPr>
            <p:spPr bwMode="auto">
              <a:xfrm>
                <a:off x="5393" y="95"/>
                <a:ext cx="4" cy="4"/>
              </a:xfrm>
              <a:custGeom>
                <a:avLst/>
                <a:gdLst>
                  <a:gd name="T0" fmla="*/ 0 w 4"/>
                  <a:gd name="T1" fmla="*/ 0 h 4"/>
                  <a:gd name="T2" fmla="*/ 0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lnTo>
                      <a:pt x="0" y="4"/>
                    </a:lnTo>
                    <a:lnTo>
                      <a:pt x="4"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8" name="Freeform 340"/>
              <p:cNvSpPr>
                <a:spLocks/>
              </p:cNvSpPr>
              <p:nvPr/>
            </p:nvSpPr>
            <p:spPr bwMode="auto">
              <a:xfrm>
                <a:off x="5393" y="95"/>
                <a:ext cx="4" cy="4"/>
              </a:xfrm>
              <a:custGeom>
                <a:avLst/>
                <a:gdLst>
                  <a:gd name="T0" fmla="*/ 0 w 4"/>
                  <a:gd name="T1" fmla="*/ 0 h 4"/>
                  <a:gd name="T2" fmla="*/ 0 w 4"/>
                  <a:gd name="T3" fmla="*/ 4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lnTo>
                      <a:pt x="0" y="4"/>
                    </a:lnTo>
                    <a:lnTo>
                      <a:pt x="4"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9" name="Freeform 341"/>
              <p:cNvSpPr>
                <a:spLocks/>
              </p:cNvSpPr>
              <p:nvPr/>
            </p:nvSpPr>
            <p:spPr bwMode="auto">
              <a:xfrm>
                <a:off x="5457" y="143"/>
                <a:ext cx="199" cy="154"/>
              </a:xfrm>
              <a:custGeom>
                <a:avLst/>
                <a:gdLst>
                  <a:gd name="T0" fmla="*/ 0 w 199"/>
                  <a:gd name="T1" fmla="*/ 0 h 154"/>
                  <a:gd name="T2" fmla="*/ 199 w 199"/>
                  <a:gd name="T3" fmla="*/ 154 h 154"/>
                  <a:gd name="T4" fmla="*/ 199 w 199"/>
                  <a:gd name="T5" fmla="*/ 154 h 154"/>
                  <a:gd name="T6" fmla="*/ 0 w 199"/>
                  <a:gd name="T7" fmla="*/ 0 h 154"/>
                </a:gdLst>
                <a:ahLst/>
                <a:cxnLst>
                  <a:cxn ang="0">
                    <a:pos x="T0" y="T1"/>
                  </a:cxn>
                  <a:cxn ang="0">
                    <a:pos x="T2" y="T3"/>
                  </a:cxn>
                  <a:cxn ang="0">
                    <a:pos x="T4" y="T5"/>
                  </a:cxn>
                  <a:cxn ang="0">
                    <a:pos x="T6" y="T7"/>
                  </a:cxn>
                </a:cxnLst>
                <a:rect l="0" t="0" r="r" b="b"/>
                <a:pathLst>
                  <a:path w="199" h="154">
                    <a:moveTo>
                      <a:pt x="0" y="0"/>
                    </a:moveTo>
                    <a:lnTo>
                      <a:pt x="199" y="154"/>
                    </a:lnTo>
                    <a:lnTo>
                      <a:pt x="199" y="15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0" name="Freeform 342"/>
              <p:cNvSpPr>
                <a:spLocks/>
              </p:cNvSpPr>
              <p:nvPr/>
            </p:nvSpPr>
            <p:spPr bwMode="auto">
              <a:xfrm>
                <a:off x="5457" y="143"/>
                <a:ext cx="199" cy="154"/>
              </a:xfrm>
              <a:custGeom>
                <a:avLst/>
                <a:gdLst>
                  <a:gd name="T0" fmla="*/ 0 w 199"/>
                  <a:gd name="T1" fmla="*/ 0 h 154"/>
                  <a:gd name="T2" fmla="*/ 199 w 199"/>
                  <a:gd name="T3" fmla="*/ 154 h 154"/>
                  <a:gd name="T4" fmla="*/ 199 w 199"/>
                  <a:gd name="T5" fmla="*/ 154 h 154"/>
                  <a:gd name="T6" fmla="*/ 0 w 199"/>
                  <a:gd name="T7" fmla="*/ 0 h 154"/>
                </a:gdLst>
                <a:ahLst/>
                <a:cxnLst>
                  <a:cxn ang="0">
                    <a:pos x="T0" y="T1"/>
                  </a:cxn>
                  <a:cxn ang="0">
                    <a:pos x="T2" y="T3"/>
                  </a:cxn>
                  <a:cxn ang="0">
                    <a:pos x="T4" y="T5"/>
                  </a:cxn>
                  <a:cxn ang="0">
                    <a:pos x="T6" y="T7"/>
                  </a:cxn>
                </a:cxnLst>
                <a:rect l="0" t="0" r="r" b="b"/>
                <a:pathLst>
                  <a:path w="199" h="154">
                    <a:moveTo>
                      <a:pt x="0" y="0"/>
                    </a:moveTo>
                    <a:lnTo>
                      <a:pt x="199" y="154"/>
                    </a:lnTo>
                    <a:lnTo>
                      <a:pt x="199" y="15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1" name="Freeform 343"/>
              <p:cNvSpPr>
                <a:spLocks/>
              </p:cNvSpPr>
              <p:nvPr/>
            </p:nvSpPr>
            <p:spPr bwMode="auto">
              <a:xfrm>
                <a:off x="5656" y="301"/>
                <a:ext cx="1194" cy="1051"/>
              </a:xfrm>
              <a:custGeom>
                <a:avLst/>
                <a:gdLst>
                  <a:gd name="T0" fmla="*/ 0 w 1194"/>
                  <a:gd name="T1" fmla="*/ 0 h 1051"/>
                  <a:gd name="T2" fmla="*/ 0 w 1194"/>
                  <a:gd name="T3" fmla="*/ 4 h 1051"/>
                  <a:gd name="T4" fmla="*/ 0 w 1194"/>
                  <a:gd name="T5" fmla="*/ 4 h 1051"/>
                  <a:gd name="T6" fmla="*/ 436 w 1194"/>
                  <a:gd name="T7" fmla="*/ 1043 h 1051"/>
                  <a:gd name="T8" fmla="*/ 436 w 1194"/>
                  <a:gd name="T9" fmla="*/ 1047 h 1051"/>
                  <a:gd name="T10" fmla="*/ 436 w 1194"/>
                  <a:gd name="T11" fmla="*/ 1051 h 1051"/>
                  <a:gd name="T12" fmla="*/ 440 w 1194"/>
                  <a:gd name="T13" fmla="*/ 1047 h 1051"/>
                  <a:gd name="T14" fmla="*/ 440 w 1194"/>
                  <a:gd name="T15" fmla="*/ 1047 h 1051"/>
                  <a:gd name="T16" fmla="*/ 440 w 1194"/>
                  <a:gd name="T17" fmla="*/ 1047 h 1051"/>
                  <a:gd name="T18" fmla="*/ 444 w 1194"/>
                  <a:gd name="T19" fmla="*/ 1043 h 1051"/>
                  <a:gd name="T20" fmla="*/ 876 w 1194"/>
                  <a:gd name="T21" fmla="*/ 683 h 1051"/>
                  <a:gd name="T22" fmla="*/ 1190 w 1194"/>
                  <a:gd name="T23" fmla="*/ 423 h 1051"/>
                  <a:gd name="T24" fmla="*/ 1190 w 1194"/>
                  <a:gd name="T25" fmla="*/ 423 h 1051"/>
                  <a:gd name="T26" fmla="*/ 1194 w 1194"/>
                  <a:gd name="T27" fmla="*/ 419 h 1051"/>
                  <a:gd name="T28" fmla="*/ 1190 w 1194"/>
                  <a:gd name="T29" fmla="*/ 419 h 1051"/>
                  <a:gd name="T30" fmla="*/ 1190 w 1194"/>
                  <a:gd name="T31" fmla="*/ 423 h 1051"/>
                  <a:gd name="T32" fmla="*/ 1190 w 1194"/>
                  <a:gd name="T33" fmla="*/ 419 h 1051"/>
                  <a:gd name="T34" fmla="*/ 1185 w 1194"/>
                  <a:gd name="T35" fmla="*/ 419 h 1051"/>
                  <a:gd name="T36" fmla="*/ 1075 w 1194"/>
                  <a:gd name="T37" fmla="*/ 511 h 1051"/>
                  <a:gd name="T38" fmla="*/ 440 w 1194"/>
                  <a:gd name="T39" fmla="*/ 1043 h 1051"/>
                  <a:gd name="T40" fmla="*/ 440 w 1194"/>
                  <a:gd name="T41" fmla="*/ 1043 h 1051"/>
                  <a:gd name="T42" fmla="*/ 440 w 1194"/>
                  <a:gd name="T43" fmla="*/ 1043 h 1051"/>
                  <a:gd name="T44" fmla="*/ 4 w 1194"/>
                  <a:gd name="T45" fmla="*/ 4 h 1051"/>
                  <a:gd name="T46" fmla="*/ 940 w 1194"/>
                  <a:gd name="T47" fmla="*/ 331 h 1051"/>
                  <a:gd name="T48" fmla="*/ 0 w 1194"/>
                  <a:gd name="T49" fmla="*/ 0 h 1051"/>
                  <a:gd name="T50" fmla="*/ 0 w 1194"/>
                  <a:gd name="T51" fmla="*/ 4 h 1051"/>
                  <a:gd name="T52" fmla="*/ 0 w 1194"/>
                  <a:gd name="T53" fmla="*/ 0 h 1051"/>
                  <a:gd name="T54" fmla="*/ 0 w 1194"/>
                  <a:gd name="T55" fmla="*/ 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94" h="1051">
                    <a:moveTo>
                      <a:pt x="0" y="0"/>
                    </a:moveTo>
                    <a:lnTo>
                      <a:pt x="0" y="4"/>
                    </a:lnTo>
                    <a:lnTo>
                      <a:pt x="0" y="4"/>
                    </a:lnTo>
                    <a:lnTo>
                      <a:pt x="436" y="1043"/>
                    </a:lnTo>
                    <a:lnTo>
                      <a:pt x="436" y="1047"/>
                    </a:lnTo>
                    <a:lnTo>
                      <a:pt x="436" y="1051"/>
                    </a:lnTo>
                    <a:lnTo>
                      <a:pt x="440" y="1047"/>
                    </a:lnTo>
                    <a:lnTo>
                      <a:pt x="440" y="1047"/>
                    </a:lnTo>
                    <a:lnTo>
                      <a:pt x="440" y="1047"/>
                    </a:lnTo>
                    <a:lnTo>
                      <a:pt x="444" y="1043"/>
                    </a:lnTo>
                    <a:lnTo>
                      <a:pt x="876" y="683"/>
                    </a:lnTo>
                    <a:lnTo>
                      <a:pt x="1190" y="423"/>
                    </a:lnTo>
                    <a:lnTo>
                      <a:pt x="1190" y="423"/>
                    </a:lnTo>
                    <a:lnTo>
                      <a:pt x="1194" y="419"/>
                    </a:lnTo>
                    <a:lnTo>
                      <a:pt x="1190" y="419"/>
                    </a:lnTo>
                    <a:lnTo>
                      <a:pt x="1190" y="423"/>
                    </a:lnTo>
                    <a:lnTo>
                      <a:pt x="1190" y="419"/>
                    </a:lnTo>
                    <a:lnTo>
                      <a:pt x="1185" y="419"/>
                    </a:lnTo>
                    <a:lnTo>
                      <a:pt x="1075" y="511"/>
                    </a:lnTo>
                    <a:lnTo>
                      <a:pt x="440" y="1043"/>
                    </a:lnTo>
                    <a:lnTo>
                      <a:pt x="440" y="1043"/>
                    </a:lnTo>
                    <a:lnTo>
                      <a:pt x="440" y="1043"/>
                    </a:lnTo>
                    <a:lnTo>
                      <a:pt x="4" y="4"/>
                    </a:lnTo>
                    <a:lnTo>
                      <a:pt x="940" y="331"/>
                    </a:lnTo>
                    <a:lnTo>
                      <a:pt x="0" y="0"/>
                    </a:lnTo>
                    <a:lnTo>
                      <a:pt x="0"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2" name="Freeform 344"/>
              <p:cNvSpPr>
                <a:spLocks/>
              </p:cNvSpPr>
              <p:nvPr/>
            </p:nvSpPr>
            <p:spPr bwMode="auto">
              <a:xfrm>
                <a:off x="5656" y="301"/>
                <a:ext cx="1194" cy="1051"/>
              </a:xfrm>
              <a:custGeom>
                <a:avLst/>
                <a:gdLst>
                  <a:gd name="T0" fmla="*/ 0 w 1194"/>
                  <a:gd name="T1" fmla="*/ 0 h 1051"/>
                  <a:gd name="T2" fmla="*/ 0 w 1194"/>
                  <a:gd name="T3" fmla="*/ 4 h 1051"/>
                  <a:gd name="T4" fmla="*/ 0 w 1194"/>
                  <a:gd name="T5" fmla="*/ 4 h 1051"/>
                  <a:gd name="T6" fmla="*/ 436 w 1194"/>
                  <a:gd name="T7" fmla="*/ 1043 h 1051"/>
                  <a:gd name="T8" fmla="*/ 436 w 1194"/>
                  <a:gd name="T9" fmla="*/ 1047 h 1051"/>
                  <a:gd name="T10" fmla="*/ 436 w 1194"/>
                  <a:gd name="T11" fmla="*/ 1051 h 1051"/>
                  <a:gd name="T12" fmla="*/ 440 w 1194"/>
                  <a:gd name="T13" fmla="*/ 1047 h 1051"/>
                  <a:gd name="T14" fmla="*/ 440 w 1194"/>
                  <a:gd name="T15" fmla="*/ 1047 h 1051"/>
                  <a:gd name="T16" fmla="*/ 440 w 1194"/>
                  <a:gd name="T17" fmla="*/ 1047 h 1051"/>
                  <a:gd name="T18" fmla="*/ 444 w 1194"/>
                  <a:gd name="T19" fmla="*/ 1043 h 1051"/>
                  <a:gd name="T20" fmla="*/ 876 w 1194"/>
                  <a:gd name="T21" fmla="*/ 683 h 1051"/>
                  <a:gd name="T22" fmla="*/ 1190 w 1194"/>
                  <a:gd name="T23" fmla="*/ 423 h 1051"/>
                  <a:gd name="T24" fmla="*/ 1190 w 1194"/>
                  <a:gd name="T25" fmla="*/ 423 h 1051"/>
                  <a:gd name="T26" fmla="*/ 1194 w 1194"/>
                  <a:gd name="T27" fmla="*/ 419 h 1051"/>
                  <a:gd name="T28" fmla="*/ 1190 w 1194"/>
                  <a:gd name="T29" fmla="*/ 419 h 1051"/>
                  <a:gd name="T30" fmla="*/ 1190 w 1194"/>
                  <a:gd name="T31" fmla="*/ 423 h 1051"/>
                  <a:gd name="T32" fmla="*/ 1190 w 1194"/>
                  <a:gd name="T33" fmla="*/ 419 h 1051"/>
                  <a:gd name="T34" fmla="*/ 1185 w 1194"/>
                  <a:gd name="T35" fmla="*/ 419 h 1051"/>
                  <a:gd name="T36" fmla="*/ 1075 w 1194"/>
                  <a:gd name="T37" fmla="*/ 511 h 1051"/>
                  <a:gd name="T38" fmla="*/ 440 w 1194"/>
                  <a:gd name="T39" fmla="*/ 1043 h 1051"/>
                  <a:gd name="T40" fmla="*/ 440 w 1194"/>
                  <a:gd name="T41" fmla="*/ 1043 h 1051"/>
                  <a:gd name="T42" fmla="*/ 440 w 1194"/>
                  <a:gd name="T43" fmla="*/ 1043 h 1051"/>
                  <a:gd name="T44" fmla="*/ 4 w 1194"/>
                  <a:gd name="T45" fmla="*/ 4 h 1051"/>
                  <a:gd name="T46" fmla="*/ 940 w 1194"/>
                  <a:gd name="T47" fmla="*/ 331 h 1051"/>
                  <a:gd name="T48" fmla="*/ 0 w 1194"/>
                  <a:gd name="T49" fmla="*/ 0 h 1051"/>
                  <a:gd name="T50" fmla="*/ 0 w 1194"/>
                  <a:gd name="T51" fmla="*/ 4 h 1051"/>
                  <a:gd name="T52" fmla="*/ 0 w 1194"/>
                  <a:gd name="T53" fmla="*/ 0 h 1051"/>
                  <a:gd name="T54" fmla="*/ 0 w 1194"/>
                  <a:gd name="T55" fmla="*/ 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94" h="1051">
                    <a:moveTo>
                      <a:pt x="0" y="0"/>
                    </a:moveTo>
                    <a:lnTo>
                      <a:pt x="0" y="4"/>
                    </a:lnTo>
                    <a:lnTo>
                      <a:pt x="0" y="4"/>
                    </a:lnTo>
                    <a:lnTo>
                      <a:pt x="436" y="1043"/>
                    </a:lnTo>
                    <a:lnTo>
                      <a:pt x="436" y="1047"/>
                    </a:lnTo>
                    <a:lnTo>
                      <a:pt x="436" y="1051"/>
                    </a:lnTo>
                    <a:lnTo>
                      <a:pt x="440" y="1047"/>
                    </a:lnTo>
                    <a:lnTo>
                      <a:pt x="440" y="1047"/>
                    </a:lnTo>
                    <a:lnTo>
                      <a:pt x="440" y="1047"/>
                    </a:lnTo>
                    <a:lnTo>
                      <a:pt x="444" y="1043"/>
                    </a:lnTo>
                    <a:lnTo>
                      <a:pt x="876" y="683"/>
                    </a:lnTo>
                    <a:lnTo>
                      <a:pt x="1190" y="423"/>
                    </a:lnTo>
                    <a:lnTo>
                      <a:pt x="1190" y="423"/>
                    </a:lnTo>
                    <a:lnTo>
                      <a:pt x="1194" y="419"/>
                    </a:lnTo>
                    <a:lnTo>
                      <a:pt x="1190" y="419"/>
                    </a:lnTo>
                    <a:lnTo>
                      <a:pt x="1190" y="423"/>
                    </a:lnTo>
                    <a:lnTo>
                      <a:pt x="1190" y="419"/>
                    </a:lnTo>
                    <a:lnTo>
                      <a:pt x="1185" y="419"/>
                    </a:lnTo>
                    <a:lnTo>
                      <a:pt x="1075" y="511"/>
                    </a:lnTo>
                    <a:lnTo>
                      <a:pt x="440" y="1043"/>
                    </a:lnTo>
                    <a:lnTo>
                      <a:pt x="440" y="1043"/>
                    </a:lnTo>
                    <a:lnTo>
                      <a:pt x="440" y="1043"/>
                    </a:lnTo>
                    <a:lnTo>
                      <a:pt x="4" y="4"/>
                    </a:lnTo>
                    <a:lnTo>
                      <a:pt x="940" y="331"/>
                    </a:lnTo>
                    <a:lnTo>
                      <a:pt x="0" y="0"/>
                    </a:lnTo>
                    <a:lnTo>
                      <a:pt x="0" y="4"/>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3" name="Freeform 345"/>
              <p:cNvSpPr>
                <a:spLocks/>
              </p:cNvSpPr>
              <p:nvPr/>
            </p:nvSpPr>
            <p:spPr bwMode="auto">
              <a:xfrm>
                <a:off x="5660" y="-4"/>
                <a:ext cx="694" cy="305"/>
              </a:xfrm>
              <a:custGeom>
                <a:avLst/>
                <a:gdLst>
                  <a:gd name="T0" fmla="*/ 694 w 694"/>
                  <a:gd name="T1" fmla="*/ 0 h 305"/>
                  <a:gd name="T2" fmla="*/ 694 w 694"/>
                  <a:gd name="T3" fmla="*/ 0 h 305"/>
                  <a:gd name="T4" fmla="*/ 0 w 694"/>
                  <a:gd name="T5" fmla="*/ 305 h 305"/>
                  <a:gd name="T6" fmla="*/ 694 w 694"/>
                  <a:gd name="T7" fmla="*/ 0 h 305"/>
                </a:gdLst>
                <a:ahLst/>
                <a:cxnLst>
                  <a:cxn ang="0">
                    <a:pos x="T0" y="T1"/>
                  </a:cxn>
                  <a:cxn ang="0">
                    <a:pos x="T2" y="T3"/>
                  </a:cxn>
                  <a:cxn ang="0">
                    <a:pos x="T4" y="T5"/>
                  </a:cxn>
                  <a:cxn ang="0">
                    <a:pos x="T6" y="T7"/>
                  </a:cxn>
                </a:cxnLst>
                <a:rect l="0" t="0" r="r" b="b"/>
                <a:pathLst>
                  <a:path w="694" h="305">
                    <a:moveTo>
                      <a:pt x="694" y="0"/>
                    </a:moveTo>
                    <a:lnTo>
                      <a:pt x="694" y="0"/>
                    </a:lnTo>
                    <a:lnTo>
                      <a:pt x="0" y="305"/>
                    </a:lnTo>
                    <a:lnTo>
                      <a:pt x="69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4" name="Freeform 346"/>
              <p:cNvSpPr>
                <a:spLocks/>
              </p:cNvSpPr>
              <p:nvPr/>
            </p:nvSpPr>
            <p:spPr bwMode="auto">
              <a:xfrm>
                <a:off x="5660" y="-4"/>
                <a:ext cx="694" cy="305"/>
              </a:xfrm>
              <a:custGeom>
                <a:avLst/>
                <a:gdLst>
                  <a:gd name="T0" fmla="*/ 694 w 694"/>
                  <a:gd name="T1" fmla="*/ 0 h 305"/>
                  <a:gd name="T2" fmla="*/ 694 w 694"/>
                  <a:gd name="T3" fmla="*/ 0 h 305"/>
                  <a:gd name="T4" fmla="*/ 0 w 694"/>
                  <a:gd name="T5" fmla="*/ 305 h 305"/>
                  <a:gd name="T6" fmla="*/ 694 w 694"/>
                  <a:gd name="T7" fmla="*/ 0 h 305"/>
                </a:gdLst>
                <a:ahLst/>
                <a:cxnLst>
                  <a:cxn ang="0">
                    <a:pos x="T0" y="T1"/>
                  </a:cxn>
                  <a:cxn ang="0">
                    <a:pos x="T2" y="T3"/>
                  </a:cxn>
                  <a:cxn ang="0">
                    <a:pos x="T4" y="T5"/>
                  </a:cxn>
                  <a:cxn ang="0">
                    <a:pos x="T6" y="T7"/>
                  </a:cxn>
                </a:cxnLst>
                <a:rect l="0" t="0" r="r" b="b"/>
                <a:pathLst>
                  <a:path w="694" h="305">
                    <a:moveTo>
                      <a:pt x="694" y="0"/>
                    </a:moveTo>
                    <a:lnTo>
                      <a:pt x="694" y="0"/>
                    </a:lnTo>
                    <a:lnTo>
                      <a:pt x="0" y="305"/>
                    </a:lnTo>
                    <a:lnTo>
                      <a:pt x="6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5" name="Freeform 347"/>
              <p:cNvSpPr>
                <a:spLocks noEditPoints="1"/>
              </p:cNvSpPr>
              <p:nvPr/>
            </p:nvSpPr>
            <p:spPr bwMode="auto">
              <a:xfrm>
                <a:off x="5393" y="-4"/>
                <a:ext cx="953" cy="305"/>
              </a:xfrm>
              <a:custGeom>
                <a:avLst/>
                <a:gdLst>
                  <a:gd name="T0" fmla="*/ 162 w 225"/>
                  <a:gd name="T1" fmla="*/ 0 h 83"/>
                  <a:gd name="T2" fmla="*/ 156 w 225"/>
                  <a:gd name="T3" fmla="*/ 0 h 83"/>
                  <a:gd name="T4" fmla="*/ 66 w 225"/>
                  <a:gd name="T5" fmla="*/ 16 h 83"/>
                  <a:gd name="T6" fmla="*/ 1 w 225"/>
                  <a:gd name="T7" fmla="*/ 28 h 83"/>
                  <a:gd name="T8" fmla="*/ 1 w 225"/>
                  <a:gd name="T9" fmla="*/ 28 h 83"/>
                  <a:gd name="T10" fmla="*/ 0 w 225"/>
                  <a:gd name="T11" fmla="*/ 28 h 83"/>
                  <a:gd name="T12" fmla="*/ 0 w 225"/>
                  <a:gd name="T13" fmla="*/ 28 h 83"/>
                  <a:gd name="T14" fmla="*/ 0 w 225"/>
                  <a:gd name="T15" fmla="*/ 28 h 83"/>
                  <a:gd name="T16" fmla="*/ 0 w 225"/>
                  <a:gd name="T17" fmla="*/ 28 h 83"/>
                  <a:gd name="T18" fmla="*/ 60 w 225"/>
                  <a:gd name="T19" fmla="*/ 82 h 83"/>
                  <a:gd name="T20" fmla="*/ 61 w 225"/>
                  <a:gd name="T21" fmla="*/ 83 h 83"/>
                  <a:gd name="T22" fmla="*/ 62 w 225"/>
                  <a:gd name="T23" fmla="*/ 82 h 83"/>
                  <a:gd name="T24" fmla="*/ 62 w 225"/>
                  <a:gd name="T25" fmla="*/ 82 h 83"/>
                  <a:gd name="T26" fmla="*/ 15 w 225"/>
                  <a:gd name="T27" fmla="*/ 40 h 83"/>
                  <a:gd name="T28" fmla="*/ 2 w 225"/>
                  <a:gd name="T29" fmla="*/ 29 h 83"/>
                  <a:gd name="T30" fmla="*/ 2 w 225"/>
                  <a:gd name="T31" fmla="*/ 28 h 83"/>
                  <a:gd name="T32" fmla="*/ 2 w 225"/>
                  <a:gd name="T33" fmla="*/ 28 h 83"/>
                  <a:gd name="T34" fmla="*/ 44 w 225"/>
                  <a:gd name="T35" fmla="*/ 21 h 83"/>
                  <a:gd name="T36" fmla="*/ 162 w 225"/>
                  <a:gd name="T37" fmla="*/ 0 h 83"/>
                  <a:gd name="T38" fmla="*/ 225 w 225"/>
                  <a:gd name="T39" fmla="*/ 0 h 83"/>
                  <a:gd name="T40" fmla="*/ 63 w 225"/>
                  <a:gd name="T41" fmla="*/ 82 h 83"/>
                  <a:gd name="T42" fmla="*/ 63 w 225"/>
                  <a:gd name="T43" fmla="*/ 82 h 83"/>
                  <a:gd name="T44" fmla="*/ 225 w 225"/>
                  <a:gd name="T4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83">
                    <a:moveTo>
                      <a:pt x="162" y="0"/>
                    </a:moveTo>
                    <a:cubicBezTo>
                      <a:pt x="160" y="0"/>
                      <a:pt x="158" y="0"/>
                      <a:pt x="156" y="0"/>
                    </a:cubicBezTo>
                    <a:cubicBezTo>
                      <a:pt x="66" y="16"/>
                      <a:pt x="66" y="16"/>
                      <a:pt x="66" y="16"/>
                    </a:cubicBezTo>
                    <a:cubicBezTo>
                      <a:pt x="1" y="28"/>
                      <a:pt x="1" y="28"/>
                      <a:pt x="1" y="28"/>
                    </a:cubicBezTo>
                    <a:cubicBezTo>
                      <a:pt x="1" y="28"/>
                      <a:pt x="1" y="28"/>
                      <a:pt x="1" y="28"/>
                    </a:cubicBezTo>
                    <a:cubicBezTo>
                      <a:pt x="0" y="28"/>
                      <a:pt x="0" y="28"/>
                      <a:pt x="0" y="28"/>
                    </a:cubicBezTo>
                    <a:cubicBezTo>
                      <a:pt x="0" y="28"/>
                      <a:pt x="0" y="28"/>
                      <a:pt x="0" y="28"/>
                    </a:cubicBezTo>
                    <a:cubicBezTo>
                      <a:pt x="0" y="28"/>
                      <a:pt x="0" y="28"/>
                      <a:pt x="0" y="28"/>
                    </a:cubicBezTo>
                    <a:cubicBezTo>
                      <a:pt x="0" y="28"/>
                      <a:pt x="0" y="28"/>
                      <a:pt x="0" y="28"/>
                    </a:cubicBezTo>
                    <a:cubicBezTo>
                      <a:pt x="60" y="82"/>
                      <a:pt x="60" y="82"/>
                      <a:pt x="60" y="82"/>
                    </a:cubicBezTo>
                    <a:cubicBezTo>
                      <a:pt x="61" y="83"/>
                      <a:pt x="61" y="83"/>
                      <a:pt x="61" y="83"/>
                    </a:cubicBezTo>
                    <a:cubicBezTo>
                      <a:pt x="62" y="82"/>
                      <a:pt x="62" y="82"/>
                      <a:pt x="62" y="82"/>
                    </a:cubicBezTo>
                    <a:cubicBezTo>
                      <a:pt x="62" y="82"/>
                      <a:pt x="62" y="82"/>
                      <a:pt x="62" y="82"/>
                    </a:cubicBezTo>
                    <a:cubicBezTo>
                      <a:pt x="15" y="40"/>
                      <a:pt x="15" y="40"/>
                      <a:pt x="15" y="40"/>
                    </a:cubicBezTo>
                    <a:cubicBezTo>
                      <a:pt x="2" y="29"/>
                      <a:pt x="2" y="29"/>
                      <a:pt x="2" y="29"/>
                    </a:cubicBezTo>
                    <a:cubicBezTo>
                      <a:pt x="2" y="28"/>
                      <a:pt x="2" y="28"/>
                      <a:pt x="2" y="28"/>
                    </a:cubicBezTo>
                    <a:cubicBezTo>
                      <a:pt x="2" y="28"/>
                      <a:pt x="2" y="28"/>
                      <a:pt x="2" y="28"/>
                    </a:cubicBezTo>
                    <a:cubicBezTo>
                      <a:pt x="44" y="21"/>
                      <a:pt x="44" y="21"/>
                      <a:pt x="44" y="21"/>
                    </a:cubicBezTo>
                    <a:cubicBezTo>
                      <a:pt x="162" y="0"/>
                      <a:pt x="162" y="0"/>
                      <a:pt x="162" y="0"/>
                    </a:cubicBezTo>
                    <a:moveTo>
                      <a:pt x="225" y="0"/>
                    </a:moveTo>
                    <a:cubicBezTo>
                      <a:pt x="63" y="82"/>
                      <a:pt x="63" y="82"/>
                      <a:pt x="63" y="82"/>
                    </a:cubicBezTo>
                    <a:cubicBezTo>
                      <a:pt x="63" y="82"/>
                      <a:pt x="63" y="82"/>
                      <a:pt x="63" y="82"/>
                    </a:cubicBezTo>
                    <a:cubicBezTo>
                      <a:pt x="225" y="0"/>
                      <a:pt x="225" y="0"/>
                      <a:pt x="2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6" name="Freeform 348"/>
              <p:cNvSpPr>
                <a:spLocks/>
              </p:cNvSpPr>
              <p:nvPr/>
            </p:nvSpPr>
            <p:spPr bwMode="auto">
              <a:xfrm>
                <a:off x="5656" y="301"/>
                <a:ext cx="0" cy="4"/>
              </a:xfrm>
              <a:custGeom>
                <a:avLst/>
                <a:gdLst>
                  <a:gd name="T0" fmla="*/ 0 h 4"/>
                  <a:gd name="T1" fmla="*/ 4 h 4"/>
                  <a:gd name="T2" fmla="*/ 0 h 4"/>
                  <a:gd name="T3" fmla="*/ 0 h 4"/>
                </a:gdLst>
                <a:ahLst/>
                <a:cxnLst>
                  <a:cxn ang="0">
                    <a:pos x="0" y="T0"/>
                  </a:cxn>
                  <a:cxn ang="0">
                    <a:pos x="0" y="T1"/>
                  </a:cxn>
                  <a:cxn ang="0">
                    <a:pos x="0" y="T2"/>
                  </a:cxn>
                  <a:cxn ang="0">
                    <a:pos x="0" y="T3"/>
                  </a:cxn>
                </a:cxnLst>
                <a:rect l="0" t="0" r="r" b="b"/>
                <a:pathLst>
                  <a:path h="4">
                    <a:moveTo>
                      <a:pt x="0" y="0"/>
                    </a:moveTo>
                    <a:lnTo>
                      <a:pt x="0"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7" name="Freeform 349"/>
              <p:cNvSpPr>
                <a:spLocks/>
              </p:cNvSpPr>
              <p:nvPr/>
            </p:nvSpPr>
            <p:spPr bwMode="auto">
              <a:xfrm>
                <a:off x="5656" y="301"/>
                <a:ext cx="0" cy="4"/>
              </a:xfrm>
              <a:custGeom>
                <a:avLst/>
                <a:gdLst>
                  <a:gd name="T0" fmla="*/ 0 h 4"/>
                  <a:gd name="T1" fmla="*/ 4 h 4"/>
                  <a:gd name="T2" fmla="*/ 0 h 4"/>
                  <a:gd name="T3" fmla="*/ 0 h 4"/>
                </a:gdLst>
                <a:ahLst/>
                <a:cxnLst>
                  <a:cxn ang="0">
                    <a:pos x="0" y="T0"/>
                  </a:cxn>
                  <a:cxn ang="0">
                    <a:pos x="0" y="T1"/>
                  </a:cxn>
                  <a:cxn ang="0">
                    <a:pos x="0" y="T2"/>
                  </a:cxn>
                  <a:cxn ang="0">
                    <a:pos x="0" y="T3"/>
                  </a:cxn>
                </a:cxnLst>
                <a:rect l="0" t="0" r="r" b="b"/>
                <a:pathLst>
                  <a:path h="4">
                    <a:moveTo>
                      <a:pt x="0" y="0"/>
                    </a:moveTo>
                    <a:lnTo>
                      <a:pt x="0" y="4"/>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8" name="Freeform 350"/>
              <p:cNvSpPr>
                <a:spLocks/>
              </p:cNvSpPr>
              <p:nvPr/>
            </p:nvSpPr>
            <p:spPr bwMode="auto">
              <a:xfrm>
                <a:off x="6846" y="720"/>
                <a:ext cx="4" cy="4"/>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9" name="Freeform 351"/>
              <p:cNvSpPr>
                <a:spLocks/>
              </p:cNvSpPr>
              <p:nvPr/>
            </p:nvSpPr>
            <p:spPr bwMode="auto">
              <a:xfrm>
                <a:off x="6846" y="720"/>
                <a:ext cx="4" cy="4"/>
              </a:xfrm>
              <a:custGeom>
                <a:avLst/>
                <a:gdLst>
                  <a:gd name="T0" fmla="*/ 4 w 4"/>
                  <a:gd name="T1" fmla="*/ 0 h 4"/>
                  <a:gd name="T2" fmla="*/ 0 w 4"/>
                  <a:gd name="T3" fmla="*/ 0 h 4"/>
                  <a:gd name="T4" fmla="*/ 4 w 4"/>
                  <a:gd name="T5" fmla="*/ 0 h 4"/>
                  <a:gd name="T6" fmla="*/ 4 w 4"/>
                  <a:gd name="T7" fmla="*/ 4 h 4"/>
                  <a:gd name="T8" fmla="*/ 4 w 4"/>
                  <a:gd name="T9" fmla="*/ 4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0" y="0"/>
                    </a:lnTo>
                    <a:lnTo>
                      <a:pt x="4" y="0"/>
                    </a:lnTo>
                    <a:lnTo>
                      <a:pt x="4" y="4"/>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0" name="Freeform 352"/>
              <p:cNvSpPr>
                <a:spLocks/>
              </p:cNvSpPr>
              <p:nvPr/>
            </p:nvSpPr>
            <p:spPr bwMode="auto">
              <a:xfrm>
                <a:off x="5651" y="-4"/>
                <a:ext cx="1195" cy="724"/>
              </a:xfrm>
              <a:custGeom>
                <a:avLst/>
                <a:gdLst>
                  <a:gd name="T0" fmla="*/ 166 w 282"/>
                  <a:gd name="T1" fmla="*/ 0 h 197"/>
                  <a:gd name="T2" fmla="*/ 164 w 282"/>
                  <a:gd name="T3" fmla="*/ 0 h 197"/>
                  <a:gd name="T4" fmla="*/ 164 w 282"/>
                  <a:gd name="T5" fmla="*/ 0 h 197"/>
                  <a:gd name="T6" fmla="*/ 2 w 282"/>
                  <a:gd name="T7" fmla="*/ 82 h 197"/>
                  <a:gd name="T8" fmla="*/ 1 w 282"/>
                  <a:gd name="T9" fmla="*/ 82 h 197"/>
                  <a:gd name="T10" fmla="*/ 1 w 282"/>
                  <a:gd name="T11" fmla="*/ 82 h 197"/>
                  <a:gd name="T12" fmla="*/ 0 w 282"/>
                  <a:gd name="T13" fmla="*/ 83 h 197"/>
                  <a:gd name="T14" fmla="*/ 0 w 282"/>
                  <a:gd name="T15" fmla="*/ 83 h 197"/>
                  <a:gd name="T16" fmla="*/ 0 w 282"/>
                  <a:gd name="T17" fmla="*/ 83 h 197"/>
                  <a:gd name="T18" fmla="*/ 1 w 282"/>
                  <a:gd name="T19" fmla="*/ 83 h 197"/>
                  <a:gd name="T20" fmla="*/ 1 w 282"/>
                  <a:gd name="T21" fmla="*/ 83 h 197"/>
                  <a:gd name="T22" fmla="*/ 1 w 282"/>
                  <a:gd name="T23" fmla="*/ 83 h 197"/>
                  <a:gd name="T24" fmla="*/ 223 w 282"/>
                  <a:gd name="T25" fmla="*/ 173 h 197"/>
                  <a:gd name="T26" fmla="*/ 281 w 282"/>
                  <a:gd name="T27" fmla="*/ 197 h 197"/>
                  <a:gd name="T28" fmla="*/ 282 w 282"/>
                  <a:gd name="T29" fmla="*/ 197 h 197"/>
                  <a:gd name="T30" fmla="*/ 255 w 282"/>
                  <a:gd name="T31" fmla="*/ 126 h 197"/>
                  <a:gd name="T32" fmla="*/ 282 w 282"/>
                  <a:gd name="T33" fmla="*/ 196 h 197"/>
                  <a:gd name="T34" fmla="*/ 2 w 282"/>
                  <a:gd name="T35" fmla="*/ 83 h 197"/>
                  <a:gd name="T36" fmla="*/ 166 w 282"/>
                  <a:gd name="T3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97">
                    <a:moveTo>
                      <a:pt x="166" y="0"/>
                    </a:moveTo>
                    <a:cubicBezTo>
                      <a:pt x="166" y="0"/>
                      <a:pt x="165" y="0"/>
                      <a:pt x="164" y="0"/>
                    </a:cubicBezTo>
                    <a:cubicBezTo>
                      <a:pt x="164" y="0"/>
                      <a:pt x="164" y="0"/>
                      <a:pt x="164" y="0"/>
                    </a:cubicBezTo>
                    <a:cubicBezTo>
                      <a:pt x="2" y="82"/>
                      <a:pt x="2" y="82"/>
                      <a:pt x="2" y="82"/>
                    </a:cubicBezTo>
                    <a:cubicBezTo>
                      <a:pt x="1" y="82"/>
                      <a:pt x="1" y="82"/>
                      <a:pt x="1" y="82"/>
                    </a:cubicBezTo>
                    <a:cubicBezTo>
                      <a:pt x="1" y="82"/>
                      <a:pt x="1" y="82"/>
                      <a:pt x="1" y="82"/>
                    </a:cubicBezTo>
                    <a:cubicBezTo>
                      <a:pt x="0" y="83"/>
                      <a:pt x="0" y="83"/>
                      <a:pt x="0" y="83"/>
                    </a:cubicBezTo>
                    <a:cubicBezTo>
                      <a:pt x="0" y="83"/>
                      <a:pt x="0" y="83"/>
                      <a:pt x="0" y="83"/>
                    </a:cubicBezTo>
                    <a:cubicBezTo>
                      <a:pt x="0" y="83"/>
                      <a:pt x="0" y="83"/>
                      <a:pt x="0" y="83"/>
                    </a:cubicBezTo>
                    <a:cubicBezTo>
                      <a:pt x="1" y="83"/>
                      <a:pt x="1" y="83"/>
                      <a:pt x="1" y="83"/>
                    </a:cubicBezTo>
                    <a:cubicBezTo>
                      <a:pt x="1" y="83"/>
                      <a:pt x="1" y="83"/>
                      <a:pt x="1" y="83"/>
                    </a:cubicBezTo>
                    <a:cubicBezTo>
                      <a:pt x="1" y="83"/>
                      <a:pt x="1" y="83"/>
                      <a:pt x="1" y="83"/>
                    </a:cubicBezTo>
                    <a:cubicBezTo>
                      <a:pt x="223" y="173"/>
                      <a:pt x="223" y="173"/>
                      <a:pt x="223" y="173"/>
                    </a:cubicBezTo>
                    <a:cubicBezTo>
                      <a:pt x="281" y="197"/>
                      <a:pt x="281" y="197"/>
                      <a:pt x="281" y="197"/>
                    </a:cubicBezTo>
                    <a:cubicBezTo>
                      <a:pt x="282" y="197"/>
                      <a:pt x="282" y="197"/>
                      <a:pt x="282" y="197"/>
                    </a:cubicBezTo>
                    <a:cubicBezTo>
                      <a:pt x="255" y="126"/>
                      <a:pt x="255" y="126"/>
                      <a:pt x="255" y="126"/>
                    </a:cubicBezTo>
                    <a:cubicBezTo>
                      <a:pt x="282" y="196"/>
                      <a:pt x="282" y="196"/>
                      <a:pt x="282" y="196"/>
                    </a:cubicBezTo>
                    <a:cubicBezTo>
                      <a:pt x="2" y="83"/>
                      <a:pt x="2" y="83"/>
                      <a:pt x="2" y="83"/>
                    </a:cubicBezTo>
                    <a:cubicBezTo>
                      <a:pt x="166" y="0"/>
                      <a:pt x="166" y="0"/>
                      <a:pt x="16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1" name="Freeform 353"/>
              <p:cNvSpPr>
                <a:spLocks/>
              </p:cNvSpPr>
              <p:nvPr/>
            </p:nvSpPr>
            <p:spPr bwMode="auto">
              <a:xfrm>
                <a:off x="439" y="11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2" name="Freeform 354"/>
              <p:cNvSpPr>
                <a:spLocks/>
              </p:cNvSpPr>
              <p:nvPr/>
            </p:nvSpPr>
            <p:spPr bwMode="auto">
              <a:xfrm>
                <a:off x="439" y="11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3" name="Freeform 355"/>
              <p:cNvSpPr>
                <a:spLocks/>
              </p:cNvSpPr>
              <p:nvPr/>
            </p:nvSpPr>
            <p:spPr bwMode="auto">
              <a:xfrm>
                <a:off x="502" y="749"/>
                <a:ext cx="13" cy="118"/>
              </a:xfrm>
              <a:custGeom>
                <a:avLst/>
                <a:gdLst>
                  <a:gd name="T0" fmla="*/ 0 w 13"/>
                  <a:gd name="T1" fmla="*/ 0 h 118"/>
                  <a:gd name="T2" fmla="*/ 13 w 13"/>
                  <a:gd name="T3" fmla="*/ 118 h 118"/>
                  <a:gd name="T4" fmla="*/ 0 w 13"/>
                  <a:gd name="T5" fmla="*/ 0 h 118"/>
                </a:gdLst>
                <a:ahLst/>
                <a:cxnLst>
                  <a:cxn ang="0">
                    <a:pos x="T0" y="T1"/>
                  </a:cxn>
                  <a:cxn ang="0">
                    <a:pos x="T2" y="T3"/>
                  </a:cxn>
                  <a:cxn ang="0">
                    <a:pos x="T4" y="T5"/>
                  </a:cxn>
                </a:cxnLst>
                <a:rect l="0" t="0" r="r" b="b"/>
                <a:pathLst>
                  <a:path w="13" h="118">
                    <a:moveTo>
                      <a:pt x="0" y="0"/>
                    </a:moveTo>
                    <a:lnTo>
                      <a:pt x="13" y="1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4" name="Freeform 356"/>
              <p:cNvSpPr>
                <a:spLocks/>
              </p:cNvSpPr>
              <p:nvPr/>
            </p:nvSpPr>
            <p:spPr bwMode="auto">
              <a:xfrm>
                <a:off x="502" y="749"/>
                <a:ext cx="13" cy="118"/>
              </a:xfrm>
              <a:custGeom>
                <a:avLst/>
                <a:gdLst>
                  <a:gd name="T0" fmla="*/ 0 w 13"/>
                  <a:gd name="T1" fmla="*/ 0 h 118"/>
                  <a:gd name="T2" fmla="*/ 13 w 13"/>
                  <a:gd name="T3" fmla="*/ 118 h 118"/>
                  <a:gd name="T4" fmla="*/ 0 w 13"/>
                  <a:gd name="T5" fmla="*/ 0 h 118"/>
                </a:gdLst>
                <a:ahLst/>
                <a:cxnLst>
                  <a:cxn ang="0">
                    <a:pos x="T0" y="T1"/>
                  </a:cxn>
                  <a:cxn ang="0">
                    <a:pos x="T2" y="T3"/>
                  </a:cxn>
                  <a:cxn ang="0">
                    <a:pos x="T4" y="T5"/>
                  </a:cxn>
                </a:cxnLst>
                <a:rect l="0" t="0" r="r" b="b"/>
                <a:pathLst>
                  <a:path w="13" h="118">
                    <a:moveTo>
                      <a:pt x="0" y="0"/>
                    </a:moveTo>
                    <a:lnTo>
                      <a:pt x="13" y="1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5" name="Freeform 357"/>
              <p:cNvSpPr>
                <a:spLocks/>
              </p:cNvSpPr>
              <p:nvPr/>
            </p:nvSpPr>
            <p:spPr bwMode="auto">
              <a:xfrm>
                <a:off x="443" y="117"/>
                <a:ext cx="627" cy="750"/>
              </a:xfrm>
              <a:custGeom>
                <a:avLst/>
                <a:gdLst>
                  <a:gd name="T0" fmla="*/ 0 w 627"/>
                  <a:gd name="T1" fmla="*/ 0 h 750"/>
                  <a:gd name="T2" fmla="*/ 76 w 627"/>
                  <a:gd name="T3" fmla="*/ 750 h 750"/>
                  <a:gd name="T4" fmla="*/ 0 w 627"/>
                  <a:gd name="T5" fmla="*/ 4 h 750"/>
                  <a:gd name="T6" fmla="*/ 618 w 627"/>
                  <a:gd name="T7" fmla="*/ 199 h 750"/>
                  <a:gd name="T8" fmla="*/ 622 w 627"/>
                  <a:gd name="T9" fmla="*/ 199 h 750"/>
                  <a:gd name="T10" fmla="*/ 622 w 627"/>
                  <a:gd name="T11" fmla="*/ 195 h 750"/>
                  <a:gd name="T12" fmla="*/ 627 w 627"/>
                  <a:gd name="T13" fmla="*/ 195 h 750"/>
                  <a:gd name="T14" fmla="*/ 627 w 627"/>
                  <a:gd name="T15" fmla="*/ 195 h 750"/>
                  <a:gd name="T16" fmla="*/ 622 w 627"/>
                  <a:gd name="T17" fmla="*/ 195 h 750"/>
                  <a:gd name="T18" fmla="*/ 0 w 627"/>
                  <a:gd name="T19" fmla="*/ 0 h 750"/>
                  <a:gd name="T20" fmla="*/ 0 w 627"/>
                  <a:gd name="T21"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7" h="750">
                    <a:moveTo>
                      <a:pt x="0" y="0"/>
                    </a:moveTo>
                    <a:lnTo>
                      <a:pt x="76" y="750"/>
                    </a:lnTo>
                    <a:lnTo>
                      <a:pt x="0" y="4"/>
                    </a:lnTo>
                    <a:lnTo>
                      <a:pt x="618" y="199"/>
                    </a:lnTo>
                    <a:lnTo>
                      <a:pt x="622" y="199"/>
                    </a:lnTo>
                    <a:lnTo>
                      <a:pt x="622" y="195"/>
                    </a:lnTo>
                    <a:lnTo>
                      <a:pt x="627" y="195"/>
                    </a:lnTo>
                    <a:lnTo>
                      <a:pt x="627" y="195"/>
                    </a:lnTo>
                    <a:lnTo>
                      <a:pt x="622" y="195"/>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6" name="Freeform 358"/>
              <p:cNvSpPr>
                <a:spLocks/>
              </p:cNvSpPr>
              <p:nvPr/>
            </p:nvSpPr>
            <p:spPr bwMode="auto">
              <a:xfrm>
                <a:off x="443" y="117"/>
                <a:ext cx="627" cy="750"/>
              </a:xfrm>
              <a:custGeom>
                <a:avLst/>
                <a:gdLst>
                  <a:gd name="T0" fmla="*/ 0 w 627"/>
                  <a:gd name="T1" fmla="*/ 0 h 750"/>
                  <a:gd name="T2" fmla="*/ 76 w 627"/>
                  <a:gd name="T3" fmla="*/ 750 h 750"/>
                  <a:gd name="T4" fmla="*/ 0 w 627"/>
                  <a:gd name="T5" fmla="*/ 4 h 750"/>
                  <a:gd name="T6" fmla="*/ 618 w 627"/>
                  <a:gd name="T7" fmla="*/ 199 h 750"/>
                  <a:gd name="T8" fmla="*/ 622 w 627"/>
                  <a:gd name="T9" fmla="*/ 199 h 750"/>
                  <a:gd name="T10" fmla="*/ 622 w 627"/>
                  <a:gd name="T11" fmla="*/ 195 h 750"/>
                  <a:gd name="T12" fmla="*/ 627 w 627"/>
                  <a:gd name="T13" fmla="*/ 195 h 750"/>
                  <a:gd name="T14" fmla="*/ 627 w 627"/>
                  <a:gd name="T15" fmla="*/ 195 h 750"/>
                  <a:gd name="T16" fmla="*/ 622 w 627"/>
                  <a:gd name="T17" fmla="*/ 195 h 750"/>
                  <a:gd name="T18" fmla="*/ 0 w 627"/>
                  <a:gd name="T19" fmla="*/ 0 h 750"/>
                  <a:gd name="T20" fmla="*/ 0 w 627"/>
                  <a:gd name="T21"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7" h="750">
                    <a:moveTo>
                      <a:pt x="0" y="0"/>
                    </a:moveTo>
                    <a:lnTo>
                      <a:pt x="76" y="750"/>
                    </a:lnTo>
                    <a:lnTo>
                      <a:pt x="0" y="4"/>
                    </a:lnTo>
                    <a:lnTo>
                      <a:pt x="618" y="199"/>
                    </a:lnTo>
                    <a:lnTo>
                      <a:pt x="622" y="199"/>
                    </a:lnTo>
                    <a:lnTo>
                      <a:pt x="622" y="195"/>
                    </a:lnTo>
                    <a:lnTo>
                      <a:pt x="627" y="195"/>
                    </a:lnTo>
                    <a:lnTo>
                      <a:pt x="627" y="195"/>
                    </a:lnTo>
                    <a:lnTo>
                      <a:pt x="622" y="195"/>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7" name="Freeform 359"/>
              <p:cNvSpPr>
                <a:spLocks/>
              </p:cNvSpPr>
              <p:nvPr/>
            </p:nvSpPr>
            <p:spPr bwMode="auto">
              <a:xfrm>
                <a:off x="523" y="860"/>
                <a:ext cx="9" cy="11"/>
              </a:xfrm>
              <a:custGeom>
                <a:avLst/>
                <a:gdLst>
                  <a:gd name="T0" fmla="*/ 9 w 9"/>
                  <a:gd name="T1" fmla="*/ 0 h 11"/>
                  <a:gd name="T2" fmla="*/ 0 w 9"/>
                  <a:gd name="T3" fmla="*/ 11 h 11"/>
                  <a:gd name="T4" fmla="*/ 9 w 9"/>
                  <a:gd name="T5" fmla="*/ 0 h 11"/>
                </a:gdLst>
                <a:ahLst/>
                <a:cxnLst>
                  <a:cxn ang="0">
                    <a:pos x="T0" y="T1"/>
                  </a:cxn>
                  <a:cxn ang="0">
                    <a:pos x="T2" y="T3"/>
                  </a:cxn>
                  <a:cxn ang="0">
                    <a:pos x="T4" y="T5"/>
                  </a:cxn>
                </a:cxnLst>
                <a:rect l="0" t="0" r="r" b="b"/>
                <a:pathLst>
                  <a:path w="9" h="11">
                    <a:moveTo>
                      <a:pt x="9" y="0"/>
                    </a:moveTo>
                    <a:lnTo>
                      <a:pt x="0" y="11"/>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8" name="Freeform 360"/>
              <p:cNvSpPr>
                <a:spLocks/>
              </p:cNvSpPr>
              <p:nvPr/>
            </p:nvSpPr>
            <p:spPr bwMode="auto">
              <a:xfrm>
                <a:off x="523" y="860"/>
                <a:ext cx="9" cy="11"/>
              </a:xfrm>
              <a:custGeom>
                <a:avLst/>
                <a:gdLst>
                  <a:gd name="T0" fmla="*/ 9 w 9"/>
                  <a:gd name="T1" fmla="*/ 0 h 11"/>
                  <a:gd name="T2" fmla="*/ 0 w 9"/>
                  <a:gd name="T3" fmla="*/ 11 h 11"/>
                  <a:gd name="T4" fmla="*/ 9 w 9"/>
                  <a:gd name="T5" fmla="*/ 0 h 11"/>
                </a:gdLst>
                <a:ahLst/>
                <a:cxnLst>
                  <a:cxn ang="0">
                    <a:pos x="T0" y="T1"/>
                  </a:cxn>
                  <a:cxn ang="0">
                    <a:pos x="T2" y="T3"/>
                  </a:cxn>
                  <a:cxn ang="0">
                    <a:pos x="T4" y="T5"/>
                  </a:cxn>
                </a:cxnLst>
                <a:rect l="0" t="0" r="r" b="b"/>
                <a:pathLst>
                  <a:path w="9" h="11">
                    <a:moveTo>
                      <a:pt x="9" y="0"/>
                    </a:moveTo>
                    <a:lnTo>
                      <a:pt x="0" y="11"/>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9" name="Freeform 361"/>
              <p:cNvSpPr>
                <a:spLocks/>
              </p:cNvSpPr>
              <p:nvPr/>
            </p:nvSpPr>
            <p:spPr bwMode="auto">
              <a:xfrm>
                <a:off x="1773" y="1135"/>
                <a:ext cx="0" cy="4"/>
              </a:xfrm>
              <a:custGeom>
                <a:avLst/>
                <a:gdLst>
                  <a:gd name="T0" fmla="*/ 0 h 4"/>
                  <a:gd name="T1" fmla="*/ 0 h 4"/>
                  <a:gd name="T2" fmla="*/ 0 h 4"/>
                  <a:gd name="T3" fmla="*/ 4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0"/>
                    </a:ln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0" name="Freeform 362"/>
              <p:cNvSpPr>
                <a:spLocks/>
              </p:cNvSpPr>
              <p:nvPr/>
            </p:nvSpPr>
            <p:spPr bwMode="auto">
              <a:xfrm>
                <a:off x="1773" y="1135"/>
                <a:ext cx="0" cy="4"/>
              </a:xfrm>
              <a:custGeom>
                <a:avLst/>
                <a:gdLst>
                  <a:gd name="T0" fmla="*/ 0 h 4"/>
                  <a:gd name="T1" fmla="*/ 0 h 4"/>
                  <a:gd name="T2" fmla="*/ 0 h 4"/>
                  <a:gd name="T3" fmla="*/ 4 h 4"/>
                  <a:gd name="T4" fmla="*/ 0 h 4"/>
                </a:gdLst>
                <a:ahLst/>
                <a:cxnLst>
                  <a:cxn ang="0">
                    <a:pos x="0" y="T0"/>
                  </a:cxn>
                  <a:cxn ang="0">
                    <a:pos x="0" y="T1"/>
                  </a:cxn>
                  <a:cxn ang="0">
                    <a:pos x="0" y="T2"/>
                  </a:cxn>
                  <a:cxn ang="0">
                    <a:pos x="0" y="T3"/>
                  </a:cxn>
                  <a:cxn ang="0">
                    <a:pos x="0" y="T4"/>
                  </a:cxn>
                </a:cxnLst>
                <a:rect l="0" t="0" r="r" b="b"/>
                <a:pathLst>
                  <a:path h="4">
                    <a:moveTo>
                      <a:pt x="0" y="0"/>
                    </a:moveTo>
                    <a:lnTo>
                      <a:pt x="0" y="0"/>
                    </a:lnTo>
                    <a:lnTo>
                      <a:pt x="0" y="0"/>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1" name="Freeform 363"/>
              <p:cNvSpPr>
                <a:spLocks/>
              </p:cNvSpPr>
              <p:nvPr/>
            </p:nvSpPr>
            <p:spPr bwMode="auto">
              <a:xfrm>
                <a:off x="1489" y="804"/>
                <a:ext cx="275" cy="324"/>
              </a:xfrm>
              <a:custGeom>
                <a:avLst/>
                <a:gdLst>
                  <a:gd name="T0" fmla="*/ 0 w 275"/>
                  <a:gd name="T1" fmla="*/ 0 h 324"/>
                  <a:gd name="T2" fmla="*/ 275 w 275"/>
                  <a:gd name="T3" fmla="*/ 324 h 324"/>
                  <a:gd name="T4" fmla="*/ 275 w 275"/>
                  <a:gd name="T5" fmla="*/ 324 h 324"/>
                  <a:gd name="T6" fmla="*/ 0 w 275"/>
                  <a:gd name="T7" fmla="*/ 0 h 324"/>
                </a:gdLst>
                <a:ahLst/>
                <a:cxnLst>
                  <a:cxn ang="0">
                    <a:pos x="T0" y="T1"/>
                  </a:cxn>
                  <a:cxn ang="0">
                    <a:pos x="T2" y="T3"/>
                  </a:cxn>
                  <a:cxn ang="0">
                    <a:pos x="T4" y="T5"/>
                  </a:cxn>
                  <a:cxn ang="0">
                    <a:pos x="T6" y="T7"/>
                  </a:cxn>
                </a:cxnLst>
                <a:rect l="0" t="0" r="r" b="b"/>
                <a:pathLst>
                  <a:path w="275" h="324">
                    <a:moveTo>
                      <a:pt x="0" y="0"/>
                    </a:moveTo>
                    <a:lnTo>
                      <a:pt x="275" y="324"/>
                    </a:lnTo>
                    <a:lnTo>
                      <a:pt x="275" y="32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2" name="Freeform 364"/>
              <p:cNvSpPr>
                <a:spLocks/>
              </p:cNvSpPr>
              <p:nvPr/>
            </p:nvSpPr>
            <p:spPr bwMode="auto">
              <a:xfrm>
                <a:off x="1489" y="804"/>
                <a:ext cx="275" cy="324"/>
              </a:xfrm>
              <a:custGeom>
                <a:avLst/>
                <a:gdLst>
                  <a:gd name="T0" fmla="*/ 0 w 275"/>
                  <a:gd name="T1" fmla="*/ 0 h 324"/>
                  <a:gd name="T2" fmla="*/ 275 w 275"/>
                  <a:gd name="T3" fmla="*/ 324 h 324"/>
                  <a:gd name="T4" fmla="*/ 275 w 275"/>
                  <a:gd name="T5" fmla="*/ 324 h 324"/>
                  <a:gd name="T6" fmla="*/ 0 w 275"/>
                  <a:gd name="T7" fmla="*/ 0 h 324"/>
                </a:gdLst>
                <a:ahLst/>
                <a:cxnLst>
                  <a:cxn ang="0">
                    <a:pos x="T0" y="T1"/>
                  </a:cxn>
                  <a:cxn ang="0">
                    <a:pos x="T2" y="T3"/>
                  </a:cxn>
                  <a:cxn ang="0">
                    <a:pos x="T4" y="T5"/>
                  </a:cxn>
                  <a:cxn ang="0">
                    <a:pos x="T6" y="T7"/>
                  </a:cxn>
                </a:cxnLst>
                <a:rect l="0" t="0" r="r" b="b"/>
                <a:pathLst>
                  <a:path w="275" h="324">
                    <a:moveTo>
                      <a:pt x="0" y="0"/>
                    </a:moveTo>
                    <a:lnTo>
                      <a:pt x="275" y="324"/>
                    </a:lnTo>
                    <a:lnTo>
                      <a:pt x="275" y="3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3" name="Freeform 365"/>
              <p:cNvSpPr>
                <a:spLocks/>
              </p:cNvSpPr>
              <p:nvPr/>
            </p:nvSpPr>
            <p:spPr bwMode="auto">
              <a:xfrm>
                <a:off x="519" y="316"/>
                <a:ext cx="1245" cy="815"/>
              </a:xfrm>
              <a:custGeom>
                <a:avLst/>
                <a:gdLst>
                  <a:gd name="T0" fmla="*/ 546 w 1245"/>
                  <a:gd name="T1" fmla="*/ 0 h 815"/>
                  <a:gd name="T2" fmla="*/ 0 w 1245"/>
                  <a:gd name="T3" fmla="*/ 551 h 815"/>
                  <a:gd name="T4" fmla="*/ 0 w 1245"/>
                  <a:gd name="T5" fmla="*/ 551 h 815"/>
                  <a:gd name="T6" fmla="*/ 4 w 1245"/>
                  <a:gd name="T7" fmla="*/ 551 h 815"/>
                  <a:gd name="T8" fmla="*/ 0 w 1245"/>
                  <a:gd name="T9" fmla="*/ 555 h 815"/>
                  <a:gd name="T10" fmla="*/ 4 w 1245"/>
                  <a:gd name="T11" fmla="*/ 555 h 815"/>
                  <a:gd name="T12" fmla="*/ 13 w 1245"/>
                  <a:gd name="T13" fmla="*/ 544 h 815"/>
                  <a:gd name="T14" fmla="*/ 551 w 1245"/>
                  <a:gd name="T15" fmla="*/ 4 h 815"/>
                  <a:gd name="T16" fmla="*/ 1245 w 1245"/>
                  <a:gd name="T17" fmla="*/ 815 h 815"/>
                  <a:gd name="T18" fmla="*/ 546 w 1245"/>
                  <a:gd name="T19" fmla="*/ 0 h 815"/>
                  <a:gd name="T20" fmla="*/ 546 w 1245"/>
                  <a:gd name="T21" fmla="*/ 0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5" h="815">
                    <a:moveTo>
                      <a:pt x="546" y="0"/>
                    </a:moveTo>
                    <a:lnTo>
                      <a:pt x="0" y="551"/>
                    </a:lnTo>
                    <a:lnTo>
                      <a:pt x="0" y="551"/>
                    </a:lnTo>
                    <a:lnTo>
                      <a:pt x="4" y="551"/>
                    </a:lnTo>
                    <a:lnTo>
                      <a:pt x="0" y="555"/>
                    </a:lnTo>
                    <a:lnTo>
                      <a:pt x="4" y="555"/>
                    </a:lnTo>
                    <a:lnTo>
                      <a:pt x="13" y="544"/>
                    </a:lnTo>
                    <a:lnTo>
                      <a:pt x="551" y="4"/>
                    </a:lnTo>
                    <a:lnTo>
                      <a:pt x="1245" y="815"/>
                    </a:lnTo>
                    <a:lnTo>
                      <a:pt x="546" y="0"/>
                    </a:lnTo>
                    <a:lnTo>
                      <a:pt x="5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4" name="Freeform 366"/>
              <p:cNvSpPr>
                <a:spLocks/>
              </p:cNvSpPr>
              <p:nvPr/>
            </p:nvSpPr>
            <p:spPr bwMode="auto">
              <a:xfrm>
                <a:off x="519" y="316"/>
                <a:ext cx="1245" cy="815"/>
              </a:xfrm>
              <a:custGeom>
                <a:avLst/>
                <a:gdLst>
                  <a:gd name="T0" fmla="*/ 546 w 1245"/>
                  <a:gd name="T1" fmla="*/ 0 h 815"/>
                  <a:gd name="T2" fmla="*/ 0 w 1245"/>
                  <a:gd name="T3" fmla="*/ 551 h 815"/>
                  <a:gd name="T4" fmla="*/ 0 w 1245"/>
                  <a:gd name="T5" fmla="*/ 551 h 815"/>
                  <a:gd name="T6" fmla="*/ 4 w 1245"/>
                  <a:gd name="T7" fmla="*/ 551 h 815"/>
                  <a:gd name="T8" fmla="*/ 0 w 1245"/>
                  <a:gd name="T9" fmla="*/ 555 h 815"/>
                  <a:gd name="T10" fmla="*/ 4 w 1245"/>
                  <a:gd name="T11" fmla="*/ 555 h 815"/>
                  <a:gd name="T12" fmla="*/ 13 w 1245"/>
                  <a:gd name="T13" fmla="*/ 544 h 815"/>
                  <a:gd name="T14" fmla="*/ 551 w 1245"/>
                  <a:gd name="T15" fmla="*/ 4 h 815"/>
                  <a:gd name="T16" fmla="*/ 1245 w 1245"/>
                  <a:gd name="T17" fmla="*/ 815 h 815"/>
                  <a:gd name="T18" fmla="*/ 546 w 1245"/>
                  <a:gd name="T19" fmla="*/ 0 h 815"/>
                  <a:gd name="T20" fmla="*/ 546 w 1245"/>
                  <a:gd name="T21" fmla="*/ 0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5" h="815">
                    <a:moveTo>
                      <a:pt x="546" y="0"/>
                    </a:moveTo>
                    <a:lnTo>
                      <a:pt x="0" y="551"/>
                    </a:lnTo>
                    <a:lnTo>
                      <a:pt x="0" y="551"/>
                    </a:lnTo>
                    <a:lnTo>
                      <a:pt x="4" y="551"/>
                    </a:lnTo>
                    <a:lnTo>
                      <a:pt x="0" y="555"/>
                    </a:lnTo>
                    <a:lnTo>
                      <a:pt x="4" y="555"/>
                    </a:lnTo>
                    <a:lnTo>
                      <a:pt x="13" y="544"/>
                    </a:lnTo>
                    <a:lnTo>
                      <a:pt x="551" y="4"/>
                    </a:lnTo>
                    <a:lnTo>
                      <a:pt x="1245" y="815"/>
                    </a:lnTo>
                    <a:lnTo>
                      <a:pt x="546" y="0"/>
                    </a:lnTo>
                    <a:lnTo>
                      <a:pt x="5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5" name="Freeform 367"/>
              <p:cNvSpPr>
                <a:spLocks/>
              </p:cNvSpPr>
              <p:nvPr/>
            </p:nvSpPr>
            <p:spPr bwMode="auto">
              <a:xfrm>
                <a:off x="1070" y="31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6" name="Freeform 368"/>
              <p:cNvSpPr>
                <a:spLocks/>
              </p:cNvSpPr>
              <p:nvPr/>
            </p:nvSpPr>
            <p:spPr bwMode="auto">
              <a:xfrm>
                <a:off x="1070" y="31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7" name="Freeform 369"/>
              <p:cNvSpPr>
                <a:spLocks/>
              </p:cNvSpPr>
              <p:nvPr/>
            </p:nvSpPr>
            <p:spPr bwMode="auto">
              <a:xfrm>
                <a:off x="346" y="1591"/>
                <a:ext cx="4" cy="25"/>
              </a:xfrm>
              <a:custGeom>
                <a:avLst/>
                <a:gdLst>
                  <a:gd name="T0" fmla="*/ 4 w 4"/>
                  <a:gd name="T1" fmla="*/ 0 h 25"/>
                  <a:gd name="T2" fmla="*/ 0 w 4"/>
                  <a:gd name="T3" fmla="*/ 25 h 25"/>
                  <a:gd name="T4" fmla="*/ 4 w 4"/>
                  <a:gd name="T5" fmla="*/ 0 h 25"/>
                </a:gdLst>
                <a:ahLst/>
                <a:cxnLst>
                  <a:cxn ang="0">
                    <a:pos x="T0" y="T1"/>
                  </a:cxn>
                  <a:cxn ang="0">
                    <a:pos x="T2" y="T3"/>
                  </a:cxn>
                  <a:cxn ang="0">
                    <a:pos x="T4" y="T5"/>
                  </a:cxn>
                </a:cxnLst>
                <a:rect l="0" t="0" r="r" b="b"/>
                <a:pathLst>
                  <a:path w="4" h="25">
                    <a:moveTo>
                      <a:pt x="4" y="0"/>
                    </a:moveTo>
                    <a:lnTo>
                      <a:pt x="0" y="25"/>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8" name="Freeform 370"/>
              <p:cNvSpPr>
                <a:spLocks/>
              </p:cNvSpPr>
              <p:nvPr/>
            </p:nvSpPr>
            <p:spPr bwMode="auto">
              <a:xfrm>
                <a:off x="346" y="1591"/>
                <a:ext cx="4" cy="25"/>
              </a:xfrm>
              <a:custGeom>
                <a:avLst/>
                <a:gdLst>
                  <a:gd name="T0" fmla="*/ 4 w 4"/>
                  <a:gd name="T1" fmla="*/ 0 h 25"/>
                  <a:gd name="T2" fmla="*/ 0 w 4"/>
                  <a:gd name="T3" fmla="*/ 25 h 25"/>
                  <a:gd name="T4" fmla="*/ 4 w 4"/>
                  <a:gd name="T5" fmla="*/ 0 h 25"/>
                </a:gdLst>
                <a:ahLst/>
                <a:cxnLst>
                  <a:cxn ang="0">
                    <a:pos x="T0" y="T1"/>
                  </a:cxn>
                  <a:cxn ang="0">
                    <a:pos x="T2" y="T3"/>
                  </a:cxn>
                  <a:cxn ang="0">
                    <a:pos x="T4" y="T5"/>
                  </a:cxn>
                </a:cxnLst>
                <a:rect l="0" t="0" r="r" b="b"/>
                <a:pathLst>
                  <a:path w="4" h="25">
                    <a:moveTo>
                      <a:pt x="4" y="0"/>
                    </a:moveTo>
                    <a:lnTo>
                      <a:pt x="0" y="25"/>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9" name="Freeform 371"/>
              <p:cNvSpPr>
                <a:spLocks/>
              </p:cNvSpPr>
              <p:nvPr/>
            </p:nvSpPr>
            <p:spPr bwMode="auto">
              <a:xfrm>
                <a:off x="341" y="162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0" name="Freeform 372"/>
              <p:cNvSpPr>
                <a:spLocks/>
              </p:cNvSpPr>
              <p:nvPr/>
            </p:nvSpPr>
            <p:spPr bwMode="auto">
              <a:xfrm>
                <a:off x="341" y="162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1" name="Freeform 373"/>
              <p:cNvSpPr>
                <a:spLocks/>
              </p:cNvSpPr>
              <p:nvPr/>
            </p:nvSpPr>
            <p:spPr bwMode="auto">
              <a:xfrm>
                <a:off x="185" y="874"/>
                <a:ext cx="330" cy="742"/>
              </a:xfrm>
              <a:custGeom>
                <a:avLst/>
                <a:gdLst>
                  <a:gd name="T0" fmla="*/ 330 w 330"/>
                  <a:gd name="T1" fmla="*/ 0 h 742"/>
                  <a:gd name="T2" fmla="*/ 156 w 330"/>
                  <a:gd name="T3" fmla="*/ 742 h 742"/>
                  <a:gd name="T4" fmla="*/ 63 w 330"/>
                  <a:gd name="T5" fmla="*/ 713 h 742"/>
                  <a:gd name="T6" fmla="*/ 0 w 330"/>
                  <a:gd name="T7" fmla="*/ 691 h 742"/>
                  <a:gd name="T8" fmla="*/ 63 w 330"/>
                  <a:gd name="T9" fmla="*/ 713 h 742"/>
                  <a:gd name="T10" fmla="*/ 0 w 330"/>
                  <a:gd name="T11" fmla="*/ 691 h 742"/>
                  <a:gd name="T12" fmla="*/ 0 w 330"/>
                  <a:gd name="T13" fmla="*/ 695 h 742"/>
                  <a:gd name="T14" fmla="*/ 152 w 330"/>
                  <a:gd name="T15" fmla="*/ 742 h 742"/>
                  <a:gd name="T16" fmla="*/ 152 w 330"/>
                  <a:gd name="T17" fmla="*/ 742 h 742"/>
                  <a:gd name="T18" fmla="*/ 330 w 330"/>
                  <a:gd name="T1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742">
                    <a:moveTo>
                      <a:pt x="330" y="0"/>
                    </a:moveTo>
                    <a:lnTo>
                      <a:pt x="156" y="742"/>
                    </a:lnTo>
                    <a:lnTo>
                      <a:pt x="63" y="713"/>
                    </a:lnTo>
                    <a:lnTo>
                      <a:pt x="0" y="691"/>
                    </a:lnTo>
                    <a:lnTo>
                      <a:pt x="63" y="713"/>
                    </a:lnTo>
                    <a:lnTo>
                      <a:pt x="0" y="691"/>
                    </a:lnTo>
                    <a:lnTo>
                      <a:pt x="0" y="695"/>
                    </a:lnTo>
                    <a:lnTo>
                      <a:pt x="152" y="742"/>
                    </a:lnTo>
                    <a:lnTo>
                      <a:pt x="152" y="742"/>
                    </a:lnTo>
                    <a:lnTo>
                      <a:pt x="3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2" name="Freeform 374"/>
              <p:cNvSpPr>
                <a:spLocks/>
              </p:cNvSpPr>
              <p:nvPr/>
            </p:nvSpPr>
            <p:spPr bwMode="auto">
              <a:xfrm>
                <a:off x="185" y="874"/>
                <a:ext cx="330" cy="742"/>
              </a:xfrm>
              <a:custGeom>
                <a:avLst/>
                <a:gdLst>
                  <a:gd name="T0" fmla="*/ 330 w 330"/>
                  <a:gd name="T1" fmla="*/ 0 h 742"/>
                  <a:gd name="T2" fmla="*/ 156 w 330"/>
                  <a:gd name="T3" fmla="*/ 742 h 742"/>
                  <a:gd name="T4" fmla="*/ 63 w 330"/>
                  <a:gd name="T5" fmla="*/ 713 h 742"/>
                  <a:gd name="T6" fmla="*/ 0 w 330"/>
                  <a:gd name="T7" fmla="*/ 691 h 742"/>
                  <a:gd name="T8" fmla="*/ 63 w 330"/>
                  <a:gd name="T9" fmla="*/ 713 h 742"/>
                  <a:gd name="T10" fmla="*/ 0 w 330"/>
                  <a:gd name="T11" fmla="*/ 691 h 742"/>
                  <a:gd name="T12" fmla="*/ 0 w 330"/>
                  <a:gd name="T13" fmla="*/ 695 h 742"/>
                  <a:gd name="T14" fmla="*/ 152 w 330"/>
                  <a:gd name="T15" fmla="*/ 742 h 742"/>
                  <a:gd name="T16" fmla="*/ 152 w 330"/>
                  <a:gd name="T17" fmla="*/ 742 h 742"/>
                  <a:gd name="T18" fmla="*/ 330 w 330"/>
                  <a:gd name="T1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742">
                    <a:moveTo>
                      <a:pt x="330" y="0"/>
                    </a:moveTo>
                    <a:lnTo>
                      <a:pt x="156" y="742"/>
                    </a:lnTo>
                    <a:lnTo>
                      <a:pt x="63" y="713"/>
                    </a:lnTo>
                    <a:lnTo>
                      <a:pt x="0" y="691"/>
                    </a:lnTo>
                    <a:lnTo>
                      <a:pt x="63" y="713"/>
                    </a:lnTo>
                    <a:lnTo>
                      <a:pt x="0" y="691"/>
                    </a:lnTo>
                    <a:lnTo>
                      <a:pt x="0" y="695"/>
                    </a:lnTo>
                    <a:lnTo>
                      <a:pt x="152" y="742"/>
                    </a:lnTo>
                    <a:lnTo>
                      <a:pt x="152" y="742"/>
                    </a:lnTo>
                    <a:lnTo>
                      <a:pt x="3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3" name="Freeform 375"/>
              <p:cNvSpPr>
                <a:spLocks/>
              </p:cNvSpPr>
              <p:nvPr/>
            </p:nvSpPr>
            <p:spPr bwMode="auto">
              <a:xfrm>
                <a:off x="519" y="867"/>
                <a:ext cx="4" cy="4"/>
              </a:xfrm>
              <a:custGeom>
                <a:avLst/>
                <a:gdLst>
                  <a:gd name="T0" fmla="*/ 4 w 4"/>
                  <a:gd name="T1" fmla="*/ 0 h 4"/>
                  <a:gd name="T2" fmla="*/ 0 w 4"/>
                  <a:gd name="T3" fmla="*/ 0 h 4"/>
                  <a:gd name="T4" fmla="*/ 0 w 4"/>
                  <a:gd name="T5" fmla="*/ 4 h 4"/>
                  <a:gd name="T6" fmla="*/ 0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4"/>
                    </a:lnTo>
                    <a:lnTo>
                      <a:pt x="0" y="4"/>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4" name="Freeform 376"/>
              <p:cNvSpPr>
                <a:spLocks/>
              </p:cNvSpPr>
              <p:nvPr/>
            </p:nvSpPr>
            <p:spPr bwMode="auto">
              <a:xfrm>
                <a:off x="519" y="867"/>
                <a:ext cx="4" cy="4"/>
              </a:xfrm>
              <a:custGeom>
                <a:avLst/>
                <a:gdLst>
                  <a:gd name="T0" fmla="*/ 4 w 4"/>
                  <a:gd name="T1" fmla="*/ 0 h 4"/>
                  <a:gd name="T2" fmla="*/ 0 w 4"/>
                  <a:gd name="T3" fmla="*/ 0 h 4"/>
                  <a:gd name="T4" fmla="*/ 0 w 4"/>
                  <a:gd name="T5" fmla="*/ 4 h 4"/>
                  <a:gd name="T6" fmla="*/ 0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4"/>
                    </a:lnTo>
                    <a:lnTo>
                      <a:pt x="0"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5" name="Line 377"/>
              <p:cNvSpPr>
                <a:spLocks noChangeShapeType="1"/>
              </p:cNvSpPr>
              <p:nvPr/>
            </p:nvSpPr>
            <p:spPr bwMode="auto">
              <a:xfrm>
                <a:off x="185" y="81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6" name="Line 378"/>
              <p:cNvSpPr>
                <a:spLocks noChangeShapeType="1"/>
              </p:cNvSpPr>
              <p:nvPr/>
            </p:nvSpPr>
            <p:spPr bwMode="auto">
              <a:xfrm>
                <a:off x="185" y="81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7" name="Freeform 379"/>
              <p:cNvSpPr>
                <a:spLocks/>
              </p:cNvSpPr>
              <p:nvPr/>
            </p:nvSpPr>
            <p:spPr bwMode="auto">
              <a:xfrm>
                <a:off x="185" y="819"/>
                <a:ext cx="12" cy="4"/>
              </a:xfrm>
              <a:custGeom>
                <a:avLst/>
                <a:gdLst>
                  <a:gd name="T0" fmla="*/ 0 w 12"/>
                  <a:gd name="T1" fmla="*/ 0 h 4"/>
                  <a:gd name="T2" fmla="*/ 0 w 12"/>
                  <a:gd name="T3" fmla="*/ 0 h 4"/>
                  <a:gd name="T4" fmla="*/ 12 w 12"/>
                  <a:gd name="T5" fmla="*/ 4 h 4"/>
                  <a:gd name="T6" fmla="*/ 0 w 12"/>
                  <a:gd name="T7" fmla="*/ 0 h 4"/>
                </a:gdLst>
                <a:ahLst/>
                <a:cxnLst>
                  <a:cxn ang="0">
                    <a:pos x="T0" y="T1"/>
                  </a:cxn>
                  <a:cxn ang="0">
                    <a:pos x="T2" y="T3"/>
                  </a:cxn>
                  <a:cxn ang="0">
                    <a:pos x="T4" y="T5"/>
                  </a:cxn>
                  <a:cxn ang="0">
                    <a:pos x="T6" y="T7"/>
                  </a:cxn>
                </a:cxnLst>
                <a:rect l="0" t="0" r="r" b="b"/>
                <a:pathLst>
                  <a:path w="12" h="4">
                    <a:moveTo>
                      <a:pt x="0" y="0"/>
                    </a:moveTo>
                    <a:lnTo>
                      <a:pt x="0" y="0"/>
                    </a:lnTo>
                    <a:lnTo>
                      <a:pt x="12"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8" name="Freeform 380"/>
              <p:cNvSpPr>
                <a:spLocks/>
              </p:cNvSpPr>
              <p:nvPr/>
            </p:nvSpPr>
            <p:spPr bwMode="auto">
              <a:xfrm>
                <a:off x="185" y="819"/>
                <a:ext cx="12" cy="4"/>
              </a:xfrm>
              <a:custGeom>
                <a:avLst/>
                <a:gdLst>
                  <a:gd name="T0" fmla="*/ 0 w 12"/>
                  <a:gd name="T1" fmla="*/ 0 h 4"/>
                  <a:gd name="T2" fmla="*/ 0 w 12"/>
                  <a:gd name="T3" fmla="*/ 0 h 4"/>
                  <a:gd name="T4" fmla="*/ 12 w 12"/>
                  <a:gd name="T5" fmla="*/ 4 h 4"/>
                  <a:gd name="T6" fmla="*/ 0 w 12"/>
                  <a:gd name="T7" fmla="*/ 0 h 4"/>
                </a:gdLst>
                <a:ahLst/>
                <a:cxnLst>
                  <a:cxn ang="0">
                    <a:pos x="T0" y="T1"/>
                  </a:cxn>
                  <a:cxn ang="0">
                    <a:pos x="T2" y="T3"/>
                  </a:cxn>
                  <a:cxn ang="0">
                    <a:pos x="T4" y="T5"/>
                  </a:cxn>
                  <a:cxn ang="0">
                    <a:pos x="T6" y="T7"/>
                  </a:cxn>
                </a:cxnLst>
                <a:rect l="0" t="0" r="r" b="b"/>
                <a:pathLst>
                  <a:path w="12" h="4">
                    <a:moveTo>
                      <a:pt x="0" y="0"/>
                    </a:moveTo>
                    <a:lnTo>
                      <a:pt x="0" y="0"/>
                    </a:lnTo>
                    <a:lnTo>
                      <a:pt x="12"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9" name="Freeform 381"/>
              <p:cNvSpPr>
                <a:spLocks/>
              </p:cNvSpPr>
              <p:nvPr/>
            </p:nvSpPr>
            <p:spPr bwMode="auto">
              <a:xfrm>
                <a:off x="519" y="871"/>
                <a:ext cx="4" cy="0"/>
              </a:xfrm>
              <a:custGeom>
                <a:avLst/>
                <a:gdLst>
                  <a:gd name="T0" fmla="*/ 0 w 4"/>
                  <a:gd name="T1" fmla="*/ 0 w 4"/>
                  <a:gd name="T2" fmla="*/ 4 w 4"/>
                  <a:gd name="T3" fmla="*/ 4 w 4"/>
                  <a:gd name="T4" fmla="*/ 4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4" y="0"/>
                    </a:lnTo>
                    <a:lnTo>
                      <a:pt x="4" y="0"/>
                    </a:lnTo>
                    <a:lnTo>
                      <a:pt x="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0" name="Freeform 382"/>
              <p:cNvSpPr>
                <a:spLocks/>
              </p:cNvSpPr>
              <p:nvPr/>
            </p:nvSpPr>
            <p:spPr bwMode="auto">
              <a:xfrm>
                <a:off x="519" y="871"/>
                <a:ext cx="4" cy="0"/>
              </a:xfrm>
              <a:custGeom>
                <a:avLst/>
                <a:gdLst>
                  <a:gd name="T0" fmla="*/ 0 w 4"/>
                  <a:gd name="T1" fmla="*/ 0 w 4"/>
                  <a:gd name="T2" fmla="*/ 4 w 4"/>
                  <a:gd name="T3" fmla="*/ 4 w 4"/>
                  <a:gd name="T4" fmla="*/ 4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4" y="0"/>
                    </a:lnTo>
                    <a:lnTo>
                      <a:pt x="4" y="0"/>
                    </a:lnTo>
                    <a:lnTo>
                      <a:pt x="4"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1" name="Freeform 383"/>
              <p:cNvSpPr>
                <a:spLocks/>
              </p:cNvSpPr>
              <p:nvPr/>
            </p:nvSpPr>
            <p:spPr bwMode="auto">
              <a:xfrm>
                <a:off x="185" y="871"/>
                <a:ext cx="330" cy="231"/>
              </a:xfrm>
              <a:custGeom>
                <a:avLst/>
                <a:gdLst>
                  <a:gd name="T0" fmla="*/ 78 w 78"/>
                  <a:gd name="T1" fmla="*/ 0 h 63"/>
                  <a:gd name="T2" fmla="*/ 0 w 78"/>
                  <a:gd name="T3" fmla="*/ 62 h 63"/>
                  <a:gd name="T4" fmla="*/ 0 w 78"/>
                  <a:gd name="T5" fmla="*/ 63 h 63"/>
                  <a:gd name="T6" fmla="*/ 78 w 78"/>
                  <a:gd name="T7" fmla="*/ 1 h 63"/>
                  <a:gd name="T8" fmla="*/ 78 w 78"/>
                  <a:gd name="T9" fmla="*/ 0 h 63"/>
                  <a:gd name="T10" fmla="*/ 78 w 78"/>
                  <a:gd name="T11" fmla="*/ 0 h 63"/>
                </a:gdLst>
                <a:ahLst/>
                <a:cxnLst>
                  <a:cxn ang="0">
                    <a:pos x="T0" y="T1"/>
                  </a:cxn>
                  <a:cxn ang="0">
                    <a:pos x="T2" y="T3"/>
                  </a:cxn>
                  <a:cxn ang="0">
                    <a:pos x="T4" y="T5"/>
                  </a:cxn>
                  <a:cxn ang="0">
                    <a:pos x="T6" y="T7"/>
                  </a:cxn>
                  <a:cxn ang="0">
                    <a:pos x="T8" y="T9"/>
                  </a:cxn>
                  <a:cxn ang="0">
                    <a:pos x="T10" y="T11"/>
                  </a:cxn>
                </a:cxnLst>
                <a:rect l="0" t="0" r="r" b="b"/>
                <a:pathLst>
                  <a:path w="78" h="63">
                    <a:moveTo>
                      <a:pt x="78" y="0"/>
                    </a:moveTo>
                    <a:cubicBezTo>
                      <a:pt x="0" y="62"/>
                      <a:pt x="0" y="62"/>
                      <a:pt x="0" y="62"/>
                    </a:cubicBezTo>
                    <a:cubicBezTo>
                      <a:pt x="0" y="62"/>
                      <a:pt x="0" y="63"/>
                      <a:pt x="0" y="63"/>
                    </a:cubicBezTo>
                    <a:cubicBezTo>
                      <a:pt x="78" y="1"/>
                      <a:pt x="78" y="1"/>
                      <a:pt x="78" y="1"/>
                    </a:cubicBezTo>
                    <a:cubicBezTo>
                      <a:pt x="78" y="0"/>
                      <a:pt x="78" y="0"/>
                      <a:pt x="78" y="0"/>
                    </a:cubicBezTo>
                    <a:cubicBezTo>
                      <a:pt x="78" y="0"/>
                      <a:pt x="78" y="0"/>
                      <a:pt x="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2" name="Freeform 384"/>
              <p:cNvSpPr>
                <a:spLocks noEditPoints="1"/>
              </p:cNvSpPr>
              <p:nvPr/>
            </p:nvSpPr>
            <p:spPr bwMode="auto">
              <a:xfrm>
                <a:off x="337" y="871"/>
                <a:ext cx="614" cy="852"/>
              </a:xfrm>
              <a:custGeom>
                <a:avLst/>
                <a:gdLst>
                  <a:gd name="T0" fmla="*/ 610 w 614"/>
                  <a:gd name="T1" fmla="*/ 848 h 852"/>
                  <a:gd name="T2" fmla="*/ 305 w 614"/>
                  <a:gd name="T3" fmla="*/ 797 h 852"/>
                  <a:gd name="T4" fmla="*/ 610 w 614"/>
                  <a:gd name="T5" fmla="*/ 848 h 852"/>
                  <a:gd name="T6" fmla="*/ 178 w 614"/>
                  <a:gd name="T7" fmla="*/ 0 h 852"/>
                  <a:gd name="T8" fmla="*/ 178 w 614"/>
                  <a:gd name="T9" fmla="*/ 0 h 852"/>
                  <a:gd name="T10" fmla="*/ 178 w 614"/>
                  <a:gd name="T11" fmla="*/ 3 h 852"/>
                  <a:gd name="T12" fmla="*/ 0 w 614"/>
                  <a:gd name="T13" fmla="*/ 745 h 852"/>
                  <a:gd name="T14" fmla="*/ 0 w 614"/>
                  <a:gd name="T15" fmla="*/ 749 h 852"/>
                  <a:gd name="T16" fmla="*/ 4 w 614"/>
                  <a:gd name="T17" fmla="*/ 749 h 852"/>
                  <a:gd name="T18" fmla="*/ 4 w 614"/>
                  <a:gd name="T19" fmla="*/ 749 h 852"/>
                  <a:gd name="T20" fmla="*/ 4 w 614"/>
                  <a:gd name="T21" fmla="*/ 749 h 852"/>
                  <a:gd name="T22" fmla="*/ 610 w 614"/>
                  <a:gd name="T23" fmla="*/ 848 h 852"/>
                  <a:gd name="T24" fmla="*/ 614 w 614"/>
                  <a:gd name="T25" fmla="*/ 852 h 852"/>
                  <a:gd name="T26" fmla="*/ 614 w 614"/>
                  <a:gd name="T27" fmla="*/ 852 h 852"/>
                  <a:gd name="T28" fmla="*/ 610 w 614"/>
                  <a:gd name="T29" fmla="*/ 848 h 852"/>
                  <a:gd name="T30" fmla="*/ 305 w 614"/>
                  <a:gd name="T31" fmla="*/ 797 h 852"/>
                  <a:gd name="T32" fmla="*/ 9 w 614"/>
                  <a:gd name="T33" fmla="*/ 745 h 852"/>
                  <a:gd name="T34" fmla="*/ 13 w 614"/>
                  <a:gd name="T35" fmla="*/ 720 h 852"/>
                  <a:gd name="T36" fmla="*/ 182 w 614"/>
                  <a:gd name="T37" fmla="*/ 7 h 852"/>
                  <a:gd name="T38" fmla="*/ 182 w 614"/>
                  <a:gd name="T39" fmla="*/ 0 h 852"/>
                  <a:gd name="T40" fmla="*/ 178 w 614"/>
                  <a:gd name="T41"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852">
                    <a:moveTo>
                      <a:pt x="610" y="848"/>
                    </a:moveTo>
                    <a:lnTo>
                      <a:pt x="305" y="797"/>
                    </a:lnTo>
                    <a:lnTo>
                      <a:pt x="610" y="848"/>
                    </a:lnTo>
                    <a:close/>
                    <a:moveTo>
                      <a:pt x="178" y="0"/>
                    </a:moveTo>
                    <a:lnTo>
                      <a:pt x="178" y="0"/>
                    </a:lnTo>
                    <a:lnTo>
                      <a:pt x="178" y="3"/>
                    </a:lnTo>
                    <a:lnTo>
                      <a:pt x="0" y="745"/>
                    </a:lnTo>
                    <a:lnTo>
                      <a:pt x="0" y="749"/>
                    </a:lnTo>
                    <a:lnTo>
                      <a:pt x="4" y="749"/>
                    </a:lnTo>
                    <a:lnTo>
                      <a:pt x="4" y="749"/>
                    </a:lnTo>
                    <a:lnTo>
                      <a:pt x="4" y="749"/>
                    </a:lnTo>
                    <a:lnTo>
                      <a:pt x="610" y="848"/>
                    </a:lnTo>
                    <a:lnTo>
                      <a:pt x="614" y="852"/>
                    </a:lnTo>
                    <a:lnTo>
                      <a:pt x="614" y="852"/>
                    </a:lnTo>
                    <a:lnTo>
                      <a:pt x="610" y="848"/>
                    </a:lnTo>
                    <a:lnTo>
                      <a:pt x="305" y="797"/>
                    </a:lnTo>
                    <a:lnTo>
                      <a:pt x="9" y="745"/>
                    </a:lnTo>
                    <a:lnTo>
                      <a:pt x="13" y="720"/>
                    </a:lnTo>
                    <a:lnTo>
                      <a:pt x="182" y="7"/>
                    </a:lnTo>
                    <a:lnTo>
                      <a:pt x="182" y="0"/>
                    </a:lnTo>
                    <a:lnTo>
                      <a:pt x="1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3" name="Freeform 385"/>
              <p:cNvSpPr>
                <a:spLocks noEditPoints="1"/>
              </p:cNvSpPr>
              <p:nvPr/>
            </p:nvSpPr>
            <p:spPr bwMode="auto">
              <a:xfrm>
                <a:off x="337" y="871"/>
                <a:ext cx="614" cy="852"/>
              </a:xfrm>
              <a:custGeom>
                <a:avLst/>
                <a:gdLst>
                  <a:gd name="T0" fmla="*/ 610 w 614"/>
                  <a:gd name="T1" fmla="*/ 848 h 852"/>
                  <a:gd name="T2" fmla="*/ 305 w 614"/>
                  <a:gd name="T3" fmla="*/ 797 h 852"/>
                  <a:gd name="T4" fmla="*/ 610 w 614"/>
                  <a:gd name="T5" fmla="*/ 848 h 852"/>
                  <a:gd name="T6" fmla="*/ 178 w 614"/>
                  <a:gd name="T7" fmla="*/ 0 h 852"/>
                  <a:gd name="T8" fmla="*/ 178 w 614"/>
                  <a:gd name="T9" fmla="*/ 0 h 852"/>
                  <a:gd name="T10" fmla="*/ 178 w 614"/>
                  <a:gd name="T11" fmla="*/ 3 h 852"/>
                  <a:gd name="T12" fmla="*/ 0 w 614"/>
                  <a:gd name="T13" fmla="*/ 745 h 852"/>
                  <a:gd name="T14" fmla="*/ 0 w 614"/>
                  <a:gd name="T15" fmla="*/ 749 h 852"/>
                  <a:gd name="T16" fmla="*/ 4 w 614"/>
                  <a:gd name="T17" fmla="*/ 749 h 852"/>
                  <a:gd name="T18" fmla="*/ 4 w 614"/>
                  <a:gd name="T19" fmla="*/ 749 h 852"/>
                  <a:gd name="T20" fmla="*/ 4 w 614"/>
                  <a:gd name="T21" fmla="*/ 749 h 852"/>
                  <a:gd name="T22" fmla="*/ 610 w 614"/>
                  <a:gd name="T23" fmla="*/ 848 h 852"/>
                  <a:gd name="T24" fmla="*/ 614 w 614"/>
                  <a:gd name="T25" fmla="*/ 852 h 852"/>
                  <a:gd name="T26" fmla="*/ 614 w 614"/>
                  <a:gd name="T27" fmla="*/ 852 h 852"/>
                  <a:gd name="T28" fmla="*/ 610 w 614"/>
                  <a:gd name="T29" fmla="*/ 848 h 852"/>
                  <a:gd name="T30" fmla="*/ 305 w 614"/>
                  <a:gd name="T31" fmla="*/ 797 h 852"/>
                  <a:gd name="T32" fmla="*/ 9 w 614"/>
                  <a:gd name="T33" fmla="*/ 745 h 852"/>
                  <a:gd name="T34" fmla="*/ 13 w 614"/>
                  <a:gd name="T35" fmla="*/ 720 h 852"/>
                  <a:gd name="T36" fmla="*/ 182 w 614"/>
                  <a:gd name="T37" fmla="*/ 7 h 852"/>
                  <a:gd name="T38" fmla="*/ 182 w 614"/>
                  <a:gd name="T39" fmla="*/ 0 h 852"/>
                  <a:gd name="T40" fmla="*/ 178 w 614"/>
                  <a:gd name="T41"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852">
                    <a:moveTo>
                      <a:pt x="610" y="848"/>
                    </a:moveTo>
                    <a:lnTo>
                      <a:pt x="305" y="797"/>
                    </a:lnTo>
                    <a:lnTo>
                      <a:pt x="610" y="848"/>
                    </a:lnTo>
                    <a:moveTo>
                      <a:pt x="178" y="0"/>
                    </a:moveTo>
                    <a:lnTo>
                      <a:pt x="178" y="0"/>
                    </a:lnTo>
                    <a:lnTo>
                      <a:pt x="178" y="3"/>
                    </a:lnTo>
                    <a:lnTo>
                      <a:pt x="0" y="745"/>
                    </a:lnTo>
                    <a:lnTo>
                      <a:pt x="0" y="749"/>
                    </a:lnTo>
                    <a:lnTo>
                      <a:pt x="4" y="749"/>
                    </a:lnTo>
                    <a:lnTo>
                      <a:pt x="4" y="749"/>
                    </a:lnTo>
                    <a:lnTo>
                      <a:pt x="4" y="749"/>
                    </a:lnTo>
                    <a:lnTo>
                      <a:pt x="610" y="848"/>
                    </a:lnTo>
                    <a:lnTo>
                      <a:pt x="614" y="852"/>
                    </a:lnTo>
                    <a:lnTo>
                      <a:pt x="614" y="852"/>
                    </a:lnTo>
                    <a:lnTo>
                      <a:pt x="610" y="848"/>
                    </a:lnTo>
                    <a:lnTo>
                      <a:pt x="305" y="797"/>
                    </a:lnTo>
                    <a:lnTo>
                      <a:pt x="9" y="745"/>
                    </a:lnTo>
                    <a:lnTo>
                      <a:pt x="13" y="720"/>
                    </a:lnTo>
                    <a:lnTo>
                      <a:pt x="182" y="7"/>
                    </a:lnTo>
                    <a:lnTo>
                      <a:pt x="182" y="0"/>
                    </a:lnTo>
                    <a:lnTo>
                      <a:pt x="1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4" name="Freeform 386"/>
              <p:cNvSpPr>
                <a:spLocks/>
              </p:cNvSpPr>
              <p:nvPr/>
            </p:nvSpPr>
            <p:spPr bwMode="auto">
              <a:xfrm>
                <a:off x="951" y="1719"/>
                <a:ext cx="4" cy="4"/>
              </a:xfrm>
              <a:custGeom>
                <a:avLst/>
                <a:gdLst>
                  <a:gd name="T0" fmla="*/ 4 w 4"/>
                  <a:gd name="T1" fmla="*/ 0 h 4"/>
                  <a:gd name="T2" fmla="*/ 0 w 4"/>
                  <a:gd name="T3" fmla="*/ 4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4"/>
                    </a:lnTo>
                    <a:lnTo>
                      <a:pt x="4" y="4"/>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5" name="Freeform 387"/>
              <p:cNvSpPr>
                <a:spLocks/>
              </p:cNvSpPr>
              <p:nvPr/>
            </p:nvSpPr>
            <p:spPr bwMode="auto">
              <a:xfrm>
                <a:off x="951" y="1719"/>
                <a:ext cx="4" cy="4"/>
              </a:xfrm>
              <a:custGeom>
                <a:avLst/>
                <a:gdLst>
                  <a:gd name="T0" fmla="*/ 4 w 4"/>
                  <a:gd name="T1" fmla="*/ 0 h 4"/>
                  <a:gd name="T2" fmla="*/ 0 w 4"/>
                  <a:gd name="T3" fmla="*/ 4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4"/>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6" name="Freeform 388"/>
              <p:cNvSpPr>
                <a:spLocks/>
              </p:cNvSpPr>
              <p:nvPr/>
            </p:nvSpPr>
            <p:spPr bwMode="auto">
              <a:xfrm>
                <a:off x="185" y="117"/>
                <a:ext cx="334" cy="754"/>
              </a:xfrm>
              <a:custGeom>
                <a:avLst/>
                <a:gdLst>
                  <a:gd name="T0" fmla="*/ 61 w 79"/>
                  <a:gd name="T1" fmla="*/ 0 h 205"/>
                  <a:gd name="T2" fmla="*/ 60 w 79"/>
                  <a:gd name="T3" fmla="*/ 0 h 205"/>
                  <a:gd name="T4" fmla="*/ 60 w 79"/>
                  <a:gd name="T5" fmla="*/ 0 h 205"/>
                  <a:gd name="T6" fmla="*/ 60 w 79"/>
                  <a:gd name="T7" fmla="*/ 0 h 205"/>
                  <a:gd name="T8" fmla="*/ 0 w 79"/>
                  <a:gd name="T9" fmla="*/ 37 h 205"/>
                  <a:gd name="T10" fmla="*/ 0 w 79"/>
                  <a:gd name="T11" fmla="*/ 38 h 205"/>
                  <a:gd name="T12" fmla="*/ 60 w 79"/>
                  <a:gd name="T13" fmla="*/ 1 h 205"/>
                  <a:gd name="T14" fmla="*/ 75 w 79"/>
                  <a:gd name="T15" fmla="*/ 172 h 205"/>
                  <a:gd name="T16" fmla="*/ 78 w 79"/>
                  <a:gd name="T17" fmla="*/ 204 h 205"/>
                  <a:gd name="T18" fmla="*/ 79 w 79"/>
                  <a:gd name="T19" fmla="*/ 205 h 205"/>
                  <a:gd name="T20" fmla="*/ 79 w 79"/>
                  <a:gd name="T21" fmla="*/ 205 h 205"/>
                  <a:gd name="T22" fmla="*/ 79 w 79"/>
                  <a:gd name="T23" fmla="*/ 204 h 205"/>
                  <a:gd name="T24" fmla="*/ 79 w 79"/>
                  <a:gd name="T25" fmla="*/ 204 h 205"/>
                  <a:gd name="T26" fmla="*/ 61 w 79"/>
                  <a:gd name="T27" fmla="*/ 0 h 205"/>
                  <a:gd name="T28" fmla="*/ 61 w 79"/>
                  <a:gd name="T2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205">
                    <a:moveTo>
                      <a:pt x="61" y="0"/>
                    </a:moveTo>
                    <a:cubicBezTo>
                      <a:pt x="60" y="0"/>
                      <a:pt x="60" y="0"/>
                      <a:pt x="60" y="0"/>
                    </a:cubicBezTo>
                    <a:cubicBezTo>
                      <a:pt x="60" y="0"/>
                      <a:pt x="60" y="0"/>
                      <a:pt x="60" y="0"/>
                    </a:cubicBezTo>
                    <a:cubicBezTo>
                      <a:pt x="60" y="0"/>
                      <a:pt x="60" y="0"/>
                      <a:pt x="60" y="0"/>
                    </a:cubicBezTo>
                    <a:cubicBezTo>
                      <a:pt x="0" y="37"/>
                      <a:pt x="0" y="37"/>
                      <a:pt x="0" y="37"/>
                    </a:cubicBezTo>
                    <a:cubicBezTo>
                      <a:pt x="0" y="37"/>
                      <a:pt x="0" y="38"/>
                      <a:pt x="0" y="38"/>
                    </a:cubicBezTo>
                    <a:cubicBezTo>
                      <a:pt x="60" y="1"/>
                      <a:pt x="60" y="1"/>
                      <a:pt x="60" y="1"/>
                    </a:cubicBezTo>
                    <a:cubicBezTo>
                      <a:pt x="75" y="172"/>
                      <a:pt x="75" y="172"/>
                      <a:pt x="75" y="172"/>
                    </a:cubicBezTo>
                    <a:cubicBezTo>
                      <a:pt x="78" y="204"/>
                      <a:pt x="78" y="204"/>
                      <a:pt x="78" y="204"/>
                    </a:cubicBezTo>
                    <a:cubicBezTo>
                      <a:pt x="79" y="205"/>
                      <a:pt x="79" y="205"/>
                      <a:pt x="79" y="205"/>
                    </a:cubicBezTo>
                    <a:cubicBezTo>
                      <a:pt x="79" y="205"/>
                      <a:pt x="79" y="205"/>
                      <a:pt x="79" y="205"/>
                    </a:cubicBezTo>
                    <a:cubicBezTo>
                      <a:pt x="79" y="204"/>
                      <a:pt x="79" y="204"/>
                      <a:pt x="79" y="204"/>
                    </a:cubicBezTo>
                    <a:cubicBezTo>
                      <a:pt x="79" y="204"/>
                      <a:pt x="79" y="204"/>
                      <a:pt x="79" y="204"/>
                    </a:cubicBezTo>
                    <a:cubicBezTo>
                      <a:pt x="61" y="0"/>
                      <a:pt x="61" y="0"/>
                      <a:pt x="61" y="0"/>
                    </a:cubicBezTo>
                    <a:cubicBezTo>
                      <a:pt x="61" y="0"/>
                      <a:pt x="61" y="0"/>
                      <a:pt x="6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7" name="Freeform 389"/>
              <p:cNvSpPr>
                <a:spLocks/>
              </p:cNvSpPr>
              <p:nvPr/>
            </p:nvSpPr>
            <p:spPr bwMode="auto">
              <a:xfrm>
                <a:off x="185" y="815"/>
                <a:ext cx="334" cy="56"/>
              </a:xfrm>
              <a:custGeom>
                <a:avLst/>
                <a:gdLst>
                  <a:gd name="T0" fmla="*/ 0 w 334"/>
                  <a:gd name="T1" fmla="*/ 0 h 56"/>
                  <a:gd name="T2" fmla="*/ 0 w 334"/>
                  <a:gd name="T3" fmla="*/ 0 h 56"/>
                  <a:gd name="T4" fmla="*/ 0 w 334"/>
                  <a:gd name="T5" fmla="*/ 4 h 56"/>
                  <a:gd name="T6" fmla="*/ 12 w 334"/>
                  <a:gd name="T7" fmla="*/ 8 h 56"/>
                  <a:gd name="T8" fmla="*/ 330 w 334"/>
                  <a:gd name="T9" fmla="*/ 56 h 56"/>
                  <a:gd name="T10" fmla="*/ 330 w 334"/>
                  <a:gd name="T11" fmla="*/ 56 h 56"/>
                  <a:gd name="T12" fmla="*/ 334 w 334"/>
                  <a:gd name="T13" fmla="*/ 56 h 56"/>
                  <a:gd name="T14" fmla="*/ 330 w 334"/>
                  <a:gd name="T15" fmla="*/ 56 h 56"/>
                  <a:gd name="T16" fmla="*/ 330 w 334"/>
                  <a:gd name="T17" fmla="*/ 52 h 56"/>
                  <a:gd name="T18" fmla="*/ 0 w 334"/>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56">
                    <a:moveTo>
                      <a:pt x="0" y="0"/>
                    </a:moveTo>
                    <a:lnTo>
                      <a:pt x="0" y="0"/>
                    </a:lnTo>
                    <a:lnTo>
                      <a:pt x="0" y="4"/>
                    </a:lnTo>
                    <a:lnTo>
                      <a:pt x="12" y="8"/>
                    </a:lnTo>
                    <a:lnTo>
                      <a:pt x="330" y="56"/>
                    </a:lnTo>
                    <a:lnTo>
                      <a:pt x="330" y="56"/>
                    </a:lnTo>
                    <a:lnTo>
                      <a:pt x="334" y="56"/>
                    </a:lnTo>
                    <a:lnTo>
                      <a:pt x="330" y="56"/>
                    </a:lnTo>
                    <a:lnTo>
                      <a:pt x="33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8" name="Freeform 390"/>
              <p:cNvSpPr>
                <a:spLocks/>
              </p:cNvSpPr>
              <p:nvPr/>
            </p:nvSpPr>
            <p:spPr bwMode="auto">
              <a:xfrm>
                <a:off x="185" y="815"/>
                <a:ext cx="334" cy="56"/>
              </a:xfrm>
              <a:custGeom>
                <a:avLst/>
                <a:gdLst>
                  <a:gd name="T0" fmla="*/ 0 w 334"/>
                  <a:gd name="T1" fmla="*/ 0 h 56"/>
                  <a:gd name="T2" fmla="*/ 0 w 334"/>
                  <a:gd name="T3" fmla="*/ 0 h 56"/>
                  <a:gd name="T4" fmla="*/ 0 w 334"/>
                  <a:gd name="T5" fmla="*/ 4 h 56"/>
                  <a:gd name="T6" fmla="*/ 12 w 334"/>
                  <a:gd name="T7" fmla="*/ 8 h 56"/>
                  <a:gd name="T8" fmla="*/ 330 w 334"/>
                  <a:gd name="T9" fmla="*/ 56 h 56"/>
                  <a:gd name="T10" fmla="*/ 330 w 334"/>
                  <a:gd name="T11" fmla="*/ 56 h 56"/>
                  <a:gd name="T12" fmla="*/ 334 w 334"/>
                  <a:gd name="T13" fmla="*/ 56 h 56"/>
                  <a:gd name="T14" fmla="*/ 330 w 334"/>
                  <a:gd name="T15" fmla="*/ 56 h 56"/>
                  <a:gd name="T16" fmla="*/ 330 w 334"/>
                  <a:gd name="T17" fmla="*/ 52 h 56"/>
                  <a:gd name="T18" fmla="*/ 0 w 334"/>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56">
                    <a:moveTo>
                      <a:pt x="0" y="0"/>
                    </a:moveTo>
                    <a:lnTo>
                      <a:pt x="0" y="0"/>
                    </a:lnTo>
                    <a:lnTo>
                      <a:pt x="0" y="4"/>
                    </a:lnTo>
                    <a:lnTo>
                      <a:pt x="12" y="8"/>
                    </a:lnTo>
                    <a:lnTo>
                      <a:pt x="330" y="56"/>
                    </a:lnTo>
                    <a:lnTo>
                      <a:pt x="330" y="56"/>
                    </a:lnTo>
                    <a:lnTo>
                      <a:pt x="334" y="56"/>
                    </a:lnTo>
                    <a:lnTo>
                      <a:pt x="330" y="56"/>
                    </a:lnTo>
                    <a:lnTo>
                      <a:pt x="330" y="5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9" name="Freeform 391"/>
              <p:cNvSpPr>
                <a:spLocks noEditPoints="1"/>
              </p:cNvSpPr>
              <p:nvPr/>
            </p:nvSpPr>
            <p:spPr bwMode="auto">
              <a:xfrm>
                <a:off x="515" y="867"/>
                <a:ext cx="1253" cy="856"/>
              </a:xfrm>
              <a:custGeom>
                <a:avLst/>
                <a:gdLst>
                  <a:gd name="T0" fmla="*/ 436 w 1253"/>
                  <a:gd name="T1" fmla="*/ 848 h 856"/>
                  <a:gd name="T2" fmla="*/ 1249 w 1253"/>
                  <a:gd name="T3" fmla="*/ 268 h 856"/>
                  <a:gd name="T4" fmla="*/ 436 w 1253"/>
                  <a:gd name="T5" fmla="*/ 848 h 856"/>
                  <a:gd name="T6" fmla="*/ 436 w 1253"/>
                  <a:gd name="T7" fmla="*/ 848 h 856"/>
                  <a:gd name="T8" fmla="*/ 114 w 1253"/>
                  <a:gd name="T9" fmla="*/ 220 h 856"/>
                  <a:gd name="T10" fmla="*/ 8 w 1253"/>
                  <a:gd name="T11" fmla="*/ 7 h 856"/>
                  <a:gd name="T12" fmla="*/ 1249 w 1253"/>
                  <a:gd name="T13" fmla="*/ 268 h 856"/>
                  <a:gd name="T14" fmla="*/ 436 w 1253"/>
                  <a:gd name="T15" fmla="*/ 848 h 856"/>
                  <a:gd name="T16" fmla="*/ 0 w 1253"/>
                  <a:gd name="T17" fmla="*/ 0 h 856"/>
                  <a:gd name="T18" fmla="*/ 0 w 1253"/>
                  <a:gd name="T19" fmla="*/ 0 h 856"/>
                  <a:gd name="T20" fmla="*/ 0 w 1253"/>
                  <a:gd name="T21" fmla="*/ 4 h 856"/>
                  <a:gd name="T22" fmla="*/ 4 w 1253"/>
                  <a:gd name="T23" fmla="*/ 4 h 856"/>
                  <a:gd name="T24" fmla="*/ 4 w 1253"/>
                  <a:gd name="T25" fmla="*/ 11 h 856"/>
                  <a:gd name="T26" fmla="*/ 432 w 1253"/>
                  <a:gd name="T27" fmla="*/ 852 h 856"/>
                  <a:gd name="T28" fmla="*/ 436 w 1253"/>
                  <a:gd name="T29" fmla="*/ 856 h 856"/>
                  <a:gd name="T30" fmla="*/ 436 w 1253"/>
                  <a:gd name="T31" fmla="*/ 856 h 856"/>
                  <a:gd name="T32" fmla="*/ 436 w 1253"/>
                  <a:gd name="T33" fmla="*/ 856 h 856"/>
                  <a:gd name="T34" fmla="*/ 440 w 1253"/>
                  <a:gd name="T35" fmla="*/ 852 h 856"/>
                  <a:gd name="T36" fmla="*/ 440 w 1253"/>
                  <a:gd name="T37" fmla="*/ 852 h 856"/>
                  <a:gd name="T38" fmla="*/ 440 w 1253"/>
                  <a:gd name="T39" fmla="*/ 852 h 856"/>
                  <a:gd name="T40" fmla="*/ 915 w 1253"/>
                  <a:gd name="T41" fmla="*/ 510 h 856"/>
                  <a:gd name="T42" fmla="*/ 1249 w 1253"/>
                  <a:gd name="T43" fmla="*/ 272 h 856"/>
                  <a:gd name="T44" fmla="*/ 1249 w 1253"/>
                  <a:gd name="T45" fmla="*/ 272 h 856"/>
                  <a:gd name="T46" fmla="*/ 1253 w 1253"/>
                  <a:gd name="T47" fmla="*/ 272 h 856"/>
                  <a:gd name="T48" fmla="*/ 1253 w 1253"/>
                  <a:gd name="T49" fmla="*/ 268 h 856"/>
                  <a:gd name="T50" fmla="*/ 1249 w 1253"/>
                  <a:gd name="T51" fmla="*/ 268 h 856"/>
                  <a:gd name="T52" fmla="*/ 1249 w 1253"/>
                  <a:gd name="T53" fmla="*/ 268 h 856"/>
                  <a:gd name="T54" fmla="*/ 1249 w 1253"/>
                  <a:gd name="T55" fmla="*/ 264 h 856"/>
                  <a:gd name="T56" fmla="*/ 165 w 1253"/>
                  <a:gd name="T57" fmla="*/ 37 h 856"/>
                  <a:gd name="T58" fmla="*/ 8 w 1253"/>
                  <a:gd name="T59" fmla="*/ 4 h 856"/>
                  <a:gd name="T60" fmla="*/ 4 w 1253"/>
                  <a:gd name="T61" fmla="*/ 4 h 856"/>
                  <a:gd name="T62" fmla="*/ 0 w 1253"/>
                  <a:gd name="T63" fmla="*/ 0 h 856"/>
                  <a:gd name="T64" fmla="*/ 0 w 1253"/>
                  <a:gd name="T65"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3" h="856">
                    <a:moveTo>
                      <a:pt x="436" y="848"/>
                    </a:moveTo>
                    <a:lnTo>
                      <a:pt x="1249" y="268"/>
                    </a:lnTo>
                    <a:lnTo>
                      <a:pt x="436" y="848"/>
                    </a:lnTo>
                    <a:close/>
                    <a:moveTo>
                      <a:pt x="436" y="848"/>
                    </a:moveTo>
                    <a:lnTo>
                      <a:pt x="114" y="220"/>
                    </a:lnTo>
                    <a:lnTo>
                      <a:pt x="8" y="7"/>
                    </a:lnTo>
                    <a:lnTo>
                      <a:pt x="1249" y="268"/>
                    </a:lnTo>
                    <a:lnTo>
                      <a:pt x="436" y="848"/>
                    </a:lnTo>
                    <a:close/>
                    <a:moveTo>
                      <a:pt x="0" y="0"/>
                    </a:moveTo>
                    <a:lnTo>
                      <a:pt x="0" y="0"/>
                    </a:lnTo>
                    <a:lnTo>
                      <a:pt x="0" y="4"/>
                    </a:lnTo>
                    <a:lnTo>
                      <a:pt x="4" y="4"/>
                    </a:lnTo>
                    <a:lnTo>
                      <a:pt x="4" y="11"/>
                    </a:lnTo>
                    <a:lnTo>
                      <a:pt x="432" y="852"/>
                    </a:lnTo>
                    <a:lnTo>
                      <a:pt x="436" y="856"/>
                    </a:lnTo>
                    <a:lnTo>
                      <a:pt x="436" y="856"/>
                    </a:lnTo>
                    <a:lnTo>
                      <a:pt x="436" y="856"/>
                    </a:lnTo>
                    <a:lnTo>
                      <a:pt x="440" y="852"/>
                    </a:lnTo>
                    <a:lnTo>
                      <a:pt x="440" y="852"/>
                    </a:lnTo>
                    <a:lnTo>
                      <a:pt x="440" y="852"/>
                    </a:lnTo>
                    <a:lnTo>
                      <a:pt x="915" y="510"/>
                    </a:lnTo>
                    <a:lnTo>
                      <a:pt x="1249" y="272"/>
                    </a:lnTo>
                    <a:lnTo>
                      <a:pt x="1249" y="272"/>
                    </a:lnTo>
                    <a:lnTo>
                      <a:pt x="1253" y="272"/>
                    </a:lnTo>
                    <a:lnTo>
                      <a:pt x="1253" y="268"/>
                    </a:lnTo>
                    <a:lnTo>
                      <a:pt x="1249" y="268"/>
                    </a:lnTo>
                    <a:lnTo>
                      <a:pt x="1249" y="268"/>
                    </a:lnTo>
                    <a:lnTo>
                      <a:pt x="1249" y="264"/>
                    </a:lnTo>
                    <a:lnTo>
                      <a:pt x="165" y="37"/>
                    </a:lnTo>
                    <a:lnTo>
                      <a:pt x="8" y="4"/>
                    </a:lnTo>
                    <a:lnTo>
                      <a:pt x="4"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0" name="Freeform 392"/>
              <p:cNvSpPr>
                <a:spLocks noEditPoints="1"/>
              </p:cNvSpPr>
              <p:nvPr/>
            </p:nvSpPr>
            <p:spPr bwMode="auto">
              <a:xfrm>
                <a:off x="515" y="867"/>
                <a:ext cx="1253" cy="856"/>
              </a:xfrm>
              <a:custGeom>
                <a:avLst/>
                <a:gdLst>
                  <a:gd name="T0" fmla="*/ 436 w 1253"/>
                  <a:gd name="T1" fmla="*/ 848 h 856"/>
                  <a:gd name="T2" fmla="*/ 1249 w 1253"/>
                  <a:gd name="T3" fmla="*/ 268 h 856"/>
                  <a:gd name="T4" fmla="*/ 436 w 1253"/>
                  <a:gd name="T5" fmla="*/ 848 h 856"/>
                  <a:gd name="T6" fmla="*/ 436 w 1253"/>
                  <a:gd name="T7" fmla="*/ 848 h 856"/>
                  <a:gd name="T8" fmla="*/ 114 w 1253"/>
                  <a:gd name="T9" fmla="*/ 220 h 856"/>
                  <a:gd name="T10" fmla="*/ 8 w 1253"/>
                  <a:gd name="T11" fmla="*/ 7 h 856"/>
                  <a:gd name="T12" fmla="*/ 1249 w 1253"/>
                  <a:gd name="T13" fmla="*/ 268 h 856"/>
                  <a:gd name="T14" fmla="*/ 436 w 1253"/>
                  <a:gd name="T15" fmla="*/ 848 h 856"/>
                  <a:gd name="T16" fmla="*/ 0 w 1253"/>
                  <a:gd name="T17" fmla="*/ 0 h 856"/>
                  <a:gd name="T18" fmla="*/ 0 w 1253"/>
                  <a:gd name="T19" fmla="*/ 0 h 856"/>
                  <a:gd name="T20" fmla="*/ 0 w 1253"/>
                  <a:gd name="T21" fmla="*/ 4 h 856"/>
                  <a:gd name="T22" fmla="*/ 4 w 1253"/>
                  <a:gd name="T23" fmla="*/ 4 h 856"/>
                  <a:gd name="T24" fmla="*/ 4 w 1253"/>
                  <a:gd name="T25" fmla="*/ 11 h 856"/>
                  <a:gd name="T26" fmla="*/ 432 w 1253"/>
                  <a:gd name="T27" fmla="*/ 852 h 856"/>
                  <a:gd name="T28" fmla="*/ 436 w 1253"/>
                  <a:gd name="T29" fmla="*/ 856 h 856"/>
                  <a:gd name="T30" fmla="*/ 436 w 1253"/>
                  <a:gd name="T31" fmla="*/ 856 h 856"/>
                  <a:gd name="T32" fmla="*/ 436 w 1253"/>
                  <a:gd name="T33" fmla="*/ 856 h 856"/>
                  <a:gd name="T34" fmla="*/ 440 w 1253"/>
                  <a:gd name="T35" fmla="*/ 852 h 856"/>
                  <a:gd name="T36" fmla="*/ 440 w 1253"/>
                  <a:gd name="T37" fmla="*/ 852 h 856"/>
                  <a:gd name="T38" fmla="*/ 440 w 1253"/>
                  <a:gd name="T39" fmla="*/ 852 h 856"/>
                  <a:gd name="T40" fmla="*/ 915 w 1253"/>
                  <a:gd name="T41" fmla="*/ 510 h 856"/>
                  <a:gd name="T42" fmla="*/ 1249 w 1253"/>
                  <a:gd name="T43" fmla="*/ 272 h 856"/>
                  <a:gd name="T44" fmla="*/ 1249 w 1253"/>
                  <a:gd name="T45" fmla="*/ 272 h 856"/>
                  <a:gd name="T46" fmla="*/ 1253 w 1253"/>
                  <a:gd name="T47" fmla="*/ 272 h 856"/>
                  <a:gd name="T48" fmla="*/ 1253 w 1253"/>
                  <a:gd name="T49" fmla="*/ 268 h 856"/>
                  <a:gd name="T50" fmla="*/ 1249 w 1253"/>
                  <a:gd name="T51" fmla="*/ 268 h 856"/>
                  <a:gd name="T52" fmla="*/ 1249 w 1253"/>
                  <a:gd name="T53" fmla="*/ 268 h 856"/>
                  <a:gd name="T54" fmla="*/ 1249 w 1253"/>
                  <a:gd name="T55" fmla="*/ 264 h 856"/>
                  <a:gd name="T56" fmla="*/ 165 w 1253"/>
                  <a:gd name="T57" fmla="*/ 37 h 856"/>
                  <a:gd name="T58" fmla="*/ 8 w 1253"/>
                  <a:gd name="T59" fmla="*/ 4 h 856"/>
                  <a:gd name="T60" fmla="*/ 4 w 1253"/>
                  <a:gd name="T61" fmla="*/ 4 h 856"/>
                  <a:gd name="T62" fmla="*/ 0 w 1253"/>
                  <a:gd name="T63" fmla="*/ 0 h 856"/>
                  <a:gd name="T64" fmla="*/ 0 w 1253"/>
                  <a:gd name="T65"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53" h="856">
                    <a:moveTo>
                      <a:pt x="436" y="848"/>
                    </a:moveTo>
                    <a:lnTo>
                      <a:pt x="1249" y="268"/>
                    </a:lnTo>
                    <a:lnTo>
                      <a:pt x="436" y="848"/>
                    </a:lnTo>
                    <a:moveTo>
                      <a:pt x="436" y="848"/>
                    </a:moveTo>
                    <a:lnTo>
                      <a:pt x="114" y="220"/>
                    </a:lnTo>
                    <a:lnTo>
                      <a:pt x="8" y="7"/>
                    </a:lnTo>
                    <a:lnTo>
                      <a:pt x="1249" y="268"/>
                    </a:lnTo>
                    <a:lnTo>
                      <a:pt x="436" y="848"/>
                    </a:lnTo>
                    <a:moveTo>
                      <a:pt x="0" y="0"/>
                    </a:moveTo>
                    <a:lnTo>
                      <a:pt x="0" y="0"/>
                    </a:lnTo>
                    <a:lnTo>
                      <a:pt x="0" y="4"/>
                    </a:lnTo>
                    <a:lnTo>
                      <a:pt x="4" y="4"/>
                    </a:lnTo>
                    <a:lnTo>
                      <a:pt x="4" y="11"/>
                    </a:lnTo>
                    <a:lnTo>
                      <a:pt x="432" y="852"/>
                    </a:lnTo>
                    <a:lnTo>
                      <a:pt x="436" y="856"/>
                    </a:lnTo>
                    <a:lnTo>
                      <a:pt x="436" y="856"/>
                    </a:lnTo>
                    <a:lnTo>
                      <a:pt x="436" y="856"/>
                    </a:lnTo>
                    <a:lnTo>
                      <a:pt x="440" y="852"/>
                    </a:lnTo>
                    <a:lnTo>
                      <a:pt x="440" y="852"/>
                    </a:lnTo>
                    <a:lnTo>
                      <a:pt x="440" y="852"/>
                    </a:lnTo>
                    <a:lnTo>
                      <a:pt x="915" y="510"/>
                    </a:lnTo>
                    <a:lnTo>
                      <a:pt x="1249" y="272"/>
                    </a:lnTo>
                    <a:lnTo>
                      <a:pt x="1249" y="272"/>
                    </a:lnTo>
                    <a:lnTo>
                      <a:pt x="1253" y="272"/>
                    </a:lnTo>
                    <a:lnTo>
                      <a:pt x="1253" y="268"/>
                    </a:lnTo>
                    <a:lnTo>
                      <a:pt x="1249" y="268"/>
                    </a:lnTo>
                    <a:lnTo>
                      <a:pt x="1249" y="268"/>
                    </a:lnTo>
                    <a:lnTo>
                      <a:pt x="1249" y="264"/>
                    </a:lnTo>
                    <a:lnTo>
                      <a:pt x="165" y="37"/>
                    </a:lnTo>
                    <a:lnTo>
                      <a:pt x="8" y="4"/>
                    </a:lnTo>
                    <a:lnTo>
                      <a:pt x="4" y="4"/>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1" name="Freeform 393"/>
              <p:cNvSpPr>
                <a:spLocks/>
              </p:cNvSpPr>
              <p:nvPr/>
            </p:nvSpPr>
            <p:spPr bwMode="auto">
              <a:xfrm>
                <a:off x="5122" y="3699"/>
                <a:ext cx="512" cy="331"/>
              </a:xfrm>
              <a:custGeom>
                <a:avLst/>
                <a:gdLst>
                  <a:gd name="T0" fmla="*/ 0 w 512"/>
                  <a:gd name="T1" fmla="*/ 0 h 331"/>
                  <a:gd name="T2" fmla="*/ 512 w 512"/>
                  <a:gd name="T3" fmla="*/ 331 h 331"/>
                  <a:gd name="T4" fmla="*/ 512 w 512"/>
                  <a:gd name="T5" fmla="*/ 331 h 331"/>
                  <a:gd name="T6" fmla="*/ 0 w 512"/>
                  <a:gd name="T7" fmla="*/ 0 h 331"/>
                </a:gdLst>
                <a:ahLst/>
                <a:cxnLst>
                  <a:cxn ang="0">
                    <a:pos x="T0" y="T1"/>
                  </a:cxn>
                  <a:cxn ang="0">
                    <a:pos x="T2" y="T3"/>
                  </a:cxn>
                  <a:cxn ang="0">
                    <a:pos x="T4" y="T5"/>
                  </a:cxn>
                  <a:cxn ang="0">
                    <a:pos x="T6" y="T7"/>
                  </a:cxn>
                </a:cxnLst>
                <a:rect l="0" t="0" r="r" b="b"/>
                <a:pathLst>
                  <a:path w="512" h="331">
                    <a:moveTo>
                      <a:pt x="0" y="0"/>
                    </a:moveTo>
                    <a:lnTo>
                      <a:pt x="512" y="331"/>
                    </a:lnTo>
                    <a:lnTo>
                      <a:pt x="512" y="33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2" name="Freeform 394"/>
              <p:cNvSpPr>
                <a:spLocks/>
              </p:cNvSpPr>
              <p:nvPr/>
            </p:nvSpPr>
            <p:spPr bwMode="auto">
              <a:xfrm>
                <a:off x="5122" y="3699"/>
                <a:ext cx="512" cy="331"/>
              </a:xfrm>
              <a:custGeom>
                <a:avLst/>
                <a:gdLst>
                  <a:gd name="T0" fmla="*/ 0 w 512"/>
                  <a:gd name="T1" fmla="*/ 0 h 331"/>
                  <a:gd name="T2" fmla="*/ 512 w 512"/>
                  <a:gd name="T3" fmla="*/ 331 h 331"/>
                  <a:gd name="T4" fmla="*/ 512 w 512"/>
                  <a:gd name="T5" fmla="*/ 331 h 331"/>
                  <a:gd name="T6" fmla="*/ 0 w 512"/>
                  <a:gd name="T7" fmla="*/ 0 h 331"/>
                </a:gdLst>
                <a:ahLst/>
                <a:cxnLst>
                  <a:cxn ang="0">
                    <a:pos x="T0" y="T1"/>
                  </a:cxn>
                  <a:cxn ang="0">
                    <a:pos x="T2" y="T3"/>
                  </a:cxn>
                  <a:cxn ang="0">
                    <a:pos x="T4" y="T5"/>
                  </a:cxn>
                  <a:cxn ang="0">
                    <a:pos x="T6" y="T7"/>
                  </a:cxn>
                </a:cxnLst>
                <a:rect l="0" t="0" r="r" b="b"/>
                <a:pathLst>
                  <a:path w="512" h="331">
                    <a:moveTo>
                      <a:pt x="0" y="0"/>
                    </a:moveTo>
                    <a:lnTo>
                      <a:pt x="512" y="331"/>
                    </a:lnTo>
                    <a:lnTo>
                      <a:pt x="512" y="33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3" name="Freeform 395"/>
              <p:cNvSpPr>
                <a:spLocks/>
              </p:cNvSpPr>
              <p:nvPr/>
            </p:nvSpPr>
            <p:spPr bwMode="auto">
              <a:xfrm>
                <a:off x="4881" y="3185"/>
                <a:ext cx="478" cy="73"/>
              </a:xfrm>
              <a:custGeom>
                <a:avLst/>
                <a:gdLst>
                  <a:gd name="T0" fmla="*/ 478 w 478"/>
                  <a:gd name="T1" fmla="*/ 0 h 73"/>
                  <a:gd name="T2" fmla="*/ 478 w 478"/>
                  <a:gd name="T3" fmla="*/ 0 h 73"/>
                  <a:gd name="T4" fmla="*/ 0 w 478"/>
                  <a:gd name="T5" fmla="*/ 73 h 73"/>
                  <a:gd name="T6" fmla="*/ 478 w 478"/>
                  <a:gd name="T7" fmla="*/ 0 h 73"/>
                </a:gdLst>
                <a:ahLst/>
                <a:cxnLst>
                  <a:cxn ang="0">
                    <a:pos x="T0" y="T1"/>
                  </a:cxn>
                  <a:cxn ang="0">
                    <a:pos x="T2" y="T3"/>
                  </a:cxn>
                  <a:cxn ang="0">
                    <a:pos x="T4" y="T5"/>
                  </a:cxn>
                  <a:cxn ang="0">
                    <a:pos x="T6" y="T7"/>
                  </a:cxn>
                </a:cxnLst>
                <a:rect l="0" t="0" r="r" b="b"/>
                <a:pathLst>
                  <a:path w="478" h="73">
                    <a:moveTo>
                      <a:pt x="478" y="0"/>
                    </a:moveTo>
                    <a:lnTo>
                      <a:pt x="478" y="0"/>
                    </a:lnTo>
                    <a:lnTo>
                      <a:pt x="0" y="73"/>
                    </a:lnTo>
                    <a:lnTo>
                      <a:pt x="4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4" name="Freeform 396"/>
              <p:cNvSpPr>
                <a:spLocks/>
              </p:cNvSpPr>
              <p:nvPr/>
            </p:nvSpPr>
            <p:spPr bwMode="auto">
              <a:xfrm>
                <a:off x="4881" y="3185"/>
                <a:ext cx="478" cy="73"/>
              </a:xfrm>
              <a:custGeom>
                <a:avLst/>
                <a:gdLst>
                  <a:gd name="T0" fmla="*/ 478 w 478"/>
                  <a:gd name="T1" fmla="*/ 0 h 73"/>
                  <a:gd name="T2" fmla="*/ 478 w 478"/>
                  <a:gd name="T3" fmla="*/ 0 h 73"/>
                  <a:gd name="T4" fmla="*/ 0 w 478"/>
                  <a:gd name="T5" fmla="*/ 73 h 73"/>
                  <a:gd name="T6" fmla="*/ 478 w 478"/>
                  <a:gd name="T7" fmla="*/ 0 h 73"/>
                </a:gdLst>
                <a:ahLst/>
                <a:cxnLst>
                  <a:cxn ang="0">
                    <a:pos x="T0" y="T1"/>
                  </a:cxn>
                  <a:cxn ang="0">
                    <a:pos x="T2" y="T3"/>
                  </a:cxn>
                  <a:cxn ang="0">
                    <a:pos x="T4" y="T5"/>
                  </a:cxn>
                  <a:cxn ang="0">
                    <a:pos x="T6" y="T7"/>
                  </a:cxn>
                </a:cxnLst>
                <a:rect l="0" t="0" r="r" b="b"/>
                <a:pathLst>
                  <a:path w="478" h="73">
                    <a:moveTo>
                      <a:pt x="478" y="0"/>
                    </a:moveTo>
                    <a:lnTo>
                      <a:pt x="478" y="0"/>
                    </a:lnTo>
                    <a:lnTo>
                      <a:pt x="0" y="73"/>
                    </a:lnTo>
                    <a:lnTo>
                      <a:pt x="4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5" name="Freeform 397"/>
              <p:cNvSpPr>
                <a:spLocks/>
              </p:cNvSpPr>
              <p:nvPr/>
            </p:nvSpPr>
            <p:spPr bwMode="auto">
              <a:xfrm>
                <a:off x="5639" y="4033"/>
                <a:ext cx="4" cy="4"/>
              </a:xfrm>
              <a:custGeom>
                <a:avLst/>
                <a:gdLst>
                  <a:gd name="T0" fmla="*/ 0 w 4"/>
                  <a:gd name="T1" fmla="*/ 0 h 4"/>
                  <a:gd name="T2" fmla="*/ 0 w 4"/>
                  <a:gd name="T3" fmla="*/ 0 h 4"/>
                  <a:gd name="T4" fmla="*/ 0 w 4"/>
                  <a:gd name="T5" fmla="*/ 0 h 4"/>
                  <a:gd name="T6" fmla="*/ 4 w 4"/>
                  <a:gd name="T7" fmla="*/ 4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0" y="0"/>
                    </a:lnTo>
                    <a:lnTo>
                      <a:pt x="4"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6" name="Freeform 398"/>
              <p:cNvSpPr>
                <a:spLocks/>
              </p:cNvSpPr>
              <p:nvPr/>
            </p:nvSpPr>
            <p:spPr bwMode="auto">
              <a:xfrm>
                <a:off x="5639" y="4033"/>
                <a:ext cx="4" cy="4"/>
              </a:xfrm>
              <a:custGeom>
                <a:avLst/>
                <a:gdLst>
                  <a:gd name="T0" fmla="*/ 0 w 4"/>
                  <a:gd name="T1" fmla="*/ 0 h 4"/>
                  <a:gd name="T2" fmla="*/ 0 w 4"/>
                  <a:gd name="T3" fmla="*/ 0 h 4"/>
                  <a:gd name="T4" fmla="*/ 0 w 4"/>
                  <a:gd name="T5" fmla="*/ 0 h 4"/>
                  <a:gd name="T6" fmla="*/ 4 w 4"/>
                  <a:gd name="T7" fmla="*/ 4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0" y="0"/>
                    </a:lnTo>
                    <a:lnTo>
                      <a:pt x="4"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7" name="Freeform 399"/>
              <p:cNvSpPr>
                <a:spLocks/>
              </p:cNvSpPr>
              <p:nvPr/>
            </p:nvSpPr>
            <p:spPr bwMode="auto">
              <a:xfrm>
                <a:off x="5363" y="3189"/>
                <a:ext cx="81" cy="257"/>
              </a:xfrm>
              <a:custGeom>
                <a:avLst/>
                <a:gdLst>
                  <a:gd name="T0" fmla="*/ 0 w 81"/>
                  <a:gd name="T1" fmla="*/ 0 h 257"/>
                  <a:gd name="T2" fmla="*/ 0 w 81"/>
                  <a:gd name="T3" fmla="*/ 0 h 257"/>
                  <a:gd name="T4" fmla="*/ 0 w 81"/>
                  <a:gd name="T5" fmla="*/ 0 h 257"/>
                  <a:gd name="T6" fmla="*/ 81 w 81"/>
                  <a:gd name="T7" fmla="*/ 257 h 257"/>
                  <a:gd name="T8" fmla="*/ 0 w 81"/>
                  <a:gd name="T9" fmla="*/ 0 h 257"/>
                </a:gdLst>
                <a:ahLst/>
                <a:cxnLst>
                  <a:cxn ang="0">
                    <a:pos x="T0" y="T1"/>
                  </a:cxn>
                  <a:cxn ang="0">
                    <a:pos x="T2" y="T3"/>
                  </a:cxn>
                  <a:cxn ang="0">
                    <a:pos x="T4" y="T5"/>
                  </a:cxn>
                  <a:cxn ang="0">
                    <a:pos x="T6" y="T7"/>
                  </a:cxn>
                  <a:cxn ang="0">
                    <a:pos x="T8" y="T9"/>
                  </a:cxn>
                </a:cxnLst>
                <a:rect l="0" t="0" r="r" b="b"/>
                <a:pathLst>
                  <a:path w="81" h="257">
                    <a:moveTo>
                      <a:pt x="0" y="0"/>
                    </a:moveTo>
                    <a:lnTo>
                      <a:pt x="0" y="0"/>
                    </a:lnTo>
                    <a:lnTo>
                      <a:pt x="0" y="0"/>
                    </a:lnTo>
                    <a:lnTo>
                      <a:pt x="81" y="25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8" name="Freeform 400"/>
              <p:cNvSpPr>
                <a:spLocks/>
              </p:cNvSpPr>
              <p:nvPr/>
            </p:nvSpPr>
            <p:spPr bwMode="auto">
              <a:xfrm>
                <a:off x="5363" y="3189"/>
                <a:ext cx="81" cy="257"/>
              </a:xfrm>
              <a:custGeom>
                <a:avLst/>
                <a:gdLst>
                  <a:gd name="T0" fmla="*/ 0 w 81"/>
                  <a:gd name="T1" fmla="*/ 0 h 257"/>
                  <a:gd name="T2" fmla="*/ 0 w 81"/>
                  <a:gd name="T3" fmla="*/ 0 h 257"/>
                  <a:gd name="T4" fmla="*/ 0 w 81"/>
                  <a:gd name="T5" fmla="*/ 0 h 257"/>
                  <a:gd name="T6" fmla="*/ 81 w 81"/>
                  <a:gd name="T7" fmla="*/ 257 h 257"/>
                  <a:gd name="T8" fmla="*/ 0 w 81"/>
                  <a:gd name="T9" fmla="*/ 0 h 257"/>
                </a:gdLst>
                <a:ahLst/>
                <a:cxnLst>
                  <a:cxn ang="0">
                    <a:pos x="T0" y="T1"/>
                  </a:cxn>
                  <a:cxn ang="0">
                    <a:pos x="T2" y="T3"/>
                  </a:cxn>
                  <a:cxn ang="0">
                    <a:pos x="T4" y="T5"/>
                  </a:cxn>
                  <a:cxn ang="0">
                    <a:pos x="T6" y="T7"/>
                  </a:cxn>
                  <a:cxn ang="0">
                    <a:pos x="T8" y="T9"/>
                  </a:cxn>
                </a:cxnLst>
                <a:rect l="0" t="0" r="r" b="b"/>
                <a:pathLst>
                  <a:path w="81" h="257">
                    <a:moveTo>
                      <a:pt x="0" y="0"/>
                    </a:moveTo>
                    <a:lnTo>
                      <a:pt x="0" y="0"/>
                    </a:lnTo>
                    <a:lnTo>
                      <a:pt x="0" y="0"/>
                    </a:lnTo>
                    <a:lnTo>
                      <a:pt x="81" y="25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9" name="Freeform 401"/>
              <p:cNvSpPr>
                <a:spLocks/>
              </p:cNvSpPr>
              <p:nvPr/>
            </p:nvSpPr>
            <p:spPr bwMode="auto">
              <a:xfrm>
                <a:off x="4517" y="3310"/>
                <a:ext cx="4" cy="3"/>
              </a:xfrm>
              <a:custGeom>
                <a:avLst/>
                <a:gdLst>
                  <a:gd name="T0" fmla="*/ 0 w 4"/>
                  <a:gd name="T1" fmla="*/ 0 h 3"/>
                  <a:gd name="T2" fmla="*/ 0 w 4"/>
                  <a:gd name="T3" fmla="*/ 0 h 3"/>
                  <a:gd name="T4" fmla="*/ 0 w 4"/>
                  <a:gd name="T5" fmla="*/ 3 h 3"/>
                  <a:gd name="T6" fmla="*/ 0 w 4"/>
                  <a:gd name="T7" fmla="*/ 3 h 3"/>
                  <a:gd name="T8" fmla="*/ 4 w 4"/>
                  <a:gd name="T9" fmla="*/ 3 h 3"/>
                  <a:gd name="T10" fmla="*/ 4 w 4"/>
                  <a:gd name="T11" fmla="*/ 3 h 3"/>
                  <a:gd name="T12" fmla="*/ 0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0"/>
                    </a:moveTo>
                    <a:lnTo>
                      <a:pt x="0" y="0"/>
                    </a:lnTo>
                    <a:lnTo>
                      <a:pt x="0" y="3"/>
                    </a:lnTo>
                    <a:lnTo>
                      <a:pt x="0" y="3"/>
                    </a:lnTo>
                    <a:lnTo>
                      <a:pt x="4" y="3"/>
                    </a:lnTo>
                    <a:lnTo>
                      <a:pt x="4"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0" name="Freeform 402"/>
              <p:cNvSpPr>
                <a:spLocks/>
              </p:cNvSpPr>
              <p:nvPr/>
            </p:nvSpPr>
            <p:spPr bwMode="auto">
              <a:xfrm>
                <a:off x="4517" y="3310"/>
                <a:ext cx="4" cy="3"/>
              </a:xfrm>
              <a:custGeom>
                <a:avLst/>
                <a:gdLst>
                  <a:gd name="T0" fmla="*/ 0 w 4"/>
                  <a:gd name="T1" fmla="*/ 0 h 3"/>
                  <a:gd name="T2" fmla="*/ 0 w 4"/>
                  <a:gd name="T3" fmla="*/ 0 h 3"/>
                  <a:gd name="T4" fmla="*/ 0 w 4"/>
                  <a:gd name="T5" fmla="*/ 3 h 3"/>
                  <a:gd name="T6" fmla="*/ 0 w 4"/>
                  <a:gd name="T7" fmla="*/ 3 h 3"/>
                  <a:gd name="T8" fmla="*/ 4 w 4"/>
                  <a:gd name="T9" fmla="*/ 3 h 3"/>
                  <a:gd name="T10" fmla="*/ 4 w 4"/>
                  <a:gd name="T11" fmla="*/ 3 h 3"/>
                  <a:gd name="T12" fmla="*/ 0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0"/>
                    </a:moveTo>
                    <a:lnTo>
                      <a:pt x="0" y="0"/>
                    </a:lnTo>
                    <a:lnTo>
                      <a:pt x="0" y="3"/>
                    </a:lnTo>
                    <a:lnTo>
                      <a:pt x="0" y="3"/>
                    </a:lnTo>
                    <a:lnTo>
                      <a:pt x="4" y="3"/>
                    </a:lnTo>
                    <a:lnTo>
                      <a:pt x="4"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1" name="Freeform 403"/>
              <p:cNvSpPr>
                <a:spLocks noEditPoints="1"/>
              </p:cNvSpPr>
              <p:nvPr/>
            </p:nvSpPr>
            <p:spPr bwMode="auto">
              <a:xfrm>
                <a:off x="5363" y="3185"/>
                <a:ext cx="860" cy="848"/>
              </a:xfrm>
              <a:custGeom>
                <a:avLst/>
                <a:gdLst>
                  <a:gd name="T0" fmla="*/ 5 w 860"/>
                  <a:gd name="T1" fmla="*/ 7 h 848"/>
                  <a:gd name="T2" fmla="*/ 5 w 860"/>
                  <a:gd name="T3" fmla="*/ 7 h 848"/>
                  <a:gd name="T4" fmla="*/ 852 w 860"/>
                  <a:gd name="T5" fmla="*/ 573 h 848"/>
                  <a:gd name="T6" fmla="*/ 852 w 860"/>
                  <a:gd name="T7" fmla="*/ 573 h 848"/>
                  <a:gd name="T8" fmla="*/ 276 w 860"/>
                  <a:gd name="T9" fmla="*/ 845 h 848"/>
                  <a:gd name="T10" fmla="*/ 5 w 860"/>
                  <a:gd name="T11" fmla="*/ 7 h 848"/>
                  <a:gd name="T12" fmla="*/ 5 w 860"/>
                  <a:gd name="T13" fmla="*/ 7 h 848"/>
                  <a:gd name="T14" fmla="*/ 0 w 860"/>
                  <a:gd name="T15" fmla="*/ 0 h 848"/>
                  <a:gd name="T16" fmla="*/ 0 w 860"/>
                  <a:gd name="T17" fmla="*/ 0 h 848"/>
                  <a:gd name="T18" fmla="*/ 5 w 860"/>
                  <a:gd name="T19" fmla="*/ 4 h 848"/>
                  <a:gd name="T20" fmla="*/ 0 w 860"/>
                  <a:gd name="T21" fmla="*/ 4 h 848"/>
                  <a:gd name="T22" fmla="*/ 5 w 860"/>
                  <a:gd name="T23" fmla="*/ 7 h 848"/>
                  <a:gd name="T24" fmla="*/ 0 w 860"/>
                  <a:gd name="T25" fmla="*/ 4 h 848"/>
                  <a:gd name="T26" fmla="*/ 0 w 860"/>
                  <a:gd name="T27" fmla="*/ 4 h 848"/>
                  <a:gd name="T28" fmla="*/ 81 w 860"/>
                  <a:gd name="T29" fmla="*/ 261 h 848"/>
                  <a:gd name="T30" fmla="*/ 271 w 860"/>
                  <a:gd name="T31" fmla="*/ 841 h 848"/>
                  <a:gd name="T32" fmla="*/ 271 w 860"/>
                  <a:gd name="T33" fmla="*/ 841 h 848"/>
                  <a:gd name="T34" fmla="*/ 280 w 860"/>
                  <a:gd name="T35" fmla="*/ 848 h 848"/>
                  <a:gd name="T36" fmla="*/ 276 w 860"/>
                  <a:gd name="T37" fmla="*/ 848 h 848"/>
                  <a:gd name="T38" fmla="*/ 276 w 860"/>
                  <a:gd name="T39" fmla="*/ 848 h 848"/>
                  <a:gd name="T40" fmla="*/ 856 w 860"/>
                  <a:gd name="T41" fmla="*/ 577 h 848"/>
                  <a:gd name="T42" fmla="*/ 856 w 860"/>
                  <a:gd name="T43" fmla="*/ 577 h 848"/>
                  <a:gd name="T44" fmla="*/ 860 w 860"/>
                  <a:gd name="T45" fmla="*/ 577 h 848"/>
                  <a:gd name="T46" fmla="*/ 856 w 860"/>
                  <a:gd name="T47" fmla="*/ 573 h 848"/>
                  <a:gd name="T48" fmla="*/ 5 w 860"/>
                  <a:gd name="T49" fmla="*/ 4 h 848"/>
                  <a:gd name="T50" fmla="*/ 0 w 860"/>
                  <a:gd name="T51" fmla="*/ 0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0" h="848">
                    <a:moveTo>
                      <a:pt x="5" y="7"/>
                    </a:moveTo>
                    <a:lnTo>
                      <a:pt x="5" y="7"/>
                    </a:lnTo>
                    <a:lnTo>
                      <a:pt x="852" y="573"/>
                    </a:lnTo>
                    <a:lnTo>
                      <a:pt x="852" y="573"/>
                    </a:lnTo>
                    <a:lnTo>
                      <a:pt x="276" y="845"/>
                    </a:lnTo>
                    <a:lnTo>
                      <a:pt x="5" y="7"/>
                    </a:lnTo>
                    <a:lnTo>
                      <a:pt x="5" y="7"/>
                    </a:lnTo>
                    <a:close/>
                    <a:moveTo>
                      <a:pt x="0" y="0"/>
                    </a:moveTo>
                    <a:lnTo>
                      <a:pt x="0" y="0"/>
                    </a:lnTo>
                    <a:lnTo>
                      <a:pt x="5" y="4"/>
                    </a:lnTo>
                    <a:lnTo>
                      <a:pt x="0" y="4"/>
                    </a:lnTo>
                    <a:lnTo>
                      <a:pt x="5" y="7"/>
                    </a:lnTo>
                    <a:lnTo>
                      <a:pt x="0" y="4"/>
                    </a:lnTo>
                    <a:lnTo>
                      <a:pt x="0" y="4"/>
                    </a:lnTo>
                    <a:lnTo>
                      <a:pt x="81" y="261"/>
                    </a:lnTo>
                    <a:lnTo>
                      <a:pt x="271" y="841"/>
                    </a:lnTo>
                    <a:lnTo>
                      <a:pt x="271" y="841"/>
                    </a:lnTo>
                    <a:lnTo>
                      <a:pt x="280" y="848"/>
                    </a:lnTo>
                    <a:lnTo>
                      <a:pt x="276" y="848"/>
                    </a:lnTo>
                    <a:lnTo>
                      <a:pt x="276" y="848"/>
                    </a:lnTo>
                    <a:lnTo>
                      <a:pt x="856" y="577"/>
                    </a:lnTo>
                    <a:lnTo>
                      <a:pt x="856" y="577"/>
                    </a:lnTo>
                    <a:lnTo>
                      <a:pt x="860" y="577"/>
                    </a:lnTo>
                    <a:lnTo>
                      <a:pt x="856" y="573"/>
                    </a:lnTo>
                    <a:lnTo>
                      <a:pt x="5"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2" name="Freeform 404"/>
              <p:cNvSpPr>
                <a:spLocks noEditPoints="1"/>
              </p:cNvSpPr>
              <p:nvPr/>
            </p:nvSpPr>
            <p:spPr bwMode="auto">
              <a:xfrm>
                <a:off x="5363" y="3185"/>
                <a:ext cx="860" cy="848"/>
              </a:xfrm>
              <a:custGeom>
                <a:avLst/>
                <a:gdLst>
                  <a:gd name="T0" fmla="*/ 5 w 860"/>
                  <a:gd name="T1" fmla="*/ 7 h 848"/>
                  <a:gd name="T2" fmla="*/ 5 w 860"/>
                  <a:gd name="T3" fmla="*/ 7 h 848"/>
                  <a:gd name="T4" fmla="*/ 852 w 860"/>
                  <a:gd name="T5" fmla="*/ 573 h 848"/>
                  <a:gd name="T6" fmla="*/ 852 w 860"/>
                  <a:gd name="T7" fmla="*/ 573 h 848"/>
                  <a:gd name="T8" fmla="*/ 276 w 860"/>
                  <a:gd name="T9" fmla="*/ 845 h 848"/>
                  <a:gd name="T10" fmla="*/ 5 w 860"/>
                  <a:gd name="T11" fmla="*/ 7 h 848"/>
                  <a:gd name="T12" fmla="*/ 5 w 860"/>
                  <a:gd name="T13" fmla="*/ 7 h 848"/>
                  <a:gd name="T14" fmla="*/ 0 w 860"/>
                  <a:gd name="T15" fmla="*/ 0 h 848"/>
                  <a:gd name="T16" fmla="*/ 0 w 860"/>
                  <a:gd name="T17" fmla="*/ 0 h 848"/>
                  <a:gd name="T18" fmla="*/ 5 w 860"/>
                  <a:gd name="T19" fmla="*/ 4 h 848"/>
                  <a:gd name="T20" fmla="*/ 0 w 860"/>
                  <a:gd name="T21" fmla="*/ 4 h 848"/>
                  <a:gd name="T22" fmla="*/ 5 w 860"/>
                  <a:gd name="T23" fmla="*/ 7 h 848"/>
                  <a:gd name="T24" fmla="*/ 0 w 860"/>
                  <a:gd name="T25" fmla="*/ 4 h 848"/>
                  <a:gd name="T26" fmla="*/ 0 w 860"/>
                  <a:gd name="T27" fmla="*/ 4 h 848"/>
                  <a:gd name="T28" fmla="*/ 81 w 860"/>
                  <a:gd name="T29" fmla="*/ 261 h 848"/>
                  <a:gd name="T30" fmla="*/ 271 w 860"/>
                  <a:gd name="T31" fmla="*/ 841 h 848"/>
                  <a:gd name="T32" fmla="*/ 271 w 860"/>
                  <a:gd name="T33" fmla="*/ 841 h 848"/>
                  <a:gd name="T34" fmla="*/ 280 w 860"/>
                  <a:gd name="T35" fmla="*/ 848 h 848"/>
                  <a:gd name="T36" fmla="*/ 276 w 860"/>
                  <a:gd name="T37" fmla="*/ 848 h 848"/>
                  <a:gd name="T38" fmla="*/ 276 w 860"/>
                  <a:gd name="T39" fmla="*/ 848 h 848"/>
                  <a:gd name="T40" fmla="*/ 856 w 860"/>
                  <a:gd name="T41" fmla="*/ 577 h 848"/>
                  <a:gd name="T42" fmla="*/ 856 w 860"/>
                  <a:gd name="T43" fmla="*/ 577 h 848"/>
                  <a:gd name="T44" fmla="*/ 860 w 860"/>
                  <a:gd name="T45" fmla="*/ 577 h 848"/>
                  <a:gd name="T46" fmla="*/ 856 w 860"/>
                  <a:gd name="T47" fmla="*/ 573 h 848"/>
                  <a:gd name="T48" fmla="*/ 5 w 860"/>
                  <a:gd name="T49" fmla="*/ 4 h 848"/>
                  <a:gd name="T50" fmla="*/ 0 w 860"/>
                  <a:gd name="T51" fmla="*/ 0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0" h="848">
                    <a:moveTo>
                      <a:pt x="5" y="7"/>
                    </a:moveTo>
                    <a:lnTo>
                      <a:pt x="5" y="7"/>
                    </a:lnTo>
                    <a:lnTo>
                      <a:pt x="852" y="573"/>
                    </a:lnTo>
                    <a:lnTo>
                      <a:pt x="852" y="573"/>
                    </a:lnTo>
                    <a:lnTo>
                      <a:pt x="276" y="845"/>
                    </a:lnTo>
                    <a:lnTo>
                      <a:pt x="5" y="7"/>
                    </a:lnTo>
                    <a:lnTo>
                      <a:pt x="5" y="7"/>
                    </a:lnTo>
                    <a:moveTo>
                      <a:pt x="0" y="0"/>
                    </a:moveTo>
                    <a:lnTo>
                      <a:pt x="0" y="0"/>
                    </a:lnTo>
                    <a:lnTo>
                      <a:pt x="5" y="4"/>
                    </a:lnTo>
                    <a:lnTo>
                      <a:pt x="0" y="4"/>
                    </a:lnTo>
                    <a:lnTo>
                      <a:pt x="5" y="7"/>
                    </a:lnTo>
                    <a:lnTo>
                      <a:pt x="0" y="4"/>
                    </a:lnTo>
                    <a:lnTo>
                      <a:pt x="0" y="4"/>
                    </a:lnTo>
                    <a:lnTo>
                      <a:pt x="81" y="261"/>
                    </a:lnTo>
                    <a:lnTo>
                      <a:pt x="271" y="841"/>
                    </a:lnTo>
                    <a:lnTo>
                      <a:pt x="271" y="841"/>
                    </a:lnTo>
                    <a:lnTo>
                      <a:pt x="280" y="848"/>
                    </a:lnTo>
                    <a:lnTo>
                      <a:pt x="276" y="848"/>
                    </a:lnTo>
                    <a:lnTo>
                      <a:pt x="276" y="848"/>
                    </a:lnTo>
                    <a:lnTo>
                      <a:pt x="856" y="577"/>
                    </a:lnTo>
                    <a:lnTo>
                      <a:pt x="856" y="577"/>
                    </a:lnTo>
                    <a:lnTo>
                      <a:pt x="860" y="577"/>
                    </a:lnTo>
                    <a:lnTo>
                      <a:pt x="856" y="573"/>
                    </a:lnTo>
                    <a:lnTo>
                      <a:pt x="5"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3" name="Freeform 405"/>
              <p:cNvSpPr>
                <a:spLocks noEditPoints="1"/>
              </p:cNvSpPr>
              <p:nvPr/>
            </p:nvSpPr>
            <p:spPr bwMode="auto">
              <a:xfrm>
                <a:off x="4521" y="3313"/>
                <a:ext cx="1122" cy="1007"/>
              </a:xfrm>
              <a:custGeom>
                <a:avLst/>
                <a:gdLst>
                  <a:gd name="T0" fmla="*/ 571 w 1122"/>
                  <a:gd name="T1" fmla="*/ 1003 h 1007"/>
                  <a:gd name="T2" fmla="*/ 4 w 1122"/>
                  <a:gd name="T3" fmla="*/ 4 h 1007"/>
                  <a:gd name="T4" fmla="*/ 601 w 1122"/>
                  <a:gd name="T5" fmla="*/ 386 h 1007"/>
                  <a:gd name="T6" fmla="*/ 1113 w 1122"/>
                  <a:gd name="T7" fmla="*/ 717 h 1007"/>
                  <a:gd name="T8" fmla="*/ 1113 w 1122"/>
                  <a:gd name="T9" fmla="*/ 717 h 1007"/>
                  <a:gd name="T10" fmla="*/ 571 w 1122"/>
                  <a:gd name="T11" fmla="*/ 1003 h 1007"/>
                  <a:gd name="T12" fmla="*/ 4 w 1122"/>
                  <a:gd name="T13" fmla="*/ 0 h 1007"/>
                  <a:gd name="T14" fmla="*/ 4 w 1122"/>
                  <a:gd name="T15" fmla="*/ 0 h 1007"/>
                  <a:gd name="T16" fmla="*/ 4 w 1122"/>
                  <a:gd name="T17" fmla="*/ 4 h 1007"/>
                  <a:gd name="T18" fmla="*/ 0 w 1122"/>
                  <a:gd name="T19" fmla="*/ 0 h 1007"/>
                  <a:gd name="T20" fmla="*/ 0 w 1122"/>
                  <a:gd name="T21" fmla="*/ 0 h 1007"/>
                  <a:gd name="T22" fmla="*/ 0 w 1122"/>
                  <a:gd name="T23" fmla="*/ 4 h 1007"/>
                  <a:gd name="T24" fmla="*/ 364 w 1122"/>
                  <a:gd name="T25" fmla="*/ 647 h 1007"/>
                  <a:gd name="T26" fmla="*/ 563 w 1122"/>
                  <a:gd name="T27" fmla="*/ 1003 h 1007"/>
                  <a:gd name="T28" fmla="*/ 567 w 1122"/>
                  <a:gd name="T29" fmla="*/ 1007 h 1007"/>
                  <a:gd name="T30" fmla="*/ 567 w 1122"/>
                  <a:gd name="T31" fmla="*/ 1007 h 1007"/>
                  <a:gd name="T32" fmla="*/ 571 w 1122"/>
                  <a:gd name="T33" fmla="*/ 1007 h 1007"/>
                  <a:gd name="T34" fmla="*/ 571 w 1122"/>
                  <a:gd name="T35" fmla="*/ 1007 h 1007"/>
                  <a:gd name="T36" fmla="*/ 571 w 1122"/>
                  <a:gd name="T37" fmla="*/ 1007 h 1007"/>
                  <a:gd name="T38" fmla="*/ 1118 w 1122"/>
                  <a:gd name="T39" fmla="*/ 720 h 1007"/>
                  <a:gd name="T40" fmla="*/ 1118 w 1122"/>
                  <a:gd name="T41" fmla="*/ 720 h 1007"/>
                  <a:gd name="T42" fmla="*/ 1122 w 1122"/>
                  <a:gd name="T43" fmla="*/ 720 h 1007"/>
                  <a:gd name="T44" fmla="*/ 1113 w 1122"/>
                  <a:gd name="T45" fmla="*/ 713 h 1007"/>
                  <a:gd name="T46" fmla="*/ 173 w 1122"/>
                  <a:gd name="T47" fmla="*/ 107 h 1007"/>
                  <a:gd name="T48" fmla="*/ 4 w 1122"/>
                  <a:gd name="T49"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2" h="1007">
                    <a:moveTo>
                      <a:pt x="571" y="1003"/>
                    </a:moveTo>
                    <a:lnTo>
                      <a:pt x="4" y="4"/>
                    </a:lnTo>
                    <a:lnTo>
                      <a:pt x="601" y="386"/>
                    </a:lnTo>
                    <a:lnTo>
                      <a:pt x="1113" y="717"/>
                    </a:lnTo>
                    <a:lnTo>
                      <a:pt x="1113" y="717"/>
                    </a:lnTo>
                    <a:lnTo>
                      <a:pt x="571" y="1003"/>
                    </a:lnTo>
                    <a:close/>
                    <a:moveTo>
                      <a:pt x="4" y="0"/>
                    </a:moveTo>
                    <a:lnTo>
                      <a:pt x="4" y="0"/>
                    </a:lnTo>
                    <a:lnTo>
                      <a:pt x="4" y="4"/>
                    </a:lnTo>
                    <a:lnTo>
                      <a:pt x="0" y="0"/>
                    </a:lnTo>
                    <a:lnTo>
                      <a:pt x="0" y="0"/>
                    </a:lnTo>
                    <a:lnTo>
                      <a:pt x="0" y="4"/>
                    </a:lnTo>
                    <a:lnTo>
                      <a:pt x="364" y="647"/>
                    </a:lnTo>
                    <a:lnTo>
                      <a:pt x="563" y="1003"/>
                    </a:lnTo>
                    <a:lnTo>
                      <a:pt x="567" y="1007"/>
                    </a:lnTo>
                    <a:lnTo>
                      <a:pt x="567" y="1007"/>
                    </a:lnTo>
                    <a:lnTo>
                      <a:pt x="571" y="1007"/>
                    </a:lnTo>
                    <a:lnTo>
                      <a:pt x="571" y="1007"/>
                    </a:lnTo>
                    <a:lnTo>
                      <a:pt x="571" y="1007"/>
                    </a:lnTo>
                    <a:lnTo>
                      <a:pt x="1118" y="720"/>
                    </a:lnTo>
                    <a:lnTo>
                      <a:pt x="1118" y="720"/>
                    </a:lnTo>
                    <a:lnTo>
                      <a:pt x="1122" y="720"/>
                    </a:lnTo>
                    <a:lnTo>
                      <a:pt x="1113" y="713"/>
                    </a:lnTo>
                    <a:lnTo>
                      <a:pt x="173" y="107"/>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2" name="Freeform 407"/>
            <p:cNvSpPr>
              <a:spLocks noEditPoints="1"/>
            </p:cNvSpPr>
            <p:nvPr/>
          </p:nvSpPr>
          <p:spPr bwMode="auto">
            <a:xfrm>
              <a:off x="4521" y="3313"/>
              <a:ext cx="1122" cy="1007"/>
            </a:xfrm>
            <a:custGeom>
              <a:avLst/>
              <a:gdLst>
                <a:gd name="T0" fmla="*/ 571 w 1122"/>
                <a:gd name="T1" fmla="*/ 1003 h 1007"/>
                <a:gd name="T2" fmla="*/ 4 w 1122"/>
                <a:gd name="T3" fmla="*/ 4 h 1007"/>
                <a:gd name="T4" fmla="*/ 601 w 1122"/>
                <a:gd name="T5" fmla="*/ 386 h 1007"/>
                <a:gd name="T6" fmla="*/ 1113 w 1122"/>
                <a:gd name="T7" fmla="*/ 717 h 1007"/>
                <a:gd name="T8" fmla="*/ 1113 w 1122"/>
                <a:gd name="T9" fmla="*/ 717 h 1007"/>
                <a:gd name="T10" fmla="*/ 571 w 1122"/>
                <a:gd name="T11" fmla="*/ 1003 h 1007"/>
                <a:gd name="T12" fmla="*/ 4 w 1122"/>
                <a:gd name="T13" fmla="*/ 0 h 1007"/>
                <a:gd name="T14" fmla="*/ 4 w 1122"/>
                <a:gd name="T15" fmla="*/ 0 h 1007"/>
                <a:gd name="T16" fmla="*/ 4 w 1122"/>
                <a:gd name="T17" fmla="*/ 4 h 1007"/>
                <a:gd name="T18" fmla="*/ 0 w 1122"/>
                <a:gd name="T19" fmla="*/ 0 h 1007"/>
                <a:gd name="T20" fmla="*/ 0 w 1122"/>
                <a:gd name="T21" fmla="*/ 0 h 1007"/>
                <a:gd name="T22" fmla="*/ 0 w 1122"/>
                <a:gd name="T23" fmla="*/ 4 h 1007"/>
                <a:gd name="T24" fmla="*/ 364 w 1122"/>
                <a:gd name="T25" fmla="*/ 647 h 1007"/>
                <a:gd name="T26" fmla="*/ 563 w 1122"/>
                <a:gd name="T27" fmla="*/ 1003 h 1007"/>
                <a:gd name="T28" fmla="*/ 567 w 1122"/>
                <a:gd name="T29" fmla="*/ 1007 h 1007"/>
                <a:gd name="T30" fmla="*/ 567 w 1122"/>
                <a:gd name="T31" fmla="*/ 1007 h 1007"/>
                <a:gd name="T32" fmla="*/ 571 w 1122"/>
                <a:gd name="T33" fmla="*/ 1007 h 1007"/>
                <a:gd name="T34" fmla="*/ 571 w 1122"/>
                <a:gd name="T35" fmla="*/ 1007 h 1007"/>
                <a:gd name="T36" fmla="*/ 571 w 1122"/>
                <a:gd name="T37" fmla="*/ 1007 h 1007"/>
                <a:gd name="T38" fmla="*/ 1118 w 1122"/>
                <a:gd name="T39" fmla="*/ 720 h 1007"/>
                <a:gd name="T40" fmla="*/ 1118 w 1122"/>
                <a:gd name="T41" fmla="*/ 720 h 1007"/>
                <a:gd name="T42" fmla="*/ 1122 w 1122"/>
                <a:gd name="T43" fmla="*/ 720 h 1007"/>
                <a:gd name="T44" fmla="*/ 1113 w 1122"/>
                <a:gd name="T45" fmla="*/ 713 h 1007"/>
                <a:gd name="T46" fmla="*/ 173 w 1122"/>
                <a:gd name="T47" fmla="*/ 107 h 1007"/>
                <a:gd name="T48" fmla="*/ 4 w 1122"/>
                <a:gd name="T49"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2" h="1007">
                  <a:moveTo>
                    <a:pt x="571" y="1003"/>
                  </a:moveTo>
                  <a:lnTo>
                    <a:pt x="4" y="4"/>
                  </a:lnTo>
                  <a:lnTo>
                    <a:pt x="601" y="386"/>
                  </a:lnTo>
                  <a:lnTo>
                    <a:pt x="1113" y="717"/>
                  </a:lnTo>
                  <a:lnTo>
                    <a:pt x="1113" y="717"/>
                  </a:lnTo>
                  <a:lnTo>
                    <a:pt x="571" y="1003"/>
                  </a:lnTo>
                  <a:moveTo>
                    <a:pt x="4" y="0"/>
                  </a:moveTo>
                  <a:lnTo>
                    <a:pt x="4" y="0"/>
                  </a:lnTo>
                  <a:lnTo>
                    <a:pt x="4" y="4"/>
                  </a:lnTo>
                  <a:lnTo>
                    <a:pt x="0" y="0"/>
                  </a:lnTo>
                  <a:lnTo>
                    <a:pt x="0" y="0"/>
                  </a:lnTo>
                  <a:lnTo>
                    <a:pt x="0" y="4"/>
                  </a:lnTo>
                  <a:lnTo>
                    <a:pt x="364" y="647"/>
                  </a:lnTo>
                  <a:lnTo>
                    <a:pt x="563" y="1003"/>
                  </a:lnTo>
                  <a:lnTo>
                    <a:pt x="567" y="1007"/>
                  </a:lnTo>
                  <a:lnTo>
                    <a:pt x="567" y="1007"/>
                  </a:lnTo>
                  <a:lnTo>
                    <a:pt x="571" y="1007"/>
                  </a:lnTo>
                  <a:lnTo>
                    <a:pt x="571" y="1007"/>
                  </a:lnTo>
                  <a:lnTo>
                    <a:pt x="571" y="1007"/>
                  </a:lnTo>
                  <a:lnTo>
                    <a:pt x="1118" y="720"/>
                  </a:lnTo>
                  <a:lnTo>
                    <a:pt x="1118" y="720"/>
                  </a:lnTo>
                  <a:lnTo>
                    <a:pt x="1122" y="720"/>
                  </a:lnTo>
                  <a:lnTo>
                    <a:pt x="1113" y="713"/>
                  </a:lnTo>
                  <a:lnTo>
                    <a:pt x="173" y="107"/>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Freeform 408"/>
            <p:cNvSpPr>
              <a:spLocks/>
            </p:cNvSpPr>
            <p:nvPr/>
          </p:nvSpPr>
          <p:spPr bwMode="auto">
            <a:xfrm>
              <a:off x="7375" y="309"/>
              <a:ext cx="8" cy="22"/>
            </a:xfrm>
            <a:custGeom>
              <a:avLst/>
              <a:gdLst>
                <a:gd name="T0" fmla="*/ 0 w 8"/>
                <a:gd name="T1" fmla="*/ 0 h 22"/>
                <a:gd name="T2" fmla="*/ 8 w 8"/>
                <a:gd name="T3" fmla="*/ 22 h 22"/>
                <a:gd name="T4" fmla="*/ 0 w 8"/>
                <a:gd name="T5" fmla="*/ 0 h 22"/>
              </a:gdLst>
              <a:ahLst/>
              <a:cxnLst>
                <a:cxn ang="0">
                  <a:pos x="T0" y="T1"/>
                </a:cxn>
                <a:cxn ang="0">
                  <a:pos x="T2" y="T3"/>
                </a:cxn>
                <a:cxn ang="0">
                  <a:pos x="T4" y="T5"/>
                </a:cxn>
              </a:cxnLst>
              <a:rect l="0" t="0" r="r" b="b"/>
              <a:pathLst>
                <a:path w="8" h="22">
                  <a:moveTo>
                    <a:pt x="0" y="0"/>
                  </a:moveTo>
                  <a:lnTo>
                    <a:pt x="8" y="2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Freeform 409"/>
            <p:cNvSpPr>
              <a:spLocks/>
            </p:cNvSpPr>
            <p:nvPr/>
          </p:nvSpPr>
          <p:spPr bwMode="auto">
            <a:xfrm>
              <a:off x="7375" y="309"/>
              <a:ext cx="8" cy="22"/>
            </a:xfrm>
            <a:custGeom>
              <a:avLst/>
              <a:gdLst>
                <a:gd name="T0" fmla="*/ 0 w 8"/>
                <a:gd name="T1" fmla="*/ 0 h 22"/>
                <a:gd name="T2" fmla="*/ 8 w 8"/>
                <a:gd name="T3" fmla="*/ 22 h 22"/>
                <a:gd name="T4" fmla="*/ 0 w 8"/>
                <a:gd name="T5" fmla="*/ 0 h 22"/>
              </a:gdLst>
              <a:ahLst/>
              <a:cxnLst>
                <a:cxn ang="0">
                  <a:pos x="T0" y="T1"/>
                </a:cxn>
                <a:cxn ang="0">
                  <a:pos x="T2" y="T3"/>
                </a:cxn>
                <a:cxn ang="0">
                  <a:pos x="T4" y="T5"/>
                </a:cxn>
              </a:cxnLst>
              <a:rect l="0" t="0" r="r" b="b"/>
              <a:pathLst>
                <a:path w="8" h="22">
                  <a:moveTo>
                    <a:pt x="0" y="0"/>
                  </a:moveTo>
                  <a:lnTo>
                    <a:pt x="8" y="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410"/>
            <p:cNvSpPr>
              <a:spLocks/>
            </p:cNvSpPr>
            <p:nvPr/>
          </p:nvSpPr>
          <p:spPr bwMode="auto">
            <a:xfrm>
              <a:off x="6841" y="720"/>
              <a:ext cx="5" cy="0"/>
            </a:xfrm>
            <a:custGeom>
              <a:avLst/>
              <a:gdLst>
                <a:gd name="T0" fmla="*/ 5 w 5"/>
                <a:gd name="T1" fmla="*/ 5 w 5"/>
                <a:gd name="T2" fmla="*/ 0 w 5"/>
                <a:gd name="T3" fmla="*/ 0 w 5"/>
                <a:gd name="T4" fmla="*/ 0 w 5"/>
                <a:gd name="T5" fmla="*/ 5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5" y="0"/>
                  </a:moveTo>
                  <a:lnTo>
                    <a:pt x="5" y="0"/>
                  </a:lnTo>
                  <a:lnTo>
                    <a:pt x="0" y="0"/>
                  </a:lnTo>
                  <a:lnTo>
                    <a:pt x="0" y="0"/>
                  </a:lnTo>
                  <a:lnTo>
                    <a:pt x="0" y="0"/>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411"/>
            <p:cNvSpPr>
              <a:spLocks/>
            </p:cNvSpPr>
            <p:nvPr/>
          </p:nvSpPr>
          <p:spPr bwMode="auto">
            <a:xfrm>
              <a:off x="6841" y="720"/>
              <a:ext cx="5" cy="0"/>
            </a:xfrm>
            <a:custGeom>
              <a:avLst/>
              <a:gdLst>
                <a:gd name="T0" fmla="*/ 5 w 5"/>
                <a:gd name="T1" fmla="*/ 5 w 5"/>
                <a:gd name="T2" fmla="*/ 0 w 5"/>
                <a:gd name="T3" fmla="*/ 0 w 5"/>
                <a:gd name="T4" fmla="*/ 0 w 5"/>
                <a:gd name="T5" fmla="*/ 5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5" y="0"/>
                  </a:moveTo>
                  <a:lnTo>
                    <a:pt x="5" y="0"/>
                  </a:lnTo>
                  <a:lnTo>
                    <a:pt x="0" y="0"/>
                  </a:lnTo>
                  <a:lnTo>
                    <a:pt x="0" y="0"/>
                  </a:lnTo>
                  <a:lnTo>
                    <a:pt x="0" y="0"/>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412"/>
            <p:cNvSpPr>
              <a:spLocks/>
            </p:cNvSpPr>
            <p:nvPr/>
          </p:nvSpPr>
          <p:spPr bwMode="auto">
            <a:xfrm>
              <a:off x="6850" y="305"/>
              <a:ext cx="533" cy="544"/>
            </a:xfrm>
            <a:custGeom>
              <a:avLst/>
              <a:gdLst>
                <a:gd name="T0" fmla="*/ 525 w 533"/>
                <a:gd name="T1" fmla="*/ 0 h 544"/>
                <a:gd name="T2" fmla="*/ 0 w 533"/>
                <a:gd name="T3" fmla="*/ 415 h 544"/>
                <a:gd name="T4" fmla="*/ 0 w 533"/>
                <a:gd name="T5" fmla="*/ 419 h 544"/>
                <a:gd name="T6" fmla="*/ 533 w 533"/>
                <a:gd name="T7" fmla="*/ 544 h 544"/>
                <a:gd name="T8" fmla="*/ 533 w 533"/>
                <a:gd name="T9" fmla="*/ 540 h 544"/>
                <a:gd name="T10" fmla="*/ 0 w 533"/>
                <a:gd name="T11" fmla="*/ 415 h 544"/>
                <a:gd name="T12" fmla="*/ 525 w 533"/>
                <a:gd name="T13" fmla="*/ 0 h 544"/>
              </a:gdLst>
              <a:ahLst/>
              <a:cxnLst>
                <a:cxn ang="0">
                  <a:pos x="T0" y="T1"/>
                </a:cxn>
                <a:cxn ang="0">
                  <a:pos x="T2" y="T3"/>
                </a:cxn>
                <a:cxn ang="0">
                  <a:pos x="T4" y="T5"/>
                </a:cxn>
                <a:cxn ang="0">
                  <a:pos x="T6" y="T7"/>
                </a:cxn>
                <a:cxn ang="0">
                  <a:pos x="T8" y="T9"/>
                </a:cxn>
                <a:cxn ang="0">
                  <a:pos x="T10" y="T11"/>
                </a:cxn>
                <a:cxn ang="0">
                  <a:pos x="T12" y="T13"/>
                </a:cxn>
              </a:cxnLst>
              <a:rect l="0" t="0" r="r" b="b"/>
              <a:pathLst>
                <a:path w="533" h="544">
                  <a:moveTo>
                    <a:pt x="525" y="0"/>
                  </a:moveTo>
                  <a:lnTo>
                    <a:pt x="0" y="415"/>
                  </a:lnTo>
                  <a:lnTo>
                    <a:pt x="0" y="419"/>
                  </a:lnTo>
                  <a:lnTo>
                    <a:pt x="533" y="544"/>
                  </a:lnTo>
                  <a:lnTo>
                    <a:pt x="533" y="540"/>
                  </a:lnTo>
                  <a:lnTo>
                    <a:pt x="0" y="415"/>
                  </a:lnTo>
                  <a:lnTo>
                    <a:pt x="5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413"/>
            <p:cNvSpPr>
              <a:spLocks/>
            </p:cNvSpPr>
            <p:nvPr/>
          </p:nvSpPr>
          <p:spPr bwMode="auto">
            <a:xfrm>
              <a:off x="6850" y="305"/>
              <a:ext cx="533" cy="544"/>
            </a:xfrm>
            <a:custGeom>
              <a:avLst/>
              <a:gdLst>
                <a:gd name="T0" fmla="*/ 525 w 533"/>
                <a:gd name="T1" fmla="*/ 0 h 544"/>
                <a:gd name="T2" fmla="*/ 0 w 533"/>
                <a:gd name="T3" fmla="*/ 415 h 544"/>
                <a:gd name="T4" fmla="*/ 0 w 533"/>
                <a:gd name="T5" fmla="*/ 419 h 544"/>
                <a:gd name="T6" fmla="*/ 533 w 533"/>
                <a:gd name="T7" fmla="*/ 544 h 544"/>
                <a:gd name="T8" fmla="*/ 533 w 533"/>
                <a:gd name="T9" fmla="*/ 540 h 544"/>
                <a:gd name="T10" fmla="*/ 0 w 533"/>
                <a:gd name="T11" fmla="*/ 415 h 544"/>
                <a:gd name="T12" fmla="*/ 525 w 533"/>
                <a:gd name="T13" fmla="*/ 0 h 544"/>
              </a:gdLst>
              <a:ahLst/>
              <a:cxnLst>
                <a:cxn ang="0">
                  <a:pos x="T0" y="T1"/>
                </a:cxn>
                <a:cxn ang="0">
                  <a:pos x="T2" y="T3"/>
                </a:cxn>
                <a:cxn ang="0">
                  <a:pos x="T4" y="T5"/>
                </a:cxn>
                <a:cxn ang="0">
                  <a:pos x="T6" y="T7"/>
                </a:cxn>
                <a:cxn ang="0">
                  <a:pos x="T8" y="T9"/>
                </a:cxn>
                <a:cxn ang="0">
                  <a:pos x="T10" y="T11"/>
                </a:cxn>
                <a:cxn ang="0">
                  <a:pos x="T12" y="T13"/>
                </a:cxn>
              </a:cxnLst>
              <a:rect l="0" t="0" r="r" b="b"/>
              <a:pathLst>
                <a:path w="533" h="544">
                  <a:moveTo>
                    <a:pt x="525" y="0"/>
                  </a:moveTo>
                  <a:lnTo>
                    <a:pt x="0" y="415"/>
                  </a:lnTo>
                  <a:lnTo>
                    <a:pt x="0" y="419"/>
                  </a:lnTo>
                  <a:lnTo>
                    <a:pt x="533" y="544"/>
                  </a:lnTo>
                  <a:lnTo>
                    <a:pt x="533" y="540"/>
                  </a:lnTo>
                  <a:lnTo>
                    <a:pt x="0" y="415"/>
                  </a:lnTo>
                  <a:lnTo>
                    <a:pt x="5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414"/>
            <p:cNvSpPr>
              <a:spLocks/>
            </p:cNvSpPr>
            <p:nvPr/>
          </p:nvSpPr>
          <p:spPr bwMode="auto">
            <a:xfrm>
              <a:off x="7379" y="305"/>
              <a:ext cx="4" cy="18"/>
            </a:xfrm>
            <a:custGeom>
              <a:avLst/>
              <a:gdLst>
                <a:gd name="T0" fmla="*/ 0 w 4"/>
                <a:gd name="T1" fmla="*/ 0 h 18"/>
                <a:gd name="T2" fmla="*/ 0 w 4"/>
                <a:gd name="T3" fmla="*/ 0 h 18"/>
                <a:gd name="T4" fmla="*/ 4 w 4"/>
                <a:gd name="T5" fmla="*/ 18 h 18"/>
                <a:gd name="T6" fmla="*/ 4 w 4"/>
                <a:gd name="T7" fmla="*/ 18 h 18"/>
                <a:gd name="T8" fmla="*/ 0 w 4"/>
                <a:gd name="T9" fmla="*/ 0 h 18"/>
              </a:gdLst>
              <a:ahLst/>
              <a:cxnLst>
                <a:cxn ang="0">
                  <a:pos x="T0" y="T1"/>
                </a:cxn>
                <a:cxn ang="0">
                  <a:pos x="T2" y="T3"/>
                </a:cxn>
                <a:cxn ang="0">
                  <a:pos x="T4" y="T5"/>
                </a:cxn>
                <a:cxn ang="0">
                  <a:pos x="T6" y="T7"/>
                </a:cxn>
                <a:cxn ang="0">
                  <a:pos x="T8" y="T9"/>
                </a:cxn>
              </a:cxnLst>
              <a:rect l="0" t="0" r="r" b="b"/>
              <a:pathLst>
                <a:path w="4" h="18">
                  <a:moveTo>
                    <a:pt x="0" y="0"/>
                  </a:moveTo>
                  <a:lnTo>
                    <a:pt x="0" y="0"/>
                  </a:lnTo>
                  <a:lnTo>
                    <a:pt x="4" y="18"/>
                  </a:lnTo>
                  <a:lnTo>
                    <a:pt x="4" y="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415"/>
            <p:cNvSpPr>
              <a:spLocks/>
            </p:cNvSpPr>
            <p:nvPr/>
          </p:nvSpPr>
          <p:spPr bwMode="auto">
            <a:xfrm>
              <a:off x="7379" y="305"/>
              <a:ext cx="4" cy="18"/>
            </a:xfrm>
            <a:custGeom>
              <a:avLst/>
              <a:gdLst>
                <a:gd name="T0" fmla="*/ 0 w 4"/>
                <a:gd name="T1" fmla="*/ 0 h 18"/>
                <a:gd name="T2" fmla="*/ 0 w 4"/>
                <a:gd name="T3" fmla="*/ 0 h 18"/>
                <a:gd name="T4" fmla="*/ 4 w 4"/>
                <a:gd name="T5" fmla="*/ 18 h 18"/>
                <a:gd name="T6" fmla="*/ 4 w 4"/>
                <a:gd name="T7" fmla="*/ 18 h 18"/>
                <a:gd name="T8" fmla="*/ 0 w 4"/>
                <a:gd name="T9" fmla="*/ 0 h 18"/>
              </a:gdLst>
              <a:ahLst/>
              <a:cxnLst>
                <a:cxn ang="0">
                  <a:pos x="T0" y="T1"/>
                </a:cxn>
                <a:cxn ang="0">
                  <a:pos x="T2" y="T3"/>
                </a:cxn>
                <a:cxn ang="0">
                  <a:pos x="T4" y="T5"/>
                </a:cxn>
                <a:cxn ang="0">
                  <a:pos x="T6" y="T7"/>
                </a:cxn>
                <a:cxn ang="0">
                  <a:pos x="T8" y="T9"/>
                </a:cxn>
              </a:cxnLst>
              <a:rect l="0" t="0" r="r" b="b"/>
              <a:pathLst>
                <a:path w="4" h="18">
                  <a:moveTo>
                    <a:pt x="0" y="0"/>
                  </a:moveTo>
                  <a:lnTo>
                    <a:pt x="0" y="0"/>
                  </a:lnTo>
                  <a:lnTo>
                    <a:pt x="4" y="18"/>
                  </a:lnTo>
                  <a:lnTo>
                    <a:pt x="4" y="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416"/>
            <p:cNvSpPr>
              <a:spLocks/>
            </p:cNvSpPr>
            <p:nvPr/>
          </p:nvSpPr>
          <p:spPr bwMode="auto">
            <a:xfrm>
              <a:off x="6528" y="-4"/>
              <a:ext cx="847" cy="728"/>
            </a:xfrm>
            <a:custGeom>
              <a:avLst/>
              <a:gdLst>
                <a:gd name="T0" fmla="*/ 127 w 847"/>
                <a:gd name="T1" fmla="*/ 0 h 728"/>
                <a:gd name="T2" fmla="*/ 843 w 847"/>
                <a:gd name="T3" fmla="*/ 309 h 728"/>
                <a:gd name="T4" fmla="*/ 500 w 847"/>
                <a:gd name="T5" fmla="*/ 581 h 728"/>
                <a:gd name="T6" fmla="*/ 322 w 847"/>
                <a:gd name="T7" fmla="*/ 720 h 728"/>
                <a:gd name="T8" fmla="*/ 4 w 847"/>
                <a:gd name="T9" fmla="*/ 0 h 728"/>
                <a:gd name="T10" fmla="*/ 0 w 847"/>
                <a:gd name="T11" fmla="*/ 0 h 728"/>
                <a:gd name="T12" fmla="*/ 203 w 847"/>
                <a:gd name="T13" fmla="*/ 463 h 728"/>
                <a:gd name="T14" fmla="*/ 318 w 847"/>
                <a:gd name="T15" fmla="*/ 724 h 728"/>
                <a:gd name="T16" fmla="*/ 318 w 847"/>
                <a:gd name="T17" fmla="*/ 724 h 728"/>
                <a:gd name="T18" fmla="*/ 318 w 847"/>
                <a:gd name="T19" fmla="*/ 728 h 728"/>
                <a:gd name="T20" fmla="*/ 318 w 847"/>
                <a:gd name="T21" fmla="*/ 724 h 728"/>
                <a:gd name="T22" fmla="*/ 322 w 847"/>
                <a:gd name="T23" fmla="*/ 724 h 728"/>
                <a:gd name="T24" fmla="*/ 847 w 847"/>
                <a:gd name="T25" fmla="*/ 309 h 728"/>
                <a:gd name="T26" fmla="*/ 843 w 847"/>
                <a:gd name="T27" fmla="*/ 309 h 728"/>
                <a:gd name="T28" fmla="*/ 843 w 847"/>
                <a:gd name="T29" fmla="*/ 309 h 728"/>
                <a:gd name="T30" fmla="*/ 843 w 847"/>
                <a:gd name="T31" fmla="*/ 309 h 728"/>
                <a:gd name="T32" fmla="*/ 127 w 847"/>
                <a:gd name="T33"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7" h="728">
                  <a:moveTo>
                    <a:pt x="127" y="0"/>
                  </a:moveTo>
                  <a:lnTo>
                    <a:pt x="843" y="309"/>
                  </a:lnTo>
                  <a:lnTo>
                    <a:pt x="500" y="581"/>
                  </a:lnTo>
                  <a:lnTo>
                    <a:pt x="322" y="720"/>
                  </a:lnTo>
                  <a:lnTo>
                    <a:pt x="4" y="0"/>
                  </a:lnTo>
                  <a:lnTo>
                    <a:pt x="0" y="0"/>
                  </a:lnTo>
                  <a:lnTo>
                    <a:pt x="203" y="463"/>
                  </a:lnTo>
                  <a:lnTo>
                    <a:pt x="318" y="724"/>
                  </a:lnTo>
                  <a:lnTo>
                    <a:pt x="318" y="724"/>
                  </a:lnTo>
                  <a:lnTo>
                    <a:pt x="318" y="728"/>
                  </a:lnTo>
                  <a:lnTo>
                    <a:pt x="318" y="724"/>
                  </a:lnTo>
                  <a:lnTo>
                    <a:pt x="322" y="724"/>
                  </a:lnTo>
                  <a:lnTo>
                    <a:pt x="847" y="309"/>
                  </a:lnTo>
                  <a:lnTo>
                    <a:pt x="843" y="309"/>
                  </a:lnTo>
                  <a:lnTo>
                    <a:pt x="843" y="309"/>
                  </a:lnTo>
                  <a:lnTo>
                    <a:pt x="843" y="309"/>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417"/>
            <p:cNvSpPr>
              <a:spLocks/>
            </p:cNvSpPr>
            <p:nvPr/>
          </p:nvSpPr>
          <p:spPr bwMode="auto">
            <a:xfrm>
              <a:off x="6528" y="-4"/>
              <a:ext cx="847" cy="728"/>
            </a:xfrm>
            <a:custGeom>
              <a:avLst/>
              <a:gdLst>
                <a:gd name="T0" fmla="*/ 127 w 847"/>
                <a:gd name="T1" fmla="*/ 0 h 728"/>
                <a:gd name="T2" fmla="*/ 843 w 847"/>
                <a:gd name="T3" fmla="*/ 309 h 728"/>
                <a:gd name="T4" fmla="*/ 500 w 847"/>
                <a:gd name="T5" fmla="*/ 581 h 728"/>
                <a:gd name="T6" fmla="*/ 322 w 847"/>
                <a:gd name="T7" fmla="*/ 720 h 728"/>
                <a:gd name="T8" fmla="*/ 4 w 847"/>
                <a:gd name="T9" fmla="*/ 0 h 728"/>
                <a:gd name="T10" fmla="*/ 0 w 847"/>
                <a:gd name="T11" fmla="*/ 0 h 728"/>
                <a:gd name="T12" fmla="*/ 203 w 847"/>
                <a:gd name="T13" fmla="*/ 463 h 728"/>
                <a:gd name="T14" fmla="*/ 318 w 847"/>
                <a:gd name="T15" fmla="*/ 724 h 728"/>
                <a:gd name="T16" fmla="*/ 318 w 847"/>
                <a:gd name="T17" fmla="*/ 724 h 728"/>
                <a:gd name="T18" fmla="*/ 318 w 847"/>
                <a:gd name="T19" fmla="*/ 728 h 728"/>
                <a:gd name="T20" fmla="*/ 318 w 847"/>
                <a:gd name="T21" fmla="*/ 724 h 728"/>
                <a:gd name="T22" fmla="*/ 322 w 847"/>
                <a:gd name="T23" fmla="*/ 724 h 728"/>
                <a:gd name="T24" fmla="*/ 847 w 847"/>
                <a:gd name="T25" fmla="*/ 309 h 728"/>
                <a:gd name="T26" fmla="*/ 843 w 847"/>
                <a:gd name="T27" fmla="*/ 309 h 728"/>
                <a:gd name="T28" fmla="*/ 843 w 847"/>
                <a:gd name="T29" fmla="*/ 309 h 728"/>
                <a:gd name="T30" fmla="*/ 843 w 847"/>
                <a:gd name="T31" fmla="*/ 309 h 728"/>
                <a:gd name="T32" fmla="*/ 127 w 847"/>
                <a:gd name="T33"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7" h="728">
                  <a:moveTo>
                    <a:pt x="127" y="0"/>
                  </a:moveTo>
                  <a:lnTo>
                    <a:pt x="843" y="309"/>
                  </a:lnTo>
                  <a:lnTo>
                    <a:pt x="500" y="581"/>
                  </a:lnTo>
                  <a:lnTo>
                    <a:pt x="322" y="720"/>
                  </a:lnTo>
                  <a:lnTo>
                    <a:pt x="4" y="0"/>
                  </a:lnTo>
                  <a:lnTo>
                    <a:pt x="0" y="0"/>
                  </a:lnTo>
                  <a:lnTo>
                    <a:pt x="203" y="463"/>
                  </a:lnTo>
                  <a:lnTo>
                    <a:pt x="318" y="724"/>
                  </a:lnTo>
                  <a:lnTo>
                    <a:pt x="318" y="724"/>
                  </a:lnTo>
                  <a:lnTo>
                    <a:pt x="318" y="728"/>
                  </a:lnTo>
                  <a:lnTo>
                    <a:pt x="318" y="724"/>
                  </a:lnTo>
                  <a:lnTo>
                    <a:pt x="322" y="724"/>
                  </a:lnTo>
                  <a:lnTo>
                    <a:pt x="847" y="309"/>
                  </a:lnTo>
                  <a:lnTo>
                    <a:pt x="843" y="309"/>
                  </a:lnTo>
                  <a:lnTo>
                    <a:pt x="843" y="309"/>
                  </a:lnTo>
                  <a:lnTo>
                    <a:pt x="843" y="309"/>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418"/>
            <p:cNvSpPr>
              <a:spLocks/>
            </p:cNvSpPr>
            <p:nvPr/>
          </p:nvSpPr>
          <p:spPr bwMode="auto">
            <a:xfrm>
              <a:off x="7375" y="305"/>
              <a:ext cx="8" cy="26"/>
            </a:xfrm>
            <a:custGeom>
              <a:avLst/>
              <a:gdLst>
                <a:gd name="T0" fmla="*/ 1 w 2"/>
                <a:gd name="T1" fmla="*/ 0 h 7"/>
                <a:gd name="T2" fmla="*/ 1 w 2"/>
                <a:gd name="T3" fmla="*/ 1 h 7"/>
                <a:gd name="T4" fmla="*/ 0 w 2"/>
                <a:gd name="T5" fmla="*/ 0 h 7"/>
                <a:gd name="T6" fmla="*/ 0 w 2"/>
                <a:gd name="T7" fmla="*/ 1 h 7"/>
                <a:gd name="T8" fmla="*/ 2 w 2"/>
                <a:gd name="T9" fmla="*/ 7 h 7"/>
                <a:gd name="T10" fmla="*/ 2 w 2"/>
                <a:gd name="T11" fmla="*/ 5 h 7"/>
                <a:gd name="T12" fmla="*/ 2 w 2"/>
                <a:gd name="T13" fmla="*/ 5 h 7"/>
                <a:gd name="T14" fmla="*/ 1 w 2"/>
                <a:gd name="T15" fmla="*/ 0 h 7"/>
                <a:gd name="T16" fmla="*/ 1 w 2"/>
                <a:gd name="T17" fmla="*/ 0 h 7"/>
                <a:gd name="T18" fmla="*/ 2 w 2"/>
                <a:gd name="T19" fmla="*/ 0 h 7"/>
                <a:gd name="T20" fmla="*/ 1 w 2"/>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
                  <a:moveTo>
                    <a:pt x="1" y="0"/>
                  </a:moveTo>
                  <a:cubicBezTo>
                    <a:pt x="1" y="1"/>
                    <a:pt x="1" y="1"/>
                    <a:pt x="1" y="1"/>
                  </a:cubicBezTo>
                  <a:cubicBezTo>
                    <a:pt x="0" y="0"/>
                    <a:pt x="0" y="0"/>
                    <a:pt x="0" y="0"/>
                  </a:cubicBezTo>
                  <a:cubicBezTo>
                    <a:pt x="0" y="1"/>
                    <a:pt x="0" y="1"/>
                    <a:pt x="0" y="1"/>
                  </a:cubicBezTo>
                  <a:cubicBezTo>
                    <a:pt x="2" y="7"/>
                    <a:pt x="2" y="7"/>
                    <a:pt x="2" y="7"/>
                  </a:cubicBezTo>
                  <a:cubicBezTo>
                    <a:pt x="2" y="6"/>
                    <a:pt x="2" y="6"/>
                    <a:pt x="2" y="5"/>
                  </a:cubicBezTo>
                  <a:cubicBezTo>
                    <a:pt x="2" y="5"/>
                    <a:pt x="2" y="5"/>
                    <a:pt x="2" y="5"/>
                  </a:cubicBezTo>
                  <a:cubicBezTo>
                    <a:pt x="1" y="0"/>
                    <a:pt x="1" y="0"/>
                    <a:pt x="1" y="0"/>
                  </a:cubicBezTo>
                  <a:cubicBezTo>
                    <a:pt x="1" y="0"/>
                    <a:pt x="1" y="0"/>
                    <a:pt x="1" y="0"/>
                  </a:cubicBezTo>
                  <a:cubicBezTo>
                    <a:pt x="2" y="0"/>
                    <a:pt x="2" y="0"/>
                    <a:pt x="2" y="0"/>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419"/>
            <p:cNvSpPr>
              <a:spLocks/>
            </p:cNvSpPr>
            <p:nvPr/>
          </p:nvSpPr>
          <p:spPr bwMode="auto">
            <a:xfrm>
              <a:off x="6655" y="-4"/>
              <a:ext cx="716" cy="309"/>
            </a:xfrm>
            <a:custGeom>
              <a:avLst/>
              <a:gdLst>
                <a:gd name="T0" fmla="*/ 2 w 169"/>
                <a:gd name="T1" fmla="*/ 0 h 84"/>
                <a:gd name="T2" fmla="*/ 0 w 169"/>
                <a:gd name="T3" fmla="*/ 0 h 84"/>
                <a:gd name="T4" fmla="*/ 169 w 169"/>
                <a:gd name="T5" fmla="*/ 84 h 84"/>
                <a:gd name="T6" fmla="*/ 169 w 169"/>
                <a:gd name="T7" fmla="*/ 84 h 84"/>
                <a:gd name="T8" fmla="*/ 137 w 169"/>
                <a:gd name="T9" fmla="*/ 2 h 84"/>
                <a:gd name="T10" fmla="*/ 169 w 169"/>
                <a:gd name="T11" fmla="*/ 83 h 84"/>
                <a:gd name="T12" fmla="*/ 2 w 169"/>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69" h="84">
                  <a:moveTo>
                    <a:pt x="2" y="0"/>
                  </a:moveTo>
                  <a:cubicBezTo>
                    <a:pt x="1" y="0"/>
                    <a:pt x="0" y="0"/>
                    <a:pt x="0" y="0"/>
                  </a:cubicBezTo>
                  <a:cubicBezTo>
                    <a:pt x="169" y="84"/>
                    <a:pt x="169" y="84"/>
                    <a:pt x="169" y="84"/>
                  </a:cubicBezTo>
                  <a:cubicBezTo>
                    <a:pt x="169" y="84"/>
                    <a:pt x="169" y="84"/>
                    <a:pt x="169" y="84"/>
                  </a:cubicBezTo>
                  <a:cubicBezTo>
                    <a:pt x="137" y="2"/>
                    <a:pt x="137" y="2"/>
                    <a:pt x="137" y="2"/>
                  </a:cubicBezTo>
                  <a:cubicBezTo>
                    <a:pt x="169" y="83"/>
                    <a:pt x="169" y="83"/>
                    <a:pt x="169" y="83"/>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420"/>
            <p:cNvSpPr>
              <a:spLocks/>
            </p:cNvSpPr>
            <p:nvPr/>
          </p:nvSpPr>
          <p:spPr bwMode="auto">
            <a:xfrm>
              <a:off x="7375" y="305"/>
              <a:ext cx="4" cy="4"/>
            </a:xfrm>
            <a:custGeom>
              <a:avLst/>
              <a:gdLst>
                <a:gd name="T0" fmla="*/ 0 w 4"/>
                <a:gd name="T1" fmla="*/ 0 h 4"/>
                <a:gd name="T2" fmla="*/ 0 w 4"/>
                <a:gd name="T3" fmla="*/ 0 h 4"/>
                <a:gd name="T4" fmla="*/ 4 w 4"/>
                <a:gd name="T5" fmla="*/ 4 h 4"/>
                <a:gd name="T6" fmla="*/ 4 w 4"/>
                <a:gd name="T7" fmla="*/ 0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421"/>
            <p:cNvSpPr>
              <a:spLocks/>
            </p:cNvSpPr>
            <p:nvPr/>
          </p:nvSpPr>
          <p:spPr bwMode="auto">
            <a:xfrm>
              <a:off x="7375" y="305"/>
              <a:ext cx="4" cy="4"/>
            </a:xfrm>
            <a:custGeom>
              <a:avLst/>
              <a:gdLst>
                <a:gd name="T0" fmla="*/ 0 w 4"/>
                <a:gd name="T1" fmla="*/ 0 h 4"/>
                <a:gd name="T2" fmla="*/ 0 w 4"/>
                <a:gd name="T3" fmla="*/ 0 h 4"/>
                <a:gd name="T4" fmla="*/ 4 w 4"/>
                <a:gd name="T5" fmla="*/ 4 h 4"/>
                <a:gd name="T6" fmla="*/ 4 w 4"/>
                <a:gd name="T7" fmla="*/ 0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422"/>
            <p:cNvSpPr>
              <a:spLocks/>
            </p:cNvSpPr>
            <p:nvPr/>
          </p:nvSpPr>
          <p:spPr bwMode="auto">
            <a:xfrm>
              <a:off x="7371" y="305"/>
              <a:ext cx="4" cy="4"/>
            </a:xfrm>
            <a:custGeom>
              <a:avLst/>
              <a:gdLst>
                <a:gd name="T0" fmla="*/ 0 w 4"/>
                <a:gd name="T1" fmla="*/ 0 h 4"/>
                <a:gd name="T2" fmla="*/ 4 w 4"/>
                <a:gd name="T3" fmla="*/ 0 h 4"/>
                <a:gd name="T4" fmla="*/ 4 w 4"/>
                <a:gd name="T5" fmla="*/ 4 h 4"/>
                <a:gd name="T6" fmla="*/ 4 w 4"/>
                <a:gd name="T7" fmla="*/ 4 h 4"/>
                <a:gd name="T8" fmla="*/ 4 w 4"/>
                <a:gd name="T9" fmla="*/ 0 h 4"/>
                <a:gd name="T10" fmla="*/ 4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4" y="0"/>
                  </a:lnTo>
                  <a:lnTo>
                    <a:pt x="4" y="4"/>
                  </a:lnTo>
                  <a:lnTo>
                    <a:pt x="4" y="4"/>
                  </a:lnTo>
                  <a:lnTo>
                    <a:pt x="4"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423"/>
            <p:cNvSpPr>
              <a:spLocks/>
            </p:cNvSpPr>
            <p:nvPr/>
          </p:nvSpPr>
          <p:spPr bwMode="auto">
            <a:xfrm>
              <a:off x="7371" y="305"/>
              <a:ext cx="4" cy="4"/>
            </a:xfrm>
            <a:custGeom>
              <a:avLst/>
              <a:gdLst>
                <a:gd name="T0" fmla="*/ 0 w 4"/>
                <a:gd name="T1" fmla="*/ 0 h 4"/>
                <a:gd name="T2" fmla="*/ 4 w 4"/>
                <a:gd name="T3" fmla="*/ 0 h 4"/>
                <a:gd name="T4" fmla="*/ 4 w 4"/>
                <a:gd name="T5" fmla="*/ 4 h 4"/>
                <a:gd name="T6" fmla="*/ 4 w 4"/>
                <a:gd name="T7" fmla="*/ 4 h 4"/>
                <a:gd name="T8" fmla="*/ 4 w 4"/>
                <a:gd name="T9" fmla="*/ 0 h 4"/>
                <a:gd name="T10" fmla="*/ 4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4" y="0"/>
                  </a:lnTo>
                  <a:lnTo>
                    <a:pt x="4" y="4"/>
                  </a:lnTo>
                  <a:lnTo>
                    <a:pt x="4" y="4"/>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Freeform 424"/>
            <p:cNvSpPr>
              <a:spLocks/>
            </p:cNvSpPr>
            <p:nvPr/>
          </p:nvSpPr>
          <p:spPr bwMode="auto">
            <a:xfrm>
              <a:off x="7379" y="290"/>
              <a:ext cx="4" cy="11"/>
            </a:xfrm>
            <a:custGeom>
              <a:avLst/>
              <a:gdLst>
                <a:gd name="T0" fmla="*/ 4 w 4"/>
                <a:gd name="T1" fmla="*/ 0 h 11"/>
                <a:gd name="T2" fmla="*/ 0 w 4"/>
                <a:gd name="T3" fmla="*/ 11 h 11"/>
                <a:gd name="T4" fmla="*/ 4 w 4"/>
                <a:gd name="T5" fmla="*/ 0 h 11"/>
              </a:gdLst>
              <a:ahLst/>
              <a:cxnLst>
                <a:cxn ang="0">
                  <a:pos x="T0" y="T1"/>
                </a:cxn>
                <a:cxn ang="0">
                  <a:pos x="T2" y="T3"/>
                </a:cxn>
                <a:cxn ang="0">
                  <a:pos x="T4" y="T5"/>
                </a:cxn>
              </a:cxnLst>
              <a:rect l="0" t="0" r="r" b="b"/>
              <a:pathLst>
                <a:path w="4" h="11">
                  <a:moveTo>
                    <a:pt x="4" y="0"/>
                  </a:moveTo>
                  <a:lnTo>
                    <a:pt x="0" y="1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425"/>
            <p:cNvSpPr>
              <a:spLocks/>
            </p:cNvSpPr>
            <p:nvPr/>
          </p:nvSpPr>
          <p:spPr bwMode="auto">
            <a:xfrm>
              <a:off x="7379" y="290"/>
              <a:ext cx="4" cy="11"/>
            </a:xfrm>
            <a:custGeom>
              <a:avLst/>
              <a:gdLst>
                <a:gd name="T0" fmla="*/ 4 w 4"/>
                <a:gd name="T1" fmla="*/ 0 h 11"/>
                <a:gd name="T2" fmla="*/ 0 w 4"/>
                <a:gd name="T3" fmla="*/ 11 h 11"/>
                <a:gd name="T4" fmla="*/ 4 w 4"/>
                <a:gd name="T5" fmla="*/ 0 h 11"/>
              </a:gdLst>
              <a:ahLst/>
              <a:cxnLst>
                <a:cxn ang="0">
                  <a:pos x="T0" y="T1"/>
                </a:cxn>
                <a:cxn ang="0">
                  <a:pos x="T2" y="T3"/>
                </a:cxn>
                <a:cxn ang="0">
                  <a:pos x="T4" y="T5"/>
                </a:cxn>
              </a:cxnLst>
              <a:rect l="0" t="0" r="r" b="b"/>
              <a:pathLst>
                <a:path w="4" h="11">
                  <a:moveTo>
                    <a:pt x="4" y="0"/>
                  </a:moveTo>
                  <a:lnTo>
                    <a:pt x="0" y="1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Freeform 426"/>
            <p:cNvSpPr>
              <a:spLocks/>
            </p:cNvSpPr>
            <p:nvPr/>
          </p:nvSpPr>
          <p:spPr bwMode="auto">
            <a:xfrm>
              <a:off x="7231" y="-4"/>
              <a:ext cx="144" cy="309"/>
            </a:xfrm>
            <a:custGeom>
              <a:avLst/>
              <a:gdLst>
                <a:gd name="T0" fmla="*/ 4 w 144"/>
                <a:gd name="T1" fmla="*/ 0 h 309"/>
                <a:gd name="T2" fmla="*/ 0 w 144"/>
                <a:gd name="T3" fmla="*/ 0 h 309"/>
                <a:gd name="T4" fmla="*/ 4 w 144"/>
                <a:gd name="T5" fmla="*/ 8 h 309"/>
                <a:gd name="T6" fmla="*/ 140 w 144"/>
                <a:gd name="T7" fmla="*/ 309 h 309"/>
                <a:gd name="T8" fmla="*/ 144 w 144"/>
                <a:gd name="T9" fmla="*/ 301 h 309"/>
                <a:gd name="T10" fmla="*/ 4 w 144"/>
                <a:gd name="T11" fmla="*/ 0 h 309"/>
              </a:gdLst>
              <a:ahLst/>
              <a:cxnLst>
                <a:cxn ang="0">
                  <a:pos x="T0" y="T1"/>
                </a:cxn>
                <a:cxn ang="0">
                  <a:pos x="T2" y="T3"/>
                </a:cxn>
                <a:cxn ang="0">
                  <a:pos x="T4" y="T5"/>
                </a:cxn>
                <a:cxn ang="0">
                  <a:pos x="T6" y="T7"/>
                </a:cxn>
                <a:cxn ang="0">
                  <a:pos x="T8" y="T9"/>
                </a:cxn>
                <a:cxn ang="0">
                  <a:pos x="T10" y="T11"/>
                </a:cxn>
              </a:cxnLst>
              <a:rect l="0" t="0" r="r" b="b"/>
              <a:pathLst>
                <a:path w="144" h="309">
                  <a:moveTo>
                    <a:pt x="4" y="0"/>
                  </a:moveTo>
                  <a:lnTo>
                    <a:pt x="0" y="0"/>
                  </a:lnTo>
                  <a:lnTo>
                    <a:pt x="4" y="8"/>
                  </a:lnTo>
                  <a:lnTo>
                    <a:pt x="140" y="309"/>
                  </a:lnTo>
                  <a:lnTo>
                    <a:pt x="144" y="30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 name="Freeform 427"/>
            <p:cNvSpPr>
              <a:spLocks/>
            </p:cNvSpPr>
            <p:nvPr/>
          </p:nvSpPr>
          <p:spPr bwMode="auto">
            <a:xfrm>
              <a:off x="7231" y="-4"/>
              <a:ext cx="144" cy="309"/>
            </a:xfrm>
            <a:custGeom>
              <a:avLst/>
              <a:gdLst>
                <a:gd name="T0" fmla="*/ 4 w 144"/>
                <a:gd name="T1" fmla="*/ 0 h 309"/>
                <a:gd name="T2" fmla="*/ 0 w 144"/>
                <a:gd name="T3" fmla="*/ 0 h 309"/>
                <a:gd name="T4" fmla="*/ 4 w 144"/>
                <a:gd name="T5" fmla="*/ 8 h 309"/>
                <a:gd name="T6" fmla="*/ 140 w 144"/>
                <a:gd name="T7" fmla="*/ 309 h 309"/>
                <a:gd name="T8" fmla="*/ 144 w 144"/>
                <a:gd name="T9" fmla="*/ 301 h 309"/>
                <a:gd name="T10" fmla="*/ 4 w 144"/>
                <a:gd name="T11" fmla="*/ 0 h 309"/>
              </a:gdLst>
              <a:ahLst/>
              <a:cxnLst>
                <a:cxn ang="0">
                  <a:pos x="T0" y="T1"/>
                </a:cxn>
                <a:cxn ang="0">
                  <a:pos x="T2" y="T3"/>
                </a:cxn>
                <a:cxn ang="0">
                  <a:pos x="T4" y="T5"/>
                </a:cxn>
                <a:cxn ang="0">
                  <a:pos x="T6" y="T7"/>
                </a:cxn>
                <a:cxn ang="0">
                  <a:pos x="T8" y="T9"/>
                </a:cxn>
                <a:cxn ang="0">
                  <a:pos x="T10" y="T11"/>
                </a:cxn>
              </a:cxnLst>
              <a:rect l="0" t="0" r="r" b="b"/>
              <a:pathLst>
                <a:path w="144" h="309">
                  <a:moveTo>
                    <a:pt x="4" y="0"/>
                  </a:moveTo>
                  <a:lnTo>
                    <a:pt x="0" y="0"/>
                  </a:lnTo>
                  <a:lnTo>
                    <a:pt x="4" y="8"/>
                  </a:lnTo>
                  <a:lnTo>
                    <a:pt x="140" y="309"/>
                  </a:lnTo>
                  <a:lnTo>
                    <a:pt x="144" y="30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428"/>
            <p:cNvSpPr>
              <a:spLocks/>
            </p:cNvSpPr>
            <p:nvPr/>
          </p:nvSpPr>
          <p:spPr bwMode="auto">
            <a:xfrm>
              <a:off x="7371" y="279"/>
              <a:ext cx="12" cy="26"/>
            </a:xfrm>
            <a:custGeom>
              <a:avLst/>
              <a:gdLst>
                <a:gd name="T0" fmla="*/ 3 w 3"/>
                <a:gd name="T1" fmla="*/ 0 h 7"/>
                <a:gd name="T2" fmla="*/ 1 w 3"/>
                <a:gd name="T3" fmla="*/ 5 h 7"/>
                <a:gd name="T4" fmla="*/ 0 w 3"/>
                <a:gd name="T5" fmla="*/ 7 h 7"/>
                <a:gd name="T6" fmla="*/ 0 w 3"/>
                <a:gd name="T7" fmla="*/ 7 h 7"/>
                <a:gd name="T8" fmla="*/ 0 w 3"/>
                <a:gd name="T9" fmla="*/ 7 h 7"/>
                <a:gd name="T10" fmla="*/ 0 w 3"/>
                <a:gd name="T11" fmla="*/ 7 h 7"/>
                <a:gd name="T12" fmla="*/ 1 w 3"/>
                <a:gd name="T13" fmla="*/ 7 h 7"/>
                <a:gd name="T14" fmla="*/ 2 w 3"/>
                <a:gd name="T15" fmla="*/ 7 h 7"/>
                <a:gd name="T16" fmla="*/ 3 w 3"/>
                <a:gd name="T17" fmla="*/ 7 h 7"/>
                <a:gd name="T18" fmla="*/ 3 w 3"/>
                <a:gd name="T19" fmla="*/ 6 h 7"/>
                <a:gd name="T20" fmla="*/ 2 w 3"/>
                <a:gd name="T21" fmla="*/ 6 h 7"/>
                <a:gd name="T22" fmla="*/ 3 w 3"/>
                <a:gd name="T23" fmla="*/ 3 h 7"/>
                <a:gd name="T24" fmla="*/ 3 w 3"/>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7">
                  <a:moveTo>
                    <a:pt x="3" y="0"/>
                  </a:moveTo>
                  <a:cubicBezTo>
                    <a:pt x="1" y="5"/>
                    <a:pt x="1" y="5"/>
                    <a:pt x="1" y="5"/>
                  </a:cubicBezTo>
                  <a:cubicBezTo>
                    <a:pt x="0" y="7"/>
                    <a:pt x="0" y="7"/>
                    <a:pt x="0" y="7"/>
                  </a:cubicBezTo>
                  <a:cubicBezTo>
                    <a:pt x="0" y="7"/>
                    <a:pt x="0" y="7"/>
                    <a:pt x="0" y="7"/>
                  </a:cubicBezTo>
                  <a:cubicBezTo>
                    <a:pt x="0" y="7"/>
                    <a:pt x="0" y="7"/>
                    <a:pt x="0" y="7"/>
                  </a:cubicBezTo>
                  <a:cubicBezTo>
                    <a:pt x="0" y="7"/>
                    <a:pt x="0" y="7"/>
                    <a:pt x="0" y="7"/>
                  </a:cubicBezTo>
                  <a:cubicBezTo>
                    <a:pt x="1" y="7"/>
                    <a:pt x="1" y="7"/>
                    <a:pt x="1" y="7"/>
                  </a:cubicBezTo>
                  <a:cubicBezTo>
                    <a:pt x="2" y="7"/>
                    <a:pt x="2" y="7"/>
                    <a:pt x="2" y="7"/>
                  </a:cubicBezTo>
                  <a:cubicBezTo>
                    <a:pt x="3" y="7"/>
                    <a:pt x="3" y="7"/>
                    <a:pt x="3" y="7"/>
                  </a:cubicBezTo>
                  <a:cubicBezTo>
                    <a:pt x="3" y="6"/>
                    <a:pt x="3" y="6"/>
                    <a:pt x="3" y="6"/>
                  </a:cubicBezTo>
                  <a:cubicBezTo>
                    <a:pt x="2" y="6"/>
                    <a:pt x="2" y="6"/>
                    <a:pt x="2" y="6"/>
                  </a:cubicBezTo>
                  <a:cubicBezTo>
                    <a:pt x="3" y="3"/>
                    <a:pt x="3" y="3"/>
                    <a:pt x="3" y="3"/>
                  </a:cubicBezTo>
                  <a:cubicBezTo>
                    <a:pt x="3" y="2"/>
                    <a:pt x="3" y="1"/>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429"/>
            <p:cNvSpPr>
              <a:spLocks/>
            </p:cNvSpPr>
            <p:nvPr/>
          </p:nvSpPr>
          <p:spPr bwMode="auto">
            <a:xfrm>
              <a:off x="4538" y="2582"/>
              <a:ext cx="0" cy="4"/>
            </a:xfrm>
            <a:custGeom>
              <a:avLst/>
              <a:gdLst>
                <a:gd name="T0" fmla="*/ 0 h 4"/>
                <a:gd name="T1" fmla="*/ 4 h 4"/>
                <a:gd name="T2" fmla="*/ 0 h 4"/>
              </a:gdLst>
              <a:ahLst/>
              <a:cxnLst>
                <a:cxn ang="0">
                  <a:pos x="0" y="T0"/>
                </a:cxn>
                <a:cxn ang="0">
                  <a:pos x="0" y="T1"/>
                </a:cxn>
                <a:cxn ang="0">
                  <a:pos x="0" y="T2"/>
                </a:cxn>
              </a:cxnLst>
              <a:rect l="0" t="0" r="r" b="b"/>
              <a:pathLst>
                <a:path h="4">
                  <a:moveTo>
                    <a:pt x="0" y="0"/>
                  </a:moveTo>
                  <a:lnTo>
                    <a:pt x="0"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 name="Freeform 430"/>
            <p:cNvSpPr>
              <a:spLocks/>
            </p:cNvSpPr>
            <p:nvPr/>
          </p:nvSpPr>
          <p:spPr bwMode="auto">
            <a:xfrm>
              <a:off x="4538" y="2582"/>
              <a:ext cx="0" cy="4"/>
            </a:xfrm>
            <a:custGeom>
              <a:avLst/>
              <a:gdLst>
                <a:gd name="T0" fmla="*/ 0 h 4"/>
                <a:gd name="T1" fmla="*/ 4 h 4"/>
                <a:gd name="T2" fmla="*/ 0 h 4"/>
              </a:gdLst>
              <a:ahLst/>
              <a:cxnLst>
                <a:cxn ang="0">
                  <a:pos x="0" y="T0"/>
                </a:cxn>
                <a:cxn ang="0">
                  <a:pos x="0" y="T1"/>
                </a:cxn>
                <a:cxn ang="0">
                  <a:pos x="0" y="T2"/>
                </a:cxn>
              </a:cxnLst>
              <a:rect l="0" t="0" r="r" b="b"/>
              <a:pathLst>
                <a:path h="4">
                  <a:moveTo>
                    <a:pt x="0" y="0"/>
                  </a:move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Freeform 431"/>
            <p:cNvSpPr>
              <a:spLocks/>
            </p:cNvSpPr>
            <p:nvPr/>
          </p:nvSpPr>
          <p:spPr bwMode="auto">
            <a:xfrm>
              <a:off x="4000" y="2582"/>
              <a:ext cx="533" cy="731"/>
            </a:xfrm>
            <a:custGeom>
              <a:avLst/>
              <a:gdLst>
                <a:gd name="T0" fmla="*/ 533 w 533"/>
                <a:gd name="T1" fmla="*/ 0 h 731"/>
                <a:gd name="T2" fmla="*/ 521 w 533"/>
                <a:gd name="T3" fmla="*/ 724 h 731"/>
                <a:gd name="T4" fmla="*/ 4 w 533"/>
                <a:gd name="T5" fmla="*/ 261 h 731"/>
                <a:gd name="T6" fmla="*/ 4 w 533"/>
                <a:gd name="T7" fmla="*/ 261 h 731"/>
                <a:gd name="T8" fmla="*/ 0 w 533"/>
                <a:gd name="T9" fmla="*/ 261 h 731"/>
                <a:gd name="T10" fmla="*/ 0 w 533"/>
                <a:gd name="T11" fmla="*/ 261 h 731"/>
                <a:gd name="T12" fmla="*/ 0 w 533"/>
                <a:gd name="T13" fmla="*/ 265 h 731"/>
                <a:gd name="T14" fmla="*/ 517 w 533"/>
                <a:gd name="T15" fmla="*/ 728 h 731"/>
                <a:gd name="T16" fmla="*/ 521 w 533"/>
                <a:gd name="T17" fmla="*/ 731 h 731"/>
                <a:gd name="T18" fmla="*/ 533 w 533"/>
                <a:gd name="T19"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731">
                  <a:moveTo>
                    <a:pt x="533" y="0"/>
                  </a:moveTo>
                  <a:lnTo>
                    <a:pt x="521" y="724"/>
                  </a:lnTo>
                  <a:lnTo>
                    <a:pt x="4" y="261"/>
                  </a:lnTo>
                  <a:lnTo>
                    <a:pt x="4" y="261"/>
                  </a:lnTo>
                  <a:lnTo>
                    <a:pt x="0" y="261"/>
                  </a:lnTo>
                  <a:lnTo>
                    <a:pt x="0" y="261"/>
                  </a:lnTo>
                  <a:lnTo>
                    <a:pt x="0" y="265"/>
                  </a:lnTo>
                  <a:lnTo>
                    <a:pt x="517" y="728"/>
                  </a:lnTo>
                  <a:lnTo>
                    <a:pt x="521" y="731"/>
                  </a:lnTo>
                  <a:lnTo>
                    <a:pt x="5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Freeform 432"/>
            <p:cNvSpPr>
              <a:spLocks/>
            </p:cNvSpPr>
            <p:nvPr/>
          </p:nvSpPr>
          <p:spPr bwMode="auto">
            <a:xfrm>
              <a:off x="4000" y="2582"/>
              <a:ext cx="533" cy="731"/>
            </a:xfrm>
            <a:custGeom>
              <a:avLst/>
              <a:gdLst>
                <a:gd name="T0" fmla="*/ 533 w 533"/>
                <a:gd name="T1" fmla="*/ 0 h 731"/>
                <a:gd name="T2" fmla="*/ 521 w 533"/>
                <a:gd name="T3" fmla="*/ 724 h 731"/>
                <a:gd name="T4" fmla="*/ 4 w 533"/>
                <a:gd name="T5" fmla="*/ 261 h 731"/>
                <a:gd name="T6" fmla="*/ 4 w 533"/>
                <a:gd name="T7" fmla="*/ 261 h 731"/>
                <a:gd name="T8" fmla="*/ 0 w 533"/>
                <a:gd name="T9" fmla="*/ 261 h 731"/>
                <a:gd name="T10" fmla="*/ 0 w 533"/>
                <a:gd name="T11" fmla="*/ 261 h 731"/>
                <a:gd name="T12" fmla="*/ 0 w 533"/>
                <a:gd name="T13" fmla="*/ 265 h 731"/>
                <a:gd name="T14" fmla="*/ 517 w 533"/>
                <a:gd name="T15" fmla="*/ 728 h 731"/>
                <a:gd name="T16" fmla="*/ 521 w 533"/>
                <a:gd name="T17" fmla="*/ 731 h 731"/>
                <a:gd name="T18" fmla="*/ 533 w 533"/>
                <a:gd name="T19"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731">
                  <a:moveTo>
                    <a:pt x="533" y="0"/>
                  </a:moveTo>
                  <a:lnTo>
                    <a:pt x="521" y="724"/>
                  </a:lnTo>
                  <a:lnTo>
                    <a:pt x="4" y="261"/>
                  </a:lnTo>
                  <a:lnTo>
                    <a:pt x="4" y="261"/>
                  </a:lnTo>
                  <a:lnTo>
                    <a:pt x="0" y="261"/>
                  </a:lnTo>
                  <a:lnTo>
                    <a:pt x="0" y="261"/>
                  </a:lnTo>
                  <a:lnTo>
                    <a:pt x="0" y="265"/>
                  </a:lnTo>
                  <a:lnTo>
                    <a:pt x="517" y="728"/>
                  </a:lnTo>
                  <a:lnTo>
                    <a:pt x="521" y="731"/>
                  </a:lnTo>
                  <a:lnTo>
                    <a:pt x="5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Freeform 433"/>
            <p:cNvSpPr>
              <a:spLocks/>
            </p:cNvSpPr>
            <p:nvPr/>
          </p:nvSpPr>
          <p:spPr bwMode="auto">
            <a:xfrm>
              <a:off x="3996" y="2840"/>
              <a:ext cx="4" cy="3"/>
            </a:xfrm>
            <a:custGeom>
              <a:avLst/>
              <a:gdLst>
                <a:gd name="T0" fmla="*/ 4 w 4"/>
                <a:gd name="T1" fmla="*/ 0 h 3"/>
                <a:gd name="T2" fmla="*/ 0 w 4"/>
                <a:gd name="T3" fmla="*/ 3 h 3"/>
                <a:gd name="T4" fmla="*/ 4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3"/>
                  </a:lnTo>
                  <a:lnTo>
                    <a:pt x="4" y="3"/>
                  </a:lnTo>
                  <a:lnTo>
                    <a:pt x="4" y="3"/>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Freeform 434"/>
            <p:cNvSpPr>
              <a:spLocks/>
            </p:cNvSpPr>
            <p:nvPr/>
          </p:nvSpPr>
          <p:spPr bwMode="auto">
            <a:xfrm>
              <a:off x="3996" y="2840"/>
              <a:ext cx="4" cy="3"/>
            </a:xfrm>
            <a:custGeom>
              <a:avLst/>
              <a:gdLst>
                <a:gd name="T0" fmla="*/ 4 w 4"/>
                <a:gd name="T1" fmla="*/ 0 h 3"/>
                <a:gd name="T2" fmla="*/ 0 w 4"/>
                <a:gd name="T3" fmla="*/ 3 h 3"/>
                <a:gd name="T4" fmla="*/ 4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3"/>
                  </a:lnTo>
                  <a:lnTo>
                    <a:pt x="4" y="3"/>
                  </a:lnTo>
                  <a:lnTo>
                    <a:pt x="4"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 name="Freeform 435"/>
            <p:cNvSpPr>
              <a:spLocks/>
            </p:cNvSpPr>
            <p:nvPr/>
          </p:nvSpPr>
          <p:spPr bwMode="auto">
            <a:xfrm>
              <a:off x="4521" y="3313"/>
              <a:ext cx="4" cy="4"/>
            </a:xfrm>
            <a:custGeom>
              <a:avLst/>
              <a:gdLst>
                <a:gd name="T0" fmla="*/ 4 w 4"/>
                <a:gd name="T1" fmla="*/ 0 h 4"/>
                <a:gd name="T2" fmla="*/ 0 w 4"/>
                <a:gd name="T3" fmla="*/ 0 h 4"/>
                <a:gd name="T4" fmla="*/ 0 w 4"/>
                <a:gd name="T5" fmla="*/ 0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0"/>
                  </a:lnTo>
                  <a:lnTo>
                    <a:pt x="4" y="4"/>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436"/>
            <p:cNvSpPr>
              <a:spLocks/>
            </p:cNvSpPr>
            <p:nvPr/>
          </p:nvSpPr>
          <p:spPr bwMode="auto">
            <a:xfrm>
              <a:off x="4521" y="3313"/>
              <a:ext cx="4" cy="4"/>
            </a:xfrm>
            <a:custGeom>
              <a:avLst/>
              <a:gdLst>
                <a:gd name="T0" fmla="*/ 4 w 4"/>
                <a:gd name="T1" fmla="*/ 0 h 4"/>
                <a:gd name="T2" fmla="*/ 0 w 4"/>
                <a:gd name="T3" fmla="*/ 0 h 4"/>
                <a:gd name="T4" fmla="*/ 0 w 4"/>
                <a:gd name="T5" fmla="*/ 0 h 4"/>
                <a:gd name="T6" fmla="*/ 4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0"/>
                  </a:lnTo>
                  <a:lnTo>
                    <a:pt x="0" y="0"/>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 name="Freeform 437"/>
            <p:cNvSpPr>
              <a:spLocks/>
            </p:cNvSpPr>
            <p:nvPr/>
          </p:nvSpPr>
          <p:spPr bwMode="auto">
            <a:xfrm>
              <a:off x="4521" y="2582"/>
              <a:ext cx="842" cy="731"/>
            </a:xfrm>
            <a:custGeom>
              <a:avLst/>
              <a:gdLst>
                <a:gd name="T0" fmla="*/ 12 w 842"/>
                <a:gd name="T1" fmla="*/ 0 h 731"/>
                <a:gd name="T2" fmla="*/ 12 w 842"/>
                <a:gd name="T3" fmla="*/ 0 h 731"/>
                <a:gd name="T4" fmla="*/ 0 w 842"/>
                <a:gd name="T5" fmla="*/ 731 h 731"/>
                <a:gd name="T6" fmla="*/ 0 w 842"/>
                <a:gd name="T7" fmla="*/ 731 h 731"/>
                <a:gd name="T8" fmla="*/ 0 w 842"/>
                <a:gd name="T9" fmla="*/ 731 h 731"/>
                <a:gd name="T10" fmla="*/ 0 w 842"/>
                <a:gd name="T11" fmla="*/ 731 h 731"/>
                <a:gd name="T12" fmla="*/ 0 w 842"/>
                <a:gd name="T13" fmla="*/ 731 h 731"/>
                <a:gd name="T14" fmla="*/ 0 w 842"/>
                <a:gd name="T15" fmla="*/ 731 h 731"/>
                <a:gd name="T16" fmla="*/ 4 w 842"/>
                <a:gd name="T17" fmla="*/ 731 h 731"/>
                <a:gd name="T18" fmla="*/ 4 w 842"/>
                <a:gd name="T19" fmla="*/ 731 h 731"/>
                <a:gd name="T20" fmla="*/ 838 w 842"/>
                <a:gd name="T21" fmla="*/ 607 h 731"/>
                <a:gd name="T22" fmla="*/ 842 w 842"/>
                <a:gd name="T23" fmla="*/ 607 h 731"/>
                <a:gd name="T24" fmla="*/ 842 w 842"/>
                <a:gd name="T25" fmla="*/ 607 h 731"/>
                <a:gd name="T26" fmla="*/ 838 w 842"/>
                <a:gd name="T27" fmla="*/ 603 h 731"/>
                <a:gd name="T28" fmla="*/ 360 w 842"/>
                <a:gd name="T29" fmla="*/ 676 h 731"/>
                <a:gd name="T30" fmla="*/ 4 w 842"/>
                <a:gd name="T31" fmla="*/ 728 h 731"/>
                <a:gd name="T32" fmla="*/ 17 w 842"/>
                <a:gd name="T33" fmla="*/ 4 h 731"/>
                <a:gd name="T34" fmla="*/ 17 w 842"/>
                <a:gd name="T35" fmla="*/ 0 h 731"/>
                <a:gd name="T36" fmla="*/ 292 w 842"/>
                <a:gd name="T37" fmla="*/ 206 h 731"/>
                <a:gd name="T38" fmla="*/ 17 w 842"/>
                <a:gd name="T39" fmla="*/ 0 h 731"/>
                <a:gd name="T40" fmla="*/ 17 w 842"/>
                <a:gd name="T41" fmla="*/ 0 h 731"/>
                <a:gd name="T42" fmla="*/ 12 w 842"/>
                <a:gd name="T43"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2" h="731">
                  <a:moveTo>
                    <a:pt x="12" y="0"/>
                  </a:moveTo>
                  <a:lnTo>
                    <a:pt x="12" y="0"/>
                  </a:lnTo>
                  <a:lnTo>
                    <a:pt x="0" y="731"/>
                  </a:lnTo>
                  <a:lnTo>
                    <a:pt x="0" y="731"/>
                  </a:lnTo>
                  <a:lnTo>
                    <a:pt x="0" y="731"/>
                  </a:lnTo>
                  <a:lnTo>
                    <a:pt x="0" y="731"/>
                  </a:lnTo>
                  <a:lnTo>
                    <a:pt x="0" y="731"/>
                  </a:lnTo>
                  <a:lnTo>
                    <a:pt x="0" y="731"/>
                  </a:lnTo>
                  <a:lnTo>
                    <a:pt x="4" y="731"/>
                  </a:lnTo>
                  <a:lnTo>
                    <a:pt x="4" y="731"/>
                  </a:lnTo>
                  <a:lnTo>
                    <a:pt x="838" y="607"/>
                  </a:lnTo>
                  <a:lnTo>
                    <a:pt x="842" y="607"/>
                  </a:lnTo>
                  <a:lnTo>
                    <a:pt x="842" y="607"/>
                  </a:lnTo>
                  <a:lnTo>
                    <a:pt x="838" y="603"/>
                  </a:lnTo>
                  <a:lnTo>
                    <a:pt x="360" y="676"/>
                  </a:lnTo>
                  <a:lnTo>
                    <a:pt x="4" y="728"/>
                  </a:lnTo>
                  <a:lnTo>
                    <a:pt x="17" y="4"/>
                  </a:lnTo>
                  <a:lnTo>
                    <a:pt x="17" y="0"/>
                  </a:lnTo>
                  <a:lnTo>
                    <a:pt x="292" y="206"/>
                  </a:lnTo>
                  <a:lnTo>
                    <a:pt x="17" y="0"/>
                  </a:lnTo>
                  <a:lnTo>
                    <a:pt x="17"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3" name="Freeform 438"/>
            <p:cNvSpPr>
              <a:spLocks/>
            </p:cNvSpPr>
            <p:nvPr/>
          </p:nvSpPr>
          <p:spPr bwMode="auto">
            <a:xfrm>
              <a:off x="4521" y="2582"/>
              <a:ext cx="842" cy="731"/>
            </a:xfrm>
            <a:custGeom>
              <a:avLst/>
              <a:gdLst>
                <a:gd name="T0" fmla="*/ 12 w 842"/>
                <a:gd name="T1" fmla="*/ 0 h 731"/>
                <a:gd name="T2" fmla="*/ 12 w 842"/>
                <a:gd name="T3" fmla="*/ 0 h 731"/>
                <a:gd name="T4" fmla="*/ 0 w 842"/>
                <a:gd name="T5" fmla="*/ 731 h 731"/>
                <a:gd name="T6" fmla="*/ 0 w 842"/>
                <a:gd name="T7" fmla="*/ 731 h 731"/>
                <a:gd name="T8" fmla="*/ 0 w 842"/>
                <a:gd name="T9" fmla="*/ 731 h 731"/>
                <a:gd name="T10" fmla="*/ 0 w 842"/>
                <a:gd name="T11" fmla="*/ 731 h 731"/>
                <a:gd name="T12" fmla="*/ 0 w 842"/>
                <a:gd name="T13" fmla="*/ 731 h 731"/>
                <a:gd name="T14" fmla="*/ 0 w 842"/>
                <a:gd name="T15" fmla="*/ 731 h 731"/>
                <a:gd name="T16" fmla="*/ 4 w 842"/>
                <a:gd name="T17" fmla="*/ 731 h 731"/>
                <a:gd name="T18" fmla="*/ 4 w 842"/>
                <a:gd name="T19" fmla="*/ 731 h 731"/>
                <a:gd name="T20" fmla="*/ 838 w 842"/>
                <a:gd name="T21" fmla="*/ 607 h 731"/>
                <a:gd name="T22" fmla="*/ 842 w 842"/>
                <a:gd name="T23" fmla="*/ 607 h 731"/>
                <a:gd name="T24" fmla="*/ 842 w 842"/>
                <a:gd name="T25" fmla="*/ 607 h 731"/>
                <a:gd name="T26" fmla="*/ 838 w 842"/>
                <a:gd name="T27" fmla="*/ 603 h 731"/>
                <a:gd name="T28" fmla="*/ 360 w 842"/>
                <a:gd name="T29" fmla="*/ 676 h 731"/>
                <a:gd name="T30" fmla="*/ 4 w 842"/>
                <a:gd name="T31" fmla="*/ 728 h 731"/>
                <a:gd name="T32" fmla="*/ 17 w 842"/>
                <a:gd name="T33" fmla="*/ 4 h 731"/>
                <a:gd name="T34" fmla="*/ 17 w 842"/>
                <a:gd name="T35" fmla="*/ 0 h 731"/>
                <a:gd name="T36" fmla="*/ 292 w 842"/>
                <a:gd name="T37" fmla="*/ 206 h 731"/>
                <a:gd name="T38" fmla="*/ 17 w 842"/>
                <a:gd name="T39" fmla="*/ 0 h 731"/>
                <a:gd name="T40" fmla="*/ 17 w 842"/>
                <a:gd name="T41" fmla="*/ 0 h 731"/>
                <a:gd name="T42" fmla="*/ 12 w 842"/>
                <a:gd name="T43"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2" h="731">
                  <a:moveTo>
                    <a:pt x="12" y="0"/>
                  </a:moveTo>
                  <a:lnTo>
                    <a:pt x="12" y="0"/>
                  </a:lnTo>
                  <a:lnTo>
                    <a:pt x="0" y="731"/>
                  </a:lnTo>
                  <a:lnTo>
                    <a:pt x="0" y="731"/>
                  </a:lnTo>
                  <a:lnTo>
                    <a:pt x="0" y="731"/>
                  </a:lnTo>
                  <a:lnTo>
                    <a:pt x="0" y="731"/>
                  </a:lnTo>
                  <a:lnTo>
                    <a:pt x="0" y="731"/>
                  </a:lnTo>
                  <a:lnTo>
                    <a:pt x="0" y="731"/>
                  </a:lnTo>
                  <a:lnTo>
                    <a:pt x="4" y="731"/>
                  </a:lnTo>
                  <a:lnTo>
                    <a:pt x="4" y="731"/>
                  </a:lnTo>
                  <a:lnTo>
                    <a:pt x="838" y="607"/>
                  </a:lnTo>
                  <a:lnTo>
                    <a:pt x="842" y="607"/>
                  </a:lnTo>
                  <a:lnTo>
                    <a:pt x="842" y="607"/>
                  </a:lnTo>
                  <a:lnTo>
                    <a:pt x="838" y="603"/>
                  </a:lnTo>
                  <a:lnTo>
                    <a:pt x="360" y="676"/>
                  </a:lnTo>
                  <a:lnTo>
                    <a:pt x="4" y="728"/>
                  </a:lnTo>
                  <a:lnTo>
                    <a:pt x="17" y="4"/>
                  </a:lnTo>
                  <a:lnTo>
                    <a:pt x="17" y="0"/>
                  </a:lnTo>
                  <a:lnTo>
                    <a:pt x="292" y="206"/>
                  </a:lnTo>
                  <a:lnTo>
                    <a:pt x="17" y="0"/>
                  </a:lnTo>
                  <a:lnTo>
                    <a:pt x="17"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439"/>
            <p:cNvSpPr>
              <a:spLocks/>
            </p:cNvSpPr>
            <p:nvPr/>
          </p:nvSpPr>
          <p:spPr bwMode="auto">
            <a:xfrm>
              <a:off x="5363" y="3185"/>
              <a:ext cx="5" cy="4"/>
            </a:xfrm>
            <a:custGeom>
              <a:avLst/>
              <a:gdLst>
                <a:gd name="T0" fmla="*/ 0 w 5"/>
                <a:gd name="T1" fmla="*/ 0 h 4"/>
                <a:gd name="T2" fmla="*/ 0 w 5"/>
                <a:gd name="T3" fmla="*/ 0 h 4"/>
                <a:gd name="T4" fmla="*/ 0 w 5"/>
                <a:gd name="T5" fmla="*/ 4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0"/>
                  </a:lnTo>
                  <a:lnTo>
                    <a:pt x="0" y="4"/>
                  </a:lnTo>
                  <a:lnTo>
                    <a:pt x="5"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440"/>
            <p:cNvSpPr>
              <a:spLocks/>
            </p:cNvSpPr>
            <p:nvPr/>
          </p:nvSpPr>
          <p:spPr bwMode="auto">
            <a:xfrm>
              <a:off x="5363" y="3185"/>
              <a:ext cx="5" cy="4"/>
            </a:xfrm>
            <a:custGeom>
              <a:avLst/>
              <a:gdLst>
                <a:gd name="T0" fmla="*/ 0 w 5"/>
                <a:gd name="T1" fmla="*/ 0 h 4"/>
                <a:gd name="T2" fmla="*/ 0 w 5"/>
                <a:gd name="T3" fmla="*/ 0 h 4"/>
                <a:gd name="T4" fmla="*/ 0 w 5"/>
                <a:gd name="T5" fmla="*/ 4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0"/>
                  </a:lnTo>
                  <a:lnTo>
                    <a:pt x="0" y="4"/>
                  </a:lnTo>
                  <a:lnTo>
                    <a:pt x="5"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441"/>
            <p:cNvSpPr>
              <a:spLocks/>
            </p:cNvSpPr>
            <p:nvPr/>
          </p:nvSpPr>
          <p:spPr bwMode="auto">
            <a:xfrm>
              <a:off x="4178" y="2097"/>
              <a:ext cx="355" cy="478"/>
            </a:xfrm>
            <a:custGeom>
              <a:avLst/>
              <a:gdLst>
                <a:gd name="T0" fmla="*/ 0 w 355"/>
                <a:gd name="T1" fmla="*/ 0 h 478"/>
                <a:gd name="T2" fmla="*/ 355 w 355"/>
                <a:gd name="T3" fmla="*/ 478 h 478"/>
                <a:gd name="T4" fmla="*/ 355 w 355"/>
                <a:gd name="T5" fmla="*/ 478 h 478"/>
                <a:gd name="T6" fmla="*/ 0 w 355"/>
                <a:gd name="T7" fmla="*/ 0 h 478"/>
              </a:gdLst>
              <a:ahLst/>
              <a:cxnLst>
                <a:cxn ang="0">
                  <a:pos x="T0" y="T1"/>
                </a:cxn>
                <a:cxn ang="0">
                  <a:pos x="T2" y="T3"/>
                </a:cxn>
                <a:cxn ang="0">
                  <a:pos x="T4" y="T5"/>
                </a:cxn>
                <a:cxn ang="0">
                  <a:pos x="T6" y="T7"/>
                </a:cxn>
              </a:cxnLst>
              <a:rect l="0" t="0" r="r" b="b"/>
              <a:pathLst>
                <a:path w="355" h="478">
                  <a:moveTo>
                    <a:pt x="0" y="0"/>
                  </a:moveTo>
                  <a:lnTo>
                    <a:pt x="355" y="478"/>
                  </a:lnTo>
                  <a:lnTo>
                    <a:pt x="355" y="47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442"/>
            <p:cNvSpPr>
              <a:spLocks/>
            </p:cNvSpPr>
            <p:nvPr/>
          </p:nvSpPr>
          <p:spPr bwMode="auto">
            <a:xfrm>
              <a:off x="4178" y="2097"/>
              <a:ext cx="355" cy="478"/>
            </a:xfrm>
            <a:custGeom>
              <a:avLst/>
              <a:gdLst>
                <a:gd name="T0" fmla="*/ 0 w 355"/>
                <a:gd name="T1" fmla="*/ 0 h 478"/>
                <a:gd name="T2" fmla="*/ 355 w 355"/>
                <a:gd name="T3" fmla="*/ 478 h 478"/>
                <a:gd name="T4" fmla="*/ 355 w 355"/>
                <a:gd name="T5" fmla="*/ 478 h 478"/>
                <a:gd name="T6" fmla="*/ 0 w 355"/>
                <a:gd name="T7" fmla="*/ 0 h 478"/>
              </a:gdLst>
              <a:ahLst/>
              <a:cxnLst>
                <a:cxn ang="0">
                  <a:pos x="T0" y="T1"/>
                </a:cxn>
                <a:cxn ang="0">
                  <a:pos x="T2" y="T3"/>
                </a:cxn>
                <a:cxn ang="0">
                  <a:pos x="T4" y="T5"/>
                </a:cxn>
                <a:cxn ang="0">
                  <a:pos x="T6" y="T7"/>
                </a:cxn>
              </a:cxnLst>
              <a:rect l="0" t="0" r="r" b="b"/>
              <a:pathLst>
                <a:path w="355" h="478">
                  <a:moveTo>
                    <a:pt x="0" y="0"/>
                  </a:moveTo>
                  <a:lnTo>
                    <a:pt x="355" y="478"/>
                  </a:lnTo>
                  <a:lnTo>
                    <a:pt x="355" y="4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Rectangle 443"/>
            <p:cNvSpPr>
              <a:spLocks noChangeArrowheads="1"/>
            </p:cNvSpPr>
            <p:nvPr/>
          </p:nvSpPr>
          <p:spPr bwMode="auto">
            <a:xfrm>
              <a:off x="4021" y="1884"/>
              <a:ext cx="1" cy="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444"/>
            <p:cNvSpPr>
              <a:spLocks/>
            </p:cNvSpPr>
            <p:nvPr/>
          </p:nvSpPr>
          <p:spPr bwMode="auto">
            <a:xfrm>
              <a:off x="4021" y="1884"/>
              <a:ext cx="0" cy="4"/>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Freeform 445"/>
            <p:cNvSpPr>
              <a:spLocks/>
            </p:cNvSpPr>
            <p:nvPr/>
          </p:nvSpPr>
          <p:spPr bwMode="auto">
            <a:xfrm>
              <a:off x="3996" y="1888"/>
              <a:ext cx="537" cy="955"/>
            </a:xfrm>
            <a:custGeom>
              <a:avLst/>
              <a:gdLst>
                <a:gd name="T0" fmla="*/ 25 w 537"/>
                <a:gd name="T1" fmla="*/ 0 h 955"/>
                <a:gd name="T2" fmla="*/ 25 w 537"/>
                <a:gd name="T3" fmla="*/ 0 h 955"/>
                <a:gd name="T4" fmla="*/ 25 w 537"/>
                <a:gd name="T5" fmla="*/ 4 h 955"/>
                <a:gd name="T6" fmla="*/ 25 w 537"/>
                <a:gd name="T7" fmla="*/ 4 h 955"/>
                <a:gd name="T8" fmla="*/ 4 w 537"/>
                <a:gd name="T9" fmla="*/ 952 h 955"/>
                <a:gd name="T10" fmla="*/ 4 w 537"/>
                <a:gd name="T11" fmla="*/ 955 h 955"/>
                <a:gd name="T12" fmla="*/ 0 w 537"/>
                <a:gd name="T13" fmla="*/ 955 h 955"/>
                <a:gd name="T14" fmla="*/ 4 w 537"/>
                <a:gd name="T15" fmla="*/ 955 h 955"/>
                <a:gd name="T16" fmla="*/ 4 w 537"/>
                <a:gd name="T17" fmla="*/ 955 h 955"/>
                <a:gd name="T18" fmla="*/ 8 w 537"/>
                <a:gd name="T19" fmla="*/ 955 h 955"/>
                <a:gd name="T20" fmla="*/ 8 w 537"/>
                <a:gd name="T21" fmla="*/ 955 h 955"/>
                <a:gd name="T22" fmla="*/ 537 w 537"/>
                <a:gd name="T23" fmla="*/ 694 h 955"/>
                <a:gd name="T24" fmla="*/ 537 w 537"/>
                <a:gd name="T25" fmla="*/ 694 h 955"/>
                <a:gd name="T26" fmla="*/ 537 w 537"/>
                <a:gd name="T27" fmla="*/ 694 h 955"/>
                <a:gd name="T28" fmla="*/ 537 w 537"/>
                <a:gd name="T29" fmla="*/ 694 h 955"/>
                <a:gd name="T30" fmla="*/ 537 w 537"/>
                <a:gd name="T31" fmla="*/ 691 h 955"/>
                <a:gd name="T32" fmla="*/ 537 w 537"/>
                <a:gd name="T33" fmla="*/ 691 h 955"/>
                <a:gd name="T34" fmla="*/ 8 w 537"/>
                <a:gd name="T35" fmla="*/ 952 h 955"/>
                <a:gd name="T36" fmla="*/ 25 w 537"/>
                <a:gd name="T37" fmla="*/ 7 h 955"/>
                <a:gd name="T38" fmla="*/ 25 w 537"/>
                <a:gd name="T3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7" h="955">
                  <a:moveTo>
                    <a:pt x="25" y="0"/>
                  </a:moveTo>
                  <a:lnTo>
                    <a:pt x="25" y="0"/>
                  </a:lnTo>
                  <a:lnTo>
                    <a:pt x="25" y="4"/>
                  </a:lnTo>
                  <a:lnTo>
                    <a:pt x="25" y="4"/>
                  </a:lnTo>
                  <a:lnTo>
                    <a:pt x="4" y="952"/>
                  </a:lnTo>
                  <a:lnTo>
                    <a:pt x="4" y="955"/>
                  </a:lnTo>
                  <a:lnTo>
                    <a:pt x="0" y="955"/>
                  </a:lnTo>
                  <a:lnTo>
                    <a:pt x="4" y="955"/>
                  </a:lnTo>
                  <a:lnTo>
                    <a:pt x="4" y="955"/>
                  </a:lnTo>
                  <a:lnTo>
                    <a:pt x="8" y="955"/>
                  </a:lnTo>
                  <a:lnTo>
                    <a:pt x="8" y="955"/>
                  </a:lnTo>
                  <a:lnTo>
                    <a:pt x="537" y="694"/>
                  </a:lnTo>
                  <a:lnTo>
                    <a:pt x="537" y="694"/>
                  </a:lnTo>
                  <a:lnTo>
                    <a:pt x="537" y="694"/>
                  </a:lnTo>
                  <a:lnTo>
                    <a:pt x="537" y="694"/>
                  </a:lnTo>
                  <a:lnTo>
                    <a:pt x="537" y="691"/>
                  </a:lnTo>
                  <a:lnTo>
                    <a:pt x="537" y="691"/>
                  </a:lnTo>
                  <a:lnTo>
                    <a:pt x="8" y="952"/>
                  </a:lnTo>
                  <a:lnTo>
                    <a:pt x="25" y="7"/>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446"/>
            <p:cNvSpPr>
              <a:spLocks/>
            </p:cNvSpPr>
            <p:nvPr/>
          </p:nvSpPr>
          <p:spPr bwMode="auto">
            <a:xfrm>
              <a:off x="3996" y="1888"/>
              <a:ext cx="537" cy="955"/>
            </a:xfrm>
            <a:custGeom>
              <a:avLst/>
              <a:gdLst>
                <a:gd name="T0" fmla="*/ 25 w 537"/>
                <a:gd name="T1" fmla="*/ 0 h 955"/>
                <a:gd name="T2" fmla="*/ 25 w 537"/>
                <a:gd name="T3" fmla="*/ 0 h 955"/>
                <a:gd name="T4" fmla="*/ 25 w 537"/>
                <a:gd name="T5" fmla="*/ 4 h 955"/>
                <a:gd name="T6" fmla="*/ 25 w 537"/>
                <a:gd name="T7" fmla="*/ 4 h 955"/>
                <a:gd name="T8" fmla="*/ 4 w 537"/>
                <a:gd name="T9" fmla="*/ 952 h 955"/>
                <a:gd name="T10" fmla="*/ 4 w 537"/>
                <a:gd name="T11" fmla="*/ 955 h 955"/>
                <a:gd name="T12" fmla="*/ 0 w 537"/>
                <a:gd name="T13" fmla="*/ 955 h 955"/>
                <a:gd name="T14" fmla="*/ 4 w 537"/>
                <a:gd name="T15" fmla="*/ 955 h 955"/>
                <a:gd name="T16" fmla="*/ 4 w 537"/>
                <a:gd name="T17" fmla="*/ 955 h 955"/>
                <a:gd name="T18" fmla="*/ 8 w 537"/>
                <a:gd name="T19" fmla="*/ 955 h 955"/>
                <a:gd name="T20" fmla="*/ 8 w 537"/>
                <a:gd name="T21" fmla="*/ 955 h 955"/>
                <a:gd name="T22" fmla="*/ 537 w 537"/>
                <a:gd name="T23" fmla="*/ 694 h 955"/>
                <a:gd name="T24" fmla="*/ 537 w 537"/>
                <a:gd name="T25" fmla="*/ 694 h 955"/>
                <a:gd name="T26" fmla="*/ 537 w 537"/>
                <a:gd name="T27" fmla="*/ 694 h 955"/>
                <a:gd name="T28" fmla="*/ 537 w 537"/>
                <a:gd name="T29" fmla="*/ 694 h 955"/>
                <a:gd name="T30" fmla="*/ 537 w 537"/>
                <a:gd name="T31" fmla="*/ 691 h 955"/>
                <a:gd name="T32" fmla="*/ 537 w 537"/>
                <a:gd name="T33" fmla="*/ 691 h 955"/>
                <a:gd name="T34" fmla="*/ 8 w 537"/>
                <a:gd name="T35" fmla="*/ 952 h 955"/>
                <a:gd name="T36" fmla="*/ 25 w 537"/>
                <a:gd name="T37" fmla="*/ 7 h 955"/>
                <a:gd name="T38" fmla="*/ 25 w 537"/>
                <a:gd name="T3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7" h="955">
                  <a:moveTo>
                    <a:pt x="25" y="0"/>
                  </a:moveTo>
                  <a:lnTo>
                    <a:pt x="25" y="0"/>
                  </a:lnTo>
                  <a:lnTo>
                    <a:pt x="25" y="4"/>
                  </a:lnTo>
                  <a:lnTo>
                    <a:pt x="25" y="4"/>
                  </a:lnTo>
                  <a:lnTo>
                    <a:pt x="4" y="952"/>
                  </a:lnTo>
                  <a:lnTo>
                    <a:pt x="4" y="955"/>
                  </a:lnTo>
                  <a:lnTo>
                    <a:pt x="0" y="955"/>
                  </a:lnTo>
                  <a:lnTo>
                    <a:pt x="4" y="955"/>
                  </a:lnTo>
                  <a:lnTo>
                    <a:pt x="4" y="955"/>
                  </a:lnTo>
                  <a:lnTo>
                    <a:pt x="8" y="955"/>
                  </a:lnTo>
                  <a:lnTo>
                    <a:pt x="8" y="955"/>
                  </a:lnTo>
                  <a:lnTo>
                    <a:pt x="537" y="694"/>
                  </a:lnTo>
                  <a:lnTo>
                    <a:pt x="537" y="694"/>
                  </a:lnTo>
                  <a:lnTo>
                    <a:pt x="537" y="694"/>
                  </a:lnTo>
                  <a:lnTo>
                    <a:pt x="537" y="694"/>
                  </a:lnTo>
                  <a:lnTo>
                    <a:pt x="537" y="691"/>
                  </a:lnTo>
                  <a:lnTo>
                    <a:pt x="537" y="691"/>
                  </a:lnTo>
                  <a:lnTo>
                    <a:pt x="8" y="952"/>
                  </a:lnTo>
                  <a:lnTo>
                    <a:pt x="25" y="7"/>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 name="Freeform 447"/>
            <p:cNvSpPr>
              <a:spLocks/>
            </p:cNvSpPr>
            <p:nvPr/>
          </p:nvSpPr>
          <p:spPr bwMode="auto">
            <a:xfrm>
              <a:off x="4538" y="2502"/>
              <a:ext cx="639" cy="77"/>
            </a:xfrm>
            <a:custGeom>
              <a:avLst/>
              <a:gdLst>
                <a:gd name="T0" fmla="*/ 639 w 639"/>
                <a:gd name="T1" fmla="*/ 0 h 77"/>
                <a:gd name="T2" fmla="*/ 0 w 639"/>
                <a:gd name="T3" fmla="*/ 77 h 77"/>
                <a:gd name="T4" fmla="*/ 0 w 639"/>
                <a:gd name="T5" fmla="*/ 77 h 77"/>
                <a:gd name="T6" fmla="*/ 639 w 639"/>
                <a:gd name="T7" fmla="*/ 0 h 77"/>
              </a:gdLst>
              <a:ahLst/>
              <a:cxnLst>
                <a:cxn ang="0">
                  <a:pos x="T0" y="T1"/>
                </a:cxn>
                <a:cxn ang="0">
                  <a:pos x="T2" y="T3"/>
                </a:cxn>
                <a:cxn ang="0">
                  <a:pos x="T4" y="T5"/>
                </a:cxn>
                <a:cxn ang="0">
                  <a:pos x="T6" y="T7"/>
                </a:cxn>
              </a:cxnLst>
              <a:rect l="0" t="0" r="r" b="b"/>
              <a:pathLst>
                <a:path w="639" h="77">
                  <a:moveTo>
                    <a:pt x="639" y="0"/>
                  </a:moveTo>
                  <a:lnTo>
                    <a:pt x="0" y="77"/>
                  </a:lnTo>
                  <a:lnTo>
                    <a:pt x="0" y="77"/>
                  </a:lnTo>
                  <a:lnTo>
                    <a:pt x="6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448"/>
            <p:cNvSpPr>
              <a:spLocks/>
            </p:cNvSpPr>
            <p:nvPr/>
          </p:nvSpPr>
          <p:spPr bwMode="auto">
            <a:xfrm>
              <a:off x="4538" y="2502"/>
              <a:ext cx="639" cy="77"/>
            </a:xfrm>
            <a:custGeom>
              <a:avLst/>
              <a:gdLst>
                <a:gd name="T0" fmla="*/ 639 w 639"/>
                <a:gd name="T1" fmla="*/ 0 h 77"/>
                <a:gd name="T2" fmla="*/ 0 w 639"/>
                <a:gd name="T3" fmla="*/ 77 h 77"/>
                <a:gd name="T4" fmla="*/ 0 w 639"/>
                <a:gd name="T5" fmla="*/ 77 h 77"/>
                <a:gd name="T6" fmla="*/ 639 w 639"/>
                <a:gd name="T7" fmla="*/ 0 h 77"/>
              </a:gdLst>
              <a:ahLst/>
              <a:cxnLst>
                <a:cxn ang="0">
                  <a:pos x="T0" y="T1"/>
                </a:cxn>
                <a:cxn ang="0">
                  <a:pos x="T2" y="T3"/>
                </a:cxn>
                <a:cxn ang="0">
                  <a:pos x="T4" y="T5"/>
                </a:cxn>
                <a:cxn ang="0">
                  <a:pos x="T6" y="T7"/>
                </a:cxn>
              </a:cxnLst>
              <a:rect l="0" t="0" r="r" b="b"/>
              <a:pathLst>
                <a:path w="639" h="77">
                  <a:moveTo>
                    <a:pt x="639" y="0"/>
                  </a:moveTo>
                  <a:lnTo>
                    <a:pt x="0" y="77"/>
                  </a:lnTo>
                  <a:lnTo>
                    <a:pt x="0" y="77"/>
                  </a:lnTo>
                  <a:lnTo>
                    <a:pt x="6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449"/>
            <p:cNvSpPr>
              <a:spLocks noEditPoints="1"/>
            </p:cNvSpPr>
            <p:nvPr/>
          </p:nvSpPr>
          <p:spPr bwMode="auto">
            <a:xfrm>
              <a:off x="4538" y="2494"/>
              <a:ext cx="830" cy="698"/>
            </a:xfrm>
            <a:custGeom>
              <a:avLst/>
              <a:gdLst>
                <a:gd name="T0" fmla="*/ 821 w 830"/>
                <a:gd name="T1" fmla="*/ 687 h 698"/>
                <a:gd name="T2" fmla="*/ 4 w 830"/>
                <a:gd name="T3" fmla="*/ 85 h 698"/>
                <a:gd name="T4" fmla="*/ 707 w 830"/>
                <a:gd name="T5" fmla="*/ 0 h 698"/>
                <a:gd name="T6" fmla="*/ 707 w 830"/>
                <a:gd name="T7" fmla="*/ 0 h 698"/>
                <a:gd name="T8" fmla="*/ 787 w 830"/>
                <a:gd name="T9" fmla="*/ 474 h 698"/>
                <a:gd name="T10" fmla="*/ 821 w 830"/>
                <a:gd name="T11" fmla="*/ 687 h 698"/>
                <a:gd name="T12" fmla="*/ 711 w 830"/>
                <a:gd name="T13" fmla="*/ 0 h 698"/>
                <a:gd name="T14" fmla="*/ 0 w 830"/>
                <a:gd name="T15" fmla="*/ 88 h 698"/>
                <a:gd name="T16" fmla="*/ 0 w 830"/>
                <a:gd name="T17" fmla="*/ 88 h 698"/>
                <a:gd name="T18" fmla="*/ 275 w 830"/>
                <a:gd name="T19" fmla="*/ 294 h 698"/>
                <a:gd name="T20" fmla="*/ 821 w 830"/>
                <a:gd name="T21" fmla="*/ 691 h 698"/>
                <a:gd name="T22" fmla="*/ 821 w 830"/>
                <a:gd name="T23" fmla="*/ 691 h 698"/>
                <a:gd name="T24" fmla="*/ 825 w 830"/>
                <a:gd name="T25" fmla="*/ 695 h 698"/>
                <a:gd name="T26" fmla="*/ 830 w 830"/>
                <a:gd name="T27" fmla="*/ 698 h 698"/>
                <a:gd name="T28" fmla="*/ 825 w 830"/>
                <a:gd name="T29" fmla="*/ 695 h 698"/>
                <a:gd name="T30" fmla="*/ 825 w 830"/>
                <a:gd name="T31" fmla="*/ 691 h 698"/>
                <a:gd name="T32" fmla="*/ 825 w 830"/>
                <a:gd name="T33" fmla="*/ 691 h 698"/>
                <a:gd name="T34" fmla="*/ 825 w 830"/>
                <a:gd name="T35" fmla="*/ 691 h 698"/>
                <a:gd name="T36" fmla="*/ 762 w 830"/>
                <a:gd name="T37" fmla="*/ 309 h 698"/>
                <a:gd name="T38" fmla="*/ 711 w 830"/>
                <a:gd name="T39" fmla="*/ 4 h 698"/>
                <a:gd name="T40" fmla="*/ 711 w 830"/>
                <a:gd name="T41"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0" h="698">
                  <a:moveTo>
                    <a:pt x="821" y="687"/>
                  </a:moveTo>
                  <a:lnTo>
                    <a:pt x="4" y="85"/>
                  </a:lnTo>
                  <a:lnTo>
                    <a:pt x="707" y="0"/>
                  </a:lnTo>
                  <a:lnTo>
                    <a:pt x="707" y="0"/>
                  </a:lnTo>
                  <a:lnTo>
                    <a:pt x="787" y="474"/>
                  </a:lnTo>
                  <a:lnTo>
                    <a:pt x="821" y="687"/>
                  </a:lnTo>
                  <a:close/>
                  <a:moveTo>
                    <a:pt x="711" y="0"/>
                  </a:moveTo>
                  <a:lnTo>
                    <a:pt x="0" y="88"/>
                  </a:lnTo>
                  <a:lnTo>
                    <a:pt x="0" y="88"/>
                  </a:lnTo>
                  <a:lnTo>
                    <a:pt x="275" y="294"/>
                  </a:lnTo>
                  <a:lnTo>
                    <a:pt x="821" y="691"/>
                  </a:lnTo>
                  <a:lnTo>
                    <a:pt x="821" y="691"/>
                  </a:lnTo>
                  <a:lnTo>
                    <a:pt x="825" y="695"/>
                  </a:lnTo>
                  <a:lnTo>
                    <a:pt x="830" y="698"/>
                  </a:lnTo>
                  <a:lnTo>
                    <a:pt x="825" y="695"/>
                  </a:lnTo>
                  <a:lnTo>
                    <a:pt x="825" y="691"/>
                  </a:lnTo>
                  <a:lnTo>
                    <a:pt x="825" y="691"/>
                  </a:lnTo>
                  <a:lnTo>
                    <a:pt x="825" y="691"/>
                  </a:lnTo>
                  <a:lnTo>
                    <a:pt x="762" y="309"/>
                  </a:lnTo>
                  <a:lnTo>
                    <a:pt x="711" y="4"/>
                  </a:lnTo>
                  <a:lnTo>
                    <a:pt x="7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450"/>
            <p:cNvSpPr>
              <a:spLocks noEditPoints="1"/>
            </p:cNvSpPr>
            <p:nvPr/>
          </p:nvSpPr>
          <p:spPr bwMode="auto">
            <a:xfrm>
              <a:off x="4538" y="2494"/>
              <a:ext cx="830" cy="698"/>
            </a:xfrm>
            <a:custGeom>
              <a:avLst/>
              <a:gdLst>
                <a:gd name="T0" fmla="*/ 821 w 830"/>
                <a:gd name="T1" fmla="*/ 687 h 698"/>
                <a:gd name="T2" fmla="*/ 4 w 830"/>
                <a:gd name="T3" fmla="*/ 85 h 698"/>
                <a:gd name="T4" fmla="*/ 707 w 830"/>
                <a:gd name="T5" fmla="*/ 0 h 698"/>
                <a:gd name="T6" fmla="*/ 707 w 830"/>
                <a:gd name="T7" fmla="*/ 0 h 698"/>
                <a:gd name="T8" fmla="*/ 787 w 830"/>
                <a:gd name="T9" fmla="*/ 474 h 698"/>
                <a:gd name="T10" fmla="*/ 821 w 830"/>
                <a:gd name="T11" fmla="*/ 687 h 698"/>
                <a:gd name="T12" fmla="*/ 711 w 830"/>
                <a:gd name="T13" fmla="*/ 0 h 698"/>
                <a:gd name="T14" fmla="*/ 0 w 830"/>
                <a:gd name="T15" fmla="*/ 88 h 698"/>
                <a:gd name="T16" fmla="*/ 0 w 830"/>
                <a:gd name="T17" fmla="*/ 88 h 698"/>
                <a:gd name="T18" fmla="*/ 275 w 830"/>
                <a:gd name="T19" fmla="*/ 294 h 698"/>
                <a:gd name="T20" fmla="*/ 821 w 830"/>
                <a:gd name="T21" fmla="*/ 691 h 698"/>
                <a:gd name="T22" fmla="*/ 821 w 830"/>
                <a:gd name="T23" fmla="*/ 691 h 698"/>
                <a:gd name="T24" fmla="*/ 825 w 830"/>
                <a:gd name="T25" fmla="*/ 695 h 698"/>
                <a:gd name="T26" fmla="*/ 830 w 830"/>
                <a:gd name="T27" fmla="*/ 698 h 698"/>
                <a:gd name="T28" fmla="*/ 825 w 830"/>
                <a:gd name="T29" fmla="*/ 695 h 698"/>
                <a:gd name="T30" fmla="*/ 825 w 830"/>
                <a:gd name="T31" fmla="*/ 691 h 698"/>
                <a:gd name="T32" fmla="*/ 825 w 830"/>
                <a:gd name="T33" fmla="*/ 691 h 698"/>
                <a:gd name="T34" fmla="*/ 825 w 830"/>
                <a:gd name="T35" fmla="*/ 691 h 698"/>
                <a:gd name="T36" fmla="*/ 762 w 830"/>
                <a:gd name="T37" fmla="*/ 309 h 698"/>
                <a:gd name="T38" fmla="*/ 711 w 830"/>
                <a:gd name="T39" fmla="*/ 4 h 698"/>
                <a:gd name="T40" fmla="*/ 711 w 830"/>
                <a:gd name="T41"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0" h="698">
                  <a:moveTo>
                    <a:pt x="821" y="687"/>
                  </a:moveTo>
                  <a:lnTo>
                    <a:pt x="4" y="85"/>
                  </a:lnTo>
                  <a:lnTo>
                    <a:pt x="707" y="0"/>
                  </a:lnTo>
                  <a:lnTo>
                    <a:pt x="707" y="0"/>
                  </a:lnTo>
                  <a:lnTo>
                    <a:pt x="787" y="474"/>
                  </a:lnTo>
                  <a:lnTo>
                    <a:pt x="821" y="687"/>
                  </a:lnTo>
                  <a:moveTo>
                    <a:pt x="711" y="0"/>
                  </a:moveTo>
                  <a:lnTo>
                    <a:pt x="0" y="88"/>
                  </a:lnTo>
                  <a:lnTo>
                    <a:pt x="0" y="88"/>
                  </a:lnTo>
                  <a:lnTo>
                    <a:pt x="275" y="294"/>
                  </a:lnTo>
                  <a:lnTo>
                    <a:pt x="821" y="691"/>
                  </a:lnTo>
                  <a:lnTo>
                    <a:pt x="821" y="691"/>
                  </a:lnTo>
                  <a:lnTo>
                    <a:pt x="825" y="695"/>
                  </a:lnTo>
                  <a:lnTo>
                    <a:pt x="830" y="698"/>
                  </a:lnTo>
                  <a:lnTo>
                    <a:pt x="825" y="695"/>
                  </a:lnTo>
                  <a:lnTo>
                    <a:pt x="825" y="691"/>
                  </a:lnTo>
                  <a:lnTo>
                    <a:pt x="825" y="691"/>
                  </a:lnTo>
                  <a:lnTo>
                    <a:pt x="825" y="691"/>
                  </a:lnTo>
                  <a:lnTo>
                    <a:pt x="762" y="309"/>
                  </a:lnTo>
                  <a:lnTo>
                    <a:pt x="711" y="4"/>
                  </a:lnTo>
                  <a:lnTo>
                    <a:pt x="7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451"/>
            <p:cNvSpPr>
              <a:spLocks/>
            </p:cNvSpPr>
            <p:nvPr/>
          </p:nvSpPr>
          <p:spPr bwMode="auto">
            <a:xfrm>
              <a:off x="5249" y="2491"/>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452"/>
            <p:cNvSpPr>
              <a:spLocks/>
            </p:cNvSpPr>
            <p:nvPr/>
          </p:nvSpPr>
          <p:spPr bwMode="auto">
            <a:xfrm>
              <a:off x="5249" y="2491"/>
              <a:ext cx="0" cy="3"/>
            </a:xfrm>
            <a:custGeom>
              <a:avLst/>
              <a:gdLst>
                <a:gd name="T0" fmla="*/ 0 h 3"/>
                <a:gd name="T1" fmla="*/ 0 h 3"/>
                <a:gd name="T2" fmla="*/ 3 h 3"/>
                <a:gd name="T3" fmla="*/ 0 h 3"/>
              </a:gdLst>
              <a:ahLst/>
              <a:cxnLst>
                <a:cxn ang="0">
                  <a:pos x="0" y="T0"/>
                </a:cxn>
                <a:cxn ang="0">
                  <a:pos x="0" y="T1"/>
                </a:cxn>
                <a:cxn ang="0">
                  <a:pos x="0" y="T2"/>
                </a:cxn>
                <a:cxn ang="0">
                  <a:pos x="0" y="T3"/>
                </a:cxn>
              </a:cxnLst>
              <a:rect l="0" t="0" r="r" b="b"/>
              <a:pathLst>
                <a:path h="3">
                  <a:moveTo>
                    <a:pt x="0" y="0"/>
                  </a:moveTo>
                  <a:lnTo>
                    <a:pt x="0" y="0"/>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Freeform 453"/>
            <p:cNvSpPr>
              <a:spLocks/>
            </p:cNvSpPr>
            <p:nvPr/>
          </p:nvSpPr>
          <p:spPr bwMode="auto">
            <a:xfrm>
              <a:off x="4529" y="2579"/>
              <a:ext cx="4" cy="0"/>
            </a:xfrm>
            <a:custGeom>
              <a:avLst/>
              <a:gdLst>
                <a:gd name="T0" fmla="*/ 4 w 4"/>
                <a:gd name="T1" fmla="*/ 0 w 4"/>
                <a:gd name="T2" fmla="*/ 4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4" y="0"/>
                  </a:lnTo>
                  <a:lnTo>
                    <a:pt x="4"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454"/>
            <p:cNvSpPr>
              <a:spLocks/>
            </p:cNvSpPr>
            <p:nvPr/>
          </p:nvSpPr>
          <p:spPr bwMode="auto">
            <a:xfrm>
              <a:off x="4529" y="2579"/>
              <a:ext cx="4" cy="0"/>
            </a:xfrm>
            <a:custGeom>
              <a:avLst/>
              <a:gdLst>
                <a:gd name="T0" fmla="*/ 4 w 4"/>
                <a:gd name="T1" fmla="*/ 0 w 4"/>
                <a:gd name="T2" fmla="*/ 4 w 4"/>
                <a:gd name="T3" fmla="*/ 4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4" y="0"/>
                  </a:moveTo>
                  <a:lnTo>
                    <a:pt x="0" y="0"/>
                  </a:lnTo>
                  <a:lnTo>
                    <a:pt x="4" y="0"/>
                  </a:lnTo>
                  <a:lnTo>
                    <a:pt x="4" y="0"/>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0" name="Rectangle 455"/>
            <p:cNvSpPr>
              <a:spLocks noChangeArrowheads="1"/>
            </p:cNvSpPr>
            <p:nvPr/>
          </p:nvSpPr>
          <p:spPr bwMode="auto">
            <a:xfrm>
              <a:off x="4771" y="1796"/>
              <a:ext cx="1" cy="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Rectangle 456"/>
            <p:cNvSpPr>
              <a:spLocks noChangeArrowheads="1"/>
            </p:cNvSpPr>
            <p:nvPr/>
          </p:nvSpPr>
          <p:spPr bwMode="auto">
            <a:xfrm>
              <a:off x="4771" y="1796"/>
              <a:ext cx="1" cy="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457"/>
            <p:cNvSpPr>
              <a:spLocks/>
            </p:cNvSpPr>
            <p:nvPr/>
          </p:nvSpPr>
          <p:spPr bwMode="auto">
            <a:xfrm>
              <a:off x="4017" y="1800"/>
              <a:ext cx="749" cy="779"/>
            </a:xfrm>
            <a:custGeom>
              <a:avLst/>
              <a:gdLst>
                <a:gd name="T0" fmla="*/ 749 w 749"/>
                <a:gd name="T1" fmla="*/ 0 h 779"/>
                <a:gd name="T2" fmla="*/ 453 w 749"/>
                <a:gd name="T3" fmla="*/ 33 h 779"/>
                <a:gd name="T4" fmla="*/ 8 w 749"/>
                <a:gd name="T5" fmla="*/ 88 h 779"/>
                <a:gd name="T6" fmla="*/ 4 w 749"/>
                <a:gd name="T7" fmla="*/ 88 h 779"/>
                <a:gd name="T8" fmla="*/ 4 w 749"/>
                <a:gd name="T9" fmla="*/ 88 h 779"/>
                <a:gd name="T10" fmla="*/ 4 w 749"/>
                <a:gd name="T11" fmla="*/ 88 h 779"/>
                <a:gd name="T12" fmla="*/ 0 w 749"/>
                <a:gd name="T13" fmla="*/ 88 h 779"/>
                <a:gd name="T14" fmla="*/ 0 w 749"/>
                <a:gd name="T15" fmla="*/ 88 h 779"/>
                <a:gd name="T16" fmla="*/ 4 w 749"/>
                <a:gd name="T17" fmla="*/ 88 h 779"/>
                <a:gd name="T18" fmla="*/ 4 w 749"/>
                <a:gd name="T19" fmla="*/ 95 h 779"/>
                <a:gd name="T20" fmla="*/ 516 w 749"/>
                <a:gd name="T21" fmla="*/ 779 h 779"/>
                <a:gd name="T22" fmla="*/ 516 w 749"/>
                <a:gd name="T23" fmla="*/ 779 h 779"/>
                <a:gd name="T24" fmla="*/ 516 w 749"/>
                <a:gd name="T25" fmla="*/ 775 h 779"/>
                <a:gd name="T26" fmla="*/ 161 w 749"/>
                <a:gd name="T27" fmla="*/ 297 h 779"/>
                <a:gd name="T28" fmla="*/ 8 w 749"/>
                <a:gd name="T29" fmla="*/ 92 h 779"/>
                <a:gd name="T30" fmla="*/ 59 w 749"/>
                <a:gd name="T31" fmla="*/ 84 h 779"/>
                <a:gd name="T32" fmla="*/ 749 w 749"/>
                <a:gd name="T33" fmla="*/ 4 h 779"/>
                <a:gd name="T34" fmla="*/ 644 w 749"/>
                <a:gd name="T35" fmla="*/ 349 h 779"/>
                <a:gd name="T36" fmla="*/ 749 w 749"/>
                <a:gd name="T37"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779">
                  <a:moveTo>
                    <a:pt x="749" y="0"/>
                  </a:moveTo>
                  <a:lnTo>
                    <a:pt x="453" y="33"/>
                  </a:lnTo>
                  <a:lnTo>
                    <a:pt x="8" y="88"/>
                  </a:lnTo>
                  <a:lnTo>
                    <a:pt x="4" y="88"/>
                  </a:lnTo>
                  <a:lnTo>
                    <a:pt x="4" y="88"/>
                  </a:lnTo>
                  <a:lnTo>
                    <a:pt x="4" y="88"/>
                  </a:lnTo>
                  <a:lnTo>
                    <a:pt x="0" y="88"/>
                  </a:lnTo>
                  <a:lnTo>
                    <a:pt x="0" y="88"/>
                  </a:lnTo>
                  <a:lnTo>
                    <a:pt x="4" y="88"/>
                  </a:lnTo>
                  <a:lnTo>
                    <a:pt x="4" y="95"/>
                  </a:lnTo>
                  <a:lnTo>
                    <a:pt x="516" y="779"/>
                  </a:lnTo>
                  <a:lnTo>
                    <a:pt x="516" y="779"/>
                  </a:lnTo>
                  <a:lnTo>
                    <a:pt x="516" y="775"/>
                  </a:lnTo>
                  <a:lnTo>
                    <a:pt x="161" y="297"/>
                  </a:lnTo>
                  <a:lnTo>
                    <a:pt x="8" y="92"/>
                  </a:lnTo>
                  <a:lnTo>
                    <a:pt x="59" y="84"/>
                  </a:lnTo>
                  <a:lnTo>
                    <a:pt x="749" y="4"/>
                  </a:lnTo>
                  <a:lnTo>
                    <a:pt x="644" y="349"/>
                  </a:lnTo>
                  <a:lnTo>
                    <a:pt x="7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458"/>
            <p:cNvSpPr>
              <a:spLocks/>
            </p:cNvSpPr>
            <p:nvPr/>
          </p:nvSpPr>
          <p:spPr bwMode="auto">
            <a:xfrm>
              <a:off x="4017" y="1800"/>
              <a:ext cx="749" cy="779"/>
            </a:xfrm>
            <a:custGeom>
              <a:avLst/>
              <a:gdLst>
                <a:gd name="T0" fmla="*/ 749 w 749"/>
                <a:gd name="T1" fmla="*/ 0 h 779"/>
                <a:gd name="T2" fmla="*/ 453 w 749"/>
                <a:gd name="T3" fmla="*/ 33 h 779"/>
                <a:gd name="T4" fmla="*/ 8 w 749"/>
                <a:gd name="T5" fmla="*/ 88 h 779"/>
                <a:gd name="T6" fmla="*/ 4 w 749"/>
                <a:gd name="T7" fmla="*/ 88 h 779"/>
                <a:gd name="T8" fmla="*/ 4 w 749"/>
                <a:gd name="T9" fmla="*/ 88 h 779"/>
                <a:gd name="T10" fmla="*/ 4 w 749"/>
                <a:gd name="T11" fmla="*/ 88 h 779"/>
                <a:gd name="T12" fmla="*/ 0 w 749"/>
                <a:gd name="T13" fmla="*/ 88 h 779"/>
                <a:gd name="T14" fmla="*/ 0 w 749"/>
                <a:gd name="T15" fmla="*/ 88 h 779"/>
                <a:gd name="T16" fmla="*/ 4 w 749"/>
                <a:gd name="T17" fmla="*/ 88 h 779"/>
                <a:gd name="T18" fmla="*/ 4 w 749"/>
                <a:gd name="T19" fmla="*/ 95 h 779"/>
                <a:gd name="T20" fmla="*/ 516 w 749"/>
                <a:gd name="T21" fmla="*/ 779 h 779"/>
                <a:gd name="T22" fmla="*/ 516 w 749"/>
                <a:gd name="T23" fmla="*/ 779 h 779"/>
                <a:gd name="T24" fmla="*/ 516 w 749"/>
                <a:gd name="T25" fmla="*/ 775 h 779"/>
                <a:gd name="T26" fmla="*/ 161 w 749"/>
                <a:gd name="T27" fmla="*/ 297 h 779"/>
                <a:gd name="T28" fmla="*/ 8 w 749"/>
                <a:gd name="T29" fmla="*/ 92 h 779"/>
                <a:gd name="T30" fmla="*/ 59 w 749"/>
                <a:gd name="T31" fmla="*/ 84 h 779"/>
                <a:gd name="T32" fmla="*/ 749 w 749"/>
                <a:gd name="T33" fmla="*/ 4 h 779"/>
                <a:gd name="T34" fmla="*/ 644 w 749"/>
                <a:gd name="T35" fmla="*/ 349 h 779"/>
                <a:gd name="T36" fmla="*/ 749 w 749"/>
                <a:gd name="T37" fmla="*/ 0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9" h="779">
                  <a:moveTo>
                    <a:pt x="749" y="0"/>
                  </a:moveTo>
                  <a:lnTo>
                    <a:pt x="453" y="33"/>
                  </a:lnTo>
                  <a:lnTo>
                    <a:pt x="8" y="88"/>
                  </a:lnTo>
                  <a:lnTo>
                    <a:pt x="4" y="88"/>
                  </a:lnTo>
                  <a:lnTo>
                    <a:pt x="4" y="88"/>
                  </a:lnTo>
                  <a:lnTo>
                    <a:pt x="4" y="88"/>
                  </a:lnTo>
                  <a:lnTo>
                    <a:pt x="0" y="88"/>
                  </a:lnTo>
                  <a:lnTo>
                    <a:pt x="0" y="88"/>
                  </a:lnTo>
                  <a:lnTo>
                    <a:pt x="4" y="88"/>
                  </a:lnTo>
                  <a:lnTo>
                    <a:pt x="4" y="95"/>
                  </a:lnTo>
                  <a:lnTo>
                    <a:pt x="516" y="779"/>
                  </a:lnTo>
                  <a:lnTo>
                    <a:pt x="516" y="779"/>
                  </a:lnTo>
                  <a:lnTo>
                    <a:pt x="516" y="775"/>
                  </a:lnTo>
                  <a:lnTo>
                    <a:pt x="161" y="297"/>
                  </a:lnTo>
                  <a:lnTo>
                    <a:pt x="8" y="92"/>
                  </a:lnTo>
                  <a:lnTo>
                    <a:pt x="59" y="84"/>
                  </a:lnTo>
                  <a:lnTo>
                    <a:pt x="749" y="4"/>
                  </a:lnTo>
                  <a:lnTo>
                    <a:pt x="644" y="349"/>
                  </a:lnTo>
                  <a:lnTo>
                    <a:pt x="7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Freeform 459"/>
            <p:cNvSpPr>
              <a:spLocks/>
            </p:cNvSpPr>
            <p:nvPr/>
          </p:nvSpPr>
          <p:spPr bwMode="auto">
            <a:xfrm>
              <a:off x="4533" y="2582"/>
              <a:ext cx="5" cy="0"/>
            </a:xfrm>
            <a:custGeom>
              <a:avLst/>
              <a:gdLst>
                <a:gd name="T0" fmla="*/ 5 w 5"/>
                <a:gd name="T1" fmla="*/ 0 w 5"/>
                <a:gd name="T2" fmla="*/ 0 w 5"/>
                <a:gd name="T3" fmla="*/ 0 w 5"/>
                <a:gd name="T4" fmla="*/ 5 w 5"/>
                <a:gd name="T5" fmla="*/ 5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5" y="0"/>
                  </a:moveTo>
                  <a:lnTo>
                    <a:pt x="0" y="0"/>
                  </a:lnTo>
                  <a:lnTo>
                    <a:pt x="0" y="0"/>
                  </a:lnTo>
                  <a:lnTo>
                    <a:pt x="0" y="0"/>
                  </a:lnTo>
                  <a:lnTo>
                    <a:pt x="5" y="0"/>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5" name="Freeform 460"/>
            <p:cNvSpPr>
              <a:spLocks/>
            </p:cNvSpPr>
            <p:nvPr/>
          </p:nvSpPr>
          <p:spPr bwMode="auto">
            <a:xfrm>
              <a:off x="4533" y="2582"/>
              <a:ext cx="5" cy="0"/>
            </a:xfrm>
            <a:custGeom>
              <a:avLst/>
              <a:gdLst>
                <a:gd name="T0" fmla="*/ 5 w 5"/>
                <a:gd name="T1" fmla="*/ 0 w 5"/>
                <a:gd name="T2" fmla="*/ 0 w 5"/>
                <a:gd name="T3" fmla="*/ 0 w 5"/>
                <a:gd name="T4" fmla="*/ 5 w 5"/>
                <a:gd name="T5" fmla="*/ 5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5" y="0"/>
                  </a:moveTo>
                  <a:lnTo>
                    <a:pt x="0" y="0"/>
                  </a:lnTo>
                  <a:lnTo>
                    <a:pt x="0" y="0"/>
                  </a:lnTo>
                  <a:lnTo>
                    <a:pt x="0" y="0"/>
                  </a:lnTo>
                  <a:lnTo>
                    <a:pt x="5" y="0"/>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461"/>
            <p:cNvSpPr>
              <a:spLocks noEditPoints="1"/>
            </p:cNvSpPr>
            <p:nvPr/>
          </p:nvSpPr>
          <p:spPr bwMode="auto">
            <a:xfrm>
              <a:off x="4533" y="1796"/>
              <a:ext cx="716" cy="786"/>
            </a:xfrm>
            <a:custGeom>
              <a:avLst/>
              <a:gdLst>
                <a:gd name="T0" fmla="*/ 5 w 716"/>
                <a:gd name="T1" fmla="*/ 783 h 786"/>
                <a:gd name="T2" fmla="*/ 5 w 716"/>
                <a:gd name="T3" fmla="*/ 783 h 786"/>
                <a:gd name="T4" fmla="*/ 238 w 716"/>
                <a:gd name="T5" fmla="*/ 8 h 786"/>
                <a:gd name="T6" fmla="*/ 712 w 716"/>
                <a:gd name="T7" fmla="*/ 695 h 786"/>
                <a:gd name="T8" fmla="*/ 644 w 716"/>
                <a:gd name="T9" fmla="*/ 706 h 786"/>
                <a:gd name="T10" fmla="*/ 5 w 716"/>
                <a:gd name="T11" fmla="*/ 783 h 786"/>
                <a:gd name="T12" fmla="*/ 5 w 716"/>
                <a:gd name="T13" fmla="*/ 783 h 786"/>
                <a:gd name="T14" fmla="*/ 238 w 716"/>
                <a:gd name="T15" fmla="*/ 0 h 786"/>
                <a:gd name="T16" fmla="*/ 233 w 716"/>
                <a:gd name="T17" fmla="*/ 0 h 786"/>
                <a:gd name="T18" fmla="*/ 233 w 716"/>
                <a:gd name="T19" fmla="*/ 4 h 786"/>
                <a:gd name="T20" fmla="*/ 128 w 716"/>
                <a:gd name="T21" fmla="*/ 353 h 786"/>
                <a:gd name="T22" fmla="*/ 0 w 716"/>
                <a:gd name="T23" fmla="*/ 779 h 786"/>
                <a:gd name="T24" fmla="*/ 0 w 716"/>
                <a:gd name="T25" fmla="*/ 779 h 786"/>
                <a:gd name="T26" fmla="*/ 0 w 716"/>
                <a:gd name="T27" fmla="*/ 783 h 786"/>
                <a:gd name="T28" fmla="*/ 0 w 716"/>
                <a:gd name="T29" fmla="*/ 783 h 786"/>
                <a:gd name="T30" fmla="*/ 0 w 716"/>
                <a:gd name="T31" fmla="*/ 786 h 786"/>
                <a:gd name="T32" fmla="*/ 0 w 716"/>
                <a:gd name="T33" fmla="*/ 786 h 786"/>
                <a:gd name="T34" fmla="*/ 0 w 716"/>
                <a:gd name="T35" fmla="*/ 786 h 786"/>
                <a:gd name="T36" fmla="*/ 5 w 716"/>
                <a:gd name="T37" fmla="*/ 786 h 786"/>
                <a:gd name="T38" fmla="*/ 716 w 716"/>
                <a:gd name="T39" fmla="*/ 698 h 786"/>
                <a:gd name="T40" fmla="*/ 716 w 716"/>
                <a:gd name="T41" fmla="*/ 698 h 786"/>
                <a:gd name="T42" fmla="*/ 716 w 716"/>
                <a:gd name="T43" fmla="*/ 698 h 786"/>
                <a:gd name="T44" fmla="*/ 716 w 716"/>
                <a:gd name="T45" fmla="*/ 695 h 786"/>
                <a:gd name="T46" fmla="*/ 712 w 716"/>
                <a:gd name="T47" fmla="*/ 695 h 786"/>
                <a:gd name="T48" fmla="*/ 348 w 716"/>
                <a:gd name="T49" fmla="*/ 162 h 786"/>
                <a:gd name="T50" fmla="*/ 242 w 716"/>
                <a:gd name="T51" fmla="*/ 8 h 786"/>
                <a:gd name="T52" fmla="*/ 242 w 716"/>
                <a:gd name="T53" fmla="*/ 4 h 786"/>
                <a:gd name="T54" fmla="*/ 238 w 716"/>
                <a:gd name="T55" fmla="*/ 4 h 786"/>
                <a:gd name="T56" fmla="*/ 238 w 716"/>
                <a:gd name="T57" fmla="*/ 0 h 786"/>
                <a:gd name="T58" fmla="*/ 238 w 716"/>
                <a:gd name="T59" fmla="*/ 0 h 786"/>
                <a:gd name="T60" fmla="*/ 238 w 716"/>
                <a:gd name="T61"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6" h="786">
                  <a:moveTo>
                    <a:pt x="5" y="783"/>
                  </a:moveTo>
                  <a:lnTo>
                    <a:pt x="5" y="783"/>
                  </a:lnTo>
                  <a:lnTo>
                    <a:pt x="238" y="8"/>
                  </a:lnTo>
                  <a:lnTo>
                    <a:pt x="712" y="695"/>
                  </a:lnTo>
                  <a:lnTo>
                    <a:pt x="644" y="706"/>
                  </a:lnTo>
                  <a:lnTo>
                    <a:pt x="5" y="783"/>
                  </a:lnTo>
                  <a:lnTo>
                    <a:pt x="5" y="783"/>
                  </a:lnTo>
                  <a:close/>
                  <a:moveTo>
                    <a:pt x="238" y="0"/>
                  </a:moveTo>
                  <a:lnTo>
                    <a:pt x="233" y="0"/>
                  </a:lnTo>
                  <a:lnTo>
                    <a:pt x="233" y="4"/>
                  </a:lnTo>
                  <a:lnTo>
                    <a:pt x="128" y="353"/>
                  </a:lnTo>
                  <a:lnTo>
                    <a:pt x="0" y="779"/>
                  </a:lnTo>
                  <a:lnTo>
                    <a:pt x="0" y="779"/>
                  </a:lnTo>
                  <a:lnTo>
                    <a:pt x="0" y="783"/>
                  </a:lnTo>
                  <a:lnTo>
                    <a:pt x="0" y="783"/>
                  </a:lnTo>
                  <a:lnTo>
                    <a:pt x="0" y="786"/>
                  </a:lnTo>
                  <a:lnTo>
                    <a:pt x="0" y="786"/>
                  </a:lnTo>
                  <a:lnTo>
                    <a:pt x="0" y="786"/>
                  </a:lnTo>
                  <a:lnTo>
                    <a:pt x="5" y="786"/>
                  </a:lnTo>
                  <a:lnTo>
                    <a:pt x="716" y="698"/>
                  </a:lnTo>
                  <a:lnTo>
                    <a:pt x="716" y="698"/>
                  </a:lnTo>
                  <a:lnTo>
                    <a:pt x="716" y="698"/>
                  </a:lnTo>
                  <a:lnTo>
                    <a:pt x="716" y="695"/>
                  </a:lnTo>
                  <a:lnTo>
                    <a:pt x="712" y="695"/>
                  </a:lnTo>
                  <a:lnTo>
                    <a:pt x="348" y="162"/>
                  </a:lnTo>
                  <a:lnTo>
                    <a:pt x="242" y="8"/>
                  </a:lnTo>
                  <a:lnTo>
                    <a:pt x="242" y="4"/>
                  </a:lnTo>
                  <a:lnTo>
                    <a:pt x="238" y="4"/>
                  </a:lnTo>
                  <a:lnTo>
                    <a:pt x="238" y="0"/>
                  </a:lnTo>
                  <a:lnTo>
                    <a:pt x="238" y="0"/>
                  </a:lnTo>
                  <a:lnTo>
                    <a:pt x="2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Freeform 462"/>
            <p:cNvSpPr>
              <a:spLocks noEditPoints="1"/>
            </p:cNvSpPr>
            <p:nvPr/>
          </p:nvSpPr>
          <p:spPr bwMode="auto">
            <a:xfrm>
              <a:off x="4533" y="1796"/>
              <a:ext cx="716" cy="786"/>
            </a:xfrm>
            <a:custGeom>
              <a:avLst/>
              <a:gdLst>
                <a:gd name="T0" fmla="*/ 5 w 716"/>
                <a:gd name="T1" fmla="*/ 783 h 786"/>
                <a:gd name="T2" fmla="*/ 5 w 716"/>
                <a:gd name="T3" fmla="*/ 783 h 786"/>
                <a:gd name="T4" fmla="*/ 238 w 716"/>
                <a:gd name="T5" fmla="*/ 8 h 786"/>
                <a:gd name="T6" fmla="*/ 712 w 716"/>
                <a:gd name="T7" fmla="*/ 695 h 786"/>
                <a:gd name="T8" fmla="*/ 644 w 716"/>
                <a:gd name="T9" fmla="*/ 706 h 786"/>
                <a:gd name="T10" fmla="*/ 5 w 716"/>
                <a:gd name="T11" fmla="*/ 783 h 786"/>
                <a:gd name="T12" fmla="*/ 5 w 716"/>
                <a:gd name="T13" fmla="*/ 783 h 786"/>
                <a:gd name="T14" fmla="*/ 238 w 716"/>
                <a:gd name="T15" fmla="*/ 0 h 786"/>
                <a:gd name="T16" fmla="*/ 233 w 716"/>
                <a:gd name="T17" fmla="*/ 0 h 786"/>
                <a:gd name="T18" fmla="*/ 233 w 716"/>
                <a:gd name="T19" fmla="*/ 4 h 786"/>
                <a:gd name="T20" fmla="*/ 128 w 716"/>
                <a:gd name="T21" fmla="*/ 353 h 786"/>
                <a:gd name="T22" fmla="*/ 0 w 716"/>
                <a:gd name="T23" fmla="*/ 779 h 786"/>
                <a:gd name="T24" fmla="*/ 0 w 716"/>
                <a:gd name="T25" fmla="*/ 779 h 786"/>
                <a:gd name="T26" fmla="*/ 0 w 716"/>
                <a:gd name="T27" fmla="*/ 783 h 786"/>
                <a:gd name="T28" fmla="*/ 0 w 716"/>
                <a:gd name="T29" fmla="*/ 783 h 786"/>
                <a:gd name="T30" fmla="*/ 0 w 716"/>
                <a:gd name="T31" fmla="*/ 786 h 786"/>
                <a:gd name="T32" fmla="*/ 0 w 716"/>
                <a:gd name="T33" fmla="*/ 786 h 786"/>
                <a:gd name="T34" fmla="*/ 0 w 716"/>
                <a:gd name="T35" fmla="*/ 786 h 786"/>
                <a:gd name="T36" fmla="*/ 5 w 716"/>
                <a:gd name="T37" fmla="*/ 786 h 786"/>
                <a:gd name="T38" fmla="*/ 716 w 716"/>
                <a:gd name="T39" fmla="*/ 698 h 786"/>
                <a:gd name="T40" fmla="*/ 716 w 716"/>
                <a:gd name="T41" fmla="*/ 698 h 786"/>
                <a:gd name="T42" fmla="*/ 716 w 716"/>
                <a:gd name="T43" fmla="*/ 698 h 786"/>
                <a:gd name="T44" fmla="*/ 716 w 716"/>
                <a:gd name="T45" fmla="*/ 695 h 786"/>
                <a:gd name="T46" fmla="*/ 712 w 716"/>
                <a:gd name="T47" fmla="*/ 695 h 786"/>
                <a:gd name="T48" fmla="*/ 348 w 716"/>
                <a:gd name="T49" fmla="*/ 162 h 786"/>
                <a:gd name="T50" fmla="*/ 242 w 716"/>
                <a:gd name="T51" fmla="*/ 8 h 786"/>
                <a:gd name="T52" fmla="*/ 242 w 716"/>
                <a:gd name="T53" fmla="*/ 4 h 786"/>
                <a:gd name="T54" fmla="*/ 238 w 716"/>
                <a:gd name="T55" fmla="*/ 4 h 786"/>
                <a:gd name="T56" fmla="*/ 238 w 716"/>
                <a:gd name="T57" fmla="*/ 0 h 786"/>
                <a:gd name="T58" fmla="*/ 238 w 716"/>
                <a:gd name="T59" fmla="*/ 0 h 786"/>
                <a:gd name="T60" fmla="*/ 238 w 716"/>
                <a:gd name="T61" fmla="*/ 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6" h="786">
                  <a:moveTo>
                    <a:pt x="5" y="783"/>
                  </a:moveTo>
                  <a:lnTo>
                    <a:pt x="5" y="783"/>
                  </a:lnTo>
                  <a:lnTo>
                    <a:pt x="238" y="8"/>
                  </a:lnTo>
                  <a:lnTo>
                    <a:pt x="712" y="695"/>
                  </a:lnTo>
                  <a:lnTo>
                    <a:pt x="644" y="706"/>
                  </a:lnTo>
                  <a:lnTo>
                    <a:pt x="5" y="783"/>
                  </a:lnTo>
                  <a:lnTo>
                    <a:pt x="5" y="783"/>
                  </a:lnTo>
                  <a:moveTo>
                    <a:pt x="238" y="0"/>
                  </a:moveTo>
                  <a:lnTo>
                    <a:pt x="233" y="0"/>
                  </a:lnTo>
                  <a:lnTo>
                    <a:pt x="233" y="4"/>
                  </a:lnTo>
                  <a:lnTo>
                    <a:pt x="128" y="353"/>
                  </a:lnTo>
                  <a:lnTo>
                    <a:pt x="0" y="779"/>
                  </a:lnTo>
                  <a:lnTo>
                    <a:pt x="0" y="779"/>
                  </a:lnTo>
                  <a:lnTo>
                    <a:pt x="0" y="783"/>
                  </a:lnTo>
                  <a:lnTo>
                    <a:pt x="0" y="783"/>
                  </a:lnTo>
                  <a:lnTo>
                    <a:pt x="0" y="786"/>
                  </a:lnTo>
                  <a:lnTo>
                    <a:pt x="0" y="786"/>
                  </a:lnTo>
                  <a:lnTo>
                    <a:pt x="0" y="786"/>
                  </a:lnTo>
                  <a:lnTo>
                    <a:pt x="5" y="786"/>
                  </a:lnTo>
                  <a:lnTo>
                    <a:pt x="716" y="698"/>
                  </a:lnTo>
                  <a:lnTo>
                    <a:pt x="716" y="698"/>
                  </a:lnTo>
                  <a:lnTo>
                    <a:pt x="716" y="698"/>
                  </a:lnTo>
                  <a:lnTo>
                    <a:pt x="716" y="695"/>
                  </a:lnTo>
                  <a:lnTo>
                    <a:pt x="712" y="695"/>
                  </a:lnTo>
                  <a:lnTo>
                    <a:pt x="348" y="162"/>
                  </a:lnTo>
                  <a:lnTo>
                    <a:pt x="242" y="8"/>
                  </a:lnTo>
                  <a:lnTo>
                    <a:pt x="242" y="4"/>
                  </a:lnTo>
                  <a:lnTo>
                    <a:pt x="238" y="4"/>
                  </a:lnTo>
                  <a:lnTo>
                    <a:pt x="238" y="0"/>
                  </a:lnTo>
                  <a:lnTo>
                    <a:pt x="238" y="0"/>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463"/>
            <p:cNvSpPr>
              <a:spLocks/>
            </p:cNvSpPr>
            <p:nvPr/>
          </p:nvSpPr>
          <p:spPr bwMode="auto">
            <a:xfrm>
              <a:off x="2641" y="1131"/>
              <a:ext cx="118" cy="206"/>
            </a:xfrm>
            <a:custGeom>
              <a:avLst/>
              <a:gdLst>
                <a:gd name="T0" fmla="*/ 118 w 118"/>
                <a:gd name="T1" fmla="*/ 0 h 206"/>
                <a:gd name="T2" fmla="*/ 0 w 118"/>
                <a:gd name="T3" fmla="*/ 206 h 206"/>
                <a:gd name="T4" fmla="*/ 118 w 118"/>
                <a:gd name="T5" fmla="*/ 0 h 206"/>
              </a:gdLst>
              <a:ahLst/>
              <a:cxnLst>
                <a:cxn ang="0">
                  <a:pos x="T0" y="T1"/>
                </a:cxn>
                <a:cxn ang="0">
                  <a:pos x="T2" y="T3"/>
                </a:cxn>
                <a:cxn ang="0">
                  <a:pos x="T4" y="T5"/>
                </a:cxn>
              </a:cxnLst>
              <a:rect l="0" t="0" r="r" b="b"/>
              <a:pathLst>
                <a:path w="118" h="206">
                  <a:moveTo>
                    <a:pt x="118" y="0"/>
                  </a:moveTo>
                  <a:lnTo>
                    <a:pt x="0" y="206"/>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9" name="Freeform 464"/>
            <p:cNvSpPr>
              <a:spLocks/>
            </p:cNvSpPr>
            <p:nvPr/>
          </p:nvSpPr>
          <p:spPr bwMode="auto">
            <a:xfrm>
              <a:off x="2641" y="1131"/>
              <a:ext cx="118" cy="206"/>
            </a:xfrm>
            <a:custGeom>
              <a:avLst/>
              <a:gdLst>
                <a:gd name="T0" fmla="*/ 118 w 118"/>
                <a:gd name="T1" fmla="*/ 0 h 206"/>
                <a:gd name="T2" fmla="*/ 0 w 118"/>
                <a:gd name="T3" fmla="*/ 206 h 206"/>
                <a:gd name="T4" fmla="*/ 118 w 118"/>
                <a:gd name="T5" fmla="*/ 0 h 206"/>
              </a:gdLst>
              <a:ahLst/>
              <a:cxnLst>
                <a:cxn ang="0">
                  <a:pos x="T0" y="T1"/>
                </a:cxn>
                <a:cxn ang="0">
                  <a:pos x="T2" y="T3"/>
                </a:cxn>
                <a:cxn ang="0">
                  <a:pos x="T4" y="T5"/>
                </a:cxn>
              </a:cxnLst>
              <a:rect l="0" t="0" r="r" b="b"/>
              <a:pathLst>
                <a:path w="118" h="206">
                  <a:moveTo>
                    <a:pt x="118" y="0"/>
                  </a:moveTo>
                  <a:lnTo>
                    <a:pt x="0" y="206"/>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0" name="Freeform 465"/>
            <p:cNvSpPr>
              <a:spLocks/>
            </p:cNvSpPr>
            <p:nvPr/>
          </p:nvSpPr>
          <p:spPr bwMode="auto">
            <a:xfrm>
              <a:off x="1768" y="1135"/>
              <a:ext cx="564" cy="742"/>
            </a:xfrm>
            <a:custGeom>
              <a:avLst/>
              <a:gdLst>
                <a:gd name="T0" fmla="*/ 5 w 564"/>
                <a:gd name="T1" fmla="*/ 0 h 742"/>
                <a:gd name="T2" fmla="*/ 5 w 564"/>
                <a:gd name="T3" fmla="*/ 0 h 742"/>
                <a:gd name="T4" fmla="*/ 5 w 564"/>
                <a:gd name="T5" fmla="*/ 4 h 742"/>
                <a:gd name="T6" fmla="*/ 0 w 564"/>
                <a:gd name="T7" fmla="*/ 0 h 742"/>
                <a:gd name="T8" fmla="*/ 0 w 564"/>
                <a:gd name="T9" fmla="*/ 0 h 742"/>
                <a:gd name="T10" fmla="*/ 0 w 564"/>
                <a:gd name="T11" fmla="*/ 4 h 742"/>
                <a:gd name="T12" fmla="*/ 0 w 564"/>
                <a:gd name="T13" fmla="*/ 4 h 742"/>
                <a:gd name="T14" fmla="*/ 559 w 564"/>
                <a:gd name="T15" fmla="*/ 742 h 742"/>
                <a:gd name="T16" fmla="*/ 559 w 564"/>
                <a:gd name="T17" fmla="*/ 742 h 742"/>
                <a:gd name="T18" fmla="*/ 559 w 564"/>
                <a:gd name="T19" fmla="*/ 742 h 742"/>
                <a:gd name="T20" fmla="*/ 564 w 564"/>
                <a:gd name="T21" fmla="*/ 738 h 742"/>
                <a:gd name="T22" fmla="*/ 496 w 564"/>
                <a:gd name="T23" fmla="*/ 650 h 742"/>
                <a:gd name="T24" fmla="*/ 564 w 564"/>
                <a:gd name="T25" fmla="*/ 738 h 742"/>
                <a:gd name="T26" fmla="*/ 496 w 564"/>
                <a:gd name="T27" fmla="*/ 650 h 742"/>
                <a:gd name="T28" fmla="*/ 5 w 564"/>
                <a:gd name="T29" fmla="*/ 0 h 742"/>
                <a:gd name="T30" fmla="*/ 5 w 564"/>
                <a:gd name="T31"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4" h="742">
                  <a:moveTo>
                    <a:pt x="5" y="0"/>
                  </a:moveTo>
                  <a:lnTo>
                    <a:pt x="5" y="0"/>
                  </a:lnTo>
                  <a:lnTo>
                    <a:pt x="5" y="4"/>
                  </a:lnTo>
                  <a:lnTo>
                    <a:pt x="0" y="0"/>
                  </a:lnTo>
                  <a:lnTo>
                    <a:pt x="0" y="0"/>
                  </a:lnTo>
                  <a:lnTo>
                    <a:pt x="0" y="4"/>
                  </a:lnTo>
                  <a:lnTo>
                    <a:pt x="0" y="4"/>
                  </a:lnTo>
                  <a:lnTo>
                    <a:pt x="559" y="742"/>
                  </a:lnTo>
                  <a:lnTo>
                    <a:pt x="559" y="742"/>
                  </a:lnTo>
                  <a:lnTo>
                    <a:pt x="559" y="742"/>
                  </a:lnTo>
                  <a:lnTo>
                    <a:pt x="564" y="738"/>
                  </a:lnTo>
                  <a:lnTo>
                    <a:pt x="496" y="650"/>
                  </a:lnTo>
                  <a:lnTo>
                    <a:pt x="564" y="738"/>
                  </a:lnTo>
                  <a:lnTo>
                    <a:pt x="496" y="650"/>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1" name="Freeform 466"/>
            <p:cNvSpPr>
              <a:spLocks/>
            </p:cNvSpPr>
            <p:nvPr/>
          </p:nvSpPr>
          <p:spPr bwMode="auto">
            <a:xfrm>
              <a:off x="1768" y="1135"/>
              <a:ext cx="564" cy="742"/>
            </a:xfrm>
            <a:custGeom>
              <a:avLst/>
              <a:gdLst>
                <a:gd name="T0" fmla="*/ 5 w 564"/>
                <a:gd name="T1" fmla="*/ 0 h 742"/>
                <a:gd name="T2" fmla="*/ 5 w 564"/>
                <a:gd name="T3" fmla="*/ 0 h 742"/>
                <a:gd name="T4" fmla="*/ 5 w 564"/>
                <a:gd name="T5" fmla="*/ 4 h 742"/>
                <a:gd name="T6" fmla="*/ 0 w 564"/>
                <a:gd name="T7" fmla="*/ 0 h 742"/>
                <a:gd name="T8" fmla="*/ 0 w 564"/>
                <a:gd name="T9" fmla="*/ 0 h 742"/>
                <a:gd name="T10" fmla="*/ 0 w 564"/>
                <a:gd name="T11" fmla="*/ 4 h 742"/>
                <a:gd name="T12" fmla="*/ 0 w 564"/>
                <a:gd name="T13" fmla="*/ 4 h 742"/>
                <a:gd name="T14" fmla="*/ 559 w 564"/>
                <a:gd name="T15" fmla="*/ 742 h 742"/>
                <a:gd name="T16" fmla="*/ 559 w 564"/>
                <a:gd name="T17" fmla="*/ 742 h 742"/>
                <a:gd name="T18" fmla="*/ 559 w 564"/>
                <a:gd name="T19" fmla="*/ 742 h 742"/>
                <a:gd name="T20" fmla="*/ 564 w 564"/>
                <a:gd name="T21" fmla="*/ 738 h 742"/>
                <a:gd name="T22" fmla="*/ 496 w 564"/>
                <a:gd name="T23" fmla="*/ 650 h 742"/>
                <a:gd name="T24" fmla="*/ 564 w 564"/>
                <a:gd name="T25" fmla="*/ 738 h 742"/>
                <a:gd name="T26" fmla="*/ 496 w 564"/>
                <a:gd name="T27" fmla="*/ 650 h 742"/>
                <a:gd name="T28" fmla="*/ 5 w 564"/>
                <a:gd name="T29" fmla="*/ 0 h 742"/>
                <a:gd name="T30" fmla="*/ 5 w 564"/>
                <a:gd name="T31"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4" h="742">
                  <a:moveTo>
                    <a:pt x="5" y="0"/>
                  </a:moveTo>
                  <a:lnTo>
                    <a:pt x="5" y="0"/>
                  </a:lnTo>
                  <a:lnTo>
                    <a:pt x="5" y="4"/>
                  </a:lnTo>
                  <a:lnTo>
                    <a:pt x="0" y="0"/>
                  </a:lnTo>
                  <a:lnTo>
                    <a:pt x="0" y="0"/>
                  </a:lnTo>
                  <a:lnTo>
                    <a:pt x="0" y="4"/>
                  </a:lnTo>
                  <a:lnTo>
                    <a:pt x="0" y="4"/>
                  </a:lnTo>
                  <a:lnTo>
                    <a:pt x="559" y="742"/>
                  </a:lnTo>
                  <a:lnTo>
                    <a:pt x="559" y="742"/>
                  </a:lnTo>
                  <a:lnTo>
                    <a:pt x="559" y="742"/>
                  </a:lnTo>
                  <a:lnTo>
                    <a:pt x="564" y="738"/>
                  </a:lnTo>
                  <a:lnTo>
                    <a:pt x="496" y="650"/>
                  </a:lnTo>
                  <a:lnTo>
                    <a:pt x="564" y="738"/>
                  </a:lnTo>
                  <a:lnTo>
                    <a:pt x="496" y="650"/>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2" name="Rectangle 467"/>
            <p:cNvSpPr>
              <a:spLocks noChangeArrowheads="1"/>
            </p:cNvSpPr>
            <p:nvPr/>
          </p:nvSpPr>
          <p:spPr bwMode="auto">
            <a:xfrm>
              <a:off x="2332" y="1877"/>
              <a:ext cx="1" cy="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3" name="Freeform 468"/>
            <p:cNvSpPr>
              <a:spLocks/>
            </p:cNvSpPr>
            <p:nvPr/>
          </p:nvSpPr>
          <p:spPr bwMode="auto">
            <a:xfrm>
              <a:off x="2332" y="1877"/>
              <a:ext cx="0" cy="4"/>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4" name="Freeform 469"/>
            <p:cNvSpPr>
              <a:spLocks/>
            </p:cNvSpPr>
            <p:nvPr/>
          </p:nvSpPr>
          <p:spPr bwMode="auto">
            <a:xfrm>
              <a:off x="1794" y="834"/>
              <a:ext cx="394" cy="283"/>
            </a:xfrm>
            <a:custGeom>
              <a:avLst/>
              <a:gdLst>
                <a:gd name="T0" fmla="*/ 394 w 394"/>
                <a:gd name="T1" fmla="*/ 0 h 283"/>
                <a:gd name="T2" fmla="*/ 0 w 394"/>
                <a:gd name="T3" fmla="*/ 283 h 283"/>
                <a:gd name="T4" fmla="*/ 394 w 394"/>
                <a:gd name="T5" fmla="*/ 0 h 283"/>
                <a:gd name="T6" fmla="*/ 394 w 394"/>
                <a:gd name="T7" fmla="*/ 0 h 283"/>
              </a:gdLst>
              <a:ahLst/>
              <a:cxnLst>
                <a:cxn ang="0">
                  <a:pos x="T0" y="T1"/>
                </a:cxn>
                <a:cxn ang="0">
                  <a:pos x="T2" y="T3"/>
                </a:cxn>
                <a:cxn ang="0">
                  <a:pos x="T4" y="T5"/>
                </a:cxn>
                <a:cxn ang="0">
                  <a:pos x="T6" y="T7"/>
                </a:cxn>
              </a:cxnLst>
              <a:rect l="0" t="0" r="r" b="b"/>
              <a:pathLst>
                <a:path w="394" h="283">
                  <a:moveTo>
                    <a:pt x="394" y="0"/>
                  </a:moveTo>
                  <a:lnTo>
                    <a:pt x="0" y="283"/>
                  </a:lnTo>
                  <a:lnTo>
                    <a:pt x="394" y="0"/>
                  </a:lnTo>
                  <a:lnTo>
                    <a:pt x="39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5" name="Freeform 470"/>
            <p:cNvSpPr>
              <a:spLocks/>
            </p:cNvSpPr>
            <p:nvPr/>
          </p:nvSpPr>
          <p:spPr bwMode="auto">
            <a:xfrm>
              <a:off x="1794" y="834"/>
              <a:ext cx="394" cy="283"/>
            </a:xfrm>
            <a:custGeom>
              <a:avLst/>
              <a:gdLst>
                <a:gd name="T0" fmla="*/ 394 w 394"/>
                <a:gd name="T1" fmla="*/ 0 h 283"/>
                <a:gd name="T2" fmla="*/ 0 w 394"/>
                <a:gd name="T3" fmla="*/ 283 h 283"/>
                <a:gd name="T4" fmla="*/ 394 w 394"/>
                <a:gd name="T5" fmla="*/ 0 h 283"/>
                <a:gd name="T6" fmla="*/ 394 w 394"/>
                <a:gd name="T7" fmla="*/ 0 h 283"/>
              </a:gdLst>
              <a:ahLst/>
              <a:cxnLst>
                <a:cxn ang="0">
                  <a:pos x="T0" y="T1"/>
                </a:cxn>
                <a:cxn ang="0">
                  <a:pos x="T2" y="T3"/>
                </a:cxn>
                <a:cxn ang="0">
                  <a:pos x="T4" y="T5"/>
                </a:cxn>
                <a:cxn ang="0">
                  <a:pos x="T6" y="T7"/>
                </a:cxn>
              </a:cxnLst>
              <a:rect l="0" t="0" r="r" b="b"/>
              <a:pathLst>
                <a:path w="394" h="283">
                  <a:moveTo>
                    <a:pt x="394" y="0"/>
                  </a:moveTo>
                  <a:lnTo>
                    <a:pt x="0" y="283"/>
                  </a:lnTo>
                  <a:lnTo>
                    <a:pt x="394" y="0"/>
                  </a:lnTo>
                  <a:lnTo>
                    <a:pt x="3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6" name="Freeform 471"/>
            <p:cNvSpPr>
              <a:spLocks/>
            </p:cNvSpPr>
            <p:nvPr/>
          </p:nvSpPr>
          <p:spPr bwMode="auto">
            <a:xfrm>
              <a:off x="2243" y="860"/>
              <a:ext cx="516" cy="264"/>
            </a:xfrm>
            <a:custGeom>
              <a:avLst/>
              <a:gdLst>
                <a:gd name="T0" fmla="*/ 0 w 516"/>
                <a:gd name="T1" fmla="*/ 0 h 264"/>
                <a:gd name="T2" fmla="*/ 516 w 516"/>
                <a:gd name="T3" fmla="*/ 264 h 264"/>
                <a:gd name="T4" fmla="*/ 516 w 516"/>
                <a:gd name="T5" fmla="*/ 264 h 264"/>
                <a:gd name="T6" fmla="*/ 0 w 516"/>
                <a:gd name="T7" fmla="*/ 0 h 264"/>
              </a:gdLst>
              <a:ahLst/>
              <a:cxnLst>
                <a:cxn ang="0">
                  <a:pos x="T0" y="T1"/>
                </a:cxn>
                <a:cxn ang="0">
                  <a:pos x="T2" y="T3"/>
                </a:cxn>
                <a:cxn ang="0">
                  <a:pos x="T4" y="T5"/>
                </a:cxn>
                <a:cxn ang="0">
                  <a:pos x="T6" y="T7"/>
                </a:cxn>
              </a:cxnLst>
              <a:rect l="0" t="0" r="r" b="b"/>
              <a:pathLst>
                <a:path w="516" h="264">
                  <a:moveTo>
                    <a:pt x="0" y="0"/>
                  </a:moveTo>
                  <a:lnTo>
                    <a:pt x="516" y="264"/>
                  </a:lnTo>
                  <a:lnTo>
                    <a:pt x="516" y="26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7" name="Freeform 472"/>
            <p:cNvSpPr>
              <a:spLocks/>
            </p:cNvSpPr>
            <p:nvPr/>
          </p:nvSpPr>
          <p:spPr bwMode="auto">
            <a:xfrm>
              <a:off x="2243" y="860"/>
              <a:ext cx="516" cy="264"/>
            </a:xfrm>
            <a:custGeom>
              <a:avLst/>
              <a:gdLst>
                <a:gd name="T0" fmla="*/ 0 w 516"/>
                <a:gd name="T1" fmla="*/ 0 h 264"/>
                <a:gd name="T2" fmla="*/ 516 w 516"/>
                <a:gd name="T3" fmla="*/ 264 h 264"/>
                <a:gd name="T4" fmla="*/ 516 w 516"/>
                <a:gd name="T5" fmla="*/ 264 h 264"/>
                <a:gd name="T6" fmla="*/ 0 w 516"/>
                <a:gd name="T7" fmla="*/ 0 h 264"/>
              </a:gdLst>
              <a:ahLst/>
              <a:cxnLst>
                <a:cxn ang="0">
                  <a:pos x="T0" y="T1"/>
                </a:cxn>
                <a:cxn ang="0">
                  <a:pos x="T2" y="T3"/>
                </a:cxn>
                <a:cxn ang="0">
                  <a:pos x="T4" y="T5"/>
                </a:cxn>
                <a:cxn ang="0">
                  <a:pos x="T6" y="T7"/>
                </a:cxn>
              </a:cxnLst>
              <a:rect l="0" t="0" r="r" b="b"/>
              <a:pathLst>
                <a:path w="516" h="264">
                  <a:moveTo>
                    <a:pt x="0" y="0"/>
                  </a:moveTo>
                  <a:lnTo>
                    <a:pt x="516" y="264"/>
                  </a:lnTo>
                  <a:lnTo>
                    <a:pt x="516" y="2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8" name="Freeform 473"/>
            <p:cNvSpPr>
              <a:spLocks/>
            </p:cNvSpPr>
            <p:nvPr/>
          </p:nvSpPr>
          <p:spPr bwMode="auto">
            <a:xfrm>
              <a:off x="1785" y="834"/>
              <a:ext cx="398" cy="283"/>
            </a:xfrm>
            <a:custGeom>
              <a:avLst/>
              <a:gdLst>
                <a:gd name="T0" fmla="*/ 398 w 398"/>
                <a:gd name="T1" fmla="*/ 0 h 283"/>
                <a:gd name="T2" fmla="*/ 398 w 398"/>
                <a:gd name="T3" fmla="*/ 0 h 283"/>
                <a:gd name="T4" fmla="*/ 0 w 398"/>
                <a:gd name="T5" fmla="*/ 283 h 283"/>
                <a:gd name="T6" fmla="*/ 398 w 398"/>
                <a:gd name="T7" fmla="*/ 0 h 283"/>
              </a:gdLst>
              <a:ahLst/>
              <a:cxnLst>
                <a:cxn ang="0">
                  <a:pos x="T0" y="T1"/>
                </a:cxn>
                <a:cxn ang="0">
                  <a:pos x="T2" y="T3"/>
                </a:cxn>
                <a:cxn ang="0">
                  <a:pos x="T4" y="T5"/>
                </a:cxn>
                <a:cxn ang="0">
                  <a:pos x="T6" y="T7"/>
                </a:cxn>
              </a:cxnLst>
              <a:rect l="0" t="0" r="r" b="b"/>
              <a:pathLst>
                <a:path w="398" h="283">
                  <a:moveTo>
                    <a:pt x="398" y="0"/>
                  </a:moveTo>
                  <a:lnTo>
                    <a:pt x="398" y="0"/>
                  </a:lnTo>
                  <a:lnTo>
                    <a:pt x="0" y="283"/>
                  </a:lnTo>
                  <a:lnTo>
                    <a:pt x="39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79" name="Freeform 474"/>
            <p:cNvSpPr>
              <a:spLocks/>
            </p:cNvSpPr>
            <p:nvPr/>
          </p:nvSpPr>
          <p:spPr bwMode="auto">
            <a:xfrm>
              <a:off x="1785" y="834"/>
              <a:ext cx="398" cy="283"/>
            </a:xfrm>
            <a:custGeom>
              <a:avLst/>
              <a:gdLst>
                <a:gd name="T0" fmla="*/ 398 w 398"/>
                <a:gd name="T1" fmla="*/ 0 h 283"/>
                <a:gd name="T2" fmla="*/ 398 w 398"/>
                <a:gd name="T3" fmla="*/ 0 h 283"/>
                <a:gd name="T4" fmla="*/ 0 w 398"/>
                <a:gd name="T5" fmla="*/ 283 h 283"/>
                <a:gd name="T6" fmla="*/ 398 w 398"/>
                <a:gd name="T7" fmla="*/ 0 h 283"/>
              </a:gdLst>
              <a:ahLst/>
              <a:cxnLst>
                <a:cxn ang="0">
                  <a:pos x="T0" y="T1"/>
                </a:cxn>
                <a:cxn ang="0">
                  <a:pos x="T2" y="T3"/>
                </a:cxn>
                <a:cxn ang="0">
                  <a:pos x="T4" y="T5"/>
                </a:cxn>
                <a:cxn ang="0">
                  <a:pos x="T6" y="T7"/>
                </a:cxn>
              </a:cxnLst>
              <a:rect l="0" t="0" r="r" b="b"/>
              <a:pathLst>
                <a:path w="398" h="283">
                  <a:moveTo>
                    <a:pt x="398" y="0"/>
                  </a:moveTo>
                  <a:lnTo>
                    <a:pt x="398" y="0"/>
                  </a:lnTo>
                  <a:lnTo>
                    <a:pt x="0" y="283"/>
                  </a:lnTo>
                  <a:lnTo>
                    <a:pt x="3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0" name="Freeform 475"/>
            <p:cNvSpPr>
              <a:spLocks/>
            </p:cNvSpPr>
            <p:nvPr/>
          </p:nvSpPr>
          <p:spPr bwMode="auto">
            <a:xfrm>
              <a:off x="2763" y="1128"/>
              <a:ext cx="5" cy="0"/>
            </a:xfrm>
            <a:custGeom>
              <a:avLst/>
              <a:gdLst>
                <a:gd name="T0" fmla="*/ 0 w 5"/>
                <a:gd name="T1" fmla="*/ 0 w 5"/>
                <a:gd name="T2" fmla="*/ 0 w 5"/>
                <a:gd name="T3" fmla="*/ 0 w 5"/>
                <a:gd name="T4" fmla="*/ 5 w 5"/>
                <a:gd name="T5" fmla="*/ 0 w 5"/>
              </a:gdLst>
              <a:ahLst/>
              <a:cxnLst>
                <a:cxn ang="0">
                  <a:pos x="T0" y="0"/>
                </a:cxn>
                <a:cxn ang="0">
                  <a:pos x="T1" y="0"/>
                </a:cxn>
                <a:cxn ang="0">
                  <a:pos x="T2" y="0"/>
                </a:cxn>
                <a:cxn ang="0">
                  <a:pos x="T3" y="0"/>
                </a:cxn>
                <a:cxn ang="0">
                  <a:pos x="T4" y="0"/>
                </a:cxn>
                <a:cxn ang="0">
                  <a:pos x="T5" y="0"/>
                </a:cxn>
              </a:cxnLst>
              <a:rect l="0" t="0" r="r" b="b"/>
              <a:pathLst>
                <a:path w="5">
                  <a:moveTo>
                    <a:pt x="0" y="0"/>
                  </a:moveTo>
                  <a:lnTo>
                    <a:pt x="0" y="0"/>
                  </a:lnTo>
                  <a:lnTo>
                    <a:pt x="0" y="0"/>
                  </a:lnTo>
                  <a:lnTo>
                    <a:pt x="0" y="0"/>
                  </a:lnTo>
                  <a:lnTo>
                    <a:pt x="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1" name="Freeform 476"/>
            <p:cNvSpPr>
              <a:spLocks/>
            </p:cNvSpPr>
            <p:nvPr/>
          </p:nvSpPr>
          <p:spPr bwMode="auto">
            <a:xfrm>
              <a:off x="2763" y="1128"/>
              <a:ext cx="5" cy="0"/>
            </a:xfrm>
            <a:custGeom>
              <a:avLst/>
              <a:gdLst>
                <a:gd name="T0" fmla="*/ 0 w 5"/>
                <a:gd name="T1" fmla="*/ 0 w 5"/>
                <a:gd name="T2" fmla="*/ 0 w 5"/>
                <a:gd name="T3" fmla="*/ 0 w 5"/>
                <a:gd name="T4" fmla="*/ 5 w 5"/>
                <a:gd name="T5" fmla="*/ 0 w 5"/>
              </a:gdLst>
              <a:ahLst/>
              <a:cxnLst>
                <a:cxn ang="0">
                  <a:pos x="T0" y="0"/>
                </a:cxn>
                <a:cxn ang="0">
                  <a:pos x="T1" y="0"/>
                </a:cxn>
                <a:cxn ang="0">
                  <a:pos x="T2" y="0"/>
                </a:cxn>
                <a:cxn ang="0">
                  <a:pos x="T3" y="0"/>
                </a:cxn>
                <a:cxn ang="0">
                  <a:pos x="T4" y="0"/>
                </a:cxn>
                <a:cxn ang="0">
                  <a:pos x="T5" y="0"/>
                </a:cxn>
              </a:cxnLst>
              <a:rect l="0" t="0" r="r" b="b"/>
              <a:pathLst>
                <a:path w="5">
                  <a:moveTo>
                    <a:pt x="0" y="0"/>
                  </a:moveTo>
                  <a:lnTo>
                    <a:pt x="0" y="0"/>
                  </a:lnTo>
                  <a:lnTo>
                    <a:pt x="0" y="0"/>
                  </a:lnTo>
                  <a:lnTo>
                    <a:pt x="0" y="0"/>
                  </a:lnTo>
                  <a:lnTo>
                    <a:pt x="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2" name="Freeform 477"/>
            <p:cNvSpPr>
              <a:spLocks/>
            </p:cNvSpPr>
            <p:nvPr/>
          </p:nvSpPr>
          <p:spPr bwMode="auto">
            <a:xfrm>
              <a:off x="1764" y="1135"/>
              <a:ext cx="4" cy="0"/>
            </a:xfrm>
            <a:custGeom>
              <a:avLst/>
              <a:gdLst>
                <a:gd name="T0" fmla="*/ 0 w 4"/>
                <a:gd name="T1" fmla="*/ 0 w 4"/>
                <a:gd name="T2" fmla="*/ 0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4"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3" name="Freeform 478"/>
            <p:cNvSpPr>
              <a:spLocks/>
            </p:cNvSpPr>
            <p:nvPr/>
          </p:nvSpPr>
          <p:spPr bwMode="auto">
            <a:xfrm>
              <a:off x="1764" y="1135"/>
              <a:ext cx="4" cy="0"/>
            </a:xfrm>
            <a:custGeom>
              <a:avLst/>
              <a:gdLst>
                <a:gd name="T0" fmla="*/ 0 w 4"/>
                <a:gd name="T1" fmla="*/ 0 w 4"/>
                <a:gd name="T2" fmla="*/ 0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0"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4" name="Freeform 479"/>
            <p:cNvSpPr>
              <a:spLocks/>
            </p:cNvSpPr>
            <p:nvPr/>
          </p:nvSpPr>
          <p:spPr bwMode="auto">
            <a:xfrm>
              <a:off x="1773" y="1128"/>
              <a:ext cx="982" cy="7"/>
            </a:xfrm>
            <a:custGeom>
              <a:avLst/>
              <a:gdLst>
                <a:gd name="T0" fmla="*/ 978 w 982"/>
                <a:gd name="T1" fmla="*/ 0 h 7"/>
                <a:gd name="T2" fmla="*/ 660 w 982"/>
                <a:gd name="T3" fmla="*/ 0 h 7"/>
                <a:gd name="T4" fmla="*/ 0 w 982"/>
                <a:gd name="T5" fmla="*/ 3 h 7"/>
                <a:gd name="T6" fmla="*/ 0 w 982"/>
                <a:gd name="T7" fmla="*/ 7 h 7"/>
                <a:gd name="T8" fmla="*/ 0 w 982"/>
                <a:gd name="T9" fmla="*/ 7 h 7"/>
                <a:gd name="T10" fmla="*/ 245 w 982"/>
                <a:gd name="T11" fmla="*/ 7 h 7"/>
                <a:gd name="T12" fmla="*/ 982 w 982"/>
                <a:gd name="T13" fmla="*/ 3 h 7"/>
                <a:gd name="T14" fmla="*/ 982 w 982"/>
                <a:gd name="T15" fmla="*/ 0 h 7"/>
                <a:gd name="T16" fmla="*/ 978 w 98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2" h="7">
                  <a:moveTo>
                    <a:pt x="978" y="0"/>
                  </a:moveTo>
                  <a:lnTo>
                    <a:pt x="660" y="0"/>
                  </a:lnTo>
                  <a:lnTo>
                    <a:pt x="0" y="3"/>
                  </a:lnTo>
                  <a:lnTo>
                    <a:pt x="0" y="7"/>
                  </a:lnTo>
                  <a:lnTo>
                    <a:pt x="0" y="7"/>
                  </a:lnTo>
                  <a:lnTo>
                    <a:pt x="245" y="7"/>
                  </a:lnTo>
                  <a:lnTo>
                    <a:pt x="982" y="3"/>
                  </a:lnTo>
                  <a:lnTo>
                    <a:pt x="982" y="0"/>
                  </a:lnTo>
                  <a:lnTo>
                    <a:pt x="9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5" name="Freeform 480"/>
            <p:cNvSpPr>
              <a:spLocks/>
            </p:cNvSpPr>
            <p:nvPr/>
          </p:nvSpPr>
          <p:spPr bwMode="auto">
            <a:xfrm>
              <a:off x="1773" y="1128"/>
              <a:ext cx="982" cy="7"/>
            </a:xfrm>
            <a:custGeom>
              <a:avLst/>
              <a:gdLst>
                <a:gd name="T0" fmla="*/ 978 w 982"/>
                <a:gd name="T1" fmla="*/ 0 h 7"/>
                <a:gd name="T2" fmla="*/ 660 w 982"/>
                <a:gd name="T3" fmla="*/ 0 h 7"/>
                <a:gd name="T4" fmla="*/ 0 w 982"/>
                <a:gd name="T5" fmla="*/ 3 h 7"/>
                <a:gd name="T6" fmla="*/ 0 w 982"/>
                <a:gd name="T7" fmla="*/ 7 h 7"/>
                <a:gd name="T8" fmla="*/ 0 w 982"/>
                <a:gd name="T9" fmla="*/ 7 h 7"/>
                <a:gd name="T10" fmla="*/ 245 w 982"/>
                <a:gd name="T11" fmla="*/ 7 h 7"/>
                <a:gd name="T12" fmla="*/ 982 w 982"/>
                <a:gd name="T13" fmla="*/ 3 h 7"/>
                <a:gd name="T14" fmla="*/ 982 w 982"/>
                <a:gd name="T15" fmla="*/ 0 h 7"/>
                <a:gd name="T16" fmla="*/ 978 w 98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2" h="7">
                  <a:moveTo>
                    <a:pt x="978" y="0"/>
                  </a:moveTo>
                  <a:lnTo>
                    <a:pt x="660" y="0"/>
                  </a:lnTo>
                  <a:lnTo>
                    <a:pt x="0" y="3"/>
                  </a:lnTo>
                  <a:lnTo>
                    <a:pt x="0" y="7"/>
                  </a:lnTo>
                  <a:lnTo>
                    <a:pt x="0" y="7"/>
                  </a:lnTo>
                  <a:lnTo>
                    <a:pt x="245" y="7"/>
                  </a:lnTo>
                  <a:lnTo>
                    <a:pt x="982" y="3"/>
                  </a:lnTo>
                  <a:lnTo>
                    <a:pt x="982" y="0"/>
                  </a:lnTo>
                  <a:lnTo>
                    <a:pt x="9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6" name="Freeform 481"/>
            <p:cNvSpPr>
              <a:spLocks/>
            </p:cNvSpPr>
            <p:nvPr/>
          </p:nvSpPr>
          <p:spPr bwMode="auto">
            <a:xfrm>
              <a:off x="3157" y="1635"/>
              <a:ext cx="4" cy="3"/>
            </a:xfrm>
            <a:custGeom>
              <a:avLst/>
              <a:gdLst>
                <a:gd name="T0" fmla="*/ 4 w 4"/>
                <a:gd name="T1" fmla="*/ 0 h 3"/>
                <a:gd name="T2" fmla="*/ 0 w 4"/>
                <a:gd name="T3" fmla="*/ 3 h 3"/>
                <a:gd name="T4" fmla="*/ 0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3"/>
                  </a:lnTo>
                  <a:lnTo>
                    <a:pt x="0" y="3"/>
                  </a:lnTo>
                  <a:lnTo>
                    <a:pt x="4" y="3"/>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7" name="Freeform 482"/>
            <p:cNvSpPr>
              <a:spLocks/>
            </p:cNvSpPr>
            <p:nvPr/>
          </p:nvSpPr>
          <p:spPr bwMode="auto">
            <a:xfrm>
              <a:off x="3157" y="1635"/>
              <a:ext cx="4" cy="3"/>
            </a:xfrm>
            <a:custGeom>
              <a:avLst/>
              <a:gdLst>
                <a:gd name="T0" fmla="*/ 4 w 4"/>
                <a:gd name="T1" fmla="*/ 0 h 3"/>
                <a:gd name="T2" fmla="*/ 0 w 4"/>
                <a:gd name="T3" fmla="*/ 3 h 3"/>
                <a:gd name="T4" fmla="*/ 0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3"/>
                  </a:lnTo>
                  <a:lnTo>
                    <a:pt x="0" y="3"/>
                  </a:lnTo>
                  <a:lnTo>
                    <a:pt x="4"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8" name="Freeform 483"/>
            <p:cNvSpPr>
              <a:spLocks noEditPoints="1"/>
            </p:cNvSpPr>
            <p:nvPr/>
          </p:nvSpPr>
          <p:spPr bwMode="auto">
            <a:xfrm>
              <a:off x="2327" y="1128"/>
              <a:ext cx="830" cy="753"/>
            </a:xfrm>
            <a:custGeom>
              <a:avLst/>
              <a:gdLst>
                <a:gd name="T0" fmla="*/ 9 w 830"/>
                <a:gd name="T1" fmla="*/ 745 h 753"/>
                <a:gd name="T2" fmla="*/ 826 w 830"/>
                <a:gd name="T3" fmla="*/ 507 h 753"/>
                <a:gd name="T4" fmla="*/ 9 w 830"/>
                <a:gd name="T5" fmla="*/ 745 h 753"/>
                <a:gd name="T6" fmla="*/ 428 w 830"/>
                <a:gd name="T7" fmla="*/ 0 h 753"/>
                <a:gd name="T8" fmla="*/ 428 w 830"/>
                <a:gd name="T9" fmla="*/ 0 h 753"/>
                <a:gd name="T10" fmla="*/ 428 w 830"/>
                <a:gd name="T11" fmla="*/ 3 h 753"/>
                <a:gd name="T12" fmla="*/ 140 w 830"/>
                <a:gd name="T13" fmla="*/ 507 h 753"/>
                <a:gd name="T14" fmla="*/ 5 w 830"/>
                <a:gd name="T15" fmla="*/ 745 h 753"/>
                <a:gd name="T16" fmla="*/ 0 w 830"/>
                <a:gd name="T17" fmla="*/ 749 h 753"/>
                <a:gd name="T18" fmla="*/ 0 w 830"/>
                <a:gd name="T19" fmla="*/ 749 h 753"/>
                <a:gd name="T20" fmla="*/ 0 w 830"/>
                <a:gd name="T21" fmla="*/ 753 h 753"/>
                <a:gd name="T22" fmla="*/ 0 w 830"/>
                <a:gd name="T23" fmla="*/ 753 h 753"/>
                <a:gd name="T24" fmla="*/ 0 w 830"/>
                <a:gd name="T25" fmla="*/ 753 h 753"/>
                <a:gd name="T26" fmla="*/ 5 w 830"/>
                <a:gd name="T27" fmla="*/ 753 h 753"/>
                <a:gd name="T28" fmla="*/ 5 w 830"/>
                <a:gd name="T29" fmla="*/ 749 h 753"/>
                <a:gd name="T30" fmla="*/ 9 w 830"/>
                <a:gd name="T31" fmla="*/ 749 h 753"/>
                <a:gd name="T32" fmla="*/ 830 w 830"/>
                <a:gd name="T33" fmla="*/ 510 h 753"/>
                <a:gd name="T34" fmla="*/ 830 w 830"/>
                <a:gd name="T35" fmla="*/ 510 h 753"/>
                <a:gd name="T36" fmla="*/ 826 w 830"/>
                <a:gd name="T37" fmla="*/ 507 h 753"/>
                <a:gd name="T38" fmla="*/ 9 w 830"/>
                <a:gd name="T39" fmla="*/ 745 h 753"/>
                <a:gd name="T40" fmla="*/ 314 w 830"/>
                <a:gd name="T41" fmla="*/ 209 h 753"/>
                <a:gd name="T42" fmla="*/ 432 w 830"/>
                <a:gd name="T43" fmla="*/ 3 h 753"/>
                <a:gd name="T44" fmla="*/ 530 w 830"/>
                <a:gd name="T45" fmla="*/ 128 h 753"/>
                <a:gd name="T46" fmla="*/ 432 w 830"/>
                <a:gd name="T47" fmla="*/ 3 h 753"/>
                <a:gd name="T48" fmla="*/ 428 w 830"/>
                <a:gd name="T49" fmla="*/ 3 h 753"/>
                <a:gd name="T50" fmla="*/ 428 w 830"/>
                <a:gd name="T51" fmla="*/ 0 h 753"/>
                <a:gd name="T52" fmla="*/ 428 w 830"/>
                <a:gd name="T53"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0" h="753">
                  <a:moveTo>
                    <a:pt x="9" y="745"/>
                  </a:moveTo>
                  <a:lnTo>
                    <a:pt x="826" y="507"/>
                  </a:lnTo>
                  <a:lnTo>
                    <a:pt x="9" y="745"/>
                  </a:lnTo>
                  <a:close/>
                  <a:moveTo>
                    <a:pt x="428" y="0"/>
                  </a:moveTo>
                  <a:lnTo>
                    <a:pt x="428" y="0"/>
                  </a:lnTo>
                  <a:lnTo>
                    <a:pt x="428" y="3"/>
                  </a:lnTo>
                  <a:lnTo>
                    <a:pt x="140" y="507"/>
                  </a:lnTo>
                  <a:lnTo>
                    <a:pt x="5" y="745"/>
                  </a:lnTo>
                  <a:lnTo>
                    <a:pt x="0" y="749"/>
                  </a:lnTo>
                  <a:lnTo>
                    <a:pt x="0" y="749"/>
                  </a:lnTo>
                  <a:lnTo>
                    <a:pt x="0" y="753"/>
                  </a:lnTo>
                  <a:lnTo>
                    <a:pt x="0" y="753"/>
                  </a:lnTo>
                  <a:lnTo>
                    <a:pt x="0" y="753"/>
                  </a:lnTo>
                  <a:lnTo>
                    <a:pt x="5" y="753"/>
                  </a:lnTo>
                  <a:lnTo>
                    <a:pt x="5" y="749"/>
                  </a:lnTo>
                  <a:lnTo>
                    <a:pt x="9" y="749"/>
                  </a:lnTo>
                  <a:lnTo>
                    <a:pt x="830" y="510"/>
                  </a:lnTo>
                  <a:lnTo>
                    <a:pt x="830" y="510"/>
                  </a:lnTo>
                  <a:lnTo>
                    <a:pt x="826" y="507"/>
                  </a:lnTo>
                  <a:lnTo>
                    <a:pt x="9" y="745"/>
                  </a:lnTo>
                  <a:lnTo>
                    <a:pt x="314" y="209"/>
                  </a:lnTo>
                  <a:lnTo>
                    <a:pt x="432" y="3"/>
                  </a:lnTo>
                  <a:lnTo>
                    <a:pt x="530" y="128"/>
                  </a:lnTo>
                  <a:lnTo>
                    <a:pt x="432" y="3"/>
                  </a:lnTo>
                  <a:lnTo>
                    <a:pt x="428" y="3"/>
                  </a:lnTo>
                  <a:lnTo>
                    <a:pt x="428" y="0"/>
                  </a:lnTo>
                  <a:lnTo>
                    <a:pt x="4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9" name="Freeform 484"/>
            <p:cNvSpPr>
              <a:spLocks noEditPoints="1"/>
            </p:cNvSpPr>
            <p:nvPr/>
          </p:nvSpPr>
          <p:spPr bwMode="auto">
            <a:xfrm>
              <a:off x="2327" y="1128"/>
              <a:ext cx="830" cy="753"/>
            </a:xfrm>
            <a:custGeom>
              <a:avLst/>
              <a:gdLst>
                <a:gd name="T0" fmla="*/ 9 w 830"/>
                <a:gd name="T1" fmla="*/ 745 h 753"/>
                <a:gd name="T2" fmla="*/ 826 w 830"/>
                <a:gd name="T3" fmla="*/ 507 h 753"/>
                <a:gd name="T4" fmla="*/ 9 w 830"/>
                <a:gd name="T5" fmla="*/ 745 h 753"/>
                <a:gd name="T6" fmla="*/ 428 w 830"/>
                <a:gd name="T7" fmla="*/ 0 h 753"/>
                <a:gd name="T8" fmla="*/ 428 w 830"/>
                <a:gd name="T9" fmla="*/ 0 h 753"/>
                <a:gd name="T10" fmla="*/ 428 w 830"/>
                <a:gd name="T11" fmla="*/ 3 h 753"/>
                <a:gd name="T12" fmla="*/ 140 w 830"/>
                <a:gd name="T13" fmla="*/ 507 h 753"/>
                <a:gd name="T14" fmla="*/ 5 w 830"/>
                <a:gd name="T15" fmla="*/ 745 h 753"/>
                <a:gd name="T16" fmla="*/ 0 w 830"/>
                <a:gd name="T17" fmla="*/ 749 h 753"/>
                <a:gd name="T18" fmla="*/ 0 w 830"/>
                <a:gd name="T19" fmla="*/ 749 h 753"/>
                <a:gd name="T20" fmla="*/ 0 w 830"/>
                <a:gd name="T21" fmla="*/ 753 h 753"/>
                <a:gd name="T22" fmla="*/ 0 w 830"/>
                <a:gd name="T23" fmla="*/ 753 h 753"/>
                <a:gd name="T24" fmla="*/ 0 w 830"/>
                <a:gd name="T25" fmla="*/ 753 h 753"/>
                <a:gd name="T26" fmla="*/ 5 w 830"/>
                <a:gd name="T27" fmla="*/ 753 h 753"/>
                <a:gd name="T28" fmla="*/ 5 w 830"/>
                <a:gd name="T29" fmla="*/ 749 h 753"/>
                <a:gd name="T30" fmla="*/ 9 w 830"/>
                <a:gd name="T31" fmla="*/ 749 h 753"/>
                <a:gd name="T32" fmla="*/ 830 w 830"/>
                <a:gd name="T33" fmla="*/ 510 h 753"/>
                <a:gd name="T34" fmla="*/ 830 w 830"/>
                <a:gd name="T35" fmla="*/ 510 h 753"/>
                <a:gd name="T36" fmla="*/ 826 w 830"/>
                <a:gd name="T37" fmla="*/ 507 h 753"/>
                <a:gd name="T38" fmla="*/ 9 w 830"/>
                <a:gd name="T39" fmla="*/ 745 h 753"/>
                <a:gd name="T40" fmla="*/ 314 w 830"/>
                <a:gd name="T41" fmla="*/ 209 h 753"/>
                <a:gd name="T42" fmla="*/ 432 w 830"/>
                <a:gd name="T43" fmla="*/ 3 h 753"/>
                <a:gd name="T44" fmla="*/ 530 w 830"/>
                <a:gd name="T45" fmla="*/ 128 h 753"/>
                <a:gd name="T46" fmla="*/ 432 w 830"/>
                <a:gd name="T47" fmla="*/ 3 h 753"/>
                <a:gd name="T48" fmla="*/ 428 w 830"/>
                <a:gd name="T49" fmla="*/ 3 h 753"/>
                <a:gd name="T50" fmla="*/ 428 w 830"/>
                <a:gd name="T51" fmla="*/ 0 h 753"/>
                <a:gd name="T52" fmla="*/ 428 w 830"/>
                <a:gd name="T53"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0" h="753">
                  <a:moveTo>
                    <a:pt x="9" y="745"/>
                  </a:moveTo>
                  <a:lnTo>
                    <a:pt x="826" y="507"/>
                  </a:lnTo>
                  <a:lnTo>
                    <a:pt x="9" y="745"/>
                  </a:lnTo>
                  <a:moveTo>
                    <a:pt x="428" y="0"/>
                  </a:moveTo>
                  <a:lnTo>
                    <a:pt x="428" y="0"/>
                  </a:lnTo>
                  <a:lnTo>
                    <a:pt x="428" y="3"/>
                  </a:lnTo>
                  <a:lnTo>
                    <a:pt x="140" y="507"/>
                  </a:lnTo>
                  <a:lnTo>
                    <a:pt x="5" y="745"/>
                  </a:lnTo>
                  <a:lnTo>
                    <a:pt x="0" y="749"/>
                  </a:lnTo>
                  <a:lnTo>
                    <a:pt x="0" y="749"/>
                  </a:lnTo>
                  <a:lnTo>
                    <a:pt x="0" y="753"/>
                  </a:lnTo>
                  <a:lnTo>
                    <a:pt x="0" y="753"/>
                  </a:lnTo>
                  <a:lnTo>
                    <a:pt x="0" y="753"/>
                  </a:lnTo>
                  <a:lnTo>
                    <a:pt x="5" y="753"/>
                  </a:lnTo>
                  <a:lnTo>
                    <a:pt x="5" y="749"/>
                  </a:lnTo>
                  <a:lnTo>
                    <a:pt x="9" y="749"/>
                  </a:lnTo>
                  <a:lnTo>
                    <a:pt x="830" y="510"/>
                  </a:lnTo>
                  <a:lnTo>
                    <a:pt x="830" y="510"/>
                  </a:lnTo>
                  <a:lnTo>
                    <a:pt x="826" y="507"/>
                  </a:lnTo>
                  <a:lnTo>
                    <a:pt x="9" y="745"/>
                  </a:lnTo>
                  <a:lnTo>
                    <a:pt x="314" y="209"/>
                  </a:lnTo>
                  <a:lnTo>
                    <a:pt x="432" y="3"/>
                  </a:lnTo>
                  <a:lnTo>
                    <a:pt x="530" y="128"/>
                  </a:lnTo>
                  <a:lnTo>
                    <a:pt x="432" y="3"/>
                  </a:lnTo>
                  <a:lnTo>
                    <a:pt x="428" y="3"/>
                  </a:lnTo>
                  <a:lnTo>
                    <a:pt x="428" y="0"/>
                  </a:lnTo>
                  <a:lnTo>
                    <a:pt x="4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0" name="Freeform 485"/>
            <p:cNvSpPr>
              <a:spLocks/>
            </p:cNvSpPr>
            <p:nvPr/>
          </p:nvSpPr>
          <p:spPr bwMode="auto">
            <a:xfrm>
              <a:off x="2188" y="834"/>
              <a:ext cx="571" cy="294"/>
            </a:xfrm>
            <a:custGeom>
              <a:avLst/>
              <a:gdLst>
                <a:gd name="T0" fmla="*/ 4 w 571"/>
                <a:gd name="T1" fmla="*/ 0 h 294"/>
                <a:gd name="T2" fmla="*/ 0 w 571"/>
                <a:gd name="T3" fmla="*/ 0 h 294"/>
                <a:gd name="T4" fmla="*/ 0 w 571"/>
                <a:gd name="T5" fmla="*/ 0 h 294"/>
                <a:gd name="T6" fmla="*/ 0 w 571"/>
                <a:gd name="T7" fmla="*/ 0 h 294"/>
                <a:gd name="T8" fmla="*/ 563 w 571"/>
                <a:gd name="T9" fmla="*/ 294 h 294"/>
                <a:gd name="T10" fmla="*/ 567 w 571"/>
                <a:gd name="T11" fmla="*/ 294 h 294"/>
                <a:gd name="T12" fmla="*/ 567 w 571"/>
                <a:gd name="T13" fmla="*/ 294 h 294"/>
                <a:gd name="T14" fmla="*/ 567 w 571"/>
                <a:gd name="T15" fmla="*/ 294 h 294"/>
                <a:gd name="T16" fmla="*/ 567 w 571"/>
                <a:gd name="T17" fmla="*/ 294 h 294"/>
                <a:gd name="T18" fmla="*/ 571 w 571"/>
                <a:gd name="T19" fmla="*/ 294 h 294"/>
                <a:gd name="T20" fmla="*/ 571 w 571"/>
                <a:gd name="T21" fmla="*/ 290 h 294"/>
                <a:gd name="T22" fmla="*/ 55 w 571"/>
                <a:gd name="T23" fmla="*/ 26 h 294"/>
                <a:gd name="T24" fmla="*/ 4 w 571"/>
                <a:gd name="T2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294">
                  <a:moveTo>
                    <a:pt x="4" y="0"/>
                  </a:moveTo>
                  <a:lnTo>
                    <a:pt x="0" y="0"/>
                  </a:lnTo>
                  <a:lnTo>
                    <a:pt x="0" y="0"/>
                  </a:lnTo>
                  <a:lnTo>
                    <a:pt x="0" y="0"/>
                  </a:lnTo>
                  <a:lnTo>
                    <a:pt x="563" y="294"/>
                  </a:lnTo>
                  <a:lnTo>
                    <a:pt x="567" y="294"/>
                  </a:lnTo>
                  <a:lnTo>
                    <a:pt x="567" y="294"/>
                  </a:lnTo>
                  <a:lnTo>
                    <a:pt x="567" y="294"/>
                  </a:lnTo>
                  <a:lnTo>
                    <a:pt x="567" y="294"/>
                  </a:lnTo>
                  <a:lnTo>
                    <a:pt x="571" y="294"/>
                  </a:lnTo>
                  <a:lnTo>
                    <a:pt x="571" y="290"/>
                  </a:lnTo>
                  <a:lnTo>
                    <a:pt x="55" y="26"/>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1" name="Freeform 486"/>
            <p:cNvSpPr>
              <a:spLocks/>
            </p:cNvSpPr>
            <p:nvPr/>
          </p:nvSpPr>
          <p:spPr bwMode="auto">
            <a:xfrm>
              <a:off x="2188" y="834"/>
              <a:ext cx="571" cy="294"/>
            </a:xfrm>
            <a:custGeom>
              <a:avLst/>
              <a:gdLst>
                <a:gd name="T0" fmla="*/ 4 w 571"/>
                <a:gd name="T1" fmla="*/ 0 h 294"/>
                <a:gd name="T2" fmla="*/ 0 w 571"/>
                <a:gd name="T3" fmla="*/ 0 h 294"/>
                <a:gd name="T4" fmla="*/ 0 w 571"/>
                <a:gd name="T5" fmla="*/ 0 h 294"/>
                <a:gd name="T6" fmla="*/ 0 w 571"/>
                <a:gd name="T7" fmla="*/ 0 h 294"/>
                <a:gd name="T8" fmla="*/ 563 w 571"/>
                <a:gd name="T9" fmla="*/ 294 h 294"/>
                <a:gd name="T10" fmla="*/ 567 w 571"/>
                <a:gd name="T11" fmla="*/ 294 h 294"/>
                <a:gd name="T12" fmla="*/ 567 w 571"/>
                <a:gd name="T13" fmla="*/ 294 h 294"/>
                <a:gd name="T14" fmla="*/ 567 w 571"/>
                <a:gd name="T15" fmla="*/ 294 h 294"/>
                <a:gd name="T16" fmla="*/ 567 w 571"/>
                <a:gd name="T17" fmla="*/ 294 h 294"/>
                <a:gd name="T18" fmla="*/ 571 w 571"/>
                <a:gd name="T19" fmla="*/ 294 h 294"/>
                <a:gd name="T20" fmla="*/ 571 w 571"/>
                <a:gd name="T21" fmla="*/ 290 h 294"/>
                <a:gd name="T22" fmla="*/ 55 w 571"/>
                <a:gd name="T23" fmla="*/ 26 h 294"/>
                <a:gd name="T24" fmla="*/ 4 w 571"/>
                <a:gd name="T2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294">
                  <a:moveTo>
                    <a:pt x="4" y="0"/>
                  </a:moveTo>
                  <a:lnTo>
                    <a:pt x="0" y="0"/>
                  </a:lnTo>
                  <a:lnTo>
                    <a:pt x="0" y="0"/>
                  </a:lnTo>
                  <a:lnTo>
                    <a:pt x="0" y="0"/>
                  </a:lnTo>
                  <a:lnTo>
                    <a:pt x="563" y="294"/>
                  </a:lnTo>
                  <a:lnTo>
                    <a:pt x="567" y="294"/>
                  </a:lnTo>
                  <a:lnTo>
                    <a:pt x="567" y="294"/>
                  </a:lnTo>
                  <a:lnTo>
                    <a:pt x="567" y="294"/>
                  </a:lnTo>
                  <a:lnTo>
                    <a:pt x="567" y="294"/>
                  </a:lnTo>
                  <a:lnTo>
                    <a:pt x="571" y="294"/>
                  </a:lnTo>
                  <a:lnTo>
                    <a:pt x="571" y="290"/>
                  </a:lnTo>
                  <a:lnTo>
                    <a:pt x="55" y="26"/>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2" name="Freeform 487"/>
            <p:cNvSpPr>
              <a:spLocks/>
            </p:cNvSpPr>
            <p:nvPr/>
          </p:nvSpPr>
          <p:spPr bwMode="auto">
            <a:xfrm>
              <a:off x="2183" y="83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3" name="Freeform 488"/>
            <p:cNvSpPr>
              <a:spLocks/>
            </p:cNvSpPr>
            <p:nvPr/>
          </p:nvSpPr>
          <p:spPr bwMode="auto">
            <a:xfrm>
              <a:off x="2183" y="83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4" name="Freeform 489"/>
            <p:cNvSpPr>
              <a:spLocks/>
            </p:cNvSpPr>
            <p:nvPr/>
          </p:nvSpPr>
          <p:spPr bwMode="auto">
            <a:xfrm>
              <a:off x="2861" y="397"/>
              <a:ext cx="42" cy="25"/>
            </a:xfrm>
            <a:custGeom>
              <a:avLst/>
              <a:gdLst>
                <a:gd name="T0" fmla="*/ 42 w 42"/>
                <a:gd name="T1" fmla="*/ 0 h 25"/>
                <a:gd name="T2" fmla="*/ 0 w 42"/>
                <a:gd name="T3" fmla="*/ 25 h 25"/>
                <a:gd name="T4" fmla="*/ 42 w 42"/>
                <a:gd name="T5" fmla="*/ 0 h 25"/>
              </a:gdLst>
              <a:ahLst/>
              <a:cxnLst>
                <a:cxn ang="0">
                  <a:pos x="T0" y="T1"/>
                </a:cxn>
                <a:cxn ang="0">
                  <a:pos x="T2" y="T3"/>
                </a:cxn>
                <a:cxn ang="0">
                  <a:pos x="T4" y="T5"/>
                </a:cxn>
              </a:cxnLst>
              <a:rect l="0" t="0" r="r" b="b"/>
              <a:pathLst>
                <a:path w="42" h="25">
                  <a:moveTo>
                    <a:pt x="42" y="0"/>
                  </a:moveTo>
                  <a:lnTo>
                    <a:pt x="0" y="25"/>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5" name="Freeform 490"/>
            <p:cNvSpPr>
              <a:spLocks/>
            </p:cNvSpPr>
            <p:nvPr/>
          </p:nvSpPr>
          <p:spPr bwMode="auto">
            <a:xfrm>
              <a:off x="2861" y="397"/>
              <a:ext cx="42" cy="25"/>
            </a:xfrm>
            <a:custGeom>
              <a:avLst/>
              <a:gdLst>
                <a:gd name="T0" fmla="*/ 42 w 42"/>
                <a:gd name="T1" fmla="*/ 0 h 25"/>
                <a:gd name="T2" fmla="*/ 0 w 42"/>
                <a:gd name="T3" fmla="*/ 25 h 25"/>
                <a:gd name="T4" fmla="*/ 42 w 42"/>
                <a:gd name="T5" fmla="*/ 0 h 25"/>
              </a:gdLst>
              <a:ahLst/>
              <a:cxnLst>
                <a:cxn ang="0">
                  <a:pos x="T0" y="T1"/>
                </a:cxn>
                <a:cxn ang="0">
                  <a:pos x="T2" y="T3"/>
                </a:cxn>
                <a:cxn ang="0">
                  <a:pos x="T4" y="T5"/>
                </a:cxn>
              </a:cxnLst>
              <a:rect l="0" t="0" r="r" b="b"/>
              <a:pathLst>
                <a:path w="42" h="25">
                  <a:moveTo>
                    <a:pt x="42" y="0"/>
                  </a:moveTo>
                  <a:lnTo>
                    <a:pt x="0" y="25"/>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6" name="Freeform 491"/>
            <p:cNvSpPr>
              <a:spLocks/>
            </p:cNvSpPr>
            <p:nvPr/>
          </p:nvSpPr>
          <p:spPr bwMode="auto">
            <a:xfrm>
              <a:off x="2763" y="397"/>
              <a:ext cx="144" cy="727"/>
            </a:xfrm>
            <a:custGeom>
              <a:avLst/>
              <a:gdLst>
                <a:gd name="T0" fmla="*/ 144 w 144"/>
                <a:gd name="T1" fmla="*/ 0 h 727"/>
                <a:gd name="T2" fmla="*/ 0 w 144"/>
                <a:gd name="T3" fmla="*/ 727 h 727"/>
                <a:gd name="T4" fmla="*/ 144 w 144"/>
                <a:gd name="T5" fmla="*/ 0 h 727"/>
              </a:gdLst>
              <a:ahLst/>
              <a:cxnLst>
                <a:cxn ang="0">
                  <a:pos x="T0" y="T1"/>
                </a:cxn>
                <a:cxn ang="0">
                  <a:pos x="T2" y="T3"/>
                </a:cxn>
                <a:cxn ang="0">
                  <a:pos x="T4" y="T5"/>
                </a:cxn>
              </a:cxnLst>
              <a:rect l="0" t="0" r="r" b="b"/>
              <a:pathLst>
                <a:path w="144" h="727">
                  <a:moveTo>
                    <a:pt x="144" y="0"/>
                  </a:moveTo>
                  <a:lnTo>
                    <a:pt x="0" y="727"/>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7" name="Freeform 492"/>
            <p:cNvSpPr>
              <a:spLocks/>
            </p:cNvSpPr>
            <p:nvPr/>
          </p:nvSpPr>
          <p:spPr bwMode="auto">
            <a:xfrm>
              <a:off x="2763" y="397"/>
              <a:ext cx="144" cy="727"/>
            </a:xfrm>
            <a:custGeom>
              <a:avLst/>
              <a:gdLst>
                <a:gd name="T0" fmla="*/ 144 w 144"/>
                <a:gd name="T1" fmla="*/ 0 h 727"/>
                <a:gd name="T2" fmla="*/ 0 w 144"/>
                <a:gd name="T3" fmla="*/ 727 h 727"/>
                <a:gd name="T4" fmla="*/ 144 w 144"/>
                <a:gd name="T5" fmla="*/ 0 h 727"/>
              </a:gdLst>
              <a:ahLst/>
              <a:cxnLst>
                <a:cxn ang="0">
                  <a:pos x="T0" y="T1"/>
                </a:cxn>
                <a:cxn ang="0">
                  <a:pos x="T2" y="T3"/>
                </a:cxn>
                <a:cxn ang="0">
                  <a:pos x="T4" y="T5"/>
                </a:cxn>
              </a:cxnLst>
              <a:rect l="0" t="0" r="r" b="b"/>
              <a:pathLst>
                <a:path w="144" h="727">
                  <a:moveTo>
                    <a:pt x="144" y="0"/>
                  </a:moveTo>
                  <a:lnTo>
                    <a:pt x="0" y="727"/>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8" name="Freeform 493"/>
            <p:cNvSpPr>
              <a:spLocks/>
            </p:cNvSpPr>
            <p:nvPr/>
          </p:nvSpPr>
          <p:spPr bwMode="auto">
            <a:xfrm>
              <a:off x="2907" y="38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99" name="Freeform 494"/>
            <p:cNvSpPr>
              <a:spLocks/>
            </p:cNvSpPr>
            <p:nvPr/>
          </p:nvSpPr>
          <p:spPr bwMode="auto">
            <a:xfrm>
              <a:off x="2907" y="389"/>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0" name="Freeform 495"/>
            <p:cNvSpPr>
              <a:spLocks/>
            </p:cNvSpPr>
            <p:nvPr/>
          </p:nvSpPr>
          <p:spPr bwMode="auto">
            <a:xfrm>
              <a:off x="2763" y="995"/>
              <a:ext cx="1101" cy="129"/>
            </a:xfrm>
            <a:custGeom>
              <a:avLst/>
              <a:gdLst>
                <a:gd name="T0" fmla="*/ 1101 w 1101"/>
                <a:gd name="T1" fmla="*/ 0 h 129"/>
                <a:gd name="T2" fmla="*/ 1101 w 1101"/>
                <a:gd name="T3" fmla="*/ 0 h 129"/>
                <a:gd name="T4" fmla="*/ 0 w 1101"/>
                <a:gd name="T5" fmla="*/ 129 h 129"/>
                <a:gd name="T6" fmla="*/ 1101 w 1101"/>
                <a:gd name="T7" fmla="*/ 0 h 129"/>
              </a:gdLst>
              <a:ahLst/>
              <a:cxnLst>
                <a:cxn ang="0">
                  <a:pos x="T0" y="T1"/>
                </a:cxn>
                <a:cxn ang="0">
                  <a:pos x="T2" y="T3"/>
                </a:cxn>
                <a:cxn ang="0">
                  <a:pos x="T4" y="T5"/>
                </a:cxn>
                <a:cxn ang="0">
                  <a:pos x="T6" y="T7"/>
                </a:cxn>
              </a:cxnLst>
              <a:rect l="0" t="0" r="r" b="b"/>
              <a:pathLst>
                <a:path w="1101" h="129">
                  <a:moveTo>
                    <a:pt x="1101" y="0"/>
                  </a:moveTo>
                  <a:lnTo>
                    <a:pt x="1101" y="0"/>
                  </a:lnTo>
                  <a:lnTo>
                    <a:pt x="0" y="129"/>
                  </a:lnTo>
                  <a:lnTo>
                    <a:pt x="110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1" name="Freeform 496"/>
            <p:cNvSpPr>
              <a:spLocks/>
            </p:cNvSpPr>
            <p:nvPr/>
          </p:nvSpPr>
          <p:spPr bwMode="auto">
            <a:xfrm>
              <a:off x="2763" y="995"/>
              <a:ext cx="1101" cy="129"/>
            </a:xfrm>
            <a:custGeom>
              <a:avLst/>
              <a:gdLst>
                <a:gd name="T0" fmla="*/ 1101 w 1101"/>
                <a:gd name="T1" fmla="*/ 0 h 129"/>
                <a:gd name="T2" fmla="*/ 1101 w 1101"/>
                <a:gd name="T3" fmla="*/ 0 h 129"/>
                <a:gd name="T4" fmla="*/ 0 w 1101"/>
                <a:gd name="T5" fmla="*/ 129 h 129"/>
                <a:gd name="T6" fmla="*/ 1101 w 1101"/>
                <a:gd name="T7" fmla="*/ 0 h 129"/>
              </a:gdLst>
              <a:ahLst/>
              <a:cxnLst>
                <a:cxn ang="0">
                  <a:pos x="T0" y="T1"/>
                </a:cxn>
                <a:cxn ang="0">
                  <a:pos x="T2" y="T3"/>
                </a:cxn>
                <a:cxn ang="0">
                  <a:pos x="T4" y="T5"/>
                </a:cxn>
                <a:cxn ang="0">
                  <a:pos x="T6" y="T7"/>
                </a:cxn>
              </a:cxnLst>
              <a:rect l="0" t="0" r="r" b="b"/>
              <a:pathLst>
                <a:path w="1101" h="129">
                  <a:moveTo>
                    <a:pt x="1101" y="0"/>
                  </a:moveTo>
                  <a:lnTo>
                    <a:pt x="1101" y="0"/>
                  </a:lnTo>
                  <a:lnTo>
                    <a:pt x="0" y="129"/>
                  </a:lnTo>
                  <a:lnTo>
                    <a:pt x="11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2" name="Freeform 497"/>
            <p:cNvSpPr>
              <a:spLocks/>
            </p:cNvSpPr>
            <p:nvPr/>
          </p:nvSpPr>
          <p:spPr bwMode="auto">
            <a:xfrm>
              <a:off x="3869" y="995"/>
              <a:ext cx="4" cy="4"/>
            </a:xfrm>
            <a:custGeom>
              <a:avLst/>
              <a:gdLst>
                <a:gd name="T0" fmla="*/ 4 w 4"/>
                <a:gd name="T1" fmla="*/ 0 h 4"/>
                <a:gd name="T2" fmla="*/ 4 w 4"/>
                <a:gd name="T3" fmla="*/ 0 h 4"/>
                <a:gd name="T4" fmla="*/ 0 w 4"/>
                <a:gd name="T5" fmla="*/ 0 h 4"/>
                <a:gd name="T6" fmla="*/ 0 w 4"/>
                <a:gd name="T7" fmla="*/ 0 h 4"/>
                <a:gd name="T8" fmla="*/ 0 w 4"/>
                <a:gd name="T9" fmla="*/ 0 h 4"/>
                <a:gd name="T10" fmla="*/ 0 w 4"/>
                <a:gd name="T11" fmla="*/ 0 h 4"/>
                <a:gd name="T12" fmla="*/ 4 w 4"/>
                <a:gd name="T13" fmla="*/ 4 h 4"/>
                <a:gd name="T14" fmla="*/ 4 w 4"/>
                <a:gd name="T15" fmla="*/ 0 h 4"/>
                <a:gd name="T16" fmla="*/ 4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0"/>
                  </a:moveTo>
                  <a:lnTo>
                    <a:pt x="4" y="0"/>
                  </a:lnTo>
                  <a:lnTo>
                    <a:pt x="0" y="0"/>
                  </a:lnTo>
                  <a:lnTo>
                    <a:pt x="0" y="0"/>
                  </a:lnTo>
                  <a:lnTo>
                    <a:pt x="0" y="0"/>
                  </a:lnTo>
                  <a:lnTo>
                    <a:pt x="0" y="0"/>
                  </a:lnTo>
                  <a:lnTo>
                    <a:pt x="4" y="4"/>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3" name="Freeform 498"/>
            <p:cNvSpPr>
              <a:spLocks/>
            </p:cNvSpPr>
            <p:nvPr/>
          </p:nvSpPr>
          <p:spPr bwMode="auto">
            <a:xfrm>
              <a:off x="3869" y="995"/>
              <a:ext cx="4" cy="4"/>
            </a:xfrm>
            <a:custGeom>
              <a:avLst/>
              <a:gdLst>
                <a:gd name="T0" fmla="*/ 4 w 4"/>
                <a:gd name="T1" fmla="*/ 0 h 4"/>
                <a:gd name="T2" fmla="*/ 4 w 4"/>
                <a:gd name="T3" fmla="*/ 0 h 4"/>
                <a:gd name="T4" fmla="*/ 0 w 4"/>
                <a:gd name="T5" fmla="*/ 0 h 4"/>
                <a:gd name="T6" fmla="*/ 0 w 4"/>
                <a:gd name="T7" fmla="*/ 0 h 4"/>
                <a:gd name="T8" fmla="*/ 0 w 4"/>
                <a:gd name="T9" fmla="*/ 0 h 4"/>
                <a:gd name="T10" fmla="*/ 0 w 4"/>
                <a:gd name="T11" fmla="*/ 0 h 4"/>
                <a:gd name="T12" fmla="*/ 4 w 4"/>
                <a:gd name="T13" fmla="*/ 4 h 4"/>
                <a:gd name="T14" fmla="*/ 4 w 4"/>
                <a:gd name="T15" fmla="*/ 0 h 4"/>
                <a:gd name="T16" fmla="*/ 4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0"/>
                  </a:moveTo>
                  <a:lnTo>
                    <a:pt x="4" y="0"/>
                  </a:lnTo>
                  <a:lnTo>
                    <a:pt x="0" y="0"/>
                  </a:lnTo>
                  <a:lnTo>
                    <a:pt x="0" y="0"/>
                  </a:lnTo>
                  <a:lnTo>
                    <a:pt x="0" y="0"/>
                  </a:lnTo>
                  <a:lnTo>
                    <a:pt x="0" y="0"/>
                  </a:lnTo>
                  <a:lnTo>
                    <a:pt x="4" y="4"/>
                  </a:lnTo>
                  <a:lnTo>
                    <a:pt x="4"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Freeform 499"/>
            <p:cNvSpPr>
              <a:spLocks noEditPoints="1"/>
            </p:cNvSpPr>
            <p:nvPr/>
          </p:nvSpPr>
          <p:spPr bwMode="auto">
            <a:xfrm>
              <a:off x="2759" y="999"/>
              <a:ext cx="1110" cy="639"/>
            </a:xfrm>
            <a:custGeom>
              <a:avLst/>
              <a:gdLst>
                <a:gd name="T0" fmla="*/ 4 w 1110"/>
                <a:gd name="T1" fmla="*/ 129 h 639"/>
                <a:gd name="T2" fmla="*/ 4 w 1110"/>
                <a:gd name="T3" fmla="*/ 129 h 639"/>
                <a:gd name="T4" fmla="*/ 4 w 1110"/>
                <a:gd name="T5" fmla="*/ 129 h 639"/>
                <a:gd name="T6" fmla="*/ 4 w 1110"/>
                <a:gd name="T7" fmla="*/ 129 h 639"/>
                <a:gd name="T8" fmla="*/ 1110 w 1110"/>
                <a:gd name="T9" fmla="*/ 0 h 639"/>
                <a:gd name="T10" fmla="*/ 4 w 1110"/>
                <a:gd name="T11" fmla="*/ 129 h 639"/>
                <a:gd name="T12" fmla="*/ 4 w 1110"/>
                <a:gd name="T13" fmla="*/ 129 h 639"/>
                <a:gd name="T14" fmla="*/ 1105 w 1110"/>
                <a:gd name="T15" fmla="*/ 0 h 639"/>
                <a:gd name="T16" fmla="*/ 1105 w 1110"/>
                <a:gd name="T17" fmla="*/ 0 h 639"/>
                <a:gd name="T18" fmla="*/ 398 w 1110"/>
                <a:gd name="T19" fmla="*/ 636 h 639"/>
                <a:gd name="T20" fmla="*/ 4 w 1110"/>
                <a:gd name="T21" fmla="*/ 129 h 639"/>
                <a:gd name="T22" fmla="*/ 4 w 1110"/>
                <a:gd name="T23" fmla="*/ 129 h 639"/>
                <a:gd name="T24" fmla="*/ 0 w 1110"/>
                <a:gd name="T25" fmla="*/ 132 h 639"/>
                <a:gd name="T26" fmla="*/ 98 w 1110"/>
                <a:gd name="T27" fmla="*/ 257 h 639"/>
                <a:gd name="T28" fmla="*/ 394 w 1110"/>
                <a:gd name="T29" fmla="*/ 636 h 639"/>
                <a:gd name="T30" fmla="*/ 398 w 1110"/>
                <a:gd name="T31" fmla="*/ 639 h 639"/>
                <a:gd name="T32" fmla="*/ 398 w 1110"/>
                <a:gd name="T33" fmla="*/ 639 h 639"/>
                <a:gd name="T34" fmla="*/ 398 w 1110"/>
                <a:gd name="T35" fmla="*/ 639 h 639"/>
                <a:gd name="T36" fmla="*/ 398 w 1110"/>
                <a:gd name="T37" fmla="*/ 639 h 639"/>
                <a:gd name="T38" fmla="*/ 398 w 1110"/>
                <a:gd name="T39" fmla="*/ 639 h 639"/>
                <a:gd name="T40" fmla="*/ 402 w 1110"/>
                <a:gd name="T41" fmla="*/ 636 h 639"/>
                <a:gd name="T42" fmla="*/ 1110 w 1110"/>
                <a:gd name="T43" fmla="*/ 4 h 639"/>
                <a:gd name="T44" fmla="*/ 1110 w 1110"/>
                <a:gd name="T4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0" h="639">
                  <a:moveTo>
                    <a:pt x="4" y="129"/>
                  </a:moveTo>
                  <a:lnTo>
                    <a:pt x="4" y="129"/>
                  </a:lnTo>
                  <a:lnTo>
                    <a:pt x="4" y="129"/>
                  </a:lnTo>
                  <a:lnTo>
                    <a:pt x="4" y="129"/>
                  </a:lnTo>
                  <a:close/>
                  <a:moveTo>
                    <a:pt x="1110" y="0"/>
                  </a:moveTo>
                  <a:lnTo>
                    <a:pt x="4" y="129"/>
                  </a:lnTo>
                  <a:lnTo>
                    <a:pt x="4" y="129"/>
                  </a:lnTo>
                  <a:lnTo>
                    <a:pt x="1105" y="0"/>
                  </a:lnTo>
                  <a:lnTo>
                    <a:pt x="1105" y="0"/>
                  </a:lnTo>
                  <a:lnTo>
                    <a:pt x="398" y="636"/>
                  </a:lnTo>
                  <a:lnTo>
                    <a:pt x="4" y="129"/>
                  </a:lnTo>
                  <a:lnTo>
                    <a:pt x="4" y="129"/>
                  </a:lnTo>
                  <a:lnTo>
                    <a:pt x="0" y="132"/>
                  </a:lnTo>
                  <a:lnTo>
                    <a:pt x="98" y="257"/>
                  </a:lnTo>
                  <a:lnTo>
                    <a:pt x="394" y="636"/>
                  </a:lnTo>
                  <a:lnTo>
                    <a:pt x="398" y="639"/>
                  </a:lnTo>
                  <a:lnTo>
                    <a:pt x="398" y="639"/>
                  </a:lnTo>
                  <a:lnTo>
                    <a:pt x="398" y="639"/>
                  </a:lnTo>
                  <a:lnTo>
                    <a:pt x="398" y="639"/>
                  </a:lnTo>
                  <a:lnTo>
                    <a:pt x="398" y="639"/>
                  </a:lnTo>
                  <a:lnTo>
                    <a:pt x="402" y="636"/>
                  </a:lnTo>
                  <a:lnTo>
                    <a:pt x="1110" y="4"/>
                  </a:lnTo>
                  <a:lnTo>
                    <a:pt x="1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5" name="Freeform 500"/>
            <p:cNvSpPr>
              <a:spLocks noEditPoints="1"/>
            </p:cNvSpPr>
            <p:nvPr/>
          </p:nvSpPr>
          <p:spPr bwMode="auto">
            <a:xfrm>
              <a:off x="2759" y="999"/>
              <a:ext cx="1110" cy="639"/>
            </a:xfrm>
            <a:custGeom>
              <a:avLst/>
              <a:gdLst>
                <a:gd name="T0" fmla="*/ 4 w 1110"/>
                <a:gd name="T1" fmla="*/ 129 h 639"/>
                <a:gd name="T2" fmla="*/ 4 w 1110"/>
                <a:gd name="T3" fmla="*/ 129 h 639"/>
                <a:gd name="T4" fmla="*/ 4 w 1110"/>
                <a:gd name="T5" fmla="*/ 129 h 639"/>
                <a:gd name="T6" fmla="*/ 4 w 1110"/>
                <a:gd name="T7" fmla="*/ 129 h 639"/>
                <a:gd name="T8" fmla="*/ 1110 w 1110"/>
                <a:gd name="T9" fmla="*/ 0 h 639"/>
                <a:gd name="T10" fmla="*/ 4 w 1110"/>
                <a:gd name="T11" fmla="*/ 129 h 639"/>
                <a:gd name="T12" fmla="*/ 4 w 1110"/>
                <a:gd name="T13" fmla="*/ 129 h 639"/>
                <a:gd name="T14" fmla="*/ 1105 w 1110"/>
                <a:gd name="T15" fmla="*/ 0 h 639"/>
                <a:gd name="T16" fmla="*/ 1105 w 1110"/>
                <a:gd name="T17" fmla="*/ 0 h 639"/>
                <a:gd name="T18" fmla="*/ 398 w 1110"/>
                <a:gd name="T19" fmla="*/ 636 h 639"/>
                <a:gd name="T20" fmla="*/ 4 w 1110"/>
                <a:gd name="T21" fmla="*/ 129 h 639"/>
                <a:gd name="T22" fmla="*/ 4 w 1110"/>
                <a:gd name="T23" fmla="*/ 129 h 639"/>
                <a:gd name="T24" fmla="*/ 0 w 1110"/>
                <a:gd name="T25" fmla="*/ 132 h 639"/>
                <a:gd name="T26" fmla="*/ 98 w 1110"/>
                <a:gd name="T27" fmla="*/ 257 h 639"/>
                <a:gd name="T28" fmla="*/ 394 w 1110"/>
                <a:gd name="T29" fmla="*/ 636 h 639"/>
                <a:gd name="T30" fmla="*/ 398 w 1110"/>
                <a:gd name="T31" fmla="*/ 639 h 639"/>
                <a:gd name="T32" fmla="*/ 398 w 1110"/>
                <a:gd name="T33" fmla="*/ 639 h 639"/>
                <a:gd name="T34" fmla="*/ 398 w 1110"/>
                <a:gd name="T35" fmla="*/ 639 h 639"/>
                <a:gd name="T36" fmla="*/ 398 w 1110"/>
                <a:gd name="T37" fmla="*/ 639 h 639"/>
                <a:gd name="T38" fmla="*/ 398 w 1110"/>
                <a:gd name="T39" fmla="*/ 639 h 639"/>
                <a:gd name="T40" fmla="*/ 402 w 1110"/>
                <a:gd name="T41" fmla="*/ 636 h 639"/>
                <a:gd name="T42" fmla="*/ 1110 w 1110"/>
                <a:gd name="T43" fmla="*/ 4 h 639"/>
                <a:gd name="T44" fmla="*/ 1110 w 1110"/>
                <a:gd name="T45" fmla="*/ 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0" h="639">
                  <a:moveTo>
                    <a:pt x="4" y="129"/>
                  </a:moveTo>
                  <a:lnTo>
                    <a:pt x="4" y="129"/>
                  </a:lnTo>
                  <a:lnTo>
                    <a:pt x="4" y="129"/>
                  </a:lnTo>
                  <a:lnTo>
                    <a:pt x="4" y="129"/>
                  </a:lnTo>
                  <a:moveTo>
                    <a:pt x="1110" y="0"/>
                  </a:moveTo>
                  <a:lnTo>
                    <a:pt x="4" y="129"/>
                  </a:lnTo>
                  <a:lnTo>
                    <a:pt x="4" y="129"/>
                  </a:lnTo>
                  <a:lnTo>
                    <a:pt x="1105" y="0"/>
                  </a:lnTo>
                  <a:lnTo>
                    <a:pt x="1105" y="0"/>
                  </a:lnTo>
                  <a:lnTo>
                    <a:pt x="398" y="636"/>
                  </a:lnTo>
                  <a:lnTo>
                    <a:pt x="4" y="129"/>
                  </a:lnTo>
                  <a:lnTo>
                    <a:pt x="4" y="129"/>
                  </a:lnTo>
                  <a:lnTo>
                    <a:pt x="0" y="132"/>
                  </a:lnTo>
                  <a:lnTo>
                    <a:pt x="98" y="257"/>
                  </a:lnTo>
                  <a:lnTo>
                    <a:pt x="394" y="636"/>
                  </a:lnTo>
                  <a:lnTo>
                    <a:pt x="398" y="639"/>
                  </a:lnTo>
                  <a:lnTo>
                    <a:pt x="398" y="639"/>
                  </a:lnTo>
                  <a:lnTo>
                    <a:pt x="398" y="639"/>
                  </a:lnTo>
                  <a:lnTo>
                    <a:pt x="398" y="639"/>
                  </a:lnTo>
                  <a:lnTo>
                    <a:pt x="398" y="639"/>
                  </a:lnTo>
                  <a:lnTo>
                    <a:pt x="402" y="636"/>
                  </a:lnTo>
                  <a:lnTo>
                    <a:pt x="1110" y="4"/>
                  </a:lnTo>
                  <a:lnTo>
                    <a:pt x="1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Rectangle 501"/>
            <p:cNvSpPr>
              <a:spLocks noChangeArrowheads="1"/>
            </p:cNvSpPr>
            <p:nvPr/>
          </p:nvSpPr>
          <p:spPr bwMode="auto">
            <a:xfrm>
              <a:off x="2755" y="1128"/>
              <a:ext cx="4"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502"/>
            <p:cNvSpPr>
              <a:spLocks/>
            </p:cNvSpPr>
            <p:nvPr/>
          </p:nvSpPr>
          <p:spPr bwMode="auto">
            <a:xfrm>
              <a:off x="2755" y="1128"/>
              <a:ext cx="4" cy="0"/>
            </a:xfrm>
            <a:custGeom>
              <a:avLst/>
              <a:gdLst>
                <a:gd name="T0" fmla="*/ 4 w 4"/>
                <a:gd name="T1" fmla="*/ 0 w 4"/>
                <a:gd name="T2" fmla="*/ 0 w 4"/>
                <a:gd name="T3" fmla="*/ 4 w 4"/>
              </a:gdLst>
              <a:ahLst/>
              <a:cxnLst>
                <a:cxn ang="0">
                  <a:pos x="T0" y="0"/>
                </a:cxn>
                <a:cxn ang="0">
                  <a:pos x="T1" y="0"/>
                </a:cxn>
                <a:cxn ang="0">
                  <a:pos x="T2" y="0"/>
                </a:cxn>
                <a:cxn ang="0">
                  <a:pos x="T3" y="0"/>
                </a:cxn>
              </a:cxnLst>
              <a:rect l="0" t="0" r="r" b="b"/>
              <a:pathLst>
                <a:path w="4">
                  <a:moveTo>
                    <a:pt x="4" y="0"/>
                  </a:moveTo>
                  <a:lnTo>
                    <a:pt x="0" y="0"/>
                  </a:lnTo>
                  <a:lnTo>
                    <a:pt x="0"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503"/>
            <p:cNvSpPr>
              <a:spLocks noEditPoints="1"/>
            </p:cNvSpPr>
            <p:nvPr/>
          </p:nvSpPr>
          <p:spPr bwMode="auto">
            <a:xfrm>
              <a:off x="2755" y="393"/>
              <a:ext cx="1118" cy="738"/>
            </a:xfrm>
            <a:custGeom>
              <a:avLst/>
              <a:gdLst>
                <a:gd name="T0" fmla="*/ 8 w 1118"/>
                <a:gd name="T1" fmla="*/ 731 h 738"/>
                <a:gd name="T2" fmla="*/ 152 w 1118"/>
                <a:gd name="T3" fmla="*/ 4 h 738"/>
                <a:gd name="T4" fmla="*/ 1109 w 1118"/>
                <a:gd name="T5" fmla="*/ 602 h 738"/>
                <a:gd name="T6" fmla="*/ 8 w 1118"/>
                <a:gd name="T7" fmla="*/ 731 h 738"/>
                <a:gd name="T8" fmla="*/ 157 w 1118"/>
                <a:gd name="T9" fmla="*/ 0 h 738"/>
                <a:gd name="T10" fmla="*/ 152 w 1118"/>
                <a:gd name="T11" fmla="*/ 0 h 738"/>
                <a:gd name="T12" fmla="*/ 148 w 1118"/>
                <a:gd name="T13" fmla="*/ 4 h 738"/>
                <a:gd name="T14" fmla="*/ 123 w 1118"/>
                <a:gd name="T15" fmla="*/ 121 h 738"/>
                <a:gd name="T16" fmla="*/ 4 w 1118"/>
                <a:gd name="T17" fmla="*/ 731 h 738"/>
                <a:gd name="T18" fmla="*/ 4 w 1118"/>
                <a:gd name="T19" fmla="*/ 731 h 738"/>
                <a:gd name="T20" fmla="*/ 4 w 1118"/>
                <a:gd name="T21" fmla="*/ 735 h 738"/>
                <a:gd name="T22" fmla="*/ 0 w 1118"/>
                <a:gd name="T23" fmla="*/ 735 h 738"/>
                <a:gd name="T24" fmla="*/ 0 w 1118"/>
                <a:gd name="T25" fmla="*/ 735 h 738"/>
                <a:gd name="T26" fmla="*/ 0 w 1118"/>
                <a:gd name="T27" fmla="*/ 738 h 738"/>
                <a:gd name="T28" fmla="*/ 4 w 1118"/>
                <a:gd name="T29" fmla="*/ 738 h 738"/>
                <a:gd name="T30" fmla="*/ 8 w 1118"/>
                <a:gd name="T31" fmla="*/ 735 h 738"/>
                <a:gd name="T32" fmla="*/ 8 w 1118"/>
                <a:gd name="T33" fmla="*/ 735 h 738"/>
                <a:gd name="T34" fmla="*/ 1114 w 1118"/>
                <a:gd name="T35" fmla="*/ 606 h 738"/>
                <a:gd name="T36" fmla="*/ 1118 w 1118"/>
                <a:gd name="T37" fmla="*/ 606 h 738"/>
                <a:gd name="T38" fmla="*/ 1118 w 1118"/>
                <a:gd name="T39" fmla="*/ 606 h 738"/>
                <a:gd name="T40" fmla="*/ 1118 w 1118"/>
                <a:gd name="T41" fmla="*/ 606 h 738"/>
                <a:gd name="T42" fmla="*/ 1114 w 1118"/>
                <a:gd name="T43" fmla="*/ 602 h 738"/>
                <a:gd name="T44" fmla="*/ 1114 w 1118"/>
                <a:gd name="T45" fmla="*/ 602 h 738"/>
                <a:gd name="T46" fmla="*/ 1109 w 1118"/>
                <a:gd name="T47" fmla="*/ 599 h 738"/>
                <a:gd name="T48" fmla="*/ 157 w 1118"/>
                <a:gd name="T49" fmla="*/ 0 h 738"/>
                <a:gd name="T50" fmla="*/ 157 w 1118"/>
                <a:gd name="T5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8" h="738">
                  <a:moveTo>
                    <a:pt x="8" y="731"/>
                  </a:moveTo>
                  <a:lnTo>
                    <a:pt x="152" y="4"/>
                  </a:lnTo>
                  <a:lnTo>
                    <a:pt x="1109" y="602"/>
                  </a:lnTo>
                  <a:lnTo>
                    <a:pt x="8" y="731"/>
                  </a:lnTo>
                  <a:close/>
                  <a:moveTo>
                    <a:pt x="157" y="0"/>
                  </a:moveTo>
                  <a:lnTo>
                    <a:pt x="152" y="0"/>
                  </a:lnTo>
                  <a:lnTo>
                    <a:pt x="148" y="4"/>
                  </a:lnTo>
                  <a:lnTo>
                    <a:pt x="123" y="121"/>
                  </a:lnTo>
                  <a:lnTo>
                    <a:pt x="4" y="731"/>
                  </a:lnTo>
                  <a:lnTo>
                    <a:pt x="4" y="731"/>
                  </a:lnTo>
                  <a:lnTo>
                    <a:pt x="4" y="735"/>
                  </a:lnTo>
                  <a:lnTo>
                    <a:pt x="0" y="735"/>
                  </a:lnTo>
                  <a:lnTo>
                    <a:pt x="0" y="735"/>
                  </a:lnTo>
                  <a:lnTo>
                    <a:pt x="0" y="738"/>
                  </a:lnTo>
                  <a:lnTo>
                    <a:pt x="4" y="738"/>
                  </a:lnTo>
                  <a:lnTo>
                    <a:pt x="8" y="735"/>
                  </a:lnTo>
                  <a:lnTo>
                    <a:pt x="8" y="735"/>
                  </a:lnTo>
                  <a:lnTo>
                    <a:pt x="1114" y="606"/>
                  </a:lnTo>
                  <a:lnTo>
                    <a:pt x="1118" y="606"/>
                  </a:lnTo>
                  <a:lnTo>
                    <a:pt x="1118" y="606"/>
                  </a:lnTo>
                  <a:lnTo>
                    <a:pt x="1118" y="606"/>
                  </a:lnTo>
                  <a:lnTo>
                    <a:pt x="1114" y="602"/>
                  </a:lnTo>
                  <a:lnTo>
                    <a:pt x="1114" y="602"/>
                  </a:lnTo>
                  <a:lnTo>
                    <a:pt x="1109" y="599"/>
                  </a:lnTo>
                  <a:lnTo>
                    <a:pt x="157" y="0"/>
                  </a:lnTo>
                  <a:lnTo>
                    <a:pt x="15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504"/>
            <p:cNvSpPr>
              <a:spLocks noEditPoints="1"/>
            </p:cNvSpPr>
            <p:nvPr/>
          </p:nvSpPr>
          <p:spPr bwMode="auto">
            <a:xfrm>
              <a:off x="2755" y="393"/>
              <a:ext cx="1118" cy="738"/>
            </a:xfrm>
            <a:custGeom>
              <a:avLst/>
              <a:gdLst>
                <a:gd name="T0" fmla="*/ 8 w 1118"/>
                <a:gd name="T1" fmla="*/ 731 h 738"/>
                <a:gd name="T2" fmla="*/ 152 w 1118"/>
                <a:gd name="T3" fmla="*/ 4 h 738"/>
                <a:gd name="T4" fmla="*/ 1109 w 1118"/>
                <a:gd name="T5" fmla="*/ 602 h 738"/>
                <a:gd name="T6" fmla="*/ 8 w 1118"/>
                <a:gd name="T7" fmla="*/ 731 h 738"/>
                <a:gd name="T8" fmla="*/ 157 w 1118"/>
                <a:gd name="T9" fmla="*/ 0 h 738"/>
                <a:gd name="T10" fmla="*/ 152 w 1118"/>
                <a:gd name="T11" fmla="*/ 0 h 738"/>
                <a:gd name="T12" fmla="*/ 148 w 1118"/>
                <a:gd name="T13" fmla="*/ 4 h 738"/>
                <a:gd name="T14" fmla="*/ 123 w 1118"/>
                <a:gd name="T15" fmla="*/ 121 h 738"/>
                <a:gd name="T16" fmla="*/ 4 w 1118"/>
                <a:gd name="T17" fmla="*/ 731 h 738"/>
                <a:gd name="T18" fmla="*/ 4 w 1118"/>
                <a:gd name="T19" fmla="*/ 731 h 738"/>
                <a:gd name="T20" fmla="*/ 4 w 1118"/>
                <a:gd name="T21" fmla="*/ 735 h 738"/>
                <a:gd name="T22" fmla="*/ 0 w 1118"/>
                <a:gd name="T23" fmla="*/ 735 h 738"/>
                <a:gd name="T24" fmla="*/ 0 w 1118"/>
                <a:gd name="T25" fmla="*/ 735 h 738"/>
                <a:gd name="T26" fmla="*/ 0 w 1118"/>
                <a:gd name="T27" fmla="*/ 738 h 738"/>
                <a:gd name="T28" fmla="*/ 4 w 1118"/>
                <a:gd name="T29" fmla="*/ 738 h 738"/>
                <a:gd name="T30" fmla="*/ 8 w 1118"/>
                <a:gd name="T31" fmla="*/ 735 h 738"/>
                <a:gd name="T32" fmla="*/ 8 w 1118"/>
                <a:gd name="T33" fmla="*/ 735 h 738"/>
                <a:gd name="T34" fmla="*/ 1114 w 1118"/>
                <a:gd name="T35" fmla="*/ 606 h 738"/>
                <a:gd name="T36" fmla="*/ 1118 w 1118"/>
                <a:gd name="T37" fmla="*/ 606 h 738"/>
                <a:gd name="T38" fmla="*/ 1118 w 1118"/>
                <a:gd name="T39" fmla="*/ 606 h 738"/>
                <a:gd name="T40" fmla="*/ 1118 w 1118"/>
                <a:gd name="T41" fmla="*/ 606 h 738"/>
                <a:gd name="T42" fmla="*/ 1114 w 1118"/>
                <a:gd name="T43" fmla="*/ 602 h 738"/>
                <a:gd name="T44" fmla="*/ 1114 w 1118"/>
                <a:gd name="T45" fmla="*/ 602 h 738"/>
                <a:gd name="T46" fmla="*/ 1109 w 1118"/>
                <a:gd name="T47" fmla="*/ 599 h 738"/>
                <a:gd name="T48" fmla="*/ 157 w 1118"/>
                <a:gd name="T49" fmla="*/ 0 h 738"/>
                <a:gd name="T50" fmla="*/ 157 w 1118"/>
                <a:gd name="T51"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8" h="738">
                  <a:moveTo>
                    <a:pt x="8" y="731"/>
                  </a:moveTo>
                  <a:lnTo>
                    <a:pt x="152" y="4"/>
                  </a:lnTo>
                  <a:lnTo>
                    <a:pt x="1109" y="602"/>
                  </a:lnTo>
                  <a:lnTo>
                    <a:pt x="8" y="731"/>
                  </a:lnTo>
                  <a:moveTo>
                    <a:pt x="157" y="0"/>
                  </a:moveTo>
                  <a:lnTo>
                    <a:pt x="152" y="0"/>
                  </a:lnTo>
                  <a:lnTo>
                    <a:pt x="148" y="4"/>
                  </a:lnTo>
                  <a:lnTo>
                    <a:pt x="123" y="121"/>
                  </a:lnTo>
                  <a:lnTo>
                    <a:pt x="4" y="731"/>
                  </a:lnTo>
                  <a:lnTo>
                    <a:pt x="4" y="731"/>
                  </a:lnTo>
                  <a:lnTo>
                    <a:pt x="4" y="735"/>
                  </a:lnTo>
                  <a:lnTo>
                    <a:pt x="0" y="735"/>
                  </a:lnTo>
                  <a:lnTo>
                    <a:pt x="0" y="735"/>
                  </a:lnTo>
                  <a:lnTo>
                    <a:pt x="0" y="738"/>
                  </a:lnTo>
                  <a:lnTo>
                    <a:pt x="4" y="738"/>
                  </a:lnTo>
                  <a:lnTo>
                    <a:pt x="8" y="735"/>
                  </a:lnTo>
                  <a:lnTo>
                    <a:pt x="8" y="735"/>
                  </a:lnTo>
                  <a:lnTo>
                    <a:pt x="1114" y="606"/>
                  </a:lnTo>
                  <a:lnTo>
                    <a:pt x="1118" y="606"/>
                  </a:lnTo>
                  <a:lnTo>
                    <a:pt x="1118" y="606"/>
                  </a:lnTo>
                  <a:lnTo>
                    <a:pt x="1118" y="606"/>
                  </a:lnTo>
                  <a:lnTo>
                    <a:pt x="1114" y="602"/>
                  </a:lnTo>
                  <a:lnTo>
                    <a:pt x="1114" y="602"/>
                  </a:lnTo>
                  <a:lnTo>
                    <a:pt x="1109" y="599"/>
                  </a:lnTo>
                  <a:lnTo>
                    <a:pt x="157" y="0"/>
                  </a:lnTo>
                  <a:lnTo>
                    <a:pt x="1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0" name="Freeform 505"/>
            <p:cNvSpPr>
              <a:spLocks/>
            </p:cNvSpPr>
            <p:nvPr/>
          </p:nvSpPr>
          <p:spPr bwMode="auto">
            <a:xfrm>
              <a:off x="2903" y="389"/>
              <a:ext cx="4" cy="0"/>
            </a:xfrm>
            <a:custGeom>
              <a:avLst/>
              <a:gdLst>
                <a:gd name="T0" fmla="*/ 0 w 4"/>
                <a:gd name="T1" fmla="*/ 0 w 4"/>
                <a:gd name="T2" fmla="*/ 4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4" y="0"/>
                  </a:lnTo>
                  <a:lnTo>
                    <a:pt x="4"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1" name="Freeform 506"/>
            <p:cNvSpPr>
              <a:spLocks/>
            </p:cNvSpPr>
            <p:nvPr/>
          </p:nvSpPr>
          <p:spPr bwMode="auto">
            <a:xfrm>
              <a:off x="2903" y="389"/>
              <a:ext cx="4" cy="0"/>
            </a:xfrm>
            <a:custGeom>
              <a:avLst/>
              <a:gdLst>
                <a:gd name="T0" fmla="*/ 0 w 4"/>
                <a:gd name="T1" fmla="*/ 0 w 4"/>
                <a:gd name="T2" fmla="*/ 4 w 4"/>
                <a:gd name="T3" fmla="*/ 4 w 4"/>
                <a:gd name="T4" fmla="*/ 4 w 4"/>
                <a:gd name="T5" fmla="*/ 0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2" name="Freeform 507"/>
            <p:cNvSpPr>
              <a:spLocks/>
            </p:cNvSpPr>
            <p:nvPr/>
          </p:nvSpPr>
          <p:spPr bwMode="auto">
            <a:xfrm>
              <a:off x="1269" y="356"/>
              <a:ext cx="457" cy="92"/>
            </a:xfrm>
            <a:custGeom>
              <a:avLst/>
              <a:gdLst>
                <a:gd name="T0" fmla="*/ 0 w 457"/>
                <a:gd name="T1" fmla="*/ 0 h 92"/>
                <a:gd name="T2" fmla="*/ 457 w 457"/>
                <a:gd name="T3" fmla="*/ 92 h 92"/>
                <a:gd name="T4" fmla="*/ 0 w 457"/>
                <a:gd name="T5" fmla="*/ 0 h 92"/>
              </a:gdLst>
              <a:ahLst/>
              <a:cxnLst>
                <a:cxn ang="0">
                  <a:pos x="T0" y="T1"/>
                </a:cxn>
                <a:cxn ang="0">
                  <a:pos x="T2" y="T3"/>
                </a:cxn>
                <a:cxn ang="0">
                  <a:pos x="T4" y="T5"/>
                </a:cxn>
              </a:cxnLst>
              <a:rect l="0" t="0" r="r" b="b"/>
              <a:pathLst>
                <a:path w="457" h="92">
                  <a:moveTo>
                    <a:pt x="0" y="0"/>
                  </a:moveTo>
                  <a:lnTo>
                    <a:pt x="457" y="9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3" name="Freeform 508"/>
            <p:cNvSpPr>
              <a:spLocks/>
            </p:cNvSpPr>
            <p:nvPr/>
          </p:nvSpPr>
          <p:spPr bwMode="auto">
            <a:xfrm>
              <a:off x="1269" y="356"/>
              <a:ext cx="457" cy="92"/>
            </a:xfrm>
            <a:custGeom>
              <a:avLst/>
              <a:gdLst>
                <a:gd name="T0" fmla="*/ 0 w 457"/>
                <a:gd name="T1" fmla="*/ 0 h 92"/>
                <a:gd name="T2" fmla="*/ 457 w 457"/>
                <a:gd name="T3" fmla="*/ 92 h 92"/>
                <a:gd name="T4" fmla="*/ 0 w 457"/>
                <a:gd name="T5" fmla="*/ 0 h 92"/>
              </a:gdLst>
              <a:ahLst/>
              <a:cxnLst>
                <a:cxn ang="0">
                  <a:pos x="T0" y="T1"/>
                </a:cxn>
                <a:cxn ang="0">
                  <a:pos x="T2" y="T3"/>
                </a:cxn>
                <a:cxn ang="0">
                  <a:pos x="T4" y="T5"/>
                </a:cxn>
              </a:cxnLst>
              <a:rect l="0" t="0" r="r" b="b"/>
              <a:pathLst>
                <a:path w="457" h="92">
                  <a:moveTo>
                    <a:pt x="0" y="0"/>
                  </a:moveTo>
                  <a:lnTo>
                    <a:pt x="457" y="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4" name="Freeform 509"/>
            <p:cNvSpPr>
              <a:spLocks/>
            </p:cNvSpPr>
            <p:nvPr/>
          </p:nvSpPr>
          <p:spPr bwMode="auto">
            <a:xfrm>
              <a:off x="1065" y="312"/>
              <a:ext cx="5" cy="4"/>
            </a:xfrm>
            <a:custGeom>
              <a:avLst/>
              <a:gdLst>
                <a:gd name="T0" fmla="*/ 0 w 5"/>
                <a:gd name="T1" fmla="*/ 0 h 4"/>
                <a:gd name="T2" fmla="*/ 0 w 5"/>
                <a:gd name="T3" fmla="*/ 0 h 4"/>
                <a:gd name="T4" fmla="*/ 0 w 5"/>
                <a:gd name="T5" fmla="*/ 4 h 4"/>
                <a:gd name="T6" fmla="*/ 5 w 5"/>
                <a:gd name="T7" fmla="*/ 0 h 4"/>
                <a:gd name="T8" fmla="*/ 5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0"/>
                  </a:lnTo>
                  <a:lnTo>
                    <a:pt x="0" y="4"/>
                  </a:lnTo>
                  <a:lnTo>
                    <a:pt x="5" y="0"/>
                  </a:lnTo>
                  <a:lnTo>
                    <a:pt x="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5" name="Freeform 510"/>
            <p:cNvSpPr>
              <a:spLocks/>
            </p:cNvSpPr>
            <p:nvPr/>
          </p:nvSpPr>
          <p:spPr bwMode="auto">
            <a:xfrm>
              <a:off x="1065" y="312"/>
              <a:ext cx="5" cy="4"/>
            </a:xfrm>
            <a:custGeom>
              <a:avLst/>
              <a:gdLst>
                <a:gd name="T0" fmla="*/ 0 w 5"/>
                <a:gd name="T1" fmla="*/ 0 h 4"/>
                <a:gd name="T2" fmla="*/ 0 w 5"/>
                <a:gd name="T3" fmla="*/ 0 h 4"/>
                <a:gd name="T4" fmla="*/ 0 w 5"/>
                <a:gd name="T5" fmla="*/ 4 h 4"/>
                <a:gd name="T6" fmla="*/ 5 w 5"/>
                <a:gd name="T7" fmla="*/ 0 h 4"/>
                <a:gd name="T8" fmla="*/ 5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0"/>
                  </a:lnTo>
                  <a:lnTo>
                    <a:pt x="0" y="4"/>
                  </a:lnTo>
                  <a:lnTo>
                    <a:pt x="5" y="0"/>
                  </a:lnTo>
                  <a:lnTo>
                    <a:pt x="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6" name="Freeform 511"/>
            <p:cNvSpPr>
              <a:spLocks/>
            </p:cNvSpPr>
            <p:nvPr/>
          </p:nvSpPr>
          <p:spPr bwMode="auto">
            <a:xfrm>
              <a:off x="1065" y="316"/>
              <a:ext cx="703" cy="819"/>
            </a:xfrm>
            <a:custGeom>
              <a:avLst/>
              <a:gdLst>
                <a:gd name="T0" fmla="*/ 0 w 703"/>
                <a:gd name="T1" fmla="*/ 0 h 819"/>
                <a:gd name="T2" fmla="*/ 699 w 703"/>
                <a:gd name="T3" fmla="*/ 815 h 819"/>
                <a:gd name="T4" fmla="*/ 699 w 703"/>
                <a:gd name="T5" fmla="*/ 819 h 819"/>
                <a:gd name="T6" fmla="*/ 703 w 703"/>
                <a:gd name="T7" fmla="*/ 819 h 819"/>
                <a:gd name="T8" fmla="*/ 661 w 703"/>
                <a:gd name="T9" fmla="*/ 132 h 819"/>
                <a:gd name="T10" fmla="*/ 699 w 703"/>
                <a:gd name="T11" fmla="*/ 812 h 819"/>
                <a:gd name="T12" fmla="*/ 699 w 703"/>
                <a:gd name="T13" fmla="*/ 812 h 819"/>
                <a:gd name="T14" fmla="*/ 424 w 703"/>
                <a:gd name="T15" fmla="*/ 488 h 819"/>
                <a:gd name="T16" fmla="*/ 9 w 703"/>
                <a:gd name="T17" fmla="*/ 4 h 819"/>
                <a:gd name="T18" fmla="*/ 0 w 703"/>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3" h="819">
                  <a:moveTo>
                    <a:pt x="0" y="0"/>
                  </a:moveTo>
                  <a:lnTo>
                    <a:pt x="699" y="815"/>
                  </a:lnTo>
                  <a:lnTo>
                    <a:pt x="699" y="819"/>
                  </a:lnTo>
                  <a:lnTo>
                    <a:pt x="703" y="819"/>
                  </a:lnTo>
                  <a:lnTo>
                    <a:pt x="661" y="132"/>
                  </a:lnTo>
                  <a:lnTo>
                    <a:pt x="699" y="812"/>
                  </a:lnTo>
                  <a:lnTo>
                    <a:pt x="699" y="812"/>
                  </a:lnTo>
                  <a:lnTo>
                    <a:pt x="424" y="488"/>
                  </a:lnTo>
                  <a:lnTo>
                    <a:pt x="9"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7" name="Freeform 512"/>
            <p:cNvSpPr>
              <a:spLocks/>
            </p:cNvSpPr>
            <p:nvPr/>
          </p:nvSpPr>
          <p:spPr bwMode="auto">
            <a:xfrm>
              <a:off x="1065" y="316"/>
              <a:ext cx="703" cy="819"/>
            </a:xfrm>
            <a:custGeom>
              <a:avLst/>
              <a:gdLst>
                <a:gd name="T0" fmla="*/ 0 w 703"/>
                <a:gd name="T1" fmla="*/ 0 h 819"/>
                <a:gd name="T2" fmla="*/ 699 w 703"/>
                <a:gd name="T3" fmla="*/ 815 h 819"/>
                <a:gd name="T4" fmla="*/ 699 w 703"/>
                <a:gd name="T5" fmla="*/ 819 h 819"/>
                <a:gd name="T6" fmla="*/ 703 w 703"/>
                <a:gd name="T7" fmla="*/ 819 h 819"/>
                <a:gd name="T8" fmla="*/ 661 w 703"/>
                <a:gd name="T9" fmla="*/ 132 h 819"/>
                <a:gd name="T10" fmla="*/ 699 w 703"/>
                <a:gd name="T11" fmla="*/ 812 h 819"/>
                <a:gd name="T12" fmla="*/ 699 w 703"/>
                <a:gd name="T13" fmla="*/ 812 h 819"/>
                <a:gd name="T14" fmla="*/ 424 w 703"/>
                <a:gd name="T15" fmla="*/ 488 h 819"/>
                <a:gd name="T16" fmla="*/ 9 w 703"/>
                <a:gd name="T17" fmla="*/ 4 h 819"/>
                <a:gd name="T18" fmla="*/ 0 w 703"/>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3" h="819">
                  <a:moveTo>
                    <a:pt x="0" y="0"/>
                  </a:moveTo>
                  <a:lnTo>
                    <a:pt x="699" y="815"/>
                  </a:lnTo>
                  <a:lnTo>
                    <a:pt x="699" y="819"/>
                  </a:lnTo>
                  <a:lnTo>
                    <a:pt x="703" y="819"/>
                  </a:lnTo>
                  <a:lnTo>
                    <a:pt x="661" y="132"/>
                  </a:lnTo>
                  <a:lnTo>
                    <a:pt x="699" y="812"/>
                  </a:lnTo>
                  <a:lnTo>
                    <a:pt x="699" y="812"/>
                  </a:lnTo>
                  <a:lnTo>
                    <a:pt x="424" y="488"/>
                  </a:lnTo>
                  <a:lnTo>
                    <a:pt x="9"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8" name="Freeform 513"/>
            <p:cNvSpPr>
              <a:spLocks/>
            </p:cNvSpPr>
            <p:nvPr/>
          </p:nvSpPr>
          <p:spPr bwMode="auto">
            <a:xfrm>
              <a:off x="1768" y="1135"/>
              <a:ext cx="5" cy="4"/>
            </a:xfrm>
            <a:custGeom>
              <a:avLst/>
              <a:gdLst>
                <a:gd name="T0" fmla="*/ 5 w 5"/>
                <a:gd name="T1" fmla="*/ 0 h 4"/>
                <a:gd name="T2" fmla="*/ 0 w 5"/>
                <a:gd name="T3" fmla="*/ 0 h 4"/>
                <a:gd name="T4" fmla="*/ 5 w 5"/>
                <a:gd name="T5" fmla="*/ 4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lnTo>
                    <a:pt x="0" y="0"/>
                  </a:lnTo>
                  <a:lnTo>
                    <a:pt x="5" y="4"/>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9" name="Freeform 514"/>
            <p:cNvSpPr>
              <a:spLocks/>
            </p:cNvSpPr>
            <p:nvPr/>
          </p:nvSpPr>
          <p:spPr bwMode="auto">
            <a:xfrm>
              <a:off x="1768" y="1135"/>
              <a:ext cx="5" cy="4"/>
            </a:xfrm>
            <a:custGeom>
              <a:avLst/>
              <a:gdLst>
                <a:gd name="T0" fmla="*/ 5 w 5"/>
                <a:gd name="T1" fmla="*/ 0 h 4"/>
                <a:gd name="T2" fmla="*/ 0 w 5"/>
                <a:gd name="T3" fmla="*/ 0 h 4"/>
                <a:gd name="T4" fmla="*/ 5 w 5"/>
                <a:gd name="T5" fmla="*/ 4 h 4"/>
                <a:gd name="T6" fmla="*/ 5 w 5"/>
                <a:gd name="T7" fmla="*/ 0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lnTo>
                    <a:pt x="0" y="0"/>
                  </a:lnTo>
                  <a:lnTo>
                    <a:pt x="5" y="4"/>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0" name="Freeform 515"/>
            <p:cNvSpPr>
              <a:spLocks/>
            </p:cNvSpPr>
            <p:nvPr/>
          </p:nvSpPr>
          <p:spPr bwMode="auto">
            <a:xfrm>
              <a:off x="1726" y="441"/>
              <a:ext cx="0" cy="3"/>
            </a:xfrm>
            <a:custGeom>
              <a:avLst/>
              <a:gdLst>
                <a:gd name="T0" fmla="*/ 0 h 3"/>
                <a:gd name="T1" fmla="*/ 3 h 3"/>
                <a:gd name="T2" fmla="*/ 3 h 3"/>
                <a:gd name="T3" fmla="*/ 3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3"/>
                  </a:lnTo>
                  <a:lnTo>
                    <a:pt x="0" y="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1" name="Freeform 516"/>
            <p:cNvSpPr>
              <a:spLocks/>
            </p:cNvSpPr>
            <p:nvPr/>
          </p:nvSpPr>
          <p:spPr bwMode="auto">
            <a:xfrm>
              <a:off x="1726" y="441"/>
              <a:ext cx="0" cy="3"/>
            </a:xfrm>
            <a:custGeom>
              <a:avLst/>
              <a:gdLst>
                <a:gd name="T0" fmla="*/ 0 h 3"/>
                <a:gd name="T1" fmla="*/ 3 h 3"/>
                <a:gd name="T2" fmla="*/ 3 h 3"/>
                <a:gd name="T3" fmla="*/ 3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3"/>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2" name="Freeform 517"/>
            <p:cNvSpPr>
              <a:spLocks/>
            </p:cNvSpPr>
            <p:nvPr/>
          </p:nvSpPr>
          <p:spPr bwMode="auto">
            <a:xfrm>
              <a:off x="1730" y="448"/>
              <a:ext cx="458" cy="382"/>
            </a:xfrm>
            <a:custGeom>
              <a:avLst/>
              <a:gdLst>
                <a:gd name="T0" fmla="*/ 0 w 458"/>
                <a:gd name="T1" fmla="*/ 0 h 382"/>
                <a:gd name="T2" fmla="*/ 0 w 458"/>
                <a:gd name="T3" fmla="*/ 0 h 382"/>
                <a:gd name="T4" fmla="*/ 458 w 458"/>
                <a:gd name="T5" fmla="*/ 382 h 382"/>
                <a:gd name="T6" fmla="*/ 0 w 458"/>
                <a:gd name="T7" fmla="*/ 0 h 382"/>
              </a:gdLst>
              <a:ahLst/>
              <a:cxnLst>
                <a:cxn ang="0">
                  <a:pos x="T0" y="T1"/>
                </a:cxn>
                <a:cxn ang="0">
                  <a:pos x="T2" y="T3"/>
                </a:cxn>
                <a:cxn ang="0">
                  <a:pos x="T4" y="T5"/>
                </a:cxn>
                <a:cxn ang="0">
                  <a:pos x="T6" y="T7"/>
                </a:cxn>
              </a:cxnLst>
              <a:rect l="0" t="0" r="r" b="b"/>
              <a:pathLst>
                <a:path w="458" h="382">
                  <a:moveTo>
                    <a:pt x="0" y="0"/>
                  </a:moveTo>
                  <a:lnTo>
                    <a:pt x="0" y="0"/>
                  </a:lnTo>
                  <a:lnTo>
                    <a:pt x="458" y="38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3" name="Freeform 518"/>
            <p:cNvSpPr>
              <a:spLocks/>
            </p:cNvSpPr>
            <p:nvPr/>
          </p:nvSpPr>
          <p:spPr bwMode="auto">
            <a:xfrm>
              <a:off x="1730" y="448"/>
              <a:ext cx="458" cy="382"/>
            </a:xfrm>
            <a:custGeom>
              <a:avLst/>
              <a:gdLst>
                <a:gd name="T0" fmla="*/ 0 w 458"/>
                <a:gd name="T1" fmla="*/ 0 h 382"/>
                <a:gd name="T2" fmla="*/ 0 w 458"/>
                <a:gd name="T3" fmla="*/ 0 h 382"/>
                <a:gd name="T4" fmla="*/ 458 w 458"/>
                <a:gd name="T5" fmla="*/ 382 h 382"/>
                <a:gd name="T6" fmla="*/ 0 w 458"/>
                <a:gd name="T7" fmla="*/ 0 h 382"/>
              </a:gdLst>
              <a:ahLst/>
              <a:cxnLst>
                <a:cxn ang="0">
                  <a:pos x="T0" y="T1"/>
                </a:cxn>
                <a:cxn ang="0">
                  <a:pos x="T2" y="T3"/>
                </a:cxn>
                <a:cxn ang="0">
                  <a:pos x="T4" y="T5"/>
                </a:cxn>
                <a:cxn ang="0">
                  <a:pos x="T6" y="T7"/>
                </a:cxn>
              </a:cxnLst>
              <a:rect l="0" t="0" r="r" b="b"/>
              <a:pathLst>
                <a:path w="458" h="382">
                  <a:moveTo>
                    <a:pt x="0" y="0"/>
                  </a:moveTo>
                  <a:lnTo>
                    <a:pt x="0" y="0"/>
                  </a:lnTo>
                  <a:lnTo>
                    <a:pt x="458" y="3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4" name="Freeform 519"/>
            <p:cNvSpPr>
              <a:spLocks noEditPoints="1"/>
            </p:cNvSpPr>
            <p:nvPr/>
          </p:nvSpPr>
          <p:spPr bwMode="auto">
            <a:xfrm>
              <a:off x="1726" y="448"/>
              <a:ext cx="462" cy="691"/>
            </a:xfrm>
            <a:custGeom>
              <a:avLst/>
              <a:gdLst>
                <a:gd name="T0" fmla="*/ 377 w 462"/>
                <a:gd name="T1" fmla="*/ 316 h 691"/>
                <a:gd name="T2" fmla="*/ 457 w 462"/>
                <a:gd name="T3" fmla="*/ 386 h 691"/>
                <a:gd name="T4" fmla="*/ 457 w 462"/>
                <a:gd name="T5" fmla="*/ 386 h 691"/>
                <a:gd name="T6" fmla="*/ 377 w 462"/>
                <a:gd name="T7" fmla="*/ 316 h 691"/>
                <a:gd name="T8" fmla="*/ 0 w 462"/>
                <a:gd name="T9" fmla="*/ 0 h 691"/>
                <a:gd name="T10" fmla="*/ 0 w 462"/>
                <a:gd name="T11" fmla="*/ 0 h 691"/>
                <a:gd name="T12" fmla="*/ 42 w 462"/>
                <a:gd name="T13" fmla="*/ 687 h 691"/>
                <a:gd name="T14" fmla="*/ 42 w 462"/>
                <a:gd name="T15" fmla="*/ 687 h 691"/>
                <a:gd name="T16" fmla="*/ 42 w 462"/>
                <a:gd name="T17" fmla="*/ 691 h 691"/>
                <a:gd name="T18" fmla="*/ 42 w 462"/>
                <a:gd name="T19" fmla="*/ 687 h 691"/>
                <a:gd name="T20" fmla="*/ 42 w 462"/>
                <a:gd name="T21" fmla="*/ 687 h 691"/>
                <a:gd name="T22" fmla="*/ 47 w 462"/>
                <a:gd name="T23" fmla="*/ 687 h 691"/>
                <a:gd name="T24" fmla="*/ 47 w 462"/>
                <a:gd name="T25" fmla="*/ 683 h 691"/>
                <a:gd name="T26" fmla="*/ 68 w 462"/>
                <a:gd name="T27" fmla="*/ 669 h 691"/>
                <a:gd name="T28" fmla="*/ 462 w 462"/>
                <a:gd name="T29" fmla="*/ 386 h 691"/>
                <a:gd name="T30" fmla="*/ 462 w 462"/>
                <a:gd name="T31" fmla="*/ 386 h 691"/>
                <a:gd name="T32" fmla="*/ 462 w 462"/>
                <a:gd name="T33" fmla="*/ 386 h 691"/>
                <a:gd name="T34" fmla="*/ 457 w 462"/>
                <a:gd name="T35" fmla="*/ 386 h 691"/>
                <a:gd name="T36" fmla="*/ 457 w 462"/>
                <a:gd name="T37" fmla="*/ 386 h 691"/>
                <a:gd name="T38" fmla="*/ 59 w 462"/>
                <a:gd name="T39" fmla="*/ 669 h 691"/>
                <a:gd name="T40" fmla="*/ 42 w 462"/>
                <a:gd name="T41" fmla="*/ 683 h 691"/>
                <a:gd name="T42" fmla="*/ 30 w 462"/>
                <a:gd name="T43" fmla="*/ 423 h 691"/>
                <a:gd name="T44" fmla="*/ 4 w 462"/>
                <a:gd name="T45" fmla="*/ 4 h 691"/>
                <a:gd name="T46" fmla="*/ 0 w 462"/>
                <a:gd name="T47" fmla="*/ 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691">
                  <a:moveTo>
                    <a:pt x="377" y="316"/>
                  </a:moveTo>
                  <a:lnTo>
                    <a:pt x="457" y="386"/>
                  </a:lnTo>
                  <a:lnTo>
                    <a:pt x="457" y="386"/>
                  </a:lnTo>
                  <a:lnTo>
                    <a:pt x="377" y="316"/>
                  </a:lnTo>
                  <a:close/>
                  <a:moveTo>
                    <a:pt x="0" y="0"/>
                  </a:moveTo>
                  <a:lnTo>
                    <a:pt x="0" y="0"/>
                  </a:lnTo>
                  <a:lnTo>
                    <a:pt x="42" y="687"/>
                  </a:lnTo>
                  <a:lnTo>
                    <a:pt x="42" y="687"/>
                  </a:lnTo>
                  <a:lnTo>
                    <a:pt x="42" y="691"/>
                  </a:lnTo>
                  <a:lnTo>
                    <a:pt x="42" y="687"/>
                  </a:lnTo>
                  <a:lnTo>
                    <a:pt x="42" y="687"/>
                  </a:lnTo>
                  <a:lnTo>
                    <a:pt x="47" y="687"/>
                  </a:lnTo>
                  <a:lnTo>
                    <a:pt x="47" y="683"/>
                  </a:lnTo>
                  <a:lnTo>
                    <a:pt x="68" y="669"/>
                  </a:lnTo>
                  <a:lnTo>
                    <a:pt x="462" y="386"/>
                  </a:lnTo>
                  <a:lnTo>
                    <a:pt x="462" y="386"/>
                  </a:lnTo>
                  <a:lnTo>
                    <a:pt x="462" y="386"/>
                  </a:lnTo>
                  <a:lnTo>
                    <a:pt x="457" y="386"/>
                  </a:lnTo>
                  <a:lnTo>
                    <a:pt x="457" y="386"/>
                  </a:lnTo>
                  <a:lnTo>
                    <a:pt x="59" y="669"/>
                  </a:lnTo>
                  <a:lnTo>
                    <a:pt x="42" y="683"/>
                  </a:lnTo>
                  <a:lnTo>
                    <a:pt x="30" y="423"/>
                  </a:lnTo>
                  <a:lnTo>
                    <a:pt x="4"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5" name="Freeform 520"/>
            <p:cNvSpPr>
              <a:spLocks noEditPoints="1"/>
            </p:cNvSpPr>
            <p:nvPr/>
          </p:nvSpPr>
          <p:spPr bwMode="auto">
            <a:xfrm>
              <a:off x="1726" y="448"/>
              <a:ext cx="462" cy="691"/>
            </a:xfrm>
            <a:custGeom>
              <a:avLst/>
              <a:gdLst>
                <a:gd name="T0" fmla="*/ 377 w 462"/>
                <a:gd name="T1" fmla="*/ 316 h 691"/>
                <a:gd name="T2" fmla="*/ 457 w 462"/>
                <a:gd name="T3" fmla="*/ 386 h 691"/>
                <a:gd name="T4" fmla="*/ 457 w 462"/>
                <a:gd name="T5" fmla="*/ 386 h 691"/>
                <a:gd name="T6" fmla="*/ 377 w 462"/>
                <a:gd name="T7" fmla="*/ 316 h 691"/>
                <a:gd name="T8" fmla="*/ 0 w 462"/>
                <a:gd name="T9" fmla="*/ 0 h 691"/>
                <a:gd name="T10" fmla="*/ 0 w 462"/>
                <a:gd name="T11" fmla="*/ 0 h 691"/>
                <a:gd name="T12" fmla="*/ 42 w 462"/>
                <a:gd name="T13" fmla="*/ 687 h 691"/>
                <a:gd name="T14" fmla="*/ 42 w 462"/>
                <a:gd name="T15" fmla="*/ 687 h 691"/>
                <a:gd name="T16" fmla="*/ 42 w 462"/>
                <a:gd name="T17" fmla="*/ 691 h 691"/>
                <a:gd name="T18" fmla="*/ 42 w 462"/>
                <a:gd name="T19" fmla="*/ 687 h 691"/>
                <a:gd name="T20" fmla="*/ 42 w 462"/>
                <a:gd name="T21" fmla="*/ 687 h 691"/>
                <a:gd name="T22" fmla="*/ 47 w 462"/>
                <a:gd name="T23" fmla="*/ 687 h 691"/>
                <a:gd name="T24" fmla="*/ 47 w 462"/>
                <a:gd name="T25" fmla="*/ 683 h 691"/>
                <a:gd name="T26" fmla="*/ 68 w 462"/>
                <a:gd name="T27" fmla="*/ 669 h 691"/>
                <a:gd name="T28" fmla="*/ 462 w 462"/>
                <a:gd name="T29" fmla="*/ 386 h 691"/>
                <a:gd name="T30" fmla="*/ 462 w 462"/>
                <a:gd name="T31" fmla="*/ 386 h 691"/>
                <a:gd name="T32" fmla="*/ 462 w 462"/>
                <a:gd name="T33" fmla="*/ 386 h 691"/>
                <a:gd name="T34" fmla="*/ 457 w 462"/>
                <a:gd name="T35" fmla="*/ 386 h 691"/>
                <a:gd name="T36" fmla="*/ 457 w 462"/>
                <a:gd name="T37" fmla="*/ 386 h 691"/>
                <a:gd name="T38" fmla="*/ 59 w 462"/>
                <a:gd name="T39" fmla="*/ 669 h 691"/>
                <a:gd name="T40" fmla="*/ 42 w 462"/>
                <a:gd name="T41" fmla="*/ 683 h 691"/>
                <a:gd name="T42" fmla="*/ 30 w 462"/>
                <a:gd name="T43" fmla="*/ 423 h 691"/>
                <a:gd name="T44" fmla="*/ 4 w 462"/>
                <a:gd name="T45" fmla="*/ 4 h 691"/>
                <a:gd name="T46" fmla="*/ 0 w 462"/>
                <a:gd name="T47" fmla="*/ 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691">
                  <a:moveTo>
                    <a:pt x="377" y="316"/>
                  </a:moveTo>
                  <a:lnTo>
                    <a:pt x="457" y="386"/>
                  </a:lnTo>
                  <a:lnTo>
                    <a:pt x="457" y="386"/>
                  </a:lnTo>
                  <a:lnTo>
                    <a:pt x="377" y="316"/>
                  </a:lnTo>
                  <a:moveTo>
                    <a:pt x="0" y="0"/>
                  </a:moveTo>
                  <a:lnTo>
                    <a:pt x="0" y="0"/>
                  </a:lnTo>
                  <a:lnTo>
                    <a:pt x="42" y="687"/>
                  </a:lnTo>
                  <a:lnTo>
                    <a:pt x="42" y="687"/>
                  </a:lnTo>
                  <a:lnTo>
                    <a:pt x="42" y="691"/>
                  </a:lnTo>
                  <a:lnTo>
                    <a:pt x="42" y="687"/>
                  </a:lnTo>
                  <a:lnTo>
                    <a:pt x="42" y="687"/>
                  </a:lnTo>
                  <a:lnTo>
                    <a:pt x="47" y="687"/>
                  </a:lnTo>
                  <a:lnTo>
                    <a:pt x="47" y="683"/>
                  </a:lnTo>
                  <a:lnTo>
                    <a:pt x="68" y="669"/>
                  </a:lnTo>
                  <a:lnTo>
                    <a:pt x="462" y="386"/>
                  </a:lnTo>
                  <a:lnTo>
                    <a:pt x="462" y="386"/>
                  </a:lnTo>
                  <a:lnTo>
                    <a:pt x="462" y="386"/>
                  </a:lnTo>
                  <a:lnTo>
                    <a:pt x="457" y="386"/>
                  </a:lnTo>
                  <a:lnTo>
                    <a:pt x="457" y="386"/>
                  </a:lnTo>
                  <a:lnTo>
                    <a:pt x="59" y="669"/>
                  </a:lnTo>
                  <a:lnTo>
                    <a:pt x="42" y="683"/>
                  </a:lnTo>
                  <a:lnTo>
                    <a:pt x="30" y="423"/>
                  </a:lnTo>
                  <a:lnTo>
                    <a:pt x="4"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6" name="Freeform 521"/>
            <p:cNvSpPr>
              <a:spLocks/>
            </p:cNvSpPr>
            <p:nvPr/>
          </p:nvSpPr>
          <p:spPr bwMode="auto">
            <a:xfrm>
              <a:off x="1061" y="-4"/>
              <a:ext cx="885" cy="452"/>
            </a:xfrm>
            <a:custGeom>
              <a:avLst/>
              <a:gdLst>
                <a:gd name="T0" fmla="*/ 209 w 209"/>
                <a:gd name="T1" fmla="*/ 0 h 123"/>
                <a:gd name="T2" fmla="*/ 206 w 209"/>
                <a:gd name="T3" fmla="*/ 0 h 123"/>
                <a:gd name="T4" fmla="*/ 2 w 209"/>
                <a:gd name="T5" fmla="*/ 86 h 123"/>
                <a:gd name="T6" fmla="*/ 2 w 209"/>
                <a:gd name="T7" fmla="*/ 86 h 123"/>
                <a:gd name="T8" fmla="*/ 2 w 209"/>
                <a:gd name="T9" fmla="*/ 86 h 123"/>
                <a:gd name="T10" fmla="*/ 1 w 209"/>
                <a:gd name="T11" fmla="*/ 87 h 123"/>
                <a:gd name="T12" fmla="*/ 0 w 209"/>
                <a:gd name="T13" fmla="*/ 87 h 123"/>
                <a:gd name="T14" fmla="*/ 0 w 209"/>
                <a:gd name="T15" fmla="*/ 87 h 123"/>
                <a:gd name="T16" fmla="*/ 1 w 209"/>
                <a:gd name="T17" fmla="*/ 87 h 123"/>
                <a:gd name="T18" fmla="*/ 1 w 209"/>
                <a:gd name="T19" fmla="*/ 87 h 123"/>
                <a:gd name="T20" fmla="*/ 3 w 209"/>
                <a:gd name="T21" fmla="*/ 88 h 123"/>
                <a:gd name="T22" fmla="*/ 49 w 209"/>
                <a:gd name="T23" fmla="*/ 98 h 123"/>
                <a:gd name="T24" fmla="*/ 157 w 209"/>
                <a:gd name="T25" fmla="*/ 123 h 123"/>
                <a:gd name="T26" fmla="*/ 157 w 209"/>
                <a:gd name="T27" fmla="*/ 123 h 123"/>
                <a:gd name="T28" fmla="*/ 156 w 209"/>
                <a:gd name="T29" fmla="*/ 122 h 123"/>
                <a:gd name="T30" fmla="*/ 157 w 209"/>
                <a:gd name="T31" fmla="*/ 122 h 123"/>
                <a:gd name="T32" fmla="*/ 157 w 209"/>
                <a:gd name="T33" fmla="*/ 122 h 123"/>
                <a:gd name="T34" fmla="*/ 157 w 209"/>
                <a:gd name="T35" fmla="*/ 122 h 123"/>
                <a:gd name="T36" fmla="*/ 3 w 209"/>
                <a:gd name="T37" fmla="*/ 87 h 123"/>
                <a:gd name="T38" fmla="*/ 150 w 209"/>
                <a:gd name="T39" fmla="*/ 25 h 123"/>
                <a:gd name="T40" fmla="*/ 209 w 209"/>
                <a:gd name="T4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123">
                  <a:moveTo>
                    <a:pt x="209" y="0"/>
                  </a:moveTo>
                  <a:cubicBezTo>
                    <a:pt x="208" y="0"/>
                    <a:pt x="207" y="0"/>
                    <a:pt x="206" y="0"/>
                  </a:cubicBezTo>
                  <a:cubicBezTo>
                    <a:pt x="2" y="86"/>
                    <a:pt x="2" y="86"/>
                    <a:pt x="2" y="86"/>
                  </a:cubicBezTo>
                  <a:cubicBezTo>
                    <a:pt x="2" y="86"/>
                    <a:pt x="2" y="86"/>
                    <a:pt x="2" y="86"/>
                  </a:cubicBezTo>
                  <a:cubicBezTo>
                    <a:pt x="2" y="86"/>
                    <a:pt x="2" y="86"/>
                    <a:pt x="2" y="86"/>
                  </a:cubicBezTo>
                  <a:cubicBezTo>
                    <a:pt x="1" y="87"/>
                    <a:pt x="1" y="87"/>
                    <a:pt x="1" y="87"/>
                  </a:cubicBezTo>
                  <a:cubicBezTo>
                    <a:pt x="0" y="87"/>
                    <a:pt x="0" y="87"/>
                    <a:pt x="0" y="87"/>
                  </a:cubicBezTo>
                  <a:cubicBezTo>
                    <a:pt x="0" y="87"/>
                    <a:pt x="0" y="87"/>
                    <a:pt x="0" y="87"/>
                  </a:cubicBezTo>
                  <a:cubicBezTo>
                    <a:pt x="1" y="87"/>
                    <a:pt x="1" y="87"/>
                    <a:pt x="1" y="87"/>
                  </a:cubicBezTo>
                  <a:cubicBezTo>
                    <a:pt x="1" y="87"/>
                    <a:pt x="1" y="87"/>
                    <a:pt x="1" y="87"/>
                  </a:cubicBezTo>
                  <a:cubicBezTo>
                    <a:pt x="3" y="88"/>
                    <a:pt x="3" y="88"/>
                    <a:pt x="3" y="88"/>
                  </a:cubicBezTo>
                  <a:cubicBezTo>
                    <a:pt x="49" y="98"/>
                    <a:pt x="49" y="98"/>
                    <a:pt x="49" y="98"/>
                  </a:cubicBezTo>
                  <a:cubicBezTo>
                    <a:pt x="157" y="123"/>
                    <a:pt x="157" y="123"/>
                    <a:pt x="157" y="123"/>
                  </a:cubicBezTo>
                  <a:cubicBezTo>
                    <a:pt x="157" y="123"/>
                    <a:pt x="157" y="123"/>
                    <a:pt x="157" y="123"/>
                  </a:cubicBezTo>
                  <a:cubicBezTo>
                    <a:pt x="156" y="122"/>
                    <a:pt x="156" y="122"/>
                    <a:pt x="156" y="122"/>
                  </a:cubicBezTo>
                  <a:cubicBezTo>
                    <a:pt x="157" y="122"/>
                    <a:pt x="157" y="122"/>
                    <a:pt x="157" y="122"/>
                  </a:cubicBezTo>
                  <a:cubicBezTo>
                    <a:pt x="157" y="122"/>
                    <a:pt x="157" y="122"/>
                    <a:pt x="157" y="122"/>
                  </a:cubicBezTo>
                  <a:cubicBezTo>
                    <a:pt x="157" y="122"/>
                    <a:pt x="157" y="122"/>
                    <a:pt x="157" y="122"/>
                  </a:cubicBezTo>
                  <a:cubicBezTo>
                    <a:pt x="3" y="87"/>
                    <a:pt x="3" y="87"/>
                    <a:pt x="3" y="87"/>
                  </a:cubicBezTo>
                  <a:cubicBezTo>
                    <a:pt x="150" y="25"/>
                    <a:pt x="150" y="25"/>
                    <a:pt x="150" y="25"/>
                  </a:cubicBezTo>
                  <a:cubicBezTo>
                    <a:pt x="209" y="0"/>
                    <a:pt x="209" y="0"/>
                    <a:pt x="20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7" name="Freeform 522"/>
            <p:cNvSpPr>
              <a:spLocks/>
            </p:cNvSpPr>
            <p:nvPr/>
          </p:nvSpPr>
          <p:spPr bwMode="auto">
            <a:xfrm>
              <a:off x="2907" y="389"/>
              <a:ext cx="5" cy="4"/>
            </a:xfrm>
            <a:custGeom>
              <a:avLst/>
              <a:gdLst>
                <a:gd name="T0" fmla="*/ 5 w 5"/>
                <a:gd name="T1" fmla="*/ 0 h 4"/>
                <a:gd name="T2" fmla="*/ 0 w 5"/>
                <a:gd name="T3" fmla="*/ 0 h 4"/>
                <a:gd name="T4" fmla="*/ 0 w 5"/>
                <a:gd name="T5" fmla="*/ 0 h 4"/>
                <a:gd name="T6" fmla="*/ 0 w 5"/>
                <a:gd name="T7" fmla="*/ 0 h 4"/>
                <a:gd name="T8" fmla="*/ 0 w 5"/>
                <a:gd name="T9" fmla="*/ 4 h 4"/>
                <a:gd name="T10" fmla="*/ 5 w 5"/>
                <a:gd name="T11" fmla="*/ 4 h 4"/>
                <a:gd name="T12" fmla="*/ 5 w 5"/>
                <a:gd name="T13" fmla="*/ 0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0" y="0"/>
                  </a:lnTo>
                  <a:lnTo>
                    <a:pt x="0" y="0"/>
                  </a:lnTo>
                  <a:lnTo>
                    <a:pt x="0" y="0"/>
                  </a:lnTo>
                  <a:lnTo>
                    <a:pt x="0" y="4"/>
                  </a:lnTo>
                  <a:lnTo>
                    <a:pt x="5" y="4"/>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8" name="Freeform 523"/>
            <p:cNvSpPr>
              <a:spLocks/>
            </p:cNvSpPr>
            <p:nvPr/>
          </p:nvSpPr>
          <p:spPr bwMode="auto">
            <a:xfrm>
              <a:off x="2907" y="389"/>
              <a:ext cx="5" cy="4"/>
            </a:xfrm>
            <a:custGeom>
              <a:avLst/>
              <a:gdLst>
                <a:gd name="T0" fmla="*/ 5 w 5"/>
                <a:gd name="T1" fmla="*/ 0 h 4"/>
                <a:gd name="T2" fmla="*/ 0 w 5"/>
                <a:gd name="T3" fmla="*/ 0 h 4"/>
                <a:gd name="T4" fmla="*/ 0 w 5"/>
                <a:gd name="T5" fmla="*/ 0 h 4"/>
                <a:gd name="T6" fmla="*/ 0 w 5"/>
                <a:gd name="T7" fmla="*/ 0 h 4"/>
                <a:gd name="T8" fmla="*/ 0 w 5"/>
                <a:gd name="T9" fmla="*/ 4 h 4"/>
                <a:gd name="T10" fmla="*/ 5 w 5"/>
                <a:gd name="T11" fmla="*/ 4 h 4"/>
                <a:gd name="T12" fmla="*/ 5 w 5"/>
                <a:gd name="T13" fmla="*/ 0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0" y="0"/>
                  </a:lnTo>
                  <a:lnTo>
                    <a:pt x="0" y="0"/>
                  </a:lnTo>
                  <a:lnTo>
                    <a:pt x="0" y="0"/>
                  </a:lnTo>
                  <a:lnTo>
                    <a:pt x="0" y="4"/>
                  </a:lnTo>
                  <a:lnTo>
                    <a:pt x="5" y="4"/>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9" name="Freeform 524"/>
            <p:cNvSpPr>
              <a:spLocks noEditPoints="1"/>
            </p:cNvSpPr>
            <p:nvPr/>
          </p:nvSpPr>
          <p:spPr bwMode="auto">
            <a:xfrm>
              <a:off x="1726" y="393"/>
              <a:ext cx="1181" cy="441"/>
            </a:xfrm>
            <a:custGeom>
              <a:avLst/>
              <a:gdLst>
                <a:gd name="T0" fmla="*/ 4 w 1181"/>
                <a:gd name="T1" fmla="*/ 55 h 441"/>
                <a:gd name="T2" fmla="*/ 4 w 1181"/>
                <a:gd name="T3" fmla="*/ 55 h 441"/>
                <a:gd name="T4" fmla="*/ 4 w 1181"/>
                <a:gd name="T5" fmla="*/ 55 h 441"/>
                <a:gd name="T6" fmla="*/ 1173 w 1181"/>
                <a:gd name="T7" fmla="*/ 0 h 441"/>
                <a:gd name="T8" fmla="*/ 462 w 1181"/>
                <a:gd name="T9" fmla="*/ 437 h 441"/>
                <a:gd name="T10" fmla="*/ 4 w 1181"/>
                <a:gd name="T11" fmla="*/ 55 h 441"/>
                <a:gd name="T12" fmla="*/ 1181 w 1181"/>
                <a:gd name="T13" fmla="*/ 0 h 441"/>
                <a:gd name="T14" fmla="*/ 0 w 1181"/>
                <a:gd name="T15" fmla="*/ 55 h 441"/>
                <a:gd name="T16" fmla="*/ 4 w 1181"/>
                <a:gd name="T17" fmla="*/ 59 h 441"/>
                <a:gd name="T18" fmla="*/ 377 w 1181"/>
                <a:gd name="T19" fmla="*/ 371 h 441"/>
                <a:gd name="T20" fmla="*/ 462 w 1181"/>
                <a:gd name="T21" fmla="*/ 441 h 441"/>
                <a:gd name="T22" fmla="*/ 462 w 1181"/>
                <a:gd name="T23" fmla="*/ 441 h 441"/>
                <a:gd name="T24" fmla="*/ 466 w 1181"/>
                <a:gd name="T25" fmla="*/ 441 h 441"/>
                <a:gd name="T26" fmla="*/ 1135 w 1181"/>
                <a:gd name="T27" fmla="*/ 29 h 441"/>
                <a:gd name="T28" fmla="*/ 1177 w 1181"/>
                <a:gd name="T29" fmla="*/ 4 h 441"/>
                <a:gd name="T30" fmla="*/ 1181 w 1181"/>
                <a:gd name="T3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441">
                  <a:moveTo>
                    <a:pt x="4" y="55"/>
                  </a:moveTo>
                  <a:lnTo>
                    <a:pt x="4" y="55"/>
                  </a:lnTo>
                  <a:lnTo>
                    <a:pt x="4" y="55"/>
                  </a:lnTo>
                  <a:lnTo>
                    <a:pt x="1173" y="0"/>
                  </a:lnTo>
                  <a:lnTo>
                    <a:pt x="462" y="437"/>
                  </a:lnTo>
                  <a:lnTo>
                    <a:pt x="4" y="55"/>
                  </a:lnTo>
                  <a:close/>
                  <a:moveTo>
                    <a:pt x="1181" y="0"/>
                  </a:moveTo>
                  <a:lnTo>
                    <a:pt x="0" y="55"/>
                  </a:lnTo>
                  <a:lnTo>
                    <a:pt x="4" y="59"/>
                  </a:lnTo>
                  <a:lnTo>
                    <a:pt x="377" y="371"/>
                  </a:lnTo>
                  <a:lnTo>
                    <a:pt x="462" y="441"/>
                  </a:lnTo>
                  <a:lnTo>
                    <a:pt x="462" y="441"/>
                  </a:lnTo>
                  <a:lnTo>
                    <a:pt x="466" y="441"/>
                  </a:lnTo>
                  <a:lnTo>
                    <a:pt x="1135" y="29"/>
                  </a:lnTo>
                  <a:lnTo>
                    <a:pt x="1177" y="4"/>
                  </a:lnTo>
                  <a:lnTo>
                    <a:pt x="11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0" name="Freeform 525"/>
            <p:cNvSpPr>
              <a:spLocks noEditPoints="1"/>
            </p:cNvSpPr>
            <p:nvPr/>
          </p:nvSpPr>
          <p:spPr bwMode="auto">
            <a:xfrm>
              <a:off x="1726" y="393"/>
              <a:ext cx="1181" cy="441"/>
            </a:xfrm>
            <a:custGeom>
              <a:avLst/>
              <a:gdLst>
                <a:gd name="T0" fmla="*/ 4 w 1181"/>
                <a:gd name="T1" fmla="*/ 55 h 441"/>
                <a:gd name="T2" fmla="*/ 4 w 1181"/>
                <a:gd name="T3" fmla="*/ 55 h 441"/>
                <a:gd name="T4" fmla="*/ 4 w 1181"/>
                <a:gd name="T5" fmla="*/ 55 h 441"/>
                <a:gd name="T6" fmla="*/ 1173 w 1181"/>
                <a:gd name="T7" fmla="*/ 0 h 441"/>
                <a:gd name="T8" fmla="*/ 462 w 1181"/>
                <a:gd name="T9" fmla="*/ 437 h 441"/>
                <a:gd name="T10" fmla="*/ 4 w 1181"/>
                <a:gd name="T11" fmla="*/ 55 h 441"/>
                <a:gd name="T12" fmla="*/ 1181 w 1181"/>
                <a:gd name="T13" fmla="*/ 0 h 441"/>
                <a:gd name="T14" fmla="*/ 0 w 1181"/>
                <a:gd name="T15" fmla="*/ 55 h 441"/>
                <a:gd name="T16" fmla="*/ 4 w 1181"/>
                <a:gd name="T17" fmla="*/ 59 h 441"/>
                <a:gd name="T18" fmla="*/ 377 w 1181"/>
                <a:gd name="T19" fmla="*/ 371 h 441"/>
                <a:gd name="T20" fmla="*/ 462 w 1181"/>
                <a:gd name="T21" fmla="*/ 441 h 441"/>
                <a:gd name="T22" fmla="*/ 462 w 1181"/>
                <a:gd name="T23" fmla="*/ 441 h 441"/>
                <a:gd name="T24" fmla="*/ 466 w 1181"/>
                <a:gd name="T25" fmla="*/ 441 h 441"/>
                <a:gd name="T26" fmla="*/ 1135 w 1181"/>
                <a:gd name="T27" fmla="*/ 29 h 441"/>
                <a:gd name="T28" fmla="*/ 1177 w 1181"/>
                <a:gd name="T29" fmla="*/ 4 h 441"/>
                <a:gd name="T30" fmla="*/ 1181 w 1181"/>
                <a:gd name="T3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441">
                  <a:moveTo>
                    <a:pt x="4" y="55"/>
                  </a:moveTo>
                  <a:lnTo>
                    <a:pt x="4" y="55"/>
                  </a:lnTo>
                  <a:lnTo>
                    <a:pt x="4" y="55"/>
                  </a:lnTo>
                  <a:lnTo>
                    <a:pt x="1173" y="0"/>
                  </a:lnTo>
                  <a:lnTo>
                    <a:pt x="462" y="437"/>
                  </a:lnTo>
                  <a:lnTo>
                    <a:pt x="4" y="55"/>
                  </a:lnTo>
                  <a:moveTo>
                    <a:pt x="1181" y="0"/>
                  </a:moveTo>
                  <a:lnTo>
                    <a:pt x="0" y="55"/>
                  </a:lnTo>
                  <a:lnTo>
                    <a:pt x="4" y="59"/>
                  </a:lnTo>
                  <a:lnTo>
                    <a:pt x="377" y="371"/>
                  </a:lnTo>
                  <a:lnTo>
                    <a:pt x="462" y="441"/>
                  </a:lnTo>
                  <a:lnTo>
                    <a:pt x="462" y="441"/>
                  </a:lnTo>
                  <a:lnTo>
                    <a:pt x="466" y="441"/>
                  </a:lnTo>
                  <a:lnTo>
                    <a:pt x="1135" y="29"/>
                  </a:lnTo>
                  <a:lnTo>
                    <a:pt x="1177" y="4"/>
                  </a:lnTo>
                  <a:lnTo>
                    <a:pt x="11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1" name="Freeform 526"/>
            <p:cNvSpPr>
              <a:spLocks/>
            </p:cNvSpPr>
            <p:nvPr/>
          </p:nvSpPr>
          <p:spPr bwMode="auto">
            <a:xfrm>
              <a:off x="1722" y="444"/>
              <a:ext cx="4" cy="4"/>
            </a:xfrm>
            <a:custGeom>
              <a:avLst/>
              <a:gdLst>
                <a:gd name="T0" fmla="*/ 4 w 4"/>
                <a:gd name="T1" fmla="*/ 0 h 4"/>
                <a:gd name="T2" fmla="*/ 0 w 4"/>
                <a:gd name="T3" fmla="*/ 0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0"/>
                  </a:lnTo>
                  <a:lnTo>
                    <a:pt x="4" y="4"/>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2" name="Freeform 527"/>
            <p:cNvSpPr>
              <a:spLocks/>
            </p:cNvSpPr>
            <p:nvPr/>
          </p:nvSpPr>
          <p:spPr bwMode="auto">
            <a:xfrm>
              <a:off x="1722" y="444"/>
              <a:ext cx="4" cy="4"/>
            </a:xfrm>
            <a:custGeom>
              <a:avLst/>
              <a:gdLst>
                <a:gd name="T0" fmla="*/ 4 w 4"/>
                <a:gd name="T1" fmla="*/ 0 h 4"/>
                <a:gd name="T2" fmla="*/ 0 w 4"/>
                <a:gd name="T3" fmla="*/ 0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lnTo>
                    <a:pt x="0" y="0"/>
                  </a:lnTo>
                  <a:lnTo>
                    <a:pt x="4"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3" name="Freeform 528"/>
            <p:cNvSpPr>
              <a:spLocks/>
            </p:cNvSpPr>
            <p:nvPr/>
          </p:nvSpPr>
          <p:spPr bwMode="auto">
            <a:xfrm>
              <a:off x="1722" y="-4"/>
              <a:ext cx="1190" cy="452"/>
            </a:xfrm>
            <a:custGeom>
              <a:avLst/>
              <a:gdLst>
                <a:gd name="T0" fmla="*/ 84 w 281"/>
                <a:gd name="T1" fmla="*/ 0 h 123"/>
                <a:gd name="T2" fmla="*/ 82 w 281"/>
                <a:gd name="T3" fmla="*/ 0 h 123"/>
                <a:gd name="T4" fmla="*/ 278 w 281"/>
                <a:gd name="T5" fmla="*/ 108 h 123"/>
                <a:gd name="T6" fmla="*/ 278 w 281"/>
                <a:gd name="T7" fmla="*/ 108 h 123"/>
                <a:gd name="T8" fmla="*/ 2 w 281"/>
                <a:gd name="T9" fmla="*/ 122 h 123"/>
                <a:gd name="T10" fmla="*/ 66 w 281"/>
                <a:gd name="T11" fmla="*/ 0 h 123"/>
                <a:gd name="T12" fmla="*/ 65 w 281"/>
                <a:gd name="T13" fmla="*/ 0 h 123"/>
                <a:gd name="T14" fmla="*/ 46 w 281"/>
                <a:gd name="T15" fmla="*/ 36 h 123"/>
                <a:gd name="T16" fmla="*/ 1 w 281"/>
                <a:gd name="T17" fmla="*/ 122 h 123"/>
                <a:gd name="T18" fmla="*/ 1 w 281"/>
                <a:gd name="T19" fmla="*/ 122 h 123"/>
                <a:gd name="T20" fmla="*/ 1 w 281"/>
                <a:gd name="T21" fmla="*/ 122 h 123"/>
                <a:gd name="T22" fmla="*/ 1 w 281"/>
                <a:gd name="T23" fmla="*/ 123 h 123"/>
                <a:gd name="T24" fmla="*/ 1 w 281"/>
                <a:gd name="T25" fmla="*/ 123 h 123"/>
                <a:gd name="T26" fmla="*/ 0 w 281"/>
                <a:gd name="T27" fmla="*/ 123 h 123"/>
                <a:gd name="T28" fmla="*/ 1 w 281"/>
                <a:gd name="T29" fmla="*/ 123 h 123"/>
                <a:gd name="T30" fmla="*/ 1 w 281"/>
                <a:gd name="T31" fmla="*/ 123 h 123"/>
                <a:gd name="T32" fmla="*/ 280 w 281"/>
                <a:gd name="T33" fmla="*/ 108 h 123"/>
                <a:gd name="T34" fmla="*/ 281 w 281"/>
                <a:gd name="T35" fmla="*/ 108 h 123"/>
                <a:gd name="T36" fmla="*/ 281 w 281"/>
                <a:gd name="T37" fmla="*/ 108 h 123"/>
                <a:gd name="T38" fmla="*/ 281 w 281"/>
                <a:gd name="T39" fmla="*/ 108 h 123"/>
                <a:gd name="T40" fmla="*/ 280 w 281"/>
                <a:gd name="T41" fmla="*/ 108 h 123"/>
                <a:gd name="T42" fmla="*/ 280 w 281"/>
                <a:gd name="T43" fmla="*/ 107 h 123"/>
                <a:gd name="T44" fmla="*/ 279 w 281"/>
                <a:gd name="T45" fmla="*/ 107 h 123"/>
                <a:gd name="T46" fmla="*/ 279 w 281"/>
                <a:gd name="T47" fmla="*/ 107 h 123"/>
                <a:gd name="T48" fmla="*/ 163 w 281"/>
                <a:gd name="T49" fmla="*/ 44 h 123"/>
                <a:gd name="T50" fmla="*/ 279 w 281"/>
                <a:gd name="T51" fmla="*/ 107 h 123"/>
                <a:gd name="T52" fmla="*/ 163 w 281"/>
                <a:gd name="T53" fmla="*/ 44 h 123"/>
                <a:gd name="T54" fmla="*/ 84 w 281"/>
                <a:gd name="T5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1" h="123">
                  <a:moveTo>
                    <a:pt x="84" y="0"/>
                  </a:moveTo>
                  <a:cubicBezTo>
                    <a:pt x="83" y="0"/>
                    <a:pt x="82" y="0"/>
                    <a:pt x="82" y="0"/>
                  </a:cubicBezTo>
                  <a:cubicBezTo>
                    <a:pt x="278" y="108"/>
                    <a:pt x="278" y="108"/>
                    <a:pt x="278" y="108"/>
                  </a:cubicBezTo>
                  <a:cubicBezTo>
                    <a:pt x="278" y="108"/>
                    <a:pt x="278" y="108"/>
                    <a:pt x="278" y="108"/>
                  </a:cubicBezTo>
                  <a:cubicBezTo>
                    <a:pt x="2" y="122"/>
                    <a:pt x="2" y="122"/>
                    <a:pt x="2" y="122"/>
                  </a:cubicBezTo>
                  <a:cubicBezTo>
                    <a:pt x="66" y="0"/>
                    <a:pt x="66" y="0"/>
                    <a:pt x="66" y="0"/>
                  </a:cubicBezTo>
                  <a:cubicBezTo>
                    <a:pt x="66" y="0"/>
                    <a:pt x="65" y="0"/>
                    <a:pt x="65" y="0"/>
                  </a:cubicBezTo>
                  <a:cubicBezTo>
                    <a:pt x="46" y="36"/>
                    <a:pt x="46" y="36"/>
                    <a:pt x="46" y="36"/>
                  </a:cubicBezTo>
                  <a:cubicBezTo>
                    <a:pt x="1" y="122"/>
                    <a:pt x="1" y="122"/>
                    <a:pt x="1" y="122"/>
                  </a:cubicBezTo>
                  <a:cubicBezTo>
                    <a:pt x="1" y="122"/>
                    <a:pt x="1" y="122"/>
                    <a:pt x="1" y="122"/>
                  </a:cubicBezTo>
                  <a:cubicBezTo>
                    <a:pt x="1" y="122"/>
                    <a:pt x="1" y="122"/>
                    <a:pt x="1" y="122"/>
                  </a:cubicBezTo>
                  <a:cubicBezTo>
                    <a:pt x="1" y="123"/>
                    <a:pt x="1" y="123"/>
                    <a:pt x="1" y="123"/>
                  </a:cubicBezTo>
                  <a:cubicBezTo>
                    <a:pt x="1" y="123"/>
                    <a:pt x="1" y="123"/>
                    <a:pt x="1" y="123"/>
                  </a:cubicBezTo>
                  <a:cubicBezTo>
                    <a:pt x="0" y="123"/>
                    <a:pt x="0" y="123"/>
                    <a:pt x="0" y="123"/>
                  </a:cubicBezTo>
                  <a:cubicBezTo>
                    <a:pt x="1" y="123"/>
                    <a:pt x="1" y="123"/>
                    <a:pt x="1" y="123"/>
                  </a:cubicBezTo>
                  <a:cubicBezTo>
                    <a:pt x="1" y="123"/>
                    <a:pt x="1" y="123"/>
                    <a:pt x="1" y="123"/>
                  </a:cubicBezTo>
                  <a:cubicBezTo>
                    <a:pt x="280" y="108"/>
                    <a:pt x="280" y="108"/>
                    <a:pt x="280" y="108"/>
                  </a:cubicBezTo>
                  <a:cubicBezTo>
                    <a:pt x="281" y="108"/>
                    <a:pt x="281" y="108"/>
                    <a:pt x="281" y="108"/>
                  </a:cubicBezTo>
                  <a:cubicBezTo>
                    <a:pt x="281" y="108"/>
                    <a:pt x="281" y="108"/>
                    <a:pt x="281" y="108"/>
                  </a:cubicBezTo>
                  <a:cubicBezTo>
                    <a:pt x="281" y="108"/>
                    <a:pt x="281" y="108"/>
                    <a:pt x="281" y="108"/>
                  </a:cubicBezTo>
                  <a:cubicBezTo>
                    <a:pt x="280" y="108"/>
                    <a:pt x="280" y="108"/>
                    <a:pt x="280" y="108"/>
                  </a:cubicBezTo>
                  <a:cubicBezTo>
                    <a:pt x="280" y="107"/>
                    <a:pt x="280" y="107"/>
                    <a:pt x="280" y="107"/>
                  </a:cubicBezTo>
                  <a:cubicBezTo>
                    <a:pt x="279" y="107"/>
                    <a:pt x="279" y="107"/>
                    <a:pt x="279" y="107"/>
                  </a:cubicBezTo>
                  <a:cubicBezTo>
                    <a:pt x="279" y="107"/>
                    <a:pt x="279" y="107"/>
                    <a:pt x="279" y="107"/>
                  </a:cubicBezTo>
                  <a:cubicBezTo>
                    <a:pt x="163" y="44"/>
                    <a:pt x="163" y="44"/>
                    <a:pt x="163" y="44"/>
                  </a:cubicBezTo>
                  <a:cubicBezTo>
                    <a:pt x="279" y="107"/>
                    <a:pt x="279" y="107"/>
                    <a:pt x="279" y="107"/>
                  </a:cubicBezTo>
                  <a:cubicBezTo>
                    <a:pt x="163" y="44"/>
                    <a:pt x="163" y="44"/>
                    <a:pt x="163" y="44"/>
                  </a:cubicBezTo>
                  <a:cubicBezTo>
                    <a:pt x="84" y="0"/>
                    <a:pt x="84" y="0"/>
                    <a:pt x="8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4" name="Freeform 529"/>
            <p:cNvSpPr>
              <a:spLocks/>
            </p:cNvSpPr>
            <p:nvPr/>
          </p:nvSpPr>
          <p:spPr bwMode="auto">
            <a:xfrm>
              <a:off x="1442" y="3053"/>
              <a:ext cx="144" cy="11"/>
            </a:xfrm>
            <a:custGeom>
              <a:avLst/>
              <a:gdLst>
                <a:gd name="T0" fmla="*/ 144 w 144"/>
                <a:gd name="T1" fmla="*/ 0 h 11"/>
                <a:gd name="T2" fmla="*/ 144 w 144"/>
                <a:gd name="T3" fmla="*/ 0 h 11"/>
                <a:gd name="T4" fmla="*/ 0 w 144"/>
                <a:gd name="T5" fmla="*/ 11 h 11"/>
                <a:gd name="T6" fmla="*/ 144 w 144"/>
                <a:gd name="T7" fmla="*/ 0 h 11"/>
              </a:gdLst>
              <a:ahLst/>
              <a:cxnLst>
                <a:cxn ang="0">
                  <a:pos x="T0" y="T1"/>
                </a:cxn>
                <a:cxn ang="0">
                  <a:pos x="T2" y="T3"/>
                </a:cxn>
                <a:cxn ang="0">
                  <a:pos x="T4" y="T5"/>
                </a:cxn>
                <a:cxn ang="0">
                  <a:pos x="T6" y="T7"/>
                </a:cxn>
              </a:cxnLst>
              <a:rect l="0" t="0" r="r" b="b"/>
              <a:pathLst>
                <a:path w="144" h="11">
                  <a:moveTo>
                    <a:pt x="144" y="0"/>
                  </a:moveTo>
                  <a:lnTo>
                    <a:pt x="144" y="0"/>
                  </a:lnTo>
                  <a:lnTo>
                    <a:pt x="0" y="11"/>
                  </a:lnTo>
                  <a:lnTo>
                    <a:pt x="1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5" name="Freeform 530"/>
            <p:cNvSpPr>
              <a:spLocks/>
            </p:cNvSpPr>
            <p:nvPr/>
          </p:nvSpPr>
          <p:spPr bwMode="auto">
            <a:xfrm>
              <a:off x="1442" y="3053"/>
              <a:ext cx="144" cy="11"/>
            </a:xfrm>
            <a:custGeom>
              <a:avLst/>
              <a:gdLst>
                <a:gd name="T0" fmla="*/ 144 w 144"/>
                <a:gd name="T1" fmla="*/ 0 h 11"/>
                <a:gd name="T2" fmla="*/ 144 w 144"/>
                <a:gd name="T3" fmla="*/ 0 h 11"/>
                <a:gd name="T4" fmla="*/ 0 w 144"/>
                <a:gd name="T5" fmla="*/ 11 h 11"/>
                <a:gd name="T6" fmla="*/ 144 w 144"/>
                <a:gd name="T7" fmla="*/ 0 h 11"/>
              </a:gdLst>
              <a:ahLst/>
              <a:cxnLst>
                <a:cxn ang="0">
                  <a:pos x="T0" y="T1"/>
                </a:cxn>
                <a:cxn ang="0">
                  <a:pos x="T2" y="T3"/>
                </a:cxn>
                <a:cxn ang="0">
                  <a:pos x="T4" y="T5"/>
                </a:cxn>
                <a:cxn ang="0">
                  <a:pos x="T6" y="T7"/>
                </a:cxn>
              </a:cxnLst>
              <a:rect l="0" t="0" r="r" b="b"/>
              <a:pathLst>
                <a:path w="144" h="11">
                  <a:moveTo>
                    <a:pt x="144" y="0"/>
                  </a:moveTo>
                  <a:lnTo>
                    <a:pt x="144" y="0"/>
                  </a:lnTo>
                  <a:lnTo>
                    <a:pt x="0" y="11"/>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6" name="Freeform 531"/>
            <p:cNvSpPr>
              <a:spLocks/>
            </p:cNvSpPr>
            <p:nvPr/>
          </p:nvSpPr>
          <p:spPr bwMode="auto">
            <a:xfrm>
              <a:off x="1595" y="3053"/>
              <a:ext cx="4" cy="3"/>
            </a:xfrm>
            <a:custGeom>
              <a:avLst/>
              <a:gdLst>
                <a:gd name="T0" fmla="*/ 4 w 4"/>
                <a:gd name="T1" fmla="*/ 0 h 3"/>
                <a:gd name="T2" fmla="*/ 0 w 4"/>
                <a:gd name="T3" fmla="*/ 0 h 3"/>
                <a:gd name="T4" fmla="*/ 0 w 4"/>
                <a:gd name="T5" fmla="*/ 0 h 3"/>
                <a:gd name="T6" fmla="*/ 0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0"/>
                  </a:lnTo>
                  <a:lnTo>
                    <a:pt x="0" y="0"/>
                  </a:lnTo>
                  <a:lnTo>
                    <a:pt x="0" y="3"/>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7" name="Freeform 532"/>
            <p:cNvSpPr>
              <a:spLocks/>
            </p:cNvSpPr>
            <p:nvPr/>
          </p:nvSpPr>
          <p:spPr bwMode="auto">
            <a:xfrm>
              <a:off x="1595" y="3053"/>
              <a:ext cx="4" cy="3"/>
            </a:xfrm>
            <a:custGeom>
              <a:avLst/>
              <a:gdLst>
                <a:gd name="T0" fmla="*/ 4 w 4"/>
                <a:gd name="T1" fmla="*/ 0 h 3"/>
                <a:gd name="T2" fmla="*/ 0 w 4"/>
                <a:gd name="T3" fmla="*/ 0 h 3"/>
                <a:gd name="T4" fmla="*/ 0 w 4"/>
                <a:gd name="T5" fmla="*/ 0 h 3"/>
                <a:gd name="T6" fmla="*/ 0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0"/>
                  </a:lnTo>
                  <a:lnTo>
                    <a:pt x="0" y="0"/>
                  </a:lnTo>
                  <a:lnTo>
                    <a:pt x="0"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8" name="Freeform 533"/>
            <p:cNvSpPr>
              <a:spLocks noEditPoints="1"/>
            </p:cNvSpPr>
            <p:nvPr/>
          </p:nvSpPr>
          <p:spPr bwMode="auto">
            <a:xfrm>
              <a:off x="705" y="3056"/>
              <a:ext cx="890" cy="926"/>
            </a:xfrm>
            <a:custGeom>
              <a:avLst/>
              <a:gdLst>
                <a:gd name="T0" fmla="*/ 881 w 890"/>
                <a:gd name="T1" fmla="*/ 0 h 926"/>
                <a:gd name="T2" fmla="*/ 5 w 890"/>
                <a:gd name="T3" fmla="*/ 55 h 926"/>
                <a:gd name="T4" fmla="*/ 881 w 890"/>
                <a:gd name="T5" fmla="*/ 0 h 926"/>
                <a:gd name="T6" fmla="*/ 890 w 890"/>
                <a:gd name="T7" fmla="*/ 0 h 926"/>
                <a:gd name="T8" fmla="*/ 881 w 890"/>
                <a:gd name="T9" fmla="*/ 0 h 926"/>
                <a:gd name="T10" fmla="*/ 68 w 890"/>
                <a:gd name="T11" fmla="*/ 915 h 926"/>
                <a:gd name="T12" fmla="*/ 5 w 890"/>
                <a:gd name="T13" fmla="*/ 55 h 926"/>
                <a:gd name="T14" fmla="*/ 0 w 890"/>
                <a:gd name="T15" fmla="*/ 55 h 926"/>
                <a:gd name="T16" fmla="*/ 0 w 890"/>
                <a:gd name="T17" fmla="*/ 59 h 926"/>
                <a:gd name="T18" fmla="*/ 0 w 890"/>
                <a:gd name="T19" fmla="*/ 55 h 926"/>
                <a:gd name="T20" fmla="*/ 0 w 890"/>
                <a:gd name="T21" fmla="*/ 55 h 926"/>
                <a:gd name="T22" fmla="*/ 64 w 890"/>
                <a:gd name="T23" fmla="*/ 922 h 926"/>
                <a:gd name="T24" fmla="*/ 68 w 890"/>
                <a:gd name="T25" fmla="*/ 922 h 926"/>
                <a:gd name="T26" fmla="*/ 68 w 890"/>
                <a:gd name="T27" fmla="*/ 926 h 926"/>
                <a:gd name="T28" fmla="*/ 68 w 890"/>
                <a:gd name="T29" fmla="*/ 922 h 926"/>
                <a:gd name="T30" fmla="*/ 890 w 890"/>
                <a:gd name="T31" fmla="*/ 0 h 926"/>
                <a:gd name="T32" fmla="*/ 890 w 890"/>
                <a:gd name="T33"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0" h="926">
                  <a:moveTo>
                    <a:pt x="881" y="0"/>
                  </a:moveTo>
                  <a:lnTo>
                    <a:pt x="5" y="55"/>
                  </a:lnTo>
                  <a:lnTo>
                    <a:pt x="881" y="0"/>
                  </a:lnTo>
                  <a:close/>
                  <a:moveTo>
                    <a:pt x="890" y="0"/>
                  </a:moveTo>
                  <a:lnTo>
                    <a:pt x="881" y="0"/>
                  </a:lnTo>
                  <a:lnTo>
                    <a:pt x="68" y="915"/>
                  </a:lnTo>
                  <a:lnTo>
                    <a:pt x="5" y="55"/>
                  </a:lnTo>
                  <a:lnTo>
                    <a:pt x="0" y="55"/>
                  </a:lnTo>
                  <a:lnTo>
                    <a:pt x="0" y="59"/>
                  </a:lnTo>
                  <a:lnTo>
                    <a:pt x="0" y="55"/>
                  </a:lnTo>
                  <a:lnTo>
                    <a:pt x="0" y="55"/>
                  </a:lnTo>
                  <a:lnTo>
                    <a:pt x="64" y="922"/>
                  </a:lnTo>
                  <a:lnTo>
                    <a:pt x="68" y="922"/>
                  </a:lnTo>
                  <a:lnTo>
                    <a:pt x="68" y="926"/>
                  </a:lnTo>
                  <a:lnTo>
                    <a:pt x="68" y="922"/>
                  </a:lnTo>
                  <a:lnTo>
                    <a:pt x="890" y="0"/>
                  </a:lnTo>
                  <a:lnTo>
                    <a:pt x="8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9" name="Freeform 534"/>
            <p:cNvSpPr>
              <a:spLocks noEditPoints="1"/>
            </p:cNvSpPr>
            <p:nvPr/>
          </p:nvSpPr>
          <p:spPr bwMode="auto">
            <a:xfrm>
              <a:off x="705" y="3056"/>
              <a:ext cx="890" cy="926"/>
            </a:xfrm>
            <a:custGeom>
              <a:avLst/>
              <a:gdLst>
                <a:gd name="T0" fmla="*/ 881 w 890"/>
                <a:gd name="T1" fmla="*/ 0 h 926"/>
                <a:gd name="T2" fmla="*/ 5 w 890"/>
                <a:gd name="T3" fmla="*/ 55 h 926"/>
                <a:gd name="T4" fmla="*/ 881 w 890"/>
                <a:gd name="T5" fmla="*/ 0 h 926"/>
                <a:gd name="T6" fmla="*/ 890 w 890"/>
                <a:gd name="T7" fmla="*/ 0 h 926"/>
                <a:gd name="T8" fmla="*/ 881 w 890"/>
                <a:gd name="T9" fmla="*/ 0 h 926"/>
                <a:gd name="T10" fmla="*/ 68 w 890"/>
                <a:gd name="T11" fmla="*/ 915 h 926"/>
                <a:gd name="T12" fmla="*/ 5 w 890"/>
                <a:gd name="T13" fmla="*/ 55 h 926"/>
                <a:gd name="T14" fmla="*/ 0 w 890"/>
                <a:gd name="T15" fmla="*/ 55 h 926"/>
                <a:gd name="T16" fmla="*/ 0 w 890"/>
                <a:gd name="T17" fmla="*/ 59 h 926"/>
                <a:gd name="T18" fmla="*/ 0 w 890"/>
                <a:gd name="T19" fmla="*/ 55 h 926"/>
                <a:gd name="T20" fmla="*/ 0 w 890"/>
                <a:gd name="T21" fmla="*/ 55 h 926"/>
                <a:gd name="T22" fmla="*/ 64 w 890"/>
                <a:gd name="T23" fmla="*/ 922 h 926"/>
                <a:gd name="T24" fmla="*/ 68 w 890"/>
                <a:gd name="T25" fmla="*/ 922 h 926"/>
                <a:gd name="T26" fmla="*/ 68 w 890"/>
                <a:gd name="T27" fmla="*/ 926 h 926"/>
                <a:gd name="T28" fmla="*/ 68 w 890"/>
                <a:gd name="T29" fmla="*/ 922 h 926"/>
                <a:gd name="T30" fmla="*/ 890 w 890"/>
                <a:gd name="T31" fmla="*/ 0 h 926"/>
                <a:gd name="T32" fmla="*/ 890 w 890"/>
                <a:gd name="T33"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0" h="926">
                  <a:moveTo>
                    <a:pt x="881" y="0"/>
                  </a:moveTo>
                  <a:lnTo>
                    <a:pt x="5" y="55"/>
                  </a:lnTo>
                  <a:lnTo>
                    <a:pt x="881" y="0"/>
                  </a:lnTo>
                  <a:moveTo>
                    <a:pt x="890" y="0"/>
                  </a:moveTo>
                  <a:lnTo>
                    <a:pt x="881" y="0"/>
                  </a:lnTo>
                  <a:lnTo>
                    <a:pt x="68" y="915"/>
                  </a:lnTo>
                  <a:lnTo>
                    <a:pt x="5" y="55"/>
                  </a:lnTo>
                  <a:lnTo>
                    <a:pt x="0" y="55"/>
                  </a:lnTo>
                  <a:lnTo>
                    <a:pt x="0" y="59"/>
                  </a:lnTo>
                  <a:lnTo>
                    <a:pt x="0" y="55"/>
                  </a:lnTo>
                  <a:lnTo>
                    <a:pt x="0" y="55"/>
                  </a:lnTo>
                  <a:lnTo>
                    <a:pt x="64" y="922"/>
                  </a:lnTo>
                  <a:lnTo>
                    <a:pt x="68" y="922"/>
                  </a:lnTo>
                  <a:lnTo>
                    <a:pt x="68" y="926"/>
                  </a:lnTo>
                  <a:lnTo>
                    <a:pt x="68" y="922"/>
                  </a:lnTo>
                  <a:lnTo>
                    <a:pt x="890" y="0"/>
                  </a:lnTo>
                  <a:lnTo>
                    <a:pt x="8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0" name="Freeform 535"/>
            <p:cNvSpPr>
              <a:spLocks/>
            </p:cNvSpPr>
            <p:nvPr/>
          </p:nvSpPr>
          <p:spPr bwMode="auto">
            <a:xfrm>
              <a:off x="185" y="225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1" name="Freeform 536"/>
            <p:cNvSpPr>
              <a:spLocks/>
            </p:cNvSpPr>
            <p:nvPr/>
          </p:nvSpPr>
          <p:spPr bwMode="auto">
            <a:xfrm>
              <a:off x="185" y="225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2" name="Freeform 537"/>
            <p:cNvSpPr>
              <a:spLocks/>
            </p:cNvSpPr>
            <p:nvPr/>
          </p:nvSpPr>
          <p:spPr bwMode="auto">
            <a:xfrm>
              <a:off x="185" y="2266"/>
              <a:ext cx="520" cy="845"/>
            </a:xfrm>
            <a:custGeom>
              <a:avLst/>
              <a:gdLst>
                <a:gd name="T0" fmla="*/ 0 w 520"/>
                <a:gd name="T1" fmla="*/ 0 h 845"/>
                <a:gd name="T2" fmla="*/ 0 w 520"/>
                <a:gd name="T3" fmla="*/ 0 h 845"/>
                <a:gd name="T4" fmla="*/ 516 w 520"/>
                <a:gd name="T5" fmla="*/ 842 h 845"/>
                <a:gd name="T6" fmla="*/ 0 w 520"/>
                <a:gd name="T7" fmla="*/ 827 h 845"/>
                <a:gd name="T8" fmla="*/ 0 w 520"/>
                <a:gd name="T9" fmla="*/ 831 h 845"/>
                <a:gd name="T10" fmla="*/ 516 w 520"/>
                <a:gd name="T11" fmla="*/ 845 h 845"/>
                <a:gd name="T12" fmla="*/ 520 w 520"/>
                <a:gd name="T13" fmla="*/ 845 h 845"/>
                <a:gd name="T14" fmla="*/ 0 w 520"/>
                <a:gd name="T15" fmla="*/ 0 h 8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0" h="845">
                  <a:moveTo>
                    <a:pt x="0" y="0"/>
                  </a:moveTo>
                  <a:lnTo>
                    <a:pt x="0" y="0"/>
                  </a:lnTo>
                  <a:lnTo>
                    <a:pt x="516" y="842"/>
                  </a:lnTo>
                  <a:lnTo>
                    <a:pt x="0" y="827"/>
                  </a:lnTo>
                  <a:lnTo>
                    <a:pt x="0" y="831"/>
                  </a:lnTo>
                  <a:lnTo>
                    <a:pt x="516" y="845"/>
                  </a:lnTo>
                  <a:lnTo>
                    <a:pt x="520" y="84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3" name="Freeform 538"/>
            <p:cNvSpPr>
              <a:spLocks/>
            </p:cNvSpPr>
            <p:nvPr/>
          </p:nvSpPr>
          <p:spPr bwMode="auto">
            <a:xfrm>
              <a:off x="185" y="2266"/>
              <a:ext cx="520" cy="845"/>
            </a:xfrm>
            <a:custGeom>
              <a:avLst/>
              <a:gdLst>
                <a:gd name="T0" fmla="*/ 0 w 520"/>
                <a:gd name="T1" fmla="*/ 0 h 845"/>
                <a:gd name="T2" fmla="*/ 0 w 520"/>
                <a:gd name="T3" fmla="*/ 0 h 845"/>
                <a:gd name="T4" fmla="*/ 516 w 520"/>
                <a:gd name="T5" fmla="*/ 842 h 845"/>
                <a:gd name="T6" fmla="*/ 0 w 520"/>
                <a:gd name="T7" fmla="*/ 827 h 845"/>
                <a:gd name="T8" fmla="*/ 0 w 520"/>
                <a:gd name="T9" fmla="*/ 831 h 845"/>
                <a:gd name="T10" fmla="*/ 516 w 520"/>
                <a:gd name="T11" fmla="*/ 845 h 845"/>
                <a:gd name="T12" fmla="*/ 520 w 520"/>
                <a:gd name="T13" fmla="*/ 845 h 845"/>
                <a:gd name="T14" fmla="*/ 0 w 520"/>
                <a:gd name="T15" fmla="*/ 0 h 8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0" h="845">
                  <a:moveTo>
                    <a:pt x="0" y="0"/>
                  </a:moveTo>
                  <a:lnTo>
                    <a:pt x="0" y="0"/>
                  </a:lnTo>
                  <a:lnTo>
                    <a:pt x="516" y="842"/>
                  </a:lnTo>
                  <a:lnTo>
                    <a:pt x="0" y="827"/>
                  </a:lnTo>
                  <a:lnTo>
                    <a:pt x="0" y="831"/>
                  </a:lnTo>
                  <a:lnTo>
                    <a:pt x="516" y="845"/>
                  </a:lnTo>
                  <a:lnTo>
                    <a:pt x="520" y="8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4" name="Freeform 539"/>
            <p:cNvSpPr>
              <a:spLocks/>
            </p:cNvSpPr>
            <p:nvPr/>
          </p:nvSpPr>
          <p:spPr bwMode="auto">
            <a:xfrm>
              <a:off x="705" y="3111"/>
              <a:ext cx="5" cy="0"/>
            </a:xfrm>
            <a:custGeom>
              <a:avLst/>
              <a:gdLst>
                <a:gd name="T0" fmla="*/ 5 w 5"/>
                <a:gd name="T1" fmla="*/ 0 w 5"/>
                <a:gd name="T2" fmla="*/ 0 w 5"/>
                <a:gd name="T3" fmla="*/ 5 w 5"/>
                <a:gd name="T4" fmla="*/ 5 w 5"/>
                <a:gd name="T5" fmla="*/ 5 w 5"/>
              </a:gdLst>
              <a:ahLst/>
              <a:cxnLst>
                <a:cxn ang="0">
                  <a:pos x="T0" y="0"/>
                </a:cxn>
                <a:cxn ang="0">
                  <a:pos x="T1" y="0"/>
                </a:cxn>
                <a:cxn ang="0">
                  <a:pos x="T2" y="0"/>
                </a:cxn>
                <a:cxn ang="0">
                  <a:pos x="T3" y="0"/>
                </a:cxn>
                <a:cxn ang="0">
                  <a:pos x="T4" y="0"/>
                </a:cxn>
                <a:cxn ang="0">
                  <a:pos x="T5" y="0"/>
                </a:cxn>
              </a:cxnLst>
              <a:rect l="0" t="0" r="r" b="b"/>
              <a:pathLst>
                <a:path w="5">
                  <a:moveTo>
                    <a:pt x="5" y="0"/>
                  </a:moveTo>
                  <a:lnTo>
                    <a:pt x="0" y="0"/>
                  </a:lnTo>
                  <a:lnTo>
                    <a:pt x="0" y="0"/>
                  </a:lnTo>
                  <a:lnTo>
                    <a:pt x="5" y="0"/>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5" name="Freeform 540"/>
            <p:cNvSpPr>
              <a:spLocks/>
            </p:cNvSpPr>
            <p:nvPr/>
          </p:nvSpPr>
          <p:spPr bwMode="auto">
            <a:xfrm>
              <a:off x="705" y="3111"/>
              <a:ext cx="5" cy="0"/>
            </a:xfrm>
            <a:custGeom>
              <a:avLst/>
              <a:gdLst>
                <a:gd name="T0" fmla="*/ 5 w 5"/>
                <a:gd name="T1" fmla="*/ 0 w 5"/>
                <a:gd name="T2" fmla="*/ 0 w 5"/>
                <a:gd name="T3" fmla="*/ 5 w 5"/>
                <a:gd name="T4" fmla="*/ 5 w 5"/>
                <a:gd name="T5" fmla="*/ 5 w 5"/>
              </a:gdLst>
              <a:ahLst/>
              <a:cxnLst>
                <a:cxn ang="0">
                  <a:pos x="T0" y="0"/>
                </a:cxn>
                <a:cxn ang="0">
                  <a:pos x="T1" y="0"/>
                </a:cxn>
                <a:cxn ang="0">
                  <a:pos x="T2" y="0"/>
                </a:cxn>
                <a:cxn ang="0">
                  <a:pos x="T3" y="0"/>
                </a:cxn>
                <a:cxn ang="0">
                  <a:pos x="T4" y="0"/>
                </a:cxn>
                <a:cxn ang="0">
                  <a:pos x="T5" y="0"/>
                </a:cxn>
              </a:cxnLst>
              <a:rect l="0" t="0" r="r" b="b"/>
              <a:pathLst>
                <a:path w="5">
                  <a:moveTo>
                    <a:pt x="5" y="0"/>
                  </a:moveTo>
                  <a:lnTo>
                    <a:pt x="0" y="0"/>
                  </a:lnTo>
                  <a:lnTo>
                    <a:pt x="0" y="0"/>
                  </a:lnTo>
                  <a:lnTo>
                    <a:pt x="5" y="0"/>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6" name="Freeform 541"/>
            <p:cNvSpPr>
              <a:spLocks/>
            </p:cNvSpPr>
            <p:nvPr/>
          </p:nvSpPr>
          <p:spPr bwMode="auto">
            <a:xfrm>
              <a:off x="185" y="2153"/>
              <a:ext cx="690" cy="444"/>
            </a:xfrm>
            <a:custGeom>
              <a:avLst/>
              <a:gdLst>
                <a:gd name="T0" fmla="*/ 0 w 163"/>
                <a:gd name="T1" fmla="*/ 0 h 121"/>
                <a:gd name="T2" fmla="*/ 0 w 163"/>
                <a:gd name="T3" fmla="*/ 0 h 121"/>
                <a:gd name="T4" fmla="*/ 0 w 163"/>
                <a:gd name="T5" fmla="*/ 0 h 121"/>
                <a:gd name="T6" fmla="*/ 0 w 163"/>
                <a:gd name="T7" fmla="*/ 2 h 121"/>
                <a:gd name="T8" fmla="*/ 132 w 163"/>
                <a:gd name="T9" fmla="*/ 98 h 121"/>
                <a:gd name="T10" fmla="*/ 163 w 163"/>
                <a:gd name="T11" fmla="*/ 121 h 121"/>
                <a:gd name="T12" fmla="*/ 163 w 163"/>
                <a:gd name="T13" fmla="*/ 120 h 121"/>
                <a:gd name="T14" fmla="*/ 163 w 163"/>
                <a:gd name="T15" fmla="*/ 120 h 121"/>
                <a:gd name="T16" fmla="*/ 0 w 163"/>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21">
                  <a:moveTo>
                    <a:pt x="0" y="0"/>
                  </a:moveTo>
                  <a:cubicBezTo>
                    <a:pt x="0" y="0"/>
                    <a:pt x="0" y="0"/>
                    <a:pt x="0" y="0"/>
                  </a:cubicBezTo>
                  <a:cubicBezTo>
                    <a:pt x="0" y="0"/>
                    <a:pt x="0" y="0"/>
                    <a:pt x="0" y="0"/>
                  </a:cubicBezTo>
                  <a:cubicBezTo>
                    <a:pt x="0" y="1"/>
                    <a:pt x="0" y="1"/>
                    <a:pt x="0" y="2"/>
                  </a:cubicBezTo>
                  <a:cubicBezTo>
                    <a:pt x="132" y="98"/>
                    <a:pt x="132" y="98"/>
                    <a:pt x="132" y="98"/>
                  </a:cubicBezTo>
                  <a:cubicBezTo>
                    <a:pt x="163" y="121"/>
                    <a:pt x="163" y="121"/>
                    <a:pt x="163" y="121"/>
                  </a:cubicBezTo>
                  <a:cubicBezTo>
                    <a:pt x="163" y="120"/>
                    <a:pt x="163" y="120"/>
                    <a:pt x="163" y="120"/>
                  </a:cubicBezTo>
                  <a:cubicBezTo>
                    <a:pt x="163" y="120"/>
                    <a:pt x="163" y="120"/>
                    <a:pt x="163" y="12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7" name="Rectangle 542"/>
            <p:cNvSpPr>
              <a:spLocks noChangeArrowheads="1"/>
            </p:cNvSpPr>
            <p:nvPr/>
          </p:nvSpPr>
          <p:spPr bwMode="auto">
            <a:xfrm>
              <a:off x="879" y="2593"/>
              <a:ext cx="1" cy="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8" name="Freeform 543"/>
            <p:cNvSpPr>
              <a:spLocks/>
            </p:cNvSpPr>
            <p:nvPr/>
          </p:nvSpPr>
          <p:spPr bwMode="auto">
            <a:xfrm>
              <a:off x="879" y="2593"/>
              <a:ext cx="0" cy="4"/>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9" name="Freeform 544"/>
            <p:cNvSpPr>
              <a:spLocks/>
            </p:cNvSpPr>
            <p:nvPr/>
          </p:nvSpPr>
          <p:spPr bwMode="auto">
            <a:xfrm>
              <a:off x="185" y="2259"/>
              <a:ext cx="618" cy="852"/>
            </a:xfrm>
            <a:custGeom>
              <a:avLst/>
              <a:gdLst>
                <a:gd name="T0" fmla="*/ 0 w 146"/>
                <a:gd name="T1" fmla="*/ 0 h 232"/>
                <a:gd name="T2" fmla="*/ 0 w 146"/>
                <a:gd name="T3" fmla="*/ 0 h 232"/>
                <a:gd name="T4" fmla="*/ 0 w 146"/>
                <a:gd name="T5" fmla="*/ 0 h 232"/>
                <a:gd name="T6" fmla="*/ 0 w 146"/>
                <a:gd name="T7" fmla="*/ 2 h 232"/>
                <a:gd name="T8" fmla="*/ 123 w 146"/>
                <a:gd name="T9" fmla="*/ 232 h 232"/>
                <a:gd name="T10" fmla="*/ 146 w 146"/>
                <a:gd name="T11" fmla="*/ 150 h 232"/>
                <a:gd name="T12" fmla="*/ 123 w 146"/>
                <a:gd name="T13" fmla="*/ 230 h 232"/>
                <a:gd name="T14" fmla="*/ 72 w 146"/>
                <a:gd name="T15" fmla="*/ 135 h 232"/>
                <a:gd name="T16" fmla="*/ 0 w 146"/>
                <a:gd name="T17"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232">
                  <a:moveTo>
                    <a:pt x="0" y="0"/>
                  </a:moveTo>
                  <a:cubicBezTo>
                    <a:pt x="0" y="0"/>
                    <a:pt x="0" y="0"/>
                    <a:pt x="0" y="0"/>
                  </a:cubicBezTo>
                  <a:cubicBezTo>
                    <a:pt x="0" y="0"/>
                    <a:pt x="0" y="0"/>
                    <a:pt x="0" y="0"/>
                  </a:cubicBezTo>
                  <a:cubicBezTo>
                    <a:pt x="0" y="1"/>
                    <a:pt x="0" y="1"/>
                    <a:pt x="0" y="2"/>
                  </a:cubicBezTo>
                  <a:cubicBezTo>
                    <a:pt x="123" y="232"/>
                    <a:pt x="123" y="232"/>
                    <a:pt x="123" y="232"/>
                  </a:cubicBezTo>
                  <a:cubicBezTo>
                    <a:pt x="146" y="150"/>
                    <a:pt x="146" y="150"/>
                    <a:pt x="146" y="150"/>
                  </a:cubicBezTo>
                  <a:cubicBezTo>
                    <a:pt x="123" y="230"/>
                    <a:pt x="123" y="230"/>
                    <a:pt x="123" y="230"/>
                  </a:cubicBezTo>
                  <a:cubicBezTo>
                    <a:pt x="72" y="135"/>
                    <a:pt x="72" y="135"/>
                    <a:pt x="72" y="135"/>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0" name="Freeform 545"/>
            <p:cNvSpPr>
              <a:spLocks/>
            </p:cNvSpPr>
            <p:nvPr/>
          </p:nvSpPr>
          <p:spPr bwMode="auto">
            <a:xfrm>
              <a:off x="705" y="3111"/>
              <a:ext cx="0" cy="4"/>
            </a:xfrm>
            <a:custGeom>
              <a:avLst/>
              <a:gdLst>
                <a:gd name="T0" fmla="*/ 0 h 4"/>
                <a:gd name="T1" fmla="*/ 0 h 4"/>
                <a:gd name="T2" fmla="*/ 0 h 4"/>
                <a:gd name="T3" fmla="*/ 4 h 4"/>
                <a:gd name="T4" fmla="*/ 0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0"/>
                  </a:lnTo>
                  <a:lnTo>
                    <a:pt x="0"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1" name="Freeform 546"/>
            <p:cNvSpPr>
              <a:spLocks/>
            </p:cNvSpPr>
            <p:nvPr/>
          </p:nvSpPr>
          <p:spPr bwMode="auto">
            <a:xfrm>
              <a:off x="705" y="3111"/>
              <a:ext cx="0" cy="4"/>
            </a:xfrm>
            <a:custGeom>
              <a:avLst/>
              <a:gdLst>
                <a:gd name="T0" fmla="*/ 0 h 4"/>
                <a:gd name="T1" fmla="*/ 0 h 4"/>
                <a:gd name="T2" fmla="*/ 0 h 4"/>
                <a:gd name="T3" fmla="*/ 4 h 4"/>
                <a:gd name="T4" fmla="*/ 0 h 4"/>
                <a:gd name="T5" fmla="*/ 0 h 4"/>
              </a:gdLst>
              <a:ahLst/>
              <a:cxnLst>
                <a:cxn ang="0">
                  <a:pos x="0" y="T0"/>
                </a:cxn>
                <a:cxn ang="0">
                  <a:pos x="0" y="T1"/>
                </a:cxn>
                <a:cxn ang="0">
                  <a:pos x="0" y="T2"/>
                </a:cxn>
                <a:cxn ang="0">
                  <a:pos x="0" y="T3"/>
                </a:cxn>
                <a:cxn ang="0">
                  <a:pos x="0" y="T4"/>
                </a:cxn>
                <a:cxn ang="0">
                  <a:pos x="0" y="T5"/>
                </a:cxn>
              </a:cxnLst>
              <a:rect l="0" t="0" r="r" b="b"/>
              <a:pathLst>
                <a:path h="4">
                  <a:moveTo>
                    <a:pt x="0" y="0"/>
                  </a:moveTo>
                  <a:lnTo>
                    <a:pt x="0" y="0"/>
                  </a:lnTo>
                  <a:lnTo>
                    <a:pt x="0" y="0"/>
                  </a:lnTo>
                  <a:lnTo>
                    <a:pt x="0" y="4"/>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2" name="Freeform 547"/>
            <p:cNvSpPr>
              <a:spLocks noEditPoints="1"/>
            </p:cNvSpPr>
            <p:nvPr/>
          </p:nvSpPr>
          <p:spPr bwMode="auto">
            <a:xfrm>
              <a:off x="701" y="2593"/>
              <a:ext cx="898" cy="518"/>
            </a:xfrm>
            <a:custGeom>
              <a:avLst/>
              <a:gdLst>
                <a:gd name="T0" fmla="*/ 885 w 898"/>
                <a:gd name="T1" fmla="*/ 463 h 518"/>
                <a:gd name="T2" fmla="*/ 885 w 898"/>
                <a:gd name="T3" fmla="*/ 463 h 518"/>
                <a:gd name="T4" fmla="*/ 9 w 898"/>
                <a:gd name="T5" fmla="*/ 515 h 518"/>
                <a:gd name="T6" fmla="*/ 178 w 898"/>
                <a:gd name="T7" fmla="*/ 8 h 518"/>
                <a:gd name="T8" fmla="*/ 885 w 898"/>
                <a:gd name="T9" fmla="*/ 460 h 518"/>
                <a:gd name="T10" fmla="*/ 741 w 898"/>
                <a:gd name="T11" fmla="*/ 471 h 518"/>
                <a:gd name="T12" fmla="*/ 9 w 898"/>
                <a:gd name="T13" fmla="*/ 515 h 518"/>
                <a:gd name="T14" fmla="*/ 174 w 898"/>
                <a:gd name="T15" fmla="*/ 0 h 518"/>
                <a:gd name="T16" fmla="*/ 174 w 898"/>
                <a:gd name="T17" fmla="*/ 0 h 518"/>
                <a:gd name="T18" fmla="*/ 174 w 898"/>
                <a:gd name="T19" fmla="*/ 0 h 518"/>
                <a:gd name="T20" fmla="*/ 174 w 898"/>
                <a:gd name="T21" fmla="*/ 4 h 518"/>
                <a:gd name="T22" fmla="*/ 102 w 898"/>
                <a:gd name="T23" fmla="*/ 217 h 518"/>
                <a:gd name="T24" fmla="*/ 4 w 898"/>
                <a:gd name="T25" fmla="*/ 518 h 518"/>
                <a:gd name="T26" fmla="*/ 0 w 898"/>
                <a:gd name="T27" fmla="*/ 518 h 518"/>
                <a:gd name="T28" fmla="*/ 0 w 898"/>
                <a:gd name="T29" fmla="*/ 518 h 518"/>
                <a:gd name="T30" fmla="*/ 4 w 898"/>
                <a:gd name="T31" fmla="*/ 518 h 518"/>
                <a:gd name="T32" fmla="*/ 4 w 898"/>
                <a:gd name="T33" fmla="*/ 518 h 518"/>
                <a:gd name="T34" fmla="*/ 4 w 898"/>
                <a:gd name="T35" fmla="*/ 518 h 518"/>
                <a:gd name="T36" fmla="*/ 4 w 898"/>
                <a:gd name="T37" fmla="*/ 518 h 518"/>
                <a:gd name="T38" fmla="*/ 9 w 898"/>
                <a:gd name="T39" fmla="*/ 518 h 518"/>
                <a:gd name="T40" fmla="*/ 885 w 898"/>
                <a:gd name="T41" fmla="*/ 463 h 518"/>
                <a:gd name="T42" fmla="*/ 894 w 898"/>
                <a:gd name="T43" fmla="*/ 463 h 518"/>
                <a:gd name="T44" fmla="*/ 894 w 898"/>
                <a:gd name="T45" fmla="*/ 463 h 518"/>
                <a:gd name="T46" fmla="*/ 894 w 898"/>
                <a:gd name="T47" fmla="*/ 463 h 518"/>
                <a:gd name="T48" fmla="*/ 898 w 898"/>
                <a:gd name="T49" fmla="*/ 463 h 518"/>
                <a:gd name="T50" fmla="*/ 898 w 898"/>
                <a:gd name="T51" fmla="*/ 463 h 518"/>
                <a:gd name="T52" fmla="*/ 894 w 898"/>
                <a:gd name="T53" fmla="*/ 463 h 518"/>
                <a:gd name="T54" fmla="*/ 894 w 898"/>
                <a:gd name="T55" fmla="*/ 460 h 518"/>
                <a:gd name="T56" fmla="*/ 889 w 898"/>
                <a:gd name="T57" fmla="*/ 460 h 518"/>
                <a:gd name="T58" fmla="*/ 889 w 898"/>
                <a:gd name="T59" fmla="*/ 460 h 518"/>
                <a:gd name="T60" fmla="*/ 178 w 898"/>
                <a:gd name="T61" fmla="*/ 4 h 518"/>
                <a:gd name="T62" fmla="*/ 178 w 898"/>
                <a:gd name="T63" fmla="*/ 4 h 518"/>
                <a:gd name="T64" fmla="*/ 178 w 898"/>
                <a:gd name="T65" fmla="*/ 0 h 518"/>
                <a:gd name="T66" fmla="*/ 174 w 898"/>
                <a:gd name="T6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8" h="518">
                  <a:moveTo>
                    <a:pt x="885" y="463"/>
                  </a:moveTo>
                  <a:lnTo>
                    <a:pt x="885" y="463"/>
                  </a:lnTo>
                  <a:close/>
                  <a:moveTo>
                    <a:pt x="9" y="515"/>
                  </a:moveTo>
                  <a:lnTo>
                    <a:pt x="178" y="8"/>
                  </a:lnTo>
                  <a:lnTo>
                    <a:pt x="885" y="460"/>
                  </a:lnTo>
                  <a:lnTo>
                    <a:pt x="741" y="471"/>
                  </a:lnTo>
                  <a:lnTo>
                    <a:pt x="9" y="515"/>
                  </a:lnTo>
                  <a:close/>
                  <a:moveTo>
                    <a:pt x="174" y="0"/>
                  </a:moveTo>
                  <a:lnTo>
                    <a:pt x="174" y="0"/>
                  </a:lnTo>
                  <a:lnTo>
                    <a:pt x="174" y="0"/>
                  </a:lnTo>
                  <a:lnTo>
                    <a:pt x="174" y="4"/>
                  </a:lnTo>
                  <a:lnTo>
                    <a:pt x="102" y="217"/>
                  </a:lnTo>
                  <a:lnTo>
                    <a:pt x="4" y="518"/>
                  </a:lnTo>
                  <a:lnTo>
                    <a:pt x="0" y="518"/>
                  </a:lnTo>
                  <a:lnTo>
                    <a:pt x="0" y="518"/>
                  </a:lnTo>
                  <a:lnTo>
                    <a:pt x="4" y="518"/>
                  </a:lnTo>
                  <a:lnTo>
                    <a:pt x="4" y="518"/>
                  </a:lnTo>
                  <a:lnTo>
                    <a:pt x="4" y="518"/>
                  </a:lnTo>
                  <a:lnTo>
                    <a:pt x="4" y="518"/>
                  </a:lnTo>
                  <a:lnTo>
                    <a:pt x="9" y="518"/>
                  </a:lnTo>
                  <a:lnTo>
                    <a:pt x="885" y="463"/>
                  </a:lnTo>
                  <a:lnTo>
                    <a:pt x="894" y="463"/>
                  </a:lnTo>
                  <a:lnTo>
                    <a:pt x="894" y="463"/>
                  </a:lnTo>
                  <a:lnTo>
                    <a:pt x="894" y="463"/>
                  </a:lnTo>
                  <a:lnTo>
                    <a:pt x="898" y="463"/>
                  </a:lnTo>
                  <a:lnTo>
                    <a:pt x="898" y="463"/>
                  </a:lnTo>
                  <a:lnTo>
                    <a:pt x="894" y="463"/>
                  </a:lnTo>
                  <a:lnTo>
                    <a:pt x="894" y="460"/>
                  </a:lnTo>
                  <a:lnTo>
                    <a:pt x="889" y="460"/>
                  </a:lnTo>
                  <a:lnTo>
                    <a:pt x="889" y="460"/>
                  </a:lnTo>
                  <a:lnTo>
                    <a:pt x="178" y="4"/>
                  </a:lnTo>
                  <a:lnTo>
                    <a:pt x="178" y="4"/>
                  </a:lnTo>
                  <a:lnTo>
                    <a:pt x="178" y="0"/>
                  </a:lnTo>
                  <a:lnTo>
                    <a:pt x="1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3" name="Freeform 548"/>
            <p:cNvSpPr>
              <a:spLocks noEditPoints="1"/>
            </p:cNvSpPr>
            <p:nvPr/>
          </p:nvSpPr>
          <p:spPr bwMode="auto">
            <a:xfrm>
              <a:off x="701" y="2593"/>
              <a:ext cx="898" cy="518"/>
            </a:xfrm>
            <a:custGeom>
              <a:avLst/>
              <a:gdLst>
                <a:gd name="T0" fmla="*/ 885 w 898"/>
                <a:gd name="T1" fmla="*/ 463 h 518"/>
                <a:gd name="T2" fmla="*/ 885 w 898"/>
                <a:gd name="T3" fmla="*/ 463 h 518"/>
                <a:gd name="T4" fmla="*/ 9 w 898"/>
                <a:gd name="T5" fmla="*/ 515 h 518"/>
                <a:gd name="T6" fmla="*/ 178 w 898"/>
                <a:gd name="T7" fmla="*/ 8 h 518"/>
                <a:gd name="T8" fmla="*/ 885 w 898"/>
                <a:gd name="T9" fmla="*/ 460 h 518"/>
                <a:gd name="T10" fmla="*/ 741 w 898"/>
                <a:gd name="T11" fmla="*/ 471 h 518"/>
                <a:gd name="T12" fmla="*/ 9 w 898"/>
                <a:gd name="T13" fmla="*/ 515 h 518"/>
                <a:gd name="T14" fmla="*/ 174 w 898"/>
                <a:gd name="T15" fmla="*/ 0 h 518"/>
                <a:gd name="T16" fmla="*/ 174 w 898"/>
                <a:gd name="T17" fmla="*/ 0 h 518"/>
                <a:gd name="T18" fmla="*/ 174 w 898"/>
                <a:gd name="T19" fmla="*/ 0 h 518"/>
                <a:gd name="T20" fmla="*/ 174 w 898"/>
                <a:gd name="T21" fmla="*/ 4 h 518"/>
                <a:gd name="T22" fmla="*/ 102 w 898"/>
                <a:gd name="T23" fmla="*/ 217 h 518"/>
                <a:gd name="T24" fmla="*/ 4 w 898"/>
                <a:gd name="T25" fmla="*/ 518 h 518"/>
                <a:gd name="T26" fmla="*/ 0 w 898"/>
                <a:gd name="T27" fmla="*/ 518 h 518"/>
                <a:gd name="T28" fmla="*/ 0 w 898"/>
                <a:gd name="T29" fmla="*/ 518 h 518"/>
                <a:gd name="T30" fmla="*/ 4 w 898"/>
                <a:gd name="T31" fmla="*/ 518 h 518"/>
                <a:gd name="T32" fmla="*/ 4 w 898"/>
                <a:gd name="T33" fmla="*/ 518 h 518"/>
                <a:gd name="T34" fmla="*/ 4 w 898"/>
                <a:gd name="T35" fmla="*/ 518 h 518"/>
                <a:gd name="T36" fmla="*/ 4 w 898"/>
                <a:gd name="T37" fmla="*/ 518 h 518"/>
                <a:gd name="T38" fmla="*/ 9 w 898"/>
                <a:gd name="T39" fmla="*/ 518 h 518"/>
                <a:gd name="T40" fmla="*/ 885 w 898"/>
                <a:gd name="T41" fmla="*/ 463 h 518"/>
                <a:gd name="T42" fmla="*/ 894 w 898"/>
                <a:gd name="T43" fmla="*/ 463 h 518"/>
                <a:gd name="T44" fmla="*/ 894 w 898"/>
                <a:gd name="T45" fmla="*/ 463 h 518"/>
                <a:gd name="T46" fmla="*/ 894 w 898"/>
                <a:gd name="T47" fmla="*/ 463 h 518"/>
                <a:gd name="T48" fmla="*/ 898 w 898"/>
                <a:gd name="T49" fmla="*/ 463 h 518"/>
                <a:gd name="T50" fmla="*/ 898 w 898"/>
                <a:gd name="T51" fmla="*/ 463 h 518"/>
                <a:gd name="T52" fmla="*/ 894 w 898"/>
                <a:gd name="T53" fmla="*/ 463 h 518"/>
                <a:gd name="T54" fmla="*/ 894 w 898"/>
                <a:gd name="T55" fmla="*/ 460 h 518"/>
                <a:gd name="T56" fmla="*/ 889 w 898"/>
                <a:gd name="T57" fmla="*/ 460 h 518"/>
                <a:gd name="T58" fmla="*/ 889 w 898"/>
                <a:gd name="T59" fmla="*/ 460 h 518"/>
                <a:gd name="T60" fmla="*/ 178 w 898"/>
                <a:gd name="T61" fmla="*/ 4 h 518"/>
                <a:gd name="T62" fmla="*/ 178 w 898"/>
                <a:gd name="T63" fmla="*/ 4 h 518"/>
                <a:gd name="T64" fmla="*/ 178 w 898"/>
                <a:gd name="T65" fmla="*/ 0 h 518"/>
                <a:gd name="T66" fmla="*/ 174 w 898"/>
                <a:gd name="T6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8" h="518">
                  <a:moveTo>
                    <a:pt x="885" y="463"/>
                  </a:moveTo>
                  <a:lnTo>
                    <a:pt x="885" y="463"/>
                  </a:lnTo>
                  <a:moveTo>
                    <a:pt x="9" y="515"/>
                  </a:moveTo>
                  <a:lnTo>
                    <a:pt x="178" y="8"/>
                  </a:lnTo>
                  <a:lnTo>
                    <a:pt x="885" y="460"/>
                  </a:lnTo>
                  <a:lnTo>
                    <a:pt x="741" y="471"/>
                  </a:lnTo>
                  <a:lnTo>
                    <a:pt x="9" y="515"/>
                  </a:lnTo>
                  <a:moveTo>
                    <a:pt x="174" y="0"/>
                  </a:moveTo>
                  <a:lnTo>
                    <a:pt x="174" y="0"/>
                  </a:lnTo>
                  <a:lnTo>
                    <a:pt x="174" y="0"/>
                  </a:lnTo>
                  <a:lnTo>
                    <a:pt x="174" y="4"/>
                  </a:lnTo>
                  <a:lnTo>
                    <a:pt x="102" y="217"/>
                  </a:lnTo>
                  <a:lnTo>
                    <a:pt x="4" y="518"/>
                  </a:lnTo>
                  <a:lnTo>
                    <a:pt x="0" y="518"/>
                  </a:lnTo>
                  <a:lnTo>
                    <a:pt x="0" y="518"/>
                  </a:lnTo>
                  <a:lnTo>
                    <a:pt x="4" y="518"/>
                  </a:lnTo>
                  <a:lnTo>
                    <a:pt x="4" y="518"/>
                  </a:lnTo>
                  <a:lnTo>
                    <a:pt x="4" y="518"/>
                  </a:lnTo>
                  <a:lnTo>
                    <a:pt x="4" y="518"/>
                  </a:lnTo>
                  <a:lnTo>
                    <a:pt x="9" y="518"/>
                  </a:lnTo>
                  <a:lnTo>
                    <a:pt x="885" y="463"/>
                  </a:lnTo>
                  <a:lnTo>
                    <a:pt x="894" y="463"/>
                  </a:lnTo>
                  <a:lnTo>
                    <a:pt x="894" y="463"/>
                  </a:lnTo>
                  <a:lnTo>
                    <a:pt x="894" y="463"/>
                  </a:lnTo>
                  <a:lnTo>
                    <a:pt x="898" y="463"/>
                  </a:lnTo>
                  <a:lnTo>
                    <a:pt x="898" y="463"/>
                  </a:lnTo>
                  <a:lnTo>
                    <a:pt x="894" y="463"/>
                  </a:lnTo>
                  <a:lnTo>
                    <a:pt x="894" y="460"/>
                  </a:lnTo>
                  <a:lnTo>
                    <a:pt x="889" y="460"/>
                  </a:lnTo>
                  <a:lnTo>
                    <a:pt x="889" y="460"/>
                  </a:lnTo>
                  <a:lnTo>
                    <a:pt x="178" y="4"/>
                  </a:lnTo>
                  <a:lnTo>
                    <a:pt x="178" y="4"/>
                  </a:lnTo>
                  <a:lnTo>
                    <a:pt x="178" y="0"/>
                  </a:lnTo>
                  <a:lnTo>
                    <a:pt x="1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54" name="文本框 553"/>
          <p:cNvSpPr txBox="1"/>
          <p:nvPr/>
        </p:nvSpPr>
        <p:spPr>
          <a:xfrm>
            <a:off x="4162943" y="3844586"/>
            <a:ext cx="4084773" cy="369332"/>
          </a:xfrm>
          <a:prstGeom prst="rect">
            <a:avLst/>
          </a:prstGeom>
          <a:noFill/>
        </p:spPr>
        <p:txBody>
          <a:bodyPr wrap="non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答辩人</a:t>
            </a:r>
            <a:r>
              <a:rPr lang="zh-CN" altLang="en-US" sz="1800" b="1" dirty="0" smtClean="0">
                <a:solidFill>
                  <a:schemeClr val="bg1"/>
                </a:solidFill>
                <a:latin typeface="微软雅黑" panose="020B0503020204020204" pitchFamily="34" charset="-122"/>
                <a:ea typeface="微软雅黑" panose="020B0503020204020204" pitchFamily="34" charset="-122"/>
              </a:rPr>
              <a:t>：杨绍雄   指导老师：彭敏教授</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555" name="矩形 554"/>
          <p:cNvSpPr/>
          <p:nvPr/>
        </p:nvSpPr>
        <p:spPr>
          <a:xfrm>
            <a:off x="4026269" y="4979629"/>
            <a:ext cx="4159054" cy="499616"/>
          </a:xfrm>
          <a:prstGeom prst="rect">
            <a:avLst/>
          </a:prstGeom>
        </p:spPr>
        <p:txBody>
          <a:bodyPr wrap="square" lIns="91432" tIns="45716" rIns="91432" bIns="45716">
            <a:spAutoFit/>
          </a:bodyPr>
          <a:lstStyle/>
          <a:p>
            <a:pPr algn="ct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恳请各位老师批评指正！</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8058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1000"/>
                                        <p:tgtEl>
                                          <p:spTgt spid="554"/>
                                        </p:tgtEl>
                                      </p:cBhvr>
                                    </p:animEffect>
                                    <p:anim calcmode="lin" valueType="num">
                                      <p:cBhvr>
                                        <p:cTn id="8" dur="1000" fill="hold"/>
                                        <p:tgtEl>
                                          <p:spTgt spid="554"/>
                                        </p:tgtEl>
                                        <p:attrNameLst>
                                          <p:attrName>ppt_x</p:attrName>
                                        </p:attrNameLst>
                                      </p:cBhvr>
                                      <p:tavLst>
                                        <p:tav tm="0">
                                          <p:val>
                                            <p:strVal val="#ppt_x"/>
                                          </p:val>
                                        </p:tav>
                                        <p:tav tm="100000">
                                          <p:val>
                                            <p:strVal val="#ppt_x"/>
                                          </p:val>
                                        </p:tav>
                                      </p:tavLst>
                                    </p:anim>
                                    <p:anim calcmode="lin" valueType="num">
                                      <p:cBhvr>
                                        <p:cTn id="9" dur="1000" fill="hold"/>
                                        <p:tgtEl>
                                          <p:spTgt spid="55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55"/>
                                        </p:tgtEl>
                                        <p:attrNameLst>
                                          <p:attrName>style.visibility</p:attrName>
                                        </p:attrNameLst>
                                      </p:cBhvr>
                                      <p:to>
                                        <p:strVal val="visible"/>
                                      </p:to>
                                    </p:set>
                                    <p:animEffect transition="in" filter="fade">
                                      <p:cBhvr>
                                        <p:cTn id="13" dur="1000"/>
                                        <p:tgtEl>
                                          <p:spTgt spid="555"/>
                                        </p:tgtEl>
                                      </p:cBhvr>
                                    </p:animEffect>
                                    <p:anim calcmode="lin" valueType="num">
                                      <p:cBhvr>
                                        <p:cTn id="14" dur="1000" fill="hold"/>
                                        <p:tgtEl>
                                          <p:spTgt spid="555"/>
                                        </p:tgtEl>
                                        <p:attrNameLst>
                                          <p:attrName>ppt_x</p:attrName>
                                        </p:attrNameLst>
                                      </p:cBhvr>
                                      <p:tavLst>
                                        <p:tav tm="0">
                                          <p:val>
                                            <p:strVal val="#ppt_x"/>
                                          </p:val>
                                        </p:tav>
                                        <p:tav tm="100000">
                                          <p:val>
                                            <p:strVal val="#ppt_x"/>
                                          </p:val>
                                        </p:tav>
                                      </p:tavLst>
                                    </p:anim>
                                    <p:anim calcmode="lin" valueType="num">
                                      <p:cBhvr>
                                        <p:cTn id="15" dur="1000" fill="hold"/>
                                        <p:tgtEl>
                                          <p:spTgt spid="5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P spid="55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B4E5"/>
        </a:solidFill>
        <a:effectLst/>
      </p:bgPr>
    </p:bg>
    <p:spTree>
      <p:nvGrpSpPr>
        <p:cNvPr id="1" name=""/>
        <p:cNvGrpSpPr/>
        <p:nvPr/>
      </p:nvGrpSpPr>
      <p:grpSpPr>
        <a:xfrm>
          <a:off x="0" y="0"/>
          <a:ext cx="0" cy="0"/>
          <a:chOff x="0" y="0"/>
          <a:chExt cx="0" cy="0"/>
        </a:xfrm>
      </p:grpSpPr>
      <p:sp>
        <p:nvSpPr>
          <p:cNvPr id="2" name="空心弧 1"/>
          <p:cNvSpPr/>
          <p:nvPr/>
        </p:nvSpPr>
        <p:spPr>
          <a:xfrm>
            <a:off x="4491666" y="1168324"/>
            <a:ext cx="3352800" cy="3352800"/>
          </a:xfrm>
          <a:prstGeom prst="blockArc">
            <a:avLst>
              <a:gd name="adj1" fmla="val 14025791"/>
              <a:gd name="adj2" fmla="val 11168585"/>
              <a:gd name="adj3" fmla="val 16017"/>
            </a:avLst>
          </a:prstGeom>
          <a:solidFill>
            <a:srgbClr val="0378B0"/>
          </a:solidFill>
          <a:ln>
            <a:noFill/>
          </a:ln>
          <a:effectLst>
            <a:innerShdw blurRad="889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a:off x="4862507" y="1539165"/>
            <a:ext cx="2611119" cy="2611119"/>
          </a:xfrm>
          <a:prstGeom prst="ellipse">
            <a:avLst/>
          </a:prstGeom>
          <a:solidFill>
            <a:schemeClr val="bg1"/>
          </a:solidFill>
          <a:ln>
            <a:no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711849" y="2552336"/>
            <a:ext cx="1005403" cy="584775"/>
          </a:xfrm>
          <a:prstGeom prst="rect">
            <a:avLst/>
          </a:prstGeom>
          <a:noFill/>
          <a:effectLst>
            <a:outerShdw dist="38100" dir="2700000" algn="tl" rotWithShape="0">
              <a:prstClr val="black">
                <a:alpha val="15000"/>
              </a:prstClr>
            </a:outerShdw>
          </a:effectLst>
        </p:spPr>
        <p:txBody>
          <a:bodyPr wrap="none" rtlCol="0">
            <a:spAutoFit/>
          </a:bodyPr>
          <a:lstStyle/>
          <a:p>
            <a:r>
              <a:rPr lang="zh-CN" altLang="en-US" sz="3200" b="1" dirty="0" smtClean="0">
                <a:solidFill>
                  <a:srgbClr val="0378B0"/>
                </a:solidFill>
              </a:rPr>
              <a:t>绪论</a:t>
            </a:r>
            <a:endParaRPr lang="zh-CN" altLang="en-US" sz="3200" b="1" dirty="0">
              <a:solidFill>
                <a:srgbClr val="0378B0"/>
              </a:solidFill>
            </a:endParaRPr>
          </a:p>
        </p:txBody>
      </p:sp>
      <p:grpSp>
        <p:nvGrpSpPr>
          <p:cNvPr id="16" name="组合 15"/>
          <p:cNvGrpSpPr/>
          <p:nvPr/>
        </p:nvGrpSpPr>
        <p:grpSpPr>
          <a:xfrm rot="2948402">
            <a:off x="7546721" y="1185061"/>
            <a:ext cx="1459524" cy="1587398"/>
            <a:chOff x="8219552" y="1436914"/>
            <a:chExt cx="1013886" cy="1102716"/>
          </a:xfrm>
          <a:solidFill>
            <a:schemeClr val="accent2"/>
          </a:solidFill>
          <a:effectLst>
            <a:outerShdw dist="63500" dir="2700000" algn="tl" rotWithShape="0">
              <a:prstClr val="black">
                <a:alpha val="9000"/>
              </a:prstClr>
            </a:outerShdw>
          </a:effectLst>
        </p:grpSpPr>
        <p:sp>
          <p:nvSpPr>
            <p:cNvPr id="14" name="椭圆 13"/>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 name="文本框 16"/>
          <p:cNvSpPr txBox="1"/>
          <p:nvPr/>
        </p:nvSpPr>
        <p:spPr>
          <a:xfrm>
            <a:off x="7685881" y="1639267"/>
            <a:ext cx="1277914" cy="584775"/>
          </a:xfrm>
          <a:prstGeom prst="rect">
            <a:avLst/>
          </a:prstGeom>
          <a:noFill/>
          <a:effectLst>
            <a:outerShdw dist="38100" dir="2700000" algn="tl" rotWithShape="0">
              <a:prstClr val="black">
                <a:alpha val="15000"/>
              </a:prstClr>
            </a:outerShdw>
          </a:effectLst>
        </p:spPr>
        <p:txBody>
          <a:bodyPr wrap="none" rtlCol="0">
            <a:spAutoFit/>
          </a:bodyPr>
          <a:lstStyle/>
          <a:p>
            <a:pPr algn="ctr"/>
            <a:r>
              <a:rPr lang="en-US" altLang="zh-CN" sz="3200" dirty="0" smtClean="0">
                <a:solidFill>
                  <a:prstClr val="white"/>
                </a:solidFill>
              </a:rPr>
              <a:t>Part 1</a:t>
            </a:r>
            <a:endParaRPr lang="zh-CN" altLang="en-US" sz="3200" dirty="0">
              <a:solidFill>
                <a:prstClr val="white"/>
              </a:solidFill>
            </a:endParaRPr>
          </a:p>
        </p:txBody>
      </p:sp>
      <p:sp>
        <p:nvSpPr>
          <p:cNvPr id="18" name="Lorem Ipsum"/>
          <p:cNvSpPr>
            <a:spLocks/>
          </p:cNvSpPr>
          <p:nvPr/>
        </p:nvSpPr>
        <p:spPr bwMode="auto">
          <a:xfrm>
            <a:off x="4339283" y="4681481"/>
            <a:ext cx="3750533" cy="114264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zh-CN" altLang="en-US" sz="2000" dirty="0" smtClean="0">
                <a:solidFill>
                  <a:prstClr val="white"/>
                </a:solidFill>
                <a:latin typeface="+mn-ea"/>
              </a:rPr>
              <a:t>研究背景</a:t>
            </a:r>
            <a:endParaRPr lang="en-US" altLang="zh-CN" sz="2000" dirty="0" smtClean="0">
              <a:solidFill>
                <a:prstClr val="white"/>
              </a:solidFill>
              <a:latin typeface="+mn-ea"/>
            </a:endParaRPr>
          </a:p>
          <a:p>
            <a:pPr algn="ctr">
              <a:spcAft>
                <a:spcPts val="600"/>
              </a:spcAft>
            </a:pPr>
            <a:r>
              <a:rPr lang="zh-CN" altLang="en-US" sz="2000" dirty="0" smtClean="0">
                <a:solidFill>
                  <a:prstClr val="white"/>
                </a:solidFill>
                <a:latin typeface="+mn-ea"/>
              </a:rPr>
              <a:t>国内外研究现状与存在的问题</a:t>
            </a:r>
            <a:endParaRPr lang="en-US" altLang="zh-CN" sz="2000" dirty="0" smtClean="0">
              <a:solidFill>
                <a:prstClr val="white"/>
              </a:solidFill>
              <a:latin typeface="+mn-ea"/>
            </a:endParaRPr>
          </a:p>
          <a:p>
            <a:pPr algn="ctr">
              <a:spcAft>
                <a:spcPts val="600"/>
              </a:spcAft>
            </a:pPr>
            <a:r>
              <a:rPr lang="zh-CN" altLang="en-US" sz="2000" dirty="0" smtClean="0">
                <a:solidFill>
                  <a:prstClr val="white"/>
                </a:solidFill>
                <a:latin typeface="+mn-ea"/>
              </a:rPr>
              <a:t>文本的方法</a:t>
            </a:r>
            <a:endParaRPr lang="en-US" altLang="zh-CN" sz="2000" dirty="0" smtClean="0">
              <a:solidFill>
                <a:prstClr val="white"/>
              </a:solidFill>
              <a:latin typeface="+mn-ea"/>
            </a:endParaRPr>
          </a:p>
        </p:txBody>
      </p:sp>
    </p:spTree>
    <p:extLst>
      <p:ext uri="{BB962C8B-B14F-4D97-AF65-F5344CB8AC3E}">
        <p14:creationId xmlns:p14="http://schemas.microsoft.com/office/powerpoint/2010/main" val="258194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511" y="531771"/>
            <a:ext cx="5082812" cy="584775"/>
          </a:xfrm>
          <a:prstGeom prst="rect">
            <a:avLst/>
          </a:prstGeom>
          <a:noFill/>
        </p:spPr>
        <p:txBody>
          <a:bodyPr wrap="square" rtlCol="0">
            <a:spAutoFit/>
          </a:bodyPr>
          <a:lstStyle/>
          <a:p>
            <a:r>
              <a:rPr lang="zh-CN" altLang="en-US" sz="3200" dirty="0" smtClean="0">
                <a:solidFill>
                  <a:prstClr val="black"/>
                </a:solidFill>
              </a:rPr>
              <a:t>研究背景</a:t>
            </a:r>
            <a:endParaRPr lang="zh-CN" altLang="en-US"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26554" y="1817818"/>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26554" y="405376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26554" y="513021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4" y="6206659"/>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26938" y="181781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1751" y="3951301"/>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26771" y="5020748"/>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8" y="6207452"/>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80025" y="2358653"/>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74791" y="2411501"/>
            <a:ext cx="175208" cy="166874"/>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626938" y="2344353"/>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研究背景</a:t>
            </a:r>
            <a:endParaRPr lang="en-US" altLang="zh-CN" sz="1200" b="1" dirty="0">
              <a:solidFill>
                <a:prstClr val="black"/>
              </a:solidFill>
            </a:endParaRPr>
          </a:p>
        </p:txBody>
      </p:sp>
      <p:sp>
        <p:nvSpPr>
          <p:cNvPr id="25" name="椭圆 24"/>
          <p:cNvSpPr/>
          <p:nvPr/>
        </p:nvSpPr>
        <p:spPr>
          <a:xfrm>
            <a:off x="274790" y="2900609"/>
            <a:ext cx="175208" cy="166874"/>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6937" y="2833461"/>
            <a:ext cx="1120328" cy="461665"/>
          </a:xfrm>
          <a:prstGeom prst="rect">
            <a:avLst/>
          </a:prstGeom>
          <a:ln>
            <a:solidFill>
              <a:schemeClr val="bg1"/>
            </a:solidFill>
          </a:ln>
        </p:spPr>
        <p:txBody>
          <a:bodyPr wrap="square">
            <a:spAutoFit/>
          </a:bodyPr>
          <a:lstStyle/>
          <a:p>
            <a:pPr algn="just"/>
            <a:r>
              <a:rPr lang="zh-CN" altLang="en-US" sz="1200" b="1" dirty="0">
                <a:solidFill>
                  <a:prstClr val="black"/>
                </a:solidFill>
              </a:rPr>
              <a:t>国内外研究现状</a:t>
            </a:r>
            <a:endParaRPr lang="en-US" altLang="zh-CN" sz="1200" b="1" dirty="0">
              <a:solidFill>
                <a:prstClr val="black"/>
              </a:solidFill>
            </a:endParaRPr>
          </a:p>
        </p:txBody>
      </p:sp>
      <p:sp>
        <p:nvSpPr>
          <p:cNvPr id="28" name="椭圆 27"/>
          <p:cNvSpPr/>
          <p:nvPr/>
        </p:nvSpPr>
        <p:spPr>
          <a:xfrm>
            <a:off x="274791" y="3431902"/>
            <a:ext cx="175208" cy="166874"/>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626938" y="336475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本文方法</a:t>
            </a:r>
            <a:endParaRPr lang="en-US" altLang="zh-CN" sz="1200" b="1" dirty="0">
              <a:solidFill>
                <a:prstClr val="black"/>
              </a:solidFill>
            </a:endParaRPr>
          </a:p>
        </p:txBody>
      </p:sp>
      <p:cxnSp>
        <p:nvCxnSpPr>
          <p:cNvPr id="3" name="直接连接符 2"/>
          <p:cNvCxnSpPr>
            <a:stCxn id="55" idx="4"/>
            <a:endCxn id="28" idx="0"/>
          </p:cNvCxnSpPr>
          <p:nvPr/>
        </p:nvCxnSpPr>
        <p:spPr>
          <a:xfrm flipH="1">
            <a:off x="362395" y="2095610"/>
            <a:ext cx="3055" cy="1336292"/>
          </a:xfrm>
          <a:prstGeom prst="line">
            <a:avLst/>
          </a:prstGeom>
        </p:spPr>
        <p:style>
          <a:lnRef idx="1">
            <a:schemeClr val="accent3"/>
          </a:lnRef>
          <a:fillRef idx="0">
            <a:schemeClr val="accent3"/>
          </a:fillRef>
          <a:effectRef idx="0">
            <a:schemeClr val="accent3"/>
          </a:effectRef>
          <a:fontRef idx="minor">
            <a:schemeClr val="tx1"/>
          </a:fontRef>
        </p:style>
      </p:cxnSp>
      <p:sp>
        <p:nvSpPr>
          <p:cNvPr id="30" name="椭圆 29"/>
          <p:cNvSpPr/>
          <p:nvPr/>
        </p:nvSpPr>
        <p:spPr>
          <a:xfrm>
            <a:off x="7310013" y="2137444"/>
            <a:ext cx="4529376" cy="4529375"/>
          </a:xfrm>
          <a:prstGeom prst="ellipse">
            <a:avLst/>
          </a:prstGeom>
          <a:solidFill>
            <a:srgbClr val="0EB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椭圆 30"/>
          <p:cNvSpPr/>
          <p:nvPr/>
        </p:nvSpPr>
        <p:spPr>
          <a:xfrm>
            <a:off x="10754995" y="4015232"/>
            <a:ext cx="758697" cy="7586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2" name="直接连接符 31"/>
          <p:cNvCxnSpPr/>
          <p:nvPr/>
        </p:nvCxnSpPr>
        <p:spPr>
          <a:xfrm flipH="1">
            <a:off x="8206532" y="3215915"/>
            <a:ext cx="473108" cy="14707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9687825" y="4010492"/>
            <a:ext cx="194209" cy="163154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70406" y="3214434"/>
            <a:ext cx="1017420" cy="246703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8193204" y="3951303"/>
            <a:ext cx="1673961" cy="68818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9863386" y="2840749"/>
            <a:ext cx="667269" cy="116974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10530655" y="2833427"/>
            <a:ext cx="603687" cy="15687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687825" y="4402132"/>
            <a:ext cx="1446516" cy="12399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22069" y="4659113"/>
            <a:ext cx="227209" cy="127847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8443085" y="5650589"/>
            <a:ext cx="1243682" cy="2617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8429323" y="4010492"/>
            <a:ext cx="1437842" cy="19167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8664347" y="2847723"/>
            <a:ext cx="1866308" cy="3563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7359660" y="3211065"/>
            <a:ext cx="1300408" cy="89350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8679641" y="2407693"/>
            <a:ext cx="881275" cy="81481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9563689" y="2415963"/>
            <a:ext cx="584630" cy="149591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9373992" y="5650589"/>
            <a:ext cx="305419" cy="9926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7514270" y="4757541"/>
            <a:ext cx="533807" cy="43123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526646" y="3489624"/>
            <a:ext cx="635774" cy="11970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2567274" y="2967808"/>
            <a:ext cx="4037691" cy="5534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400" dirty="0"/>
              <a:t>难以获取准确有用的信息</a:t>
            </a:r>
            <a:endParaRPr lang="en-US" altLang="zh-CN" sz="1400" dirty="0">
              <a:solidFill>
                <a:schemeClr val="bg1"/>
              </a:solidFill>
              <a:latin typeface="Calibri"/>
            </a:endParaRPr>
          </a:p>
        </p:txBody>
      </p:sp>
      <p:sp>
        <p:nvSpPr>
          <p:cNvPr id="50" name="文本框 49"/>
          <p:cNvSpPr txBox="1"/>
          <p:nvPr/>
        </p:nvSpPr>
        <p:spPr>
          <a:xfrm>
            <a:off x="3060741" y="2577140"/>
            <a:ext cx="2359450" cy="369332"/>
          </a:xfrm>
          <a:prstGeom prst="rect">
            <a:avLst/>
          </a:prstGeom>
          <a:noFill/>
        </p:spPr>
        <p:txBody>
          <a:bodyPr wrap="square" rtlCol="0">
            <a:spAutoFit/>
          </a:bodyPr>
          <a:lstStyle/>
          <a:p>
            <a:r>
              <a:rPr lang="zh-CN" altLang="en-US" b="1" dirty="0" smtClean="0">
                <a:solidFill>
                  <a:schemeClr val="accent1"/>
                </a:solidFill>
              </a:rPr>
              <a:t>互联网的迅猛发展</a:t>
            </a:r>
            <a:endParaRPr lang="zh-CN" altLang="en-US" b="1" dirty="0">
              <a:solidFill>
                <a:schemeClr val="accent1"/>
              </a:solidFill>
            </a:endParaRPr>
          </a:p>
        </p:txBody>
      </p:sp>
      <p:sp>
        <p:nvSpPr>
          <p:cNvPr id="51" name="圆角矩形 50"/>
          <p:cNvSpPr/>
          <p:nvPr/>
        </p:nvSpPr>
        <p:spPr>
          <a:xfrm>
            <a:off x="2567275" y="4200481"/>
            <a:ext cx="4037692" cy="55340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smtClean="0">
                <a:solidFill>
                  <a:schemeClr val="bg1"/>
                </a:solidFill>
                <a:latin typeface="Calibri"/>
              </a:rPr>
              <a:t>重要的基础技术</a:t>
            </a:r>
            <a:endParaRPr lang="en-US" altLang="zh-CN" sz="1400" dirty="0">
              <a:solidFill>
                <a:schemeClr val="bg1"/>
              </a:solidFill>
              <a:latin typeface="Calibri"/>
            </a:endParaRPr>
          </a:p>
        </p:txBody>
      </p:sp>
      <p:sp>
        <p:nvSpPr>
          <p:cNvPr id="52" name="文本框 51"/>
          <p:cNvSpPr txBox="1"/>
          <p:nvPr/>
        </p:nvSpPr>
        <p:spPr>
          <a:xfrm>
            <a:off x="3060741" y="3809813"/>
            <a:ext cx="2359450" cy="369332"/>
          </a:xfrm>
          <a:prstGeom prst="rect">
            <a:avLst/>
          </a:prstGeom>
          <a:noFill/>
        </p:spPr>
        <p:txBody>
          <a:bodyPr wrap="square" rtlCol="0">
            <a:spAutoFit/>
          </a:bodyPr>
          <a:lstStyle/>
          <a:p>
            <a:r>
              <a:rPr lang="zh-CN" altLang="en-US" b="1" dirty="0" smtClean="0">
                <a:solidFill>
                  <a:schemeClr val="accent2"/>
                </a:solidFill>
              </a:rPr>
              <a:t>实体关系提取</a:t>
            </a:r>
            <a:endParaRPr lang="zh-CN" altLang="en-US" b="1" dirty="0">
              <a:solidFill>
                <a:schemeClr val="accent2"/>
              </a:solidFill>
            </a:endParaRPr>
          </a:p>
        </p:txBody>
      </p:sp>
      <p:sp>
        <p:nvSpPr>
          <p:cNvPr id="53" name="圆角矩形 52"/>
          <p:cNvSpPr/>
          <p:nvPr/>
        </p:nvSpPr>
        <p:spPr>
          <a:xfrm>
            <a:off x="2567274" y="5518204"/>
            <a:ext cx="4037692" cy="55340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smtClean="0">
                <a:solidFill>
                  <a:schemeClr val="bg1"/>
                </a:solidFill>
                <a:latin typeface="Calibri"/>
              </a:rPr>
              <a:t>既是机遇，也是挑战</a:t>
            </a:r>
            <a:endParaRPr lang="en-US" altLang="zh-CN" sz="1400" dirty="0">
              <a:solidFill>
                <a:schemeClr val="bg1"/>
              </a:solidFill>
              <a:latin typeface="Calibri"/>
            </a:endParaRPr>
          </a:p>
        </p:txBody>
      </p:sp>
      <p:sp>
        <p:nvSpPr>
          <p:cNvPr id="54" name="文本框 53"/>
          <p:cNvSpPr txBox="1"/>
          <p:nvPr/>
        </p:nvSpPr>
        <p:spPr>
          <a:xfrm>
            <a:off x="3060741" y="5127536"/>
            <a:ext cx="2359450" cy="369332"/>
          </a:xfrm>
          <a:prstGeom prst="rect">
            <a:avLst/>
          </a:prstGeom>
          <a:noFill/>
        </p:spPr>
        <p:txBody>
          <a:bodyPr wrap="square" rtlCol="0">
            <a:spAutoFit/>
          </a:bodyPr>
          <a:lstStyle/>
          <a:p>
            <a:r>
              <a:rPr lang="zh-CN" altLang="en-US" b="1" dirty="0" smtClean="0">
                <a:solidFill>
                  <a:schemeClr val="accent3"/>
                </a:solidFill>
              </a:rPr>
              <a:t>深度学习</a:t>
            </a:r>
            <a:endParaRPr lang="zh-CN" altLang="en-US" b="1" dirty="0">
              <a:solidFill>
                <a:schemeClr val="accent3"/>
              </a:solidFill>
            </a:endParaRPr>
          </a:p>
        </p:txBody>
      </p:sp>
      <p:sp>
        <p:nvSpPr>
          <p:cNvPr id="89" name="椭圆 88"/>
          <p:cNvSpPr/>
          <p:nvPr/>
        </p:nvSpPr>
        <p:spPr>
          <a:xfrm>
            <a:off x="9233414" y="3361871"/>
            <a:ext cx="1297241" cy="12972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000" dirty="0">
              <a:solidFill>
                <a:schemeClr val="bg1">
                  <a:lumMod val="65000"/>
                </a:schemeClr>
              </a:solidFill>
            </a:endParaRPr>
          </a:p>
        </p:txBody>
      </p:sp>
      <p:sp>
        <p:nvSpPr>
          <p:cNvPr id="90" name="椭圆 89"/>
          <p:cNvSpPr/>
          <p:nvPr/>
        </p:nvSpPr>
        <p:spPr>
          <a:xfrm>
            <a:off x="7823321" y="4256273"/>
            <a:ext cx="766424" cy="7664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bg1">
                  <a:lumMod val="65000"/>
                </a:schemeClr>
              </a:solidFill>
            </a:endParaRPr>
          </a:p>
        </p:txBody>
      </p:sp>
      <p:sp>
        <p:nvSpPr>
          <p:cNvPr id="91" name="椭圆 90"/>
          <p:cNvSpPr/>
          <p:nvPr/>
        </p:nvSpPr>
        <p:spPr>
          <a:xfrm>
            <a:off x="9190428" y="5145698"/>
            <a:ext cx="992677" cy="9926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bg1">
                  <a:lumMod val="65000"/>
                </a:schemeClr>
              </a:solidFill>
            </a:endParaRPr>
          </a:p>
        </p:txBody>
      </p:sp>
      <p:sp>
        <p:nvSpPr>
          <p:cNvPr id="92" name="椭圆 91"/>
          <p:cNvSpPr/>
          <p:nvPr/>
        </p:nvSpPr>
        <p:spPr>
          <a:xfrm>
            <a:off x="8125869" y="2662146"/>
            <a:ext cx="1107542" cy="11075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solidFill>
                <a:schemeClr val="bg1">
                  <a:lumMod val="65000"/>
                </a:schemeClr>
              </a:solidFill>
            </a:endParaRPr>
          </a:p>
        </p:txBody>
      </p:sp>
      <p:sp>
        <p:nvSpPr>
          <p:cNvPr id="93" name="椭圆 92"/>
          <p:cNvSpPr/>
          <p:nvPr/>
        </p:nvSpPr>
        <p:spPr>
          <a:xfrm>
            <a:off x="10193012" y="2475926"/>
            <a:ext cx="714431" cy="7144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400" dirty="0">
              <a:solidFill>
                <a:schemeClr val="bg1">
                  <a:lumMod val="65000"/>
                </a:schemeClr>
              </a:solidFill>
            </a:endParaRPr>
          </a:p>
        </p:txBody>
      </p:sp>
      <p:sp>
        <p:nvSpPr>
          <p:cNvPr id="94" name="椭圆 93"/>
          <p:cNvSpPr/>
          <p:nvPr/>
        </p:nvSpPr>
        <p:spPr>
          <a:xfrm>
            <a:off x="8182355" y="5650589"/>
            <a:ext cx="523551" cy="5235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bg1">
                  <a:lumMod val="65000"/>
                </a:schemeClr>
              </a:solidFill>
            </a:endParaRPr>
          </a:p>
        </p:txBody>
      </p:sp>
      <p:sp>
        <p:nvSpPr>
          <p:cNvPr id="95" name="椭圆 94"/>
          <p:cNvSpPr/>
          <p:nvPr/>
        </p:nvSpPr>
        <p:spPr>
          <a:xfrm>
            <a:off x="9373992" y="2220771"/>
            <a:ext cx="373844" cy="3738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100" dirty="0">
              <a:solidFill>
                <a:schemeClr val="bg1">
                  <a:lumMod val="65000"/>
                </a:schemeClr>
              </a:solidFill>
            </a:endParaRPr>
          </a:p>
        </p:txBody>
      </p:sp>
    </p:spTree>
    <p:extLst>
      <p:ext uri="{BB962C8B-B14F-4D97-AF65-F5344CB8AC3E}">
        <p14:creationId xmlns:p14="http://schemas.microsoft.com/office/powerpoint/2010/main" val="393066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anim calcmode="lin" valueType="num">
                                      <p:cBhvr>
                                        <p:cTn id="33" dur="1000" fill="hold"/>
                                        <p:tgtEl>
                                          <p:spTgt spid="35"/>
                                        </p:tgtEl>
                                        <p:attrNameLst>
                                          <p:attrName>ppt_x</p:attrName>
                                        </p:attrNameLst>
                                      </p:cBhvr>
                                      <p:tavLst>
                                        <p:tav tm="0">
                                          <p:val>
                                            <p:strVal val="#ppt_x"/>
                                          </p:val>
                                        </p:tav>
                                        <p:tav tm="100000">
                                          <p:val>
                                            <p:strVal val="#ppt_x"/>
                                          </p:val>
                                        </p:tav>
                                      </p:tavLst>
                                    </p:anim>
                                    <p:anim calcmode="lin" valueType="num">
                                      <p:cBhvr>
                                        <p:cTn id="34" dur="1000" fill="hold"/>
                                        <p:tgtEl>
                                          <p:spTgt spid="3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1000"/>
                                        <p:tgtEl>
                                          <p:spTgt spid="38"/>
                                        </p:tgtEl>
                                      </p:cBhvr>
                                    </p:animEffect>
                                    <p:anim calcmode="lin" valueType="num">
                                      <p:cBhvr>
                                        <p:cTn id="48" dur="1000" fill="hold"/>
                                        <p:tgtEl>
                                          <p:spTgt spid="38"/>
                                        </p:tgtEl>
                                        <p:attrNameLst>
                                          <p:attrName>ppt_x</p:attrName>
                                        </p:attrNameLst>
                                      </p:cBhvr>
                                      <p:tavLst>
                                        <p:tav tm="0">
                                          <p:val>
                                            <p:strVal val="#ppt_x"/>
                                          </p:val>
                                        </p:tav>
                                        <p:tav tm="100000">
                                          <p:val>
                                            <p:strVal val="#ppt_x"/>
                                          </p:val>
                                        </p:tav>
                                      </p:tavLst>
                                    </p:anim>
                                    <p:anim calcmode="lin" valueType="num">
                                      <p:cBhvr>
                                        <p:cTn id="49" dur="1000" fill="hold"/>
                                        <p:tgtEl>
                                          <p:spTgt spid="3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1000"/>
                                        <p:tgtEl>
                                          <p:spTgt spid="39"/>
                                        </p:tgtEl>
                                      </p:cBhvr>
                                    </p:animEffect>
                                    <p:anim calcmode="lin" valueType="num">
                                      <p:cBhvr>
                                        <p:cTn id="53" dur="1000" fill="hold"/>
                                        <p:tgtEl>
                                          <p:spTgt spid="39"/>
                                        </p:tgtEl>
                                        <p:attrNameLst>
                                          <p:attrName>ppt_x</p:attrName>
                                        </p:attrNameLst>
                                      </p:cBhvr>
                                      <p:tavLst>
                                        <p:tav tm="0">
                                          <p:val>
                                            <p:strVal val="#ppt_x"/>
                                          </p:val>
                                        </p:tav>
                                        <p:tav tm="100000">
                                          <p:val>
                                            <p:strVal val="#ppt_x"/>
                                          </p:val>
                                        </p:tav>
                                      </p:tavLst>
                                    </p:anim>
                                    <p:anim calcmode="lin" valueType="num">
                                      <p:cBhvr>
                                        <p:cTn id="54" dur="1000" fill="hold"/>
                                        <p:tgtEl>
                                          <p:spTgt spid="3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1000"/>
                                        <p:tgtEl>
                                          <p:spTgt spid="40"/>
                                        </p:tgtEl>
                                      </p:cBhvr>
                                    </p:animEffect>
                                    <p:anim calcmode="lin" valueType="num">
                                      <p:cBhvr>
                                        <p:cTn id="58" dur="1000" fill="hold"/>
                                        <p:tgtEl>
                                          <p:spTgt spid="40"/>
                                        </p:tgtEl>
                                        <p:attrNameLst>
                                          <p:attrName>ppt_x</p:attrName>
                                        </p:attrNameLst>
                                      </p:cBhvr>
                                      <p:tavLst>
                                        <p:tav tm="0">
                                          <p:val>
                                            <p:strVal val="#ppt_x"/>
                                          </p:val>
                                        </p:tav>
                                        <p:tav tm="100000">
                                          <p:val>
                                            <p:strVal val="#ppt_x"/>
                                          </p:val>
                                        </p:tav>
                                      </p:tavLst>
                                    </p:anim>
                                    <p:anim calcmode="lin" valueType="num">
                                      <p:cBhvr>
                                        <p:cTn id="59" dur="1000" fill="hold"/>
                                        <p:tgtEl>
                                          <p:spTgt spid="4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1000"/>
                                        <p:tgtEl>
                                          <p:spTgt spid="41"/>
                                        </p:tgtEl>
                                      </p:cBhvr>
                                    </p:animEffect>
                                    <p:anim calcmode="lin" valueType="num">
                                      <p:cBhvr>
                                        <p:cTn id="63" dur="1000" fill="hold"/>
                                        <p:tgtEl>
                                          <p:spTgt spid="41"/>
                                        </p:tgtEl>
                                        <p:attrNameLst>
                                          <p:attrName>ppt_x</p:attrName>
                                        </p:attrNameLst>
                                      </p:cBhvr>
                                      <p:tavLst>
                                        <p:tav tm="0">
                                          <p:val>
                                            <p:strVal val="#ppt_x"/>
                                          </p:val>
                                        </p:tav>
                                        <p:tav tm="100000">
                                          <p:val>
                                            <p:strVal val="#ppt_x"/>
                                          </p:val>
                                        </p:tav>
                                      </p:tavLst>
                                    </p:anim>
                                    <p:anim calcmode="lin" valueType="num">
                                      <p:cBhvr>
                                        <p:cTn id="64" dur="1000" fill="hold"/>
                                        <p:tgtEl>
                                          <p:spTgt spid="4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1000"/>
                                        <p:tgtEl>
                                          <p:spTgt spid="42"/>
                                        </p:tgtEl>
                                      </p:cBhvr>
                                    </p:animEffect>
                                    <p:anim calcmode="lin" valueType="num">
                                      <p:cBhvr>
                                        <p:cTn id="68" dur="1000" fill="hold"/>
                                        <p:tgtEl>
                                          <p:spTgt spid="42"/>
                                        </p:tgtEl>
                                        <p:attrNameLst>
                                          <p:attrName>ppt_x</p:attrName>
                                        </p:attrNameLst>
                                      </p:cBhvr>
                                      <p:tavLst>
                                        <p:tav tm="0">
                                          <p:val>
                                            <p:strVal val="#ppt_x"/>
                                          </p:val>
                                        </p:tav>
                                        <p:tav tm="100000">
                                          <p:val>
                                            <p:strVal val="#ppt_x"/>
                                          </p:val>
                                        </p:tav>
                                      </p:tavLst>
                                    </p:anim>
                                    <p:anim calcmode="lin" valueType="num">
                                      <p:cBhvr>
                                        <p:cTn id="69" dur="1000" fill="hold"/>
                                        <p:tgtEl>
                                          <p:spTgt spid="4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1000"/>
                                        <p:tgtEl>
                                          <p:spTgt spid="43"/>
                                        </p:tgtEl>
                                      </p:cBhvr>
                                    </p:animEffect>
                                    <p:anim calcmode="lin" valueType="num">
                                      <p:cBhvr>
                                        <p:cTn id="73" dur="1000" fill="hold"/>
                                        <p:tgtEl>
                                          <p:spTgt spid="43"/>
                                        </p:tgtEl>
                                        <p:attrNameLst>
                                          <p:attrName>ppt_x</p:attrName>
                                        </p:attrNameLst>
                                      </p:cBhvr>
                                      <p:tavLst>
                                        <p:tav tm="0">
                                          <p:val>
                                            <p:strVal val="#ppt_x"/>
                                          </p:val>
                                        </p:tav>
                                        <p:tav tm="100000">
                                          <p:val>
                                            <p:strVal val="#ppt_x"/>
                                          </p:val>
                                        </p:tav>
                                      </p:tavLst>
                                    </p:anim>
                                    <p:anim calcmode="lin" valueType="num">
                                      <p:cBhvr>
                                        <p:cTn id="74" dur="1000" fill="hold"/>
                                        <p:tgtEl>
                                          <p:spTgt spid="4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1000"/>
                                        <p:tgtEl>
                                          <p:spTgt spid="44"/>
                                        </p:tgtEl>
                                      </p:cBhvr>
                                    </p:animEffect>
                                    <p:anim calcmode="lin" valueType="num">
                                      <p:cBhvr>
                                        <p:cTn id="78" dur="1000" fill="hold"/>
                                        <p:tgtEl>
                                          <p:spTgt spid="44"/>
                                        </p:tgtEl>
                                        <p:attrNameLst>
                                          <p:attrName>ppt_x</p:attrName>
                                        </p:attrNameLst>
                                      </p:cBhvr>
                                      <p:tavLst>
                                        <p:tav tm="0">
                                          <p:val>
                                            <p:strVal val="#ppt_x"/>
                                          </p:val>
                                        </p:tav>
                                        <p:tav tm="100000">
                                          <p:val>
                                            <p:strVal val="#ppt_x"/>
                                          </p:val>
                                        </p:tav>
                                      </p:tavLst>
                                    </p:anim>
                                    <p:anim calcmode="lin" valueType="num">
                                      <p:cBhvr>
                                        <p:cTn id="79" dur="1000" fill="hold"/>
                                        <p:tgtEl>
                                          <p:spTgt spid="4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1000"/>
                                        <p:tgtEl>
                                          <p:spTgt spid="45"/>
                                        </p:tgtEl>
                                      </p:cBhvr>
                                    </p:animEffect>
                                    <p:anim calcmode="lin" valueType="num">
                                      <p:cBhvr>
                                        <p:cTn id="83" dur="1000" fill="hold"/>
                                        <p:tgtEl>
                                          <p:spTgt spid="45"/>
                                        </p:tgtEl>
                                        <p:attrNameLst>
                                          <p:attrName>ppt_x</p:attrName>
                                        </p:attrNameLst>
                                      </p:cBhvr>
                                      <p:tavLst>
                                        <p:tav tm="0">
                                          <p:val>
                                            <p:strVal val="#ppt_x"/>
                                          </p:val>
                                        </p:tav>
                                        <p:tav tm="100000">
                                          <p:val>
                                            <p:strVal val="#ppt_x"/>
                                          </p:val>
                                        </p:tav>
                                      </p:tavLst>
                                    </p:anim>
                                    <p:anim calcmode="lin" valueType="num">
                                      <p:cBhvr>
                                        <p:cTn id="84" dur="1000" fill="hold"/>
                                        <p:tgtEl>
                                          <p:spTgt spid="45"/>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0"/>
                                        <p:tgtEl>
                                          <p:spTgt spid="47"/>
                                        </p:tgtEl>
                                      </p:cBhvr>
                                    </p:animEffect>
                                    <p:anim calcmode="lin" valueType="num">
                                      <p:cBhvr>
                                        <p:cTn id="93" dur="1000" fill="hold"/>
                                        <p:tgtEl>
                                          <p:spTgt spid="47"/>
                                        </p:tgtEl>
                                        <p:attrNameLst>
                                          <p:attrName>ppt_x</p:attrName>
                                        </p:attrNameLst>
                                      </p:cBhvr>
                                      <p:tavLst>
                                        <p:tav tm="0">
                                          <p:val>
                                            <p:strVal val="#ppt_x"/>
                                          </p:val>
                                        </p:tav>
                                        <p:tav tm="100000">
                                          <p:val>
                                            <p:strVal val="#ppt_x"/>
                                          </p:val>
                                        </p:tav>
                                      </p:tavLst>
                                    </p:anim>
                                    <p:anim calcmode="lin" valueType="num">
                                      <p:cBhvr>
                                        <p:cTn id="94" dur="1000" fill="hold"/>
                                        <p:tgtEl>
                                          <p:spTgt spid="4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1000"/>
                                        <p:tgtEl>
                                          <p:spTgt spid="48"/>
                                        </p:tgtEl>
                                      </p:cBhvr>
                                    </p:animEffect>
                                    <p:anim calcmode="lin" valueType="num">
                                      <p:cBhvr>
                                        <p:cTn id="98" dur="1000" fill="hold"/>
                                        <p:tgtEl>
                                          <p:spTgt spid="48"/>
                                        </p:tgtEl>
                                        <p:attrNameLst>
                                          <p:attrName>ppt_x</p:attrName>
                                        </p:attrNameLst>
                                      </p:cBhvr>
                                      <p:tavLst>
                                        <p:tav tm="0">
                                          <p:val>
                                            <p:strVal val="#ppt_x"/>
                                          </p:val>
                                        </p:tav>
                                        <p:tav tm="100000">
                                          <p:val>
                                            <p:strVal val="#ppt_x"/>
                                          </p:val>
                                        </p:tav>
                                      </p:tavLst>
                                    </p:anim>
                                    <p:anim calcmode="lin" valueType="num">
                                      <p:cBhvr>
                                        <p:cTn id="99" dur="1000" fill="hold"/>
                                        <p:tgtEl>
                                          <p:spTgt spid="4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89"/>
                                        </p:tgtEl>
                                        <p:attrNameLst>
                                          <p:attrName>style.visibility</p:attrName>
                                        </p:attrNameLst>
                                      </p:cBhvr>
                                      <p:to>
                                        <p:strVal val="visible"/>
                                      </p:to>
                                    </p:set>
                                    <p:animEffect transition="in" filter="fade">
                                      <p:cBhvr>
                                        <p:cTn id="102" dur="1000"/>
                                        <p:tgtEl>
                                          <p:spTgt spid="89"/>
                                        </p:tgtEl>
                                      </p:cBhvr>
                                    </p:animEffect>
                                    <p:anim calcmode="lin" valueType="num">
                                      <p:cBhvr>
                                        <p:cTn id="103" dur="1000" fill="hold"/>
                                        <p:tgtEl>
                                          <p:spTgt spid="89"/>
                                        </p:tgtEl>
                                        <p:attrNameLst>
                                          <p:attrName>ppt_x</p:attrName>
                                        </p:attrNameLst>
                                      </p:cBhvr>
                                      <p:tavLst>
                                        <p:tav tm="0">
                                          <p:val>
                                            <p:strVal val="#ppt_x"/>
                                          </p:val>
                                        </p:tav>
                                        <p:tav tm="100000">
                                          <p:val>
                                            <p:strVal val="#ppt_x"/>
                                          </p:val>
                                        </p:tav>
                                      </p:tavLst>
                                    </p:anim>
                                    <p:anim calcmode="lin" valueType="num">
                                      <p:cBhvr>
                                        <p:cTn id="104" dur="1000" fill="hold"/>
                                        <p:tgtEl>
                                          <p:spTgt spid="8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90"/>
                                        </p:tgtEl>
                                        <p:attrNameLst>
                                          <p:attrName>style.visibility</p:attrName>
                                        </p:attrNameLst>
                                      </p:cBhvr>
                                      <p:to>
                                        <p:strVal val="visible"/>
                                      </p:to>
                                    </p:set>
                                    <p:animEffect transition="in" filter="fade">
                                      <p:cBhvr>
                                        <p:cTn id="107" dur="1000"/>
                                        <p:tgtEl>
                                          <p:spTgt spid="90"/>
                                        </p:tgtEl>
                                      </p:cBhvr>
                                    </p:animEffect>
                                    <p:anim calcmode="lin" valueType="num">
                                      <p:cBhvr>
                                        <p:cTn id="108" dur="1000" fill="hold"/>
                                        <p:tgtEl>
                                          <p:spTgt spid="90"/>
                                        </p:tgtEl>
                                        <p:attrNameLst>
                                          <p:attrName>ppt_x</p:attrName>
                                        </p:attrNameLst>
                                      </p:cBhvr>
                                      <p:tavLst>
                                        <p:tav tm="0">
                                          <p:val>
                                            <p:strVal val="#ppt_x"/>
                                          </p:val>
                                        </p:tav>
                                        <p:tav tm="100000">
                                          <p:val>
                                            <p:strVal val="#ppt_x"/>
                                          </p:val>
                                        </p:tav>
                                      </p:tavLst>
                                    </p:anim>
                                    <p:anim calcmode="lin" valueType="num">
                                      <p:cBhvr>
                                        <p:cTn id="109" dur="1000" fill="hold"/>
                                        <p:tgtEl>
                                          <p:spTgt spid="9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fade">
                                      <p:cBhvr>
                                        <p:cTn id="112" dur="1000"/>
                                        <p:tgtEl>
                                          <p:spTgt spid="91"/>
                                        </p:tgtEl>
                                      </p:cBhvr>
                                    </p:animEffect>
                                    <p:anim calcmode="lin" valueType="num">
                                      <p:cBhvr>
                                        <p:cTn id="113" dur="1000" fill="hold"/>
                                        <p:tgtEl>
                                          <p:spTgt spid="91"/>
                                        </p:tgtEl>
                                        <p:attrNameLst>
                                          <p:attrName>ppt_x</p:attrName>
                                        </p:attrNameLst>
                                      </p:cBhvr>
                                      <p:tavLst>
                                        <p:tav tm="0">
                                          <p:val>
                                            <p:strVal val="#ppt_x"/>
                                          </p:val>
                                        </p:tav>
                                        <p:tav tm="100000">
                                          <p:val>
                                            <p:strVal val="#ppt_x"/>
                                          </p:val>
                                        </p:tav>
                                      </p:tavLst>
                                    </p:anim>
                                    <p:anim calcmode="lin" valueType="num">
                                      <p:cBhvr>
                                        <p:cTn id="114" dur="1000" fill="hold"/>
                                        <p:tgtEl>
                                          <p:spTgt spid="9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92"/>
                                        </p:tgtEl>
                                        <p:attrNameLst>
                                          <p:attrName>style.visibility</p:attrName>
                                        </p:attrNameLst>
                                      </p:cBhvr>
                                      <p:to>
                                        <p:strVal val="visible"/>
                                      </p:to>
                                    </p:set>
                                    <p:animEffect transition="in" filter="fade">
                                      <p:cBhvr>
                                        <p:cTn id="117" dur="1000"/>
                                        <p:tgtEl>
                                          <p:spTgt spid="92"/>
                                        </p:tgtEl>
                                      </p:cBhvr>
                                    </p:animEffect>
                                    <p:anim calcmode="lin" valueType="num">
                                      <p:cBhvr>
                                        <p:cTn id="118" dur="1000" fill="hold"/>
                                        <p:tgtEl>
                                          <p:spTgt spid="92"/>
                                        </p:tgtEl>
                                        <p:attrNameLst>
                                          <p:attrName>ppt_x</p:attrName>
                                        </p:attrNameLst>
                                      </p:cBhvr>
                                      <p:tavLst>
                                        <p:tav tm="0">
                                          <p:val>
                                            <p:strVal val="#ppt_x"/>
                                          </p:val>
                                        </p:tav>
                                        <p:tav tm="100000">
                                          <p:val>
                                            <p:strVal val="#ppt_x"/>
                                          </p:val>
                                        </p:tav>
                                      </p:tavLst>
                                    </p:anim>
                                    <p:anim calcmode="lin" valueType="num">
                                      <p:cBhvr>
                                        <p:cTn id="119" dur="1000" fill="hold"/>
                                        <p:tgtEl>
                                          <p:spTgt spid="92"/>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fade">
                                      <p:cBhvr>
                                        <p:cTn id="122" dur="1000"/>
                                        <p:tgtEl>
                                          <p:spTgt spid="93"/>
                                        </p:tgtEl>
                                      </p:cBhvr>
                                    </p:animEffect>
                                    <p:anim calcmode="lin" valueType="num">
                                      <p:cBhvr>
                                        <p:cTn id="123" dur="1000" fill="hold"/>
                                        <p:tgtEl>
                                          <p:spTgt spid="93"/>
                                        </p:tgtEl>
                                        <p:attrNameLst>
                                          <p:attrName>ppt_x</p:attrName>
                                        </p:attrNameLst>
                                      </p:cBhvr>
                                      <p:tavLst>
                                        <p:tav tm="0">
                                          <p:val>
                                            <p:strVal val="#ppt_x"/>
                                          </p:val>
                                        </p:tav>
                                        <p:tav tm="100000">
                                          <p:val>
                                            <p:strVal val="#ppt_x"/>
                                          </p:val>
                                        </p:tav>
                                      </p:tavLst>
                                    </p:anim>
                                    <p:anim calcmode="lin" valueType="num">
                                      <p:cBhvr>
                                        <p:cTn id="124" dur="1000" fill="hold"/>
                                        <p:tgtEl>
                                          <p:spTgt spid="9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fade">
                                      <p:cBhvr>
                                        <p:cTn id="127" dur="1000"/>
                                        <p:tgtEl>
                                          <p:spTgt spid="94"/>
                                        </p:tgtEl>
                                      </p:cBhvr>
                                    </p:animEffect>
                                    <p:anim calcmode="lin" valueType="num">
                                      <p:cBhvr>
                                        <p:cTn id="128" dur="1000" fill="hold"/>
                                        <p:tgtEl>
                                          <p:spTgt spid="94"/>
                                        </p:tgtEl>
                                        <p:attrNameLst>
                                          <p:attrName>ppt_x</p:attrName>
                                        </p:attrNameLst>
                                      </p:cBhvr>
                                      <p:tavLst>
                                        <p:tav tm="0">
                                          <p:val>
                                            <p:strVal val="#ppt_x"/>
                                          </p:val>
                                        </p:tav>
                                        <p:tav tm="100000">
                                          <p:val>
                                            <p:strVal val="#ppt_x"/>
                                          </p:val>
                                        </p:tav>
                                      </p:tavLst>
                                    </p:anim>
                                    <p:anim calcmode="lin" valueType="num">
                                      <p:cBhvr>
                                        <p:cTn id="129" dur="1000" fill="hold"/>
                                        <p:tgtEl>
                                          <p:spTgt spid="94"/>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fade">
                                      <p:cBhvr>
                                        <p:cTn id="132" dur="1000"/>
                                        <p:tgtEl>
                                          <p:spTgt spid="95"/>
                                        </p:tgtEl>
                                      </p:cBhvr>
                                    </p:animEffect>
                                    <p:anim calcmode="lin" valueType="num">
                                      <p:cBhvr>
                                        <p:cTn id="133" dur="1000" fill="hold"/>
                                        <p:tgtEl>
                                          <p:spTgt spid="95"/>
                                        </p:tgtEl>
                                        <p:attrNameLst>
                                          <p:attrName>ppt_x</p:attrName>
                                        </p:attrNameLst>
                                      </p:cBhvr>
                                      <p:tavLst>
                                        <p:tav tm="0">
                                          <p:val>
                                            <p:strVal val="#ppt_x"/>
                                          </p:val>
                                        </p:tav>
                                        <p:tav tm="100000">
                                          <p:val>
                                            <p:strVal val="#ppt_x"/>
                                          </p:val>
                                        </p:tav>
                                      </p:tavLst>
                                    </p:anim>
                                    <p:anim calcmode="lin" valueType="num">
                                      <p:cBhvr>
                                        <p:cTn id="13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fade">
                                      <p:cBhvr>
                                        <p:cTn id="139" dur="1000"/>
                                        <p:tgtEl>
                                          <p:spTgt spid="49"/>
                                        </p:tgtEl>
                                      </p:cBhvr>
                                    </p:animEffect>
                                    <p:anim calcmode="lin" valueType="num">
                                      <p:cBhvr>
                                        <p:cTn id="140" dur="1000" fill="hold"/>
                                        <p:tgtEl>
                                          <p:spTgt spid="49"/>
                                        </p:tgtEl>
                                        <p:attrNameLst>
                                          <p:attrName>ppt_x</p:attrName>
                                        </p:attrNameLst>
                                      </p:cBhvr>
                                      <p:tavLst>
                                        <p:tav tm="0">
                                          <p:val>
                                            <p:strVal val="#ppt_x"/>
                                          </p:val>
                                        </p:tav>
                                        <p:tav tm="100000">
                                          <p:val>
                                            <p:strVal val="#ppt_x"/>
                                          </p:val>
                                        </p:tav>
                                      </p:tavLst>
                                    </p:anim>
                                    <p:anim calcmode="lin" valueType="num">
                                      <p:cBhvr>
                                        <p:cTn id="141" dur="1000" fill="hold"/>
                                        <p:tgtEl>
                                          <p:spTgt spid="49"/>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1000"/>
                                        <p:tgtEl>
                                          <p:spTgt spid="50"/>
                                        </p:tgtEl>
                                      </p:cBhvr>
                                    </p:animEffect>
                                    <p:anim calcmode="lin" valueType="num">
                                      <p:cBhvr>
                                        <p:cTn id="145" dur="1000" fill="hold"/>
                                        <p:tgtEl>
                                          <p:spTgt spid="50"/>
                                        </p:tgtEl>
                                        <p:attrNameLst>
                                          <p:attrName>ppt_x</p:attrName>
                                        </p:attrNameLst>
                                      </p:cBhvr>
                                      <p:tavLst>
                                        <p:tav tm="0">
                                          <p:val>
                                            <p:strVal val="#ppt_x"/>
                                          </p:val>
                                        </p:tav>
                                        <p:tav tm="100000">
                                          <p:val>
                                            <p:strVal val="#ppt_x"/>
                                          </p:val>
                                        </p:tav>
                                      </p:tavLst>
                                    </p:anim>
                                    <p:anim calcmode="lin" valueType="num">
                                      <p:cBhvr>
                                        <p:cTn id="1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51"/>
                                        </p:tgtEl>
                                        <p:attrNameLst>
                                          <p:attrName>style.visibility</p:attrName>
                                        </p:attrNameLst>
                                      </p:cBhvr>
                                      <p:to>
                                        <p:strVal val="visible"/>
                                      </p:to>
                                    </p:set>
                                    <p:animEffect transition="in" filter="fade">
                                      <p:cBhvr>
                                        <p:cTn id="151" dur="1000"/>
                                        <p:tgtEl>
                                          <p:spTgt spid="51"/>
                                        </p:tgtEl>
                                      </p:cBhvr>
                                    </p:animEffect>
                                    <p:anim calcmode="lin" valueType="num">
                                      <p:cBhvr>
                                        <p:cTn id="152" dur="1000" fill="hold"/>
                                        <p:tgtEl>
                                          <p:spTgt spid="51"/>
                                        </p:tgtEl>
                                        <p:attrNameLst>
                                          <p:attrName>ppt_x</p:attrName>
                                        </p:attrNameLst>
                                      </p:cBhvr>
                                      <p:tavLst>
                                        <p:tav tm="0">
                                          <p:val>
                                            <p:strVal val="#ppt_x"/>
                                          </p:val>
                                        </p:tav>
                                        <p:tav tm="100000">
                                          <p:val>
                                            <p:strVal val="#ppt_x"/>
                                          </p:val>
                                        </p:tav>
                                      </p:tavLst>
                                    </p:anim>
                                    <p:anim calcmode="lin" valueType="num">
                                      <p:cBhvr>
                                        <p:cTn id="153" dur="1000" fill="hold"/>
                                        <p:tgtEl>
                                          <p:spTgt spid="51"/>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52"/>
                                        </p:tgtEl>
                                        <p:attrNameLst>
                                          <p:attrName>style.visibility</p:attrName>
                                        </p:attrNameLst>
                                      </p:cBhvr>
                                      <p:to>
                                        <p:strVal val="visible"/>
                                      </p:to>
                                    </p:set>
                                    <p:animEffect transition="in" filter="fade">
                                      <p:cBhvr>
                                        <p:cTn id="156" dur="1000"/>
                                        <p:tgtEl>
                                          <p:spTgt spid="52"/>
                                        </p:tgtEl>
                                      </p:cBhvr>
                                    </p:animEffect>
                                    <p:anim calcmode="lin" valueType="num">
                                      <p:cBhvr>
                                        <p:cTn id="157" dur="1000" fill="hold"/>
                                        <p:tgtEl>
                                          <p:spTgt spid="52"/>
                                        </p:tgtEl>
                                        <p:attrNameLst>
                                          <p:attrName>ppt_x</p:attrName>
                                        </p:attrNameLst>
                                      </p:cBhvr>
                                      <p:tavLst>
                                        <p:tav tm="0">
                                          <p:val>
                                            <p:strVal val="#ppt_x"/>
                                          </p:val>
                                        </p:tav>
                                        <p:tav tm="100000">
                                          <p:val>
                                            <p:strVal val="#ppt_x"/>
                                          </p:val>
                                        </p:tav>
                                      </p:tavLst>
                                    </p:anim>
                                    <p:anim calcmode="lin" valueType="num">
                                      <p:cBhvr>
                                        <p:cTn id="158"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42"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fade">
                                      <p:cBhvr>
                                        <p:cTn id="163" dur="1000"/>
                                        <p:tgtEl>
                                          <p:spTgt spid="53"/>
                                        </p:tgtEl>
                                      </p:cBhvr>
                                    </p:animEffect>
                                    <p:anim calcmode="lin" valueType="num">
                                      <p:cBhvr>
                                        <p:cTn id="164" dur="1000" fill="hold"/>
                                        <p:tgtEl>
                                          <p:spTgt spid="53"/>
                                        </p:tgtEl>
                                        <p:attrNameLst>
                                          <p:attrName>ppt_x</p:attrName>
                                        </p:attrNameLst>
                                      </p:cBhvr>
                                      <p:tavLst>
                                        <p:tav tm="0">
                                          <p:val>
                                            <p:strVal val="#ppt_x"/>
                                          </p:val>
                                        </p:tav>
                                        <p:tav tm="100000">
                                          <p:val>
                                            <p:strVal val="#ppt_x"/>
                                          </p:val>
                                        </p:tav>
                                      </p:tavLst>
                                    </p:anim>
                                    <p:anim calcmode="lin" valueType="num">
                                      <p:cBhvr>
                                        <p:cTn id="165" dur="1000" fill="hold"/>
                                        <p:tgtEl>
                                          <p:spTgt spid="53"/>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54"/>
                                        </p:tgtEl>
                                        <p:attrNameLst>
                                          <p:attrName>style.visibility</p:attrName>
                                        </p:attrNameLst>
                                      </p:cBhvr>
                                      <p:to>
                                        <p:strVal val="visible"/>
                                      </p:to>
                                    </p:set>
                                    <p:animEffect transition="in" filter="fade">
                                      <p:cBhvr>
                                        <p:cTn id="168" dur="1000"/>
                                        <p:tgtEl>
                                          <p:spTgt spid="54"/>
                                        </p:tgtEl>
                                      </p:cBhvr>
                                    </p:animEffect>
                                    <p:anim calcmode="lin" valueType="num">
                                      <p:cBhvr>
                                        <p:cTn id="169" dur="1000" fill="hold"/>
                                        <p:tgtEl>
                                          <p:spTgt spid="54"/>
                                        </p:tgtEl>
                                        <p:attrNameLst>
                                          <p:attrName>ppt_x</p:attrName>
                                        </p:attrNameLst>
                                      </p:cBhvr>
                                      <p:tavLst>
                                        <p:tav tm="0">
                                          <p:val>
                                            <p:strVal val="#ppt_x"/>
                                          </p:val>
                                        </p:tav>
                                        <p:tav tm="100000">
                                          <p:val>
                                            <p:strVal val="#ppt_x"/>
                                          </p:val>
                                        </p:tav>
                                      </p:tavLst>
                                    </p:anim>
                                    <p:anim calcmode="lin" valueType="num">
                                      <p:cBhvr>
                                        <p:cTn id="17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9" grpId="0" animBg="1"/>
      <p:bldP spid="50" grpId="0"/>
      <p:bldP spid="51" grpId="0" animBg="1"/>
      <p:bldP spid="52" grpId="0"/>
      <p:bldP spid="53" grpId="0" animBg="1"/>
      <p:bldP spid="54" grpId="0"/>
      <p:bldP spid="89" grpId="0" animBg="1"/>
      <p:bldP spid="90" grpId="0" animBg="1"/>
      <p:bldP spid="91" grpId="0" animBg="1"/>
      <p:bldP spid="92" grpId="0" animBg="1"/>
      <p:bldP spid="93" grpId="0" animBg="1"/>
      <p:bldP spid="94" grpId="0" animBg="1"/>
      <p:bldP spid="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r>
              <a:rPr lang="zh-CN" altLang="en-US" sz="3200" dirty="0" smtClean="0">
                <a:solidFill>
                  <a:prstClr val="black"/>
                </a:solidFill>
              </a:rPr>
              <a:t>国内外研究现状</a:t>
            </a:r>
            <a:endParaRPr lang="zh-CN" altLang="en-US"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26554" y="1817818"/>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26554" y="405376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26554" y="513021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4" y="6206659"/>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26938" y="181781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0668" y="395492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596227" y="4996208"/>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8" y="6207452"/>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80025" y="2830996"/>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74791" y="2411501"/>
            <a:ext cx="175208" cy="166874"/>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626938" y="2344353"/>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研究背景</a:t>
            </a:r>
            <a:endParaRPr lang="en-US" altLang="zh-CN" sz="1200" b="1" dirty="0">
              <a:solidFill>
                <a:prstClr val="black"/>
              </a:solidFill>
            </a:endParaRPr>
          </a:p>
        </p:txBody>
      </p:sp>
      <p:sp>
        <p:nvSpPr>
          <p:cNvPr id="25" name="椭圆 24"/>
          <p:cNvSpPr/>
          <p:nvPr/>
        </p:nvSpPr>
        <p:spPr>
          <a:xfrm>
            <a:off x="274790" y="2900609"/>
            <a:ext cx="175208" cy="166874"/>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6937" y="2833461"/>
            <a:ext cx="1120328" cy="461665"/>
          </a:xfrm>
          <a:prstGeom prst="rect">
            <a:avLst/>
          </a:prstGeom>
          <a:ln>
            <a:solidFill>
              <a:schemeClr val="bg1"/>
            </a:solidFill>
          </a:ln>
        </p:spPr>
        <p:txBody>
          <a:bodyPr wrap="square">
            <a:spAutoFit/>
          </a:bodyPr>
          <a:lstStyle/>
          <a:p>
            <a:pPr algn="just"/>
            <a:r>
              <a:rPr lang="zh-CN" altLang="en-US" sz="1200" b="1" dirty="0">
                <a:solidFill>
                  <a:prstClr val="black"/>
                </a:solidFill>
              </a:rPr>
              <a:t>国内外研究现状</a:t>
            </a:r>
            <a:endParaRPr lang="en-US" altLang="zh-CN" sz="1200" b="1" dirty="0">
              <a:solidFill>
                <a:prstClr val="black"/>
              </a:solidFill>
            </a:endParaRPr>
          </a:p>
        </p:txBody>
      </p:sp>
      <p:sp>
        <p:nvSpPr>
          <p:cNvPr id="28" name="椭圆 27"/>
          <p:cNvSpPr/>
          <p:nvPr/>
        </p:nvSpPr>
        <p:spPr>
          <a:xfrm>
            <a:off x="274791" y="3431902"/>
            <a:ext cx="175208" cy="166874"/>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626938" y="336475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本文方法</a:t>
            </a:r>
            <a:endParaRPr lang="en-US" altLang="zh-CN" sz="1200" b="1" dirty="0">
              <a:solidFill>
                <a:prstClr val="black"/>
              </a:solidFill>
            </a:endParaRPr>
          </a:p>
        </p:txBody>
      </p:sp>
      <p:cxnSp>
        <p:nvCxnSpPr>
          <p:cNvPr id="3" name="直接连接符 2"/>
          <p:cNvCxnSpPr>
            <a:stCxn id="55" idx="4"/>
            <a:endCxn id="28" idx="0"/>
          </p:cNvCxnSpPr>
          <p:nvPr/>
        </p:nvCxnSpPr>
        <p:spPr>
          <a:xfrm flipH="1">
            <a:off x="362395" y="2095610"/>
            <a:ext cx="3055" cy="1336292"/>
          </a:xfrm>
          <a:prstGeom prst="line">
            <a:avLst/>
          </a:prstGeom>
        </p:spPr>
        <p:style>
          <a:lnRef idx="1">
            <a:schemeClr val="accent3"/>
          </a:lnRef>
          <a:fillRef idx="0">
            <a:schemeClr val="accent3"/>
          </a:fillRef>
          <a:effectRef idx="0">
            <a:schemeClr val="accent3"/>
          </a:effectRef>
          <a:fontRef idx="minor">
            <a:schemeClr val="tx1"/>
          </a:fontRef>
        </p:style>
      </p:cxnSp>
      <p:sp>
        <p:nvSpPr>
          <p:cNvPr id="30" name="文本框 29"/>
          <p:cNvSpPr txBox="1"/>
          <p:nvPr/>
        </p:nvSpPr>
        <p:spPr>
          <a:xfrm>
            <a:off x="3436140" y="2521484"/>
            <a:ext cx="1267124" cy="400110"/>
          </a:xfrm>
          <a:prstGeom prst="rect">
            <a:avLst/>
          </a:prstGeom>
          <a:noFill/>
        </p:spPr>
        <p:txBody>
          <a:bodyPr wrap="square" rtlCol="0">
            <a:spAutoFit/>
          </a:bodyPr>
          <a:lstStyle/>
          <a:p>
            <a:r>
              <a:rPr lang="zh-CN" altLang="en-US" sz="2000" dirty="0" smtClean="0">
                <a:solidFill>
                  <a:schemeClr val="accent4"/>
                </a:solidFill>
              </a:rPr>
              <a:t>深度学习</a:t>
            </a:r>
            <a:endParaRPr lang="zh-CN" altLang="en-US" sz="2000" dirty="0">
              <a:solidFill>
                <a:schemeClr val="accent4"/>
              </a:solidFill>
            </a:endParaRPr>
          </a:p>
        </p:txBody>
      </p:sp>
      <p:sp>
        <p:nvSpPr>
          <p:cNvPr id="31" name="矩形 30"/>
          <p:cNvSpPr/>
          <p:nvPr/>
        </p:nvSpPr>
        <p:spPr>
          <a:xfrm>
            <a:off x="2883893" y="3371877"/>
            <a:ext cx="1513010" cy="1323439"/>
          </a:xfrm>
          <a:prstGeom prst="rect">
            <a:avLst/>
          </a:prstGeom>
        </p:spPr>
        <p:txBody>
          <a:bodyPr wrap="square">
            <a:spAutoFit/>
          </a:bodyPr>
          <a:lstStyle/>
          <a:p>
            <a:pPr algn="just"/>
            <a:r>
              <a:rPr lang="zh-CN" altLang="en-US" sz="1600" dirty="0" smtClean="0">
                <a:solidFill>
                  <a:schemeClr val="tx1">
                    <a:lumMod val="85000"/>
                    <a:lumOff val="15000"/>
                  </a:schemeClr>
                </a:solidFill>
              </a:rPr>
              <a:t>词嵌入模型</a:t>
            </a:r>
            <a:endParaRPr lang="en-US" altLang="zh-CN" sz="1600" dirty="0" smtClean="0">
              <a:solidFill>
                <a:schemeClr val="tx1">
                  <a:lumMod val="85000"/>
                  <a:lumOff val="15000"/>
                </a:schemeClr>
              </a:solidFill>
            </a:endParaRPr>
          </a:p>
          <a:p>
            <a:pPr algn="just"/>
            <a:endParaRPr lang="en-US" altLang="zh-CN" sz="1600" dirty="0" smtClean="0">
              <a:solidFill>
                <a:schemeClr val="tx1">
                  <a:lumMod val="85000"/>
                  <a:lumOff val="15000"/>
                </a:schemeClr>
              </a:solidFill>
            </a:endParaRPr>
          </a:p>
          <a:p>
            <a:pPr algn="just"/>
            <a:r>
              <a:rPr lang="en-US" altLang="zh-CN" sz="1600" dirty="0" smtClean="0">
                <a:solidFill>
                  <a:schemeClr val="tx1">
                    <a:lumMod val="85000"/>
                    <a:lumOff val="15000"/>
                  </a:schemeClr>
                </a:solidFill>
              </a:rPr>
              <a:t>GRU</a:t>
            </a:r>
            <a:r>
              <a:rPr lang="zh-CN" altLang="en-US" sz="1600" dirty="0" smtClean="0">
                <a:solidFill>
                  <a:schemeClr val="tx1">
                    <a:lumMod val="85000"/>
                    <a:lumOff val="15000"/>
                  </a:schemeClr>
                </a:solidFill>
              </a:rPr>
              <a:t>神经网络</a:t>
            </a:r>
            <a:endParaRPr lang="en-US" altLang="zh-CN" sz="1600" dirty="0" smtClean="0">
              <a:solidFill>
                <a:schemeClr val="tx1">
                  <a:lumMod val="85000"/>
                  <a:lumOff val="15000"/>
                </a:schemeClr>
              </a:solidFill>
            </a:endParaRPr>
          </a:p>
          <a:p>
            <a:pPr algn="just"/>
            <a:endParaRPr lang="en-US" altLang="zh-CN" sz="1600" dirty="0" smtClean="0">
              <a:solidFill>
                <a:schemeClr val="tx1">
                  <a:lumMod val="85000"/>
                  <a:lumOff val="15000"/>
                </a:schemeClr>
              </a:solidFill>
            </a:endParaRPr>
          </a:p>
          <a:p>
            <a:pPr algn="just"/>
            <a:r>
              <a:rPr lang="zh-CN" altLang="en-US" sz="1600" dirty="0" smtClean="0">
                <a:solidFill>
                  <a:schemeClr val="tx1">
                    <a:lumMod val="85000"/>
                    <a:lumOff val="15000"/>
                  </a:schemeClr>
                </a:solidFill>
              </a:rPr>
              <a:t>注意力模型</a:t>
            </a:r>
            <a:endParaRPr lang="en-US" altLang="zh-CN" sz="1600" dirty="0">
              <a:solidFill>
                <a:schemeClr val="tx1">
                  <a:lumMod val="85000"/>
                  <a:lumOff val="15000"/>
                </a:schemeClr>
              </a:solidFill>
            </a:endParaRPr>
          </a:p>
        </p:txBody>
      </p:sp>
      <p:sp>
        <p:nvSpPr>
          <p:cNvPr id="32" name="圆角矩形 31"/>
          <p:cNvSpPr/>
          <p:nvPr/>
        </p:nvSpPr>
        <p:spPr>
          <a:xfrm rot="5400000">
            <a:off x="3584576" y="2420645"/>
            <a:ext cx="166422" cy="15677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7"/>
          <p:cNvSpPr>
            <a:spLocks noChangeAspect="1" noEditPoints="1"/>
          </p:cNvSpPr>
          <p:nvPr/>
        </p:nvSpPr>
        <p:spPr bwMode="auto">
          <a:xfrm>
            <a:off x="2867593" y="2406816"/>
            <a:ext cx="568547"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464646"/>
              </a:solidFill>
              <a:effectLst/>
              <a:uLnTx/>
              <a:uFillTx/>
              <a:latin typeface="Segoe UI"/>
              <a:ea typeface="微软雅黑"/>
            </a:endParaRPr>
          </a:p>
        </p:txBody>
      </p:sp>
      <p:sp>
        <p:nvSpPr>
          <p:cNvPr id="34" name="矩形 33"/>
          <p:cNvSpPr/>
          <p:nvPr/>
        </p:nvSpPr>
        <p:spPr>
          <a:xfrm>
            <a:off x="2648861" y="2197827"/>
            <a:ext cx="1970216" cy="293238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718834" y="2546666"/>
            <a:ext cx="982374" cy="400110"/>
          </a:xfrm>
          <a:prstGeom prst="rect">
            <a:avLst/>
          </a:prstGeom>
          <a:noFill/>
        </p:spPr>
        <p:txBody>
          <a:bodyPr wrap="square" rtlCol="0">
            <a:spAutoFit/>
          </a:bodyPr>
          <a:lstStyle/>
          <a:p>
            <a:r>
              <a:rPr lang="zh-CN" altLang="en-US" sz="2000" dirty="0" smtClean="0">
                <a:solidFill>
                  <a:schemeClr val="accent4"/>
                </a:solidFill>
              </a:rPr>
              <a:t>有监督</a:t>
            </a:r>
            <a:endParaRPr lang="zh-CN" altLang="en-US" sz="2000" dirty="0">
              <a:solidFill>
                <a:schemeClr val="accent4"/>
              </a:solidFill>
            </a:endParaRPr>
          </a:p>
        </p:txBody>
      </p:sp>
      <p:sp>
        <p:nvSpPr>
          <p:cNvPr id="36" name="矩形 35"/>
          <p:cNvSpPr/>
          <p:nvPr/>
        </p:nvSpPr>
        <p:spPr>
          <a:xfrm>
            <a:off x="5101747" y="3371877"/>
            <a:ext cx="1513010" cy="1323439"/>
          </a:xfrm>
          <a:prstGeom prst="rect">
            <a:avLst/>
          </a:prstGeom>
        </p:spPr>
        <p:txBody>
          <a:bodyPr wrap="square">
            <a:spAutoFit/>
          </a:bodyPr>
          <a:lstStyle/>
          <a:p>
            <a:pPr algn="just"/>
            <a:r>
              <a:rPr lang="zh-CN" altLang="en-US" sz="1600" dirty="0" smtClean="0">
                <a:solidFill>
                  <a:schemeClr val="tx1">
                    <a:lumMod val="85000"/>
                    <a:lumOff val="15000"/>
                  </a:schemeClr>
                </a:solidFill>
              </a:rPr>
              <a:t>基于规则</a:t>
            </a:r>
            <a:endParaRPr lang="en-US" altLang="zh-CN" sz="1600" dirty="0" smtClean="0">
              <a:solidFill>
                <a:schemeClr val="tx1">
                  <a:lumMod val="85000"/>
                  <a:lumOff val="15000"/>
                </a:schemeClr>
              </a:solidFill>
            </a:endParaRPr>
          </a:p>
          <a:p>
            <a:pPr algn="just"/>
            <a:endParaRPr lang="en-US" altLang="zh-CN" sz="1600" dirty="0">
              <a:solidFill>
                <a:schemeClr val="tx1">
                  <a:lumMod val="85000"/>
                  <a:lumOff val="15000"/>
                </a:schemeClr>
              </a:solidFill>
            </a:endParaRPr>
          </a:p>
          <a:p>
            <a:pPr algn="just"/>
            <a:r>
              <a:rPr lang="zh-CN" altLang="en-US" sz="1600" dirty="0" smtClean="0">
                <a:solidFill>
                  <a:schemeClr val="tx1">
                    <a:lumMod val="85000"/>
                    <a:lumOff val="15000"/>
                  </a:schemeClr>
                </a:solidFill>
              </a:rPr>
              <a:t>基于特征</a:t>
            </a:r>
            <a:endParaRPr lang="en-US" altLang="zh-CN" sz="1600" dirty="0" smtClean="0">
              <a:solidFill>
                <a:schemeClr val="tx1">
                  <a:lumMod val="85000"/>
                  <a:lumOff val="15000"/>
                </a:schemeClr>
              </a:solidFill>
            </a:endParaRPr>
          </a:p>
          <a:p>
            <a:pPr algn="just"/>
            <a:endParaRPr lang="en-US" altLang="zh-CN" sz="1600" dirty="0">
              <a:solidFill>
                <a:schemeClr val="tx1">
                  <a:lumMod val="85000"/>
                  <a:lumOff val="15000"/>
                </a:schemeClr>
              </a:solidFill>
            </a:endParaRPr>
          </a:p>
          <a:p>
            <a:pPr algn="just"/>
            <a:r>
              <a:rPr lang="zh-CN" altLang="en-US" sz="1600" dirty="0" smtClean="0">
                <a:solidFill>
                  <a:schemeClr val="tx1">
                    <a:lumMod val="85000"/>
                    <a:lumOff val="15000"/>
                  </a:schemeClr>
                </a:solidFill>
              </a:rPr>
              <a:t>基于核函数</a:t>
            </a:r>
            <a:endParaRPr lang="en-US" altLang="zh-CN" sz="1600" dirty="0">
              <a:solidFill>
                <a:schemeClr val="tx1">
                  <a:lumMod val="85000"/>
                  <a:lumOff val="15000"/>
                </a:schemeClr>
              </a:solidFill>
            </a:endParaRPr>
          </a:p>
        </p:txBody>
      </p:sp>
      <p:sp>
        <p:nvSpPr>
          <p:cNvPr id="37" name="圆角矩形 36"/>
          <p:cNvSpPr/>
          <p:nvPr/>
        </p:nvSpPr>
        <p:spPr>
          <a:xfrm rot="5400000">
            <a:off x="5802430" y="2420645"/>
            <a:ext cx="166422" cy="15677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7"/>
          <p:cNvSpPr>
            <a:spLocks noChangeAspect="1" noEditPoints="1"/>
          </p:cNvSpPr>
          <p:nvPr/>
        </p:nvSpPr>
        <p:spPr bwMode="auto">
          <a:xfrm>
            <a:off x="5091226" y="2411501"/>
            <a:ext cx="568547"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464646"/>
              </a:solidFill>
              <a:effectLst/>
              <a:uLnTx/>
              <a:uFillTx/>
              <a:latin typeface="Segoe UI"/>
              <a:ea typeface="微软雅黑"/>
            </a:endParaRPr>
          </a:p>
        </p:txBody>
      </p:sp>
      <p:sp>
        <p:nvSpPr>
          <p:cNvPr id="39" name="矩形 38"/>
          <p:cNvSpPr/>
          <p:nvPr/>
        </p:nvSpPr>
        <p:spPr>
          <a:xfrm>
            <a:off x="4866715" y="2197827"/>
            <a:ext cx="1970216" cy="293238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7868215" y="2376310"/>
            <a:ext cx="1267552" cy="707886"/>
          </a:xfrm>
          <a:prstGeom prst="rect">
            <a:avLst/>
          </a:prstGeom>
          <a:noFill/>
        </p:spPr>
        <p:txBody>
          <a:bodyPr wrap="square" rtlCol="0">
            <a:spAutoFit/>
          </a:bodyPr>
          <a:lstStyle/>
          <a:p>
            <a:r>
              <a:rPr lang="zh-CN" altLang="en-US" sz="2000" dirty="0" smtClean="0">
                <a:solidFill>
                  <a:schemeClr val="accent4"/>
                </a:solidFill>
              </a:rPr>
              <a:t>远程监督（</a:t>
            </a:r>
            <a:r>
              <a:rPr lang="en-US" altLang="zh-CN" sz="2000" dirty="0" smtClean="0">
                <a:solidFill>
                  <a:schemeClr val="accent4"/>
                </a:solidFill>
              </a:rPr>
              <a:t>DS</a:t>
            </a:r>
            <a:r>
              <a:rPr lang="zh-CN" altLang="en-US" sz="2000" dirty="0" smtClean="0">
                <a:solidFill>
                  <a:schemeClr val="accent4"/>
                </a:solidFill>
              </a:rPr>
              <a:t>）</a:t>
            </a:r>
            <a:endParaRPr lang="zh-CN" altLang="en-US" sz="2000" dirty="0">
              <a:solidFill>
                <a:schemeClr val="accent4"/>
              </a:solidFill>
            </a:endParaRPr>
          </a:p>
        </p:txBody>
      </p:sp>
      <p:sp>
        <p:nvSpPr>
          <p:cNvPr id="41" name="矩形 40"/>
          <p:cNvSpPr/>
          <p:nvPr/>
        </p:nvSpPr>
        <p:spPr>
          <a:xfrm>
            <a:off x="7419424" y="3378383"/>
            <a:ext cx="1513010" cy="1323439"/>
          </a:xfrm>
          <a:prstGeom prst="rect">
            <a:avLst/>
          </a:prstGeom>
        </p:spPr>
        <p:txBody>
          <a:bodyPr wrap="square">
            <a:spAutoFit/>
          </a:bodyPr>
          <a:lstStyle/>
          <a:p>
            <a:pPr algn="just"/>
            <a:r>
              <a:rPr lang="en-US" altLang="zh-CN" sz="1600" dirty="0" smtClean="0">
                <a:solidFill>
                  <a:schemeClr val="tx1">
                    <a:lumMod val="85000"/>
                    <a:lumOff val="15000"/>
                  </a:schemeClr>
                </a:solidFill>
              </a:rPr>
              <a:t>DIPPRE</a:t>
            </a:r>
          </a:p>
          <a:p>
            <a:pPr algn="just"/>
            <a:endParaRPr lang="en-US" altLang="zh-CN" sz="1600" dirty="0">
              <a:solidFill>
                <a:schemeClr val="tx1">
                  <a:lumMod val="85000"/>
                  <a:lumOff val="15000"/>
                </a:schemeClr>
              </a:solidFill>
            </a:endParaRPr>
          </a:p>
          <a:p>
            <a:pPr algn="just"/>
            <a:r>
              <a:rPr lang="en-US" altLang="zh-CN" sz="1600" dirty="0" err="1" smtClean="0">
                <a:solidFill>
                  <a:schemeClr val="tx1">
                    <a:lumMod val="85000"/>
                    <a:lumOff val="15000"/>
                  </a:schemeClr>
                </a:solidFill>
              </a:rPr>
              <a:t>Mintz</a:t>
            </a:r>
            <a:endParaRPr lang="en-US" altLang="zh-CN" sz="1600" dirty="0" smtClean="0">
              <a:solidFill>
                <a:schemeClr val="tx1">
                  <a:lumMod val="85000"/>
                  <a:lumOff val="15000"/>
                </a:schemeClr>
              </a:solidFill>
            </a:endParaRPr>
          </a:p>
          <a:p>
            <a:pPr algn="just"/>
            <a:endParaRPr lang="en-US" altLang="zh-CN" sz="1600" dirty="0">
              <a:solidFill>
                <a:schemeClr val="tx1">
                  <a:lumMod val="85000"/>
                  <a:lumOff val="15000"/>
                </a:schemeClr>
              </a:solidFill>
            </a:endParaRPr>
          </a:p>
          <a:p>
            <a:pPr algn="just"/>
            <a:r>
              <a:rPr lang="zh-CN" altLang="en-US" sz="1600" dirty="0" smtClean="0">
                <a:solidFill>
                  <a:schemeClr val="tx1">
                    <a:lumMod val="85000"/>
                    <a:lumOff val="15000"/>
                  </a:schemeClr>
                </a:solidFill>
              </a:rPr>
              <a:t>结合深度学习</a:t>
            </a:r>
            <a:endParaRPr lang="en-US" altLang="zh-CN" sz="1600" dirty="0" smtClean="0">
              <a:solidFill>
                <a:schemeClr val="tx1">
                  <a:lumMod val="85000"/>
                  <a:lumOff val="15000"/>
                </a:schemeClr>
              </a:solidFill>
            </a:endParaRPr>
          </a:p>
        </p:txBody>
      </p:sp>
      <p:sp>
        <p:nvSpPr>
          <p:cNvPr id="42" name="圆角矩形 41"/>
          <p:cNvSpPr/>
          <p:nvPr/>
        </p:nvSpPr>
        <p:spPr>
          <a:xfrm rot="5400000">
            <a:off x="8120107" y="2427151"/>
            <a:ext cx="166422" cy="15677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7"/>
          <p:cNvSpPr>
            <a:spLocks noChangeAspect="1" noEditPoints="1"/>
          </p:cNvSpPr>
          <p:nvPr/>
        </p:nvSpPr>
        <p:spPr bwMode="auto">
          <a:xfrm>
            <a:off x="7324138" y="2400992"/>
            <a:ext cx="568547"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464646"/>
              </a:solidFill>
              <a:effectLst/>
              <a:uLnTx/>
              <a:uFillTx/>
              <a:latin typeface="Segoe UI"/>
              <a:ea typeface="微软雅黑"/>
            </a:endParaRPr>
          </a:p>
        </p:txBody>
      </p:sp>
      <p:sp>
        <p:nvSpPr>
          <p:cNvPr id="44" name="矩形 43"/>
          <p:cNvSpPr/>
          <p:nvPr/>
        </p:nvSpPr>
        <p:spPr>
          <a:xfrm>
            <a:off x="7115292" y="2197827"/>
            <a:ext cx="1970216" cy="293238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0185774" y="2577721"/>
            <a:ext cx="1072769" cy="400110"/>
          </a:xfrm>
          <a:prstGeom prst="rect">
            <a:avLst/>
          </a:prstGeom>
          <a:noFill/>
        </p:spPr>
        <p:txBody>
          <a:bodyPr wrap="square" rtlCol="0">
            <a:spAutoFit/>
          </a:bodyPr>
          <a:lstStyle/>
          <a:p>
            <a:r>
              <a:rPr lang="zh-CN" altLang="en-US" sz="2000" dirty="0" smtClean="0">
                <a:solidFill>
                  <a:schemeClr val="accent4"/>
                </a:solidFill>
              </a:rPr>
              <a:t>无监督</a:t>
            </a:r>
            <a:endParaRPr lang="zh-CN" altLang="en-US" sz="2000" dirty="0">
              <a:solidFill>
                <a:schemeClr val="accent4"/>
              </a:solidFill>
            </a:endParaRPr>
          </a:p>
        </p:txBody>
      </p:sp>
      <p:sp>
        <p:nvSpPr>
          <p:cNvPr id="46" name="矩形 45"/>
          <p:cNvSpPr/>
          <p:nvPr/>
        </p:nvSpPr>
        <p:spPr>
          <a:xfrm>
            <a:off x="9584027" y="3877907"/>
            <a:ext cx="1513010" cy="338554"/>
          </a:xfrm>
          <a:prstGeom prst="rect">
            <a:avLst/>
          </a:prstGeom>
        </p:spPr>
        <p:txBody>
          <a:bodyPr wrap="square">
            <a:spAutoFit/>
          </a:bodyPr>
          <a:lstStyle/>
          <a:p>
            <a:pPr algn="just"/>
            <a:r>
              <a:rPr lang="zh-CN" altLang="en-US" sz="1600" dirty="0" smtClean="0">
                <a:solidFill>
                  <a:schemeClr val="tx1">
                    <a:lumMod val="85000"/>
                    <a:lumOff val="15000"/>
                  </a:schemeClr>
                </a:solidFill>
              </a:rPr>
              <a:t>聚类</a:t>
            </a:r>
            <a:endParaRPr lang="en-US" altLang="zh-CN" sz="1600" dirty="0">
              <a:solidFill>
                <a:schemeClr val="tx1">
                  <a:lumMod val="85000"/>
                  <a:lumOff val="15000"/>
                </a:schemeClr>
              </a:solidFill>
            </a:endParaRPr>
          </a:p>
        </p:txBody>
      </p:sp>
      <p:sp>
        <p:nvSpPr>
          <p:cNvPr id="47" name="圆角矩形 46"/>
          <p:cNvSpPr/>
          <p:nvPr/>
        </p:nvSpPr>
        <p:spPr>
          <a:xfrm rot="5400000">
            <a:off x="10284710" y="2420645"/>
            <a:ext cx="166422" cy="15677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7"/>
          <p:cNvSpPr>
            <a:spLocks noChangeAspect="1" noEditPoints="1"/>
          </p:cNvSpPr>
          <p:nvPr/>
        </p:nvSpPr>
        <p:spPr bwMode="auto">
          <a:xfrm>
            <a:off x="9483111" y="2411501"/>
            <a:ext cx="568547"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464646"/>
              </a:solidFill>
              <a:effectLst/>
              <a:uLnTx/>
              <a:uFillTx/>
              <a:latin typeface="Segoe UI"/>
              <a:ea typeface="微软雅黑"/>
            </a:endParaRPr>
          </a:p>
        </p:txBody>
      </p:sp>
      <p:sp>
        <p:nvSpPr>
          <p:cNvPr id="49" name="矩形 48"/>
          <p:cNvSpPr/>
          <p:nvPr/>
        </p:nvSpPr>
        <p:spPr>
          <a:xfrm>
            <a:off x="9348995" y="2197827"/>
            <a:ext cx="1970216" cy="293238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3006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1000"/>
                                        <p:tgtEl>
                                          <p:spTgt spid="39"/>
                                        </p:tgtEl>
                                      </p:cBhvr>
                                    </p:animEffect>
                                    <p:anim calcmode="lin" valueType="num">
                                      <p:cBhvr>
                                        <p:cTn id="55" dur="1000" fill="hold"/>
                                        <p:tgtEl>
                                          <p:spTgt spid="39"/>
                                        </p:tgtEl>
                                        <p:attrNameLst>
                                          <p:attrName>ppt_x</p:attrName>
                                        </p:attrNameLst>
                                      </p:cBhvr>
                                      <p:tavLst>
                                        <p:tav tm="0">
                                          <p:val>
                                            <p:strVal val="#ppt_x"/>
                                          </p:val>
                                        </p:tav>
                                        <p:tav tm="100000">
                                          <p:val>
                                            <p:strVal val="#ppt_x"/>
                                          </p:val>
                                        </p:tav>
                                      </p:tavLst>
                                    </p:anim>
                                    <p:anim calcmode="lin" valueType="num">
                                      <p:cBhvr>
                                        <p:cTn id="5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anim calcmode="lin" valueType="num">
                                      <p:cBhvr>
                                        <p:cTn id="62" dur="1000" fill="hold"/>
                                        <p:tgtEl>
                                          <p:spTgt spid="40"/>
                                        </p:tgtEl>
                                        <p:attrNameLst>
                                          <p:attrName>ppt_x</p:attrName>
                                        </p:attrNameLst>
                                      </p:cBhvr>
                                      <p:tavLst>
                                        <p:tav tm="0">
                                          <p:val>
                                            <p:strVal val="#ppt_x"/>
                                          </p:val>
                                        </p:tav>
                                        <p:tav tm="100000">
                                          <p:val>
                                            <p:strVal val="#ppt_x"/>
                                          </p:val>
                                        </p:tav>
                                      </p:tavLst>
                                    </p:anim>
                                    <p:anim calcmode="lin" valueType="num">
                                      <p:cBhvr>
                                        <p:cTn id="63" dur="1000" fill="hold"/>
                                        <p:tgtEl>
                                          <p:spTgt spid="4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1000"/>
                                        <p:tgtEl>
                                          <p:spTgt spid="41"/>
                                        </p:tgtEl>
                                      </p:cBhvr>
                                    </p:animEffect>
                                    <p:anim calcmode="lin" valueType="num">
                                      <p:cBhvr>
                                        <p:cTn id="67" dur="1000" fill="hold"/>
                                        <p:tgtEl>
                                          <p:spTgt spid="41"/>
                                        </p:tgtEl>
                                        <p:attrNameLst>
                                          <p:attrName>ppt_x</p:attrName>
                                        </p:attrNameLst>
                                      </p:cBhvr>
                                      <p:tavLst>
                                        <p:tav tm="0">
                                          <p:val>
                                            <p:strVal val="#ppt_x"/>
                                          </p:val>
                                        </p:tav>
                                        <p:tav tm="100000">
                                          <p:val>
                                            <p:strVal val="#ppt_x"/>
                                          </p:val>
                                        </p:tav>
                                      </p:tavLst>
                                    </p:anim>
                                    <p:anim calcmode="lin" valueType="num">
                                      <p:cBhvr>
                                        <p:cTn id="68" dur="1000" fill="hold"/>
                                        <p:tgtEl>
                                          <p:spTgt spid="4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000"/>
                                        <p:tgtEl>
                                          <p:spTgt spid="42"/>
                                        </p:tgtEl>
                                      </p:cBhvr>
                                    </p:animEffect>
                                    <p:anim calcmode="lin" valueType="num">
                                      <p:cBhvr>
                                        <p:cTn id="72" dur="1000" fill="hold"/>
                                        <p:tgtEl>
                                          <p:spTgt spid="42"/>
                                        </p:tgtEl>
                                        <p:attrNameLst>
                                          <p:attrName>ppt_x</p:attrName>
                                        </p:attrNameLst>
                                      </p:cBhvr>
                                      <p:tavLst>
                                        <p:tav tm="0">
                                          <p:val>
                                            <p:strVal val="#ppt_x"/>
                                          </p:val>
                                        </p:tav>
                                        <p:tav tm="100000">
                                          <p:val>
                                            <p:strVal val="#ppt_x"/>
                                          </p:val>
                                        </p:tav>
                                      </p:tavLst>
                                    </p:anim>
                                    <p:anim calcmode="lin" valueType="num">
                                      <p:cBhvr>
                                        <p:cTn id="73" dur="1000" fill="hold"/>
                                        <p:tgtEl>
                                          <p:spTgt spid="4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1000"/>
                                        <p:tgtEl>
                                          <p:spTgt spid="43"/>
                                        </p:tgtEl>
                                      </p:cBhvr>
                                    </p:animEffect>
                                    <p:anim calcmode="lin" valueType="num">
                                      <p:cBhvr>
                                        <p:cTn id="77" dur="1000" fill="hold"/>
                                        <p:tgtEl>
                                          <p:spTgt spid="43"/>
                                        </p:tgtEl>
                                        <p:attrNameLst>
                                          <p:attrName>ppt_x</p:attrName>
                                        </p:attrNameLst>
                                      </p:cBhvr>
                                      <p:tavLst>
                                        <p:tav tm="0">
                                          <p:val>
                                            <p:strVal val="#ppt_x"/>
                                          </p:val>
                                        </p:tav>
                                        <p:tav tm="100000">
                                          <p:val>
                                            <p:strVal val="#ppt_x"/>
                                          </p:val>
                                        </p:tav>
                                      </p:tavLst>
                                    </p:anim>
                                    <p:anim calcmode="lin" valueType="num">
                                      <p:cBhvr>
                                        <p:cTn id="78" dur="1000" fill="hold"/>
                                        <p:tgtEl>
                                          <p:spTgt spid="4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1000"/>
                                        <p:tgtEl>
                                          <p:spTgt spid="45"/>
                                        </p:tgtEl>
                                      </p:cBhvr>
                                    </p:animEffect>
                                    <p:anim calcmode="lin" valueType="num">
                                      <p:cBhvr>
                                        <p:cTn id="89" dur="1000" fill="hold"/>
                                        <p:tgtEl>
                                          <p:spTgt spid="45"/>
                                        </p:tgtEl>
                                        <p:attrNameLst>
                                          <p:attrName>ppt_x</p:attrName>
                                        </p:attrNameLst>
                                      </p:cBhvr>
                                      <p:tavLst>
                                        <p:tav tm="0">
                                          <p:val>
                                            <p:strVal val="#ppt_x"/>
                                          </p:val>
                                        </p:tav>
                                        <p:tav tm="100000">
                                          <p:val>
                                            <p:strVal val="#ppt_x"/>
                                          </p:val>
                                        </p:tav>
                                      </p:tavLst>
                                    </p:anim>
                                    <p:anim calcmode="lin" valueType="num">
                                      <p:cBhvr>
                                        <p:cTn id="90" dur="1000" fill="hold"/>
                                        <p:tgtEl>
                                          <p:spTgt spid="45"/>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1000"/>
                                        <p:tgtEl>
                                          <p:spTgt spid="46"/>
                                        </p:tgtEl>
                                      </p:cBhvr>
                                    </p:animEffect>
                                    <p:anim calcmode="lin" valueType="num">
                                      <p:cBhvr>
                                        <p:cTn id="94" dur="1000" fill="hold"/>
                                        <p:tgtEl>
                                          <p:spTgt spid="46"/>
                                        </p:tgtEl>
                                        <p:attrNameLst>
                                          <p:attrName>ppt_x</p:attrName>
                                        </p:attrNameLst>
                                      </p:cBhvr>
                                      <p:tavLst>
                                        <p:tav tm="0">
                                          <p:val>
                                            <p:strVal val="#ppt_x"/>
                                          </p:val>
                                        </p:tav>
                                        <p:tav tm="100000">
                                          <p:val>
                                            <p:strVal val="#ppt_x"/>
                                          </p:val>
                                        </p:tav>
                                      </p:tavLst>
                                    </p:anim>
                                    <p:anim calcmode="lin" valueType="num">
                                      <p:cBhvr>
                                        <p:cTn id="95" dur="1000" fill="hold"/>
                                        <p:tgtEl>
                                          <p:spTgt spid="46"/>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fade">
                                      <p:cBhvr>
                                        <p:cTn id="98" dur="1000"/>
                                        <p:tgtEl>
                                          <p:spTgt spid="47"/>
                                        </p:tgtEl>
                                      </p:cBhvr>
                                    </p:animEffect>
                                    <p:anim calcmode="lin" valueType="num">
                                      <p:cBhvr>
                                        <p:cTn id="99" dur="1000" fill="hold"/>
                                        <p:tgtEl>
                                          <p:spTgt spid="47"/>
                                        </p:tgtEl>
                                        <p:attrNameLst>
                                          <p:attrName>ppt_x</p:attrName>
                                        </p:attrNameLst>
                                      </p:cBhvr>
                                      <p:tavLst>
                                        <p:tav tm="0">
                                          <p:val>
                                            <p:strVal val="#ppt_x"/>
                                          </p:val>
                                        </p:tav>
                                        <p:tav tm="100000">
                                          <p:val>
                                            <p:strVal val="#ppt_x"/>
                                          </p:val>
                                        </p:tav>
                                      </p:tavLst>
                                    </p:anim>
                                    <p:anim calcmode="lin" valueType="num">
                                      <p:cBhvr>
                                        <p:cTn id="100" dur="1000" fill="hold"/>
                                        <p:tgtEl>
                                          <p:spTgt spid="47"/>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fade">
                                      <p:cBhvr>
                                        <p:cTn id="103" dur="1000"/>
                                        <p:tgtEl>
                                          <p:spTgt spid="48"/>
                                        </p:tgtEl>
                                      </p:cBhvr>
                                    </p:animEffect>
                                    <p:anim calcmode="lin" valueType="num">
                                      <p:cBhvr>
                                        <p:cTn id="104" dur="1000" fill="hold"/>
                                        <p:tgtEl>
                                          <p:spTgt spid="48"/>
                                        </p:tgtEl>
                                        <p:attrNameLst>
                                          <p:attrName>ppt_x</p:attrName>
                                        </p:attrNameLst>
                                      </p:cBhvr>
                                      <p:tavLst>
                                        <p:tav tm="0">
                                          <p:val>
                                            <p:strVal val="#ppt_x"/>
                                          </p:val>
                                        </p:tav>
                                        <p:tav tm="100000">
                                          <p:val>
                                            <p:strVal val="#ppt_x"/>
                                          </p:val>
                                        </p:tav>
                                      </p:tavLst>
                                    </p:anim>
                                    <p:anim calcmode="lin" valueType="num">
                                      <p:cBhvr>
                                        <p:cTn id="105" dur="1000" fill="hold"/>
                                        <p:tgtEl>
                                          <p:spTgt spid="48"/>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fade">
                                      <p:cBhvr>
                                        <p:cTn id="108" dur="1000"/>
                                        <p:tgtEl>
                                          <p:spTgt spid="49"/>
                                        </p:tgtEl>
                                      </p:cBhvr>
                                    </p:animEffect>
                                    <p:anim calcmode="lin" valueType="num">
                                      <p:cBhvr>
                                        <p:cTn id="109" dur="1000" fill="hold"/>
                                        <p:tgtEl>
                                          <p:spTgt spid="49"/>
                                        </p:tgtEl>
                                        <p:attrNameLst>
                                          <p:attrName>ppt_x</p:attrName>
                                        </p:attrNameLst>
                                      </p:cBhvr>
                                      <p:tavLst>
                                        <p:tav tm="0">
                                          <p:val>
                                            <p:strVal val="#ppt_x"/>
                                          </p:val>
                                        </p:tav>
                                        <p:tav tm="100000">
                                          <p:val>
                                            <p:strVal val="#ppt_x"/>
                                          </p:val>
                                        </p:tav>
                                      </p:tavLst>
                                    </p:anim>
                                    <p:anim calcmode="lin" valueType="num">
                                      <p:cBhvr>
                                        <p:cTn id="11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4" grpId="0" animBg="1"/>
      <p:bldP spid="35" grpId="0"/>
      <p:bldP spid="36" grpId="0"/>
      <p:bldP spid="37" grpId="0" animBg="1"/>
      <p:bldP spid="38" grpId="0" animBg="1"/>
      <p:bldP spid="39" grpId="0" animBg="1"/>
      <p:bldP spid="40" grpId="0"/>
      <p:bldP spid="41" grpId="0"/>
      <p:bldP spid="42" grpId="0" animBg="1"/>
      <p:bldP spid="43" grpId="0" animBg="1"/>
      <p:bldP spid="44" grpId="0" animBg="1"/>
      <p:bldP spid="45" grpId="0"/>
      <p:bldP spid="46" grpId="0"/>
      <p:bldP spid="47" grpId="0" animBg="1"/>
      <p:bldP spid="48"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543449"/>
            <a:ext cx="5082812" cy="584775"/>
          </a:xfrm>
          <a:prstGeom prst="rect">
            <a:avLst/>
          </a:prstGeom>
          <a:noFill/>
        </p:spPr>
        <p:txBody>
          <a:bodyPr wrap="square" rtlCol="0">
            <a:spAutoFit/>
          </a:bodyPr>
          <a:lstStyle/>
          <a:p>
            <a:r>
              <a:rPr lang="zh-CN" altLang="en-US" sz="3200" dirty="0" smtClean="0">
                <a:solidFill>
                  <a:prstClr val="black"/>
                </a:solidFill>
              </a:rPr>
              <a:t>本文方法</a:t>
            </a:r>
            <a:endParaRPr lang="zh-CN" altLang="en-US" sz="3200"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26554" y="1817818"/>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26554" y="4053763"/>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26554" y="5130211"/>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4" y="6206659"/>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26938" y="1817817"/>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17369" y="3945260"/>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594010" y="4994894"/>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8" y="6207452"/>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80025" y="3370038"/>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74791" y="2411501"/>
            <a:ext cx="175208" cy="166874"/>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626938" y="2344353"/>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研究背景</a:t>
            </a:r>
            <a:endParaRPr lang="en-US" altLang="zh-CN" sz="1200" b="1" dirty="0">
              <a:solidFill>
                <a:prstClr val="black"/>
              </a:solidFill>
            </a:endParaRPr>
          </a:p>
        </p:txBody>
      </p:sp>
      <p:sp>
        <p:nvSpPr>
          <p:cNvPr id="25" name="椭圆 24"/>
          <p:cNvSpPr/>
          <p:nvPr/>
        </p:nvSpPr>
        <p:spPr>
          <a:xfrm>
            <a:off x="274790" y="2900609"/>
            <a:ext cx="175208" cy="166874"/>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6937" y="2833461"/>
            <a:ext cx="1120328" cy="461665"/>
          </a:xfrm>
          <a:prstGeom prst="rect">
            <a:avLst/>
          </a:prstGeom>
          <a:ln>
            <a:solidFill>
              <a:schemeClr val="bg1"/>
            </a:solidFill>
          </a:ln>
        </p:spPr>
        <p:txBody>
          <a:bodyPr wrap="square">
            <a:spAutoFit/>
          </a:bodyPr>
          <a:lstStyle/>
          <a:p>
            <a:pPr algn="just"/>
            <a:r>
              <a:rPr lang="zh-CN" altLang="en-US" sz="1200" b="1" dirty="0">
                <a:solidFill>
                  <a:prstClr val="black"/>
                </a:solidFill>
              </a:rPr>
              <a:t>国内外研究现状</a:t>
            </a:r>
            <a:endParaRPr lang="en-US" altLang="zh-CN" sz="1200" b="1" dirty="0">
              <a:solidFill>
                <a:prstClr val="black"/>
              </a:solidFill>
            </a:endParaRPr>
          </a:p>
        </p:txBody>
      </p:sp>
      <p:sp>
        <p:nvSpPr>
          <p:cNvPr id="28" name="椭圆 27"/>
          <p:cNvSpPr/>
          <p:nvPr/>
        </p:nvSpPr>
        <p:spPr>
          <a:xfrm>
            <a:off x="274791" y="3431902"/>
            <a:ext cx="175208" cy="166874"/>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626938" y="3364754"/>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本文方法</a:t>
            </a:r>
            <a:endParaRPr lang="en-US" altLang="zh-CN" sz="1200" b="1" dirty="0">
              <a:solidFill>
                <a:prstClr val="black"/>
              </a:solidFill>
            </a:endParaRPr>
          </a:p>
        </p:txBody>
      </p:sp>
      <p:cxnSp>
        <p:nvCxnSpPr>
          <p:cNvPr id="3" name="直接连接符 2"/>
          <p:cNvCxnSpPr>
            <a:stCxn id="55" idx="4"/>
            <a:endCxn id="28" idx="0"/>
          </p:cNvCxnSpPr>
          <p:nvPr/>
        </p:nvCxnSpPr>
        <p:spPr>
          <a:xfrm flipH="1">
            <a:off x="362395" y="2095610"/>
            <a:ext cx="3055" cy="1336292"/>
          </a:xfrm>
          <a:prstGeom prst="line">
            <a:avLst/>
          </a:prstGeom>
        </p:spPr>
        <p:style>
          <a:lnRef idx="1">
            <a:schemeClr val="accent3"/>
          </a:lnRef>
          <a:fillRef idx="0">
            <a:schemeClr val="accent3"/>
          </a:fillRef>
          <a:effectRef idx="0">
            <a:schemeClr val="accent3"/>
          </a:effectRef>
          <a:fontRef idx="minor">
            <a:schemeClr val="tx1"/>
          </a:fontRef>
        </p:style>
      </p:cxnSp>
      <p:grpSp>
        <p:nvGrpSpPr>
          <p:cNvPr id="30" name="组合 29"/>
          <p:cNvGrpSpPr/>
          <p:nvPr/>
        </p:nvGrpSpPr>
        <p:grpSpPr>
          <a:xfrm>
            <a:off x="3387273" y="2930976"/>
            <a:ext cx="2546430" cy="2546430"/>
            <a:chOff x="625032" y="2141315"/>
            <a:chExt cx="2546430" cy="2546430"/>
          </a:xfrm>
        </p:grpSpPr>
        <p:sp>
          <p:nvSpPr>
            <p:cNvPr id="31" name="椭圆 30"/>
            <p:cNvSpPr/>
            <p:nvPr/>
          </p:nvSpPr>
          <p:spPr>
            <a:xfrm>
              <a:off x="625032" y="2141315"/>
              <a:ext cx="2546430" cy="2546430"/>
            </a:xfrm>
            <a:prstGeom prst="ellipse">
              <a:avLst/>
            </a:prstGeom>
            <a:solidFill>
              <a:srgbClr val="0EB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87078" y="2303361"/>
              <a:ext cx="2222339" cy="22223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椭圆 32"/>
          <p:cNvSpPr/>
          <p:nvPr/>
        </p:nvSpPr>
        <p:spPr>
          <a:xfrm>
            <a:off x="6836530" y="4065296"/>
            <a:ext cx="277792" cy="2777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179194" y="4065296"/>
            <a:ext cx="277792" cy="2777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527644" y="4065296"/>
            <a:ext cx="277792" cy="2777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6149279" y="4668429"/>
            <a:ext cx="1597307" cy="646932"/>
            <a:chOff x="3641685" y="3878768"/>
            <a:chExt cx="1143000" cy="646932"/>
          </a:xfrm>
          <a:solidFill>
            <a:schemeClr val="accent3"/>
          </a:solidFill>
        </p:grpSpPr>
        <p:sp>
          <p:nvSpPr>
            <p:cNvPr id="37" name="圆角矩形 36"/>
            <p:cNvSpPr/>
            <p:nvPr/>
          </p:nvSpPr>
          <p:spPr>
            <a:xfrm>
              <a:off x="3641685" y="4042064"/>
              <a:ext cx="1143000" cy="483636"/>
            </a:xfrm>
            <a:prstGeom prst="roundRect">
              <a:avLst>
                <a:gd name="adj" fmla="val 360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a:off x="3978219" y="3878768"/>
              <a:ext cx="469932" cy="4051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8103780" y="4668429"/>
            <a:ext cx="3114120" cy="646932"/>
            <a:chOff x="3641685" y="3878768"/>
            <a:chExt cx="1143000" cy="646932"/>
          </a:xfrm>
          <a:solidFill>
            <a:schemeClr val="accent3"/>
          </a:solidFill>
        </p:grpSpPr>
        <p:sp>
          <p:nvSpPr>
            <p:cNvPr id="40" name="圆角矩形 39"/>
            <p:cNvSpPr/>
            <p:nvPr/>
          </p:nvSpPr>
          <p:spPr>
            <a:xfrm>
              <a:off x="3641685" y="4042064"/>
              <a:ext cx="1143000" cy="483636"/>
            </a:xfrm>
            <a:prstGeom prst="roundRect">
              <a:avLst>
                <a:gd name="adj" fmla="val 360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a:off x="3978219" y="3878768"/>
              <a:ext cx="469932" cy="4051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3882363" y="3633834"/>
            <a:ext cx="1653797" cy="1200329"/>
          </a:xfrm>
          <a:prstGeom prst="rect">
            <a:avLst/>
          </a:prstGeom>
          <a:noFill/>
        </p:spPr>
        <p:txBody>
          <a:bodyPr wrap="square" rtlCol="0">
            <a:spAutoFit/>
          </a:bodyPr>
          <a:lstStyle/>
          <a:p>
            <a:r>
              <a:rPr lang="zh-CN" altLang="en-US" b="1" dirty="0" smtClean="0">
                <a:solidFill>
                  <a:schemeClr val="bg1"/>
                </a:solidFill>
              </a:rPr>
              <a:t>基于改进语义假设的远程监督深度实体关系提取方法</a:t>
            </a:r>
            <a:endParaRPr lang="zh-CN" altLang="en-US" b="1" dirty="0">
              <a:solidFill>
                <a:schemeClr val="bg1"/>
              </a:solidFill>
            </a:endParaRPr>
          </a:p>
        </p:txBody>
      </p:sp>
      <p:sp>
        <p:nvSpPr>
          <p:cNvPr id="48" name="文本框 47"/>
          <p:cNvSpPr txBox="1"/>
          <p:nvPr/>
        </p:nvSpPr>
        <p:spPr>
          <a:xfrm>
            <a:off x="8160640" y="4901559"/>
            <a:ext cx="3226941" cy="369332"/>
          </a:xfrm>
          <a:prstGeom prst="rect">
            <a:avLst/>
          </a:prstGeom>
          <a:noFill/>
        </p:spPr>
        <p:txBody>
          <a:bodyPr wrap="square" rtlCol="0">
            <a:spAutoFit/>
          </a:bodyPr>
          <a:lstStyle/>
          <a:p>
            <a:r>
              <a:rPr lang="zh-CN" altLang="en-US" dirty="0" smtClean="0">
                <a:solidFill>
                  <a:schemeClr val="bg1"/>
                </a:solidFill>
              </a:rPr>
              <a:t>基于神经网络的</a:t>
            </a:r>
            <a:r>
              <a:rPr lang="en-US" altLang="zh-CN" dirty="0" smtClean="0">
                <a:solidFill>
                  <a:schemeClr val="bg1"/>
                </a:solidFill>
              </a:rPr>
              <a:t>Bi-GRU+DS</a:t>
            </a:r>
            <a:endParaRPr lang="zh-CN" altLang="en-US" dirty="0">
              <a:solidFill>
                <a:schemeClr val="bg1"/>
              </a:solidFill>
            </a:endParaRPr>
          </a:p>
        </p:txBody>
      </p:sp>
      <p:grpSp>
        <p:nvGrpSpPr>
          <p:cNvPr id="49" name="组合 48"/>
          <p:cNvGrpSpPr/>
          <p:nvPr/>
        </p:nvGrpSpPr>
        <p:grpSpPr>
          <a:xfrm rot="10800000">
            <a:off x="6852781" y="3223937"/>
            <a:ext cx="2952655" cy="646932"/>
            <a:chOff x="3641685" y="3878768"/>
            <a:chExt cx="1143000" cy="646932"/>
          </a:xfrm>
          <a:solidFill>
            <a:schemeClr val="accent3"/>
          </a:solidFill>
        </p:grpSpPr>
        <p:sp>
          <p:nvSpPr>
            <p:cNvPr id="50" name="圆角矩形 49"/>
            <p:cNvSpPr/>
            <p:nvPr/>
          </p:nvSpPr>
          <p:spPr>
            <a:xfrm>
              <a:off x="3641685" y="4042064"/>
              <a:ext cx="1143000" cy="483636"/>
            </a:xfrm>
            <a:prstGeom prst="roundRect">
              <a:avLst>
                <a:gd name="adj" fmla="val 360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3978219" y="3878768"/>
              <a:ext cx="469932" cy="4051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7014827" y="3282383"/>
            <a:ext cx="3227363" cy="369332"/>
          </a:xfrm>
          <a:prstGeom prst="rect">
            <a:avLst/>
          </a:prstGeom>
          <a:noFill/>
        </p:spPr>
        <p:txBody>
          <a:bodyPr wrap="square" rtlCol="0">
            <a:spAutoFit/>
          </a:bodyPr>
          <a:lstStyle/>
          <a:p>
            <a:r>
              <a:rPr lang="zh-CN" altLang="en-US" dirty="0" smtClean="0">
                <a:solidFill>
                  <a:schemeClr val="bg1"/>
                </a:solidFill>
              </a:rPr>
              <a:t>基于聚类的</a:t>
            </a:r>
            <a:r>
              <a:rPr lang="en-US" altLang="zh-CN" dirty="0" smtClean="0">
                <a:solidFill>
                  <a:schemeClr val="bg1"/>
                </a:solidFill>
              </a:rPr>
              <a:t>Clustered DS</a:t>
            </a:r>
            <a:endParaRPr lang="zh-CN" altLang="en-US" dirty="0">
              <a:solidFill>
                <a:schemeClr val="bg1"/>
              </a:solidFill>
            </a:endParaRPr>
          </a:p>
        </p:txBody>
      </p:sp>
      <p:cxnSp>
        <p:nvCxnSpPr>
          <p:cNvPr id="4" name="直接连接符 3"/>
          <p:cNvCxnSpPr>
            <a:stCxn id="31" idx="6"/>
            <a:endCxn id="35" idx="2"/>
          </p:cNvCxnSpPr>
          <p:nvPr/>
        </p:nvCxnSpPr>
        <p:spPr>
          <a:xfrm>
            <a:off x="5933703" y="4204191"/>
            <a:ext cx="3593941" cy="1"/>
          </a:xfrm>
          <a:prstGeom prst="line">
            <a:avLst/>
          </a:prstGeom>
        </p:spPr>
        <p:style>
          <a:lnRef idx="1">
            <a:schemeClr val="accent2"/>
          </a:lnRef>
          <a:fillRef idx="0">
            <a:schemeClr val="accent2"/>
          </a:fillRef>
          <a:effectRef idx="0">
            <a:schemeClr val="accent2"/>
          </a:effectRef>
          <a:fontRef idx="minor">
            <a:schemeClr val="tx1"/>
          </a:fontRef>
        </p:style>
      </p:cxnSp>
      <p:sp>
        <p:nvSpPr>
          <p:cNvPr id="54" name="文本框 53"/>
          <p:cNvSpPr txBox="1"/>
          <p:nvPr/>
        </p:nvSpPr>
        <p:spPr>
          <a:xfrm>
            <a:off x="6186461" y="4878480"/>
            <a:ext cx="1706687" cy="369332"/>
          </a:xfrm>
          <a:prstGeom prst="rect">
            <a:avLst/>
          </a:prstGeom>
          <a:noFill/>
        </p:spPr>
        <p:txBody>
          <a:bodyPr wrap="square" rtlCol="0">
            <a:spAutoFit/>
          </a:bodyPr>
          <a:lstStyle/>
          <a:p>
            <a:r>
              <a:rPr lang="zh-CN" altLang="en-US" dirty="0" smtClean="0">
                <a:solidFill>
                  <a:schemeClr val="bg1"/>
                </a:solidFill>
              </a:rPr>
              <a:t>改进语义假设</a:t>
            </a:r>
            <a:endParaRPr lang="zh-CN" altLang="en-US" dirty="0">
              <a:solidFill>
                <a:schemeClr val="bg1"/>
              </a:solidFill>
            </a:endParaRPr>
          </a:p>
        </p:txBody>
      </p:sp>
      <p:cxnSp>
        <p:nvCxnSpPr>
          <p:cNvPr id="6" name="直接连接符 5"/>
          <p:cNvCxnSpPr>
            <a:stCxn id="35" idx="6"/>
          </p:cNvCxnSpPr>
          <p:nvPr/>
        </p:nvCxnSpPr>
        <p:spPr>
          <a:xfrm flipV="1">
            <a:off x="9805436" y="4204191"/>
            <a:ext cx="2386564" cy="1"/>
          </a:xfrm>
          <a:prstGeom prst="line">
            <a:avLst/>
          </a:prstGeom>
          <a:ln>
            <a:prstDash val="lg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68055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anim calcmode="lin" valueType="num">
                                      <p:cBhvr>
                                        <p:cTn id="45" dur="1000" fill="hold"/>
                                        <p:tgtEl>
                                          <p:spTgt spid="36"/>
                                        </p:tgtEl>
                                        <p:attrNameLst>
                                          <p:attrName>ppt_x</p:attrName>
                                        </p:attrNameLst>
                                      </p:cBhvr>
                                      <p:tavLst>
                                        <p:tav tm="0">
                                          <p:val>
                                            <p:strVal val="#ppt_x"/>
                                          </p:val>
                                        </p:tav>
                                        <p:tav tm="100000">
                                          <p:val>
                                            <p:strVal val="#ppt_x"/>
                                          </p:val>
                                        </p:tav>
                                      </p:tavLst>
                                    </p:anim>
                                    <p:anim calcmode="lin" valueType="num">
                                      <p:cBhvr>
                                        <p:cTn id="46" dur="1000" fill="hold"/>
                                        <p:tgtEl>
                                          <p:spTgt spid="3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1000"/>
                                        <p:tgtEl>
                                          <p:spTgt spid="49"/>
                                        </p:tgtEl>
                                      </p:cBhvr>
                                    </p:animEffect>
                                    <p:anim calcmode="lin" valueType="num">
                                      <p:cBhvr>
                                        <p:cTn id="57" dur="1000" fill="hold"/>
                                        <p:tgtEl>
                                          <p:spTgt spid="49"/>
                                        </p:tgtEl>
                                        <p:attrNameLst>
                                          <p:attrName>ppt_x</p:attrName>
                                        </p:attrNameLst>
                                      </p:cBhvr>
                                      <p:tavLst>
                                        <p:tav tm="0">
                                          <p:val>
                                            <p:strVal val="#ppt_x"/>
                                          </p:val>
                                        </p:tav>
                                        <p:tav tm="100000">
                                          <p:val>
                                            <p:strVal val="#ppt_x"/>
                                          </p:val>
                                        </p:tav>
                                      </p:tavLst>
                                    </p:anim>
                                    <p:anim calcmode="lin" valueType="num">
                                      <p:cBhvr>
                                        <p:cTn id="58" dur="1000" fill="hold"/>
                                        <p:tgtEl>
                                          <p:spTgt spid="4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1000"/>
                                        <p:tgtEl>
                                          <p:spTgt spid="52"/>
                                        </p:tgtEl>
                                      </p:cBhvr>
                                    </p:animEffect>
                                    <p:anim calcmode="lin" valueType="num">
                                      <p:cBhvr>
                                        <p:cTn id="62" dur="1000" fill="hold"/>
                                        <p:tgtEl>
                                          <p:spTgt spid="52"/>
                                        </p:tgtEl>
                                        <p:attrNameLst>
                                          <p:attrName>ppt_x</p:attrName>
                                        </p:attrNameLst>
                                      </p:cBhvr>
                                      <p:tavLst>
                                        <p:tav tm="0">
                                          <p:val>
                                            <p:strVal val="#ppt_x"/>
                                          </p:val>
                                        </p:tav>
                                        <p:tav tm="100000">
                                          <p:val>
                                            <p:strVal val="#ppt_x"/>
                                          </p:val>
                                        </p:tav>
                                      </p:tavLst>
                                    </p:anim>
                                    <p:anim calcmode="lin" valueType="num">
                                      <p:cBhvr>
                                        <p:cTn id="6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1000"/>
                                        <p:tgtEl>
                                          <p:spTgt spid="39"/>
                                        </p:tgtEl>
                                      </p:cBhvr>
                                    </p:animEffect>
                                    <p:anim calcmode="lin" valueType="num">
                                      <p:cBhvr>
                                        <p:cTn id="69" dur="1000" fill="hold"/>
                                        <p:tgtEl>
                                          <p:spTgt spid="39"/>
                                        </p:tgtEl>
                                        <p:attrNameLst>
                                          <p:attrName>ppt_x</p:attrName>
                                        </p:attrNameLst>
                                      </p:cBhvr>
                                      <p:tavLst>
                                        <p:tav tm="0">
                                          <p:val>
                                            <p:strVal val="#ppt_x"/>
                                          </p:val>
                                        </p:tav>
                                        <p:tav tm="100000">
                                          <p:val>
                                            <p:strVal val="#ppt_x"/>
                                          </p:val>
                                        </p:tav>
                                      </p:tavLst>
                                    </p:anim>
                                    <p:anim calcmode="lin" valueType="num">
                                      <p:cBhvr>
                                        <p:cTn id="70" dur="1000" fill="hold"/>
                                        <p:tgtEl>
                                          <p:spTgt spid="39"/>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1000"/>
                                        <p:tgtEl>
                                          <p:spTgt spid="48"/>
                                        </p:tgtEl>
                                      </p:cBhvr>
                                    </p:animEffect>
                                    <p:anim calcmode="lin" valueType="num">
                                      <p:cBhvr>
                                        <p:cTn id="74" dur="1000" fill="hold"/>
                                        <p:tgtEl>
                                          <p:spTgt spid="48"/>
                                        </p:tgtEl>
                                        <p:attrNameLst>
                                          <p:attrName>ppt_x</p:attrName>
                                        </p:attrNameLst>
                                      </p:cBhvr>
                                      <p:tavLst>
                                        <p:tav tm="0">
                                          <p:val>
                                            <p:strVal val="#ppt_x"/>
                                          </p:val>
                                        </p:tav>
                                        <p:tav tm="100000">
                                          <p:val>
                                            <p:strVal val="#ppt_x"/>
                                          </p:val>
                                        </p:tav>
                                      </p:tavLst>
                                    </p:anim>
                                    <p:anim calcmode="lin" valueType="num">
                                      <p:cBhvr>
                                        <p:cTn id="7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47" grpId="0"/>
      <p:bldP spid="48" grpId="0"/>
      <p:bldP spid="52"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B4E5"/>
        </a:solidFill>
        <a:effectLst/>
      </p:bgPr>
    </p:bg>
    <p:spTree>
      <p:nvGrpSpPr>
        <p:cNvPr id="1" name=""/>
        <p:cNvGrpSpPr/>
        <p:nvPr/>
      </p:nvGrpSpPr>
      <p:grpSpPr>
        <a:xfrm>
          <a:off x="0" y="0"/>
          <a:ext cx="0" cy="0"/>
          <a:chOff x="0" y="0"/>
          <a:chExt cx="0" cy="0"/>
        </a:xfrm>
      </p:grpSpPr>
      <p:sp>
        <p:nvSpPr>
          <p:cNvPr id="2" name="空心弧 1"/>
          <p:cNvSpPr/>
          <p:nvPr/>
        </p:nvSpPr>
        <p:spPr>
          <a:xfrm>
            <a:off x="4557654" y="1206031"/>
            <a:ext cx="3352800" cy="3352800"/>
          </a:xfrm>
          <a:prstGeom prst="blockArc">
            <a:avLst>
              <a:gd name="adj1" fmla="val 14025791"/>
              <a:gd name="adj2" fmla="val 11168585"/>
              <a:gd name="adj3" fmla="val 16017"/>
            </a:avLst>
          </a:prstGeom>
          <a:solidFill>
            <a:srgbClr val="0378B0"/>
          </a:solidFill>
          <a:ln>
            <a:noFill/>
          </a:ln>
          <a:effectLst>
            <a:innerShdw blurRad="889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椭圆 3"/>
          <p:cNvSpPr/>
          <p:nvPr/>
        </p:nvSpPr>
        <p:spPr>
          <a:xfrm>
            <a:off x="4928495" y="1576872"/>
            <a:ext cx="2611119" cy="2611119"/>
          </a:xfrm>
          <a:prstGeom prst="ellipse">
            <a:avLst/>
          </a:prstGeom>
          <a:solidFill>
            <a:schemeClr val="bg1"/>
          </a:solidFill>
          <a:ln>
            <a:noFill/>
          </a:ln>
          <a:effectLst>
            <a:outerShdw dist="635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5118870" y="2097601"/>
            <a:ext cx="2362492" cy="1569660"/>
          </a:xfrm>
          <a:prstGeom prst="rect">
            <a:avLst/>
          </a:prstGeom>
          <a:noFill/>
          <a:effectLst>
            <a:outerShdw dist="38100" dir="2700000" algn="tl" rotWithShape="0">
              <a:prstClr val="black">
                <a:alpha val="15000"/>
              </a:prstClr>
            </a:outerShdw>
          </a:effectLst>
        </p:spPr>
        <p:txBody>
          <a:bodyPr wrap="square" rtlCol="0">
            <a:spAutoFit/>
          </a:bodyPr>
          <a:lstStyle/>
          <a:p>
            <a:pPr algn="ctr"/>
            <a:r>
              <a:rPr lang="zh-CN" altLang="en-US" sz="3200" b="1" dirty="0" smtClean="0">
                <a:solidFill>
                  <a:srgbClr val="0378B0"/>
                </a:solidFill>
              </a:rPr>
              <a:t>基于改进</a:t>
            </a:r>
            <a:endParaRPr lang="en-US" altLang="zh-CN" sz="3200" b="1" dirty="0" smtClean="0">
              <a:solidFill>
                <a:srgbClr val="0378B0"/>
              </a:solidFill>
            </a:endParaRPr>
          </a:p>
          <a:p>
            <a:pPr algn="ctr"/>
            <a:r>
              <a:rPr lang="zh-CN" altLang="en-US" sz="3200" b="1" dirty="0" smtClean="0">
                <a:solidFill>
                  <a:srgbClr val="0378B0"/>
                </a:solidFill>
              </a:rPr>
              <a:t>语义假设和</a:t>
            </a:r>
            <a:endParaRPr lang="en-US" altLang="zh-CN" sz="3200" b="1" dirty="0" smtClean="0">
              <a:solidFill>
                <a:srgbClr val="0378B0"/>
              </a:solidFill>
            </a:endParaRPr>
          </a:p>
          <a:p>
            <a:pPr algn="ctr"/>
            <a:r>
              <a:rPr lang="zh-CN" altLang="en-US" sz="3200" b="1" dirty="0" smtClean="0">
                <a:solidFill>
                  <a:srgbClr val="0378B0"/>
                </a:solidFill>
              </a:rPr>
              <a:t>聚类的方法</a:t>
            </a:r>
            <a:endParaRPr lang="zh-CN" altLang="en-US" sz="3200" b="1" dirty="0">
              <a:solidFill>
                <a:srgbClr val="0378B0"/>
              </a:solidFill>
            </a:endParaRPr>
          </a:p>
        </p:txBody>
      </p:sp>
      <p:grpSp>
        <p:nvGrpSpPr>
          <p:cNvPr id="16" name="组合 15"/>
          <p:cNvGrpSpPr/>
          <p:nvPr/>
        </p:nvGrpSpPr>
        <p:grpSpPr>
          <a:xfrm rot="2948402">
            <a:off x="7612709" y="1222768"/>
            <a:ext cx="1459524" cy="1587398"/>
            <a:chOff x="8219552" y="1436914"/>
            <a:chExt cx="1013886" cy="1102716"/>
          </a:xfrm>
          <a:solidFill>
            <a:schemeClr val="accent2"/>
          </a:solidFill>
          <a:effectLst>
            <a:outerShdw dist="63500" dir="2700000" algn="tl" rotWithShape="0">
              <a:prstClr val="black">
                <a:alpha val="9000"/>
              </a:prstClr>
            </a:outerShdw>
          </a:effectLst>
        </p:grpSpPr>
        <p:sp>
          <p:nvSpPr>
            <p:cNvPr id="14" name="椭圆 13"/>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 name="文本框 16"/>
          <p:cNvSpPr txBox="1"/>
          <p:nvPr/>
        </p:nvSpPr>
        <p:spPr>
          <a:xfrm>
            <a:off x="7751869" y="1676974"/>
            <a:ext cx="1277914" cy="584775"/>
          </a:xfrm>
          <a:prstGeom prst="rect">
            <a:avLst/>
          </a:prstGeom>
          <a:noFill/>
          <a:effectLst>
            <a:outerShdw dist="38100" dir="2700000" algn="tl" rotWithShape="0">
              <a:prstClr val="black">
                <a:alpha val="15000"/>
              </a:prstClr>
            </a:outerShdw>
          </a:effectLst>
        </p:spPr>
        <p:txBody>
          <a:bodyPr wrap="none" rtlCol="0">
            <a:spAutoFit/>
          </a:bodyPr>
          <a:lstStyle/>
          <a:p>
            <a:pPr algn="ctr"/>
            <a:r>
              <a:rPr lang="en-US" altLang="zh-CN" sz="3200" dirty="0">
                <a:solidFill>
                  <a:prstClr val="white"/>
                </a:solidFill>
              </a:rPr>
              <a:t>Part </a:t>
            </a:r>
            <a:r>
              <a:rPr lang="en-US" altLang="zh-CN" sz="3200" dirty="0" smtClean="0">
                <a:solidFill>
                  <a:prstClr val="white"/>
                </a:solidFill>
              </a:rPr>
              <a:t>2</a:t>
            </a:r>
            <a:endParaRPr lang="zh-CN" altLang="en-US" sz="3200" dirty="0">
              <a:solidFill>
                <a:prstClr val="white"/>
              </a:solidFill>
            </a:endParaRPr>
          </a:p>
        </p:txBody>
      </p:sp>
      <p:sp>
        <p:nvSpPr>
          <p:cNvPr id="18" name="Lorem Ipsum"/>
          <p:cNvSpPr>
            <a:spLocks/>
          </p:cNvSpPr>
          <p:nvPr/>
        </p:nvSpPr>
        <p:spPr bwMode="auto">
          <a:xfrm>
            <a:off x="4405271" y="4719188"/>
            <a:ext cx="3750533" cy="1527369"/>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Aft>
                <a:spcPts val="600"/>
              </a:spcAft>
            </a:pPr>
            <a:r>
              <a:rPr lang="zh-CN" altLang="en-US" sz="2000" dirty="0" smtClean="0">
                <a:solidFill>
                  <a:prstClr val="white"/>
                </a:solidFill>
                <a:latin typeface="微软雅黑"/>
              </a:rPr>
              <a:t>对传统远程监督中假设的改进</a:t>
            </a:r>
            <a:endParaRPr lang="en-US" altLang="zh-CN" sz="2000" dirty="0" smtClean="0">
              <a:solidFill>
                <a:prstClr val="white"/>
              </a:solidFill>
              <a:latin typeface="微软雅黑"/>
            </a:endParaRPr>
          </a:p>
          <a:p>
            <a:pPr algn="ctr">
              <a:spcAft>
                <a:spcPts val="600"/>
              </a:spcAft>
            </a:pPr>
            <a:r>
              <a:rPr lang="en-US" altLang="zh-CN" sz="2000" dirty="0" smtClean="0">
                <a:solidFill>
                  <a:prstClr val="white"/>
                </a:solidFill>
                <a:latin typeface="微软雅黑"/>
              </a:rPr>
              <a:t>Clustered DS</a:t>
            </a:r>
            <a:r>
              <a:rPr lang="zh-CN" altLang="en-US" sz="2000" dirty="0" smtClean="0">
                <a:solidFill>
                  <a:prstClr val="white"/>
                </a:solidFill>
                <a:latin typeface="微软雅黑"/>
              </a:rPr>
              <a:t>划分生成</a:t>
            </a:r>
            <a:endParaRPr lang="en-US" altLang="zh-CN" sz="2000" dirty="0" smtClean="0">
              <a:solidFill>
                <a:prstClr val="white"/>
              </a:solidFill>
              <a:latin typeface="微软雅黑"/>
            </a:endParaRPr>
          </a:p>
          <a:p>
            <a:pPr algn="ctr">
              <a:spcAft>
                <a:spcPts val="600"/>
              </a:spcAft>
            </a:pPr>
            <a:r>
              <a:rPr lang="en-US" altLang="zh-CN" sz="2000" dirty="0">
                <a:solidFill>
                  <a:prstClr val="white"/>
                </a:solidFill>
                <a:latin typeface="微软雅黑"/>
              </a:rPr>
              <a:t>Clustered </a:t>
            </a:r>
            <a:r>
              <a:rPr lang="en-US" altLang="zh-CN" sz="2000" dirty="0" smtClean="0">
                <a:solidFill>
                  <a:prstClr val="white"/>
                </a:solidFill>
                <a:latin typeface="微软雅黑"/>
              </a:rPr>
              <a:t>DS</a:t>
            </a:r>
            <a:r>
              <a:rPr lang="zh-CN" altLang="en-US" sz="2000" dirty="0" smtClean="0">
                <a:solidFill>
                  <a:prstClr val="white"/>
                </a:solidFill>
                <a:latin typeface="微软雅黑"/>
              </a:rPr>
              <a:t>重新标注</a:t>
            </a:r>
            <a:endParaRPr lang="en-US" altLang="zh-CN" sz="2000" dirty="0" smtClean="0">
              <a:solidFill>
                <a:prstClr val="white"/>
              </a:solidFill>
              <a:latin typeface="微软雅黑"/>
            </a:endParaRPr>
          </a:p>
          <a:p>
            <a:pPr algn="ctr">
              <a:spcAft>
                <a:spcPts val="600"/>
              </a:spcAft>
            </a:pPr>
            <a:r>
              <a:rPr lang="zh-CN" altLang="en-US" sz="2000" dirty="0" smtClean="0">
                <a:solidFill>
                  <a:prstClr val="white"/>
                </a:solidFill>
                <a:latin typeface="微软雅黑"/>
              </a:rPr>
              <a:t>实验与分析</a:t>
            </a:r>
            <a:endParaRPr lang="en-US" altLang="zh-CN" sz="2000" dirty="0" smtClean="0">
              <a:solidFill>
                <a:prstClr val="white"/>
              </a:solidFill>
              <a:latin typeface="微软雅黑"/>
            </a:endParaRPr>
          </a:p>
        </p:txBody>
      </p:sp>
    </p:spTree>
    <p:extLst>
      <p:ext uri="{BB962C8B-B14F-4D97-AF65-F5344CB8AC3E}">
        <p14:creationId xmlns:p14="http://schemas.microsoft.com/office/powerpoint/2010/main" val="3649810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301850"/>
            <a:ext cx="8125542" cy="1077218"/>
          </a:xfrm>
          <a:prstGeom prst="rect">
            <a:avLst/>
          </a:prstGeom>
          <a:noFill/>
        </p:spPr>
        <p:txBody>
          <a:bodyPr wrap="square" rtlCol="0">
            <a:spAutoFit/>
          </a:bodyPr>
          <a:lstStyle/>
          <a:p>
            <a:r>
              <a:rPr lang="zh-CN" altLang="zh-CN" sz="3200" dirty="0"/>
              <a:t>传统远程监督方法中假设的不足以及本文提出的改进语义假设</a:t>
            </a:r>
            <a:endParaRPr lang="zh-CN" altLang="en-US" sz="3200" b="1"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23363" y="1621696"/>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26554" y="2493426"/>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26554" y="5299894"/>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4" y="6376342"/>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23747" y="162169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14781" y="2390265"/>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17615" y="5170186"/>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8" y="637713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93024" y="3274908"/>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2" name="矩形 71"/>
          <p:cNvSpPr/>
          <p:nvPr/>
        </p:nvSpPr>
        <p:spPr>
          <a:xfrm>
            <a:off x="3480620" y="1964114"/>
            <a:ext cx="1100807" cy="461665"/>
          </a:xfrm>
          <a:prstGeom prst="rect">
            <a:avLst/>
          </a:prstGeom>
          <a:ln>
            <a:solidFill>
              <a:schemeClr val="bg1"/>
            </a:solidFill>
          </a:ln>
        </p:spPr>
        <p:txBody>
          <a:bodyPr wrap="square">
            <a:spAutoFit/>
          </a:bodyPr>
          <a:lstStyle/>
          <a:p>
            <a:pPr algn="just"/>
            <a:r>
              <a:rPr lang="zh-CN" altLang="en-US" sz="1200" b="1" dirty="0" smtClean="0">
                <a:solidFill>
                  <a:prstClr val="black"/>
                </a:solidFill>
              </a:rPr>
              <a:t>使用到的例句及其相关信息</a:t>
            </a:r>
            <a:endParaRPr lang="en-US" altLang="zh-CN" sz="1200" b="1" dirty="0">
              <a:solidFill>
                <a:prstClr val="black"/>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5" name="Freeform 9"/>
          <p:cNvSpPr>
            <a:spLocks noEditPoints="1"/>
          </p:cNvSpPr>
          <p:nvPr/>
        </p:nvSpPr>
        <p:spPr bwMode="auto">
          <a:xfrm>
            <a:off x="2945264" y="1964114"/>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98067" y="3341601"/>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623851" y="3183826"/>
            <a:ext cx="1120328" cy="461665"/>
          </a:xfrm>
          <a:prstGeom prst="rect">
            <a:avLst/>
          </a:prstGeom>
          <a:ln>
            <a:solidFill>
              <a:schemeClr val="bg1"/>
            </a:solidFill>
          </a:ln>
        </p:spPr>
        <p:txBody>
          <a:bodyPr wrap="square">
            <a:spAutoFit/>
          </a:bodyPr>
          <a:lstStyle/>
          <a:p>
            <a:pPr algn="just"/>
            <a:r>
              <a:rPr lang="zh-CN" altLang="en-US" sz="1200" b="1" dirty="0">
                <a:solidFill>
                  <a:prstClr val="black"/>
                </a:solidFill>
              </a:rPr>
              <a:t>对传统远程监督中假设改进</a:t>
            </a:r>
            <a:endParaRPr lang="en-US" altLang="zh-CN" sz="1200" b="1" dirty="0">
              <a:solidFill>
                <a:prstClr val="black"/>
              </a:solidFill>
            </a:endParaRPr>
          </a:p>
        </p:txBody>
      </p:sp>
      <p:sp>
        <p:nvSpPr>
          <p:cNvPr id="25" name="椭圆 24"/>
          <p:cNvSpPr/>
          <p:nvPr/>
        </p:nvSpPr>
        <p:spPr>
          <a:xfrm>
            <a:off x="298067" y="3767229"/>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3851" y="3609454"/>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划分生成</a:t>
            </a:r>
            <a:endParaRPr lang="en-US" altLang="zh-CN" sz="1200" b="1" dirty="0">
              <a:solidFill>
                <a:prstClr val="black"/>
              </a:solidFill>
            </a:endParaRPr>
          </a:p>
        </p:txBody>
      </p:sp>
      <p:sp>
        <p:nvSpPr>
          <p:cNvPr id="28" name="椭圆 27"/>
          <p:cNvSpPr/>
          <p:nvPr/>
        </p:nvSpPr>
        <p:spPr>
          <a:xfrm>
            <a:off x="298067" y="422749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623851" y="4069720"/>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重新标注</a:t>
            </a:r>
            <a:endParaRPr lang="en-US" altLang="zh-CN" sz="1200" b="1" dirty="0">
              <a:solidFill>
                <a:prstClr val="black"/>
              </a:solidFill>
            </a:endParaRPr>
          </a:p>
        </p:txBody>
      </p:sp>
      <p:sp>
        <p:nvSpPr>
          <p:cNvPr id="30" name="椭圆 29"/>
          <p:cNvSpPr/>
          <p:nvPr/>
        </p:nvSpPr>
        <p:spPr>
          <a:xfrm>
            <a:off x="298067" y="473820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630810" y="467861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6" idx="4"/>
            <a:endCxn id="30" idx="0"/>
          </p:cNvCxnSpPr>
          <p:nvPr/>
        </p:nvCxnSpPr>
        <p:spPr>
          <a:xfrm>
            <a:off x="365450" y="2771218"/>
            <a:ext cx="6081" cy="1966987"/>
          </a:xfrm>
          <a:prstGeom prst="line">
            <a:avLst/>
          </a:prstGeom>
        </p:spPr>
        <p:style>
          <a:lnRef idx="1">
            <a:schemeClr val="accent5"/>
          </a:lnRef>
          <a:fillRef idx="0">
            <a:schemeClr val="accent5"/>
          </a:fillRef>
          <a:effectRef idx="0">
            <a:schemeClr val="accent5"/>
          </a:effectRef>
          <a:fontRef idx="minor">
            <a:schemeClr val="tx1"/>
          </a:fontRef>
        </p:style>
      </p:cxnSp>
      <p:pic>
        <p:nvPicPr>
          <p:cNvPr id="2" name="图片 1"/>
          <p:cNvPicPr>
            <a:picLocks noChangeAspect="1"/>
          </p:cNvPicPr>
          <p:nvPr/>
        </p:nvPicPr>
        <p:blipFill>
          <a:blip r:embed="rId2"/>
          <a:stretch>
            <a:fillRect/>
          </a:stretch>
        </p:blipFill>
        <p:spPr>
          <a:xfrm>
            <a:off x="4952710" y="1846661"/>
            <a:ext cx="6433106" cy="2779102"/>
          </a:xfrm>
          <a:prstGeom prst="rect">
            <a:avLst/>
          </a:prstGeom>
        </p:spPr>
      </p:pic>
      <p:sp>
        <p:nvSpPr>
          <p:cNvPr id="32" name="矩形 31"/>
          <p:cNvSpPr/>
          <p:nvPr/>
        </p:nvSpPr>
        <p:spPr>
          <a:xfrm>
            <a:off x="3480620" y="5022895"/>
            <a:ext cx="1047680" cy="276999"/>
          </a:xfrm>
          <a:prstGeom prst="rect">
            <a:avLst/>
          </a:prstGeom>
          <a:ln>
            <a:solidFill>
              <a:schemeClr val="bg1"/>
            </a:solidFill>
          </a:ln>
        </p:spPr>
        <p:txBody>
          <a:bodyPr wrap="square">
            <a:spAutoFit/>
          </a:bodyPr>
          <a:lstStyle/>
          <a:p>
            <a:pPr algn="just"/>
            <a:r>
              <a:rPr lang="zh-CN" altLang="en-US" sz="1200" b="1" dirty="0" smtClean="0">
                <a:solidFill>
                  <a:prstClr val="black"/>
                </a:solidFill>
              </a:rPr>
              <a:t>改进假设</a:t>
            </a:r>
            <a:endParaRPr lang="en-US" altLang="zh-CN" sz="1200" b="1" dirty="0">
              <a:solidFill>
                <a:prstClr val="black"/>
              </a:solidFill>
            </a:endParaRPr>
          </a:p>
        </p:txBody>
      </p:sp>
      <p:sp>
        <p:nvSpPr>
          <p:cNvPr id="33" name="Freeform 9"/>
          <p:cNvSpPr>
            <a:spLocks noEditPoints="1"/>
          </p:cNvSpPr>
          <p:nvPr/>
        </p:nvSpPr>
        <p:spPr bwMode="auto">
          <a:xfrm>
            <a:off x="2945264" y="4953463"/>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矩形 33"/>
          <p:cNvSpPr/>
          <p:nvPr/>
        </p:nvSpPr>
        <p:spPr>
          <a:xfrm>
            <a:off x="4952710" y="4972284"/>
            <a:ext cx="2352882" cy="141692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8461053" y="4972284"/>
            <a:ext cx="2352882" cy="141692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7532455" y="5476258"/>
            <a:ext cx="763571" cy="408971"/>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193605" y="5442674"/>
            <a:ext cx="1871092" cy="830997"/>
          </a:xfrm>
          <a:prstGeom prst="rect">
            <a:avLst/>
          </a:prstGeom>
          <a:ln>
            <a:solidFill>
              <a:schemeClr val="bg1"/>
            </a:solidFill>
          </a:ln>
        </p:spPr>
        <p:txBody>
          <a:bodyPr wrap="square">
            <a:spAutoFit/>
          </a:bodyPr>
          <a:lstStyle/>
          <a:p>
            <a:pPr algn="just"/>
            <a:r>
              <a:rPr lang="zh-CN" altLang="zh-CN" sz="1200" dirty="0" smtClean="0"/>
              <a:t>如果</a:t>
            </a:r>
            <a:r>
              <a:rPr lang="zh-CN" altLang="zh-CN" sz="1200" dirty="0"/>
              <a:t>两个实体在知识库中存在某种关系，则包含该实体对的非结构化句子均有可能表达相同的关系</a:t>
            </a:r>
            <a:endParaRPr lang="en-US" altLang="zh-CN" sz="1200" b="1" dirty="0">
              <a:solidFill>
                <a:prstClr val="black"/>
              </a:solidFill>
            </a:endParaRPr>
          </a:p>
        </p:txBody>
      </p:sp>
      <p:sp>
        <p:nvSpPr>
          <p:cNvPr id="39" name="矩形 38"/>
          <p:cNvSpPr/>
          <p:nvPr/>
        </p:nvSpPr>
        <p:spPr>
          <a:xfrm>
            <a:off x="8771856" y="5442674"/>
            <a:ext cx="1881128" cy="830997"/>
          </a:xfrm>
          <a:prstGeom prst="rect">
            <a:avLst/>
          </a:prstGeom>
          <a:ln>
            <a:solidFill>
              <a:schemeClr val="bg1"/>
            </a:solidFill>
          </a:ln>
        </p:spPr>
        <p:txBody>
          <a:bodyPr wrap="square">
            <a:spAutoFit/>
          </a:bodyPr>
          <a:lstStyle/>
          <a:p>
            <a:pPr algn="just"/>
            <a:r>
              <a:rPr lang="zh-CN" altLang="zh-CN" sz="1200" dirty="0"/>
              <a:t>如果两个句子表达了更相近的</a:t>
            </a:r>
            <a:r>
              <a:rPr lang="zh-CN" altLang="zh-CN" sz="1200" b="1" dirty="0"/>
              <a:t>语义关系</a:t>
            </a:r>
            <a:r>
              <a:rPr lang="zh-CN" altLang="zh-CN" sz="1200" dirty="0"/>
              <a:t>，则这两个句子包含的实体对更有可能表达相同的关系</a:t>
            </a:r>
            <a:endParaRPr lang="en-US" altLang="zh-CN" sz="1200" b="1" dirty="0">
              <a:solidFill>
                <a:prstClr val="black"/>
              </a:solidFill>
            </a:endParaRPr>
          </a:p>
        </p:txBody>
      </p:sp>
      <p:sp>
        <p:nvSpPr>
          <p:cNvPr id="40" name="矩形 39"/>
          <p:cNvSpPr/>
          <p:nvPr/>
        </p:nvSpPr>
        <p:spPr>
          <a:xfrm>
            <a:off x="5105110" y="5124684"/>
            <a:ext cx="2030981" cy="28075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8622003" y="5124684"/>
            <a:ext cx="2030981" cy="28075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606814" y="5100137"/>
            <a:ext cx="1005403" cy="338554"/>
          </a:xfrm>
          <a:prstGeom prst="rect">
            <a:avLst/>
          </a:prstGeom>
          <a:noFill/>
        </p:spPr>
        <p:txBody>
          <a:bodyPr wrap="none" rtlCol="0">
            <a:spAutoFit/>
          </a:bodyPr>
          <a:lstStyle/>
          <a:p>
            <a:r>
              <a:rPr lang="zh-CN" altLang="en-US" sz="1600" dirty="0" smtClean="0"/>
              <a:t>原始假设</a:t>
            </a:r>
            <a:endParaRPr lang="zh-CN" altLang="en-US" sz="1600" dirty="0"/>
          </a:p>
        </p:txBody>
      </p:sp>
      <p:sp>
        <p:nvSpPr>
          <p:cNvPr id="43" name="文本框 42"/>
          <p:cNvSpPr txBox="1"/>
          <p:nvPr/>
        </p:nvSpPr>
        <p:spPr>
          <a:xfrm>
            <a:off x="9004534" y="5095786"/>
            <a:ext cx="1415772" cy="338554"/>
          </a:xfrm>
          <a:prstGeom prst="rect">
            <a:avLst/>
          </a:prstGeom>
          <a:noFill/>
        </p:spPr>
        <p:txBody>
          <a:bodyPr wrap="none" rtlCol="0">
            <a:spAutoFit/>
          </a:bodyPr>
          <a:lstStyle/>
          <a:p>
            <a:r>
              <a:rPr lang="zh-CN" altLang="en-US" sz="1600" dirty="0" smtClean="0"/>
              <a:t>改进语义假设</a:t>
            </a:r>
            <a:endParaRPr lang="zh-CN" altLang="en-US" sz="1600" dirty="0"/>
          </a:p>
        </p:txBody>
      </p:sp>
    </p:spTree>
    <p:extLst>
      <p:ext uri="{BB962C8B-B14F-4D97-AF65-F5344CB8AC3E}">
        <p14:creationId xmlns:p14="http://schemas.microsoft.com/office/powerpoint/2010/main" val="1428449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1000"/>
                                        <p:tgtEl>
                                          <p:spTgt spid="72"/>
                                        </p:tgtEl>
                                      </p:cBhvr>
                                    </p:animEffect>
                                    <p:anim calcmode="lin" valueType="num">
                                      <p:cBhvr>
                                        <p:cTn id="40" dur="1000" fill="hold"/>
                                        <p:tgtEl>
                                          <p:spTgt spid="72"/>
                                        </p:tgtEl>
                                        <p:attrNameLst>
                                          <p:attrName>ppt_x</p:attrName>
                                        </p:attrNameLst>
                                      </p:cBhvr>
                                      <p:tavLst>
                                        <p:tav tm="0">
                                          <p:val>
                                            <p:strVal val="#ppt_x"/>
                                          </p:val>
                                        </p:tav>
                                        <p:tav tm="100000">
                                          <p:val>
                                            <p:strVal val="#ppt_x"/>
                                          </p:val>
                                        </p:tav>
                                      </p:tavLst>
                                    </p:anim>
                                    <p:anim calcmode="lin" valueType="num">
                                      <p:cBhvr>
                                        <p:cTn id="41" dur="1000" fill="hold"/>
                                        <p:tgtEl>
                                          <p:spTgt spid="7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1000"/>
                                        <p:tgtEl>
                                          <p:spTgt spid="75"/>
                                        </p:tgtEl>
                                      </p:cBhvr>
                                    </p:animEffect>
                                    <p:anim calcmode="lin" valueType="num">
                                      <p:cBhvr>
                                        <p:cTn id="45" dur="1000" fill="hold"/>
                                        <p:tgtEl>
                                          <p:spTgt spid="75"/>
                                        </p:tgtEl>
                                        <p:attrNameLst>
                                          <p:attrName>ppt_x</p:attrName>
                                        </p:attrNameLst>
                                      </p:cBhvr>
                                      <p:tavLst>
                                        <p:tav tm="0">
                                          <p:val>
                                            <p:strVal val="#ppt_x"/>
                                          </p:val>
                                        </p:tav>
                                        <p:tav tm="100000">
                                          <p:val>
                                            <p:strVal val="#ppt_x"/>
                                          </p:val>
                                        </p:tav>
                                      </p:tavLst>
                                    </p:anim>
                                    <p:anim calcmode="lin" valueType="num">
                                      <p:cBhvr>
                                        <p:cTn id="46" dur="1000" fill="hold"/>
                                        <p:tgtEl>
                                          <p:spTgt spid="7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1000"/>
                                        <p:tgtEl>
                                          <p:spTgt spid="35"/>
                                        </p:tgtEl>
                                      </p:cBhvr>
                                    </p:animEffect>
                                    <p:anim calcmode="lin" valueType="num">
                                      <p:cBhvr>
                                        <p:cTn id="57" dur="1000" fill="hold"/>
                                        <p:tgtEl>
                                          <p:spTgt spid="35"/>
                                        </p:tgtEl>
                                        <p:attrNameLst>
                                          <p:attrName>ppt_x</p:attrName>
                                        </p:attrNameLst>
                                      </p:cBhvr>
                                      <p:tavLst>
                                        <p:tav tm="0">
                                          <p:val>
                                            <p:strVal val="#ppt_x"/>
                                          </p:val>
                                        </p:tav>
                                        <p:tav tm="100000">
                                          <p:val>
                                            <p:strVal val="#ppt_x"/>
                                          </p:val>
                                        </p:tav>
                                      </p:tavLst>
                                    </p:anim>
                                    <p:anim calcmode="lin" valueType="num">
                                      <p:cBhvr>
                                        <p:cTn id="58" dur="1000" fill="hold"/>
                                        <p:tgtEl>
                                          <p:spTgt spid="3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1000"/>
                                        <p:tgtEl>
                                          <p:spTgt spid="39"/>
                                        </p:tgtEl>
                                      </p:cBhvr>
                                    </p:animEffect>
                                    <p:anim calcmode="lin" valueType="num">
                                      <p:cBhvr>
                                        <p:cTn id="67" dur="1000" fill="hold"/>
                                        <p:tgtEl>
                                          <p:spTgt spid="39"/>
                                        </p:tgtEl>
                                        <p:attrNameLst>
                                          <p:attrName>ppt_x</p:attrName>
                                        </p:attrNameLst>
                                      </p:cBhvr>
                                      <p:tavLst>
                                        <p:tav tm="0">
                                          <p:val>
                                            <p:strVal val="#ppt_x"/>
                                          </p:val>
                                        </p:tav>
                                        <p:tav tm="100000">
                                          <p:val>
                                            <p:strVal val="#ppt_x"/>
                                          </p:val>
                                        </p:tav>
                                      </p:tavLst>
                                    </p:anim>
                                    <p:anim calcmode="lin" valueType="num">
                                      <p:cBhvr>
                                        <p:cTn id="68" dur="1000" fill="hold"/>
                                        <p:tgtEl>
                                          <p:spTgt spid="3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anim calcmode="lin" valueType="num">
                                      <p:cBhvr>
                                        <p:cTn id="72" dur="1000" fill="hold"/>
                                        <p:tgtEl>
                                          <p:spTgt spid="41"/>
                                        </p:tgtEl>
                                        <p:attrNameLst>
                                          <p:attrName>ppt_x</p:attrName>
                                        </p:attrNameLst>
                                      </p:cBhvr>
                                      <p:tavLst>
                                        <p:tav tm="0">
                                          <p:val>
                                            <p:strVal val="#ppt_x"/>
                                          </p:val>
                                        </p:tav>
                                        <p:tav tm="100000">
                                          <p:val>
                                            <p:strVal val="#ppt_x"/>
                                          </p:val>
                                        </p:tav>
                                      </p:tavLst>
                                    </p:anim>
                                    <p:anim calcmode="lin" valueType="num">
                                      <p:cBhvr>
                                        <p:cTn id="73" dur="1000" fill="hold"/>
                                        <p:tgtEl>
                                          <p:spTgt spid="4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1000"/>
                                        <p:tgtEl>
                                          <p:spTgt spid="43"/>
                                        </p:tgtEl>
                                      </p:cBhvr>
                                    </p:animEffect>
                                    <p:anim calcmode="lin" valueType="num">
                                      <p:cBhvr>
                                        <p:cTn id="77" dur="1000" fill="hold"/>
                                        <p:tgtEl>
                                          <p:spTgt spid="43"/>
                                        </p:tgtEl>
                                        <p:attrNameLst>
                                          <p:attrName>ppt_x</p:attrName>
                                        </p:attrNameLst>
                                      </p:cBhvr>
                                      <p:tavLst>
                                        <p:tav tm="0">
                                          <p:val>
                                            <p:strVal val="#ppt_x"/>
                                          </p:val>
                                        </p:tav>
                                        <p:tav tm="100000">
                                          <p:val>
                                            <p:strVal val="#ppt_x"/>
                                          </p:val>
                                        </p:tav>
                                      </p:tavLst>
                                    </p:anim>
                                    <p:anim calcmode="lin" valueType="num">
                                      <p:cBhvr>
                                        <p:cTn id="7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P spid="32" grpId="0" animBg="1"/>
      <p:bldP spid="33" grpId="0" animBg="1"/>
      <p:bldP spid="34" grpId="0" animBg="1"/>
      <p:bldP spid="35" grpId="0" animBg="1"/>
      <p:bldP spid="4" grpId="0" animBg="1"/>
      <p:bldP spid="38" grpId="0" animBg="1"/>
      <p:bldP spid="39" grpId="0" animBg="1"/>
      <p:bldP spid="40" grpId="0" animBg="1"/>
      <p:bldP spid="41" grpId="0" animBg="1"/>
      <p:bldP spid="6"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346879" y="362103"/>
            <a:ext cx="6796362" cy="1077218"/>
          </a:xfrm>
          <a:prstGeom prst="rect">
            <a:avLst/>
          </a:prstGeom>
          <a:noFill/>
        </p:spPr>
        <p:txBody>
          <a:bodyPr wrap="square" rtlCol="0">
            <a:spAutoFit/>
          </a:bodyPr>
          <a:lstStyle/>
          <a:p>
            <a:r>
              <a:rPr lang="zh-CN" altLang="zh-CN" sz="3200" dirty="0"/>
              <a:t>基于改进语义假设和聚类的远程监督方法</a:t>
            </a:r>
            <a:r>
              <a:rPr lang="en-US" altLang="zh-CN" sz="3200" dirty="0"/>
              <a:t>Clustered DS</a:t>
            </a:r>
            <a:endParaRPr lang="zh-CN" altLang="en-US" sz="3200" b="1" dirty="0">
              <a:solidFill>
                <a:prstClr val="black"/>
              </a:solidFill>
            </a:endParaRPr>
          </a:p>
        </p:txBody>
      </p:sp>
      <p:sp>
        <p:nvSpPr>
          <p:cNvPr id="13" name="圆角矩形 12"/>
          <p:cNvSpPr/>
          <p:nvPr/>
        </p:nvSpPr>
        <p:spPr>
          <a:xfrm>
            <a:off x="3060741" y="453285"/>
            <a:ext cx="129448" cy="76510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55" name="椭圆 54"/>
          <p:cNvSpPr/>
          <p:nvPr/>
        </p:nvSpPr>
        <p:spPr>
          <a:xfrm>
            <a:off x="223363" y="1621696"/>
            <a:ext cx="277792" cy="277792"/>
          </a:xfrm>
          <a:prstGeom prst="ellipse">
            <a:avLst/>
          </a:prstGeom>
          <a:solidFill>
            <a:srgbClr val="6CC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椭圆 55"/>
          <p:cNvSpPr/>
          <p:nvPr/>
        </p:nvSpPr>
        <p:spPr>
          <a:xfrm>
            <a:off x="226554" y="2493426"/>
            <a:ext cx="277792" cy="27779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椭圆 57"/>
          <p:cNvSpPr/>
          <p:nvPr/>
        </p:nvSpPr>
        <p:spPr>
          <a:xfrm>
            <a:off x="226554" y="5299894"/>
            <a:ext cx="277792" cy="27779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椭圆 58"/>
          <p:cNvSpPr/>
          <p:nvPr/>
        </p:nvSpPr>
        <p:spPr>
          <a:xfrm>
            <a:off x="226554" y="6376342"/>
            <a:ext cx="277792" cy="277792"/>
          </a:xfrm>
          <a:prstGeom prst="ellipse">
            <a:avLst/>
          </a:prstGeom>
          <a:solidFill>
            <a:srgbClr val="17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0" name="矩形 59"/>
          <p:cNvSpPr/>
          <p:nvPr/>
        </p:nvSpPr>
        <p:spPr>
          <a:xfrm>
            <a:off x="623747" y="162169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绪论</a:t>
            </a:r>
            <a:endParaRPr lang="en-US" altLang="zh-CN" sz="1200" b="1" dirty="0">
              <a:solidFill>
                <a:prstClr val="black"/>
              </a:solidFill>
            </a:endParaRPr>
          </a:p>
        </p:txBody>
      </p:sp>
      <p:sp>
        <p:nvSpPr>
          <p:cNvPr id="62" name="矩形 61"/>
          <p:cNvSpPr/>
          <p:nvPr/>
        </p:nvSpPr>
        <p:spPr>
          <a:xfrm>
            <a:off x="626938" y="2390265"/>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基于改进语义假设和聚类的方法</a:t>
            </a:r>
            <a:endParaRPr lang="en-US" altLang="zh-CN" sz="1200" b="1" dirty="0">
              <a:solidFill>
                <a:prstClr val="black"/>
              </a:solidFill>
            </a:endParaRPr>
          </a:p>
        </p:txBody>
      </p:sp>
      <p:sp>
        <p:nvSpPr>
          <p:cNvPr id="64" name="矩形 63"/>
          <p:cNvSpPr/>
          <p:nvPr/>
        </p:nvSpPr>
        <p:spPr>
          <a:xfrm>
            <a:off x="607594" y="5188112"/>
            <a:ext cx="1120328" cy="646331"/>
          </a:xfrm>
          <a:prstGeom prst="rect">
            <a:avLst/>
          </a:prstGeom>
          <a:ln>
            <a:solidFill>
              <a:schemeClr val="bg1"/>
            </a:solidFill>
          </a:ln>
        </p:spPr>
        <p:txBody>
          <a:bodyPr wrap="square">
            <a:spAutoFit/>
          </a:bodyPr>
          <a:lstStyle/>
          <a:p>
            <a:pPr algn="just"/>
            <a:r>
              <a:rPr lang="zh-CN" altLang="en-US" sz="1200" b="1" dirty="0">
                <a:solidFill>
                  <a:prstClr val="black"/>
                </a:solidFill>
              </a:rPr>
              <a:t>基于改进语义假设和神经网络的方法</a:t>
            </a:r>
            <a:endParaRPr lang="en-US" altLang="zh-CN" sz="1200" b="1" dirty="0">
              <a:solidFill>
                <a:prstClr val="black"/>
              </a:solidFill>
            </a:endParaRPr>
          </a:p>
        </p:txBody>
      </p:sp>
      <p:sp>
        <p:nvSpPr>
          <p:cNvPr id="66" name="矩形 65"/>
          <p:cNvSpPr/>
          <p:nvPr/>
        </p:nvSpPr>
        <p:spPr>
          <a:xfrm>
            <a:off x="626938" y="637713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总结和展望</a:t>
            </a:r>
            <a:endParaRPr lang="en-US" altLang="zh-CN" sz="1200" b="1" dirty="0">
              <a:solidFill>
                <a:prstClr val="black"/>
              </a:solidFill>
            </a:endParaRPr>
          </a:p>
        </p:txBody>
      </p:sp>
      <p:sp>
        <p:nvSpPr>
          <p:cNvPr id="68" name="等腰三角形 67"/>
          <p:cNvSpPr/>
          <p:nvPr/>
        </p:nvSpPr>
        <p:spPr>
          <a:xfrm rot="16200000">
            <a:off x="1683898" y="3711561"/>
            <a:ext cx="413979" cy="279499"/>
          </a:xfrm>
          <a:prstGeom prst="triangle">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矩形 69"/>
          <p:cNvSpPr/>
          <p:nvPr/>
        </p:nvSpPr>
        <p:spPr>
          <a:xfrm>
            <a:off x="2627879" y="1563734"/>
            <a:ext cx="8844542" cy="4571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2" name="矩形 71"/>
          <p:cNvSpPr/>
          <p:nvPr/>
        </p:nvSpPr>
        <p:spPr>
          <a:xfrm>
            <a:off x="3516898" y="1898694"/>
            <a:ext cx="7831547" cy="646331"/>
          </a:xfrm>
          <a:prstGeom prst="rect">
            <a:avLst/>
          </a:prstGeom>
          <a:ln>
            <a:solidFill>
              <a:schemeClr val="bg1"/>
            </a:solidFill>
          </a:ln>
        </p:spPr>
        <p:txBody>
          <a:bodyPr wrap="square">
            <a:spAutoFit/>
          </a:bodyPr>
          <a:lstStyle/>
          <a:p>
            <a:pPr algn="just"/>
            <a:r>
              <a:rPr lang="en-US" altLang="zh-CN" dirty="0"/>
              <a:t>Clustered DS</a:t>
            </a:r>
            <a:r>
              <a:rPr lang="zh-CN" altLang="zh-CN" dirty="0"/>
              <a:t>旨在通过对原始数据集的重新标注以降低数据集的噪声，为后续的实体关系提取任务奠定良好的基础。</a:t>
            </a:r>
            <a:endParaRPr lang="en-US" altLang="zh-CN" b="1" dirty="0">
              <a:solidFill>
                <a:prstClr val="black"/>
              </a:solidFill>
            </a:endParaRPr>
          </a:p>
        </p:txBody>
      </p:sp>
      <p:sp>
        <p:nvSpPr>
          <p:cNvPr id="74" name="矩形 73"/>
          <p:cNvSpPr/>
          <p:nvPr/>
        </p:nvSpPr>
        <p:spPr>
          <a:xfrm flipH="1">
            <a:off x="2144354" y="-62787"/>
            <a:ext cx="45719" cy="720735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CCEE5"/>
              </a:solidFill>
            </a:endParaRPr>
          </a:p>
        </p:txBody>
      </p:sp>
      <p:sp>
        <p:nvSpPr>
          <p:cNvPr id="75" name="Freeform 9"/>
          <p:cNvSpPr>
            <a:spLocks noEditPoints="1"/>
          </p:cNvSpPr>
          <p:nvPr/>
        </p:nvSpPr>
        <p:spPr bwMode="auto">
          <a:xfrm>
            <a:off x="2945264" y="1964114"/>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76" name="组合 75"/>
          <p:cNvGrpSpPr/>
          <p:nvPr/>
        </p:nvGrpSpPr>
        <p:grpSpPr>
          <a:xfrm rot="3617190">
            <a:off x="-422897" y="-318213"/>
            <a:ext cx="1459524" cy="1587398"/>
            <a:chOff x="8219552" y="1436914"/>
            <a:chExt cx="1013886" cy="1102716"/>
          </a:xfrm>
          <a:solidFill>
            <a:schemeClr val="accent4"/>
          </a:solidFill>
          <a:effectLst>
            <a:outerShdw dist="63500" dir="2700000" algn="tl" rotWithShape="0">
              <a:prstClr val="black">
                <a:alpha val="9000"/>
              </a:prstClr>
            </a:outerShdw>
          </a:effectLst>
        </p:grpSpPr>
        <p:sp>
          <p:nvSpPr>
            <p:cNvPr id="77" name="椭圆 76"/>
            <p:cNvSpPr/>
            <p:nvPr/>
          </p:nvSpPr>
          <p:spPr>
            <a:xfrm>
              <a:off x="8219552" y="1436914"/>
              <a:ext cx="1013886" cy="1013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10800000">
              <a:off x="8545286" y="2147744"/>
              <a:ext cx="362418" cy="3918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2" name="矩形 81"/>
          <p:cNvSpPr/>
          <p:nvPr/>
        </p:nvSpPr>
        <p:spPr>
          <a:xfrm>
            <a:off x="15720" y="277643"/>
            <a:ext cx="977252" cy="461665"/>
          </a:xfrm>
          <a:prstGeom prst="rect">
            <a:avLst/>
          </a:prstGeom>
          <a:ln>
            <a:solidFill>
              <a:schemeClr val="accent4"/>
            </a:solidFill>
          </a:ln>
        </p:spPr>
        <p:txBody>
          <a:bodyPr wrap="square">
            <a:spAutoFit/>
          </a:bodyPr>
          <a:lstStyle/>
          <a:p>
            <a:pPr algn="just"/>
            <a:r>
              <a:rPr lang="zh-CN" altLang="en-US" sz="2400" b="1" dirty="0">
                <a:solidFill>
                  <a:prstClr val="black"/>
                </a:solidFill>
              </a:rPr>
              <a:t>目录</a:t>
            </a:r>
            <a:endParaRPr lang="en-US" altLang="zh-CN" sz="2400" b="1" dirty="0">
              <a:solidFill>
                <a:prstClr val="black"/>
              </a:solidFill>
            </a:endParaRPr>
          </a:p>
        </p:txBody>
      </p:sp>
      <p:sp>
        <p:nvSpPr>
          <p:cNvPr id="23" name="椭圆 22"/>
          <p:cNvSpPr/>
          <p:nvPr/>
        </p:nvSpPr>
        <p:spPr>
          <a:xfrm>
            <a:off x="298067" y="3341601"/>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623851" y="3183826"/>
            <a:ext cx="1120328" cy="461665"/>
          </a:xfrm>
          <a:prstGeom prst="rect">
            <a:avLst/>
          </a:prstGeom>
          <a:ln>
            <a:solidFill>
              <a:schemeClr val="bg1"/>
            </a:solidFill>
          </a:ln>
        </p:spPr>
        <p:txBody>
          <a:bodyPr wrap="square">
            <a:spAutoFit/>
          </a:bodyPr>
          <a:lstStyle/>
          <a:p>
            <a:pPr algn="just"/>
            <a:r>
              <a:rPr lang="zh-CN" altLang="en-US" sz="1200" b="1" dirty="0">
                <a:solidFill>
                  <a:prstClr val="black"/>
                </a:solidFill>
              </a:rPr>
              <a:t>对传统远程监督中假设改进</a:t>
            </a:r>
            <a:endParaRPr lang="en-US" altLang="zh-CN" sz="1200" b="1" dirty="0">
              <a:solidFill>
                <a:prstClr val="black"/>
              </a:solidFill>
            </a:endParaRPr>
          </a:p>
        </p:txBody>
      </p:sp>
      <p:sp>
        <p:nvSpPr>
          <p:cNvPr id="25" name="椭圆 24"/>
          <p:cNvSpPr/>
          <p:nvPr/>
        </p:nvSpPr>
        <p:spPr>
          <a:xfrm>
            <a:off x="298067" y="3767229"/>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3851" y="3609454"/>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划分生成</a:t>
            </a:r>
            <a:endParaRPr lang="en-US" altLang="zh-CN" sz="1200" b="1" dirty="0">
              <a:solidFill>
                <a:prstClr val="black"/>
              </a:solidFill>
            </a:endParaRPr>
          </a:p>
        </p:txBody>
      </p:sp>
      <p:sp>
        <p:nvSpPr>
          <p:cNvPr id="28" name="椭圆 27"/>
          <p:cNvSpPr/>
          <p:nvPr/>
        </p:nvSpPr>
        <p:spPr>
          <a:xfrm>
            <a:off x="298067" y="422749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623851" y="4069720"/>
            <a:ext cx="1120328" cy="461665"/>
          </a:xfrm>
          <a:prstGeom prst="rect">
            <a:avLst/>
          </a:prstGeom>
          <a:ln>
            <a:solidFill>
              <a:schemeClr val="bg1"/>
            </a:solidFill>
          </a:ln>
        </p:spPr>
        <p:txBody>
          <a:bodyPr wrap="square">
            <a:spAutoFit/>
          </a:bodyPr>
          <a:lstStyle/>
          <a:p>
            <a:pPr algn="just"/>
            <a:r>
              <a:rPr lang="en-US" altLang="zh-CN" sz="1200" b="1" dirty="0">
                <a:solidFill>
                  <a:prstClr val="black"/>
                </a:solidFill>
              </a:rPr>
              <a:t>Clustered DS</a:t>
            </a:r>
            <a:r>
              <a:rPr lang="zh-CN" altLang="en-US" sz="1200" b="1" dirty="0">
                <a:solidFill>
                  <a:prstClr val="black"/>
                </a:solidFill>
              </a:rPr>
              <a:t>重新标注</a:t>
            </a:r>
            <a:endParaRPr lang="en-US" altLang="zh-CN" sz="1200" b="1" dirty="0">
              <a:solidFill>
                <a:prstClr val="black"/>
              </a:solidFill>
            </a:endParaRPr>
          </a:p>
        </p:txBody>
      </p:sp>
      <p:sp>
        <p:nvSpPr>
          <p:cNvPr id="30" name="椭圆 29"/>
          <p:cNvSpPr/>
          <p:nvPr/>
        </p:nvSpPr>
        <p:spPr>
          <a:xfrm>
            <a:off x="298067" y="4738205"/>
            <a:ext cx="146928" cy="15285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630810" y="4678615"/>
            <a:ext cx="1120328" cy="276999"/>
          </a:xfrm>
          <a:prstGeom prst="rect">
            <a:avLst/>
          </a:prstGeom>
          <a:ln>
            <a:solidFill>
              <a:schemeClr val="bg1"/>
            </a:solidFill>
          </a:ln>
        </p:spPr>
        <p:txBody>
          <a:bodyPr wrap="square">
            <a:spAutoFit/>
          </a:bodyPr>
          <a:lstStyle/>
          <a:p>
            <a:pPr algn="just"/>
            <a:r>
              <a:rPr lang="zh-CN" altLang="en-US" sz="1200" b="1" dirty="0">
                <a:solidFill>
                  <a:prstClr val="black"/>
                </a:solidFill>
              </a:rPr>
              <a:t>实验与分析</a:t>
            </a:r>
            <a:endParaRPr lang="en-US" altLang="zh-CN" sz="1200" b="1" dirty="0">
              <a:solidFill>
                <a:prstClr val="black"/>
              </a:solidFill>
            </a:endParaRPr>
          </a:p>
        </p:txBody>
      </p:sp>
      <p:cxnSp>
        <p:nvCxnSpPr>
          <p:cNvPr id="3" name="直接连接符 2"/>
          <p:cNvCxnSpPr>
            <a:stCxn id="56" idx="4"/>
            <a:endCxn id="30" idx="0"/>
          </p:cNvCxnSpPr>
          <p:nvPr/>
        </p:nvCxnSpPr>
        <p:spPr>
          <a:xfrm>
            <a:off x="365450" y="2771218"/>
            <a:ext cx="6081" cy="1966987"/>
          </a:xfrm>
          <a:prstGeom prst="line">
            <a:avLst/>
          </a:prstGeom>
        </p:spPr>
        <p:style>
          <a:lnRef idx="1">
            <a:schemeClr val="accent5"/>
          </a:lnRef>
          <a:fillRef idx="0">
            <a:schemeClr val="accent5"/>
          </a:fillRef>
          <a:effectRef idx="0">
            <a:schemeClr val="accent5"/>
          </a:effectRef>
          <a:fontRef idx="minor">
            <a:schemeClr val="tx1"/>
          </a:fontRef>
        </p:style>
      </p:cxnSp>
      <p:pic>
        <p:nvPicPr>
          <p:cNvPr id="2" name="图片 1"/>
          <p:cNvPicPr>
            <a:picLocks noChangeAspect="1"/>
          </p:cNvPicPr>
          <p:nvPr/>
        </p:nvPicPr>
        <p:blipFill>
          <a:blip r:embed="rId2"/>
          <a:stretch>
            <a:fillRect/>
          </a:stretch>
        </p:blipFill>
        <p:spPr>
          <a:xfrm>
            <a:off x="5661496" y="3343756"/>
            <a:ext cx="1981372" cy="1981372"/>
          </a:xfrm>
          <a:prstGeom prst="rect">
            <a:avLst/>
          </a:prstGeom>
        </p:spPr>
      </p:pic>
      <p:pic>
        <p:nvPicPr>
          <p:cNvPr id="32" name="图片 31"/>
          <p:cNvPicPr>
            <a:picLocks noChangeAspect="1"/>
          </p:cNvPicPr>
          <p:nvPr/>
        </p:nvPicPr>
        <p:blipFill>
          <a:blip r:embed="rId2"/>
          <a:stretch>
            <a:fillRect/>
          </a:stretch>
        </p:blipFill>
        <p:spPr>
          <a:xfrm>
            <a:off x="8709584" y="3343756"/>
            <a:ext cx="1981372" cy="1981372"/>
          </a:xfrm>
          <a:prstGeom prst="rect">
            <a:avLst/>
          </a:prstGeom>
        </p:spPr>
      </p:pic>
      <p:sp>
        <p:nvSpPr>
          <p:cNvPr id="4" name="文本框 3"/>
          <p:cNvSpPr txBox="1"/>
          <p:nvPr/>
        </p:nvSpPr>
        <p:spPr>
          <a:xfrm>
            <a:off x="6098184" y="4149776"/>
            <a:ext cx="1107996" cy="369332"/>
          </a:xfrm>
          <a:prstGeom prst="rect">
            <a:avLst/>
          </a:prstGeom>
          <a:noFill/>
        </p:spPr>
        <p:txBody>
          <a:bodyPr wrap="none" rtlCol="0">
            <a:spAutoFit/>
          </a:bodyPr>
          <a:lstStyle/>
          <a:p>
            <a:r>
              <a:rPr lang="zh-CN" altLang="zh-CN" dirty="0"/>
              <a:t>划分生成</a:t>
            </a:r>
            <a:endParaRPr lang="zh-CN" altLang="en-US" dirty="0"/>
          </a:p>
        </p:txBody>
      </p:sp>
      <p:sp>
        <p:nvSpPr>
          <p:cNvPr id="5" name="文本框 4"/>
          <p:cNvSpPr txBox="1"/>
          <p:nvPr/>
        </p:nvSpPr>
        <p:spPr>
          <a:xfrm>
            <a:off x="9146272" y="4149776"/>
            <a:ext cx="1107996" cy="369332"/>
          </a:xfrm>
          <a:prstGeom prst="rect">
            <a:avLst/>
          </a:prstGeom>
          <a:noFill/>
        </p:spPr>
        <p:txBody>
          <a:bodyPr wrap="none" rtlCol="0">
            <a:spAutoFit/>
          </a:bodyPr>
          <a:lstStyle/>
          <a:p>
            <a:r>
              <a:rPr lang="zh-CN" altLang="zh-CN" dirty="0"/>
              <a:t>重新标注</a:t>
            </a:r>
            <a:endParaRPr lang="zh-CN" altLang="en-US" dirty="0"/>
          </a:p>
        </p:txBody>
      </p:sp>
      <p:sp>
        <p:nvSpPr>
          <p:cNvPr id="35" name="Freeform 9"/>
          <p:cNvSpPr>
            <a:spLocks noEditPoints="1"/>
          </p:cNvSpPr>
          <p:nvPr/>
        </p:nvSpPr>
        <p:spPr bwMode="auto">
          <a:xfrm>
            <a:off x="2945264" y="4172421"/>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accent4"/>
            </a:solid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 name="文本框 5"/>
          <p:cNvSpPr txBox="1"/>
          <p:nvPr/>
        </p:nvSpPr>
        <p:spPr>
          <a:xfrm>
            <a:off x="3516898" y="4195687"/>
            <a:ext cx="1107996" cy="369332"/>
          </a:xfrm>
          <a:prstGeom prst="rect">
            <a:avLst/>
          </a:prstGeom>
          <a:noFill/>
        </p:spPr>
        <p:txBody>
          <a:bodyPr wrap="none" rtlCol="0">
            <a:spAutoFit/>
          </a:bodyPr>
          <a:lstStyle/>
          <a:p>
            <a:r>
              <a:rPr lang="zh-CN" altLang="en-US" dirty="0" smtClean="0"/>
              <a:t>主要步骤</a:t>
            </a:r>
            <a:endParaRPr lang="zh-CN" altLang="en-US" dirty="0"/>
          </a:p>
        </p:txBody>
      </p:sp>
      <p:sp>
        <p:nvSpPr>
          <p:cNvPr id="7" name="右箭头 6"/>
          <p:cNvSpPr/>
          <p:nvPr/>
        </p:nvSpPr>
        <p:spPr>
          <a:xfrm>
            <a:off x="7966525" y="4149776"/>
            <a:ext cx="612742" cy="437653"/>
          </a:xfrm>
          <a:prstGeom prst="rightArrow">
            <a:avLst/>
          </a:prstGeom>
          <a:solidFill>
            <a:schemeClr val="accent3"/>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4015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anim calcmode="lin" valueType="num">
                                      <p:cBhvr>
                                        <p:cTn id="40" dur="1000" fill="hold"/>
                                        <p:tgtEl>
                                          <p:spTgt spid="35"/>
                                        </p:tgtEl>
                                        <p:attrNameLst>
                                          <p:attrName>ppt_x</p:attrName>
                                        </p:attrNameLst>
                                      </p:cBhvr>
                                      <p:tavLst>
                                        <p:tav tm="0">
                                          <p:val>
                                            <p:strVal val="#ppt_x"/>
                                          </p:val>
                                        </p:tav>
                                        <p:tav tm="100000">
                                          <p:val>
                                            <p:strVal val="#ppt_x"/>
                                          </p:val>
                                        </p:tav>
                                      </p:tavLst>
                                    </p:anim>
                                    <p:anim calcmode="lin" valueType="num">
                                      <p:cBhvr>
                                        <p:cTn id="41" dur="1000" fill="hold"/>
                                        <p:tgtEl>
                                          <p:spTgt spid="3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P spid="4" grpId="0"/>
      <p:bldP spid="5" grpId="0"/>
      <p:bldP spid="35" grpId="0" animBg="1"/>
      <p:bldP spid="6" grpId="0"/>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
      <a:dk1>
        <a:sysClr val="windowText" lastClr="000000"/>
      </a:dk1>
      <a:lt1>
        <a:sysClr val="window" lastClr="FFFFFF"/>
      </a:lt1>
      <a:dk2>
        <a:srgbClr val="44546A"/>
      </a:dk2>
      <a:lt2>
        <a:srgbClr val="E7E6E6"/>
      </a:lt2>
      <a:accent1>
        <a:srgbClr val="0EB248"/>
      </a:accent1>
      <a:accent2>
        <a:srgbClr val="92D050"/>
      </a:accent2>
      <a:accent3>
        <a:srgbClr val="6CCEE5"/>
      </a:accent3>
      <a:accent4>
        <a:srgbClr val="0378B0"/>
      </a:accent4>
      <a:accent5>
        <a:srgbClr val="FFC000"/>
      </a:accent5>
      <a:accent6>
        <a:srgbClr val="FFFF00"/>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EB2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6">
      <a:dk1>
        <a:sysClr val="windowText" lastClr="000000"/>
      </a:dk1>
      <a:lt1>
        <a:sysClr val="window" lastClr="FFFFFF"/>
      </a:lt1>
      <a:dk2>
        <a:srgbClr val="44546A"/>
      </a:dk2>
      <a:lt2>
        <a:srgbClr val="E7E6E6"/>
      </a:lt2>
      <a:accent1>
        <a:srgbClr val="0EB248"/>
      </a:accent1>
      <a:accent2>
        <a:srgbClr val="92D050"/>
      </a:accent2>
      <a:accent3>
        <a:srgbClr val="6CCEE5"/>
      </a:accent3>
      <a:accent4>
        <a:srgbClr val="0378B0"/>
      </a:accent4>
      <a:accent5>
        <a:srgbClr val="FFC000"/>
      </a:accent5>
      <a:accent6>
        <a:srgbClr val="FFFF00"/>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EB2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6">
      <a:dk1>
        <a:sysClr val="windowText" lastClr="000000"/>
      </a:dk1>
      <a:lt1>
        <a:sysClr val="window" lastClr="FFFFFF"/>
      </a:lt1>
      <a:dk2>
        <a:srgbClr val="44546A"/>
      </a:dk2>
      <a:lt2>
        <a:srgbClr val="E7E6E6"/>
      </a:lt2>
      <a:accent1>
        <a:srgbClr val="0EB248"/>
      </a:accent1>
      <a:accent2>
        <a:srgbClr val="92D050"/>
      </a:accent2>
      <a:accent3>
        <a:srgbClr val="6CCEE5"/>
      </a:accent3>
      <a:accent4>
        <a:srgbClr val="0378B0"/>
      </a:accent4>
      <a:accent5>
        <a:srgbClr val="FFC000"/>
      </a:accent5>
      <a:accent6>
        <a:srgbClr val="FFFF00"/>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EB2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6">
      <a:dk1>
        <a:sysClr val="windowText" lastClr="000000"/>
      </a:dk1>
      <a:lt1>
        <a:sysClr val="window" lastClr="FFFFFF"/>
      </a:lt1>
      <a:dk2>
        <a:srgbClr val="44546A"/>
      </a:dk2>
      <a:lt2>
        <a:srgbClr val="E7E6E6"/>
      </a:lt2>
      <a:accent1>
        <a:srgbClr val="0EB248"/>
      </a:accent1>
      <a:accent2>
        <a:srgbClr val="92D050"/>
      </a:accent2>
      <a:accent3>
        <a:srgbClr val="6CCEE5"/>
      </a:accent3>
      <a:accent4>
        <a:srgbClr val="0378B0"/>
      </a:accent4>
      <a:accent5>
        <a:srgbClr val="FFC000"/>
      </a:accent5>
      <a:accent6>
        <a:srgbClr val="FFFF00"/>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EB2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6">
      <a:dk1>
        <a:sysClr val="windowText" lastClr="000000"/>
      </a:dk1>
      <a:lt1>
        <a:sysClr val="window" lastClr="FFFFFF"/>
      </a:lt1>
      <a:dk2>
        <a:srgbClr val="44546A"/>
      </a:dk2>
      <a:lt2>
        <a:srgbClr val="E7E6E6"/>
      </a:lt2>
      <a:accent1>
        <a:srgbClr val="0EB248"/>
      </a:accent1>
      <a:accent2>
        <a:srgbClr val="92D050"/>
      </a:accent2>
      <a:accent3>
        <a:srgbClr val="6CCEE5"/>
      </a:accent3>
      <a:accent4>
        <a:srgbClr val="0378B0"/>
      </a:accent4>
      <a:accent5>
        <a:srgbClr val="FFC000"/>
      </a:accent5>
      <a:accent6>
        <a:srgbClr val="FFFF00"/>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EB2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2354</TotalTime>
  <Words>1357</Words>
  <Application>Microsoft Office PowerPoint</Application>
  <PresentationFormat>宽屏</PresentationFormat>
  <Paragraphs>273</Paragraphs>
  <Slides>24</Slides>
  <Notes>1</Notes>
  <HiddenSlides>0</HiddenSlides>
  <MMClips>0</MMClips>
  <ScaleCrop>false</ScaleCrop>
  <HeadingPairs>
    <vt:vector size="6" baseType="variant">
      <vt:variant>
        <vt:lpstr>已用的字体</vt:lpstr>
      </vt:variant>
      <vt:variant>
        <vt:i4>7</vt:i4>
      </vt:variant>
      <vt:variant>
        <vt:lpstr>主题</vt:lpstr>
      </vt:variant>
      <vt:variant>
        <vt:i4>6</vt:i4>
      </vt:variant>
      <vt:variant>
        <vt:lpstr>幻灯片标题</vt:lpstr>
      </vt:variant>
      <vt:variant>
        <vt:i4>24</vt:i4>
      </vt:variant>
    </vt:vector>
  </HeadingPairs>
  <TitlesOfParts>
    <vt:vector size="37" baseType="lpstr">
      <vt:lpstr>宋体</vt:lpstr>
      <vt:lpstr>微软雅黑</vt:lpstr>
      <vt:lpstr>Arial</vt:lpstr>
      <vt:lpstr>Calibri</vt:lpstr>
      <vt:lpstr>Calibri Light</vt:lpstr>
      <vt:lpstr>Cambria Math</vt:lpstr>
      <vt:lpstr>Segoe UI</vt:lpstr>
      <vt:lpstr>Office 主题</vt:lpstr>
      <vt:lpstr>1_Office 主题</vt:lpstr>
      <vt:lpstr>2_Office 主题</vt:lpstr>
      <vt:lpstr>3_Office 主题</vt:lpstr>
      <vt:lpstr>4_Office 主题</vt:lpstr>
      <vt:lpstr>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ysx</dc:creator>
  <cp:lastModifiedBy>ysx</cp:lastModifiedBy>
  <cp:revision>65</cp:revision>
  <dcterms:created xsi:type="dcterms:W3CDTF">2018-05-14T07:58:52Z</dcterms:created>
  <dcterms:modified xsi:type="dcterms:W3CDTF">2018-05-17T06:14:29Z</dcterms:modified>
</cp:coreProperties>
</file>