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tags/tag1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0" r:id="rId2"/>
    <p:sldId id="257" r:id="rId3"/>
    <p:sldId id="292" r:id="rId4"/>
    <p:sldId id="297" r:id="rId5"/>
    <p:sldId id="323" r:id="rId6"/>
    <p:sldId id="299" r:id="rId7"/>
    <p:sldId id="293" r:id="rId8"/>
    <p:sldId id="301" r:id="rId9"/>
    <p:sldId id="302" r:id="rId10"/>
    <p:sldId id="303" r:id="rId11"/>
    <p:sldId id="294" r:id="rId12"/>
    <p:sldId id="304" r:id="rId13"/>
    <p:sldId id="305" r:id="rId14"/>
    <p:sldId id="306" r:id="rId15"/>
    <p:sldId id="307" r:id="rId16"/>
    <p:sldId id="308" r:id="rId17"/>
    <p:sldId id="309" r:id="rId18"/>
    <p:sldId id="310" r:id="rId19"/>
    <p:sldId id="295" r:id="rId20"/>
    <p:sldId id="311" r:id="rId21"/>
    <p:sldId id="312" r:id="rId22"/>
    <p:sldId id="322" r:id="rId23"/>
    <p:sldId id="315" r:id="rId24"/>
    <p:sldId id="314" r:id="rId25"/>
    <p:sldId id="316" r:id="rId26"/>
    <p:sldId id="296" r:id="rId27"/>
    <p:sldId id="317" r:id="rId28"/>
    <p:sldId id="318" r:id="rId29"/>
    <p:sldId id="320" r:id="rId30"/>
    <p:sldId id="321" r:id="rId31"/>
  </p:sldIdLst>
  <p:sldSz cx="12190413" cy="6859588"/>
  <p:notesSz cx="6858000" cy="9144000"/>
  <p:custDataLst>
    <p:tags r:id="rId33"/>
  </p:custDataLst>
  <p:defaultTextStyle>
    <a:defPPr>
      <a:defRPr lang="zh-CN"/>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9">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157"/>
    <a:srgbClr val="FF6699"/>
    <a:srgbClr val="FF9999"/>
    <a:srgbClr val="03CCCE"/>
    <a:srgbClr val="02A6A6"/>
    <a:srgbClr val="596181"/>
    <a:srgbClr val="EFF6FC"/>
    <a:srgbClr val="F7F7F9"/>
    <a:srgbClr val="3B445B"/>
    <a:srgbClr val="2A9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34" autoAdjust="0"/>
  </p:normalViewPr>
  <p:slideViewPr>
    <p:cSldViewPr showGuides="1">
      <p:cViewPr>
        <p:scale>
          <a:sx n="100" d="100"/>
          <a:sy n="100" d="100"/>
        </p:scale>
        <p:origin x="-72" y="5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Microsoft%20Word%20&#20013;&#30340;&#22270;&#34920;"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Microsoft%20Word%20&#20013;&#30340;&#22270;&#34920;"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1.010498687664048E-3"/>
          <c:y val="0"/>
          <c:w val="0.99798019565736118"/>
          <c:h val="0.92198701791171289"/>
        </c:manualLayout>
      </c:layout>
      <c:lineChart>
        <c:grouping val="standard"/>
        <c:varyColors val="0"/>
        <c:ser>
          <c:idx val="0"/>
          <c:order val="0"/>
          <c:tx>
            <c:strRef>
              <c:f>'[Microsoft Word 中的图表]Sheet1'!$B$1</c:f>
              <c:strCache>
                <c:ptCount val="1"/>
                <c:pt idx="0">
                  <c:v>系列 1</c:v>
                </c:pt>
              </c:strCache>
            </c:strRef>
          </c:tx>
          <c:spPr>
            <a:ln w="6350"/>
          </c:spPr>
          <c:marker>
            <c:symbol val="none"/>
          </c:marker>
          <c:cat>
            <c:strRef>
              <c:f>'[Microsoft Word 中的图表]Sheet1'!$A$2:$A$31</c:f>
              <c:strCache>
                <c:ptCount val="30"/>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 13</c:v>
                </c:pt>
                <c:pt idx="13">
                  <c:v>类别 14</c:v>
                </c:pt>
                <c:pt idx="14">
                  <c:v>类别 15</c:v>
                </c:pt>
                <c:pt idx="15">
                  <c:v>类别 16</c:v>
                </c:pt>
                <c:pt idx="16">
                  <c:v>类别 17</c:v>
                </c:pt>
                <c:pt idx="17">
                  <c:v>类别 18</c:v>
                </c:pt>
                <c:pt idx="18">
                  <c:v>类别 19</c:v>
                </c:pt>
                <c:pt idx="19">
                  <c:v>类别 20</c:v>
                </c:pt>
                <c:pt idx="20">
                  <c:v>类别 21</c:v>
                </c:pt>
                <c:pt idx="21">
                  <c:v>类别 22</c:v>
                </c:pt>
                <c:pt idx="22">
                  <c:v>类别 23</c:v>
                </c:pt>
                <c:pt idx="23">
                  <c:v>类别 24</c:v>
                </c:pt>
                <c:pt idx="24">
                  <c:v>类别 25</c:v>
                </c:pt>
                <c:pt idx="25">
                  <c:v>类别 26</c:v>
                </c:pt>
                <c:pt idx="26">
                  <c:v>类别 27</c:v>
                </c:pt>
                <c:pt idx="27">
                  <c:v>类别 28</c:v>
                </c:pt>
                <c:pt idx="28">
                  <c:v>类别 29</c:v>
                </c:pt>
                <c:pt idx="29">
                  <c:v>类别 30</c:v>
                </c:pt>
              </c:strCache>
            </c:strRef>
          </c:cat>
          <c:val>
            <c:numRef>
              <c:f>'[Microsoft Word 中的图表]Sheet1'!$B$2:$B$31</c:f>
              <c:numCache>
                <c:formatCode>General</c:formatCode>
                <c:ptCount val="30"/>
                <c:pt idx="0">
                  <c:v>0</c:v>
                </c:pt>
                <c:pt idx="1">
                  <c:v>0</c:v>
                </c:pt>
                <c:pt idx="2">
                  <c:v>0</c:v>
                </c:pt>
                <c:pt idx="3">
                  <c:v>0</c:v>
                </c:pt>
                <c:pt idx="4">
                  <c:v>0</c:v>
                </c:pt>
                <c:pt idx="5">
                  <c:v>0</c:v>
                </c:pt>
                <c:pt idx="6">
                  <c:v>0</c:v>
                </c:pt>
                <c:pt idx="7">
                  <c:v>0</c:v>
                </c:pt>
                <c:pt idx="8">
                  <c:v>0</c:v>
                </c:pt>
                <c:pt idx="9">
                  <c:v>0</c:v>
                </c:pt>
                <c:pt idx="10">
                  <c:v>607</c:v>
                </c:pt>
                <c:pt idx="11">
                  <c:v>1224</c:v>
                </c:pt>
                <c:pt idx="12">
                  <c:v>349</c:v>
                </c:pt>
                <c:pt idx="13">
                  <c:v>388</c:v>
                </c:pt>
                <c:pt idx="14">
                  <c:v>416</c:v>
                </c:pt>
                <c:pt idx="15">
                  <c:v>154</c:v>
                </c:pt>
                <c:pt idx="16">
                  <c:v>81</c:v>
                </c:pt>
                <c:pt idx="17">
                  <c:v>0</c:v>
                </c:pt>
                <c:pt idx="18">
                  <c:v>53</c:v>
                </c:pt>
                <c:pt idx="19">
                  <c:v>0</c:v>
                </c:pt>
                <c:pt idx="20">
                  <c:v>0</c:v>
                </c:pt>
                <c:pt idx="21">
                  <c:v>0</c:v>
                </c:pt>
                <c:pt idx="22">
                  <c:v>0</c:v>
                </c:pt>
                <c:pt idx="23">
                  <c:v>64</c:v>
                </c:pt>
                <c:pt idx="24">
                  <c:v>0</c:v>
                </c:pt>
                <c:pt idx="25">
                  <c:v>0</c:v>
                </c:pt>
                <c:pt idx="26">
                  <c:v>0</c:v>
                </c:pt>
                <c:pt idx="27">
                  <c:v>0</c:v>
                </c:pt>
                <c:pt idx="28">
                  <c:v>0</c:v>
                </c:pt>
                <c:pt idx="29">
                  <c:v>0</c:v>
                </c:pt>
              </c:numCache>
            </c:numRef>
          </c:val>
          <c:smooth val="0"/>
        </c:ser>
        <c:ser>
          <c:idx val="1"/>
          <c:order val="1"/>
          <c:tx>
            <c:strRef>
              <c:f>'[Microsoft Word 中的图表]Sheet1'!$C$1</c:f>
              <c:strCache>
                <c:ptCount val="1"/>
                <c:pt idx="0">
                  <c:v>系列 2</c:v>
                </c:pt>
              </c:strCache>
            </c:strRef>
          </c:tx>
          <c:spPr>
            <a:ln w="3175"/>
          </c:spPr>
          <c:marker>
            <c:symbol val="none"/>
          </c:marker>
          <c:cat>
            <c:strRef>
              <c:f>'[Microsoft Word 中的图表]Sheet1'!$A$2:$A$31</c:f>
              <c:strCache>
                <c:ptCount val="30"/>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 13</c:v>
                </c:pt>
                <c:pt idx="13">
                  <c:v>类别 14</c:v>
                </c:pt>
                <c:pt idx="14">
                  <c:v>类别 15</c:v>
                </c:pt>
                <c:pt idx="15">
                  <c:v>类别 16</c:v>
                </c:pt>
                <c:pt idx="16">
                  <c:v>类别 17</c:v>
                </c:pt>
                <c:pt idx="17">
                  <c:v>类别 18</c:v>
                </c:pt>
                <c:pt idx="18">
                  <c:v>类别 19</c:v>
                </c:pt>
                <c:pt idx="19">
                  <c:v>类别 20</c:v>
                </c:pt>
                <c:pt idx="20">
                  <c:v>类别 21</c:v>
                </c:pt>
                <c:pt idx="21">
                  <c:v>类别 22</c:v>
                </c:pt>
                <c:pt idx="22">
                  <c:v>类别 23</c:v>
                </c:pt>
                <c:pt idx="23">
                  <c:v>类别 24</c:v>
                </c:pt>
                <c:pt idx="24">
                  <c:v>类别 25</c:v>
                </c:pt>
                <c:pt idx="25">
                  <c:v>类别 26</c:v>
                </c:pt>
                <c:pt idx="26">
                  <c:v>类别 27</c:v>
                </c:pt>
                <c:pt idx="27">
                  <c:v>类别 28</c:v>
                </c:pt>
                <c:pt idx="28">
                  <c:v>类别 29</c:v>
                </c:pt>
                <c:pt idx="29">
                  <c:v>类别 30</c:v>
                </c:pt>
              </c:strCache>
            </c:strRef>
          </c:cat>
          <c:val>
            <c:numRef>
              <c:f>'[Microsoft Word 中的图表]Sheet1'!$C$2:$C$31</c:f>
              <c:numCache>
                <c:formatCode>General</c:formatCode>
                <c:ptCount val="30"/>
                <c:pt idx="0">
                  <c:v>2665</c:v>
                </c:pt>
                <c:pt idx="1">
                  <c:v>2498</c:v>
                </c:pt>
                <c:pt idx="2">
                  <c:v>1734</c:v>
                </c:pt>
                <c:pt idx="3">
                  <c:v>1559</c:v>
                </c:pt>
                <c:pt idx="4">
                  <c:v>966</c:v>
                </c:pt>
                <c:pt idx="5">
                  <c:v>488</c:v>
                </c:pt>
                <c:pt idx="6">
                  <c:v>943</c:v>
                </c:pt>
                <c:pt idx="7">
                  <c:v>996</c:v>
                </c:pt>
                <c:pt idx="8">
                  <c:v>1118</c:v>
                </c:pt>
                <c:pt idx="9">
                  <c:v>1230</c:v>
                </c:pt>
                <c:pt idx="10">
                  <c:v>936</c:v>
                </c:pt>
                <c:pt idx="11">
                  <c:v>783</c:v>
                </c:pt>
                <c:pt idx="12">
                  <c:v>802</c:v>
                </c:pt>
                <c:pt idx="13">
                  <c:v>718</c:v>
                </c:pt>
                <c:pt idx="14">
                  <c:v>817</c:v>
                </c:pt>
                <c:pt idx="15">
                  <c:v>433</c:v>
                </c:pt>
                <c:pt idx="16">
                  <c:v>683</c:v>
                </c:pt>
                <c:pt idx="17">
                  <c:v>745</c:v>
                </c:pt>
                <c:pt idx="18">
                  <c:v>710</c:v>
                </c:pt>
                <c:pt idx="19">
                  <c:v>920</c:v>
                </c:pt>
                <c:pt idx="20">
                  <c:v>882</c:v>
                </c:pt>
                <c:pt idx="21">
                  <c:v>865</c:v>
                </c:pt>
                <c:pt idx="22">
                  <c:v>1202</c:v>
                </c:pt>
                <c:pt idx="23">
                  <c:v>1123</c:v>
                </c:pt>
                <c:pt idx="24">
                  <c:v>812</c:v>
                </c:pt>
                <c:pt idx="25">
                  <c:v>1026</c:v>
                </c:pt>
                <c:pt idx="26">
                  <c:v>718</c:v>
                </c:pt>
                <c:pt idx="27">
                  <c:v>922</c:v>
                </c:pt>
                <c:pt idx="28">
                  <c:v>940</c:v>
                </c:pt>
                <c:pt idx="29">
                  <c:v>746</c:v>
                </c:pt>
              </c:numCache>
            </c:numRef>
          </c:val>
          <c:smooth val="0"/>
        </c:ser>
        <c:dLbls>
          <c:showLegendKey val="0"/>
          <c:showVal val="0"/>
          <c:showCatName val="0"/>
          <c:showSerName val="0"/>
          <c:showPercent val="0"/>
          <c:showBubbleSize val="0"/>
        </c:dLbls>
        <c:marker val="1"/>
        <c:smooth val="0"/>
        <c:axId val="661798912"/>
        <c:axId val="661088512"/>
      </c:lineChart>
      <c:catAx>
        <c:axId val="661798912"/>
        <c:scaling>
          <c:orientation val="minMax"/>
        </c:scaling>
        <c:delete val="1"/>
        <c:axPos val="b"/>
        <c:numFmt formatCode="General" sourceLinked="0"/>
        <c:majorTickMark val="out"/>
        <c:minorTickMark val="none"/>
        <c:tickLblPos val="nextTo"/>
        <c:crossAx val="661088512"/>
        <c:crosses val="autoZero"/>
        <c:auto val="1"/>
        <c:lblAlgn val="ctr"/>
        <c:lblOffset val="100"/>
        <c:noMultiLvlLbl val="0"/>
      </c:catAx>
      <c:valAx>
        <c:axId val="661088512"/>
        <c:scaling>
          <c:orientation val="minMax"/>
        </c:scaling>
        <c:delete val="1"/>
        <c:axPos val="l"/>
        <c:numFmt formatCode="General" sourceLinked="1"/>
        <c:majorTickMark val="out"/>
        <c:minorTickMark val="none"/>
        <c:tickLblPos val="nextTo"/>
        <c:crossAx val="661798912"/>
        <c:crosses val="autoZero"/>
        <c:crossBetween val="between"/>
      </c:valAx>
    </c:plotArea>
    <c:plotVisOnly val="1"/>
    <c:dispBlanksAs val="gap"/>
    <c:showDLblsOverMax val="0"/>
  </c:chart>
  <c:spPr>
    <a:noFill/>
    <a:ln>
      <a:noFill/>
    </a:ln>
  </c:spPr>
  <c:txPr>
    <a:bodyPr/>
    <a:lstStyle/>
    <a:p>
      <a:pPr>
        <a:defRPr>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
          <c:y val="7.6551101624193152E-2"/>
          <c:w val="0.96808510638297873"/>
          <c:h val="0.8381459153543307"/>
        </c:manualLayout>
      </c:layout>
      <c:lineChart>
        <c:grouping val="standard"/>
        <c:varyColors val="0"/>
        <c:ser>
          <c:idx val="0"/>
          <c:order val="0"/>
          <c:spPr>
            <a:ln w="3175"/>
          </c:spPr>
          <c:marker>
            <c:symbol val="none"/>
          </c:marker>
          <c:val>
            <c:numRef>
              <c:f>'[Microsoft Word 中的图表]Sheet1'!$E$2:$E$31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0.95</c:v>
                </c:pt>
                <c:pt idx="21">
                  <c:v>0.24109657763799999</c:v>
                </c:pt>
                <c:pt idx="22">
                  <c:v>0.05</c:v>
                </c:pt>
                <c:pt idx="23">
                  <c:v>0.05</c:v>
                </c:pt>
                <c:pt idx="24">
                  <c:v>0.05</c:v>
                </c:pt>
                <c:pt idx="25">
                  <c:v>0</c:v>
                </c:pt>
                <c:pt idx="26">
                  <c:v>0</c:v>
                </c:pt>
                <c:pt idx="27">
                  <c:v>0</c:v>
                </c:pt>
                <c:pt idx="28">
                  <c:v>0</c:v>
                </c:pt>
                <c:pt idx="29">
                  <c:v>0</c:v>
                </c:pt>
              </c:numCache>
            </c:numRef>
          </c:val>
          <c:smooth val="0"/>
        </c:ser>
        <c:ser>
          <c:idx val="1"/>
          <c:order val="1"/>
          <c:spPr>
            <a:ln w="3175"/>
          </c:spPr>
          <c:marker>
            <c:symbol val="none"/>
          </c:marker>
          <c:val>
            <c:numRef>
              <c:f>'[Microsoft Word 中的图表]Sheet1'!$F$2:$F$31</c:f>
              <c:numCache>
                <c:formatCode>General</c:formatCode>
                <c:ptCount val="30"/>
                <c:pt idx="0">
                  <c:v>0</c:v>
                </c:pt>
                <c:pt idx="1">
                  <c:v>0</c:v>
                </c:pt>
                <c:pt idx="2">
                  <c:v>0</c:v>
                </c:pt>
                <c:pt idx="3">
                  <c:v>0</c:v>
                </c:pt>
                <c:pt idx="4">
                  <c:v>0</c:v>
                </c:pt>
                <c:pt idx="5">
                  <c:v>0</c:v>
                </c:pt>
                <c:pt idx="6">
                  <c:v>0</c:v>
                </c:pt>
                <c:pt idx="7">
                  <c:v>0</c:v>
                </c:pt>
                <c:pt idx="8">
                  <c:v>0.93482933574399996</c:v>
                </c:pt>
                <c:pt idx="9">
                  <c:v>6.2917682849199996E-3</c:v>
                </c:pt>
                <c:pt idx="10">
                  <c:v>0.05</c:v>
                </c:pt>
                <c:pt idx="11">
                  <c:v>0.05</c:v>
                </c:pt>
                <c:pt idx="12">
                  <c:v>0.274619543114</c:v>
                </c:pt>
                <c:pt idx="13">
                  <c:v>7.9171926701100001E-2</c:v>
                </c:pt>
                <c:pt idx="14">
                  <c:v>7.9171926701100001E-2</c:v>
                </c:pt>
                <c:pt idx="15">
                  <c:v>0.05</c:v>
                </c:pt>
                <c:pt idx="16">
                  <c:v>0.05</c:v>
                </c:pt>
                <c:pt idx="17">
                  <c:v>0.32081134900500002</c:v>
                </c:pt>
                <c:pt idx="18">
                  <c:v>0.05</c:v>
                </c:pt>
                <c:pt idx="19">
                  <c:v>0.37081134900500001</c:v>
                </c:pt>
                <c:pt idx="20">
                  <c:v>0.05</c:v>
                </c:pt>
                <c:pt idx="21">
                  <c:v>0.05</c:v>
                </c:pt>
                <c:pt idx="22">
                  <c:v>0.05</c:v>
                </c:pt>
                <c:pt idx="23">
                  <c:v>0.05</c:v>
                </c:pt>
                <c:pt idx="24">
                  <c:v>0.05</c:v>
                </c:pt>
                <c:pt idx="25">
                  <c:v>0.12947829559499999</c:v>
                </c:pt>
                <c:pt idx="26">
                  <c:v>0.05</c:v>
                </c:pt>
                <c:pt idx="27">
                  <c:v>0.35941223466</c:v>
                </c:pt>
                <c:pt idx="28">
                  <c:v>0.132344482096</c:v>
                </c:pt>
                <c:pt idx="29">
                  <c:v>0.05</c:v>
                </c:pt>
              </c:numCache>
            </c:numRef>
          </c:val>
          <c:smooth val="0"/>
        </c:ser>
        <c:dLbls>
          <c:showLegendKey val="0"/>
          <c:showVal val="0"/>
          <c:showCatName val="0"/>
          <c:showSerName val="0"/>
          <c:showPercent val="0"/>
          <c:showBubbleSize val="0"/>
        </c:dLbls>
        <c:marker val="1"/>
        <c:smooth val="0"/>
        <c:axId val="661799936"/>
        <c:axId val="661090240"/>
      </c:lineChart>
      <c:catAx>
        <c:axId val="661799936"/>
        <c:scaling>
          <c:orientation val="minMax"/>
        </c:scaling>
        <c:delete val="1"/>
        <c:axPos val="b"/>
        <c:majorTickMark val="out"/>
        <c:minorTickMark val="none"/>
        <c:tickLblPos val="nextTo"/>
        <c:crossAx val="661090240"/>
        <c:crosses val="autoZero"/>
        <c:auto val="1"/>
        <c:lblAlgn val="ctr"/>
        <c:lblOffset val="100"/>
        <c:noMultiLvlLbl val="0"/>
      </c:catAx>
      <c:valAx>
        <c:axId val="661090240"/>
        <c:scaling>
          <c:orientation val="minMax"/>
        </c:scaling>
        <c:delete val="1"/>
        <c:axPos val="l"/>
        <c:numFmt formatCode="General" sourceLinked="1"/>
        <c:majorTickMark val="out"/>
        <c:minorTickMark val="none"/>
        <c:tickLblPos val="nextTo"/>
        <c:crossAx val="661799936"/>
        <c:crosses val="autoZero"/>
        <c:crossBetween val="between"/>
      </c:valAx>
    </c:plotArea>
    <c:plotVisOnly val="1"/>
    <c:dispBlanksAs val="gap"/>
    <c:showDLblsOverMax val="0"/>
  </c:chart>
  <c:spPr>
    <a:noFill/>
    <a:ln>
      <a:noFill/>
    </a:ln>
  </c:spPr>
  <c:txPr>
    <a:bodyPr/>
    <a:lstStyle/>
    <a:p>
      <a:pPr>
        <a:defRPr>
          <a:latin typeface="+mn-lt"/>
          <a:ea typeface="+mn-ea"/>
          <a:cs typeface="+mn-ea"/>
          <a:sym typeface="+mn-lt"/>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875938472807177"/>
          <c:y val="0.11458333333333333"/>
          <c:w val="0.78891503387657935"/>
          <c:h val="0.72647371781230052"/>
        </c:manualLayout>
      </c:layout>
      <c:lineChart>
        <c:grouping val="standard"/>
        <c:varyColors val="0"/>
        <c:ser>
          <c:idx val="0"/>
          <c:order val="0"/>
          <c:tx>
            <c:strRef>
              <c:f>Sheet1!$B$2</c:f>
              <c:strCache>
                <c:ptCount val="1"/>
                <c:pt idx="0">
                  <c:v>ρ=0.3</c:v>
                </c:pt>
              </c:strCache>
            </c:strRef>
          </c:tx>
          <c:spPr>
            <a:ln w="28575"/>
          </c:spPr>
          <c:marker>
            <c:symbol val="diamond"/>
            <c:size val="3"/>
            <c:spPr>
              <a:noFill/>
              <a:ln w="28575"/>
            </c:spPr>
          </c:marker>
          <c:cat>
            <c:numRef>
              <c:f>Sheet1!$A$3:$A$8</c:f>
              <c:numCache>
                <c:formatCode>0%</c:formatCode>
                <c:ptCount val="6"/>
                <c:pt idx="0">
                  <c:v>0.05</c:v>
                </c:pt>
                <c:pt idx="1">
                  <c:v>0.1</c:v>
                </c:pt>
                <c:pt idx="2">
                  <c:v>0.15</c:v>
                </c:pt>
                <c:pt idx="3">
                  <c:v>0.2</c:v>
                </c:pt>
                <c:pt idx="4">
                  <c:v>0.25</c:v>
                </c:pt>
                <c:pt idx="5">
                  <c:v>0.3</c:v>
                </c:pt>
              </c:numCache>
            </c:numRef>
          </c:cat>
          <c:val>
            <c:numRef>
              <c:f>Sheet1!$B$3:$B$8</c:f>
              <c:numCache>
                <c:formatCode>General</c:formatCode>
                <c:ptCount val="6"/>
                <c:pt idx="0">
                  <c:v>0.67010000000000003</c:v>
                </c:pt>
                <c:pt idx="1">
                  <c:v>0.68979999999999997</c:v>
                </c:pt>
                <c:pt idx="2">
                  <c:v>0.68559999999999999</c:v>
                </c:pt>
                <c:pt idx="3">
                  <c:v>0.66969999999999996</c:v>
                </c:pt>
                <c:pt idx="4">
                  <c:v>0.64349999999999996</c:v>
                </c:pt>
                <c:pt idx="5">
                  <c:v>0.63229999999999997</c:v>
                </c:pt>
              </c:numCache>
            </c:numRef>
          </c:val>
          <c:smooth val="0"/>
        </c:ser>
        <c:ser>
          <c:idx val="1"/>
          <c:order val="1"/>
          <c:tx>
            <c:strRef>
              <c:f>Sheet1!$C$2</c:f>
              <c:strCache>
                <c:ptCount val="1"/>
                <c:pt idx="0">
                  <c:v>ρ=0.4</c:v>
                </c:pt>
              </c:strCache>
            </c:strRef>
          </c:tx>
          <c:spPr>
            <a:ln w="28575">
              <a:solidFill>
                <a:srgbClr val="FFC000"/>
              </a:solidFill>
            </a:ln>
          </c:spPr>
          <c:marker>
            <c:symbol val="triangle"/>
            <c:size val="3"/>
            <c:spPr>
              <a:noFill/>
              <a:ln w="28575">
                <a:solidFill>
                  <a:srgbClr val="FFC000"/>
                </a:solidFill>
              </a:ln>
            </c:spPr>
          </c:marker>
          <c:cat>
            <c:numRef>
              <c:f>Sheet1!$A$3:$A$8</c:f>
              <c:numCache>
                <c:formatCode>0%</c:formatCode>
                <c:ptCount val="6"/>
                <c:pt idx="0">
                  <c:v>0.05</c:v>
                </c:pt>
                <c:pt idx="1">
                  <c:v>0.1</c:v>
                </c:pt>
                <c:pt idx="2">
                  <c:v>0.15</c:v>
                </c:pt>
                <c:pt idx="3">
                  <c:v>0.2</c:v>
                </c:pt>
                <c:pt idx="4">
                  <c:v>0.25</c:v>
                </c:pt>
                <c:pt idx="5">
                  <c:v>0.3</c:v>
                </c:pt>
              </c:numCache>
            </c:numRef>
          </c:cat>
          <c:val>
            <c:numRef>
              <c:f>Sheet1!$C$3:$C$8</c:f>
              <c:numCache>
                <c:formatCode>General</c:formatCode>
                <c:ptCount val="6"/>
                <c:pt idx="0">
                  <c:v>0.70569999999999999</c:v>
                </c:pt>
                <c:pt idx="1">
                  <c:v>0.71340000000000003</c:v>
                </c:pt>
                <c:pt idx="2">
                  <c:v>0.72119999999999995</c:v>
                </c:pt>
                <c:pt idx="3">
                  <c:v>0.70660000000000001</c:v>
                </c:pt>
                <c:pt idx="4">
                  <c:v>0.69740000000000002</c:v>
                </c:pt>
                <c:pt idx="5">
                  <c:v>0.68579999999999997</c:v>
                </c:pt>
              </c:numCache>
            </c:numRef>
          </c:val>
          <c:smooth val="0"/>
        </c:ser>
        <c:ser>
          <c:idx val="2"/>
          <c:order val="2"/>
          <c:tx>
            <c:strRef>
              <c:f>Sheet1!$D$2</c:f>
              <c:strCache>
                <c:ptCount val="1"/>
                <c:pt idx="0">
                  <c:v>ρ=0.5</c:v>
                </c:pt>
              </c:strCache>
            </c:strRef>
          </c:tx>
          <c:spPr>
            <a:ln w="28575">
              <a:solidFill>
                <a:srgbClr val="FF0000"/>
              </a:solidFill>
            </a:ln>
          </c:spPr>
          <c:marker>
            <c:symbol val="circle"/>
            <c:size val="3"/>
            <c:spPr>
              <a:noFill/>
              <a:ln w="28575">
                <a:solidFill>
                  <a:srgbClr val="FF0000"/>
                </a:solidFill>
              </a:ln>
            </c:spPr>
          </c:marker>
          <c:cat>
            <c:numRef>
              <c:f>Sheet1!$A$3:$A$8</c:f>
              <c:numCache>
                <c:formatCode>0%</c:formatCode>
                <c:ptCount val="6"/>
                <c:pt idx="0">
                  <c:v>0.05</c:v>
                </c:pt>
                <c:pt idx="1">
                  <c:v>0.1</c:v>
                </c:pt>
                <c:pt idx="2">
                  <c:v>0.15</c:v>
                </c:pt>
                <c:pt idx="3">
                  <c:v>0.2</c:v>
                </c:pt>
                <c:pt idx="4">
                  <c:v>0.25</c:v>
                </c:pt>
                <c:pt idx="5">
                  <c:v>0.3</c:v>
                </c:pt>
              </c:numCache>
            </c:numRef>
          </c:cat>
          <c:val>
            <c:numRef>
              <c:f>Sheet1!$D$3:$D$8</c:f>
              <c:numCache>
                <c:formatCode>General</c:formatCode>
                <c:ptCount val="6"/>
                <c:pt idx="0">
                  <c:v>0.76080000000000003</c:v>
                </c:pt>
                <c:pt idx="1">
                  <c:v>0.76339999999999997</c:v>
                </c:pt>
                <c:pt idx="2">
                  <c:v>0.76890000000000003</c:v>
                </c:pt>
                <c:pt idx="3">
                  <c:v>0.76559999999999995</c:v>
                </c:pt>
                <c:pt idx="4">
                  <c:v>0.74890000000000001</c:v>
                </c:pt>
                <c:pt idx="5">
                  <c:v>0.7298</c:v>
                </c:pt>
              </c:numCache>
            </c:numRef>
          </c:val>
          <c:smooth val="0"/>
        </c:ser>
        <c:ser>
          <c:idx val="3"/>
          <c:order val="3"/>
          <c:tx>
            <c:strRef>
              <c:f>Sheet1!$E$2</c:f>
              <c:strCache>
                <c:ptCount val="1"/>
                <c:pt idx="0">
                  <c:v>ρ=0.6</c:v>
                </c:pt>
              </c:strCache>
            </c:strRef>
          </c:tx>
          <c:spPr>
            <a:ln w="28575">
              <a:solidFill>
                <a:srgbClr val="00B050"/>
              </a:solidFill>
            </a:ln>
          </c:spPr>
          <c:marker>
            <c:symbol val="x"/>
            <c:size val="3"/>
            <c:spPr>
              <a:noFill/>
              <a:ln w="28575">
                <a:solidFill>
                  <a:srgbClr val="00B050"/>
                </a:solidFill>
              </a:ln>
            </c:spPr>
          </c:marker>
          <c:cat>
            <c:numRef>
              <c:f>Sheet1!$A$3:$A$8</c:f>
              <c:numCache>
                <c:formatCode>0%</c:formatCode>
                <c:ptCount val="6"/>
                <c:pt idx="0">
                  <c:v>0.05</c:v>
                </c:pt>
                <c:pt idx="1">
                  <c:v>0.1</c:v>
                </c:pt>
                <c:pt idx="2">
                  <c:v>0.15</c:v>
                </c:pt>
                <c:pt idx="3">
                  <c:v>0.2</c:v>
                </c:pt>
                <c:pt idx="4">
                  <c:v>0.25</c:v>
                </c:pt>
                <c:pt idx="5">
                  <c:v>0.3</c:v>
                </c:pt>
              </c:numCache>
            </c:numRef>
          </c:cat>
          <c:val>
            <c:numRef>
              <c:f>Sheet1!$E$3:$E$8</c:f>
              <c:numCache>
                <c:formatCode>General</c:formatCode>
                <c:ptCount val="6"/>
                <c:pt idx="0">
                  <c:v>0.76870000000000005</c:v>
                </c:pt>
                <c:pt idx="1">
                  <c:v>0.7702</c:v>
                </c:pt>
                <c:pt idx="2">
                  <c:v>0.77210000000000001</c:v>
                </c:pt>
                <c:pt idx="3">
                  <c:v>0.76929999999999998</c:v>
                </c:pt>
                <c:pt idx="4">
                  <c:v>0.75780000000000003</c:v>
                </c:pt>
                <c:pt idx="5">
                  <c:v>0.73560000000000003</c:v>
                </c:pt>
              </c:numCache>
            </c:numRef>
          </c:val>
          <c:smooth val="0"/>
        </c:ser>
        <c:dLbls>
          <c:showLegendKey val="0"/>
          <c:showVal val="0"/>
          <c:showCatName val="0"/>
          <c:showSerName val="0"/>
          <c:showPercent val="0"/>
          <c:showBubbleSize val="0"/>
        </c:dLbls>
        <c:marker val="1"/>
        <c:smooth val="0"/>
        <c:axId val="711510016"/>
        <c:axId val="538100288"/>
      </c:lineChart>
      <c:catAx>
        <c:axId val="711510016"/>
        <c:scaling>
          <c:orientation val="minMax"/>
        </c:scaling>
        <c:delete val="0"/>
        <c:axPos val="b"/>
        <c:numFmt formatCode="0%" sourceLinked="1"/>
        <c:majorTickMark val="out"/>
        <c:minorTickMark val="none"/>
        <c:tickLblPos val="nextTo"/>
        <c:txPr>
          <a:bodyPr/>
          <a:lstStyle/>
          <a:p>
            <a:pPr>
              <a:defRPr sz="1200"/>
            </a:pPr>
            <a:endParaRPr lang="zh-CN"/>
          </a:p>
        </c:txPr>
        <c:crossAx val="538100288"/>
        <c:crosses val="autoZero"/>
        <c:auto val="1"/>
        <c:lblAlgn val="ctr"/>
        <c:lblOffset val="100"/>
        <c:noMultiLvlLbl val="0"/>
      </c:catAx>
      <c:valAx>
        <c:axId val="538100288"/>
        <c:scaling>
          <c:orientation val="minMax"/>
          <c:max val="0.8"/>
          <c:min val="0.55000000000000004"/>
        </c:scaling>
        <c:delete val="0"/>
        <c:axPos val="l"/>
        <c:numFmt formatCode="General" sourceLinked="1"/>
        <c:majorTickMark val="in"/>
        <c:minorTickMark val="none"/>
        <c:tickLblPos val="nextTo"/>
        <c:spPr>
          <a:noFill/>
        </c:spPr>
        <c:txPr>
          <a:bodyPr/>
          <a:lstStyle/>
          <a:p>
            <a:pPr>
              <a:defRPr sz="1200">
                <a:latin typeface="+mn-lt"/>
              </a:defRPr>
            </a:pPr>
            <a:endParaRPr lang="zh-CN"/>
          </a:p>
        </c:txPr>
        <c:crossAx val="711510016"/>
        <c:crosses val="autoZero"/>
        <c:crossBetween val="between"/>
        <c:majorUnit val="5.000000000000001E-2"/>
      </c:valAx>
      <c:spPr>
        <a:noFill/>
        <a:ln w="12700">
          <a:solidFill>
            <a:sysClr val="windowText" lastClr="000000">
              <a:lumMod val="85000"/>
              <a:lumOff val="15000"/>
            </a:sysClr>
          </a:solidFill>
        </a:ln>
      </c:spPr>
    </c:plotArea>
    <c:legend>
      <c:legendPos val="b"/>
      <c:layout>
        <c:manualLayout>
          <c:xMode val="edge"/>
          <c:yMode val="edge"/>
          <c:x val="0.17967149643488051"/>
          <c:y val="0.61072087313803058"/>
          <c:w val="0.48634418454981937"/>
          <c:h val="0.17712380832851379"/>
        </c:manualLayout>
      </c:layout>
      <c:overlay val="1"/>
      <c:spPr>
        <a:noFill/>
        <a:ln>
          <a:noFill/>
        </a:ln>
      </c:spPr>
      <c:txPr>
        <a:bodyPr/>
        <a:lstStyle/>
        <a:p>
          <a:pPr>
            <a:defRPr sz="1200"/>
          </a:pPr>
          <a:endParaRPr lang="zh-CN"/>
        </a:p>
      </c:txPr>
    </c:legend>
    <c:plotVisOnly val="1"/>
    <c:dispBlanksAs val="gap"/>
    <c:showDLblsOverMax val="0"/>
  </c:chart>
  <c:spPr>
    <a:noFill/>
    <a:ln>
      <a:noFill/>
    </a:ln>
  </c:spPr>
  <c:txPr>
    <a:bodyPr/>
    <a:lstStyle/>
    <a:p>
      <a:pPr>
        <a:defRPr sz="700" baseline="0">
          <a:latin typeface="+mn-lt"/>
          <a:ea typeface="+mn-ea"/>
          <a:cs typeface="+mn-ea"/>
          <a:sym typeface="+mn-lt"/>
        </a:defRPr>
      </a:pPr>
      <a:endParaRPr lang="zh-CN"/>
    </a:p>
  </c:txPr>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1219261" rtl="0" eaLnBrk="1" latinLnBrk="0" hangingPunct="1">
      <a:defRPr sz="1600" kern="1200">
        <a:solidFill>
          <a:schemeClr val="tx1"/>
        </a:solidFill>
        <a:latin typeface="+mn-lt"/>
        <a:ea typeface="+mn-ea"/>
        <a:cs typeface="+mn-cs"/>
      </a:defRPr>
    </a:lvl1pPr>
    <a:lvl2pPr marL="609630" algn="l" defTabSz="1219261" rtl="0" eaLnBrk="1" latinLnBrk="0" hangingPunct="1">
      <a:defRPr sz="1600" kern="1200">
        <a:solidFill>
          <a:schemeClr val="tx1"/>
        </a:solidFill>
        <a:latin typeface="+mn-lt"/>
        <a:ea typeface="+mn-ea"/>
        <a:cs typeface="+mn-cs"/>
      </a:defRPr>
    </a:lvl2pPr>
    <a:lvl3pPr marL="1219261" algn="l" defTabSz="1219261" rtl="0" eaLnBrk="1" latinLnBrk="0" hangingPunct="1">
      <a:defRPr sz="1600" kern="1200">
        <a:solidFill>
          <a:schemeClr val="tx1"/>
        </a:solidFill>
        <a:latin typeface="+mn-lt"/>
        <a:ea typeface="+mn-ea"/>
        <a:cs typeface="+mn-cs"/>
      </a:defRPr>
    </a:lvl3pPr>
    <a:lvl4pPr marL="1828891" algn="l" defTabSz="1219261" rtl="0" eaLnBrk="1" latinLnBrk="0" hangingPunct="1">
      <a:defRPr sz="1600" kern="1200">
        <a:solidFill>
          <a:schemeClr val="tx1"/>
        </a:solidFill>
        <a:latin typeface="+mn-lt"/>
        <a:ea typeface="+mn-ea"/>
        <a:cs typeface="+mn-cs"/>
      </a:defRPr>
    </a:lvl4pPr>
    <a:lvl5pPr marL="2438522" algn="l" defTabSz="1219261" rtl="0" eaLnBrk="1" latinLnBrk="0" hangingPunct="1">
      <a:defRPr sz="1600" kern="1200">
        <a:solidFill>
          <a:schemeClr val="tx1"/>
        </a:solidFill>
        <a:latin typeface="+mn-lt"/>
        <a:ea typeface="+mn-ea"/>
        <a:cs typeface="+mn-cs"/>
      </a:defRPr>
    </a:lvl5pPr>
    <a:lvl6pPr marL="3048152" algn="l" defTabSz="1219261" rtl="0" eaLnBrk="1" latinLnBrk="0" hangingPunct="1">
      <a:defRPr sz="1600" kern="1200">
        <a:solidFill>
          <a:schemeClr val="tx1"/>
        </a:solidFill>
        <a:latin typeface="+mn-lt"/>
        <a:ea typeface="+mn-ea"/>
        <a:cs typeface="+mn-cs"/>
      </a:defRPr>
    </a:lvl6pPr>
    <a:lvl7pPr marL="3657783" algn="l" defTabSz="1219261" rtl="0" eaLnBrk="1" latinLnBrk="0" hangingPunct="1">
      <a:defRPr sz="1600" kern="1200">
        <a:solidFill>
          <a:schemeClr val="tx1"/>
        </a:solidFill>
        <a:latin typeface="+mn-lt"/>
        <a:ea typeface="+mn-ea"/>
        <a:cs typeface="+mn-cs"/>
      </a:defRPr>
    </a:lvl7pPr>
    <a:lvl8pPr marL="4267413" algn="l" defTabSz="1219261" rtl="0" eaLnBrk="1" latinLnBrk="0" hangingPunct="1">
      <a:defRPr sz="1600" kern="1200">
        <a:solidFill>
          <a:schemeClr val="tx1"/>
        </a:solidFill>
        <a:latin typeface="+mn-lt"/>
        <a:ea typeface="+mn-ea"/>
        <a:cs typeface="+mn-cs"/>
      </a:defRPr>
    </a:lvl8pPr>
    <a:lvl9pPr marL="4877044" algn="l" defTabSz="121926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老师同学们，下午好！今天我的论文答辩题目为“基于高效用模式挖掘的微博文本突发话题检测方法研究”</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a:t>
            </a:fld>
            <a:endParaRPr lang="zh-CN" altLang="en-US"/>
          </a:p>
        </p:txBody>
      </p:sp>
    </p:spTree>
    <p:extLst>
      <p:ext uri="{BB962C8B-B14F-4D97-AF65-F5344CB8AC3E}">
        <p14:creationId xmlns:p14="http://schemas.microsoft.com/office/powerpoint/2010/main"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接下来介绍本文的创新点：</a:t>
            </a:r>
            <a:endParaRPr lang="en-US" altLang="zh-CN" dirty="0" smtClean="0"/>
          </a:p>
          <a:p>
            <a:pPr marL="0" marR="0" lvl="0" indent="0" algn="l" defTabSz="1219261" rtl="0" eaLnBrk="1" fontAlgn="auto" latinLnBrk="0" hangingPunct="1">
              <a:lnSpc>
                <a:spcPct val="100000"/>
              </a:lnSpc>
              <a:spcBef>
                <a:spcPts val="0"/>
              </a:spcBef>
              <a:spcAft>
                <a:spcPts val="0"/>
              </a:spcAft>
              <a:buClrTx/>
              <a:buSzTx/>
              <a:buFontTx/>
              <a:buNone/>
              <a:tabLst/>
              <a:defRPr/>
            </a:pPr>
            <a:r>
              <a:rPr lang="en-US" altLang="zh-CN" dirty="0" err="1" smtClean="0"/>
              <a:t>TermNovelty</a:t>
            </a:r>
            <a:r>
              <a:rPr lang="zh-CN" altLang="en-US" dirty="0" smtClean="0"/>
              <a:t>：本文提出</a:t>
            </a:r>
            <a:r>
              <a:rPr lang="zh-CN" altLang="en-US" sz="1600" dirty="0" smtClean="0">
                <a:solidFill>
                  <a:schemeClr val="bg1">
                    <a:lumMod val="50000"/>
                  </a:schemeClr>
                </a:solidFill>
                <a:latin typeface="Arial" panose="020B0604020202020204" pitchFamily="34" charset="0"/>
                <a:ea typeface="华文楷体" panose="02010600040101010101" pitchFamily="2" charset="-122"/>
                <a:cs typeface="+mn-ea"/>
                <a:sym typeface="+mn-lt"/>
              </a:rPr>
              <a:t>一个基于局部加权线性回归的词汇新颖性计算方法，理论分析和实证研究均表明该方法较广为使用的</a:t>
            </a:r>
            <a:r>
              <a:rPr lang="en-US" altLang="zh-CN" sz="1600" dirty="0" smtClean="0">
                <a:solidFill>
                  <a:schemeClr val="bg1">
                    <a:lumMod val="50000"/>
                  </a:schemeClr>
                </a:solidFill>
                <a:latin typeface="Arial" panose="020B0604020202020204" pitchFamily="34" charset="0"/>
                <a:ea typeface="华文楷体" panose="02010600040101010101" pitchFamily="2" charset="-122"/>
                <a:cs typeface="+mn-ea"/>
                <a:sym typeface="+mn-lt"/>
              </a:rPr>
              <a:t>z-score</a:t>
            </a:r>
            <a:r>
              <a:rPr lang="zh-CN" altLang="en-US" sz="1600" dirty="0" smtClean="0">
                <a:solidFill>
                  <a:schemeClr val="bg1">
                    <a:lumMod val="50000"/>
                  </a:schemeClr>
                </a:solidFill>
                <a:latin typeface="Arial" panose="020B0604020202020204" pitchFamily="34" charset="0"/>
                <a:ea typeface="华文楷体" panose="02010600040101010101" pitchFamily="2" charset="-122"/>
                <a:cs typeface="+mn-ea"/>
                <a:sym typeface="+mn-lt"/>
              </a:rPr>
              <a:t>方法具有更好的性能；</a:t>
            </a:r>
            <a:endParaRPr lang="en-US" altLang="zh-CN" sz="1600" dirty="0" smtClean="0">
              <a:solidFill>
                <a:schemeClr val="bg1">
                  <a:lumMod val="50000"/>
                </a:schemeClr>
              </a:solidFill>
              <a:latin typeface="Arial" panose="020B0604020202020204" pitchFamily="34" charset="0"/>
              <a:ea typeface="华文楷体" panose="02010600040101010101" pitchFamily="2" charset="-122"/>
              <a:cs typeface="+mn-ea"/>
              <a:sym typeface="+mn-lt"/>
            </a:endParaRPr>
          </a:p>
          <a:p>
            <a:pPr marL="0" marR="0" lvl="0" indent="0" algn="l" defTabSz="1219261" rtl="0" eaLnBrk="1" fontAlgn="auto" latinLnBrk="0" hangingPunct="1">
              <a:lnSpc>
                <a:spcPct val="100000"/>
              </a:lnSpc>
              <a:spcBef>
                <a:spcPts val="0"/>
              </a:spcBef>
              <a:spcAft>
                <a:spcPts val="0"/>
              </a:spcAft>
              <a:buClrTx/>
              <a:buSzTx/>
              <a:buFontTx/>
              <a:buNone/>
              <a:tabLst/>
              <a:defRPr/>
            </a:pPr>
            <a:r>
              <a:rPr lang="en-US" altLang="zh-CN" sz="1600" dirty="0" smtClean="0">
                <a:solidFill>
                  <a:schemeClr val="bg1">
                    <a:lumMod val="50000"/>
                  </a:schemeClr>
                </a:solidFill>
                <a:latin typeface="Arial" panose="020B0604020202020204" pitchFamily="34" charset="0"/>
                <a:ea typeface="华文楷体" panose="02010600040101010101" pitchFamily="2" charset="-122"/>
                <a:cs typeface="+mn-ea"/>
                <a:sym typeface="+mn-lt"/>
              </a:rPr>
              <a:t>ET-</a:t>
            </a:r>
            <a:r>
              <a:rPr lang="en-US" altLang="zh-CN" sz="1600" dirty="0" err="1" smtClean="0">
                <a:solidFill>
                  <a:schemeClr val="bg1">
                    <a:lumMod val="50000"/>
                  </a:schemeClr>
                </a:solidFill>
                <a:latin typeface="Arial" panose="020B0604020202020204" pitchFamily="34" charset="0"/>
                <a:ea typeface="华文楷体" panose="02010600040101010101" pitchFamily="2" charset="-122"/>
                <a:cs typeface="+mn-ea"/>
                <a:sym typeface="+mn-lt"/>
              </a:rPr>
              <a:t>EPM</a:t>
            </a:r>
            <a:r>
              <a:rPr lang="zh-CN" altLang="en-US" sz="1600" dirty="0" smtClean="0">
                <a:solidFill>
                  <a:schemeClr val="bg1">
                    <a:lumMod val="50000"/>
                  </a:schemeClr>
                </a:solidFill>
                <a:latin typeface="Arial" panose="020B0604020202020204" pitchFamily="34" charset="0"/>
                <a:ea typeface="华文楷体" panose="02010600040101010101" pitchFamily="2" charset="-122"/>
                <a:cs typeface="+mn-ea"/>
                <a:sym typeface="+mn-lt"/>
              </a:rPr>
              <a:t>：本文</a:t>
            </a:r>
            <a:r>
              <a:rPr lang="zh-CN" altLang="en-US"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提出一个突发话题检测框架</a:t>
            </a:r>
            <a:r>
              <a:rPr lang="en-US" altLang="zh-CN"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—ET-</a:t>
            </a:r>
            <a:r>
              <a:rPr lang="en-US" altLang="zh-CN" sz="1600" dirty="0" err="1"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EPM</a:t>
            </a:r>
            <a:r>
              <a:rPr lang="zh-CN" altLang="en-US"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，该框架将突发话题检测任务视作一个突发模式挖掘和聚类任务；</a:t>
            </a:r>
            <a:endParaRPr lang="en-US" altLang="zh-CN"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a:p>
            <a:pPr marL="0" marR="0" lvl="0" indent="0" algn="l" defTabSz="1219261" rtl="0" eaLnBrk="1" fontAlgn="auto" latinLnBrk="0" hangingPunct="1">
              <a:lnSpc>
                <a:spcPct val="100000"/>
              </a:lnSpc>
              <a:spcBef>
                <a:spcPts val="0"/>
              </a:spcBef>
              <a:spcAft>
                <a:spcPts val="0"/>
              </a:spcAft>
              <a:buClrTx/>
              <a:buSzTx/>
              <a:buFontTx/>
              <a:buNone/>
              <a:tabLst/>
              <a:defRPr/>
            </a:pPr>
            <a:r>
              <a:rPr lang="en-US" altLang="zh-CN" sz="1600" dirty="0" err="1"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WordEmbedding</a:t>
            </a:r>
            <a:r>
              <a:rPr lang="zh-CN" altLang="en-US"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：本文基于词嵌入向量计算模式相似性，以提升短文本相似性计算性能；</a:t>
            </a:r>
            <a:endParaRPr lang="en-US" altLang="zh-CN"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a:p>
            <a:pPr marL="0" marR="0" lvl="0" indent="0" algn="l" defTabSz="1219261" rtl="0" eaLnBrk="1" fontAlgn="auto" latinLnBrk="0" hangingPunct="1">
              <a:lnSpc>
                <a:spcPct val="100000"/>
              </a:lnSpc>
              <a:spcBef>
                <a:spcPts val="0"/>
              </a:spcBef>
              <a:spcAft>
                <a:spcPts val="0"/>
              </a:spcAft>
              <a:buClrTx/>
              <a:buSzTx/>
              <a:buFontTx/>
              <a:buNone/>
              <a:tabLst/>
              <a:defRPr/>
            </a:pPr>
            <a:r>
              <a:rPr lang="en-US" altLang="zh-CN"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Hashtag</a:t>
            </a:r>
            <a:r>
              <a:rPr lang="zh-CN" altLang="en-US"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：本文基于哈希短语进行话题描述，以提升话题描述的可读性和区分性；</a:t>
            </a:r>
            <a:endParaRPr lang="zh-CN" altLang="zh-CN" sz="16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a:p>
            <a:pPr marL="0" marR="0" lvl="0" indent="0" algn="l" defTabSz="1219261"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extLst>
      <p:ext uri="{BB962C8B-B14F-4D97-AF65-F5344CB8AC3E}">
        <p14:creationId xmlns:p14="http://schemas.microsoft.com/office/powerpoint/2010/main" val="280247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下面介绍本文提出的</a:t>
            </a:r>
            <a:r>
              <a:rPr lang="en-US" altLang="zh-CN" baseline="0" dirty="0" smtClean="0"/>
              <a:t> ET-</a:t>
            </a:r>
            <a:r>
              <a:rPr lang="en-US" altLang="zh-CN" baseline="0" dirty="0" err="1" smtClean="0"/>
              <a:t>EPM</a:t>
            </a:r>
            <a:r>
              <a:rPr lang="en-US" altLang="zh-CN" baseline="0" dirty="0" smtClean="0"/>
              <a:t> </a:t>
            </a:r>
            <a:r>
              <a:rPr lang="zh-CN" altLang="en-US" baseline="0" dirty="0" smtClean="0"/>
              <a:t>算法</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extLst>
      <p:ext uri="{BB962C8B-B14F-4D97-AF65-F5344CB8AC3E}">
        <p14:creationId xmlns:p14="http://schemas.microsoft.com/office/powerpoint/2010/main" val="404361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第一步：突发模式挖掘</a:t>
            </a:r>
            <a:endParaRPr lang="en-US" altLang="zh-CN" dirty="0" smtClean="0"/>
          </a:p>
          <a:p>
            <a:r>
              <a:rPr lang="zh-CN" altLang="en-US" sz="1600" b="0" i="0" kern="1200" dirty="0" smtClean="0">
                <a:solidFill>
                  <a:schemeClr val="tx1"/>
                </a:solidFill>
                <a:effectLst/>
                <a:latin typeface="+mn-lt"/>
                <a:ea typeface="+mn-ea"/>
                <a:cs typeface="+mn-cs"/>
              </a:rPr>
              <a:t>这部分工作的难点在于效用值的表示与计算，为了能够从数据流中有效区分出突发词汇和历史词汇，本文基于局部加权线性回归方法计算词汇的新颖性，即 </a:t>
            </a:r>
            <a:r>
              <a:rPr lang="en-US" altLang="zh-CN" sz="1600" b="0" i="0" kern="1200" dirty="0" smtClean="0">
                <a:solidFill>
                  <a:schemeClr val="tx1"/>
                </a:solidFill>
                <a:effectLst/>
                <a:latin typeface="+mn-lt"/>
                <a:ea typeface="+mn-ea"/>
                <a:cs typeface="+mn-cs"/>
              </a:rPr>
              <a:t>term novelty</a:t>
            </a:r>
            <a:r>
              <a:rPr lang="zh-CN" altLang="en-US" sz="1600" b="0" i="0" kern="1200" dirty="0" smtClean="0">
                <a:solidFill>
                  <a:schemeClr val="tx1"/>
                </a:solidFill>
                <a:effectLst/>
                <a:latin typeface="+mn-lt"/>
                <a:ea typeface="+mn-ea"/>
                <a:cs typeface="+mn-cs"/>
              </a:rPr>
              <a:t>。本文采用词汇在单条微博文本中的出现次数作为内部效用值，词汇新颖性作为外部效用值，因而词汇效用为词汇在微博文本中的出现次数与 </a:t>
            </a:r>
            <a:r>
              <a:rPr lang="en-US" altLang="zh-CN" sz="1600" b="0" i="0" kern="1200" dirty="0" smtClean="0">
                <a:solidFill>
                  <a:schemeClr val="tx1"/>
                </a:solidFill>
                <a:effectLst/>
                <a:latin typeface="+mn-lt"/>
                <a:ea typeface="+mn-ea"/>
                <a:cs typeface="+mn-cs"/>
              </a:rPr>
              <a:t>term novelty </a:t>
            </a:r>
            <a:r>
              <a:rPr lang="zh-CN" altLang="en-US" sz="1600" b="0" i="0" kern="1200" dirty="0" smtClean="0">
                <a:solidFill>
                  <a:schemeClr val="tx1"/>
                </a:solidFill>
                <a:effectLst/>
                <a:latin typeface="+mn-lt"/>
                <a:ea typeface="+mn-ea"/>
                <a:cs typeface="+mn-cs"/>
              </a:rPr>
              <a:t>之积。模式局部效用和模式效用可通过如下两个公式进行计算。</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extLst>
      <p:ext uri="{BB962C8B-B14F-4D97-AF65-F5344CB8AC3E}">
        <p14:creationId xmlns:p14="http://schemas.microsoft.com/office/powerpoint/2010/main" val="51892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突发模式挖掘主要由五个步骤构成：</a:t>
            </a:r>
            <a:endParaRPr lang="en-US" altLang="zh-CN" dirty="0" smtClean="0"/>
          </a:p>
          <a:p>
            <a:r>
              <a:rPr lang="zh-CN" altLang="en-US" dirty="0" smtClean="0"/>
              <a:t>第一步：获取原始数据；</a:t>
            </a:r>
            <a:endParaRPr lang="en-US" altLang="zh-CN" dirty="0" smtClean="0"/>
          </a:p>
          <a:p>
            <a:r>
              <a:rPr lang="zh-CN" altLang="en-US" dirty="0" smtClean="0"/>
              <a:t>第二步：抽取高质量数据集；</a:t>
            </a:r>
            <a:endParaRPr lang="en-US" altLang="zh-CN" dirty="0" smtClean="0"/>
          </a:p>
          <a:p>
            <a:r>
              <a:rPr lang="zh-CN" altLang="en-US" dirty="0" smtClean="0"/>
              <a:t>第三步：对数据进行预处理；</a:t>
            </a:r>
            <a:endParaRPr lang="en-US" altLang="zh-CN" dirty="0" smtClean="0"/>
          </a:p>
          <a:p>
            <a:r>
              <a:rPr lang="zh-CN" altLang="en-US" dirty="0" smtClean="0"/>
              <a:t>第四步：计算词汇效用值；</a:t>
            </a:r>
            <a:endParaRPr lang="en-US" altLang="zh-CN" dirty="0" smtClean="0"/>
          </a:p>
          <a:p>
            <a:r>
              <a:rPr lang="zh-CN" altLang="en-US" dirty="0" smtClean="0"/>
              <a:t>第五步：采用</a:t>
            </a:r>
            <a:r>
              <a:rPr lang="zh-CN" altLang="en-US" baseline="0" dirty="0" smtClean="0"/>
              <a:t> </a:t>
            </a:r>
            <a:r>
              <a:rPr lang="en-US" altLang="zh-CN" baseline="0" dirty="0" err="1" smtClean="0"/>
              <a:t>EFIM</a:t>
            </a:r>
            <a:r>
              <a:rPr lang="en-US" altLang="zh-CN" baseline="0" dirty="0" smtClean="0"/>
              <a:t>-Closed </a:t>
            </a:r>
            <a:r>
              <a:rPr lang="zh-CN" altLang="en-US" baseline="0" dirty="0" smtClean="0"/>
              <a:t>算法从语料中挖掘出突发模式集</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extLst>
      <p:ext uri="{BB962C8B-B14F-4D97-AF65-F5344CB8AC3E}">
        <p14:creationId xmlns:p14="http://schemas.microsoft.com/office/powerpoint/2010/main" val="95245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突发模式挖掘部分完成过后，便进入突发模式聚类部分，这部分主要将突发模式聚类为话题簇。</a:t>
            </a:r>
            <a:endParaRPr lang="en-US" altLang="zh-CN" dirty="0" smtClean="0"/>
          </a:p>
          <a:p>
            <a:r>
              <a:rPr lang="zh-CN" altLang="en-US" dirty="0" smtClean="0"/>
              <a:t>首先采用谷歌提供的 </a:t>
            </a:r>
            <a:r>
              <a:rPr lang="en-US" altLang="zh-CN" dirty="0" smtClean="0"/>
              <a:t>Word2Vec </a:t>
            </a:r>
            <a:r>
              <a:rPr lang="zh-CN" altLang="en-US" dirty="0" smtClean="0"/>
              <a:t>工具将词汇均映射为词嵌入向量，</a:t>
            </a:r>
            <a:r>
              <a:rPr lang="zh-CN" altLang="en-US" sz="1600" b="0" i="0" kern="1200" dirty="0" smtClean="0">
                <a:solidFill>
                  <a:schemeClr val="tx1"/>
                </a:solidFill>
                <a:effectLst/>
                <a:latin typeface="+mn-lt"/>
                <a:ea typeface="+mn-ea"/>
                <a:cs typeface="+mn-cs"/>
              </a:rPr>
              <a:t>然后根据词嵌入向量在向量空间中的余弦距离计算词汇间的相似性，模式间的相似性便可以通过模式所含词汇的相似性求和得到，具体计算公式如幻灯片中所示。</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extLst>
      <p:ext uri="{BB962C8B-B14F-4D97-AF65-F5344CB8AC3E}">
        <p14:creationId xmlns:p14="http://schemas.microsoft.com/office/powerpoint/2010/main" val="331969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smtClean="0">
                <a:solidFill>
                  <a:schemeClr val="tx1"/>
                </a:solidFill>
                <a:effectLst/>
                <a:latin typeface="+mn-lt"/>
                <a:ea typeface="+mn-ea"/>
                <a:cs typeface="+mn-cs"/>
              </a:rPr>
              <a:t>最后可以将所有的突发模式视作一个无向带权图的顶点，模式间的相似性值即为顶点间边的权值，然后采用基于模块划分的谱聚类算法将该无向带权图划分为若干个不相交的集合，每个集合均对应于一个突发话题。算法采用 </a:t>
            </a:r>
            <a:r>
              <a:rPr lang="en-US" altLang="zh-CN" sz="1600" b="0" i="0" kern="1200" dirty="0" smtClean="0">
                <a:solidFill>
                  <a:schemeClr val="tx1"/>
                </a:solidFill>
                <a:effectLst/>
                <a:latin typeface="+mn-lt"/>
                <a:ea typeface="+mn-ea"/>
                <a:cs typeface="+mn-cs"/>
              </a:rPr>
              <a:t>Newman</a:t>
            </a:r>
            <a:r>
              <a:rPr lang="en-US" altLang="zh-CN" sz="1600" b="0" i="0" kern="1200" baseline="0" dirty="0" smtClean="0">
                <a:solidFill>
                  <a:schemeClr val="tx1"/>
                </a:solidFill>
                <a:effectLst/>
                <a:latin typeface="+mn-lt"/>
                <a:ea typeface="+mn-ea"/>
                <a:cs typeface="+mn-cs"/>
              </a:rPr>
              <a:t> </a:t>
            </a:r>
            <a:r>
              <a:rPr lang="zh-CN" altLang="en-US" sz="1600" b="0" i="0" kern="1200" dirty="0" smtClean="0">
                <a:solidFill>
                  <a:schemeClr val="tx1"/>
                </a:solidFill>
                <a:effectLst/>
                <a:latin typeface="+mn-lt"/>
                <a:ea typeface="+mn-ea"/>
                <a:cs typeface="+mn-cs"/>
              </a:rPr>
              <a:t>提出的模块化量化方法评估基于模块划分的谱聚类算法的划分效果。</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extLst>
      <p:ext uri="{BB962C8B-B14F-4D97-AF65-F5344CB8AC3E}">
        <p14:creationId xmlns:p14="http://schemas.microsoft.com/office/powerpoint/2010/main" val="337720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smtClean="0">
                <a:solidFill>
                  <a:schemeClr val="tx1"/>
                </a:solidFill>
                <a:effectLst/>
                <a:latin typeface="+mn-lt"/>
                <a:ea typeface="+mn-ea"/>
                <a:cs typeface="+mn-cs"/>
              </a:rPr>
              <a:t>聚类得到的突发话题由许多不同的突发模式构成，不能直接呈现给用户，需要从中选取比较有代表性的短语或词汇描述每个不同的话题。一般而言，一个优秀的话题描述应该具备如下三个特点：良好的可读性、对话题高度的概括能力和可靠地话题区分性。</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16</a:t>
            </a:fld>
            <a:endParaRPr lang="zh-CN" altLang="en-US"/>
          </a:p>
        </p:txBody>
      </p:sp>
    </p:spTree>
    <p:extLst>
      <p:ext uri="{BB962C8B-B14F-4D97-AF65-F5344CB8AC3E}">
        <p14:creationId xmlns:p14="http://schemas.microsoft.com/office/powerpoint/2010/main" val="11753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smtClean="0">
                <a:solidFill>
                  <a:schemeClr val="tx1"/>
                </a:solidFill>
                <a:effectLst/>
                <a:latin typeface="+mn-lt"/>
                <a:ea typeface="+mn-ea"/>
                <a:cs typeface="+mn-cs"/>
              </a:rPr>
              <a:t>根据这三个特点，本文分别提出一个基于哈希短语的话题描述方法和一个基于词汇的话题描述方法。</a:t>
            </a:r>
            <a:endParaRPr lang="en-US" altLang="zh-CN" sz="1600" b="0" i="0" kern="1200" dirty="0" smtClean="0">
              <a:solidFill>
                <a:schemeClr val="tx1"/>
              </a:solidFill>
              <a:effectLst/>
              <a:latin typeface="+mn-lt"/>
              <a:ea typeface="+mn-ea"/>
              <a:cs typeface="+mn-cs"/>
            </a:endParaRPr>
          </a:p>
          <a:p>
            <a:r>
              <a:rPr lang="zh-CN" altLang="en-US" sz="1600" b="0" i="0" kern="1200" dirty="0" smtClean="0">
                <a:solidFill>
                  <a:schemeClr val="tx1"/>
                </a:solidFill>
                <a:effectLst/>
                <a:latin typeface="+mn-lt"/>
                <a:ea typeface="+mn-ea"/>
                <a:cs typeface="+mn-cs"/>
              </a:rPr>
              <a:t>基于哈希短语的话题描述主要考虑如下两方面因素计算每个哈希短语的分值：</a:t>
            </a:r>
            <a:endParaRPr lang="en-US" altLang="zh-CN" sz="1600" b="0" i="0" kern="1200" dirty="0" smtClean="0">
              <a:solidFill>
                <a:schemeClr val="tx1"/>
              </a:solidFill>
              <a:effectLst/>
              <a:latin typeface="+mn-lt"/>
              <a:ea typeface="+mn-ea"/>
              <a:cs typeface="+mn-cs"/>
            </a:endParaRPr>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sz="1600" dirty="0" smtClean="0">
                <a:latin typeface="+mn-ea"/>
              </a:rPr>
              <a:t>分别是哈希标识在相关微博文本集中的出现频数和哈希标识与话题聚类中模式间的相似度加权和值</a:t>
            </a:r>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sz="1600" b="0" i="0" kern="1200" dirty="0" smtClean="0">
                <a:solidFill>
                  <a:schemeClr val="tx1"/>
                </a:solidFill>
                <a:effectLst/>
                <a:latin typeface="+mn-lt"/>
                <a:ea typeface="+mn-ea"/>
                <a:cs typeface="+mn-cs"/>
              </a:rPr>
              <a:t>哈希短语和突发模式间的相似性计算公式和哈希短语的分值计算公式分别为：</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17</a:t>
            </a:fld>
            <a:endParaRPr lang="zh-CN" altLang="en-US"/>
          </a:p>
        </p:txBody>
      </p:sp>
    </p:spTree>
    <p:extLst>
      <p:ext uri="{BB962C8B-B14F-4D97-AF65-F5344CB8AC3E}">
        <p14:creationId xmlns:p14="http://schemas.microsoft.com/office/powerpoint/2010/main" val="397450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smtClean="0">
                <a:solidFill>
                  <a:schemeClr val="tx1"/>
                </a:solidFill>
                <a:effectLst/>
                <a:latin typeface="+mn-lt"/>
                <a:ea typeface="+mn-ea"/>
                <a:cs typeface="+mn-cs"/>
              </a:rPr>
              <a:t>基于词汇的话题描述则考虑了四个方面的因素来计算每个词汇的分值，分别为：</a:t>
            </a:r>
            <a:endParaRPr lang="en-US" altLang="zh-CN" dirty="0" smtClean="0"/>
          </a:p>
          <a:p>
            <a:r>
              <a:rPr lang="zh-CN" altLang="en-US" dirty="0" smtClean="0"/>
              <a:t>分词词性：每个词汇在分词时会被标注为名词、动词、副词、形容词等，不同词性分配不同的权重。如：名词权重最高、动词次之等；</a:t>
            </a:r>
            <a:endParaRPr lang="en-US" altLang="zh-CN" dirty="0" smtClean="0"/>
          </a:p>
          <a:p>
            <a:r>
              <a:rPr lang="zh-CN" altLang="en-US" dirty="0" smtClean="0"/>
              <a:t>词汇在文本集中的频数：由词汇在文本集中的出现次数度量；</a:t>
            </a:r>
            <a:endParaRPr lang="en-US" altLang="zh-CN" dirty="0" smtClean="0"/>
          </a:p>
          <a:p>
            <a:r>
              <a:rPr lang="zh-CN" altLang="en-US" dirty="0" smtClean="0"/>
              <a:t>词汇在主题簇中的效用值：即词汇效用值；</a:t>
            </a:r>
            <a:endParaRPr lang="en-US" altLang="zh-CN" dirty="0" smtClean="0"/>
          </a:p>
          <a:p>
            <a:r>
              <a:rPr lang="zh-CN" altLang="en-US" dirty="0" smtClean="0"/>
              <a:t>词汇在主题簇间的区分性：由总模式数量与包含该词的模式数量之比和总主题簇数量与包含该词的主题簇数量之比来衡量。</a:t>
            </a:r>
            <a:endParaRPr lang="en-US" altLang="zh-CN" dirty="0" smtClean="0"/>
          </a:p>
          <a:p>
            <a:r>
              <a:rPr lang="zh-CN" altLang="en-US" dirty="0" smtClean="0"/>
              <a:t>具体分值计算公式为：</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18</a:t>
            </a:fld>
            <a:endParaRPr lang="zh-CN" altLang="en-US"/>
          </a:p>
        </p:txBody>
      </p:sp>
    </p:spTree>
    <p:extLst>
      <p:ext uri="{BB962C8B-B14F-4D97-AF65-F5344CB8AC3E}">
        <p14:creationId xmlns:p14="http://schemas.microsoft.com/office/powerpoint/2010/main" val="4181205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接下来实验分析本文算法的效果</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19</a:t>
            </a:fld>
            <a:endParaRPr lang="zh-CN" altLang="en-US"/>
          </a:p>
        </p:txBody>
      </p:sp>
    </p:spTree>
    <p:extLst>
      <p:ext uri="{BB962C8B-B14F-4D97-AF65-F5344CB8AC3E}">
        <p14:creationId xmlns:p14="http://schemas.microsoft.com/office/powerpoint/2010/main" val="119628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本次答辩主要包含如下五个部分内容：</a:t>
            </a:r>
            <a:endParaRPr lang="en-US" altLang="zh-CN" dirty="0" smtClean="0"/>
          </a:p>
          <a:p>
            <a:r>
              <a:rPr lang="zh-CN" altLang="en-US" dirty="0" smtClean="0"/>
              <a:t>绪论：主要介绍本文的选题背景、研究意义及研究现状；</a:t>
            </a:r>
            <a:endParaRPr lang="en-US" altLang="zh-CN" dirty="0" smtClean="0"/>
          </a:p>
          <a:p>
            <a:r>
              <a:rPr lang="zh-CN" altLang="en-US" dirty="0" smtClean="0"/>
              <a:t>算法综述：概要介绍本文的挑战、框架及创新点；</a:t>
            </a:r>
            <a:endParaRPr lang="en-US" altLang="zh-CN" dirty="0" smtClean="0"/>
          </a:p>
          <a:p>
            <a:r>
              <a:rPr lang="en-US" altLang="zh-CN" dirty="0" smtClean="0"/>
              <a:t>ET-</a:t>
            </a:r>
            <a:r>
              <a:rPr lang="en-US" altLang="zh-CN" dirty="0" err="1" smtClean="0"/>
              <a:t>EPM</a:t>
            </a:r>
            <a:r>
              <a:rPr lang="zh-CN" altLang="en-US" dirty="0" smtClean="0"/>
              <a:t>算法：详细介绍本文提出的研究框架；</a:t>
            </a:r>
            <a:endParaRPr lang="en-US" altLang="zh-CN" dirty="0" smtClean="0"/>
          </a:p>
          <a:p>
            <a:r>
              <a:rPr lang="zh-CN" altLang="en-US" dirty="0" smtClean="0"/>
              <a:t>实验分析：通过实验验证</a:t>
            </a:r>
            <a:r>
              <a:rPr lang="en-US" altLang="zh-CN" dirty="0" smtClean="0"/>
              <a:t>ET-</a:t>
            </a:r>
            <a:r>
              <a:rPr lang="en-US" altLang="zh-CN" dirty="0" err="1" smtClean="0"/>
              <a:t>EPM</a:t>
            </a:r>
            <a:r>
              <a:rPr lang="zh-CN" altLang="en-US" baseline="0" dirty="0" smtClean="0"/>
              <a:t>算法的有效性；</a:t>
            </a:r>
            <a:endParaRPr lang="en-US" altLang="zh-CN" baseline="0" dirty="0" smtClean="0"/>
          </a:p>
          <a:p>
            <a:r>
              <a:rPr lang="zh-CN" altLang="en-US" baseline="0" dirty="0" smtClean="0"/>
              <a:t>最后对本文内容进行总结与展望；</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a:t>
            </a:fld>
            <a:endParaRPr lang="zh-CN" altLang="en-US"/>
          </a:p>
        </p:txBody>
      </p:sp>
    </p:spTree>
    <p:extLst>
      <p:ext uri="{BB962C8B-B14F-4D97-AF65-F5344CB8AC3E}">
        <p14:creationId xmlns:p14="http://schemas.microsoft.com/office/powerpoint/2010/main"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为了实证分析本研究的实验效果，本文从新浪微博平台爬取了</a:t>
            </a:r>
            <a:r>
              <a:rPr lang="en-US" altLang="zh-CN" dirty="0" smtClean="0"/>
              <a:t>2014</a:t>
            </a:r>
            <a:r>
              <a:rPr lang="zh-CN" altLang="en-US" dirty="0" smtClean="0"/>
              <a:t>年</a:t>
            </a:r>
            <a:r>
              <a:rPr lang="en-US" altLang="zh-CN" dirty="0" smtClean="0"/>
              <a:t>4</a:t>
            </a:r>
            <a:r>
              <a:rPr lang="zh-CN" altLang="en-US" dirty="0" smtClean="0"/>
              <a:t>月与真实事件相关的约</a:t>
            </a:r>
            <a:r>
              <a:rPr lang="en-US" altLang="zh-CN" dirty="0" smtClean="0"/>
              <a:t>3</a:t>
            </a:r>
            <a:r>
              <a:rPr lang="zh-CN" altLang="en-US" dirty="0" smtClean="0"/>
              <a:t>万条数据，原始数据集及高质量数据集统计信息如表所示</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20</a:t>
            </a:fld>
            <a:endParaRPr lang="zh-CN" altLang="en-US"/>
          </a:p>
        </p:txBody>
      </p:sp>
    </p:spTree>
    <p:extLst>
      <p:ext uri="{BB962C8B-B14F-4D97-AF65-F5344CB8AC3E}">
        <p14:creationId xmlns:p14="http://schemas.microsoft.com/office/powerpoint/2010/main" val="140541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本文采用的基线方法包括 </a:t>
            </a:r>
            <a:r>
              <a:rPr lang="en-US" altLang="zh-CN" dirty="0" smtClean="0"/>
              <a:t>Online-</a:t>
            </a:r>
            <a:r>
              <a:rPr lang="en-US" altLang="zh-CN" dirty="0" err="1" smtClean="0"/>
              <a:t>LDA</a:t>
            </a:r>
            <a:r>
              <a:rPr lang="zh-CN" altLang="en-US" dirty="0" smtClean="0"/>
              <a:t>，</a:t>
            </a:r>
            <a:r>
              <a:rPr lang="en-US" altLang="zh-CN" dirty="0" err="1" smtClean="0"/>
              <a:t>SFSD</a:t>
            </a:r>
            <a:r>
              <a:rPr lang="zh-CN" altLang="en-US" baseline="0" dirty="0" smtClean="0"/>
              <a:t> 和 </a:t>
            </a:r>
            <a:r>
              <a:rPr lang="en-US" altLang="zh-CN" baseline="0" dirty="0" err="1" smtClean="0"/>
              <a:t>HUPC</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21</a:t>
            </a:fld>
            <a:endParaRPr lang="zh-CN" altLang="en-US"/>
          </a:p>
        </p:txBody>
      </p:sp>
    </p:spTree>
    <p:extLst>
      <p:ext uri="{BB962C8B-B14F-4D97-AF65-F5344CB8AC3E}">
        <p14:creationId xmlns:p14="http://schemas.microsoft.com/office/powerpoint/2010/main" val="384713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本文主要采用如下四个指标对研究结果进行评价分析</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22</a:t>
            </a:fld>
            <a:endParaRPr lang="zh-CN" altLang="en-US"/>
          </a:p>
        </p:txBody>
      </p:sp>
    </p:spTree>
    <p:extLst>
      <p:ext uri="{BB962C8B-B14F-4D97-AF65-F5344CB8AC3E}">
        <p14:creationId xmlns:p14="http://schemas.microsoft.com/office/powerpoint/2010/main" val="1032678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实验综合性能对比分析结果如表所示，从表中可以看出：</a:t>
            </a:r>
            <a:endParaRPr lang="en-US" altLang="zh-CN" dirty="0" smtClean="0"/>
          </a:p>
          <a:p>
            <a:pPr marL="0" marR="0" lvl="0" indent="0" algn="l" defTabSz="9143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ET-</a:t>
            </a:r>
            <a:r>
              <a:rPr kumimoji="0" lang="en-US" altLang="zh-CN" sz="1600" b="0" i="0" u="none" strike="noStrike" kern="1200" cap="none" spc="0" normalizeH="0" noProof="0" dirty="0" err="1"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EPM</a:t>
            </a: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 </a:t>
            </a:r>
            <a:r>
              <a:rPr kumimoji="0" lang="zh-CN" altLang="en-US"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算法在综合性能和突发性方面均优于基线方法不少</a:t>
            </a:r>
            <a:endPar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23</a:t>
            </a:fld>
            <a:endParaRPr lang="zh-CN" altLang="en-US"/>
          </a:p>
        </p:txBody>
      </p:sp>
    </p:spTree>
    <p:extLst>
      <p:ext uri="{BB962C8B-B14F-4D97-AF65-F5344CB8AC3E}">
        <p14:creationId xmlns:p14="http://schemas.microsoft.com/office/powerpoint/2010/main" val="888083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参数分析结果如左图所示，由图可知：</a:t>
            </a:r>
            <a:endParaRPr lang="en-US" altLang="zh-CN" dirty="0" smtClean="0"/>
          </a:p>
          <a:p>
            <a:r>
              <a:rPr lang="zh-CN" altLang="en-US" sz="1600" dirty="0" smtClean="0">
                <a:solidFill>
                  <a:schemeClr val="tx1">
                    <a:lumMod val="75000"/>
                    <a:lumOff val="25000"/>
                  </a:schemeClr>
                </a:solidFill>
                <a:cs typeface="+mn-ea"/>
                <a:sym typeface="+mn-lt"/>
              </a:rPr>
              <a:t>一定范围内，</a:t>
            </a:r>
            <a:r>
              <a:rPr lang="en-US" altLang="zh-CN" sz="1600" dirty="0" smtClean="0">
                <a:solidFill>
                  <a:schemeClr val="tx1">
                    <a:lumMod val="75000"/>
                    <a:lumOff val="25000"/>
                  </a:schemeClr>
                </a:solidFill>
                <a:cs typeface="+mn-ea"/>
                <a:sym typeface="+mn-lt"/>
              </a:rPr>
              <a:t>F-measure</a:t>
            </a:r>
            <a:r>
              <a:rPr lang="zh-CN" altLang="en-US" sz="1600" dirty="0" smtClean="0">
                <a:solidFill>
                  <a:schemeClr val="tx1">
                    <a:lumMod val="75000"/>
                    <a:lumOff val="25000"/>
                  </a:schemeClr>
                </a:solidFill>
                <a:cs typeface="+mn-ea"/>
                <a:sym typeface="+mn-lt"/>
              </a:rPr>
              <a:t>会随高效用模式挖掘中的效用阈值</a:t>
            </a:r>
            <a:r>
              <a:rPr lang="en-US" altLang="zh-CN" sz="1600" i="1" dirty="0" err="1" smtClean="0">
                <a:solidFill>
                  <a:schemeClr val="tx1">
                    <a:lumMod val="75000"/>
                    <a:lumOff val="25000"/>
                  </a:schemeClr>
                </a:solidFill>
                <a:cs typeface="+mn-ea"/>
                <a:sym typeface="+mn-lt"/>
              </a:rPr>
              <a:t>min_util</a:t>
            </a:r>
            <a:r>
              <a:rPr lang="zh-CN" altLang="en-US" sz="1600" dirty="0" smtClean="0">
                <a:solidFill>
                  <a:schemeClr val="tx1">
                    <a:lumMod val="75000"/>
                    <a:lumOff val="25000"/>
                  </a:schemeClr>
                </a:solidFill>
                <a:cs typeface="+mn-ea"/>
                <a:sym typeface="+mn-lt"/>
              </a:rPr>
              <a:t>的升高而降低；</a:t>
            </a:r>
            <a:endParaRPr lang="en-US" altLang="zh-CN" sz="1600" dirty="0" smtClean="0">
              <a:solidFill>
                <a:schemeClr val="tx1">
                  <a:lumMod val="75000"/>
                  <a:lumOff val="25000"/>
                </a:schemeClr>
              </a:solidFill>
              <a:cs typeface="+mn-ea"/>
              <a:sym typeface="+mn-lt"/>
            </a:endParaRPr>
          </a:p>
          <a:p>
            <a:r>
              <a:rPr lang="zh-CN" altLang="en-US" sz="1600" dirty="0" smtClean="0">
                <a:solidFill>
                  <a:schemeClr val="tx1">
                    <a:lumMod val="75000"/>
                    <a:lumOff val="25000"/>
                  </a:schemeClr>
                </a:solidFill>
                <a:cs typeface="+mn-ea"/>
                <a:sym typeface="+mn-lt"/>
              </a:rPr>
              <a:t>一定范围内，</a:t>
            </a:r>
            <a:r>
              <a:rPr lang="en-US" altLang="zh-CN" sz="1600" dirty="0" smtClean="0">
                <a:solidFill>
                  <a:schemeClr val="tx1">
                    <a:lumMod val="75000"/>
                    <a:lumOff val="25000"/>
                  </a:schemeClr>
                </a:solidFill>
                <a:cs typeface="+mn-ea"/>
                <a:sym typeface="+mn-lt"/>
              </a:rPr>
              <a:t>F-measure</a:t>
            </a:r>
            <a:r>
              <a:rPr lang="zh-CN" altLang="en-US" sz="1600" dirty="0" smtClean="0">
                <a:solidFill>
                  <a:schemeClr val="tx1">
                    <a:lumMod val="75000"/>
                    <a:lumOff val="25000"/>
                  </a:schemeClr>
                </a:solidFill>
                <a:cs typeface="+mn-ea"/>
                <a:sym typeface="+mn-lt"/>
              </a:rPr>
              <a:t>会随模式间相似性阈值   的扩大而提高，然后趋于稳定；</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24</a:t>
            </a:fld>
            <a:endParaRPr lang="zh-CN" altLang="en-US"/>
          </a:p>
        </p:txBody>
      </p:sp>
    </p:spTree>
    <p:extLst>
      <p:ext uri="{BB962C8B-B14F-4D97-AF65-F5344CB8AC3E}">
        <p14:creationId xmlns:p14="http://schemas.microsoft.com/office/powerpoint/2010/main" val="290414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最后，通过一个案例展示本研究的实际应用效果。</a:t>
            </a:r>
            <a:endParaRPr lang="en-US" altLang="zh-CN" dirty="0" smtClean="0"/>
          </a:p>
          <a:p>
            <a:pPr marL="0" marR="0" lvl="0" indent="0" algn="l" defTabSz="1219261" rtl="0" eaLnBrk="1" fontAlgn="auto" latinLnBrk="0" hangingPunct="1">
              <a:lnSpc>
                <a:spcPct val="100000"/>
              </a:lnSpc>
              <a:spcBef>
                <a:spcPts val="0"/>
              </a:spcBef>
              <a:spcAft>
                <a:spcPts val="0"/>
              </a:spcAft>
              <a:buClrTx/>
              <a:buSzTx/>
              <a:buFontTx/>
              <a:buNone/>
              <a:tabLst/>
              <a:defRPr/>
            </a:pPr>
            <a:r>
              <a:rPr lang="zh-CN" altLang="en-US" dirty="0" smtClean="0"/>
              <a:t>从案例中可以看出，</a:t>
            </a:r>
            <a:r>
              <a:rPr kumimoji="0" lang="zh-CN" altLang="en-US" sz="1600" b="0" i="0" u="none" strike="noStrike" kern="1200" cap="none" spc="0" normalizeH="0" baseline="0" noProof="0" dirty="0" smtClean="0">
                <a:ln>
                  <a:noFill/>
                </a:ln>
                <a:solidFill>
                  <a:sysClr val="windowText" lastClr="000000">
                    <a:lumMod val="75000"/>
                    <a:lumOff val="25000"/>
                  </a:sysClr>
                </a:solidFill>
                <a:effectLst/>
                <a:uLnTx/>
                <a:uFillTx/>
                <a:latin typeface="华文楷体" panose="02010600040101010101" pitchFamily="2" charset="-122"/>
                <a:ea typeface="华文楷体" panose="02010600040101010101" pitchFamily="2" charset="-122"/>
              </a:rPr>
              <a:t>基于哈希标识的话题描述较基于词汇的话题描述具备更高的可读性，且更接近真实话题。</a:t>
            </a:r>
            <a:endParaRPr kumimoji="0" lang="en-US" altLang="zh-CN" sz="1600" b="0" i="0" u="none" strike="noStrike" kern="1200" cap="none" spc="0" normalizeH="0" baseline="0" noProof="0" dirty="0" smtClean="0">
              <a:ln>
                <a:noFill/>
              </a:ln>
              <a:solidFill>
                <a:sysClr val="windowText" lastClr="000000">
                  <a:lumMod val="75000"/>
                  <a:lumOff val="25000"/>
                </a:sysClr>
              </a:solidFill>
              <a:effectLst/>
              <a:uLnTx/>
              <a:uFillTx/>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25</a:t>
            </a:fld>
            <a:endParaRPr lang="zh-CN" altLang="en-US"/>
          </a:p>
        </p:txBody>
      </p:sp>
    </p:spTree>
    <p:extLst>
      <p:ext uri="{BB962C8B-B14F-4D97-AF65-F5344CB8AC3E}">
        <p14:creationId xmlns:p14="http://schemas.microsoft.com/office/powerpoint/2010/main" val="676662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最后，对本文的主要研究内容进行总结与展望。</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26</a:t>
            </a:fld>
            <a:endParaRPr lang="zh-CN" altLang="en-US"/>
          </a:p>
        </p:txBody>
      </p:sp>
    </p:spTree>
    <p:extLst>
      <p:ext uri="{BB962C8B-B14F-4D97-AF65-F5344CB8AC3E}">
        <p14:creationId xmlns:p14="http://schemas.microsoft.com/office/powerpoint/2010/main" val="337521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本文的研究内容主要包含如上四个方面：</a:t>
            </a:r>
            <a:endParaRPr lang="en-US" altLang="zh-CN" dirty="0" smtClean="0"/>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dirty="0" smtClean="0"/>
              <a:t>首先：</a:t>
            </a:r>
            <a:r>
              <a:rPr lang="zh-CN" altLang="en-US" sz="1600" dirty="0" smtClean="0">
                <a:solidFill>
                  <a:schemeClr val="bg1">
                    <a:lumMod val="50000"/>
                  </a:schemeClr>
                </a:solidFill>
                <a:cs typeface="+mn-ea"/>
                <a:sym typeface="+mn-lt"/>
              </a:rPr>
              <a:t>基于局部加权线性回归算法提出词汇新颖性计算方法，并据此计算词汇的内外部效用值；</a:t>
            </a:r>
            <a:endParaRPr lang="en-US" altLang="zh-CN" dirty="0" smtClean="0"/>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dirty="0" smtClean="0"/>
              <a:t>其次：</a:t>
            </a:r>
            <a:r>
              <a:rPr lang="zh-CN" altLang="en-US" sz="1600" dirty="0" smtClean="0">
                <a:solidFill>
                  <a:schemeClr val="bg1">
                    <a:lumMod val="50000"/>
                  </a:schemeClr>
                </a:solidFill>
                <a:cs typeface="+mn-ea"/>
                <a:sym typeface="+mn-lt"/>
              </a:rPr>
              <a:t>基于高效用模式挖掘和谱聚类算法提出突发话题检测框架 </a:t>
            </a:r>
            <a:r>
              <a:rPr lang="en-US" altLang="zh-CN" sz="1600" dirty="0" smtClean="0">
                <a:solidFill>
                  <a:schemeClr val="bg1">
                    <a:lumMod val="50000"/>
                  </a:schemeClr>
                </a:solidFill>
                <a:cs typeface="+mn-ea"/>
                <a:sym typeface="+mn-lt"/>
              </a:rPr>
              <a:t>ET-</a:t>
            </a:r>
            <a:r>
              <a:rPr lang="en-US" altLang="zh-CN" sz="1600" dirty="0" err="1" smtClean="0">
                <a:solidFill>
                  <a:schemeClr val="bg1">
                    <a:lumMod val="50000"/>
                  </a:schemeClr>
                </a:solidFill>
                <a:cs typeface="+mn-ea"/>
                <a:sym typeface="+mn-lt"/>
              </a:rPr>
              <a:t>EPM</a:t>
            </a:r>
            <a:r>
              <a:rPr lang="zh-CN" altLang="en-US" sz="1600" dirty="0" smtClean="0">
                <a:solidFill>
                  <a:schemeClr val="bg1">
                    <a:lumMod val="50000"/>
                  </a:schemeClr>
                </a:solidFill>
                <a:cs typeface="+mn-ea"/>
                <a:sym typeface="+mn-lt"/>
              </a:rPr>
              <a:t>，算法将突发话题检测任务视作一个突发模式挖掘与聚类问题；</a:t>
            </a:r>
            <a:endParaRPr lang="en-US" altLang="zh-CN" dirty="0" smtClean="0"/>
          </a:p>
          <a:p>
            <a:r>
              <a:rPr lang="zh-CN" altLang="en-US" dirty="0" smtClean="0"/>
              <a:t>接着：</a:t>
            </a:r>
            <a:r>
              <a:rPr lang="zh-CN" altLang="en-US" sz="1600" dirty="0" smtClean="0">
                <a:solidFill>
                  <a:schemeClr val="bg1">
                    <a:lumMod val="50000"/>
                  </a:schemeClr>
                </a:solidFill>
                <a:cs typeface="+mn-ea"/>
                <a:sym typeface="+mn-lt"/>
              </a:rPr>
              <a:t>算法采用基于模块划分的谱聚类算法将突发模式聚类为突发话题，并引入词嵌入向量提升模式相似性计算性能；</a:t>
            </a:r>
            <a:endParaRPr lang="en-US" altLang="zh-CN" dirty="0" smtClean="0"/>
          </a:p>
          <a:p>
            <a:r>
              <a:rPr lang="zh-CN" altLang="en-US" dirty="0" smtClean="0"/>
              <a:t>最后：</a:t>
            </a:r>
            <a:r>
              <a:rPr lang="zh-CN" altLang="en-US" sz="1600" dirty="0" smtClean="0">
                <a:solidFill>
                  <a:schemeClr val="bg1">
                    <a:lumMod val="50000"/>
                  </a:schemeClr>
                </a:solidFill>
                <a:cs typeface="+mn-ea"/>
                <a:sym typeface="+mn-lt"/>
              </a:rPr>
              <a:t>基于哈希短语提取突发话题描述，并采用词汇组话题描述作为补充，使得话题描述具备良好的可读性，且无遗漏</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27</a:t>
            </a:fld>
            <a:endParaRPr lang="zh-CN" altLang="en-US"/>
          </a:p>
        </p:txBody>
      </p:sp>
    </p:spTree>
    <p:extLst>
      <p:ext uri="{BB962C8B-B14F-4D97-AF65-F5344CB8AC3E}">
        <p14:creationId xmlns:p14="http://schemas.microsoft.com/office/powerpoint/2010/main" val="2560490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下面对本研究接下来的方向进行展望分析：</a:t>
            </a:r>
            <a:endParaRPr lang="en-US" altLang="zh-CN" dirty="0" smtClean="0"/>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dirty="0" smtClean="0"/>
              <a:t>首先，应该考虑</a:t>
            </a:r>
            <a:r>
              <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rPr>
              <a:t>提高算法对噪声数据的判别能力，减少误将非噪声数据视作噪声数据的概率，提高算法在小众话题检测方面的性能；</a:t>
            </a:r>
            <a:endParaRPr lang="en-US" altLang="zh-CN" sz="1600" dirty="0" smtClean="0">
              <a:solidFill>
                <a:schemeClr val="tx1">
                  <a:lumMod val="65000"/>
                  <a:lumOff val="35000"/>
                </a:schemeClr>
              </a:solidFill>
              <a:latin typeface="华文楷体" panose="02010600040101010101" pitchFamily="2" charset="-122"/>
              <a:ea typeface="华文楷体" panose="02010600040101010101" pitchFamily="2" charset="-122"/>
            </a:endParaRPr>
          </a:p>
          <a:p>
            <a:pPr marL="0" marR="0" indent="0" algn="l" defTabSz="1219261"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rPr>
              <a:t>其次，结合深度学习模型与高效用模式挖掘算法提高突发话题检测任务的性能也是一个值得研究和探讨的方向</a:t>
            </a:r>
          </a:p>
          <a:p>
            <a:pPr marL="0" marR="0" indent="0" algn="l" defTabSz="1219261" rtl="0" eaLnBrk="1" fontAlgn="auto" latinLnBrk="0" hangingPunct="1">
              <a:lnSpc>
                <a:spcPct val="100000"/>
              </a:lnSpc>
              <a:spcBef>
                <a:spcPts val="0"/>
              </a:spcBef>
              <a:spcAft>
                <a:spcPts val="0"/>
              </a:spcAft>
              <a:buClrTx/>
              <a:buSzTx/>
              <a:buFontTx/>
              <a:buNone/>
              <a:tabLst/>
              <a:defRPr/>
            </a:pPr>
            <a:endPar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28</a:t>
            </a:fld>
            <a:endParaRPr lang="zh-CN" altLang="en-US"/>
          </a:p>
        </p:txBody>
      </p:sp>
    </p:spTree>
    <p:extLst>
      <p:ext uri="{BB962C8B-B14F-4D97-AF65-F5344CB8AC3E}">
        <p14:creationId xmlns:p14="http://schemas.microsoft.com/office/powerpoint/2010/main" val="1912952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29</a:t>
            </a:fld>
            <a:endParaRPr lang="zh-CN" altLang="en-US"/>
          </a:p>
        </p:txBody>
      </p:sp>
    </p:spTree>
    <p:extLst>
      <p:ext uri="{BB962C8B-B14F-4D97-AF65-F5344CB8AC3E}">
        <p14:creationId xmlns:p14="http://schemas.microsoft.com/office/powerpoint/2010/main" val="292277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首先进入绪论部分</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3</a:t>
            </a:fld>
            <a:endParaRPr lang="zh-CN" altLang="en-US"/>
          </a:p>
        </p:txBody>
      </p:sp>
    </p:spTree>
    <p:extLst>
      <p:ext uri="{BB962C8B-B14F-4D97-AF65-F5344CB8AC3E}">
        <p14:creationId xmlns:p14="http://schemas.microsoft.com/office/powerpoint/2010/main" val="316971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30</a:t>
            </a:fld>
            <a:endParaRPr lang="zh-CN" altLang="en-US"/>
          </a:p>
        </p:txBody>
      </p:sp>
    </p:spTree>
    <p:extLst>
      <p:ext uri="{BB962C8B-B14F-4D97-AF65-F5344CB8AC3E}">
        <p14:creationId xmlns:p14="http://schemas.microsoft.com/office/powerpoint/2010/main" val="892799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近年来，微博类媒体蓬勃发展，新浪官方数据显示，</a:t>
            </a:r>
            <a:r>
              <a:rPr lang="zh-CN" altLang="en-US" sz="1600" b="0" i="0" kern="1200" dirty="0" smtClean="0">
                <a:solidFill>
                  <a:schemeClr val="tx1"/>
                </a:solidFill>
                <a:effectLst/>
                <a:latin typeface="+mn-lt"/>
                <a:ea typeface="+mn-ea"/>
                <a:cs typeface="+mn-cs"/>
              </a:rPr>
              <a:t>微博的日活用户和月活用户均连年呈现明显的上升趋势</a:t>
            </a:r>
            <a:r>
              <a:rPr lang="zh-CN" altLang="en-US" dirty="0" smtClean="0"/>
              <a:t>，</a:t>
            </a:r>
            <a:r>
              <a:rPr lang="en-US" altLang="zh-CN" dirty="0" smtClean="0"/>
              <a:t>2017</a:t>
            </a:r>
            <a:r>
              <a:rPr lang="zh-CN" altLang="en-US" dirty="0" smtClean="0"/>
              <a:t>年日活用户达</a:t>
            </a:r>
            <a:r>
              <a:rPr lang="en-US" altLang="zh-CN" dirty="0" smtClean="0"/>
              <a:t>1.65</a:t>
            </a:r>
            <a:r>
              <a:rPr lang="zh-CN" altLang="en-US" dirty="0" smtClean="0"/>
              <a:t>亿，月活用户达</a:t>
            </a:r>
            <a:r>
              <a:rPr lang="en-US" altLang="zh-CN" dirty="0" smtClean="0"/>
              <a:t>3.76</a:t>
            </a:r>
            <a:r>
              <a:rPr lang="zh-CN" altLang="en-US" dirty="0" smtClean="0"/>
              <a:t>亿，这些用户每天均会在平台上发布大量信息，</a:t>
            </a:r>
            <a:r>
              <a:rPr lang="zh-CN" altLang="en-US" sz="1600" b="0" i="0" kern="1200" dirty="0" smtClean="0">
                <a:solidFill>
                  <a:schemeClr val="tx1"/>
                </a:solidFill>
                <a:effectLst/>
                <a:latin typeface="+mn-lt"/>
                <a:ea typeface="+mn-ea"/>
                <a:cs typeface="+mn-cs"/>
              </a:rPr>
              <a:t>如此大规模的数据级别，使得从中进行信息挖掘成为可能。</a:t>
            </a:r>
            <a:endParaRPr lang="en-US" altLang="zh-CN" sz="1600" b="0" i="0" kern="1200" dirty="0" smtClean="0">
              <a:solidFill>
                <a:schemeClr val="tx1"/>
              </a:solidFill>
              <a:effectLst/>
              <a:latin typeface="+mn-lt"/>
              <a:ea typeface="+mn-ea"/>
              <a:cs typeface="+mn-cs"/>
            </a:endParaRPr>
          </a:p>
          <a:p>
            <a:r>
              <a:rPr lang="zh-CN" altLang="en-US" dirty="0" smtClean="0"/>
              <a:t>分析发现，微博数据具有如下四个特点，这些特点与突发话题检测任务的数据需求较为吻合，因而吸引了该领域不少专家和学者的关注。</a:t>
            </a:r>
            <a:r>
              <a:rPr lang="zh-CN" altLang="en-US" sz="1600" b="0" i="0" kern="1200" dirty="0" smtClean="0">
                <a:solidFill>
                  <a:schemeClr val="tx1"/>
                </a:solidFill>
                <a:effectLst/>
                <a:latin typeface="+mn-lt"/>
                <a:ea typeface="+mn-ea"/>
                <a:cs typeface="+mn-cs"/>
              </a:rPr>
              <a:t>在专家学者的努力之下，许多卓有成效的方法被提出，这些方法在时空性能和准确性等方面均显示了不错的性能，然而，在话题描述性、突发性和模型的可扩展性等方面，仍有一定的提升空间。无论对于个人、企业还是政府，突发话题检测任务均均有比较重要的意义。在四类突发话题检测算法中，虽然模式类算法提出时间较短，但其显示了良好的话题检测性能和模型可扩展性。然而，已有的模式类算法均采用频繁模式挖掘算法，只考虑了项的出现频度，检测结果更偏向于热门话题。高效用模式挖掘算法通过综合考虑项的内外部效用，即数量和质量两方面因素，能够更好地兼顾突发话题的热度和突发性。</a:t>
            </a:r>
            <a:endParaRPr lang="en-US" altLang="zh-CN" sz="1600" b="0" i="0" kern="1200" dirty="0" smtClean="0">
              <a:solidFill>
                <a:schemeClr val="tx1"/>
              </a:solidFill>
              <a:effectLst/>
              <a:latin typeface="+mn-lt"/>
              <a:ea typeface="+mn-ea"/>
              <a:cs typeface="+mn-cs"/>
            </a:endParaRPr>
          </a:p>
          <a:p>
            <a:r>
              <a:rPr lang="zh-CN" altLang="en-US" sz="1600" b="0" i="0" kern="1200" dirty="0" smtClean="0">
                <a:solidFill>
                  <a:schemeClr val="tx1"/>
                </a:solidFill>
                <a:effectLst/>
                <a:latin typeface="+mn-lt"/>
                <a:ea typeface="+mn-ea"/>
                <a:cs typeface="+mn-cs"/>
              </a:rPr>
              <a:t>综合考虑如上因素，本文采用高效用模式挖掘算法从新浪微博数据集中进行突发话题检测。</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extLst>
      <p:ext uri="{BB962C8B-B14F-4D97-AF65-F5344CB8AC3E}">
        <p14:creationId xmlns:p14="http://schemas.microsoft.com/office/powerpoint/2010/main" val="145703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突发话题检测任务具有比较重要的研究意义和价值：</a:t>
            </a:r>
            <a:endParaRPr lang="en-US" altLang="zh-CN" dirty="0" smtClean="0"/>
          </a:p>
          <a:p>
            <a:r>
              <a:rPr lang="zh-CN" altLang="en-US" dirty="0" smtClean="0"/>
              <a:t>于普通用户而言：能够帮助进行信息过滤、了解时事和增加谈资；</a:t>
            </a:r>
            <a:endParaRPr lang="en-US" altLang="zh-CN" dirty="0" smtClean="0"/>
          </a:p>
          <a:p>
            <a:r>
              <a:rPr lang="zh-CN" altLang="en-US" dirty="0" smtClean="0"/>
              <a:t>与媒体用户而言：可以提供新闻信息，以便进行追踪报道；</a:t>
            </a:r>
            <a:endParaRPr lang="en-US" altLang="zh-CN" dirty="0" smtClean="0"/>
          </a:p>
          <a:p>
            <a:r>
              <a:rPr lang="zh-CN" altLang="en-US" dirty="0" smtClean="0"/>
              <a:t>于公司企业而言：能够及时进行危机公关或借势营销；</a:t>
            </a:r>
            <a:endParaRPr lang="en-US" altLang="zh-CN" dirty="0" smtClean="0"/>
          </a:p>
          <a:p>
            <a:r>
              <a:rPr lang="zh-CN" altLang="en-US" dirty="0" smtClean="0"/>
              <a:t>于政府机构而言：能够及时处理自然或社会事故，引导舆论走向；</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extLst>
      <p:ext uri="{BB962C8B-B14F-4D97-AF65-F5344CB8AC3E}">
        <p14:creationId xmlns:p14="http://schemas.microsoft.com/office/powerpoint/2010/main" val="260104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目前，高效用模式挖掘算法大致可以分为如下四类：</a:t>
            </a:r>
            <a:endParaRPr lang="en-US" altLang="zh-CN" dirty="0" smtClean="0"/>
          </a:p>
          <a:p>
            <a:r>
              <a:rPr lang="zh-CN" altLang="en-US" dirty="0" smtClean="0"/>
              <a:t>基于主题模型的算法：这类算法将突发话题视作词汇集上的概率分布，将话题检测任务视作从词汇集上进行概率推断的问题；</a:t>
            </a:r>
            <a:endParaRPr lang="en-US" altLang="zh-CN" dirty="0" smtClean="0"/>
          </a:p>
          <a:p>
            <a:r>
              <a:rPr lang="zh-CN" altLang="en-US" dirty="0" smtClean="0"/>
              <a:t>文本聚类算法：这类算法通常包含文本聚类和新文本与已有聚类结果进行比较两个步骤；</a:t>
            </a:r>
            <a:endParaRPr lang="en-US" altLang="zh-CN" dirty="0" smtClean="0"/>
          </a:p>
          <a:p>
            <a:r>
              <a:rPr lang="zh-CN" altLang="en-US" dirty="0" smtClean="0"/>
              <a:t>特征聚类算法：这类算法主要包含特征定义与选择、特征聚类和话题表示等步骤；</a:t>
            </a:r>
            <a:endParaRPr lang="en-US" altLang="zh-CN" dirty="0" smtClean="0"/>
          </a:p>
          <a:p>
            <a:r>
              <a:rPr lang="zh-CN" altLang="en-US" dirty="0" smtClean="0"/>
              <a:t>模式聚类算法：这类算法通常先采用模式挖掘算法从语料库中挖掘出特点模式集，然后对模式进行聚类，形成话题；</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extLst>
      <p:ext uri="{BB962C8B-B14F-4D97-AF65-F5344CB8AC3E}">
        <p14:creationId xmlns:p14="http://schemas.microsoft.com/office/powerpoint/2010/main" val="298242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接下来进入算法综述部分</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extLst>
      <p:ext uri="{BB962C8B-B14F-4D97-AF65-F5344CB8AC3E}">
        <p14:creationId xmlns:p14="http://schemas.microsoft.com/office/powerpoint/2010/main" val="197313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就目前知识所知，本文应该是当前第一份将高效用模式挖掘算法应用到突发话题检测任务中的研究，因而如何定义事务项、事务项的内外部效用值，如何从众多高效用模式挖掘算法中选取最恰当的那个并非易事；</a:t>
            </a:r>
            <a:endParaRPr lang="en-US" altLang="zh-CN" dirty="0" smtClean="0"/>
          </a:p>
          <a:p>
            <a:r>
              <a:rPr lang="zh-CN" altLang="en-US" dirty="0" smtClean="0"/>
              <a:t>其次，模式文本均为短文本，如何计算模式的相似性，并将模式聚类为话题，如何将检测得到的话题恰当地呈现于用户，也是需要认真考虑的难点</a:t>
            </a:r>
            <a:endParaRPr lang="en-US" altLang="zh-CN" dirty="0" smtClean="0"/>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extLst>
      <p:ext uri="{BB962C8B-B14F-4D97-AF65-F5344CB8AC3E}">
        <p14:creationId xmlns:p14="http://schemas.microsoft.com/office/powerpoint/2010/main" val="427096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本文的研究框架如</a:t>
            </a:r>
            <a:r>
              <a:rPr lang="zh-CN" altLang="en-US" baseline="0" dirty="0" smtClean="0"/>
              <a:t> </a:t>
            </a:r>
            <a:r>
              <a:rPr lang="en-US" altLang="zh-CN" baseline="0" dirty="0" err="1" smtClean="0"/>
              <a:t>PPT</a:t>
            </a:r>
            <a:r>
              <a:rPr lang="en-US" altLang="zh-CN" baseline="0" dirty="0" smtClean="0"/>
              <a:t> </a:t>
            </a:r>
            <a:r>
              <a:rPr lang="zh-CN" altLang="en-US" baseline="0" dirty="0" smtClean="0"/>
              <a:t>所示，主要包含五个部分：高质量微博抽取，词频、内外部效用值计算等预处理操作，突发模式挖掘，突发模式聚类和突发话题表示。</a:t>
            </a:r>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extLst>
      <p:ext uri="{BB962C8B-B14F-4D97-AF65-F5344CB8AC3E}">
        <p14:creationId xmlns:p14="http://schemas.microsoft.com/office/powerpoint/2010/main" val="374746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10" name="矩形 9"/>
          <p:cNvSpPr/>
          <p:nvPr userDrawn="1"/>
        </p:nvSpPr>
        <p:spPr>
          <a:xfrm>
            <a:off x="0" y="0"/>
            <a:ext cx="12190413" cy="547917"/>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sz="2000">
              <a:latin typeface="+mj-ea"/>
              <a:ea typeface="+mj-ea"/>
            </a:endParaRPr>
          </a:p>
        </p:txBody>
      </p:sp>
      <p:cxnSp>
        <p:nvCxnSpPr>
          <p:cNvPr id="26" name="直接连接符 25"/>
          <p:cNvCxnSpPr/>
          <p:nvPr userDrawn="1"/>
        </p:nvCxnSpPr>
        <p:spPr>
          <a:xfrm>
            <a:off x="2431734"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446548"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4871932"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86746"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7301549"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13189"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9722701"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37515"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932168"/>
            <a:ext cx="12190413" cy="5927421"/>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sz="2000">
              <a:latin typeface="+mj-ea"/>
              <a:ea typeface="+mj-ea"/>
            </a:endParaRPr>
          </a:p>
        </p:txBody>
      </p:sp>
      <p:sp>
        <p:nvSpPr>
          <p:cNvPr id="5" name="矩形 4"/>
          <p:cNvSpPr/>
          <p:nvPr userDrawn="1"/>
        </p:nvSpPr>
        <p:spPr>
          <a:xfrm>
            <a:off x="1" y="0"/>
            <a:ext cx="2438505" cy="547917"/>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sz="2000">
              <a:latin typeface="+mj-ea"/>
              <a:ea typeface="+mj-ea"/>
            </a:endParaRPr>
          </a:p>
        </p:txBody>
      </p:sp>
      <p:sp>
        <p:nvSpPr>
          <p:cNvPr id="4" name="矩形 3"/>
          <p:cNvSpPr/>
          <p:nvPr userDrawn="1"/>
        </p:nvSpPr>
        <p:spPr>
          <a:xfrm>
            <a:off x="0" y="441689"/>
            <a:ext cx="12190413" cy="490478"/>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sz="2000">
              <a:latin typeface="+mj-ea"/>
              <a:ea typeface="+mj-ea"/>
            </a:endParaRPr>
          </a:p>
        </p:txBody>
      </p:sp>
      <p:cxnSp>
        <p:nvCxnSpPr>
          <p:cNvPr id="25" name="直接连接符 24"/>
          <p:cNvCxnSpPr/>
          <p:nvPr userDrawn="1"/>
        </p:nvCxnSpPr>
        <p:spPr>
          <a:xfrm>
            <a:off x="0" y="932167"/>
            <a:ext cx="121904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userDrawn="1"/>
        </p:nvSpPr>
        <p:spPr>
          <a:xfrm>
            <a:off x="18592" y="87936"/>
            <a:ext cx="2427956"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rPr>
              <a:t>绪 论</a:t>
            </a:r>
          </a:p>
        </p:txBody>
      </p:sp>
      <p:sp>
        <p:nvSpPr>
          <p:cNvPr id="17" name="圆角矩形 16"/>
          <p:cNvSpPr/>
          <p:nvPr userDrawn="1"/>
        </p:nvSpPr>
        <p:spPr>
          <a:xfrm>
            <a:off x="48871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800" b="1" dirty="0" smtClean="0">
                <a:ln w="6350">
                  <a:noFill/>
                </a:ln>
                <a:solidFill>
                  <a:schemeClr val="bg1"/>
                </a:solidFill>
                <a:effectLst>
                  <a:outerShdw blurRad="38100" dist="12700" dir="2700000" algn="tl" rotWithShape="0">
                    <a:schemeClr val="tx2">
                      <a:lumMod val="75000"/>
                      <a:alpha val="40000"/>
                    </a:schemeClr>
                  </a:outerShdw>
                </a:effectLst>
                <a:latin typeface="+mj-lt"/>
                <a:ea typeface="+mj-ea"/>
              </a:rPr>
              <a:t>ET-</a:t>
            </a:r>
            <a:r>
              <a:rPr lang="en-US" altLang="zh-CN" sz="1800" b="1" dirty="0" err="1" smtClean="0">
                <a:ln w="6350">
                  <a:noFill/>
                </a:ln>
                <a:solidFill>
                  <a:schemeClr val="bg1"/>
                </a:solidFill>
                <a:effectLst>
                  <a:outerShdw blurRad="38100" dist="12700" dir="2700000" algn="tl" rotWithShape="0">
                    <a:schemeClr val="tx2">
                      <a:lumMod val="75000"/>
                      <a:alpha val="40000"/>
                    </a:schemeClr>
                  </a:outerShdw>
                </a:effectLst>
                <a:latin typeface="+mj-lt"/>
                <a:ea typeface="+mj-ea"/>
              </a:rPr>
              <a:t>EPM</a:t>
            </a: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4" name="圆角矩形 23"/>
          <p:cNvSpPr/>
          <p:nvPr userDrawn="1"/>
        </p:nvSpPr>
        <p:spPr>
          <a:xfrm>
            <a:off x="24287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算法综述</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8" name="圆角矩形 27"/>
          <p:cNvSpPr/>
          <p:nvPr userDrawn="1"/>
        </p:nvSpPr>
        <p:spPr>
          <a:xfrm>
            <a:off x="7325221"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实验分析</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9" name="圆角矩形 28"/>
          <p:cNvSpPr/>
          <p:nvPr userDrawn="1"/>
        </p:nvSpPr>
        <p:spPr>
          <a:xfrm>
            <a:off x="9763303"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总结与展望</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3" name="矩形 8"/>
          <p:cNvSpPr>
            <a:spLocks noChangeArrowheads="1"/>
          </p:cNvSpPr>
          <p:nvPr userDrawn="1"/>
        </p:nvSpPr>
        <p:spPr bwMode="auto">
          <a:xfrm>
            <a:off x="11036797" y="6422451"/>
            <a:ext cx="780454"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6" tIns="60963" rIns="121926" bIns="60963">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algn="ctr" fontAlgn="ctr"/>
            <a:fld id="{54BBE6E4-607C-482C-8C93-CDBC6320922F}" type="slidenum">
              <a:rPr lang="zh-CN" altLang="en-US" sz="1600">
                <a:solidFill>
                  <a:srgbClr val="25B7C0"/>
                </a:solidFill>
                <a:latin typeface="Arial Unicode MS" pitchFamily="34" charset="-122"/>
                <a:ea typeface="Arial Unicode MS" pitchFamily="34" charset="-122"/>
                <a:cs typeface="Arial Unicode MS" pitchFamily="34" charset="-122"/>
              </a:rPr>
              <a:pPr algn="ctr" fontAlgn="ctr"/>
              <a:t>‹#›</a:t>
            </a:fld>
            <a:r>
              <a:rPr lang="en-US" altLang="zh-CN" sz="1600" dirty="0" smtClean="0">
                <a:solidFill>
                  <a:srgbClr val="25B7C0"/>
                </a:solidFill>
                <a:latin typeface="Arial Unicode MS" pitchFamily="34" charset="-122"/>
                <a:ea typeface="Arial Unicode MS" pitchFamily="34" charset="-122"/>
                <a:cs typeface="Arial Unicode MS" pitchFamily="34" charset="-122"/>
              </a:rPr>
              <a:t>/30</a:t>
            </a:r>
            <a:endParaRPr lang="zh-CN" altLang="en-US" sz="1600" dirty="0">
              <a:solidFill>
                <a:srgbClr val="25B7C0"/>
              </a:solidFill>
              <a:ea typeface="宋体" pitchFamily="2" charset="-122"/>
            </a:endParaRPr>
          </a:p>
        </p:txBody>
      </p:sp>
      <p:sp>
        <p:nvSpPr>
          <p:cNvPr id="34" name="等腰三角形 33"/>
          <p:cNvSpPr>
            <a:spLocks/>
          </p:cNvSpPr>
          <p:nvPr userDrawn="1"/>
        </p:nvSpPr>
        <p:spPr>
          <a:xfrm rot="5400000">
            <a:off x="11711067" y="6535225"/>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
        <p:nvSpPr>
          <p:cNvPr id="35" name="等腰三角形 34"/>
          <p:cNvSpPr>
            <a:spLocks/>
          </p:cNvSpPr>
          <p:nvPr userDrawn="1"/>
        </p:nvSpPr>
        <p:spPr>
          <a:xfrm rot="16200000">
            <a:off x="10991097" y="6535227"/>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Tree>
  </p:cSld>
  <p:clrMapOvr>
    <a:masterClrMapping/>
  </p:clrMapOvr>
  <p:transition spd="slow" advTm="0">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算法综述">
    <p:spTree>
      <p:nvGrpSpPr>
        <p:cNvPr id="1" name=""/>
        <p:cNvGrpSpPr/>
        <p:nvPr/>
      </p:nvGrpSpPr>
      <p:grpSpPr>
        <a:xfrm>
          <a:off x="0" y="0"/>
          <a:ext cx="0" cy="0"/>
          <a:chOff x="0" y="0"/>
          <a:chExt cx="0" cy="0"/>
        </a:xfrm>
      </p:grpSpPr>
      <p:sp>
        <p:nvSpPr>
          <p:cNvPr id="3" name="矩形 2"/>
          <p:cNvSpPr/>
          <p:nvPr userDrawn="1"/>
        </p:nvSpPr>
        <p:spPr>
          <a:xfrm>
            <a:off x="0" y="0"/>
            <a:ext cx="12190413" cy="547917"/>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3" name="矩形 12"/>
          <p:cNvSpPr/>
          <p:nvPr userDrawn="1"/>
        </p:nvSpPr>
        <p:spPr>
          <a:xfrm>
            <a:off x="0" y="547918"/>
            <a:ext cx="12190413" cy="6311671"/>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7" name="直接连接符 16"/>
          <p:cNvCxnSpPr/>
          <p:nvPr userDrawn="1"/>
        </p:nvCxnSpPr>
        <p:spPr>
          <a:xfrm>
            <a:off x="2431734"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6548"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1932"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6746"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1549"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3189"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2701"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37515"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2438085" y="0"/>
            <a:ext cx="2438505" cy="547917"/>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4" name="矩形 13"/>
          <p:cNvSpPr/>
          <p:nvPr userDrawn="1"/>
        </p:nvSpPr>
        <p:spPr>
          <a:xfrm>
            <a:off x="0" y="441689"/>
            <a:ext cx="12190413" cy="490478"/>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cxnSp>
        <p:nvCxnSpPr>
          <p:cNvPr id="16" name="直接连接符 15"/>
          <p:cNvCxnSpPr/>
          <p:nvPr userDrawn="1"/>
        </p:nvCxnSpPr>
        <p:spPr>
          <a:xfrm>
            <a:off x="0" y="932167"/>
            <a:ext cx="121904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圆角矩形 28"/>
          <p:cNvSpPr/>
          <p:nvPr userDrawn="1"/>
        </p:nvSpPr>
        <p:spPr>
          <a:xfrm>
            <a:off x="18592" y="87936"/>
            <a:ext cx="2427956"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rPr>
              <a:t>绪 论</a:t>
            </a:r>
          </a:p>
        </p:txBody>
      </p:sp>
      <p:sp>
        <p:nvSpPr>
          <p:cNvPr id="30" name="圆角矩形 29"/>
          <p:cNvSpPr/>
          <p:nvPr userDrawn="1"/>
        </p:nvSpPr>
        <p:spPr>
          <a:xfrm>
            <a:off x="48871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800" b="1" dirty="0" smtClean="0">
                <a:ln w="6350">
                  <a:noFill/>
                </a:ln>
                <a:solidFill>
                  <a:schemeClr val="bg1"/>
                </a:solidFill>
                <a:effectLst>
                  <a:outerShdw blurRad="38100" dist="12700" dir="2700000" algn="tl" rotWithShape="0">
                    <a:schemeClr val="tx2">
                      <a:lumMod val="75000"/>
                      <a:alpha val="40000"/>
                    </a:schemeClr>
                  </a:outerShdw>
                </a:effectLst>
                <a:latin typeface="+mj-lt"/>
                <a:ea typeface="+mj-ea"/>
              </a:rPr>
              <a:t>ET-</a:t>
            </a:r>
            <a:r>
              <a:rPr lang="en-US" altLang="zh-CN" sz="1800" b="1" dirty="0" err="1" smtClean="0">
                <a:ln w="6350">
                  <a:noFill/>
                </a:ln>
                <a:solidFill>
                  <a:schemeClr val="bg1"/>
                </a:solidFill>
                <a:effectLst>
                  <a:outerShdw blurRad="38100" dist="12700" dir="2700000" algn="tl" rotWithShape="0">
                    <a:schemeClr val="tx2">
                      <a:lumMod val="75000"/>
                      <a:alpha val="40000"/>
                    </a:schemeClr>
                  </a:outerShdw>
                </a:effectLst>
                <a:latin typeface="+mj-lt"/>
                <a:ea typeface="+mj-ea"/>
              </a:rPr>
              <a:t>EPM</a:t>
            </a: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1" name="圆角矩形 30"/>
          <p:cNvSpPr/>
          <p:nvPr userDrawn="1"/>
        </p:nvSpPr>
        <p:spPr>
          <a:xfrm>
            <a:off x="24287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算法综述</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2" name="圆角矩形 31"/>
          <p:cNvSpPr/>
          <p:nvPr userDrawn="1"/>
        </p:nvSpPr>
        <p:spPr>
          <a:xfrm>
            <a:off x="7325221"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实验分析</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3" name="圆角矩形 32"/>
          <p:cNvSpPr/>
          <p:nvPr userDrawn="1"/>
        </p:nvSpPr>
        <p:spPr>
          <a:xfrm>
            <a:off x="9763303"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总结与展望</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7" name="矩形 8"/>
          <p:cNvSpPr>
            <a:spLocks noChangeArrowheads="1"/>
          </p:cNvSpPr>
          <p:nvPr userDrawn="1"/>
        </p:nvSpPr>
        <p:spPr bwMode="auto">
          <a:xfrm>
            <a:off x="11036797" y="6422451"/>
            <a:ext cx="780454"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6" tIns="60963" rIns="121926" bIns="60963">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algn="ctr" fontAlgn="ctr"/>
            <a:fld id="{54BBE6E4-607C-482C-8C93-CDBC6320922F}" type="slidenum">
              <a:rPr lang="zh-CN" altLang="en-US" sz="1600">
                <a:solidFill>
                  <a:srgbClr val="25B7C0"/>
                </a:solidFill>
                <a:latin typeface="Arial Unicode MS" pitchFamily="34" charset="-122"/>
                <a:ea typeface="Arial Unicode MS" pitchFamily="34" charset="-122"/>
                <a:cs typeface="Arial Unicode MS" pitchFamily="34" charset="-122"/>
              </a:rPr>
              <a:pPr algn="ctr" fontAlgn="ctr"/>
              <a:t>‹#›</a:t>
            </a:fld>
            <a:r>
              <a:rPr lang="en-US" altLang="zh-CN" sz="1600" dirty="0" smtClean="0">
                <a:solidFill>
                  <a:srgbClr val="25B7C0"/>
                </a:solidFill>
                <a:latin typeface="Arial Unicode MS" pitchFamily="34" charset="-122"/>
                <a:ea typeface="Arial Unicode MS" pitchFamily="34" charset="-122"/>
                <a:cs typeface="Arial Unicode MS" pitchFamily="34" charset="-122"/>
              </a:rPr>
              <a:t>/30</a:t>
            </a:r>
            <a:endParaRPr lang="zh-CN" altLang="en-US" sz="1600" dirty="0">
              <a:solidFill>
                <a:srgbClr val="25B7C0"/>
              </a:solidFill>
              <a:ea typeface="宋体" pitchFamily="2" charset="-122"/>
            </a:endParaRPr>
          </a:p>
        </p:txBody>
      </p:sp>
      <p:sp>
        <p:nvSpPr>
          <p:cNvPr id="38" name="等腰三角形 37"/>
          <p:cNvSpPr>
            <a:spLocks/>
          </p:cNvSpPr>
          <p:nvPr userDrawn="1"/>
        </p:nvSpPr>
        <p:spPr>
          <a:xfrm rot="5400000">
            <a:off x="11711067" y="6535225"/>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
        <p:nvSpPr>
          <p:cNvPr id="39" name="等腰三角形 38"/>
          <p:cNvSpPr>
            <a:spLocks/>
          </p:cNvSpPr>
          <p:nvPr userDrawn="1"/>
        </p:nvSpPr>
        <p:spPr>
          <a:xfrm rot="16200000">
            <a:off x="10991097" y="6535227"/>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Tree>
  </p:cSld>
  <p:clrMapOvr>
    <a:masterClrMapping/>
  </p:clrMapOvr>
  <p:transition spd="slow" advTm="0">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T-EPM算法">
    <p:spTree>
      <p:nvGrpSpPr>
        <p:cNvPr id="1" name=""/>
        <p:cNvGrpSpPr/>
        <p:nvPr/>
      </p:nvGrpSpPr>
      <p:grpSpPr>
        <a:xfrm>
          <a:off x="0" y="0"/>
          <a:ext cx="0" cy="0"/>
          <a:chOff x="0" y="0"/>
          <a:chExt cx="0" cy="0"/>
        </a:xfrm>
      </p:grpSpPr>
      <p:sp>
        <p:nvSpPr>
          <p:cNvPr id="3" name="矩形 2"/>
          <p:cNvSpPr/>
          <p:nvPr userDrawn="1"/>
        </p:nvSpPr>
        <p:spPr>
          <a:xfrm>
            <a:off x="0" y="0"/>
            <a:ext cx="12190413" cy="547917"/>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sp>
        <p:nvSpPr>
          <p:cNvPr id="13" name="矩形 12"/>
          <p:cNvSpPr/>
          <p:nvPr userDrawn="1"/>
        </p:nvSpPr>
        <p:spPr>
          <a:xfrm>
            <a:off x="0" y="547918"/>
            <a:ext cx="12190413" cy="6311671"/>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7" name="直接连接符 16"/>
          <p:cNvCxnSpPr/>
          <p:nvPr userDrawn="1"/>
        </p:nvCxnSpPr>
        <p:spPr>
          <a:xfrm>
            <a:off x="2431734"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6548"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1932"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6746"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1549"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3189"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2701"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37515"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4871073" y="0"/>
            <a:ext cx="2438505" cy="547917"/>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5" name="等腰三角形 14"/>
          <p:cNvSpPr/>
          <p:nvPr userDrawn="1"/>
        </p:nvSpPr>
        <p:spPr>
          <a:xfrm>
            <a:off x="0" y="441688"/>
            <a:ext cx="12190413" cy="490478"/>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6" name="直接连接符 15"/>
          <p:cNvCxnSpPr/>
          <p:nvPr userDrawn="1"/>
        </p:nvCxnSpPr>
        <p:spPr>
          <a:xfrm>
            <a:off x="0" y="932167"/>
            <a:ext cx="121904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userDrawn="1"/>
        </p:nvSpPr>
        <p:spPr>
          <a:xfrm>
            <a:off x="18592" y="87936"/>
            <a:ext cx="2427956"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rPr>
              <a:t>绪 论</a:t>
            </a:r>
          </a:p>
        </p:txBody>
      </p:sp>
      <p:sp>
        <p:nvSpPr>
          <p:cNvPr id="26" name="圆角矩形 25"/>
          <p:cNvSpPr/>
          <p:nvPr userDrawn="1"/>
        </p:nvSpPr>
        <p:spPr>
          <a:xfrm>
            <a:off x="48871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800" b="1" dirty="0" smtClean="0">
                <a:ln w="6350">
                  <a:noFill/>
                </a:ln>
                <a:solidFill>
                  <a:schemeClr val="bg1"/>
                </a:solidFill>
                <a:effectLst>
                  <a:outerShdw blurRad="38100" dist="12700" dir="2700000" algn="tl" rotWithShape="0">
                    <a:schemeClr val="tx2">
                      <a:lumMod val="75000"/>
                      <a:alpha val="40000"/>
                    </a:schemeClr>
                  </a:outerShdw>
                </a:effectLst>
                <a:latin typeface="+mj-lt"/>
                <a:ea typeface="微软雅黑" pitchFamily="34" charset="-122"/>
              </a:rPr>
              <a:t>ET-</a:t>
            </a:r>
            <a:r>
              <a:rPr lang="en-US" altLang="zh-CN" sz="1800" b="1" dirty="0" err="1" smtClean="0">
                <a:ln w="6350">
                  <a:noFill/>
                </a:ln>
                <a:solidFill>
                  <a:schemeClr val="bg1"/>
                </a:solidFill>
                <a:effectLst>
                  <a:outerShdw blurRad="38100" dist="12700" dir="2700000" algn="tl" rotWithShape="0">
                    <a:schemeClr val="tx2">
                      <a:lumMod val="75000"/>
                      <a:alpha val="40000"/>
                    </a:schemeClr>
                  </a:outerShdw>
                </a:effectLst>
                <a:latin typeface="+mj-lt"/>
                <a:ea typeface="微软雅黑" pitchFamily="34" charset="-122"/>
              </a:rPr>
              <a:t>EPM</a:t>
            </a:r>
            <a:r>
              <a:rPr lang="zh-CN" altLang="en-US" sz="16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算法</a:t>
            </a:r>
            <a:endParaRPr lang="zh-CN" altLang="en-US" sz="16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27" name="圆角矩形 26"/>
          <p:cNvSpPr/>
          <p:nvPr userDrawn="1"/>
        </p:nvSpPr>
        <p:spPr>
          <a:xfrm>
            <a:off x="24287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算法综述</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8" name="圆角矩形 27"/>
          <p:cNvSpPr/>
          <p:nvPr userDrawn="1"/>
        </p:nvSpPr>
        <p:spPr>
          <a:xfrm>
            <a:off x="7325221"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实验分析</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9" name="圆角矩形 28"/>
          <p:cNvSpPr/>
          <p:nvPr userDrawn="1"/>
        </p:nvSpPr>
        <p:spPr>
          <a:xfrm>
            <a:off x="9763303"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总结与展望</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0" name="矩形 8"/>
          <p:cNvSpPr>
            <a:spLocks noChangeArrowheads="1"/>
          </p:cNvSpPr>
          <p:nvPr userDrawn="1"/>
        </p:nvSpPr>
        <p:spPr bwMode="auto">
          <a:xfrm>
            <a:off x="11036797" y="6422451"/>
            <a:ext cx="780454"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6" tIns="60963" rIns="121926" bIns="60963">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algn="ctr" fontAlgn="ctr"/>
            <a:fld id="{54BBE6E4-607C-482C-8C93-CDBC6320922F}" type="slidenum">
              <a:rPr lang="zh-CN" altLang="en-US" sz="1600">
                <a:solidFill>
                  <a:srgbClr val="25B7C0"/>
                </a:solidFill>
                <a:latin typeface="Arial Unicode MS" pitchFamily="34" charset="-122"/>
                <a:ea typeface="Arial Unicode MS" pitchFamily="34" charset="-122"/>
                <a:cs typeface="Arial Unicode MS" pitchFamily="34" charset="-122"/>
              </a:rPr>
              <a:pPr algn="ctr" fontAlgn="ctr"/>
              <a:t>‹#›</a:t>
            </a:fld>
            <a:r>
              <a:rPr lang="en-US" altLang="zh-CN" sz="1600" dirty="0" smtClean="0">
                <a:solidFill>
                  <a:srgbClr val="25B7C0"/>
                </a:solidFill>
                <a:latin typeface="Arial Unicode MS" pitchFamily="34" charset="-122"/>
                <a:ea typeface="Arial Unicode MS" pitchFamily="34" charset="-122"/>
                <a:cs typeface="Arial Unicode MS" pitchFamily="34" charset="-122"/>
              </a:rPr>
              <a:t>/30</a:t>
            </a:r>
            <a:endParaRPr lang="zh-CN" altLang="en-US" sz="1600" dirty="0">
              <a:solidFill>
                <a:srgbClr val="25B7C0"/>
              </a:solidFill>
              <a:ea typeface="宋体" pitchFamily="2" charset="-122"/>
            </a:endParaRPr>
          </a:p>
        </p:txBody>
      </p:sp>
      <p:sp>
        <p:nvSpPr>
          <p:cNvPr id="31" name="等腰三角形 30"/>
          <p:cNvSpPr>
            <a:spLocks/>
          </p:cNvSpPr>
          <p:nvPr userDrawn="1"/>
        </p:nvSpPr>
        <p:spPr>
          <a:xfrm rot="5400000">
            <a:off x="11711067" y="6535225"/>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
        <p:nvSpPr>
          <p:cNvPr id="32" name="等腰三角形 31"/>
          <p:cNvSpPr>
            <a:spLocks/>
          </p:cNvSpPr>
          <p:nvPr userDrawn="1"/>
        </p:nvSpPr>
        <p:spPr>
          <a:xfrm rot="16200000">
            <a:off x="10991097" y="6535227"/>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Tree>
  </p:cSld>
  <p:clrMapOvr>
    <a:masterClrMapping/>
  </p:clrMapOvr>
  <p:transition spd="slow" advTm="0">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实验分析">
    <p:spTree>
      <p:nvGrpSpPr>
        <p:cNvPr id="1" name=""/>
        <p:cNvGrpSpPr/>
        <p:nvPr/>
      </p:nvGrpSpPr>
      <p:grpSpPr>
        <a:xfrm>
          <a:off x="0" y="0"/>
          <a:ext cx="0" cy="0"/>
          <a:chOff x="0" y="0"/>
          <a:chExt cx="0" cy="0"/>
        </a:xfrm>
      </p:grpSpPr>
      <p:sp>
        <p:nvSpPr>
          <p:cNvPr id="3" name="矩形 2"/>
          <p:cNvSpPr/>
          <p:nvPr userDrawn="1"/>
        </p:nvSpPr>
        <p:spPr>
          <a:xfrm>
            <a:off x="0" y="0"/>
            <a:ext cx="12190413" cy="547917"/>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3" name="矩形 12"/>
          <p:cNvSpPr/>
          <p:nvPr userDrawn="1"/>
        </p:nvSpPr>
        <p:spPr>
          <a:xfrm>
            <a:off x="0" y="547918"/>
            <a:ext cx="12190413" cy="6311671"/>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7" name="直接连接符 16"/>
          <p:cNvCxnSpPr/>
          <p:nvPr userDrawn="1"/>
        </p:nvCxnSpPr>
        <p:spPr>
          <a:xfrm>
            <a:off x="2431734"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6548"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1932"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6746"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1549"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3189"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2701"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37515"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295202" y="0"/>
            <a:ext cx="2438505" cy="547917"/>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5" name="等腰三角形 14"/>
          <p:cNvSpPr/>
          <p:nvPr userDrawn="1"/>
        </p:nvSpPr>
        <p:spPr>
          <a:xfrm>
            <a:off x="0" y="441688"/>
            <a:ext cx="12190413" cy="490478"/>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6" name="直接连接符 15"/>
          <p:cNvCxnSpPr/>
          <p:nvPr userDrawn="1"/>
        </p:nvCxnSpPr>
        <p:spPr>
          <a:xfrm>
            <a:off x="0" y="932167"/>
            <a:ext cx="121904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userDrawn="1"/>
        </p:nvSpPr>
        <p:spPr>
          <a:xfrm>
            <a:off x="18592" y="87936"/>
            <a:ext cx="2427956"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rPr>
              <a:t>绪 论</a:t>
            </a:r>
          </a:p>
        </p:txBody>
      </p:sp>
      <p:sp>
        <p:nvSpPr>
          <p:cNvPr id="26" name="圆角矩形 25"/>
          <p:cNvSpPr/>
          <p:nvPr userDrawn="1"/>
        </p:nvSpPr>
        <p:spPr>
          <a:xfrm>
            <a:off x="48871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800" b="1" dirty="0" smtClean="0">
                <a:ln w="6350">
                  <a:noFill/>
                </a:ln>
                <a:solidFill>
                  <a:schemeClr val="bg1"/>
                </a:solidFill>
                <a:effectLst>
                  <a:outerShdw blurRad="38100" dist="12700" dir="2700000" algn="tl" rotWithShape="0">
                    <a:schemeClr val="tx2">
                      <a:lumMod val="75000"/>
                      <a:alpha val="40000"/>
                    </a:schemeClr>
                  </a:outerShdw>
                </a:effectLst>
                <a:latin typeface="+mj-lt"/>
                <a:ea typeface="微软雅黑" pitchFamily="34" charset="-122"/>
              </a:rPr>
              <a:t>ET-</a:t>
            </a:r>
            <a:r>
              <a:rPr lang="en-US" altLang="zh-CN" sz="1800" b="1" dirty="0" err="1" smtClean="0">
                <a:ln w="6350">
                  <a:noFill/>
                </a:ln>
                <a:solidFill>
                  <a:schemeClr val="bg1"/>
                </a:solidFill>
                <a:effectLst>
                  <a:outerShdw blurRad="38100" dist="12700" dir="2700000" algn="tl" rotWithShape="0">
                    <a:schemeClr val="tx2">
                      <a:lumMod val="75000"/>
                      <a:alpha val="40000"/>
                    </a:schemeClr>
                  </a:outerShdw>
                </a:effectLst>
                <a:latin typeface="+mj-lt"/>
                <a:ea typeface="微软雅黑" pitchFamily="34" charset="-122"/>
              </a:rPr>
              <a:t>EPM</a:t>
            </a:r>
            <a:r>
              <a:rPr lang="zh-CN" altLang="en-US" sz="16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算法</a:t>
            </a:r>
            <a:endParaRPr lang="zh-CN" altLang="en-US" sz="16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27" name="圆角矩形 26"/>
          <p:cNvSpPr/>
          <p:nvPr userDrawn="1"/>
        </p:nvSpPr>
        <p:spPr>
          <a:xfrm>
            <a:off x="24287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算法综述</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8" name="圆角矩形 27"/>
          <p:cNvSpPr/>
          <p:nvPr userDrawn="1"/>
        </p:nvSpPr>
        <p:spPr>
          <a:xfrm>
            <a:off x="7325221"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16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实验分析</a:t>
            </a:r>
            <a:endParaRPr lang="zh-CN" altLang="en-US" sz="16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29" name="圆角矩形 28"/>
          <p:cNvSpPr/>
          <p:nvPr userDrawn="1"/>
        </p:nvSpPr>
        <p:spPr>
          <a:xfrm>
            <a:off x="9763303"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总结与展望</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33" name="矩形 8"/>
          <p:cNvSpPr>
            <a:spLocks noChangeArrowheads="1"/>
          </p:cNvSpPr>
          <p:nvPr userDrawn="1"/>
        </p:nvSpPr>
        <p:spPr bwMode="auto">
          <a:xfrm>
            <a:off x="11036797" y="6422451"/>
            <a:ext cx="780454"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6" tIns="60963" rIns="121926" bIns="60963">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algn="ctr" fontAlgn="ctr"/>
            <a:fld id="{54BBE6E4-607C-482C-8C93-CDBC6320922F}" type="slidenum">
              <a:rPr lang="zh-CN" altLang="en-US" sz="1600">
                <a:solidFill>
                  <a:srgbClr val="25B7C0"/>
                </a:solidFill>
                <a:latin typeface="Arial Unicode MS" pitchFamily="34" charset="-122"/>
                <a:ea typeface="Arial Unicode MS" pitchFamily="34" charset="-122"/>
                <a:cs typeface="Arial Unicode MS" pitchFamily="34" charset="-122"/>
              </a:rPr>
              <a:pPr algn="ctr" fontAlgn="ctr"/>
              <a:t>‹#›</a:t>
            </a:fld>
            <a:r>
              <a:rPr lang="en-US" altLang="zh-CN" sz="1600" dirty="0" smtClean="0">
                <a:solidFill>
                  <a:srgbClr val="25B7C0"/>
                </a:solidFill>
                <a:latin typeface="Arial Unicode MS" pitchFamily="34" charset="-122"/>
                <a:ea typeface="Arial Unicode MS" pitchFamily="34" charset="-122"/>
                <a:cs typeface="Arial Unicode MS" pitchFamily="34" charset="-122"/>
              </a:rPr>
              <a:t>/30</a:t>
            </a:r>
            <a:endParaRPr lang="zh-CN" altLang="en-US" sz="1600" dirty="0">
              <a:solidFill>
                <a:srgbClr val="25B7C0"/>
              </a:solidFill>
              <a:ea typeface="宋体" pitchFamily="2" charset="-122"/>
            </a:endParaRPr>
          </a:p>
        </p:txBody>
      </p:sp>
      <p:sp>
        <p:nvSpPr>
          <p:cNvPr id="34" name="等腰三角形 33"/>
          <p:cNvSpPr>
            <a:spLocks/>
          </p:cNvSpPr>
          <p:nvPr userDrawn="1"/>
        </p:nvSpPr>
        <p:spPr>
          <a:xfrm rot="5400000">
            <a:off x="11711067" y="6535225"/>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
        <p:nvSpPr>
          <p:cNvPr id="35" name="等腰三角形 34"/>
          <p:cNvSpPr>
            <a:spLocks/>
          </p:cNvSpPr>
          <p:nvPr userDrawn="1"/>
        </p:nvSpPr>
        <p:spPr>
          <a:xfrm rot="16200000">
            <a:off x="10991097" y="6535227"/>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Tree>
  </p:cSld>
  <p:clrMapOvr>
    <a:masterClrMapping/>
  </p:clrMapOvr>
  <p:transition spd="slow" advTm="0">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总结与展望">
    <p:spTree>
      <p:nvGrpSpPr>
        <p:cNvPr id="1" name=""/>
        <p:cNvGrpSpPr/>
        <p:nvPr/>
      </p:nvGrpSpPr>
      <p:grpSpPr>
        <a:xfrm>
          <a:off x="0" y="0"/>
          <a:ext cx="0" cy="0"/>
          <a:chOff x="0" y="0"/>
          <a:chExt cx="0" cy="0"/>
        </a:xfrm>
      </p:grpSpPr>
      <p:sp>
        <p:nvSpPr>
          <p:cNvPr id="3" name="矩形 2"/>
          <p:cNvSpPr/>
          <p:nvPr userDrawn="1"/>
        </p:nvSpPr>
        <p:spPr>
          <a:xfrm>
            <a:off x="0" y="0"/>
            <a:ext cx="12190413" cy="547917"/>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sp>
        <p:nvSpPr>
          <p:cNvPr id="13" name="矩形 12"/>
          <p:cNvSpPr/>
          <p:nvPr userDrawn="1"/>
        </p:nvSpPr>
        <p:spPr>
          <a:xfrm>
            <a:off x="0" y="547918"/>
            <a:ext cx="12190413" cy="6311671"/>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7" name="直接连接符 16"/>
          <p:cNvCxnSpPr/>
          <p:nvPr userDrawn="1"/>
        </p:nvCxnSpPr>
        <p:spPr>
          <a:xfrm>
            <a:off x="2431734"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446548"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871932"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886746"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301549"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313189"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9722701" y="0"/>
            <a:ext cx="0" cy="54791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737515" y="0"/>
            <a:ext cx="0" cy="547917"/>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9745560" y="0"/>
            <a:ext cx="2444854" cy="547917"/>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sz="2000">
              <a:latin typeface="+mj-ea"/>
              <a:ea typeface="+mj-ea"/>
            </a:endParaRPr>
          </a:p>
        </p:txBody>
      </p:sp>
      <p:sp>
        <p:nvSpPr>
          <p:cNvPr id="15" name="等腰三角形 14"/>
          <p:cNvSpPr/>
          <p:nvPr userDrawn="1"/>
        </p:nvSpPr>
        <p:spPr>
          <a:xfrm>
            <a:off x="0" y="441688"/>
            <a:ext cx="12190413" cy="490478"/>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lvl="0" algn="ctr"/>
            <a:endParaRPr lang="zh-CN" altLang="en-US"/>
          </a:p>
        </p:txBody>
      </p:sp>
      <p:cxnSp>
        <p:nvCxnSpPr>
          <p:cNvPr id="16" name="直接连接符 15"/>
          <p:cNvCxnSpPr/>
          <p:nvPr userDrawn="1"/>
        </p:nvCxnSpPr>
        <p:spPr>
          <a:xfrm>
            <a:off x="0" y="932167"/>
            <a:ext cx="121904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userDrawn="1"/>
        </p:nvSpPr>
        <p:spPr>
          <a:xfrm>
            <a:off x="18592" y="87936"/>
            <a:ext cx="2427956"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rPr>
              <a:t>绪 论</a:t>
            </a:r>
          </a:p>
        </p:txBody>
      </p:sp>
      <p:sp>
        <p:nvSpPr>
          <p:cNvPr id="26" name="圆角矩形 25"/>
          <p:cNvSpPr/>
          <p:nvPr userDrawn="1"/>
        </p:nvSpPr>
        <p:spPr>
          <a:xfrm>
            <a:off x="48871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800" b="1" dirty="0" smtClean="0">
                <a:ln w="6350">
                  <a:noFill/>
                </a:ln>
                <a:solidFill>
                  <a:schemeClr val="bg1"/>
                </a:solidFill>
                <a:effectLst>
                  <a:outerShdw blurRad="38100" dist="12700" dir="2700000" algn="tl" rotWithShape="0">
                    <a:schemeClr val="tx2">
                      <a:lumMod val="75000"/>
                      <a:alpha val="40000"/>
                    </a:schemeClr>
                  </a:outerShdw>
                </a:effectLst>
                <a:latin typeface="+mj-lt"/>
                <a:ea typeface="+mj-ea"/>
              </a:rPr>
              <a:t>ET-</a:t>
            </a:r>
            <a:r>
              <a:rPr lang="en-US" altLang="zh-CN" sz="1800" b="1" dirty="0" err="1" smtClean="0">
                <a:ln w="6350">
                  <a:noFill/>
                </a:ln>
                <a:solidFill>
                  <a:schemeClr val="bg1"/>
                </a:solidFill>
                <a:effectLst>
                  <a:outerShdw blurRad="38100" dist="12700" dir="2700000" algn="tl" rotWithShape="0">
                    <a:schemeClr val="tx2">
                      <a:lumMod val="75000"/>
                      <a:alpha val="40000"/>
                    </a:schemeClr>
                  </a:outerShdw>
                </a:effectLst>
                <a:latin typeface="+mj-lt"/>
                <a:ea typeface="+mj-ea"/>
              </a:rPr>
              <a:t>EPM</a:t>
            </a: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7" name="圆角矩形 26"/>
          <p:cNvSpPr/>
          <p:nvPr userDrawn="1"/>
        </p:nvSpPr>
        <p:spPr>
          <a:xfrm>
            <a:off x="2428738"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算法综述</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8" name="圆角矩形 27"/>
          <p:cNvSpPr/>
          <p:nvPr userDrawn="1"/>
        </p:nvSpPr>
        <p:spPr>
          <a:xfrm>
            <a:off x="7325221"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effectLst>
                  <a:outerShdw blurRad="38100" dist="12700" dir="2700000" algn="tl" rotWithShape="0">
                    <a:schemeClr val="tx2">
                      <a:lumMod val="75000"/>
                      <a:alpha val="40000"/>
                    </a:schemeClr>
                  </a:outerShdw>
                </a:effectLst>
                <a:latin typeface="+mj-ea"/>
                <a:ea typeface="+mj-ea"/>
              </a:rPr>
              <a:t>实验分析</a:t>
            </a:r>
            <a:endParaRPr lang="zh-CN" altLang="en-US" sz="2000" b="1" dirty="0">
              <a:ln w="6350">
                <a:noFill/>
              </a:ln>
              <a:solidFill>
                <a:schemeClr val="bg1"/>
              </a:solidFill>
              <a:effectLst>
                <a:outerShdw blurRad="38100" dist="12700" dir="2700000" algn="tl" rotWithShape="0">
                  <a:schemeClr val="tx2">
                    <a:lumMod val="75000"/>
                    <a:alpha val="40000"/>
                  </a:schemeClr>
                </a:outerShdw>
              </a:effectLst>
              <a:latin typeface="+mj-ea"/>
              <a:ea typeface="+mj-ea"/>
            </a:endParaRPr>
          </a:p>
        </p:txBody>
      </p:sp>
      <p:sp>
        <p:nvSpPr>
          <p:cNvPr id="29" name="圆角矩形 28"/>
          <p:cNvSpPr/>
          <p:nvPr userDrawn="1"/>
        </p:nvSpPr>
        <p:spPr>
          <a:xfrm>
            <a:off x="9763303" y="87936"/>
            <a:ext cx="2422877" cy="37612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16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总结与展望</a:t>
            </a:r>
            <a:endParaRPr lang="zh-CN" altLang="en-US" sz="16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33" name="矩形 8"/>
          <p:cNvSpPr>
            <a:spLocks noChangeArrowheads="1"/>
          </p:cNvSpPr>
          <p:nvPr userDrawn="1"/>
        </p:nvSpPr>
        <p:spPr bwMode="auto">
          <a:xfrm>
            <a:off x="11036797" y="6422451"/>
            <a:ext cx="780454"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6" tIns="60963" rIns="121926" bIns="60963">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algn="ctr" fontAlgn="ctr"/>
            <a:fld id="{54BBE6E4-607C-482C-8C93-CDBC6320922F}" type="slidenum">
              <a:rPr lang="zh-CN" altLang="en-US" sz="1600">
                <a:solidFill>
                  <a:srgbClr val="25B7C0"/>
                </a:solidFill>
                <a:latin typeface="Arial Unicode MS" pitchFamily="34" charset="-122"/>
                <a:ea typeface="Arial Unicode MS" pitchFamily="34" charset="-122"/>
                <a:cs typeface="Arial Unicode MS" pitchFamily="34" charset="-122"/>
              </a:rPr>
              <a:pPr algn="ctr" fontAlgn="ctr"/>
              <a:t>‹#›</a:t>
            </a:fld>
            <a:r>
              <a:rPr lang="en-US" altLang="zh-CN" sz="1600" dirty="0" smtClean="0">
                <a:solidFill>
                  <a:srgbClr val="25B7C0"/>
                </a:solidFill>
                <a:latin typeface="Arial Unicode MS" pitchFamily="34" charset="-122"/>
                <a:ea typeface="Arial Unicode MS" pitchFamily="34" charset="-122"/>
                <a:cs typeface="Arial Unicode MS" pitchFamily="34" charset="-122"/>
              </a:rPr>
              <a:t>/30</a:t>
            </a:r>
            <a:endParaRPr lang="zh-CN" altLang="en-US" sz="1600" dirty="0">
              <a:solidFill>
                <a:srgbClr val="25B7C0"/>
              </a:solidFill>
              <a:ea typeface="宋体" pitchFamily="2" charset="-122"/>
            </a:endParaRPr>
          </a:p>
        </p:txBody>
      </p:sp>
      <p:sp>
        <p:nvSpPr>
          <p:cNvPr id="34" name="等腰三角形 33"/>
          <p:cNvSpPr>
            <a:spLocks/>
          </p:cNvSpPr>
          <p:nvPr userDrawn="1"/>
        </p:nvSpPr>
        <p:spPr>
          <a:xfrm rot="5400000">
            <a:off x="11711067" y="6535225"/>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
        <p:nvSpPr>
          <p:cNvPr id="35" name="等腰三角形 34"/>
          <p:cNvSpPr>
            <a:spLocks/>
          </p:cNvSpPr>
          <p:nvPr userDrawn="1"/>
        </p:nvSpPr>
        <p:spPr>
          <a:xfrm rot="16200000">
            <a:off x="10991097" y="6535227"/>
            <a:ext cx="144078" cy="143981"/>
          </a:xfrm>
          <a:prstGeom prst="triangle">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anchor="ctr"/>
          <a:lstStyle/>
          <a:p>
            <a:pPr algn="ctr" defTabSz="1219170" fontAlgn="auto">
              <a:spcBef>
                <a:spcPts val="0"/>
              </a:spcBef>
              <a:spcAft>
                <a:spcPts val="0"/>
              </a:spcAft>
              <a:defRPr/>
            </a:pPr>
            <a:endParaRPr lang="zh-CN" altLang="en-US" sz="1600">
              <a:solidFill>
                <a:srgbClr val="25B7C0"/>
              </a:solidFill>
            </a:endParaRPr>
          </a:p>
        </p:txBody>
      </p:sp>
    </p:spTree>
  </p:cSld>
  <p:clrMapOvr>
    <a:masterClrMapping/>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iming>
    <p:tnLst>
      <p:par>
        <p:cTn id="1" dur="indefinite" restart="never" nodeType="tmRoot"/>
      </p:par>
    </p:tnLst>
  </p:timing>
  <p:txStyles>
    <p:titleStyle>
      <a:lvl1pPr algn="ctr" defTabSz="1219261" rtl="0" eaLnBrk="1" latinLnBrk="0" hangingPunct="1">
        <a:spcBef>
          <a:spcPct val="0"/>
        </a:spcBef>
        <a:buNone/>
        <a:defRPr sz="5900" kern="1200">
          <a:solidFill>
            <a:schemeClr val="tx1"/>
          </a:solidFill>
          <a:latin typeface="+mj-lt"/>
          <a:ea typeface="+mj-ea"/>
          <a:cs typeface="+mj-cs"/>
        </a:defRPr>
      </a:lvl1pPr>
    </p:titleStyle>
    <p:bodyStyle>
      <a:lvl1pPr marL="457223" indent="-457223" algn="l" defTabSz="1219261"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50" indent="-381019" algn="l" defTabSz="1219261"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76" indent="-304815" algn="l" defTabSz="1219261"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707"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337"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968"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598"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229"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859" indent="-304815"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oleObject" Target="../embeddings/oleObject2.bin"/><Relationship Id="rId12" Type="http://schemas.openxmlformats.org/officeDocument/2006/relationships/image" Target="../media/image5.wmf"/><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openxmlformats.org/officeDocument/2006/relationships/notesSlide" Target="../notesSlides/notesSlide12.xml"/><Relationship Id="rId9"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notesSlide" Target="../notesSlides/notesSlide14.xml"/><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6.xml"/><Relationship Id="rId7" Type="http://schemas.openxmlformats.org/officeDocument/2006/relationships/image" Target="../media/image13.w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6.png"/><Relationship Id="rId4" Type="http://schemas.openxmlformats.org/officeDocument/2006/relationships/notesSlide" Target="../notesSlides/notesSlide17.xml"/><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5.w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6.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2.xml"/><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8.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6.png"/><Relationship Id="rId9"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7.xml"/><Relationship Id="rId7" Type="http://schemas.openxmlformats.org/officeDocument/2006/relationships/oleObject" Target="../embeddings/oleObject19.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chart" Target="../charts/chart3.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295298" y="2757356"/>
            <a:ext cx="9407821" cy="1601303"/>
          </a:xfrm>
          <a:prstGeom prst="rect">
            <a:avLst/>
          </a:prstGeom>
          <a:noFill/>
        </p:spPr>
        <p:txBody>
          <a:bodyPr wrap="square" lIns="121926" tIns="60963" rIns="121926" bIns="60963" rtlCol="0">
            <a:spAutoFit/>
          </a:bodyPr>
          <a:lstStyle/>
          <a:p>
            <a:pPr algn="ctr"/>
            <a:r>
              <a:rPr lang="zh-CN" altLang="en-US" sz="4800" b="1" dirty="0">
                <a:ln w="6350">
                  <a:noFill/>
                </a:ln>
                <a:solidFill>
                  <a:schemeClr val="bg1"/>
                </a:solidFill>
                <a:effectLst>
                  <a:outerShdw blurRad="50800" dist="50800" dir="2700000" algn="tl" rotWithShape="0">
                    <a:schemeClr val="tx2">
                      <a:lumMod val="75000"/>
                      <a:alpha val="40000"/>
                    </a:schemeClr>
                  </a:outerShdw>
                </a:effectLst>
                <a:cs typeface="+mn-ea"/>
                <a:sym typeface="+mn-lt"/>
              </a:rPr>
              <a:t>基于高效用模式挖掘的微博文本</a:t>
            </a:r>
            <a:endParaRPr lang="en-US" altLang="zh-CN" sz="4800" b="1" dirty="0">
              <a:ln w="6350">
                <a:noFill/>
              </a:ln>
              <a:solidFill>
                <a:schemeClr val="bg1"/>
              </a:solidFill>
              <a:effectLst>
                <a:outerShdw blurRad="50800" dist="50800" dir="2700000" algn="tl" rotWithShape="0">
                  <a:schemeClr val="tx2">
                    <a:lumMod val="75000"/>
                    <a:alpha val="40000"/>
                  </a:schemeClr>
                </a:outerShdw>
              </a:effectLst>
              <a:cs typeface="+mn-ea"/>
              <a:sym typeface="+mn-lt"/>
            </a:endParaRPr>
          </a:p>
          <a:p>
            <a:pPr algn="ctr"/>
            <a:r>
              <a:rPr lang="zh-CN" altLang="en-US" sz="4800" b="1" dirty="0">
                <a:ln w="6350">
                  <a:noFill/>
                </a:ln>
                <a:solidFill>
                  <a:schemeClr val="bg1"/>
                </a:solidFill>
                <a:effectLst>
                  <a:outerShdw blurRad="50800" dist="50800" dir="2700000" algn="tl" rotWithShape="0">
                    <a:schemeClr val="tx2">
                      <a:lumMod val="75000"/>
                      <a:alpha val="40000"/>
                    </a:schemeClr>
                  </a:outerShdw>
                </a:effectLst>
                <a:cs typeface="+mn-ea"/>
                <a:sym typeface="+mn-lt"/>
              </a:rPr>
              <a:t>突发话题检测方法研究</a:t>
            </a:r>
          </a:p>
        </p:txBody>
      </p:sp>
      <p:sp>
        <p:nvSpPr>
          <p:cNvPr id="35" name="圆角矩形 34"/>
          <p:cNvSpPr/>
          <p:nvPr/>
        </p:nvSpPr>
        <p:spPr>
          <a:xfrm>
            <a:off x="3407258" y="4408380"/>
            <a:ext cx="5375897" cy="270226"/>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solidFill>
                  <a:schemeClr val="bg1"/>
                </a:solidFill>
                <a:cs typeface="+mn-ea"/>
                <a:sym typeface="+mn-lt"/>
              </a:rPr>
              <a:t>武汉大学计算机学院</a:t>
            </a:r>
          </a:p>
        </p:txBody>
      </p:sp>
      <p:grpSp>
        <p:nvGrpSpPr>
          <p:cNvPr id="37" name="组合 36"/>
          <p:cNvGrpSpPr/>
          <p:nvPr/>
        </p:nvGrpSpPr>
        <p:grpSpPr>
          <a:xfrm>
            <a:off x="3934966" y="5131356"/>
            <a:ext cx="232378" cy="232531"/>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grpSp>
      </p:grpSp>
      <p:grpSp>
        <p:nvGrpSpPr>
          <p:cNvPr id="42" name="Group 14"/>
          <p:cNvGrpSpPr/>
          <p:nvPr/>
        </p:nvGrpSpPr>
        <p:grpSpPr bwMode="auto">
          <a:xfrm>
            <a:off x="6518079" y="5131356"/>
            <a:ext cx="232378" cy="232531"/>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2100">
                  <a:solidFill>
                    <a:schemeClr val="bg1"/>
                  </a:solidFill>
                  <a:cs typeface="+mn-ea"/>
                  <a:sym typeface="+mn-lt"/>
                </a:endParaRPr>
              </a:p>
            </p:txBody>
          </p:sp>
        </p:grpSp>
      </p:grpSp>
      <p:sp>
        <p:nvSpPr>
          <p:cNvPr id="50" name="Text Box 19"/>
          <p:cNvSpPr txBox="1">
            <a:spLocks noChangeArrowheads="1"/>
          </p:cNvSpPr>
          <p:nvPr/>
        </p:nvSpPr>
        <p:spPr bwMode="auto">
          <a:xfrm>
            <a:off x="4184668" y="5062856"/>
            <a:ext cx="2092893" cy="36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26" tIns="60963" rIns="121926" bIns="60963">
            <a:spAutoFit/>
          </a:bodyPr>
          <a:lstStyle/>
          <a:p>
            <a:r>
              <a:rPr lang="zh-CN" altLang="en-US" sz="1600" dirty="0">
                <a:solidFill>
                  <a:schemeClr val="bg1"/>
                </a:solidFill>
                <a:cs typeface="+mn-ea"/>
                <a:sym typeface="+mn-lt"/>
              </a:rPr>
              <a:t>指导老师：彭敏教授</a:t>
            </a:r>
            <a:endParaRPr lang="en-US" altLang="zh-CN" sz="1600" dirty="0">
              <a:solidFill>
                <a:schemeClr val="bg1"/>
              </a:solidFill>
              <a:cs typeface="+mn-ea"/>
              <a:sym typeface="+mn-lt"/>
            </a:endParaRPr>
          </a:p>
        </p:txBody>
      </p:sp>
      <p:sp>
        <p:nvSpPr>
          <p:cNvPr id="51" name="Text Box 20"/>
          <p:cNvSpPr txBox="1">
            <a:spLocks noChangeArrowheads="1"/>
          </p:cNvSpPr>
          <p:nvPr/>
        </p:nvSpPr>
        <p:spPr bwMode="auto">
          <a:xfrm>
            <a:off x="6788946" y="5062856"/>
            <a:ext cx="1682524" cy="36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26" tIns="60963" rIns="121926" bIns="60963">
            <a:spAutoFit/>
          </a:bodyPr>
          <a:lstStyle/>
          <a:p>
            <a:r>
              <a:rPr lang="zh-CN" altLang="en-US" sz="1600" dirty="0">
                <a:solidFill>
                  <a:schemeClr val="bg1"/>
                </a:solidFill>
                <a:cs typeface="+mn-ea"/>
                <a:sym typeface="+mn-lt"/>
              </a:rPr>
              <a:t>答辩人：欧阳双</a:t>
            </a:r>
            <a:endParaRPr lang="en-US" altLang="zh-CN" sz="1600" dirty="0">
              <a:solidFill>
                <a:schemeClr val="bg1"/>
              </a:solidFill>
              <a:cs typeface="+mn-ea"/>
              <a:sym typeface="+mn-lt"/>
            </a:endParaRPr>
          </a:p>
        </p:txBody>
      </p:sp>
      <p:sp>
        <p:nvSpPr>
          <p:cNvPr id="54" name="Freeform 103"/>
          <p:cNvSpPr>
            <a:spLocks noEditPoints="1"/>
          </p:cNvSpPr>
          <p:nvPr/>
        </p:nvSpPr>
        <p:spPr bwMode="auto">
          <a:xfrm>
            <a:off x="5667914" y="1717501"/>
            <a:ext cx="853505" cy="699898"/>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121926" tIns="60963" rIns="121926" bIns="60963" numCol="1" anchor="t" anchorCtr="0" compatLnSpc="1"/>
          <a:lstStyle/>
          <a:p>
            <a:endParaRPr lang="zh-CN" altLang="en-US">
              <a:cs typeface="+mn-ea"/>
              <a:sym typeface="+mn-lt"/>
            </a:endParaRPr>
          </a:p>
        </p:txBody>
      </p:sp>
    </p:spTree>
    <p:extLst>
      <p:ext uri="{BB962C8B-B14F-4D97-AF65-F5344CB8AC3E}">
        <p14:creationId xmlns:p14="http://schemas.microsoft.com/office/powerpoint/2010/main" val="11038043"/>
      </p:ext>
    </p:extLst>
  </p:cSld>
  <p:clrMapOvr>
    <a:masterClrMapping/>
  </p:clrMapOvr>
  <mc:AlternateContent xmlns:mc="http://schemas.openxmlformats.org/markup-compatibility/2006">
    <mc:Choice xmlns:p14="http://schemas.microsoft.com/office/powerpoint/2010/main" Requires="p14">
      <p:transition spd="slow" p14:dur="1500" advTm="9879">
        <p14:window dir="vert"/>
      </p:transition>
    </mc:Choice>
    <mc:Fallback>
      <p:transition spd="slow" advTm="9879">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9570" y="492128"/>
            <a:ext cx="1400396"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创新点分析</a:t>
            </a:r>
            <a:endParaRPr lang="zh-CN" altLang="en-US" sz="1800" b="1" dirty="0">
              <a:solidFill>
                <a:srgbClr val="03CCCE"/>
              </a:solidFill>
              <a:cs typeface="+mn-ea"/>
              <a:sym typeface="+mn-lt"/>
            </a:endParaRPr>
          </a:p>
        </p:txBody>
      </p:sp>
      <p:sp>
        <p:nvSpPr>
          <p:cNvPr id="45" name="任意多边形 44"/>
          <p:cNvSpPr/>
          <p:nvPr/>
        </p:nvSpPr>
        <p:spPr>
          <a:xfrm>
            <a:off x="3996804" y="2179789"/>
            <a:ext cx="1059035" cy="353249"/>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cs typeface="+mn-ea"/>
              <a:sym typeface="+mn-lt"/>
            </a:endParaRPr>
          </a:p>
        </p:txBody>
      </p:sp>
      <p:sp>
        <p:nvSpPr>
          <p:cNvPr id="46" name="任意多边形 45"/>
          <p:cNvSpPr/>
          <p:nvPr/>
        </p:nvSpPr>
        <p:spPr>
          <a:xfrm flipV="1">
            <a:off x="3636700" y="4483632"/>
            <a:ext cx="1059035" cy="36395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cs typeface="+mn-ea"/>
              <a:sym typeface="+mn-lt"/>
            </a:endParaRPr>
          </a:p>
        </p:txBody>
      </p:sp>
      <p:sp>
        <p:nvSpPr>
          <p:cNvPr id="47" name="椭圆 46"/>
          <p:cNvSpPr/>
          <p:nvPr/>
        </p:nvSpPr>
        <p:spPr>
          <a:xfrm>
            <a:off x="5409114" y="2950257"/>
            <a:ext cx="1349963" cy="135086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a:cs typeface="+mn-ea"/>
              <a:sym typeface="+mn-lt"/>
            </a:endParaRPr>
          </a:p>
        </p:txBody>
      </p:sp>
      <p:grpSp>
        <p:nvGrpSpPr>
          <p:cNvPr id="48" name="组合 47"/>
          <p:cNvGrpSpPr/>
          <p:nvPr/>
        </p:nvGrpSpPr>
        <p:grpSpPr>
          <a:xfrm>
            <a:off x="4615805" y="2147460"/>
            <a:ext cx="2958808" cy="2964934"/>
            <a:chOff x="3462304" y="1609725"/>
            <a:chExt cx="2219395" cy="2222500"/>
          </a:xfrm>
        </p:grpSpPr>
        <p:sp>
          <p:nvSpPr>
            <p:cNvPr id="49"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cs typeface="+mn-ea"/>
                <a:sym typeface="+mn-lt"/>
              </a:endParaRPr>
            </a:p>
          </p:txBody>
        </p:sp>
        <p:sp>
          <p:nvSpPr>
            <p:cNvPr id="50"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cs typeface="+mn-ea"/>
                <a:sym typeface="+mn-lt"/>
              </a:endParaRPr>
            </a:p>
          </p:txBody>
        </p:sp>
        <p:sp>
          <p:nvSpPr>
            <p:cNvPr id="51"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cs typeface="+mn-ea"/>
                <a:sym typeface="+mn-lt"/>
              </a:endParaRPr>
            </a:p>
          </p:txBody>
        </p:sp>
        <p:sp>
          <p:nvSpPr>
            <p:cNvPr id="52"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a:ln w="6350">
                  <a:noFill/>
                </a:ln>
                <a:solidFill>
                  <a:schemeClr val="bg1"/>
                </a:solidFill>
                <a:effectLst>
                  <a:innerShdw blurRad="63500" dist="50800" dir="16200000">
                    <a:prstClr val="black">
                      <a:alpha val="50000"/>
                    </a:prstClr>
                  </a:innerShdw>
                </a:effectLst>
                <a:cs typeface="+mn-ea"/>
                <a:sym typeface="+mn-lt"/>
              </a:endParaRPr>
            </a:p>
          </p:txBody>
        </p:sp>
      </p:grpSp>
      <p:grpSp>
        <p:nvGrpSpPr>
          <p:cNvPr id="53" name="组合 52"/>
          <p:cNvGrpSpPr/>
          <p:nvPr/>
        </p:nvGrpSpPr>
        <p:grpSpPr>
          <a:xfrm>
            <a:off x="2364109" y="4837770"/>
            <a:ext cx="4857118" cy="3168595"/>
            <a:chOff x="1262063" y="3209925"/>
            <a:chExt cx="4414838" cy="2878137"/>
          </a:xfrm>
          <a:effectLst>
            <a:outerShdw blurRad="63500" dist="25400" dir="2700000" algn="tl" rotWithShape="0">
              <a:prstClr val="black">
                <a:alpha val="20000"/>
              </a:prstClr>
            </a:outerShdw>
          </a:effectLst>
        </p:grpSpPr>
        <p:sp>
          <p:nvSpPr>
            <p:cNvPr id="54"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55"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56"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57"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58"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59"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0"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grpSp>
          <p:nvGrpSpPr>
            <p:cNvPr id="61" name="组合 60"/>
            <p:cNvGrpSpPr/>
            <p:nvPr/>
          </p:nvGrpSpPr>
          <p:grpSpPr>
            <a:xfrm>
              <a:off x="3006726" y="3849688"/>
              <a:ext cx="220663" cy="211138"/>
              <a:chOff x="3006726" y="3849688"/>
              <a:chExt cx="220663" cy="211138"/>
            </a:xfrm>
          </p:grpSpPr>
          <p:sp>
            <p:nvSpPr>
              <p:cNvPr id="62"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3"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4"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5"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6"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7"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8"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69"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70"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sp>
            <p:nvSpPr>
              <p:cNvPr id="71"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cs typeface="+mn-ea"/>
                  <a:sym typeface="+mn-lt"/>
                </a:endParaRPr>
              </a:p>
            </p:txBody>
          </p:sp>
        </p:grpSp>
      </p:grpSp>
      <p:sp>
        <p:nvSpPr>
          <p:cNvPr id="72" name="矩形 71"/>
          <p:cNvSpPr/>
          <p:nvPr/>
        </p:nvSpPr>
        <p:spPr>
          <a:xfrm>
            <a:off x="5091520" y="2659256"/>
            <a:ext cx="474856" cy="533768"/>
          </a:xfrm>
          <a:prstGeom prst="rect">
            <a:avLst/>
          </a:prstGeom>
        </p:spPr>
        <p:txBody>
          <a:bodyPr wrap="none" lIns="121926" tIns="60963" rIns="121926" bIns="60963">
            <a:spAutoFit/>
          </a:bodyPr>
          <a:lstStyle/>
          <a:p>
            <a:pPr algn="ctr"/>
            <a:r>
              <a:rPr lang="en-US" altLang="zh-CN" sz="2700" dirty="0">
                <a:ln w="6350">
                  <a:noFill/>
                </a:ln>
                <a:solidFill>
                  <a:schemeClr val="bg1"/>
                </a:solidFill>
                <a:cs typeface="+mn-ea"/>
                <a:sym typeface="+mn-lt"/>
              </a:rPr>
              <a:t>A</a:t>
            </a:r>
            <a:endParaRPr lang="zh-CN" altLang="zh-CN" sz="2700" dirty="0">
              <a:ln w="6350">
                <a:noFill/>
              </a:ln>
              <a:solidFill>
                <a:schemeClr val="bg1"/>
              </a:solidFill>
              <a:cs typeface="+mn-ea"/>
              <a:sym typeface="+mn-lt"/>
            </a:endParaRPr>
          </a:p>
        </p:txBody>
      </p:sp>
      <p:sp>
        <p:nvSpPr>
          <p:cNvPr id="73" name="矩形 72"/>
          <p:cNvSpPr/>
          <p:nvPr/>
        </p:nvSpPr>
        <p:spPr>
          <a:xfrm>
            <a:off x="6639787" y="2659256"/>
            <a:ext cx="474856" cy="533768"/>
          </a:xfrm>
          <a:prstGeom prst="rect">
            <a:avLst/>
          </a:prstGeom>
        </p:spPr>
        <p:txBody>
          <a:bodyPr wrap="none" lIns="121926" tIns="60963" rIns="121926" bIns="60963">
            <a:spAutoFit/>
          </a:bodyPr>
          <a:lstStyle/>
          <a:p>
            <a:pPr algn="ctr"/>
            <a:r>
              <a:rPr lang="en-US" altLang="zh-CN" sz="2700" dirty="0">
                <a:ln w="6350">
                  <a:noFill/>
                </a:ln>
                <a:solidFill>
                  <a:schemeClr val="bg1"/>
                </a:solidFill>
                <a:cs typeface="+mn-ea"/>
                <a:sym typeface="+mn-lt"/>
              </a:rPr>
              <a:t>B</a:t>
            </a:r>
            <a:endParaRPr lang="zh-CN" altLang="zh-CN" sz="2700" dirty="0">
              <a:ln w="6350">
                <a:noFill/>
              </a:ln>
              <a:solidFill>
                <a:schemeClr val="bg1"/>
              </a:solidFill>
              <a:cs typeface="+mn-ea"/>
              <a:sym typeface="+mn-lt"/>
            </a:endParaRPr>
          </a:p>
        </p:txBody>
      </p:sp>
      <p:sp>
        <p:nvSpPr>
          <p:cNvPr id="74" name="矩形 73"/>
          <p:cNvSpPr/>
          <p:nvPr/>
        </p:nvSpPr>
        <p:spPr>
          <a:xfrm>
            <a:off x="5090451" y="4034461"/>
            <a:ext cx="494089" cy="533768"/>
          </a:xfrm>
          <a:prstGeom prst="rect">
            <a:avLst/>
          </a:prstGeom>
        </p:spPr>
        <p:txBody>
          <a:bodyPr wrap="none" lIns="121926" tIns="60963" rIns="121926" bIns="60963">
            <a:spAutoFit/>
          </a:bodyPr>
          <a:lstStyle/>
          <a:p>
            <a:pPr algn="ctr"/>
            <a:r>
              <a:rPr lang="en-US" altLang="zh-CN" sz="2700" dirty="0">
                <a:ln w="6350">
                  <a:noFill/>
                </a:ln>
                <a:solidFill>
                  <a:schemeClr val="bg1"/>
                </a:solidFill>
                <a:cs typeface="+mn-ea"/>
                <a:sym typeface="+mn-lt"/>
              </a:rPr>
              <a:t>D</a:t>
            </a:r>
            <a:endParaRPr lang="zh-CN" altLang="zh-CN" sz="2700" dirty="0">
              <a:ln w="6350">
                <a:noFill/>
              </a:ln>
              <a:solidFill>
                <a:schemeClr val="bg1"/>
              </a:solidFill>
              <a:cs typeface="+mn-ea"/>
              <a:sym typeface="+mn-lt"/>
            </a:endParaRPr>
          </a:p>
        </p:txBody>
      </p:sp>
      <p:sp>
        <p:nvSpPr>
          <p:cNvPr id="75" name="矩形 74"/>
          <p:cNvSpPr/>
          <p:nvPr/>
        </p:nvSpPr>
        <p:spPr>
          <a:xfrm>
            <a:off x="6630171" y="4034461"/>
            <a:ext cx="494089" cy="533768"/>
          </a:xfrm>
          <a:prstGeom prst="rect">
            <a:avLst/>
          </a:prstGeom>
        </p:spPr>
        <p:txBody>
          <a:bodyPr wrap="none" lIns="121926" tIns="60963" rIns="121926" bIns="60963">
            <a:spAutoFit/>
          </a:bodyPr>
          <a:lstStyle/>
          <a:p>
            <a:pPr algn="ctr"/>
            <a:r>
              <a:rPr lang="en-US" altLang="zh-CN" sz="2700" dirty="0">
                <a:ln w="6350">
                  <a:noFill/>
                </a:ln>
                <a:solidFill>
                  <a:schemeClr val="bg1"/>
                </a:solidFill>
                <a:cs typeface="+mn-ea"/>
                <a:sym typeface="+mn-lt"/>
              </a:rPr>
              <a:t>C</a:t>
            </a:r>
            <a:endParaRPr lang="zh-CN" altLang="zh-CN" sz="2700" dirty="0">
              <a:ln w="6350">
                <a:noFill/>
              </a:ln>
              <a:solidFill>
                <a:schemeClr val="bg1"/>
              </a:solidFill>
              <a:cs typeface="+mn-ea"/>
              <a:sym typeface="+mn-lt"/>
            </a:endParaRPr>
          </a:p>
        </p:txBody>
      </p:sp>
      <p:sp>
        <p:nvSpPr>
          <p:cNvPr id="76" name="矩形 75"/>
          <p:cNvSpPr/>
          <p:nvPr/>
        </p:nvSpPr>
        <p:spPr>
          <a:xfrm>
            <a:off x="5568132" y="3365919"/>
            <a:ext cx="1054148" cy="435504"/>
          </a:xfrm>
          <a:prstGeom prst="rect">
            <a:avLst/>
          </a:prstGeom>
        </p:spPr>
        <p:txBody>
          <a:bodyPr wrap="none" lIns="121926" tIns="0" rIns="121926" bIns="0">
            <a:spAutoFit/>
          </a:bodyPr>
          <a:lstStyle/>
          <a:p>
            <a:pPr algn="ctr">
              <a:lnSpc>
                <a:spcPct val="150000"/>
              </a:lnSpc>
            </a:pPr>
            <a:r>
              <a:rPr lang="zh-CN" altLang="en-US" sz="2100" b="1" dirty="0" smtClean="0">
                <a:ln w="6350">
                  <a:noFill/>
                </a:ln>
                <a:solidFill>
                  <a:srgbClr val="03CCCE"/>
                </a:solidFill>
                <a:cs typeface="+mn-ea"/>
                <a:sym typeface="+mn-lt"/>
              </a:rPr>
              <a:t>创新点</a:t>
            </a:r>
            <a:endParaRPr lang="zh-CN" altLang="en-US" sz="2100" b="1" dirty="0">
              <a:ln w="6350">
                <a:noFill/>
              </a:ln>
              <a:solidFill>
                <a:srgbClr val="03CCCE"/>
              </a:solidFill>
              <a:cs typeface="+mn-ea"/>
              <a:sym typeface="+mn-lt"/>
            </a:endParaRPr>
          </a:p>
        </p:txBody>
      </p:sp>
      <p:sp>
        <p:nvSpPr>
          <p:cNvPr id="77" name="任意多边形 76"/>
          <p:cNvSpPr/>
          <p:nvPr/>
        </p:nvSpPr>
        <p:spPr>
          <a:xfrm flipH="1">
            <a:off x="7179412" y="2179789"/>
            <a:ext cx="1078081" cy="353249"/>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cs typeface="+mn-ea"/>
              <a:sym typeface="+mn-lt"/>
            </a:endParaRPr>
          </a:p>
        </p:txBody>
      </p:sp>
      <p:sp>
        <p:nvSpPr>
          <p:cNvPr id="78" name="任意多边形 77"/>
          <p:cNvSpPr/>
          <p:nvPr/>
        </p:nvSpPr>
        <p:spPr>
          <a:xfrm flipH="1" flipV="1">
            <a:off x="7517422" y="4483632"/>
            <a:ext cx="1072196" cy="35111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cs typeface="+mn-ea"/>
              <a:sym typeface="+mn-lt"/>
            </a:endParaRPr>
          </a:p>
        </p:txBody>
      </p:sp>
      <p:sp>
        <p:nvSpPr>
          <p:cNvPr id="79" name="Rectangle 66"/>
          <p:cNvSpPr>
            <a:spLocks noChangeArrowheads="1"/>
          </p:cNvSpPr>
          <p:nvPr/>
        </p:nvSpPr>
        <p:spPr bwMode="auto">
          <a:xfrm>
            <a:off x="8399163" y="2468738"/>
            <a:ext cx="338467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rPr>
              <a:t>提出一</a:t>
            </a:r>
            <a:r>
              <a:rPr lang="zh-CN" altLang="en-US"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个突发</a:t>
            </a:r>
            <a:r>
              <a:rPr lang="zh-CN" altLang="en-US"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rPr>
              <a:t>话题</a:t>
            </a:r>
            <a:r>
              <a:rPr lang="zh-CN" altLang="en-US"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检测框架</a:t>
            </a:r>
            <a:r>
              <a:rPr lang="en-US" altLang="zh-CN"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—ET-</a:t>
            </a:r>
            <a:r>
              <a:rPr lang="en-US" altLang="zh-CN" sz="1500" dirty="0" err="1"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EPM</a:t>
            </a:r>
            <a:r>
              <a:rPr lang="zh-CN" altLang="en-US"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rPr>
              <a:t>，该框架将突发话题</a:t>
            </a:r>
            <a:r>
              <a:rPr lang="zh-CN" altLang="en-US"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检测任务视作一</a:t>
            </a:r>
            <a:r>
              <a:rPr lang="zh-CN" altLang="en-US"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rPr>
              <a:t>个突发模式挖掘和聚类任务。</a:t>
            </a:r>
            <a:endParaRPr lang="zh-CN" altLang="zh-CN"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p:txBody>
      </p:sp>
      <p:sp>
        <p:nvSpPr>
          <p:cNvPr id="80" name="圆角矩形 79"/>
          <p:cNvSpPr/>
          <p:nvPr/>
        </p:nvSpPr>
        <p:spPr>
          <a:xfrm>
            <a:off x="8399163" y="2027935"/>
            <a:ext cx="1620000" cy="328479"/>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400" dirty="0" smtClean="0">
                <a:ln w="6350">
                  <a:noFill/>
                </a:ln>
                <a:solidFill>
                  <a:schemeClr val="bg1"/>
                </a:solidFill>
                <a:cs typeface="+mn-ea"/>
                <a:sym typeface="+mn-lt"/>
              </a:rPr>
              <a:t>ET-</a:t>
            </a:r>
            <a:r>
              <a:rPr lang="en-US" altLang="zh-CN" sz="1400" dirty="0" err="1" smtClean="0">
                <a:ln w="6350">
                  <a:noFill/>
                </a:ln>
                <a:solidFill>
                  <a:schemeClr val="bg1"/>
                </a:solidFill>
                <a:cs typeface="+mn-ea"/>
                <a:sym typeface="+mn-lt"/>
              </a:rPr>
              <a:t>EPM</a:t>
            </a:r>
            <a:endParaRPr lang="zh-CN" altLang="en-US" sz="1400" dirty="0">
              <a:ln w="6350">
                <a:noFill/>
              </a:ln>
              <a:solidFill>
                <a:schemeClr val="bg1"/>
              </a:solidFill>
              <a:cs typeface="+mn-ea"/>
              <a:sym typeface="+mn-lt"/>
            </a:endParaRPr>
          </a:p>
        </p:txBody>
      </p:sp>
      <p:sp>
        <p:nvSpPr>
          <p:cNvPr id="81" name="Rectangle 66"/>
          <p:cNvSpPr>
            <a:spLocks noChangeArrowheads="1"/>
          </p:cNvSpPr>
          <p:nvPr/>
        </p:nvSpPr>
        <p:spPr bwMode="auto">
          <a:xfrm>
            <a:off x="8752419" y="5120236"/>
            <a:ext cx="30314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基于哈希短语进行话题描述，以提升话题描述的可读性和区分性。</a:t>
            </a:r>
            <a:endParaRPr lang="zh-CN" altLang="zh-CN"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p:txBody>
      </p:sp>
      <p:sp>
        <p:nvSpPr>
          <p:cNvPr id="82" name="圆角矩形 81"/>
          <p:cNvSpPr/>
          <p:nvPr/>
        </p:nvSpPr>
        <p:spPr>
          <a:xfrm>
            <a:off x="8752420" y="4679433"/>
            <a:ext cx="1620000" cy="32847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400" dirty="0" smtClean="0">
                <a:ln w="6350">
                  <a:noFill/>
                </a:ln>
                <a:solidFill>
                  <a:schemeClr val="bg1"/>
                </a:solidFill>
                <a:cs typeface="+mn-ea"/>
                <a:sym typeface="+mn-lt"/>
              </a:rPr>
              <a:t>Hashtag</a:t>
            </a:r>
            <a:endParaRPr lang="zh-CN" altLang="en-US" sz="1400" dirty="0">
              <a:ln w="6350">
                <a:noFill/>
              </a:ln>
              <a:solidFill>
                <a:schemeClr val="bg1"/>
              </a:solidFill>
              <a:cs typeface="+mn-ea"/>
              <a:sym typeface="+mn-lt"/>
            </a:endParaRPr>
          </a:p>
        </p:txBody>
      </p:sp>
      <p:sp>
        <p:nvSpPr>
          <p:cNvPr id="83" name="Rectangle 66"/>
          <p:cNvSpPr>
            <a:spLocks noChangeArrowheads="1"/>
          </p:cNvSpPr>
          <p:nvPr/>
        </p:nvSpPr>
        <p:spPr bwMode="auto">
          <a:xfrm>
            <a:off x="550590" y="2468738"/>
            <a:ext cx="3343669"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500" dirty="0" smtClean="0">
                <a:solidFill>
                  <a:schemeClr val="bg1">
                    <a:lumMod val="50000"/>
                  </a:schemeClr>
                </a:solidFill>
                <a:latin typeface="Arial" panose="020B0604020202020204" pitchFamily="34" charset="0"/>
                <a:ea typeface="华文楷体" panose="02010600040101010101" pitchFamily="2" charset="-122"/>
                <a:cs typeface="+mn-ea"/>
                <a:sym typeface="+mn-lt"/>
              </a:rPr>
              <a:t>提出一个基于局部加权线性回归算法的词汇新颖性计算方法，理论和实验均证明该方法较</a:t>
            </a:r>
            <a:r>
              <a:rPr lang="en-US" altLang="zh-CN" sz="1500" dirty="0" smtClean="0">
                <a:solidFill>
                  <a:schemeClr val="bg1">
                    <a:lumMod val="50000"/>
                  </a:schemeClr>
                </a:solidFill>
                <a:latin typeface="Arial" panose="020B0604020202020204" pitchFamily="34" charset="0"/>
                <a:ea typeface="华文楷体" panose="02010600040101010101" pitchFamily="2" charset="-122"/>
                <a:cs typeface="+mn-ea"/>
                <a:sym typeface="+mn-lt"/>
              </a:rPr>
              <a:t>z-score</a:t>
            </a:r>
            <a:r>
              <a:rPr lang="zh-CN" altLang="en-US" sz="1500" dirty="0" smtClean="0">
                <a:solidFill>
                  <a:schemeClr val="bg1">
                    <a:lumMod val="50000"/>
                  </a:schemeClr>
                </a:solidFill>
                <a:latin typeface="Arial" panose="020B0604020202020204" pitchFamily="34" charset="0"/>
                <a:ea typeface="华文楷体" panose="02010600040101010101" pitchFamily="2" charset="-122"/>
                <a:cs typeface="+mn-ea"/>
                <a:sym typeface="+mn-lt"/>
              </a:rPr>
              <a:t>具有更好的性能。</a:t>
            </a:r>
            <a:endParaRPr lang="zh-CN" altLang="zh-CN"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p:txBody>
      </p:sp>
      <p:sp>
        <p:nvSpPr>
          <p:cNvPr id="84" name="圆角矩形 83"/>
          <p:cNvSpPr/>
          <p:nvPr/>
        </p:nvSpPr>
        <p:spPr>
          <a:xfrm>
            <a:off x="2206774" y="2027935"/>
            <a:ext cx="1620000" cy="32847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400" dirty="0" smtClean="0">
                <a:ln w="6350">
                  <a:noFill/>
                </a:ln>
                <a:solidFill>
                  <a:schemeClr val="bg1"/>
                </a:solidFill>
                <a:cs typeface="+mn-ea"/>
                <a:sym typeface="+mn-lt"/>
              </a:rPr>
              <a:t>Term Novelty</a:t>
            </a:r>
            <a:endParaRPr lang="zh-CN" altLang="en-US" sz="1400" dirty="0">
              <a:ln w="6350">
                <a:noFill/>
              </a:ln>
              <a:solidFill>
                <a:schemeClr val="bg1"/>
              </a:solidFill>
              <a:cs typeface="+mn-ea"/>
              <a:sym typeface="+mn-lt"/>
            </a:endParaRPr>
          </a:p>
        </p:txBody>
      </p:sp>
      <p:sp>
        <p:nvSpPr>
          <p:cNvPr id="85" name="Rectangle 66"/>
          <p:cNvSpPr>
            <a:spLocks noChangeArrowheads="1"/>
          </p:cNvSpPr>
          <p:nvPr/>
        </p:nvSpPr>
        <p:spPr bwMode="auto">
          <a:xfrm>
            <a:off x="550590" y="5120236"/>
            <a:ext cx="2949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500" dirty="0" smtClean="0">
                <a:solidFill>
                  <a:prstClr val="black">
                    <a:lumMod val="50000"/>
                    <a:lumOff val="50000"/>
                  </a:prstClr>
                </a:solidFill>
                <a:latin typeface="Arial" panose="020B0604020202020204" pitchFamily="34" charset="0"/>
                <a:ea typeface="华文楷体" panose="02010600040101010101" pitchFamily="2" charset="-122"/>
                <a:cs typeface="+mn-ea"/>
                <a:sym typeface="+mn-lt"/>
              </a:rPr>
              <a:t>基于词嵌入向量计算模式相似性，以提升短文本相似性计算性能。</a:t>
            </a:r>
            <a:endParaRPr lang="zh-CN" altLang="zh-CN" sz="1500" dirty="0">
              <a:solidFill>
                <a:prstClr val="black">
                  <a:lumMod val="50000"/>
                  <a:lumOff val="50000"/>
                </a:prstClr>
              </a:solidFill>
              <a:latin typeface="Arial" panose="020B0604020202020204" pitchFamily="34" charset="0"/>
              <a:ea typeface="华文楷体" panose="02010600040101010101" pitchFamily="2" charset="-122"/>
              <a:cs typeface="+mn-ea"/>
              <a:sym typeface="+mn-lt"/>
            </a:endParaRPr>
          </a:p>
        </p:txBody>
      </p:sp>
      <p:sp>
        <p:nvSpPr>
          <p:cNvPr id="86" name="圆角矩形 85"/>
          <p:cNvSpPr/>
          <p:nvPr/>
        </p:nvSpPr>
        <p:spPr>
          <a:xfrm>
            <a:off x="1846734" y="4679433"/>
            <a:ext cx="1620000" cy="328479"/>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400" dirty="0" smtClean="0">
                <a:ln w="6350">
                  <a:noFill/>
                </a:ln>
                <a:solidFill>
                  <a:schemeClr val="bg1"/>
                </a:solidFill>
                <a:cs typeface="+mn-ea"/>
                <a:sym typeface="+mn-lt"/>
              </a:rPr>
              <a:t>Word Embedding</a:t>
            </a:r>
            <a:endParaRPr lang="zh-CN" altLang="en-US" sz="1400" dirty="0">
              <a:ln w="6350">
                <a:noFill/>
              </a:ln>
              <a:solidFill>
                <a:schemeClr val="bg1"/>
              </a:solidFill>
              <a:cs typeface="+mn-ea"/>
              <a:sym typeface="+mn-lt"/>
            </a:endParaRPr>
          </a:p>
        </p:txBody>
      </p:sp>
    </p:spTree>
    <p:extLst>
      <p:ext uri="{BB962C8B-B14F-4D97-AF65-F5344CB8AC3E}">
        <p14:creationId xmlns:p14="http://schemas.microsoft.com/office/powerpoint/2010/main" val="298042796"/>
      </p:ext>
    </p:extLst>
  </p:cSld>
  <p:clrMapOvr>
    <a:masterClrMapping/>
  </p:clrMapOvr>
  <p:transition spd="slow" advTm="47187">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8"/>
                                            </p:tgtEl>
                                            <p:attrNameLst>
                                              <p:attrName>style.visibility</p:attrName>
                                            </p:attrNameLst>
                                          </p:cBhvr>
                                          <p:to>
                                            <p:strVal val="visible"/>
                                          </p:to>
                                        </p:set>
                                        <p:anim calcmode="lin" valueType="num">
                                          <p:cBhvr>
                                            <p:cTn id="12" dur="300" fill="hold"/>
                                            <p:tgtEl>
                                              <p:spTgt spid="48"/>
                                            </p:tgtEl>
                                            <p:attrNameLst>
                                              <p:attrName>ppt_w</p:attrName>
                                            </p:attrNameLst>
                                          </p:cBhvr>
                                          <p:tavLst>
                                            <p:tav tm="0">
                                              <p:val>
                                                <p:fltVal val="0"/>
                                              </p:val>
                                            </p:tav>
                                            <p:tav tm="100000">
                                              <p:val>
                                                <p:strVal val="#ppt_w"/>
                                              </p:val>
                                            </p:tav>
                                          </p:tavLst>
                                        </p:anim>
                                        <p:anim calcmode="lin" valueType="num">
                                          <p:cBhvr>
                                            <p:cTn id="13" dur="300" fill="hold"/>
                                            <p:tgtEl>
                                              <p:spTgt spid="48"/>
                                            </p:tgtEl>
                                            <p:attrNameLst>
                                              <p:attrName>ppt_h</p:attrName>
                                            </p:attrNameLst>
                                          </p:cBhvr>
                                          <p:tavLst>
                                            <p:tav tm="0">
                                              <p:val>
                                                <p:fltVal val="0"/>
                                              </p:val>
                                            </p:tav>
                                            <p:tav tm="100000">
                                              <p:val>
                                                <p:strVal val="#ppt_h"/>
                                              </p:val>
                                            </p:tav>
                                          </p:tavLst>
                                        </p:anim>
                                        <p:animEffect transition="in" filter="fade">
                                          <p:cBhvr>
                                            <p:cTn id="14" dur="300"/>
                                            <p:tgtEl>
                                              <p:spTgt spid="48"/>
                                            </p:tgtEl>
                                          </p:cBhvr>
                                        </p:animEffect>
                                      </p:childTnLst>
                                    </p:cTn>
                                  </p:par>
                                  <p:par>
                                    <p:cTn id="15" presetID="6" presetClass="emph" presetSubtype="0" autoRev="1" fill="hold" nodeType="withEffect">
                                      <p:stCondLst>
                                        <p:cond delay="600"/>
                                      </p:stCondLst>
                                      <p:childTnLst>
                                        <p:animScale>
                                          <p:cBhvr>
                                            <p:cTn id="16" dur="150" fill="hold"/>
                                            <p:tgtEl>
                                              <p:spTgt spid="48"/>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76"/>
                                            </p:tgtEl>
                                            <p:attrNameLst>
                                              <p:attrName>style.visibility</p:attrName>
                                            </p:attrNameLst>
                                          </p:cBhvr>
                                          <p:to>
                                            <p:strVal val="visible"/>
                                          </p:to>
                                        </p:set>
                                        <p:anim calcmode="lin" valueType="num">
                                          <p:cBhvr>
                                            <p:cTn id="19" dur="300" fill="hold"/>
                                            <p:tgtEl>
                                              <p:spTgt spid="76"/>
                                            </p:tgtEl>
                                            <p:attrNameLst>
                                              <p:attrName>ppt_w</p:attrName>
                                            </p:attrNameLst>
                                          </p:cBhvr>
                                          <p:tavLst>
                                            <p:tav tm="0">
                                              <p:val>
                                                <p:fltVal val="0"/>
                                              </p:val>
                                            </p:tav>
                                            <p:tav tm="100000">
                                              <p:val>
                                                <p:strVal val="#ppt_w"/>
                                              </p:val>
                                            </p:tav>
                                          </p:tavLst>
                                        </p:anim>
                                        <p:anim calcmode="lin" valueType="num">
                                          <p:cBhvr>
                                            <p:cTn id="20" dur="300" fill="hold"/>
                                            <p:tgtEl>
                                              <p:spTgt spid="76"/>
                                            </p:tgtEl>
                                            <p:attrNameLst>
                                              <p:attrName>ppt_h</p:attrName>
                                            </p:attrNameLst>
                                          </p:cBhvr>
                                          <p:tavLst>
                                            <p:tav tm="0">
                                              <p:val>
                                                <p:fltVal val="0"/>
                                              </p:val>
                                            </p:tav>
                                            <p:tav tm="100000">
                                              <p:val>
                                                <p:strVal val="#ppt_h"/>
                                              </p:val>
                                            </p:tav>
                                          </p:tavLst>
                                        </p:anim>
                                        <p:animEffect transition="in" filter="fade">
                                          <p:cBhvr>
                                            <p:cTn id="21" dur="300"/>
                                            <p:tgtEl>
                                              <p:spTgt spid="76"/>
                                            </p:tgtEl>
                                          </p:cBhvr>
                                        </p:animEffect>
                                      </p:childTnLst>
                                    </p:cTn>
                                  </p:par>
                                  <p:par>
                                    <p:cTn id="22" presetID="6" presetClass="emph" presetSubtype="0" autoRev="1" fill="hold" grpId="1" nodeType="withEffect">
                                      <p:stCondLst>
                                        <p:cond delay="600"/>
                                      </p:stCondLst>
                                      <p:childTnLst>
                                        <p:animScale>
                                          <p:cBhvr>
                                            <p:cTn id="23" dur="150" fill="hold"/>
                                            <p:tgtEl>
                                              <p:spTgt spid="76"/>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47"/>
                                            </p:tgtEl>
                                            <p:attrNameLst>
                                              <p:attrName>style.visibility</p:attrName>
                                            </p:attrNameLst>
                                          </p:cBhvr>
                                          <p:to>
                                            <p:strVal val="visible"/>
                                          </p:to>
                                        </p:set>
                                        <p:anim calcmode="lin" valueType="num">
                                          <p:cBhvr>
                                            <p:cTn id="26" dur="300" fill="hold"/>
                                            <p:tgtEl>
                                              <p:spTgt spid="47"/>
                                            </p:tgtEl>
                                            <p:attrNameLst>
                                              <p:attrName>ppt_w</p:attrName>
                                            </p:attrNameLst>
                                          </p:cBhvr>
                                          <p:tavLst>
                                            <p:tav tm="0">
                                              <p:val>
                                                <p:fltVal val="0"/>
                                              </p:val>
                                            </p:tav>
                                            <p:tav tm="100000">
                                              <p:val>
                                                <p:strVal val="#ppt_w"/>
                                              </p:val>
                                            </p:tav>
                                          </p:tavLst>
                                        </p:anim>
                                        <p:anim calcmode="lin" valueType="num">
                                          <p:cBhvr>
                                            <p:cTn id="27" dur="300" fill="hold"/>
                                            <p:tgtEl>
                                              <p:spTgt spid="47"/>
                                            </p:tgtEl>
                                            <p:attrNameLst>
                                              <p:attrName>ppt_h</p:attrName>
                                            </p:attrNameLst>
                                          </p:cBhvr>
                                          <p:tavLst>
                                            <p:tav tm="0">
                                              <p:val>
                                                <p:fltVal val="0"/>
                                              </p:val>
                                            </p:tav>
                                            <p:tav tm="100000">
                                              <p:val>
                                                <p:strVal val="#ppt_h"/>
                                              </p:val>
                                            </p:tav>
                                          </p:tavLst>
                                        </p:anim>
                                        <p:animEffect transition="in" filter="fade">
                                          <p:cBhvr>
                                            <p:cTn id="28" dur="300"/>
                                            <p:tgtEl>
                                              <p:spTgt spid="47"/>
                                            </p:tgtEl>
                                          </p:cBhvr>
                                        </p:animEffect>
                                      </p:childTnLst>
                                    </p:cTn>
                                  </p:par>
                                  <p:par>
                                    <p:cTn id="29" presetID="6" presetClass="emph" presetSubtype="0" autoRev="1" fill="hold" grpId="1" nodeType="withEffect">
                                      <p:stCondLst>
                                        <p:cond delay="900"/>
                                      </p:stCondLst>
                                      <p:childTnLst>
                                        <p:animScale>
                                          <p:cBhvr>
                                            <p:cTn id="30" dur="150" fill="hold"/>
                                            <p:tgtEl>
                                              <p:spTgt spid="47"/>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72"/>
                                            </p:tgtEl>
                                            <p:attrNameLst>
                                              <p:attrName>style.visibility</p:attrName>
                                            </p:attrNameLst>
                                          </p:cBhvr>
                                          <p:to>
                                            <p:strVal val="visible"/>
                                          </p:to>
                                        </p:set>
                                        <p:anim calcmode="lin" valueType="num">
                                          <p:cBhvr>
                                            <p:cTn id="33" dur="300" fill="hold"/>
                                            <p:tgtEl>
                                              <p:spTgt spid="72"/>
                                            </p:tgtEl>
                                            <p:attrNameLst>
                                              <p:attrName>ppt_w</p:attrName>
                                            </p:attrNameLst>
                                          </p:cBhvr>
                                          <p:tavLst>
                                            <p:tav tm="0">
                                              <p:val>
                                                <p:fltVal val="0"/>
                                              </p:val>
                                            </p:tav>
                                            <p:tav tm="100000">
                                              <p:val>
                                                <p:strVal val="#ppt_w"/>
                                              </p:val>
                                            </p:tav>
                                          </p:tavLst>
                                        </p:anim>
                                        <p:anim calcmode="lin" valueType="num">
                                          <p:cBhvr>
                                            <p:cTn id="34" dur="300" fill="hold"/>
                                            <p:tgtEl>
                                              <p:spTgt spid="72"/>
                                            </p:tgtEl>
                                            <p:attrNameLst>
                                              <p:attrName>ppt_h</p:attrName>
                                            </p:attrNameLst>
                                          </p:cBhvr>
                                          <p:tavLst>
                                            <p:tav tm="0">
                                              <p:val>
                                                <p:fltVal val="0"/>
                                              </p:val>
                                            </p:tav>
                                            <p:tav tm="100000">
                                              <p:val>
                                                <p:strVal val="#ppt_h"/>
                                              </p:val>
                                            </p:tav>
                                          </p:tavLst>
                                        </p:anim>
                                        <p:animEffect transition="in" filter="fade">
                                          <p:cBhvr>
                                            <p:cTn id="35" dur="300"/>
                                            <p:tgtEl>
                                              <p:spTgt spid="72"/>
                                            </p:tgtEl>
                                          </p:cBhvr>
                                        </p:animEffect>
                                      </p:childTnLst>
                                    </p:cTn>
                                  </p:par>
                                  <p:par>
                                    <p:cTn id="36" presetID="6" presetClass="emph" presetSubtype="0" autoRev="1" fill="hold" grpId="1" nodeType="withEffect">
                                      <p:stCondLst>
                                        <p:cond delay="1200"/>
                                      </p:stCondLst>
                                      <p:childTnLst>
                                        <p:animScale>
                                          <p:cBhvr>
                                            <p:cTn id="37" dur="150" fill="hold"/>
                                            <p:tgtEl>
                                              <p:spTgt spid="72"/>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73"/>
                                            </p:tgtEl>
                                            <p:attrNameLst>
                                              <p:attrName>style.visibility</p:attrName>
                                            </p:attrNameLst>
                                          </p:cBhvr>
                                          <p:to>
                                            <p:strVal val="visible"/>
                                          </p:to>
                                        </p:set>
                                        <p:anim calcmode="lin" valueType="num">
                                          <p:cBhvr>
                                            <p:cTn id="40" dur="300" fill="hold"/>
                                            <p:tgtEl>
                                              <p:spTgt spid="73"/>
                                            </p:tgtEl>
                                            <p:attrNameLst>
                                              <p:attrName>ppt_w</p:attrName>
                                            </p:attrNameLst>
                                          </p:cBhvr>
                                          <p:tavLst>
                                            <p:tav tm="0">
                                              <p:val>
                                                <p:fltVal val="0"/>
                                              </p:val>
                                            </p:tav>
                                            <p:tav tm="100000">
                                              <p:val>
                                                <p:strVal val="#ppt_w"/>
                                              </p:val>
                                            </p:tav>
                                          </p:tavLst>
                                        </p:anim>
                                        <p:anim calcmode="lin" valueType="num">
                                          <p:cBhvr>
                                            <p:cTn id="41" dur="300" fill="hold"/>
                                            <p:tgtEl>
                                              <p:spTgt spid="73"/>
                                            </p:tgtEl>
                                            <p:attrNameLst>
                                              <p:attrName>ppt_h</p:attrName>
                                            </p:attrNameLst>
                                          </p:cBhvr>
                                          <p:tavLst>
                                            <p:tav tm="0">
                                              <p:val>
                                                <p:fltVal val="0"/>
                                              </p:val>
                                            </p:tav>
                                            <p:tav tm="100000">
                                              <p:val>
                                                <p:strVal val="#ppt_h"/>
                                              </p:val>
                                            </p:tav>
                                          </p:tavLst>
                                        </p:anim>
                                        <p:animEffect transition="in" filter="fade">
                                          <p:cBhvr>
                                            <p:cTn id="42" dur="300"/>
                                            <p:tgtEl>
                                              <p:spTgt spid="73"/>
                                            </p:tgtEl>
                                          </p:cBhvr>
                                        </p:animEffect>
                                      </p:childTnLst>
                                    </p:cTn>
                                  </p:par>
                                  <p:par>
                                    <p:cTn id="43" presetID="6" presetClass="emph" presetSubtype="0" autoRev="1" fill="hold" grpId="1" nodeType="withEffect">
                                      <p:stCondLst>
                                        <p:cond delay="1200"/>
                                      </p:stCondLst>
                                      <p:childTnLst>
                                        <p:animScale>
                                          <p:cBhvr>
                                            <p:cTn id="44" dur="150" fill="hold"/>
                                            <p:tgtEl>
                                              <p:spTgt spid="73"/>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75"/>
                                            </p:tgtEl>
                                            <p:attrNameLst>
                                              <p:attrName>style.visibility</p:attrName>
                                            </p:attrNameLst>
                                          </p:cBhvr>
                                          <p:to>
                                            <p:strVal val="visible"/>
                                          </p:to>
                                        </p:set>
                                        <p:anim calcmode="lin" valueType="num">
                                          <p:cBhvr>
                                            <p:cTn id="47" dur="300" fill="hold"/>
                                            <p:tgtEl>
                                              <p:spTgt spid="75"/>
                                            </p:tgtEl>
                                            <p:attrNameLst>
                                              <p:attrName>ppt_w</p:attrName>
                                            </p:attrNameLst>
                                          </p:cBhvr>
                                          <p:tavLst>
                                            <p:tav tm="0">
                                              <p:val>
                                                <p:fltVal val="0"/>
                                              </p:val>
                                            </p:tav>
                                            <p:tav tm="100000">
                                              <p:val>
                                                <p:strVal val="#ppt_w"/>
                                              </p:val>
                                            </p:tav>
                                          </p:tavLst>
                                        </p:anim>
                                        <p:anim calcmode="lin" valueType="num">
                                          <p:cBhvr>
                                            <p:cTn id="48" dur="300" fill="hold"/>
                                            <p:tgtEl>
                                              <p:spTgt spid="75"/>
                                            </p:tgtEl>
                                            <p:attrNameLst>
                                              <p:attrName>ppt_h</p:attrName>
                                            </p:attrNameLst>
                                          </p:cBhvr>
                                          <p:tavLst>
                                            <p:tav tm="0">
                                              <p:val>
                                                <p:fltVal val="0"/>
                                              </p:val>
                                            </p:tav>
                                            <p:tav tm="100000">
                                              <p:val>
                                                <p:strVal val="#ppt_h"/>
                                              </p:val>
                                            </p:tav>
                                          </p:tavLst>
                                        </p:anim>
                                        <p:animEffect transition="in" filter="fade">
                                          <p:cBhvr>
                                            <p:cTn id="49" dur="300"/>
                                            <p:tgtEl>
                                              <p:spTgt spid="75"/>
                                            </p:tgtEl>
                                          </p:cBhvr>
                                        </p:animEffect>
                                      </p:childTnLst>
                                    </p:cTn>
                                  </p:par>
                                  <p:par>
                                    <p:cTn id="50" presetID="6" presetClass="emph" presetSubtype="0" autoRev="1" fill="hold" grpId="1" nodeType="withEffect">
                                      <p:stCondLst>
                                        <p:cond delay="1200"/>
                                      </p:stCondLst>
                                      <p:childTnLst>
                                        <p:animScale>
                                          <p:cBhvr>
                                            <p:cTn id="51" dur="150" fill="hold"/>
                                            <p:tgtEl>
                                              <p:spTgt spid="75"/>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74"/>
                                            </p:tgtEl>
                                            <p:attrNameLst>
                                              <p:attrName>style.visibility</p:attrName>
                                            </p:attrNameLst>
                                          </p:cBhvr>
                                          <p:to>
                                            <p:strVal val="visible"/>
                                          </p:to>
                                        </p:set>
                                        <p:anim calcmode="lin" valueType="num">
                                          <p:cBhvr>
                                            <p:cTn id="54" dur="300" fill="hold"/>
                                            <p:tgtEl>
                                              <p:spTgt spid="74"/>
                                            </p:tgtEl>
                                            <p:attrNameLst>
                                              <p:attrName>ppt_w</p:attrName>
                                            </p:attrNameLst>
                                          </p:cBhvr>
                                          <p:tavLst>
                                            <p:tav tm="0">
                                              <p:val>
                                                <p:fltVal val="0"/>
                                              </p:val>
                                            </p:tav>
                                            <p:tav tm="100000">
                                              <p:val>
                                                <p:strVal val="#ppt_w"/>
                                              </p:val>
                                            </p:tav>
                                          </p:tavLst>
                                        </p:anim>
                                        <p:anim calcmode="lin" valueType="num">
                                          <p:cBhvr>
                                            <p:cTn id="55" dur="300" fill="hold"/>
                                            <p:tgtEl>
                                              <p:spTgt spid="74"/>
                                            </p:tgtEl>
                                            <p:attrNameLst>
                                              <p:attrName>ppt_h</p:attrName>
                                            </p:attrNameLst>
                                          </p:cBhvr>
                                          <p:tavLst>
                                            <p:tav tm="0">
                                              <p:val>
                                                <p:fltVal val="0"/>
                                              </p:val>
                                            </p:tav>
                                            <p:tav tm="100000">
                                              <p:val>
                                                <p:strVal val="#ppt_h"/>
                                              </p:val>
                                            </p:tav>
                                          </p:tavLst>
                                        </p:anim>
                                        <p:animEffect transition="in" filter="fade">
                                          <p:cBhvr>
                                            <p:cTn id="56" dur="300"/>
                                            <p:tgtEl>
                                              <p:spTgt spid="74"/>
                                            </p:tgtEl>
                                          </p:cBhvr>
                                        </p:animEffect>
                                      </p:childTnLst>
                                    </p:cTn>
                                  </p:par>
                                  <p:par>
                                    <p:cTn id="57" presetID="6" presetClass="emph" presetSubtype="0" autoRev="1" fill="hold" grpId="1" nodeType="withEffect">
                                      <p:stCondLst>
                                        <p:cond delay="1200"/>
                                      </p:stCondLst>
                                      <p:childTnLst>
                                        <p:animScale>
                                          <p:cBhvr>
                                            <p:cTn id="58" dur="150" fill="hold"/>
                                            <p:tgtEl>
                                              <p:spTgt spid="74"/>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45"/>
                                            </p:tgtEl>
                                            <p:attrNameLst>
                                              <p:attrName>style.visibility</p:attrName>
                                            </p:attrNameLst>
                                          </p:cBhvr>
                                          <p:to>
                                            <p:strVal val="visible"/>
                                          </p:to>
                                        </p:set>
                                        <p:animEffect transition="in" filter="wipe(right)">
                                          <p:cBhvr>
                                            <p:cTn id="61" dur="500"/>
                                            <p:tgtEl>
                                              <p:spTgt spid="45"/>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84"/>
                                            </p:tgtEl>
                                            <p:attrNameLst>
                                              <p:attrName>style.visibility</p:attrName>
                                            </p:attrNameLst>
                                          </p:cBhvr>
                                          <p:to>
                                            <p:strVal val="visible"/>
                                          </p:to>
                                        </p:set>
                                        <p:anim calcmode="lin" valueType="num" p14:bounceEnd="60000">
                                          <p:cBhvr additive="base">
                                            <p:cTn id="64" dur="500" fill="hold"/>
                                            <p:tgtEl>
                                              <p:spTgt spid="84"/>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84"/>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strVal val="#ppt_w*0.70"/>
                                              </p:val>
                                            </p:tav>
                                            <p:tav tm="100000">
                                              <p:val>
                                                <p:strVal val="#ppt_w"/>
                                              </p:val>
                                            </p:tav>
                                          </p:tavLst>
                                        </p:anim>
                                        <p:anim calcmode="lin" valueType="num">
                                          <p:cBhvr>
                                            <p:cTn id="69" dur="500" fill="hold"/>
                                            <p:tgtEl>
                                              <p:spTgt spid="83"/>
                                            </p:tgtEl>
                                            <p:attrNameLst>
                                              <p:attrName>ppt_h</p:attrName>
                                            </p:attrNameLst>
                                          </p:cBhvr>
                                          <p:tavLst>
                                            <p:tav tm="0">
                                              <p:val>
                                                <p:strVal val="#ppt_h"/>
                                              </p:val>
                                            </p:tav>
                                            <p:tav tm="100000">
                                              <p:val>
                                                <p:strVal val="#ppt_h"/>
                                              </p:val>
                                            </p:tav>
                                          </p:tavLst>
                                        </p:anim>
                                        <p:animEffect transition="in" filter="fade">
                                          <p:cBhvr>
                                            <p:cTn id="70" dur="500"/>
                                            <p:tgtEl>
                                              <p:spTgt spid="83"/>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77"/>
                                            </p:tgtEl>
                                            <p:attrNameLst>
                                              <p:attrName>style.visibility</p:attrName>
                                            </p:attrNameLst>
                                          </p:cBhvr>
                                          <p:to>
                                            <p:strVal val="visible"/>
                                          </p:to>
                                        </p:set>
                                        <p:animEffect transition="in" filter="wipe(left)">
                                          <p:cBhvr>
                                            <p:cTn id="73" dur="500"/>
                                            <p:tgtEl>
                                              <p:spTgt spid="77"/>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80"/>
                                            </p:tgtEl>
                                            <p:attrNameLst>
                                              <p:attrName>style.visibility</p:attrName>
                                            </p:attrNameLst>
                                          </p:cBhvr>
                                          <p:to>
                                            <p:strVal val="visible"/>
                                          </p:to>
                                        </p:set>
                                        <p:anim calcmode="lin" valueType="num" p14:bounceEnd="60000">
                                          <p:cBhvr additive="base">
                                            <p:cTn id="76" dur="500" fill="hold"/>
                                            <p:tgtEl>
                                              <p:spTgt spid="80"/>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80"/>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79"/>
                                            </p:tgtEl>
                                            <p:attrNameLst>
                                              <p:attrName>style.visibility</p:attrName>
                                            </p:attrNameLst>
                                          </p:cBhvr>
                                          <p:to>
                                            <p:strVal val="visible"/>
                                          </p:to>
                                        </p:set>
                                        <p:anim calcmode="lin" valueType="num">
                                          <p:cBhvr>
                                            <p:cTn id="80" dur="500" fill="hold"/>
                                            <p:tgtEl>
                                              <p:spTgt spid="79"/>
                                            </p:tgtEl>
                                            <p:attrNameLst>
                                              <p:attrName>ppt_w</p:attrName>
                                            </p:attrNameLst>
                                          </p:cBhvr>
                                          <p:tavLst>
                                            <p:tav tm="0">
                                              <p:val>
                                                <p:strVal val="#ppt_w*0.70"/>
                                              </p:val>
                                            </p:tav>
                                            <p:tav tm="100000">
                                              <p:val>
                                                <p:strVal val="#ppt_w"/>
                                              </p:val>
                                            </p:tav>
                                          </p:tavLst>
                                        </p:anim>
                                        <p:anim calcmode="lin" valueType="num">
                                          <p:cBhvr>
                                            <p:cTn id="81" dur="500" fill="hold"/>
                                            <p:tgtEl>
                                              <p:spTgt spid="79"/>
                                            </p:tgtEl>
                                            <p:attrNameLst>
                                              <p:attrName>ppt_h</p:attrName>
                                            </p:attrNameLst>
                                          </p:cBhvr>
                                          <p:tavLst>
                                            <p:tav tm="0">
                                              <p:val>
                                                <p:strVal val="#ppt_h"/>
                                              </p:val>
                                            </p:tav>
                                            <p:tav tm="100000">
                                              <p:val>
                                                <p:strVal val="#ppt_h"/>
                                              </p:val>
                                            </p:tav>
                                          </p:tavLst>
                                        </p:anim>
                                        <p:animEffect transition="in" filter="fade">
                                          <p:cBhvr>
                                            <p:cTn id="82" dur="500"/>
                                            <p:tgtEl>
                                              <p:spTgt spid="79"/>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46"/>
                                            </p:tgtEl>
                                            <p:attrNameLst>
                                              <p:attrName>style.visibility</p:attrName>
                                            </p:attrNameLst>
                                          </p:cBhvr>
                                          <p:to>
                                            <p:strVal val="visible"/>
                                          </p:to>
                                        </p:set>
                                        <p:animEffect transition="in" filter="wipe(right)">
                                          <p:cBhvr>
                                            <p:cTn id="85" dur="500"/>
                                            <p:tgtEl>
                                              <p:spTgt spid="46"/>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86"/>
                                            </p:tgtEl>
                                            <p:attrNameLst>
                                              <p:attrName>style.visibility</p:attrName>
                                            </p:attrNameLst>
                                          </p:cBhvr>
                                          <p:to>
                                            <p:strVal val="visible"/>
                                          </p:to>
                                        </p:set>
                                        <p:anim calcmode="lin" valueType="num" p14:bounceEnd="60000">
                                          <p:cBhvr additive="base">
                                            <p:cTn id="88" dur="500" fill="hold"/>
                                            <p:tgtEl>
                                              <p:spTgt spid="86"/>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86"/>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85"/>
                                            </p:tgtEl>
                                            <p:attrNameLst>
                                              <p:attrName>style.visibility</p:attrName>
                                            </p:attrNameLst>
                                          </p:cBhvr>
                                          <p:to>
                                            <p:strVal val="visible"/>
                                          </p:to>
                                        </p:set>
                                        <p:anim calcmode="lin" valueType="num">
                                          <p:cBhvr>
                                            <p:cTn id="92" dur="500" fill="hold"/>
                                            <p:tgtEl>
                                              <p:spTgt spid="85"/>
                                            </p:tgtEl>
                                            <p:attrNameLst>
                                              <p:attrName>ppt_w</p:attrName>
                                            </p:attrNameLst>
                                          </p:cBhvr>
                                          <p:tavLst>
                                            <p:tav tm="0">
                                              <p:val>
                                                <p:strVal val="#ppt_w*0.70"/>
                                              </p:val>
                                            </p:tav>
                                            <p:tav tm="100000">
                                              <p:val>
                                                <p:strVal val="#ppt_w"/>
                                              </p:val>
                                            </p:tav>
                                          </p:tavLst>
                                        </p:anim>
                                        <p:anim calcmode="lin" valueType="num">
                                          <p:cBhvr>
                                            <p:cTn id="93" dur="500" fill="hold"/>
                                            <p:tgtEl>
                                              <p:spTgt spid="85"/>
                                            </p:tgtEl>
                                            <p:attrNameLst>
                                              <p:attrName>ppt_h</p:attrName>
                                            </p:attrNameLst>
                                          </p:cBhvr>
                                          <p:tavLst>
                                            <p:tav tm="0">
                                              <p:val>
                                                <p:strVal val="#ppt_h"/>
                                              </p:val>
                                            </p:tav>
                                            <p:tav tm="100000">
                                              <p:val>
                                                <p:strVal val="#ppt_h"/>
                                              </p:val>
                                            </p:tav>
                                          </p:tavLst>
                                        </p:anim>
                                        <p:animEffect transition="in" filter="fade">
                                          <p:cBhvr>
                                            <p:cTn id="94" dur="500"/>
                                            <p:tgtEl>
                                              <p:spTgt spid="85"/>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78"/>
                                            </p:tgtEl>
                                            <p:attrNameLst>
                                              <p:attrName>style.visibility</p:attrName>
                                            </p:attrNameLst>
                                          </p:cBhvr>
                                          <p:to>
                                            <p:strVal val="visible"/>
                                          </p:to>
                                        </p:set>
                                        <p:animEffect transition="in" filter="wipe(left)">
                                          <p:cBhvr>
                                            <p:cTn id="97" dur="500"/>
                                            <p:tgtEl>
                                              <p:spTgt spid="78"/>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82"/>
                                            </p:tgtEl>
                                            <p:attrNameLst>
                                              <p:attrName>style.visibility</p:attrName>
                                            </p:attrNameLst>
                                          </p:cBhvr>
                                          <p:to>
                                            <p:strVal val="visible"/>
                                          </p:to>
                                        </p:set>
                                        <p:anim calcmode="lin" valueType="num" p14:bounceEnd="60000">
                                          <p:cBhvr additive="base">
                                            <p:cTn id="100" dur="500" fill="hold"/>
                                            <p:tgtEl>
                                              <p:spTgt spid="82"/>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82"/>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81"/>
                                            </p:tgtEl>
                                            <p:attrNameLst>
                                              <p:attrName>style.visibility</p:attrName>
                                            </p:attrNameLst>
                                          </p:cBhvr>
                                          <p:to>
                                            <p:strVal val="visible"/>
                                          </p:to>
                                        </p:set>
                                        <p:anim calcmode="lin" valueType="num">
                                          <p:cBhvr>
                                            <p:cTn id="104" dur="500" fill="hold"/>
                                            <p:tgtEl>
                                              <p:spTgt spid="81"/>
                                            </p:tgtEl>
                                            <p:attrNameLst>
                                              <p:attrName>ppt_w</p:attrName>
                                            </p:attrNameLst>
                                          </p:cBhvr>
                                          <p:tavLst>
                                            <p:tav tm="0">
                                              <p:val>
                                                <p:strVal val="#ppt_w*0.70"/>
                                              </p:val>
                                            </p:tav>
                                            <p:tav tm="100000">
                                              <p:val>
                                                <p:strVal val="#ppt_w"/>
                                              </p:val>
                                            </p:tav>
                                          </p:tavLst>
                                        </p:anim>
                                        <p:anim calcmode="lin" valueType="num">
                                          <p:cBhvr>
                                            <p:cTn id="105" dur="500" fill="hold"/>
                                            <p:tgtEl>
                                              <p:spTgt spid="81"/>
                                            </p:tgtEl>
                                            <p:attrNameLst>
                                              <p:attrName>ppt_h</p:attrName>
                                            </p:attrNameLst>
                                          </p:cBhvr>
                                          <p:tavLst>
                                            <p:tav tm="0">
                                              <p:val>
                                                <p:strVal val="#ppt_h"/>
                                              </p:val>
                                            </p:tav>
                                            <p:tav tm="100000">
                                              <p:val>
                                                <p:strVal val="#ppt_h"/>
                                              </p:val>
                                            </p:tav>
                                          </p:tavLst>
                                        </p:anim>
                                        <p:animEffect transition="in" filter="fade">
                                          <p:cBhvr>
                                            <p:cTn id="10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7" grpId="1" animBg="1"/>
          <p:bldP spid="72" grpId="0"/>
          <p:bldP spid="72" grpId="1"/>
          <p:bldP spid="73" grpId="0"/>
          <p:bldP spid="73" grpId="1"/>
          <p:bldP spid="74" grpId="0"/>
          <p:bldP spid="74" grpId="1"/>
          <p:bldP spid="75" grpId="0"/>
          <p:bldP spid="75" grpId="1"/>
          <p:bldP spid="76" grpId="0"/>
          <p:bldP spid="76" grpId="1"/>
          <p:bldP spid="77" grpId="0" animBg="1"/>
          <p:bldP spid="78" grpId="0" animBg="1"/>
          <p:bldP spid="79" grpId="0"/>
          <p:bldP spid="80" grpId="0" animBg="1"/>
          <p:bldP spid="81" grpId="0"/>
          <p:bldP spid="82" grpId="0" animBg="1"/>
          <p:bldP spid="83" grpId="0"/>
          <p:bldP spid="84" grpId="0" animBg="1"/>
          <p:bldP spid="85" grpId="0"/>
          <p:bldP spid="8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8"/>
                                            </p:tgtEl>
                                            <p:attrNameLst>
                                              <p:attrName>style.visibility</p:attrName>
                                            </p:attrNameLst>
                                          </p:cBhvr>
                                          <p:to>
                                            <p:strVal val="visible"/>
                                          </p:to>
                                        </p:set>
                                        <p:anim calcmode="lin" valueType="num">
                                          <p:cBhvr>
                                            <p:cTn id="12" dur="300" fill="hold"/>
                                            <p:tgtEl>
                                              <p:spTgt spid="48"/>
                                            </p:tgtEl>
                                            <p:attrNameLst>
                                              <p:attrName>ppt_w</p:attrName>
                                            </p:attrNameLst>
                                          </p:cBhvr>
                                          <p:tavLst>
                                            <p:tav tm="0">
                                              <p:val>
                                                <p:fltVal val="0"/>
                                              </p:val>
                                            </p:tav>
                                            <p:tav tm="100000">
                                              <p:val>
                                                <p:strVal val="#ppt_w"/>
                                              </p:val>
                                            </p:tav>
                                          </p:tavLst>
                                        </p:anim>
                                        <p:anim calcmode="lin" valueType="num">
                                          <p:cBhvr>
                                            <p:cTn id="13" dur="300" fill="hold"/>
                                            <p:tgtEl>
                                              <p:spTgt spid="48"/>
                                            </p:tgtEl>
                                            <p:attrNameLst>
                                              <p:attrName>ppt_h</p:attrName>
                                            </p:attrNameLst>
                                          </p:cBhvr>
                                          <p:tavLst>
                                            <p:tav tm="0">
                                              <p:val>
                                                <p:fltVal val="0"/>
                                              </p:val>
                                            </p:tav>
                                            <p:tav tm="100000">
                                              <p:val>
                                                <p:strVal val="#ppt_h"/>
                                              </p:val>
                                            </p:tav>
                                          </p:tavLst>
                                        </p:anim>
                                        <p:animEffect transition="in" filter="fade">
                                          <p:cBhvr>
                                            <p:cTn id="14" dur="300"/>
                                            <p:tgtEl>
                                              <p:spTgt spid="48"/>
                                            </p:tgtEl>
                                          </p:cBhvr>
                                        </p:animEffect>
                                      </p:childTnLst>
                                    </p:cTn>
                                  </p:par>
                                  <p:par>
                                    <p:cTn id="15" presetID="6" presetClass="emph" presetSubtype="0" autoRev="1" fill="hold" nodeType="withEffect">
                                      <p:stCondLst>
                                        <p:cond delay="600"/>
                                      </p:stCondLst>
                                      <p:childTnLst>
                                        <p:animScale>
                                          <p:cBhvr>
                                            <p:cTn id="16" dur="150" fill="hold"/>
                                            <p:tgtEl>
                                              <p:spTgt spid="48"/>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76"/>
                                            </p:tgtEl>
                                            <p:attrNameLst>
                                              <p:attrName>style.visibility</p:attrName>
                                            </p:attrNameLst>
                                          </p:cBhvr>
                                          <p:to>
                                            <p:strVal val="visible"/>
                                          </p:to>
                                        </p:set>
                                        <p:anim calcmode="lin" valueType="num">
                                          <p:cBhvr>
                                            <p:cTn id="19" dur="300" fill="hold"/>
                                            <p:tgtEl>
                                              <p:spTgt spid="76"/>
                                            </p:tgtEl>
                                            <p:attrNameLst>
                                              <p:attrName>ppt_w</p:attrName>
                                            </p:attrNameLst>
                                          </p:cBhvr>
                                          <p:tavLst>
                                            <p:tav tm="0">
                                              <p:val>
                                                <p:fltVal val="0"/>
                                              </p:val>
                                            </p:tav>
                                            <p:tav tm="100000">
                                              <p:val>
                                                <p:strVal val="#ppt_w"/>
                                              </p:val>
                                            </p:tav>
                                          </p:tavLst>
                                        </p:anim>
                                        <p:anim calcmode="lin" valueType="num">
                                          <p:cBhvr>
                                            <p:cTn id="20" dur="300" fill="hold"/>
                                            <p:tgtEl>
                                              <p:spTgt spid="76"/>
                                            </p:tgtEl>
                                            <p:attrNameLst>
                                              <p:attrName>ppt_h</p:attrName>
                                            </p:attrNameLst>
                                          </p:cBhvr>
                                          <p:tavLst>
                                            <p:tav tm="0">
                                              <p:val>
                                                <p:fltVal val="0"/>
                                              </p:val>
                                            </p:tav>
                                            <p:tav tm="100000">
                                              <p:val>
                                                <p:strVal val="#ppt_h"/>
                                              </p:val>
                                            </p:tav>
                                          </p:tavLst>
                                        </p:anim>
                                        <p:animEffect transition="in" filter="fade">
                                          <p:cBhvr>
                                            <p:cTn id="21" dur="300"/>
                                            <p:tgtEl>
                                              <p:spTgt spid="76"/>
                                            </p:tgtEl>
                                          </p:cBhvr>
                                        </p:animEffect>
                                      </p:childTnLst>
                                    </p:cTn>
                                  </p:par>
                                  <p:par>
                                    <p:cTn id="22" presetID="6" presetClass="emph" presetSubtype="0" autoRev="1" fill="hold" grpId="1" nodeType="withEffect">
                                      <p:stCondLst>
                                        <p:cond delay="600"/>
                                      </p:stCondLst>
                                      <p:childTnLst>
                                        <p:animScale>
                                          <p:cBhvr>
                                            <p:cTn id="23" dur="150" fill="hold"/>
                                            <p:tgtEl>
                                              <p:spTgt spid="76"/>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47"/>
                                            </p:tgtEl>
                                            <p:attrNameLst>
                                              <p:attrName>style.visibility</p:attrName>
                                            </p:attrNameLst>
                                          </p:cBhvr>
                                          <p:to>
                                            <p:strVal val="visible"/>
                                          </p:to>
                                        </p:set>
                                        <p:anim calcmode="lin" valueType="num">
                                          <p:cBhvr>
                                            <p:cTn id="26" dur="300" fill="hold"/>
                                            <p:tgtEl>
                                              <p:spTgt spid="47"/>
                                            </p:tgtEl>
                                            <p:attrNameLst>
                                              <p:attrName>ppt_w</p:attrName>
                                            </p:attrNameLst>
                                          </p:cBhvr>
                                          <p:tavLst>
                                            <p:tav tm="0">
                                              <p:val>
                                                <p:fltVal val="0"/>
                                              </p:val>
                                            </p:tav>
                                            <p:tav tm="100000">
                                              <p:val>
                                                <p:strVal val="#ppt_w"/>
                                              </p:val>
                                            </p:tav>
                                          </p:tavLst>
                                        </p:anim>
                                        <p:anim calcmode="lin" valueType="num">
                                          <p:cBhvr>
                                            <p:cTn id="27" dur="300" fill="hold"/>
                                            <p:tgtEl>
                                              <p:spTgt spid="47"/>
                                            </p:tgtEl>
                                            <p:attrNameLst>
                                              <p:attrName>ppt_h</p:attrName>
                                            </p:attrNameLst>
                                          </p:cBhvr>
                                          <p:tavLst>
                                            <p:tav tm="0">
                                              <p:val>
                                                <p:fltVal val="0"/>
                                              </p:val>
                                            </p:tav>
                                            <p:tav tm="100000">
                                              <p:val>
                                                <p:strVal val="#ppt_h"/>
                                              </p:val>
                                            </p:tav>
                                          </p:tavLst>
                                        </p:anim>
                                        <p:animEffect transition="in" filter="fade">
                                          <p:cBhvr>
                                            <p:cTn id="28" dur="300"/>
                                            <p:tgtEl>
                                              <p:spTgt spid="47"/>
                                            </p:tgtEl>
                                          </p:cBhvr>
                                        </p:animEffect>
                                      </p:childTnLst>
                                    </p:cTn>
                                  </p:par>
                                  <p:par>
                                    <p:cTn id="29" presetID="6" presetClass="emph" presetSubtype="0" autoRev="1" fill="hold" grpId="1" nodeType="withEffect">
                                      <p:stCondLst>
                                        <p:cond delay="900"/>
                                      </p:stCondLst>
                                      <p:childTnLst>
                                        <p:animScale>
                                          <p:cBhvr>
                                            <p:cTn id="30" dur="150" fill="hold"/>
                                            <p:tgtEl>
                                              <p:spTgt spid="47"/>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72"/>
                                            </p:tgtEl>
                                            <p:attrNameLst>
                                              <p:attrName>style.visibility</p:attrName>
                                            </p:attrNameLst>
                                          </p:cBhvr>
                                          <p:to>
                                            <p:strVal val="visible"/>
                                          </p:to>
                                        </p:set>
                                        <p:anim calcmode="lin" valueType="num">
                                          <p:cBhvr>
                                            <p:cTn id="33" dur="300" fill="hold"/>
                                            <p:tgtEl>
                                              <p:spTgt spid="72"/>
                                            </p:tgtEl>
                                            <p:attrNameLst>
                                              <p:attrName>ppt_w</p:attrName>
                                            </p:attrNameLst>
                                          </p:cBhvr>
                                          <p:tavLst>
                                            <p:tav tm="0">
                                              <p:val>
                                                <p:fltVal val="0"/>
                                              </p:val>
                                            </p:tav>
                                            <p:tav tm="100000">
                                              <p:val>
                                                <p:strVal val="#ppt_w"/>
                                              </p:val>
                                            </p:tav>
                                          </p:tavLst>
                                        </p:anim>
                                        <p:anim calcmode="lin" valueType="num">
                                          <p:cBhvr>
                                            <p:cTn id="34" dur="300" fill="hold"/>
                                            <p:tgtEl>
                                              <p:spTgt spid="72"/>
                                            </p:tgtEl>
                                            <p:attrNameLst>
                                              <p:attrName>ppt_h</p:attrName>
                                            </p:attrNameLst>
                                          </p:cBhvr>
                                          <p:tavLst>
                                            <p:tav tm="0">
                                              <p:val>
                                                <p:fltVal val="0"/>
                                              </p:val>
                                            </p:tav>
                                            <p:tav tm="100000">
                                              <p:val>
                                                <p:strVal val="#ppt_h"/>
                                              </p:val>
                                            </p:tav>
                                          </p:tavLst>
                                        </p:anim>
                                        <p:animEffect transition="in" filter="fade">
                                          <p:cBhvr>
                                            <p:cTn id="35" dur="300"/>
                                            <p:tgtEl>
                                              <p:spTgt spid="72"/>
                                            </p:tgtEl>
                                          </p:cBhvr>
                                        </p:animEffect>
                                      </p:childTnLst>
                                    </p:cTn>
                                  </p:par>
                                  <p:par>
                                    <p:cTn id="36" presetID="6" presetClass="emph" presetSubtype="0" autoRev="1" fill="hold" grpId="1" nodeType="withEffect">
                                      <p:stCondLst>
                                        <p:cond delay="1200"/>
                                      </p:stCondLst>
                                      <p:childTnLst>
                                        <p:animScale>
                                          <p:cBhvr>
                                            <p:cTn id="37" dur="150" fill="hold"/>
                                            <p:tgtEl>
                                              <p:spTgt spid="72"/>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73"/>
                                            </p:tgtEl>
                                            <p:attrNameLst>
                                              <p:attrName>style.visibility</p:attrName>
                                            </p:attrNameLst>
                                          </p:cBhvr>
                                          <p:to>
                                            <p:strVal val="visible"/>
                                          </p:to>
                                        </p:set>
                                        <p:anim calcmode="lin" valueType="num">
                                          <p:cBhvr>
                                            <p:cTn id="40" dur="300" fill="hold"/>
                                            <p:tgtEl>
                                              <p:spTgt spid="73"/>
                                            </p:tgtEl>
                                            <p:attrNameLst>
                                              <p:attrName>ppt_w</p:attrName>
                                            </p:attrNameLst>
                                          </p:cBhvr>
                                          <p:tavLst>
                                            <p:tav tm="0">
                                              <p:val>
                                                <p:fltVal val="0"/>
                                              </p:val>
                                            </p:tav>
                                            <p:tav tm="100000">
                                              <p:val>
                                                <p:strVal val="#ppt_w"/>
                                              </p:val>
                                            </p:tav>
                                          </p:tavLst>
                                        </p:anim>
                                        <p:anim calcmode="lin" valueType="num">
                                          <p:cBhvr>
                                            <p:cTn id="41" dur="300" fill="hold"/>
                                            <p:tgtEl>
                                              <p:spTgt spid="73"/>
                                            </p:tgtEl>
                                            <p:attrNameLst>
                                              <p:attrName>ppt_h</p:attrName>
                                            </p:attrNameLst>
                                          </p:cBhvr>
                                          <p:tavLst>
                                            <p:tav tm="0">
                                              <p:val>
                                                <p:fltVal val="0"/>
                                              </p:val>
                                            </p:tav>
                                            <p:tav tm="100000">
                                              <p:val>
                                                <p:strVal val="#ppt_h"/>
                                              </p:val>
                                            </p:tav>
                                          </p:tavLst>
                                        </p:anim>
                                        <p:animEffect transition="in" filter="fade">
                                          <p:cBhvr>
                                            <p:cTn id="42" dur="300"/>
                                            <p:tgtEl>
                                              <p:spTgt spid="73"/>
                                            </p:tgtEl>
                                          </p:cBhvr>
                                        </p:animEffect>
                                      </p:childTnLst>
                                    </p:cTn>
                                  </p:par>
                                  <p:par>
                                    <p:cTn id="43" presetID="6" presetClass="emph" presetSubtype="0" autoRev="1" fill="hold" grpId="1" nodeType="withEffect">
                                      <p:stCondLst>
                                        <p:cond delay="1200"/>
                                      </p:stCondLst>
                                      <p:childTnLst>
                                        <p:animScale>
                                          <p:cBhvr>
                                            <p:cTn id="44" dur="150" fill="hold"/>
                                            <p:tgtEl>
                                              <p:spTgt spid="73"/>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75"/>
                                            </p:tgtEl>
                                            <p:attrNameLst>
                                              <p:attrName>style.visibility</p:attrName>
                                            </p:attrNameLst>
                                          </p:cBhvr>
                                          <p:to>
                                            <p:strVal val="visible"/>
                                          </p:to>
                                        </p:set>
                                        <p:anim calcmode="lin" valueType="num">
                                          <p:cBhvr>
                                            <p:cTn id="47" dur="300" fill="hold"/>
                                            <p:tgtEl>
                                              <p:spTgt spid="75"/>
                                            </p:tgtEl>
                                            <p:attrNameLst>
                                              <p:attrName>ppt_w</p:attrName>
                                            </p:attrNameLst>
                                          </p:cBhvr>
                                          <p:tavLst>
                                            <p:tav tm="0">
                                              <p:val>
                                                <p:fltVal val="0"/>
                                              </p:val>
                                            </p:tav>
                                            <p:tav tm="100000">
                                              <p:val>
                                                <p:strVal val="#ppt_w"/>
                                              </p:val>
                                            </p:tav>
                                          </p:tavLst>
                                        </p:anim>
                                        <p:anim calcmode="lin" valueType="num">
                                          <p:cBhvr>
                                            <p:cTn id="48" dur="300" fill="hold"/>
                                            <p:tgtEl>
                                              <p:spTgt spid="75"/>
                                            </p:tgtEl>
                                            <p:attrNameLst>
                                              <p:attrName>ppt_h</p:attrName>
                                            </p:attrNameLst>
                                          </p:cBhvr>
                                          <p:tavLst>
                                            <p:tav tm="0">
                                              <p:val>
                                                <p:fltVal val="0"/>
                                              </p:val>
                                            </p:tav>
                                            <p:tav tm="100000">
                                              <p:val>
                                                <p:strVal val="#ppt_h"/>
                                              </p:val>
                                            </p:tav>
                                          </p:tavLst>
                                        </p:anim>
                                        <p:animEffect transition="in" filter="fade">
                                          <p:cBhvr>
                                            <p:cTn id="49" dur="300"/>
                                            <p:tgtEl>
                                              <p:spTgt spid="75"/>
                                            </p:tgtEl>
                                          </p:cBhvr>
                                        </p:animEffect>
                                      </p:childTnLst>
                                    </p:cTn>
                                  </p:par>
                                  <p:par>
                                    <p:cTn id="50" presetID="6" presetClass="emph" presetSubtype="0" autoRev="1" fill="hold" grpId="1" nodeType="withEffect">
                                      <p:stCondLst>
                                        <p:cond delay="1200"/>
                                      </p:stCondLst>
                                      <p:childTnLst>
                                        <p:animScale>
                                          <p:cBhvr>
                                            <p:cTn id="51" dur="150" fill="hold"/>
                                            <p:tgtEl>
                                              <p:spTgt spid="75"/>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74"/>
                                            </p:tgtEl>
                                            <p:attrNameLst>
                                              <p:attrName>style.visibility</p:attrName>
                                            </p:attrNameLst>
                                          </p:cBhvr>
                                          <p:to>
                                            <p:strVal val="visible"/>
                                          </p:to>
                                        </p:set>
                                        <p:anim calcmode="lin" valueType="num">
                                          <p:cBhvr>
                                            <p:cTn id="54" dur="300" fill="hold"/>
                                            <p:tgtEl>
                                              <p:spTgt spid="74"/>
                                            </p:tgtEl>
                                            <p:attrNameLst>
                                              <p:attrName>ppt_w</p:attrName>
                                            </p:attrNameLst>
                                          </p:cBhvr>
                                          <p:tavLst>
                                            <p:tav tm="0">
                                              <p:val>
                                                <p:fltVal val="0"/>
                                              </p:val>
                                            </p:tav>
                                            <p:tav tm="100000">
                                              <p:val>
                                                <p:strVal val="#ppt_w"/>
                                              </p:val>
                                            </p:tav>
                                          </p:tavLst>
                                        </p:anim>
                                        <p:anim calcmode="lin" valueType="num">
                                          <p:cBhvr>
                                            <p:cTn id="55" dur="300" fill="hold"/>
                                            <p:tgtEl>
                                              <p:spTgt spid="74"/>
                                            </p:tgtEl>
                                            <p:attrNameLst>
                                              <p:attrName>ppt_h</p:attrName>
                                            </p:attrNameLst>
                                          </p:cBhvr>
                                          <p:tavLst>
                                            <p:tav tm="0">
                                              <p:val>
                                                <p:fltVal val="0"/>
                                              </p:val>
                                            </p:tav>
                                            <p:tav tm="100000">
                                              <p:val>
                                                <p:strVal val="#ppt_h"/>
                                              </p:val>
                                            </p:tav>
                                          </p:tavLst>
                                        </p:anim>
                                        <p:animEffect transition="in" filter="fade">
                                          <p:cBhvr>
                                            <p:cTn id="56" dur="300"/>
                                            <p:tgtEl>
                                              <p:spTgt spid="74"/>
                                            </p:tgtEl>
                                          </p:cBhvr>
                                        </p:animEffect>
                                      </p:childTnLst>
                                    </p:cTn>
                                  </p:par>
                                  <p:par>
                                    <p:cTn id="57" presetID="6" presetClass="emph" presetSubtype="0" autoRev="1" fill="hold" grpId="1" nodeType="withEffect">
                                      <p:stCondLst>
                                        <p:cond delay="1200"/>
                                      </p:stCondLst>
                                      <p:childTnLst>
                                        <p:animScale>
                                          <p:cBhvr>
                                            <p:cTn id="58" dur="150" fill="hold"/>
                                            <p:tgtEl>
                                              <p:spTgt spid="74"/>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45"/>
                                            </p:tgtEl>
                                            <p:attrNameLst>
                                              <p:attrName>style.visibility</p:attrName>
                                            </p:attrNameLst>
                                          </p:cBhvr>
                                          <p:to>
                                            <p:strVal val="visible"/>
                                          </p:to>
                                        </p:set>
                                        <p:animEffect transition="in" filter="wipe(right)">
                                          <p:cBhvr>
                                            <p:cTn id="61" dur="500"/>
                                            <p:tgtEl>
                                              <p:spTgt spid="45"/>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84"/>
                                            </p:tgtEl>
                                            <p:attrNameLst>
                                              <p:attrName>style.visibility</p:attrName>
                                            </p:attrNameLst>
                                          </p:cBhvr>
                                          <p:to>
                                            <p:strVal val="visible"/>
                                          </p:to>
                                        </p:set>
                                        <p:anim calcmode="lin" valueType="num">
                                          <p:cBhvr additive="base">
                                            <p:cTn id="64" dur="500" fill="hold"/>
                                            <p:tgtEl>
                                              <p:spTgt spid="84"/>
                                            </p:tgtEl>
                                            <p:attrNameLst>
                                              <p:attrName>ppt_x</p:attrName>
                                            </p:attrNameLst>
                                          </p:cBhvr>
                                          <p:tavLst>
                                            <p:tav tm="0">
                                              <p:val>
                                                <p:strVal val="0-#ppt_w/2"/>
                                              </p:val>
                                            </p:tav>
                                            <p:tav tm="100000">
                                              <p:val>
                                                <p:strVal val="#ppt_x"/>
                                              </p:val>
                                            </p:tav>
                                          </p:tavLst>
                                        </p:anim>
                                        <p:anim calcmode="lin" valueType="num">
                                          <p:cBhvr additive="base">
                                            <p:cTn id="65" dur="500" fill="hold"/>
                                            <p:tgtEl>
                                              <p:spTgt spid="84"/>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strVal val="#ppt_w*0.70"/>
                                              </p:val>
                                            </p:tav>
                                            <p:tav tm="100000">
                                              <p:val>
                                                <p:strVal val="#ppt_w"/>
                                              </p:val>
                                            </p:tav>
                                          </p:tavLst>
                                        </p:anim>
                                        <p:anim calcmode="lin" valueType="num">
                                          <p:cBhvr>
                                            <p:cTn id="69" dur="500" fill="hold"/>
                                            <p:tgtEl>
                                              <p:spTgt spid="83"/>
                                            </p:tgtEl>
                                            <p:attrNameLst>
                                              <p:attrName>ppt_h</p:attrName>
                                            </p:attrNameLst>
                                          </p:cBhvr>
                                          <p:tavLst>
                                            <p:tav tm="0">
                                              <p:val>
                                                <p:strVal val="#ppt_h"/>
                                              </p:val>
                                            </p:tav>
                                            <p:tav tm="100000">
                                              <p:val>
                                                <p:strVal val="#ppt_h"/>
                                              </p:val>
                                            </p:tav>
                                          </p:tavLst>
                                        </p:anim>
                                        <p:animEffect transition="in" filter="fade">
                                          <p:cBhvr>
                                            <p:cTn id="70" dur="500"/>
                                            <p:tgtEl>
                                              <p:spTgt spid="83"/>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77"/>
                                            </p:tgtEl>
                                            <p:attrNameLst>
                                              <p:attrName>style.visibility</p:attrName>
                                            </p:attrNameLst>
                                          </p:cBhvr>
                                          <p:to>
                                            <p:strVal val="visible"/>
                                          </p:to>
                                        </p:set>
                                        <p:animEffect transition="in" filter="wipe(left)">
                                          <p:cBhvr>
                                            <p:cTn id="73" dur="500"/>
                                            <p:tgtEl>
                                              <p:spTgt spid="77"/>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1+#ppt_w/2"/>
                                              </p:val>
                                            </p:tav>
                                            <p:tav tm="100000">
                                              <p:val>
                                                <p:strVal val="#ppt_x"/>
                                              </p:val>
                                            </p:tav>
                                          </p:tavLst>
                                        </p:anim>
                                        <p:anim calcmode="lin" valueType="num">
                                          <p:cBhvr additive="base">
                                            <p:cTn id="77" dur="500" fill="hold"/>
                                            <p:tgtEl>
                                              <p:spTgt spid="80"/>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79"/>
                                            </p:tgtEl>
                                            <p:attrNameLst>
                                              <p:attrName>style.visibility</p:attrName>
                                            </p:attrNameLst>
                                          </p:cBhvr>
                                          <p:to>
                                            <p:strVal val="visible"/>
                                          </p:to>
                                        </p:set>
                                        <p:anim calcmode="lin" valueType="num">
                                          <p:cBhvr>
                                            <p:cTn id="80" dur="500" fill="hold"/>
                                            <p:tgtEl>
                                              <p:spTgt spid="79"/>
                                            </p:tgtEl>
                                            <p:attrNameLst>
                                              <p:attrName>ppt_w</p:attrName>
                                            </p:attrNameLst>
                                          </p:cBhvr>
                                          <p:tavLst>
                                            <p:tav tm="0">
                                              <p:val>
                                                <p:strVal val="#ppt_w*0.70"/>
                                              </p:val>
                                            </p:tav>
                                            <p:tav tm="100000">
                                              <p:val>
                                                <p:strVal val="#ppt_w"/>
                                              </p:val>
                                            </p:tav>
                                          </p:tavLst>
                                        </p:anim>
                                        <p:anim calcmode="lin" valueType="num">
                                          <p:cBhvr>
                                            <p:cTn id="81" dur="500" fill="hold"/>
                                            <p:tgtEl>
                                              <p:spTgt spid="79"/>
                                            </p:tgtEl>
                                            <p:attrNameLst>
                                              <p:attrName>ppt_h</p:attrName>
                                            </p:attrNameLst>
                                          </p:cBhvr>
                                          <p:tavLst>
                                            <p:tav tm="0">
                                              <p:val>
                                                <p:strVal val="#ppt_h"/>
                                              </p:val>
                                            </p:tav>
                                            <p:tav tm="100000">
                                              <p:val>
                                                <p:strVal val="#ppt_h"/>
                                              </p:val>
                                            </p:tav>
                                          </p:tavLst>
                                        </p:anim>
                                        <p:animEffect transition="in" filter="fade">
                                          <p:cBhvr>
                                            <p:cTn id="82" dur="500"/>
                                            <p:tgtEl>
                                              <p:spTgt spid="79"/>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46"/>
                                            </p:tgtEl>
                                            <p:attrNameLst>
                                              <p:attrName>style.visibility</p:attrName>
                                            </p:attrNameLst>
                                          </p:cBhvr>
                                          <p:to>
                                            <p:strVal val="visible"/>
                                          </p:to>
                                        </p:set>
                                        <p:animEffect transition="in" filter="wipe(right)">
                                          <p:cBhvr>
                                            <p:cTn id="85" dur="500"/>
                                            <p:tgtEl>
                                              <p:spTgt spid="46"/>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86"/>
                                            </p:tgtEl>
                                            <p:attrNameLst>
                                              <p:attrName>style.visibility</p:attrName>
                                            </p:attrNameLst>
                                          </p:cBhvr>
                                          <p:to>
                                            <p:strVal val="visible"/>
                                          </p:to>
                                        </p:set>
                                        <p:anim calcmode="lin" valueType="num">
                                          <p:cBhvr additive="base">
                                            <p:cTn id="88" dur="500" fill="hold"/>
                                            <p:tgtEl>
                                              <p:spTgt spid="86"/>
                                            </p:tgtEl>
                                            <p:attrNameLst>
                                              <p:attrName>ppt_x</p:attrName>
                                            </p:attrNameLst>
                                          </p:cBhvr>
                                          <p:tavLst>
                                            <p:tav tm="0">
                                              <p:val>
                                                <p:strVal val="0-#ppt_w/2"/>
                                              </p:val>
                                            </p:tav>
                                            <p:tav tm="100000">
                                              <p:val>
                                                <p:strVal val="#ppt_x"/>
                                              </p:val>
                                            </p:tav>
                                          </p:tavLst>
                                        </p:anim>
                                        <p:anim calcmode="lin" valueType="num">
                                          <p:cBhvr additive="base">
                                            <p:cTn id="89" dur="500" fill="hold"/>
                                            <p:tgtEl>
                                              <p:spTgt spid="86"/>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85"/>
                                            </p:tgtEl>
                                            <p:attrNameLst>
                                              <p:attrName>style.visibility</p:attrName>
                                            </p:attrNameLst>
                                          </p:cBhvr>
                                          <p:to>
                                            <p:strVal val="visible"/>
                                          </p:to>
                                        </p:set>
                                        <p:anim calcmode="lin" valueType="num">
                                          <p:cBhvr>
                                            <p:cTn id="92" dur="500" fill="hold"/>
                                            <p:tgtEl>
                                              <p:spTgt spid="85"/>
                                            </p:tgtEl>
                                            <p:attrNameLst>
                                              <p:attrName>ppt_w</p:attrName>
                                            </p:attrNameLst>
                                          </p:cBhvr>
                                          <p:tavLst>
                                            <p:tav tm="0">
                                              <p:val>
                                                <p:strVal val="#ppt_w*0.70"/>
                                              </p:val>
                                            </p:tav>
                                            <p:tav tm="100000">
                                              <p:val>
                                                <p:strVal val="#ppt_w"/>
                                              </p:val>
                                            </p:tav>
                                          </p:tavLst>
                                        </p:anim>
                                        <p:anim calcmode="lin" valueType="num">
                                          <p:cBhvr>
                                            <p:cTn id="93" dur="500" fill="hold"/>
                                            <p:tgtEl>
                                              <p:spTgt spid="85"/>
                                            </p:tgtEl>
                                            <p:attrNameLst>
                                              <p:attrName>ppt_h</p:attrName>
                                            </p:attrNameLst>
                                          </p:cBhvr>
                                          <p:tavLst>
                                            <p:tav tm="0">
                                              <p:val>
                                                <p:strVal val="#ppt_h"/>
                                              </p:val>
                                            </p:tav>
                                            <p:tav tm="100000">
                                              <p:val>
                                                <p:strVal val="#ppt_h"/>
                                              </p:val>
                                            </p:tav>
                                          </p:tavLst>
                                        </p:anim>
                                        <p:animEffect transition="in" filter="fade">
                                          <p:cBhvr>
                                            <p:cTn id="94" dur="500"/>
                                            <p:tgtEl>
                                              <p:spTgt spid="85"/>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78"/>
                                            </p:tgtEl>
                                            <p:attrNameLst>
                                              <p:attrName>style.visibility</p:attrName>
                                            </p:attrNameLst>
                                          </p:cBhvr>
                                          <p:to>
                                            <p:strVal val="visible"/>
                                          </p:to>
                                        </p:set>
                                        <p:animEffect transition="in" filter="wipe(left)">
                                          <p:cBhvr>
                                            <p:cTn id="97" dur="500"/>
                                            <p:tgtEl>
                                              <p:spTgt spid="78"/>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82"/>
                                            </p:tgtEl>
                                            <p:attrNameLst>
                                              <p:attrName>style.visibility</p:attrName>
                                            </p:attrNameLst>
                                          </p:cBhvr>
                                          <p:to>
                                            <p:strVal val="visible"/>
                                          </p:to>
                                        </p:set>
                                        <p:anim calcmode="lin" valueType="num">
                                          <p:cBhvr additive="base">
                                            <p:cTn id="100" dur="500" fill="hold"/>
                                            <p:tgtEl>
                                              <p:spTgt spid="82"/>
                                            </p:tgtEl>
                                            <p:attrNameLst>
                                              <p:attrName>ppt_x</p:attrName>
                                            </p:attrNameLst>
                                          </p:cBhvr>
                                          <p:tavLst>
                                            <p:tav tm="0">
                                              <p:val>
                                                <p:strVal val="1+#ppt_w/2"/>
                                              </p:val>
                                            </p:tav>
                                            <p:tav tm="100000">
                                              <p:val>
                                                <p:strVal val="#ppt_x"/>
                                              </p:val>
                                            </p:tav>
                                          </p:tavLst>
                                        </p:anim>
                                        <p:anim calcmode="lin" valueType="num">
                                          <p:cBhvr additive="base">
                                            <p:cTn id="101" dur="500" fill="hold"/>
                                            <p:tgtEl>
                                              <p:spTgt spid="82"/>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81"/>
                                            </p:tgtEl>
                                            <p:attrNameLst>
                                              <p:attrName>style.visibility</p:attrName>
                                            </p:attrNameLst>
                                          </p:cBhvr>
                                          <p:to>
                                            <p:strVal val="visible"/>
                                          </p:to>
                                        </p:set>
                                        <p:anim calcmode="lin" valueType="num">
                                          <p:cBhvr>
                                            <p:cTn id="104" dur="500" fill="hold"/>
                                            <p:tgtEl>
                                              <p:spTgt spid="81"/>
                                            </p:tgtEl>
                                            <p:attrNameLst>
                                              <p:attrName>ppt_w</p:attrName>
                                            </p:attrNameLst>
                                          </p:cBhvr>
                                          <p:tavLst>
                                            <p:tav tm="0">
                                              <p:val>
                                                <p:strVal val="#ppt_w*0.70"/>
                                              </p:val>
                                            </p:tav>
                                            <p:tav tm="100000">
                                              <p:val>
                                                <p:strVal val="#ppt_w"/>
                                              </p:val>
                                            </p:tav>
                                          </p:tavLst>
                                        </p:anim>
                                        <p:anim calcmode="lin" valueType="num">
                                          <p:cBhvr>
                                            <p:cTn id="105" dur="500" fill="hold"/>
                                            <p:tgtEl>
                                              <p:spTgt spid="81"/>
                                            </p:tgtEl>
                                            <p:attrNameLst>
                                              <p:attrName>ppt_h</p:attrName>
                                            </p:attrNameLst>
                                          </p:cBhvr>
                                          <p:tavLst>
                                            <p:tav tm="0">
                                              <p:val>
                                                <p:strVal val="#ppt_h"/>
                                              </p:val>
                                            </p:tav>
                                            <p:tav tm="100000">
                                              <p:val>
                                                <p:strVal val="#ppt_h"/>
                                              </p:val>
                                            </p:tav>
                                          </p:tavLst>
                                        </p:anim>
                                        <p:animEffect transition="in" filter="fade">
                                          <p:cBhvr>
                                            <p:cTn id="10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7" grpId="1" animBg="1"/>
          <p:bldP spid="72" grpId="0"/>
          <p:bldP spid="72" grpId="1"/>
          <p:bldP spid="73" grpId="0"/>
          <p:bldP spid="73" grpId="1"/>
          <p:bldP spid="74" grpId="0"/>
          <p:bldP spid="74" grpId="1"/>
          <p:bldP spid="75" grpId="0"/>
          <p:bldP spid="75" grpId="1"/>
          <p:bldP spid="76" grpId="0"/>
          <p:bldP spid="76" grpId="1"/>
          <p:bldP spid="77" grpId="0" animBg="1"/>
          <p:bldP spid="78" grpId="0" animBg="1"/>
          <p:bldP spid="79" grpId="0"/>
          <p:bldP spid="80" grpId="0" animBg="1"/>
          <p:bldP spid="81" grpId="0"/>
          <p:bldP spid="82" grpId="0" animBg="1"/>
          <p:bldP spid="83" grpId="0"/>
          <p:bldP spid="84" grpId="0" animBg="1"/>
          <p:bldP spid="85" grpId="0"/>
          <p:bldP spid="86"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5198" y="1247144"/>
            <a:ext cx="3908147" cy="5612444"/>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121926" tIns="60963" rIns="121926" bIns="60963" numCol="1" anchor="t" anchorCtr="0" compatLnSpc="1"/>
          <a:lstStyle/>
          <a:p>
            <a:endParaRPr lang="zh-CN" altLang="en-US">
              <a:cs typeface="+mn-ea"/>
              <a:sym typeface="+mn-lt"/>
            </a:endParaRPr>
          </a:p>
        </p:txBody>
      </p:sp>
      <p:sp>
        <p:nvSpPr>
          <p:cNvPr id="8" name="矩形 7"/>
          <p:cNvSpPr/>
          <p:nvPr/>
        </p:nvSpPr>
        <p:spPr>
          <a:xfrm>
            <a:off x="5135225" y="2660235"/>
            <a:ext cx="7055188" cy="1537001"/>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bg1"/>
              </a:solidFill>
              <a:cs typeface="+mn-ea"/>
              <a:sym typeface="+mn-lt"/>
            </a:endParaRPr>
          </a:p>
        </p:txBody>
      </p:sp>
      <p:sp>
        <p:nvSpPr>
          <p:cNvPr id="2" name="圆角矩形 1"/>
          <p:cNvSpPr/>
          <p:nvPr/>
        </p:nvSpPr>
        <p:spPr>
          <a:xfrm>
            <a:off x="5231223" y="1988856"/>
            <a:ext cx="4895709" cy="63333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r>
              <a:rPr lang="en-US" altLang="zh-CN" sz="3600" b="1" dirty="0">
                <a:ln w="6350">
                  <a:noFill/>
                </a:ln>
                <a:solidFill>
                  <a:schemeClr val="bg1"/>
                </a:solidFill>
                <a:effectLst>
                  <a:outerShdw blurRad="50800" dist="50800" dir="2700000" algn="tl" rotWithShape="0">
                    <a:schemeClr val="tx2">
                      <a:lumMod val="75000"/>
                      <a:alpha val="40000"/>
                    </a:schemeClr>
                  </a:outerShdw>
                </a:effectLst>
                <a:cs typeface="+mn-ea"/>
                <a:sym typeface="+mn-lt"/>
              </a:rPr>
              <a:t>ET-</a:t>
            </a:r>
            <a:r>
              <a:rPr lang="en-US" altLang="zh-CN" sz="3600" b="1" dirty="0" err="1">
                <a:ln w="6350">
                  <a:noFill/>
                </a:ln>
                <a:solidFill>
                  <a:schemeClr val="bg1"/>
                </a:solidFill>
                <a:effectLst>
                  <a:outerShdw blurRad="50800" dist="50800" dir="2700000" algn="tl" rotWithShape="0">
                    <a:schemeClr val="tx2">
                      <a:lumMod val="75000"/>
                      <a:alpha val="40000"/>
                    </a:schemeClr>
                  </a:outerShdw>
                </a:effectLst>
                <a:cs typeface="+mn-ea"/>
                <a:sym typeface="+mn-lt"/>
              </a:rPr>
              <a:t>EPM</a:t>
            </a:r>
            <a:r>
              <a:rPr lang="zh-CN" altLang="en-US" sz="4000" b="1" dirty="0">
                <a:ln w="6350">
                  <a:noFill/>
                </a:ln>
                <a:solidFill>
                  <a:schemeClr val="bg1"/>
                </a:solidFill>
                <a:effectLst>
                  <a:outerShdw blurRad="50800" dist="50800" dir="2700000" algn="tl" rotWithShape="0">
                    <a:schemeClr val="tx2">
                      <a:lumMod val="75000"/>
                      <a:alpha val="40000"/>
                    </a:schemeClr>
                  </a:outerShdw>
                </a:effectLst>
                <a:cs typeface="+mn-ea"/>
                <a:sym typeface="+mn-lt"/>
              </a:rPr>
              <a:t>算法</a:t>
            </a:r>
          </a:p>
        </p:txBody>
      </p:sp>
      <p:sp>
        <p:nvSpPr>
          <p:cNvPr id="3" name="矩形 2"/>
          <p:cNvSpPr/>
          <p:nvPr/>
        </p:nvSpPr>
        <p:spPr>
          <a:xfrm>
            <a:off x="3334428" y="2509830"/>
            <a:ext cx="1816929" cy="1478126"/>
          </a:xfrm>
          <a:prstGeom prst="rect">
            <a:avLst/>
          </a:prstGeom>
        </p:spPr>
        <p:txBody>
          <a:bodyPr wrap="none" lIns="121926" tIns="60963" rIns="121926" bIns="60963">
            <a:spAutoFit/>
          </a:bodyPr>
          <a:lstStyle/>
          <a:p>
            <a:pPr algn="ctr"/>
            <a:r>
              <a:rPr lang="en-US" altLang="zh-CN" sz="8800" dirty="0">
                <a:ln w="6350">
                  <a:solidFill>
                    <a:srgbClr val="EFF6FC"/>
                  </a:solidFill>
                </a:ln>
                <a:noFill/>
                <a:cs typeface="+mn-ea"/>
                <a:sym typeface="+mn-lt"/>
              </a:rPr>
              <a:t>0 3</a:t>
            </a:r>
            <a:endParaRPr lang="zh-CN" altLang="en-US" sz="8800" dirty="0">
              <a:ln w="6350">
                <a:solidFill>
                  <a:srgbClr val="EFF6FC"/>
                </a:solidFill>
              </a:ln>
              <a:noFill/>
              <a:cs typeface="+mn-ea"/>
              <a:sym typeface="+mn-lt"/>
            </a:endParaRPr>
          </a:p>
        </p:txBody>
      </p:sp>
      <p:sp>
        <p:nvSpPr>
          <p:cNvPr id="4" name="矩形 3"/>
          <p:cNvSpPr/>
          <p:nvPr/>
        </p:nvSpPr>
        <p:spPr>
          <a:xfrm>
            <a:off x="5231223" y="2970586"/>
            <a:ext cx="1708172" cy="931030"/>
          </a:xfrm>
          <a:prstGeom prst="rect">
            <a:avLst/>
          </a:prstGeom>
        </p:spPr>
        <p:txBody>
          <a:bodyPr wrap="none" lIns="121926" tIns="60963" rIns="121926" bIns="60963">
            <a:spAutoFit/>
          </a:bodyPr>
          <a:lstStyle/>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突发模式挖掘</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突发模式聚类</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突发话题描述</a:t>
            </a:r>
          </a:p>
        </p:txBody>
      </p:sp>
      <p:sp>
        <p:nvSpPr>
          <p:cNvPr id="5" name="矩形 4"/>
          <p:cNvSpPr/>
          <p:nvPr/>
        </p:nvSpPr>
        <p:spPr>
          <a:xfrm>
            <a:off x="3286894" y="3758644"/>
            <a:ext cx="1848331" cy="430893"/>
          </a:xfrm>
          <a:prstGeom prst="rect">
            <a:avLst/>
          </a:prstGeom>
        </p:spPr>
        <p:txBody>
          <a:bodyPr wrap="square" lIns="121926" tIns="60963" rIns="121926" bIns="60963">
            <a:spAutoFit/>
          </a:bodyPr>
          <a:lstStyle/>
          <a:p>
            <a:pPr algn="ctr"/>
            <a:r>
              <a:rPr lang="en-US" altLang="zh-CN" sz="2000" dirty="0">
                <a:solidFill>
                  <a:schemeClr val="bg1"/>
                </a:solidFill>
                <a:cs typeface="+mn-ea"/>
                <a:sym typeface="+mn-lt"/>
              </a:rPr>
              <a:t>PART THREE</a:t>
            </a:r>
            <a:endParaRPr lang="zh-CN" altLang="en-US" sz="1000" dirty="0">
              <a:solidFill>
                <a:schemeClr val="bg1"/>
              </a:solidFill>
              <a:cs typeface="+mn-ea"/>
              <a:sym typeface="+mn-lt"/>
            </a:endParaRPr>
          </a:p>
        </p:txBody>
      </p:sp>
    </p:spTree>
    <p:extLst>
      <p:ext uri="{BB962C8B-B14F-4D97-AF65-F5344CB8AC3E}">
        <p14:creationId xmlns:p14="http://schemas.microsoft.com/office/powerpoint/2010/main" val="1221627143"/>
      </p:ext>
    </p:extLst>
  </p:cSld>
  <p:clrMapOvr>
    <a:masterClrMapping/>
  </p:clrMapOvr>
  <mc:AlternateContent xmlns:mc="http://schemas.openxmlformats.org/markup-compatibility/2006">
    <mc:Choice xmlns:p14="http://schemas.microsoft.com/office/powerpoint/2010/main" Requires="p14">
      <p:transition spd="slow" p14:dur="1200" advTm="3489">
        <p14:prism/>
      </p:transition>
    </mc:Choice>
    <mc:Fallback>
      <p:transition spd="slow" advTm="3489">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突发模式挖掘</a:t>
            </a:r>
            <a:endParaRPr lang="zh-CN" altLang="en-US" sz="1800" b="1" dirty="0">
              <a:solidFill>
                <a:srgbClr val="03CCCE"/>
              </a:solidFill>
              <a:cs typeface="+mn-ea"/>
              <a:sym typeface="+mn-lt"/>
            </a:endParaRPr>
          </a:p>
        </p:txBody>
      </p:sp>
      <p:sp>
        <p:nvSpPr>
          <p:cNvPr id="3" name="Freeform 103"/>
          <p:cNvSpPr>
            <a:spLocks noEditPoints="1"/>
          </p:cNvSpPr>
          <p:nvPr/>
        </p:nvSpPr>
        <p:spPr bwMode="auto">
          <a:xfrm>
            <a:off x="7351212" y="1920482"/>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4" name="Freeform 104"/>
          <p:cNvSpPr/>
          <p:nvPr/>
        </p:nvSpPr>
        <p:spPr bwMode="auto">
          <a:xfrm>
            <a:off x="5583997" y="2362786"/>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Freeform 105"/>
          <p:cNvSpPr/>
          <p:nvPr/>
        </p:nvSpPr>
        <p:spPr bwMode="auto">
          <a:xfrm>
            <a:off x="5099809" y="484704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Freeform 106"/>
          <p:cNvSpPr/>
          <p:nvPr/>
        </p:nvSpPr>
        <p:spPr bwMode="auto">
          <a:xfrm>
            <a:off x="6658734" y="2365960"/>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Freeform 107"/>
          <p:cNvSpPr/>
          <p:nvPr/>
        </p:nvSpPr>
        <p:spPr bwMode="auto">
          <a:xfrm>
            <a:off x="6709534" y="4847041"/>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Freeform 108"/>
          <p:cNvSpPr>
            <a:spLocks noEditPoints="1"/>
          </p:cNvSpPr>
          <p:nvPr/>
        </p:nvSpPr>
        <p:spPr bwMode="auto">
          <a:xfrm rot="20105526">
            <a:off x="7935063" y="4361406"/>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nvGrpSpPr>
          <p:cNvPr id="9" name="组合 8"/>
          <p:cNvGrpSpPr/>
          <p:nvPr/>
        </p:nvGrpSpPr>
        <p:grpSpPr>
          <a:xfrm>
            <a:off x="5380707" y="1897121"/>
            <a:ext cx="406580" cy="407842"/>
            <a:chOff x="3020219" y="1344612"/>
            <a:chExt cx="511175" cy="512763"/>
          </a:xfrm>
          <a:solidFill>
            <a:srgbClr val="03CCCE"/>
          </a:solidFill>
        </p:grpSpPr>
        <p:sp>
          <p:nvSpPr>
            <p:cNvPr id="10"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5" name="Freeform 80"/>
          <p:cNvSpPr>
            <a:spLocks noEditPoints="1"/>
          </p:cNvSpPr>
          <p:nvPr/>
        </p:nvSpPr>
        <p:spPr bwMode="auto">
          <a:xfrm flipH="1">
            <a:off x="4904546" y="439993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6" name="圆角矩形 15"/>
          <p:cNvSpPr/>
          <p:nvPr/>
        </p:nvSpPr>
        <p:spPr>
          <a:xfrm>
            <a:off x="7949413" y="2192096"/>
            <a:ext cx="2376000" cy="432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smtClean="0">
                <a:solidFill>
                  <a:srgbClr val="25B7C0"/>
                </a:solidFill>
                <a:cs typeface="+mn-ea"/>
                <a:sym typeface="+mn-lt"/>
              </a:rPr>
              <a:t>模式局部效用</a:t>
            </a:r>
            <a:endParaRPr lang="zh-CN" altLang="en-US" sz="1800" b="1" dirty="0">
              <a:solidFill>
                <a:srgbClr val="25B7C0"/>
              </a:solidFill>
              <a:cs typeface="+mn-ea"/>
              <a:sym typeface="+mn-lt"/>
            </a:endParaRPr>
          </a:p>
        </p:txBody>
      </p:sp>
      <p:sp>
        <p:nvSpPr>
          <p:cNvPr id="17" name="圆角矩形 16"/>
          <p:cNvSpPr/>
          <p:nvPr/>
        </p:nvSpPr>
        <p:spPr>
          <a:xfrm>
            <a:off x="8398993" y="4344276"/>
            <a:ext cx="1728000" cy="432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smtClean="0">
                <a:solidFill>
                  <a:srgbClr val="25B7C0"/>
                </a:solidFill>
                <a:cs typeface="+mn-ea"/>
                <a:sym typeface="+mn-lt"/>
              </a:rPr>
              <a:t>模式效用</a:t>
            </a:r>
            <a:endParaRPr lang="zh-CN" altLang="en-US" sz="1800" b="1" dirty="0">
              <a:solidFill>
                <a:srgbClr val="25B7C0"/>
              </a:solidFill>
              <a:cs typeface="+mn-ea"/>
              <a:sym typeface="+mn-lt"/>
            </a:endParaRPr>
          </a:p>
        </p:txBody>
      </p:sp>
      <p:sp>
        <p:nvSpPr>
          <p:cNvPr id="18" name="圆角矩形 17"/>
          <p:cNvSpPr/>
          <p:nvPr/>
        </p:nvSpPr>
        <p:spPr>
          <a:xfrm>
            <a:off x="3016824" y="1897121"/>
            <a:ext cx="1620000" cy="432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800" b="1" dirty="0" smtClean="0">
                <a:solidFill>
                  <a:srgbClr val="25B7C0"/>
                </a:solidFill>
                <a:latin typeface="+mn-ea"/>
                <a:cs typeface="+mn-ea"/>
                <a:sym typeface="+mn-lt"/>
              </a:rPr>
              <a:t>词汇突发性</a:t>
            </a:r>
            <a:endParaRPr lang="zh-CN" altLang="en-US" sz="1800" b="1" dirty="0">
              <a:solidFill>
                <a:srgbClr val="25B7C0"/>
              </a:solidFill>
              <a:latin typeface="+mn-ea"/>
              <a:cs typeface="+mn-ea"/>
              <a:sym typeface="+mn-lt"/>
            </a:endParaRPr>
          </a:p>
        </p:txBody>
      </p:sp>
      <p:sp>
        <p:nvSpPr>
          <p:cNvPr id="19" name="圆角矩形 18"/>
          <p:cNvSpPr/>
          <p:nvPr/>
        </p:nvSpPr>
        <p:spPr>
          <a:xfrm>
            <a:off x="3016824" y="4344276"/>
            <a:ext cx="1620000" cy="432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800" b="1" dirty="0" smtClean="0">
                <a:solidFill>
                  <a:srgbClr val="25B7C0"/>
                </a:solidFill>
                <a:cs typeface="+mn-ea"/>
                <a:sym typeface="+mn-lt"/>
              </a:rPr>
              <a:t>词汇效用</a:t>
            </a:r>
            <a:endParaRPr lang="zh-CN" altLang="en-US" sz="1800" b="1" dirty="0">
              <a:solidFill>
                <a:srgbClr val="25B7C0"/>
              </a:solidFill>
              <a:cs typeface="+mn-ea"/>
              <a:sym typeface="+mn-lt"/>
            </a:endParaRPr>
          </a:p>
        </p:txBody>
      </p:sp>
      <p:grpSp>
        <p:nvGrpSpPr>
          <p:cNvPr id="20" name="组合 19"/>
          <p:cNvGrpSpPr/>
          <p:nvPr/>
        </p:nvGrpSpPr>
        <p:grpSpPr>
          <a:xfrm>
            <a:off x="6369809" y="2333505"/>
            <a:ext cx="417513" cy="3420000"/>
            <a:chOff x="4360547" y="1601788"/>
            <a:chExt cx="417513" cy="3160713"/>
          </a:xfrm>
        </p:grpSpPr>
        <p:sp>
          <p:nvSpPr>
            <p:cNvPr id="21"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2"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3"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4"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5"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6"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7"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graphicFrame>
        <p:nvGraphicFramePr>
          <p:cNvPr id="28" name="对象 27"/>
          <p:cNvGraphicFramePr>
            <a:graphicFrameLocks noChangeAspect="1"/>
          </p:cNvGraphicFramePr>
          <p:nvPr>
            <p:extLst>
              <p:ext uri="{D42A27DB-BD31-4B8C-83A1-F6EECF244321}">
                <p14:modId xmlns:p14="http://schemas.microsoft.com/office/powerpoint/2010/main" val="4096235428"/>
              </p:ext>
            </p:extLst>
          </p:nvPr>
        </p:nvGraphicFramePr>
        <p:xfrm>
          <a:off x="860125" y="2438322"/>
          <a:ext cx="4362450" cy="1508125"/>
        </p:xfrm>
        <a:graphic>
          <a:graphicData uri="http://schemas.openxmlformats.org/presentationml/2006/ole">
            <mc:AlternateContent xmlns:mc="http://schemas.openxmlformats.org/markup-compatibility/2006">
              <mc:Choice xmlns:v="urn:schemas-microsoft-com:vml" Requires="v">
                <p:oleObj spid="_x0000_s4330" name="Equation" r:id="rId5" imgW="2565400" imgH="889000" progId="Equation.DSMT4">
                  <p:embed/>
                </p:oleObj>
              </mc:Choice>
              <mc:Fallback>
                <p:oleObj name="Equation" r:id="rId5" imgW="25654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125" y="2438322"/>
                        <a:ext cx="4362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232128484"/>
              </p:ext>
            </p:extLst>
          </p:nvPr>
        </p:nvGraphicFramePr>
        <p:xfrm>
          <a:off x="914841" y="5085167"/>
          <a:ext cx="3997325" cy="430212"/>
        </p:xfrm>
        <a:graphic>
          <a:graphicData uri="http://schemas.openxmlformats.org/presentationml/2006/ole">
            <mc:AlternateContent xmlns:mc="http://schemas.openxmlformats.org/markup-compatibility/2006">
              <mc:Choice xmlns:v="urn:schemas-microsoft-com:vml" Requires="v">
                <p:oleObj spid="_x0000_s4331" name="Equation" r:id="rId7" imgW="2222500" imgH="241300" progId="Equation.DSMT4">
                  <p:embed/>
                </p:oleObj>
              </mc:Choice>
              <mc:Fallback>
                <p:oleObj name="Equation" r:id="rId7" imgW="22225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841" y="5085167"/>
                        <a:ext cx="39973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576830483"/>
              </p:ext>
            </p:extLst>
          </p:nvPr>
        </p:nvGraphicFramePr>
        <p:xfrm>
          <a:off x="7837504" y="2768916"/>
          <a:ext cx="3054350" cy="606425"/>
        </p:xfrm>
        <a:graphic>
          <a:graphicData uri="http://schemas.openxmlformats.org/presentationml/2006/ole">
            <mc:AlternateContent xmlns:mc="http://schemas.openxmlformats.org/markup-compatibility/2006">
              <mc:Choice xmlns:v="urn:schemas-microsoft-com:vml" Requires="v">
                <p:oleObj spid="_x0000_s4332" name="Equation" r:id="rId9" imgW="1917700" imgH="381000" progId="Equation.DSMT4">
                  <p:embed/>
                </p:oleObj>
              </mc:Choice>
              <mc:Fallback>
                <p:oleObj name="Equation" r:id="rId9" imgW="1917700" imgH="381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37504" y="2768916"/>
                        <a:ext cx="30543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901853781"/>
              </p:ext>
            </p:extLst>
          </p:nvPr>
        </p:nvGraphicFramePr>
        <p:xfrm>
          <a:off x="8272853" y="4983567"/>
          <a:ext cx="2579687" cy="633412"/>
        </p:xfrm>
        <a:graphic>
          <a:graphicData uri="http://schemas.openxmlformats.org/presentationml/2006/ole">
            <mc:AlternateContent xmlns:mc="http://schemas.openxmlformats.org/markup-compatibility/2006">
              <mc:Choice xmlns:v="urn:schemas-microsoft-com:vml" Requires="v">
                <p:oleObj spid="_x0000_s4333" name="Equation" r:id="rId11" imgW="1548728" imgH="380835" progId="Equation.DSMT4">
                  <p:embed/>
                </p:oleObj>
              </mc:Choice>
              <mc:Fallback>
                <p:oleObj name="Equation" r:id="rId11" imgW="1548728" imgH="38083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2853" y="4983567"/>
                        <a:ext cx="257968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矩形 31"/>
          <p:cNvSpPr/>
          <p:nvPr/>
        </p:nvSpPr>
        <p:spPr>
          <a:xfrm>
            <a:off x="1324670" y="1397318"/>
            <a:ext cx="1467068" cy="400110"/>
          </a:xfrm>
          <a:prstGeom prst="rect">
            <a:avLst/>
          </a:prstGeom>
        </p:spPr>
        <p:txBody>
          <a:bodyPr wrap="none">
            <a:spAutoFit/>
          </a:bodyPr>
          <a:lstStyle/>
          <a:p>
            <a:r>
              <a:rPr lang="zh-CN" altLang="en-US" sz="2000" dirty="0" smtClean="0"/>
              <a:t>效用值定义</a:t>
            </a:r>
            <a:endParaRPr lang="en-US" altLang="zh-CN" sz="2000" dirty="0"/>
          </a:p>
        </p:txBody>
      </p:sp>
      <p:grpSp>
        <p:nvGrpSpPr>
          <p:cNvPr id="33" name="组合 32"/>
          <p:cNvGrpSpPr>
            <a:grpSpLocks noChangeAspect="1"/>
          </p:cNvGrpSpPr>
          <p:nvPr/>
        </p:nvGrpSpPr>
        <p:grpSpPr>
          <a:xfrm>
            <a:off x="699827" y="1327373"/>
            <a:ext cx="540000" cy="540000"/>
            <a:chOff x="338180" y="1015602"/>
            <a:chExt cx="986490" cy="986490"/>
          </a:xfrm>
        </p:grpSpPr>
        <p:sp>
          <p:nvSpPr>
            <p:cNvPr id="34"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5" name="Picture 3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spTree>
    <p:custDataLst>
      <p:tags r:id="rId2"/>
    </p:custDataLst>
    <p:extLst>
      <p:ext uri="{BB962C8B-B14F-4D97-AF65-F5344CB8AC3E}">
        <p14:creationId xmlns:p14="http://schemas.microsoft.com/office/powerpoint/2010/main" val="1565637086"/>
      </p:ext>
    </p:extLst>
  </p:cSld>
  <p:clrMapOvr>
    <a:masterClrMapping/>
  </p:clrMapOvr>
  <p:transition spd="slow" advTm="50416">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4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0000">
                                          <p:cBhvr additive="base">
                                            <p:cTn id="7"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lef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300" fill="hold"/>
                                            <p:tgtEl>
                                              <p:spTgt spid="9"/>
                                            </p:tgtEl>
                                            <p:attrNameLst>
                                              <p:attrName>ppt_w</p:attrName>
                                            </p:attrNameLst>
                                          </p:cBhvr>
                                          <p:tavLst>
                                            <p:tav tm="0">
                                              <p:val>
                                                <p:fltVal val="0"/>
                                              </p:val>
                                            </p:tav>
                                            <p:tav tm="100000">
                                              <p:val>
                                                <p:strVal val="#ppt_w"/>
                                              </p:val>
                                            </p:tav>
                                          </p:tavLst>
                                        </p:anim>
                                        <p:anim calcmode="lin" valueType="num">
                                          <p:cBhvr>
                                            <p:cTn id="18" dur="300" fill="hold"/>
                                            <p:tgtEl>
                                              <p:spTgt spid="9"/>
                                            </p:tgtEl>
                                            <p:attrNameLst>
                                              <p:attrName>ppt_h</p:attrName>
                                            </p:attrNameLst>
                                          </p:cBhvr>
                                          <p:tavLst>
                                            <p:tav tm="0">
                                              <p:val>
                                                <p:fltVal val="0"/>
                                              </p:val>
                                            </p:tav>
                                            <p:tav tm="100000">
                                              <p:val>
                                                <p:strVal val="#ppt_h"/>
                                              </p:val>
                                            </p:tav>
                                          </p:tavLst>
                                        </p:anim>
                                        <p:animEffect transition="in" filter="fade">
                                          <p:cBhvr>
                                            <p:cTn id="19" dur="300"/>
                                            <p:tgtEl>
                                              <p:spTgt spid="9"/>
                                            </p:tgtEl>
                                          </p:cBhvr>
                                        </p:animEffect>
                                      </p:childTnLst>
                                    </p:cTn>
                                  </p:par>
                                  <p:par>
                                    <p:cTn id="20" presetID="6" presetClass="emph" presetSubtype="0" autoRev="1" fill="hold" nodeType="withEffect">
                                      <p:stCondLst>
                                        <p:cond delay="0"/>
                                      </p:stCondLst>
                                      <p:childTnLst>
                                        <p:animScale>
                                          <p:cBhvr>
                                            <p:cTn id="21" dur="150" fill="hold"/>
                                            <p:tgtEl>
                                              <p:spTgt spid="9"/>
                                            </p:tgtEl>
                                          </p:cBhvr>
                                          <p:by x="110000" y="110000"/>
                                        </p:animScale>
                                      </p:childTnLst>
                                    </p:cTn>
                                  </p:par>
                                  <p:par>
                                    <p:cTn id="22" presetID="2" presetClass="entr" presetSubtype="8" fill="hold" grpId="0" nodeType="withEffect" p14:presetBounceEnd="60000">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14:bounceEnd="60000">
                                          <p:cBhvr additive="base">
                                            <p:cTn id="24" dur="100" fill="hold"/>
                                            <p:tgtEl>
                                              <p:spTgt spid="18"/>
                                            </p:tgtEl>
                                            <p:attrNameLst>
                                              <p:attrName>ppt_x</p:attrName>
                                            </p:attrNameLst>
                                          </p:cBhvr>
                                          <p:tavLst>
                                            <p:tav tm="0">
                                              <p:val>
                                                <p:strVal val="0-#ppt_w/2"/>
                                              </p:val>
                                            </p:tav>
                                            <p:tav tm="100000">
                                              <p:val>
                                                <p:strVal val="#ppt_x"/>
                                              </p:val>
                                            </p:tav>
                                          </p:tavLst>
                                        </p:anim>
                                        <p:anim calcmode="lin" valueType="num" p14:bounceEnd="60000">
                                          <p:cBhvr additive="base">
                                            <p:cTn id="25" dur="100" fill="hold"/>
                                            <p:tgtEl>
                                              <p:spTgt spid="18"/>
                                            </p:tgtEl>
                                            <p:attrNameLst>
                                              <p:attrName>ppt_y</p:attrName>
                                            </p:attrNameLst>
                                          </p:cBhvr>
                                          <p:tavLst>
                                            <p:tav tm="0">
                                              <p:val>
                                                <p:strVal val="#ppt_y"/>
                                              </p:val>
                                            </p:tav>
                                            <p:tav tm="100000">
                                              <p:val>
                                                <p:strVal val="#ppt_y"/>
                                              </p:val>
                                            </p:tav>
                                          </p:tavLst>
                                        </p:anim>
                                      </p:childTnLst>
                                    </p:cTn>
                                  </p:par>
                                  <p:par>
                                    <p:cTn id="26" presetID="55" presetClass="entr" presetSubtype="0" fill="hold" nodeType="withEffect">
                                      <p:stCondLst>
                                        <p:cond delay="5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strVal val="#ppt_w*0.70"/>
                                              </p:val>
                                            </p:tav>
                                            <p:tav tm="100000">
                                              <p:val>
                                                <p:strVal val="#ppt_w"/>
                                              </p:val>
                                            </p:tav>
                                          </p:tavLst>
                                        </p:anim>
                                        <p:anim calcmode="lin" valueType="num">
                                          <p:cBhvr>
                                            <p:cTn id="29" dur="500" fill="hold"/>
                                            <p:tgtEl>
                                              <p:spTgt spid="28"/>
                                            </p:tgtEl>
                                            <p:attrNameLst>
                                              <p:attrName>ppt_h</p:attrName>
                                            </p:attrNameLst>
                                          </p:cBhvr>
                                          <p:tavLst>
                                            <p:tav tm="0">
                                              <p:val>
                                                <p:strVal val="#ppt_h"/>
                                              </p:val>
                                            </p:tav>
                                            <p:tav tm="100000">
                                              <p:val>
                                                <p:strVal val="#ppt_h"/>
                                              </p:val>
                                            </p:tav>
                                          </p:tavLst>
                                        </p:anim>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ppt_x</p:attrName>
                                            </p:attrNameLst>
                                          </p:cBhvr>
                                          <p:tavLst>
                                            <p:tav tm="0">
                                              <p:val>
                                                <p:strVal val="#ppt_x+#ppt_w*1.125000"/>
                                              </p:val>
                                            </p:tav>
                                            <p:tav tm="100000">
                                              <p:val>
                                                <p:strVal val="#ppt_x"/>
                                              </p:val>
                                            </p:tav>
                                          </p:tavLst>
                                        </p:anim>
                                        <p:animEffect transition="in" filter="wipe(left)">
                                          <p:cBhvr>
                                            <p:cTn id="36" dur="500"/>
                                            <p:tgtEl>
                                              <p:spTgt spid="5"/>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300" fill="hold"/>
                                            <p:tgtEl>
                                              <p:spTgt spid="15"/>
                                            </p:tgtEl>
                                            <p:attrNameLst>
                                              <p:attrName>ppt_w</p:attrName>
                                            </p:attrNameLst>
                                          </p:cBhvr>
                                          <p:tavLst>
                                            <p:tav tm="0">
                                              <p:val>
                                                <p:fltVal val="0"/>
                                              </p:val>
                                            </p:tav>
                                            <p:tav tm="100000">
                                              <p:val>
                                                <p:strVal val="#ppt_w"/>
                                              </p:val>
                                            </p:tav>
                                          </p:tavLst>
                                        </p:anim>
                                        <p:anim calcmode="lin" valueType="num">
                                          <p:cBhvr>
                                            <p:cTn id="41" dur="300" fill="hold"/>
                                            <p:tgtEl>
                                              <p:spTgt spid="15"/>
                                            </p:tgtEl>
                                            <p:attrNameLst>
                                              <p:attrName>ppt_h</p:attrName>
                                            </p:attrNameLst>
                                          </p:cBhvr>
                                          <p:tavLst>
                                            <p:tav tm="0">
                                              <p:val>
                                                <p:fltVal val="0"/>
                                              </p:val>
                                            </p:tav>
                                            <p:tav tm="100000">
                                              <p:val>
                                                <p:strVal val="#ppt_h"/>
                                              </p:val>
                                            </p:tav>
                                          </p:tavLst>
                                        </p:anim>
                                        <p:animEffect transition="in" filter="fade">
                                          <p:cBhvr>
                                            <p:cTn id="42" dur="300"/>
                                            <p:tgtEl>
                                              <p:spTgt spid="15"/>
                                            </p:tgtEl>
                                          </p:cBhvr>
                                        </p:animEffect>
                                      </p:childTnLst>
                                    </p:cTn>
                                  </p:par>
                                  <p:par>
                                    <p:cTn id="43" presetID="6" presetClass="emph" presetSubtype="0" autoRev="1" fill="hold" grpId="1" nodeType="withEffect">
                                      <p:stCondLst>
                                        <p:cond delay="0"/>
                                      </p:stCondLst>
                                      <p:childTnLst>
                                        <p:animScale>
                                          <p:cBhvr>
                                            <p:cTn id="44" dur="150" fill="hold"/>
                                            <p:tgtEl>
                                              <p:spTgt spid="15"/>
                                            </p:tgtEl>
                                          </p:cBhvr>
                                          <p:by x="110000" y="110000"/>
                                        </p:animScale>
                                      </p:childTnLst>
                                    </p:cTn>
                                  </p:par>
                                </p:childTnLst>
                              </p:cTn>
                            </p:par>
                            <p:par>
                              <p:cTn id="45" fill="hold">
                                <p:stCondLst>
                                  <p:cond delay="800"/>
                                </p:stCondLst>
                                <p:childTnLst>
                                  <p:par>
                                    <p:cTn id="46" presetID="2" presetClass="entr" presetSubtype="8" fill="hold" grpId="0" nodeType="afterEffect" p14:presetBounceEnd="60000">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14:bounceEnd="60000">
                                          <p:cBhvr additive="base">
                                            <p:cTn id="48"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49" dur="500" fill="hold"/>
                                            <p:tgtEl>
                                              <p:spTgt spid="19"/>
                                            </p:tgtEl>
                                            <p:attrNameLst>
                                              <p:attrName>ppt_y</p:attrName>
                                            </p:attrNameLst>
                                          </p:cBhvr>
                                          <p:tavLst>
                                            <p:tav tm="0">
                                              <p:val>
                                                <p:strVal val="#ppt_y"/>
                                              </p:val>
                                            </p:tav>
                                            <p:tav tm="100000">
                                              <p:val>
                                                <p:strVal val="#ppt_y"/>
                                              </p:val>
                                            </p:tav>
                                          </p:tavLst>
                                        </p:anim>
                                      </p:childTnLst>
                                    </p:cTn>
                                  </p:par>
                                  <p:par>
                                    <p:cTn id="50" presetID="55" presetClass="entr" presetSubtype="0" fill="hold" nodeType="withEffect">
                                      <p:stCondLst>
                                        <p:cond delay="50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strVal val="#ppt_w*0.70"/>
                                              </p:val>
                                            </p:tav>
                                            <p:tav tm="100000">
                                              <p:val>
                                                <p:strVal val="#ppt_w"/>
                                              </p:val>
                                            </p:tav>
                                          </p:tavLst>
                                        </p:anim>
                                        <p:anim calcmode="lin" valueType="num">
                                          <p:cBhvr>
                                            <p:cTn id="53" dur="500" fill="hold"/>
                                            <p:tgtEl>
                                              <p:spTgt spid="29"/>
                                            </p:tgtEl>
                                            <p:attrNameLst>
                                              <p:attrName>ppt_h</p:attrName>
                                            </p:attrNameLst>
                                          </p:cBhvr>
                                          <p:tavLst>
                                            <p:tav tm="0">
                                              <p:val>
                                                <p:strVal val="#ppt_h"/>
                                              </p:val>
                                            </p:tav>
                                            <p:tav tm="100000">
                                              <p:val>
                                                <p:strVal val="#ppt_h"/>
                                              </p:val>
                                            </p:tav>
                                          </p:tavLst>
                                        </p:anim>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p:tgtEl>
                                              <p:spTgt spid="6"/>
                                            </p:tgtEl>
                                            <p:attrNameLst>
                                              <p:attrName>ppt_x</p:attrName>
                                            </p:attrNameLst>
                                          </p:cBhvr>
                                          <p:tavLst>
                                            <p:tav tm="0">
                                              <p:val>
                                                <p:strVal val="#ppt_x-#ppt_w*1.125000"/>
                                              </p:val>
                                            </p:tav>
                                            <p:tav tm="100000">
                                              <p:val>
                                                <p:strVal val="#ppt_x"/>
                                              </p:val>
                                            </p:tav>
                                          </p:tavLst>
                                        </p:anim>
                                        <p:animEffect transition="in" filter="wipe(right)">
                                          <p:cBhvr>
                                            <p:cTn id="60" dur="500"/>
                                            <p:tgtEl>
                                              <p:spTgt spid="6"/>
                                            </p:tgtEl>
                                          </p:cBhvr>
                                        </p:animEffect>
                                      </p:childTnLst>
                                    </p:cTn>
                                  </p:par>
                                </p:childTnLst>
                              </p:cTn>
                            </p:par>
                            <p:par>
                              <p:cTn id="61" fill="hold">
                                <p:stCondLst>
                                  <p:cond delay="500"/>
                                </p:stCondLst>
                                <p:childTnLst>
                                  <p:par>
                                    <p:cTn id="62" presetID="53" presetClass="entr" presetSubtype="16" fill="hold" grpId="0" nodeType="after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300" fill="hold"/>
                                            <p:tgtEl>
                                              <p:spTgt spid="3"/>
                                            </p:tgtEl>
                                            <p:attrNameLst>
                                              <p:attrName>ppt_w</p:attrName>
                                            </p:attrNameLst>
                                          </p:cBhvr>
                                          <p:tavLst>
                                            <p:tav tm="0">
                                              <p:val>
                                                <p:fltVal val="0"/>
                                              </p:val>
                                            </p:tav>
                                            <p:tav tm="100000">
                                              <p:val>
                                                <p:strVal val="#ppt_w"/>
                                              </p:val>
                                            </p:tav>
                                          </p:tavLst>
                                        </p:anim>
                                        <p:anim calcmode="lin" valueType="num">
                                          <p:cBhvr>
                                            <p:cTn id="65" dur="300" fill="hold"/>
                                            <p:tgtEl>
                                              <p:spTgt spid="3"/>
                                            </p:tgtEl>
                                            <p:attrNameLst>
                                              <p:attrName>ppt_h</p:attrName>
                                            </p:attrNameLst>
                                          </p:cBhvr>
                                          <p:tavLst>
                                            <p:tav tm="0">
                                              <p:val>
                                                <p:fltVal val="0"/>
                                              </p:val>
                                            </p:tav>
                                            <p:tav tm="100000">
                                              <p:val>
                                                <p:strVal val="#ppt_h"/>
                                              </p:val>
                                            </p:tav>
                                          </p:tavLst>
                                        </p:anim>
                                        <p:animEffect transition="in" filter="fade">
                                          <p:cBhvr>
                                            <p:cTn id="66" dur="300"/>
                                            <p:tgtEl>
                                              <p:spTgt spid="3"/>
                                            </p:tgtEl>
                                          </p:cBhvr>
                                        </p:animEffect>
                                      </p:childTnLst>
                                    </p:cTn>
                                  </p:par>
                                  <p:par>
                                    <p:cTn id="67" presetID="6" presetClass="emph" presetSubtype="0" autoRev="1" fill="hold" grpId="1" nodeType="withEffect">
                                      <p:stCondLst>
                                        <p:cond delay="0"/>
                                      </p:stCondLst>
                                      <p:childTnLst>
                                        <p:animScale>
                                          <p:cBhvr>
                                            <p:cTn id="68" dur="150" fill="hold"/>
                                            <p:tgtEl>
                                              <p:spTgt spid="3"/>
                                            </p:tgtEl>
                                          </p:cBhvr>
                                          <p:by x="110000" y="110000"/>
                                        </p:animScale>
                                      </p:childTnLst>
                                    </p:cTn>
                                  </p:par>
                                </p:childTnLst>
                              </p:cTn>
                            </p:par>
                            <p:par>
                              <p:cTn id="69" fill="hold">
                                <p:stCondLst>
                                  <p:cond delay="800"/>
                                </p:stCondLst>
                                <p:childTnLst>
                                  <p:par>
                                    <p:cTn id="70" presetID="2" presetClass="entr" presetSubtype="2" fill="hold" grpId="0" nodeType="afterEffect" p14:presetBounceEnd="60000">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14:bounceEnd="60000">
                                          <p:cBhvr additive="base">
                                            <p:cTn id="72"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16"/>
                                            </p:tgtEl>
                                            <p:attrNameLst>
                                              <p:attrName>ppt_y</p:attrName>
                                            </p:attrNameLst>
                                          </p:cBhvr>
                                          <p:tavLst>
                                            <p:tav tm="0">
                                              <p:val>
                                                <p:strVal val="#ppt_y"/>
                                              </p:val>
                                            </p:tav>
                                            <p:tav tm="100000">
                                              <p:val>
                                                <p:strVal val="#ppt_y"/>
                                              </p:val>
                                            </p:tav>
                                          </p:tavLst>
                                        </p:anim>
                                      </p:childTnLst>
                                    </p:cTn>
                                  </p:par>
                                  <p:par>
                                    <p:cTn id="74" presetID="55" presetClass="entr" presetSubtype="0" fill="hold" nodeType="withEffect">
                                      <p:stCondLst>
                                        <p:cond delay="5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strVal val="#ppt_w*0.70"/>
                                              </p:val>
                                            </p:tav>
                                            <p:tav tm="100000">
                                              <p:val>
                                                <p:strVal val="#ppt_w"/>
                                              </p:val>
                                            </p:tav>
                                          </p:tavLst>
                                        </p:anim>
                                        <p:anim calcmode="lin" valueType="num">
                                          <p:cBhvr>
                                            <p:cTn id="77" dur="500" fill="hold"/>
                                            <p:tgtEl>
                                              <p:spTgt spid="30"/>
                                            </p:tgtEl>
                                            <p:attrNameLst>
                                              <p:attrName>ppt_h</p:attrName>
                                            </p:attrNameLst>
                                          </p:cBhvr>
                                          <p:tavLst>
                                            <p:tav tm="0">
                                              <p:val>
                                                <p:strVal val="#ppt_h"/>
                                              </p:val>
                                            </p:tav>
                                            <p:tav tm="100000">
                                              <p:val>
                                                <p:strVal val="#ppt_h"/>
                                              </p:val>
                                            </p:tav>
                                          </p:tavLst>
                                        </p:anim>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p:tgtEl>
                                              <p:spTgt spid="7"/>
                                            </p:tgtEl>
                                            <p:attrNameLst>
                                              <p:attrName>ppt_x</p:attrName>
                                            </p:attrNameLst>
                                          </p:cBhvr>
                                          <p:tavLst>
                                            <p:tav tm="0">
                                              <p:val>
                                                <p:strVal val="#ppt_x-#ppt_w*1.125000"/>
                                              </p:val>
                                            </p:tav>
                                            <p:tav tm="100000">
                                              <p:val>
                                                <p:strVal val="#ppt_x"/>
                                              </p:val>
                                            </p:tav>
                                          </p:tavLst>
                                        </p:anim>
                                        <p:animEffect transition="in" filter="wipe(right)">
                                          <p:cBhvr>
                                            <p:cTn id="84" dur="500"/>
                                            <p:tgtEl>
                                              <p:spTgt spid="7"/>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p:cTn id="88" dur="300" fill="hold"/>
                                            <p:tgtEl>
                                              <p:spTgt spid="8"/>
                                            </p:tgtEl>
                                            <p:attrNameLst>
                                              <p:attrName>ppt_w</p:attrName>
                                            </p:attrNameLst>
                                          </p:cBhvr>
                                          <p:tavLst>
                                            <p:tav tm="0">
                                              <p:val>
                                                <p:fltVal val="0"/>
                                              </p:val>
                                            </p:tav>
                                            <p:tav tm="100000">
                                              <p:val>
                                                <p:strVal val="#ppt_w"/>
                                              </p:val>
                                            </p:tav>
                                          </p:tavLst>
                                        </p:anim>
                                        <p:anim calcmode="lin" valueType="num">
                                          <p:cBhvr>
                                            <p:cTn id="89" dur="300" fill="hold"/>
                                            <p:tgtEl>
                                              <p:spTgt spid="8"/>
                                            </p:tgtEl>
                                            <p:attrNameLst>
                                              <p:attrName>ppt_h</p:attrName>
                                            </p:attrNameLst>
                                          </p:cBhvr>
                                          <p:tavLst>
                                            <p:tav tm="0">
                                              <p:val>
                                                <p:fltVal val="0"/>
                                              </p:val>
                                            </p:tav>
                                            <p:tav tm="100000">
                                              <p:val>
                                                <p:strVal val="#ppt_h"/>
                                              </p:val>
                                            </p:tav>
                                          </p:tavLst>
                                        </p:anim>
                                        <p:animEffect transition="in" filter="fade">
                                          <p:cBhvr>
                                            <p:cTn id="90" dur="300"/>
                                            <p:tgtEl>
                                              <p:spTgt spid="8"/>
                                            </p:tgtEl>
                                          </p:cBhvr>
                                        </p:animEffect>
                                      </p:childTnLst>
                                    </p:cTn>
                                  </p:par>
                                  <p:par>
                                    <p:cTn id="91" presetID="6" presetClass="emph" presetSubtype="0" autoRev="1" fill="hold" grpId="1" nodeType="withEffect">
                                      <p:stCondLst>
                                        <p:cond delay="0"/>
                                      </p:stCondLst>
                                      <p:childTnLst>
                                        <p:animScale>
                                          <p:cBhvr>
                                            <p:cTn id="92" dur="150" fill="hold"/>
                                            <p:tgtEl>
                                              <p:spTgt spid="8"/>
                                            </p:tgtEl>
                                          </p:cBhvr>
                                          <p:by x="110000" y="110000"/>
                                        </p:animScale>
                                      </p:childTnLst>
                                    </p:cTn>
                                  </p:par>
                                </p:childTnLst>
                              </p:cTn>
                            </p:par>
                            <p:par>
                              <p:cTn id="93" fill="hold">
                                <p:stCondLst>
                                  <p:cond delay="800"/>
                                </p:stCondLst>
                                <p:childTnLst>
                                  <p:par>
                                    <p:cTn id="94" presetID="2" presetClass="entr" presetSubtype="2" fill="hold" grpId="0" nodeType="afterEffect" p14:presetBounceEnd="60000">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14:bounceEnd="60000">
                                          <p:cBhvr additive="base">
                                            <p:cTn id="96" dur="5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97" dur="500" fill="hold"/>
                                            <p:tgtEl>
                                              <p:spTgt spid="17"/>
                                            </p:tgtEl>
                                            <p:attrNameLst>
                                              <p:attrName>ppt_y</p:attrName>
                                            </p:attrNameLst>
                                          </p:cBhvr>
                                          <p:tavLst>
                                            <p:tav tm="0">
                                              <p:val>
                                                <p:strVal val="#ppt_y"/>
                                              </p:val>
                                            </p:tav>
                                            <p:tav tm="100000">
                                              <p:val>
                                                <p:strVal val="#ppt_y"/>
                                              </p:val>
                                            </p:tav>
                                          </p:tavLst>
                                        </p:anim>
                                      </p:childTnLst>
                                    </p:cTn>
                                  </p:par>
                                  <p:par>
                                    <p:cTn id="98" presetID="55" presetClass="entr" presetSubtype="0" fill="hold" nodeType="withEffect">
                                      <p:stCondLst>
                                        <p:cond delay="50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500" fill="hold"/>
                                            <p:tgtEl>
                                              <p:spTgt spid="31"/>
                                            </p:tgtEl>
                                            <p:attrNameLst>
                                              <p:attrName>ppt_w</p:attrName>
                                            </p:attrNameLst>
                                          </p:cBhvr>
                                          <p:tavLst>
                                            <p:tav tm="0">
                                              <p:val>
                                                <p:strVal val="#ppt_w*0.70"/>
                                              </p:val>
                                            </p:tav>
                                            <p:tav tm="100000">
                                              <p:val>
                                                <p:strVal val="#ppt_w"/>
                                              </p:val>
                                            </p:tav>
                                          </p:tavLst>
                                        </p:anim>
                                        <p:anim calcmode="lin" valueType="num">
                                          <p:cBhvr>
                                            <p:cTn id="101" dur="500" fill="hold"/>
                                            <p:tgtEl>
                                              <p:spTgt spid="31"/>
                                            </p:tgtEl>
                                            <p:attrNameLst>
                                              <p:attrName>ppt_h</p:attrName>
                                            </p:attrNameLst>
                                          </p:cBhvr>
                                          <p:tavLst>
                                            <p:tav tm="0">
                                              <p:val>
                                                <p:strVal val="#ppt_h"/>
                                              </p:val>
                                            </p:tav>
                                            <p:tav tm="100000">
                                              <p:val>
                                                <p:strVal val="#ppt_h"/>
                                              </p:val>
                                            </p:tav>
                                          </p:tavLst>
                                        </p:anim>
                                        <p:animEffect transition="in" filter="fade">
                                          <p:cBhvr>
                                            <p:cTn id="10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6" grpId="0" animBg="1"/>
          <p:bldP spid="7" grpId="0" animBg="1"/>
          <p:bldP spid="8" grpId="0" animBg="1"/>
          <p:bldP spid="8" grpId="1" animBg="1"/>
          <p:bldP spid="15" grpId="0" animBg="1"/>
          <p:bldP spid="15" grpId="1" animBg="1"/>
          <p:bldP spid="16" grpId="0"/>
          <p:bldP spid="17" grpId="0"/>
          <p:bldP spid="18"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lef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300" fill="hold"/>
                                            <p:tgtEl>
                                              <p:spTgt spid="9"/>
                                            </p:tgtEl>
                                            <p:attrNameLst>
                                              <p:attrName>ppt_w</p:attrName>
                                            </p:attrNameLst>
                                          </p:cBhvr>
                                          <p:tavLst>
                                            <p:tav tm="0">
                                              <p:val>
                                                <p:fltVal val="0"/>
                                              </p:val>
                                            </p:tav>
                                            <p:tav tm="100000">
                                              <p:val>
                                                <p:strVal val="#ppt_w"/>
                                              </p:val>
                                            </p:tav>
                                          </p:tavLst>
                                        </p:anim>
                                        <p:anim calcmode="lin" valueType="num">
                                          <p:cBhvr>
                                            <p:cTn id="18" dur="300" fill="hold"/>
                                            <p:tgtEl>
                                              <p:spTgt spid="9"/>
                                            </p:tgtEl>
                                            <p:attrNameLst>
                                              <p:attrName>ppt_h</p:attrName>
                                            </p:attrNameLst>
                                          </p:cBhvr>
                                          <p:tavLst>
                                            <p:tav tm="0">
                                              <p:val>
                                                <p:fltVal val="0"/>
                                              </p:val>
                                            </p:tav>
                                            <p:tav tm="100000">
                                              <p:val>
                                                <p:strVal val="#ppt_h"/>
                                              </p:val>
                                            </p:tav>
                                          </p:tavLst>
                                        </p:anim>
                                        <p:animEffect transition="in" filter="fade">
                                          <p:cBhvr>
                                            <p:cTn id="19" dur="300"/>
                                            <p:tgtEl>
                                              <p:spTgt spid="9"/>
                                            </p:tgtEl>
                                          </p:cBhvr>
                                        </p:animEffect>
                                      </p:childTnLst>
                                    </p:cTn>
                                  </p:par>
                                  <p:par>
                                    <p:cTn id="20" presetID="6" presetClass="emph" presetSubtype="0" autoRev="1" fill="hold" nodeType="withEffect">
                                      <p:stCondLst>
                                        <p:cond delay="0"/>
                                      </p:stCondLst>
                                      <p:childTnLst>
                                        <p:animScale>
                                          <p:cBhvr>
                                            <p:cTn id="21" dur="150" fill="hold"/>
                                            <p:tgtEl>
                                              <p:spTgt spid="9"/>
                                            </p:tgtEl>
                                          </p:cBhvr>
                                          <p:by x="110000" y="110000"/>
                                        </p:animScale>
                                      </p:childTnLst>
                                    </p:cTn>
                                  </p:par>
                                  <p:par>
                                    <p:cTn id="22" presetID="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 fill="hold"/>
                                            <p:tgtEl>
                                              <p:spTgt spid="18"/>
                                            </p:tgtEl>
                                            <p:attrNameLst>
                                              <p:attrName>ppt_x</p:attrName>
                                            </p:attrNameLst>
                                          </p:cBhvr>
                                          <p:tavLst>
                                            <p:tav tm="0">
                                              <p:val>
                                                <p:strVal val="0-#ppt_w/2"/>
                                              </p:val>
                                            </p:tav>
                                            <p:tav tm="100000">
                                              <p:val>
                                                <p:strVal val="#ppt_x"/>
                                              </p:val>
                                            </p:tav>
                                          </p:tavLst>
                                        </p:anim>
                                        <p:anim calcmode="lin" valueType="num">
                                          <p:cBhvr additive="base">
                                            <p:cTn id="25" dur="100" fill="hold"/>
                                            <p:tgtEl>
                                              <p:spTgt spid="18"/>
                                            </p:tgtEl>
                                            <p:attrNameLst>
                                              <p:attrName>ppt_y</p:attrName>
                                            </p:attrNameLst>
                                          </p:cBhvr>
                                          <p:tavLst>
                                            <p:tav tm="0">
                                              <p:val>
                                                <p:strVal val="#ppt_y"/>
                                              </p:val>
                                            </p:tav>
                                            <p:tav tm="100000">
                                              <p:val>
                                                <p:strVal val="#ppt_y"/>
                                              </p:val>
                                            </p:tav>
                                          </p:tavLst>
                                        </p:anim>
                                      </p:childTnLst>
                                    </p:cTn>
                                  </p:par>
                                  <p:par>
                                    <p:cTn id="26" presetID="55" presetClass="entr" presetSubtype="0" fill="hold" nodeType="withEffect">
                                      <p:stCondLst>
                                        <p:cond delay="5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strVal val="#ppt_w*0.70"/>
                                              </p:val>
                                            </p:tav>
                                            <p:tav tm="100000">
                                              <p:val>
                                                <p:strVal val="#ppt_w"/>
                                              </p:val>
                                            </p:tav>
                                          </p:tavLst>
                                        </p:anim>
                                        <p:anim calcmode="lin" valueType="num">
                                          <p:cBhvr>
                                            <p:cTn id="29" dur="500" fill="hold"/>
                                            <p:tgtEl>
                                              <p:spTgt spid="28"/>
                                            </p:tgtEl>
                                            <p:attrNameLst>
                                              <p:attrName>ppt_h</p:attrName>
                                            </p:attrNameLst>
                                          </p:cBhvr>
                                          <p:tavLst>
                                            <p:tav tm="0">
                                              <p:val>
                                                <p:strVal val="#ppt_h"/>
                                              </p:val>
                                            </p:tav>
                                            <p:tav tm="100000">
                                              <p:val>
                                                <p:strVal val="#ppt_h"/>
                                              </p:val>
                                            </p:tav>
                                          </p:tavLst>
                                        </p:anim>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ppt_x</p:attrName>
                                            </p:attrNameLst>
                                          </p:cBhvr>
                                          <p:tavLst>
                                            <p:tav tm="0">
                                              <p:val>
                                                <p:strVal val="#ppt_x+#ppt_w*1.125000"/>
                                              </p:val>
                                            </p:tav>
                                            <p:tav tm="100000">
                                              <p:val>
                                                <p:strVal val="#ppt_x"/>
                                              </p:val>
                                            </p:tav>
                                          </p:tavLst>
                                        </p:anim>
                                        <p:animEffect transition="in" filter="wipe(left)">
                                          <p:cBhvr>
                                            <p:cTn id="36" dur="500"/>
                                            <p:tgtEl>
                                              <p:spTgt spid="5"/>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300" fill="hold"/>
                                            <p:tgtEl>
                                              <p:spTgt spid="15"/>
                                            </p:tgtEl>
                                            <p:attrNameLst>
                                              <p:attrName>ppt_w</p:attrName>
                                            </p:attrNameLst>
                                          </p:cBhvr>
                                          <p:tavLst>
                                            <p:tav tm="0">
                                              <p:val>
                                                <p:fltVal val="0"/>
                                              </p:val>
                                            </p:tav>
                                            <p:tav tm="100000">
                                              <p:val>
                                                <p:strVal val="#ppt_w"/>
                                              </p:val>
                                            </p:tav>
                                          </p:tavLst>
                                        </p:anim>
                                        <p:anim calcmode="lin" valueType="num">
                                          <p:cBhvr>
                                            <p:cTn id="41" dur="300" fill="hold"/>
                                            <p:tgtEl>
                                              <p:spTgt spid="15"/>
                                            </p:tgtEl>
                                            <p:attrNameLst>
                                              <p:attrName>ppt_h</p:attrName>
                                            </p:attrNameLst>
                                          </p:cBhvr>
                                          <p:tavLst>
                                            <p:tav tm="0">
                                              <p:val>
                                                <p:fltVal val="0"/>
                                              </p:val>
                                            </p:tav>
                                            <p:tav tm="100000">
                                              <p:val>
                                                <p:strVal val="#ppt_h"/>
                                              </p:val>
                                            </p:tav>
                                          </p:tavLst>
                                        </p:anim>
                                        <p:animEffect transition="in" filter="fade">
                                          <p:cBhvr>
                                            <p:cTn id="42" dur="300"/>
                                            <p:tgtEl>
                                              <p:spTgt spid="15"/>
                                            </p:tgtEl>
                                          </p:cBhvr>
                                        </p:animEffect>
                                      </p:childTnLst>
                                    </p:cTn>
                                  </p:par>
                                  <p:par>
                                    <p:cTn id="43" presetID="6" presetClass="emph" presetSubtype="0" autoRev="1" fill="hold" grpId="1" nodeType="withEffect">
                                      <p:stCondLst>
                                        <p:cond delay="0"/>
                                      </p:stCondLst>
                                      <p:childTnLst>
                                        <p:animScale>
                                          <p:cBhvr>
                                            <p:cTn id="44" dur="150" fill="hold"/>
                                            <p:tgtEl>
                                              <p:spTgt spid="15"/>
                                            </p:tgtEl>
                                          </p:cBhvr>
                                          <p:by x="110000" y="110000"/>
                                        </p:animScale>
                                      </p:childTnLst>
                                    </p:cTn>
                                  </p:par>
                                </p:childTnLst>
                              </p:cTn>
                            </p:par>
                            <p:par>
                              <p:cTn id="45" fill="hold">
                                <p:stCondLst>
                                  <p:cond delay="800"/>
                                </p:stCondLst>
                                <p:childTnLst>
                                  <p:par>
                                    <p:cTn id="46" presetID="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0-#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par>
                                    <p:cTn id="50" presetID="55" presetClass="entr" presetSubtype="0" fill="hold" nodeType="withEffect">
                                      <p:stCondLst>
                                        <p:cond delay="50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strVal val="#ppt_w*0.70"/>
                                              </p:val>
                                            </p:tav>
                                            <p:tav tm="100000">
                                              <p:val>
                                                <p:strVal val="#ppt_w"/>
                                              </p:val>
                                            </p:tav>
                                          </p:tavLst>
                                        </p:anim>
                                        <p:anim calcmode="lin" valueType="num">
                                          <p:cBhvr>
                                            <p:cTn id="53" dur="500" fill="hold"/>
                                            <p:tgtEl>
                                              <p:spTgt spid="29"/>
                                            </p:tgtEl>
                                            <p:attrNameLst>
                                              <p:attrName>ppt_h</p:attrName>
                                            </p:attrNameLst>
                                          </p:cBhvr>
                                          <p:tavLst>
                                            <p:tav tm="0">
                                              <p:val>
                                                <p:strVal val="#ppt_h"/>
                                              </p:val>
                                            </p:tav>
                                            <p:tav tm="100000">
                                              <p:val>
                                                <p:strVal val="#ppt_h"/>
                                              </p:val>
                                            </p:tav>
                                          </p:tavLst>
                                        </p:anim>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p:tgtEl>
                                              <p:spTgt spid="6"/>
                                            </p:tgtEl>
                                            <p:attrNameLst>
                                              <p:attrName>ppt_x</p:attrName>
                                            </p:attrNameLst>
                                          </p:cBhvr>
                                          <p:tavLst>
                                            <p:tav tm="0">
                                              <p:val>
                                                <p:strVal val="#ppt_x-#ppt_w*1.125000"/>
                                              </p:val>
                                            </p:tav>
                                            <p:tav tm="100000">
                                              <p:val>
                                                <p:strVal val="#ppt_x"/>
                                              </p:val>
                                            </p:tav>
                                          </p:tavLst>
                                        </p:anim>
                                        <p:animEffect transition="in" filter="wipe(right)">
                                          <p:cBhvr>
                                            <p:cTn id="60" dur="500"/>
                                            <p:tgtEl>
                                              <p:spTgt spid="6"/>
                                            </p:tgtEl>
                                          </p:cBhvr>
                                        </p:animEffect>
                                      </p:childTnLst>
                                    </p:cTn>
                                  </p:par>
                                </p:childTnLst>
                              </p:cTn>
                            </p:par>
                            <p:par>
                              <p:cTn id="61" fill="hold">
                                <p:stCondLst>
                                  <p:cond delay="500"/>
                                </p:stCondLst>
                                <p:childTnLst>
                                  <p:par>
                                    <p:cTn id="62" presetID="53" presetClass="entr" presetSubtype="16" fill="hold" grpId="0" nodeType="after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300" fill="hold"/>
                                            <p:tgtEl>
                                              <p:spTgt spid="3"/>
                                            </p:tgtEl>
                                            <p:attrNameLst>
                                              <p:attrName>ppt_w</p:attrName>
                                            </p:attrNameLst>
                                          </p:cBhvr>
                                          <p:tavLst>
                                            <p:tav tm="0">
                                              <p:val>
                                                <p:fltVal val="0"/>
                                              </p:val>
                                            </p:tav>
                                            <p:tav tm="100000">
                                              <p:val>
                                                <p:strVal val="#ppt_w"/>
                                              </p:val>
                                            </p:tav>
                                          </p:tavLst>
                                        </p:anim>
                                        <p:anim calcmode="lin" valueType="num">
                                          <p:cBhvr>
                                            <p:cTn id="65" dur="300" fill="hold"/>
                                            <p:tgtEl>
                                              <p:spTgt spid="3"/>
                                            </p:tgtEl>
                                            <p:attrNameLst>
                                              <p:attrName>ppt_h</p:attrName>
                                            </p:attrNameLst>
                                          </p:cBhvr>
                                          <p:tavLst>
                                            <p:tav tm="0">
                                              <p:val>
                                                <p:fltVal val="0"/>
                                              </p:val>
                                            </p:tav>
                                            <p:tav tm="100000">
                                              <p:val>
                                                <p:strVal val="#ppt_h"/>
                                              </p:val>
                                            </p:tav>
                                          </p:tavLst>
                                        </p:anim>
                                        <p:animEffect transition="in" filter="fade">
                                          <p:cBhvr>
                                            <p:cTn id="66" dur="300"/>
                                            <p:tgtEl>
                                              <p:spTgt spid="3"/>
                                            </p:tgtEl>
                                          </p:cBhvr>
                                        </p:animEffect>
                                      </p:childTnLst>
                                    </p:cTn>
                                  </p:par>
                                  <p:par>
                                    <p:cTn id="67" presetID="6" presetClass="emph" presetSubtype="0" autoRev="1" fill="hold" grpId="1" nodeType="withEffect">
                                      <p:stCondLst>
                                        <p:cond delay="0"/>
                                      </p:stCondLst>
                                      <p:childTnLst>
                                        <p:animScale>
                                          <p:cBhvr>
                                            <p:cTn id="68" dur="150" fill="hold"/>
                                            <p:tgtEl>
                                              <p:spTgt spid="3"/>
                                            </p:tgtEl>
                                          </p:cBhvr>
                                          <p:by x="110000" y="110000"/>
                                        </p:animScale>
                                      </p:childTnLst>
                                    </p:cTn>
                                  </p:par>
                                </p:childTnLst>
                              </p:cTn>
                            </p:par>
                            <p:par>
                              <p:cTn id="69" fill="hold">
                                <p:stCondLst>
                                  <p:cond delay="800"/>
                                </p:stCondLst>
                                <p:childTnLst>
                                  <p:par>
                                    <p:cTn id="70" presetID="2" presetClass="entr" presetSubtype="2"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1+#ppt_w/2"/>
                                              </p:val>
                                            </p:tav>
                                            <p:tav tm="100000">
                                              <p:val>
                                                <p:strVal val="#ppt_x"/>
                                              </p:val>
                                            </p:tav>
                                          </p:tavLst>
                                        </p:anim>
                                        <p:anim calcmode="lin" valueType="num">
                                          <p:cBhvr additive="base">
                                            <p:cTn id="73" dur="500" fill="hold"/>
                                            <p:tgtEl>
                                              <p:spTgt spid="16"/>
                                            </p:tgtEl>
                                            <p:attrNameLst>
                                              <p:attrName>ppt_y</p:attrName>
                                            </p:attrNameLst>
                                          </p:cBhvr>
                                          <p:tavLst>
                                            <p:tav tm="0">
                                              <p:val>
                                                <p:strVal val="#ppt_y"/>
                                              </p:val>
                                            </p:tav>
                                            <p:tav tm="100000">
                                              <p:val>
                                                <p:strVal val="#ppt_y"/>
                                              </p:val>
                                            </p:tav>
                                          </p:tavLst>
                                        </p:anim>
                                      </p:childTnLst>
                                    </p:cTn>
                                  </p:par>
                                  <p:par>
                                    <p:cTn id="74" presetID="55" presetClass="entr" presetSubtype="0" fill="hold" nodeType="withEffect">
                                      <p:stCondLst>
                                        <p:cond delay="5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strVal val="#ppt_w*0.70"/>
                                              </p:val>
                                            </p:tav>
                                            <p:tav tm="100000">
                                              <p:val>
                                                <p:strVal val="#ppt_w"/>
                                              </p:val>
                                            </p:tav>
                                          </p:tavLst>
                                        </p:anim>
                                        <p:anim calcmode="lin" valueType="num">
                                          <p:cBhvr>
                                            <p:cTn id="77" dur="500" fill="hold"/>
                                            <p:tgtEl>
                                              <p:spTgt spid="30"/>
                                            </p:tgtEl>
                                            <p:attrNameLst>
                                              <p:attrName>ppt_h</p:attrName>
                                            </p:attrNameLst>
                                          </p:cBhvr>
                                          <p:tavLst>
                                            <p:tav tm="0">
                                              <p:val>
                                                <p:strVal val="#ppt_h"/>
                                              </p:val>
                                            </p:tav>
                                            <p:tav tm="100000">
                                              <p:val>
                                                <p:strVal val="#ppt_h"/>
                                              </p:val>
                                            </p:tav>
                                          </p:tavLst>
                                        </p:anim>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p:tgtEl>
                                              <p:spTgt spid="7"/>
                                            </p:tgtEl>
                                            <p:attrNameLst>
                                              <p:attrName>ppt_x</p:attrName>
                                            </p:attrNameLst>
                                          </p:cBhvr>
                                          <p:tavLst>
                                            <p:tav tm="0">
                                              <p:val>
                                                <p:strVal val="#ppt_x-#ppt_w*1.125000"/>
                                              </p:val>
                                            </p:tav>
                                            <p:tav tm="100000">
                                              <p:val>
                                                <p:strVal val="#ppt_x"/>
                                              </p:val>
                                            </p:tav>
                                          </p:tavLst>
                                        </p:anim>
                                        <p:animEffect transition="in" filter="wipe(right)">
                                          <p:cBhvr>
                                            <p:cTn id="84" dur="500"/>
                                            <p:tgtEl>
                                              <p:spTgt spid="7"/>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p:cTn id="88" dur="300" fill="hold"/>
                                            <p:tgtEl>
                                              <p:spTgt spid="8"/>
                                            </p:tgtEl>
                                            <p:attrNameLst>
                                              <p:attrName>ppt_w</p:attrName>
                                            </p:attrNameLst>
                                          </p:cBhvr>
                                          <p:tavLst>
                                            <p:tav tm="0">
                                              <p:val>
                                                <p:fltVal val="0"/>
                                              </p:val>
                                            </p:tav>
                                            <p:tav tm="100000">
                                              <p:val>
                                                <p:strVal val="#ppt_w"/>
                                              </p:val>
                                            </p:tav>
                                          </p:tavLst>
                                        </p:anim>
                                        <p:anim calcmode="lin" valueType="num">
                                          <p:cBhvr>
                                            <p:cTn id="89" dur="300" fill="hold"/>
                                            <p:tgtEl>
                                              <p:spTgt spid="8"/>
                                            </p:tgtEl>
                                            <p:attrNameLst>
                                              <p:attrName>ppt_h</p:attrName>
                                            </p:attrNameLst>
                                          </p:cBhvr>
                                          <p:tavLst>
                                            <p:tav tm="0">
                                              <p:val>
                                                <p:fltVal val="0"/>
                                              </p:val>
                                            </p:tav>
                                            <p:tav tm="100000">
                                              <p:val>
                                                <p:strVal val="#ppt_h"/>
                                              </p:val>
                                            </p:tav>
                                          </p:tavLst>
                                        </p:anim>
                                        <p:animEffect transition="in" filter="fade">
                                          <p:cBhvr>
                                            <p:cTn id="90" dur="300"/>
                                            <p:tgtEl>
                                              <p:spTgt spid="8"/>
                                            </p:tgtEl>
                                          </p:cBhvr>
                                        </p:animEffect>
                                      </p:childTnLst>
                                    </p:cTn>
                                  </p:par>
                                  <p:par>
                                    <p:cTn id="91" presetID="6" presetClass="emph" presetSubtype="0" autoRev="1" fill="hold" grpId="1" nodeType="withEffect">
                                      <p:stCondLst>
                                        <p:cond delay="0"/>
                                      </p:stCondLst>
                                      <p:childTnLst>
                                        <p:animScale>
                                          <p:cBhvr>
                                            <p:cTn id="92" dur="150" fill="hold"/>
                                            <p:tgtEl>
                                              <p:spTgt spid="8"/>
                                            </p:tgtEl>
                                          </p:cBhvr>
                                          <p:by x="110000" y="110000"/>
                                        </p:animScale>
                                      </p:childTnLst>
                                    </p:cTn>
                                  </p:par>
                                </p:childTnLst>
                              </p:cTn>
                            </p:par>
                            <p:par>
                              <p:cTn id="93" fill="hold">
                                <p:stCondLst>
                                  <p:cond delay="800"/>
                                </p:stCondLst>
                                <p:childTnLst>
                                  <p:par>
                                    <p:cTn id="94" presetID="2" presetClass="entr" presetSubtype="2" fill="hold" grpId="0" nodeType="afterEffect">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cBhvr additive="base">
                                            <p:cTn id="96" dur="500" fill="hold"/>
                                            <p:tgtEl>
                                              <p:spTgt spid="17"/>
                                            </p:tgtEl>
                                            <p:attrNameLst>
                                              <p:attrName>ppt_x</p:attrName>
                                            </p:attrNameLst>
                                          </p:cBhvr>
                                          <p:tavLst>
                                            <p:tav tm="0">
                                              <p:val>
                                                <p:strVal val="1+#ppt_w/2"/>
                                              </p:val>
                                            </p:tav>
                                            <p:tav tm="100000">
                                              <p:val>
                                                <p:strVal val="#ppt_x"/>
                                              </p:val>
                                            </p:tav>
                                          </p:tavLst>
                                        </p:anim>
                                        <p:anim calcmode="lin" valueType="num">
                                          <p:cBhvr additive="base">
                                            <p:cTn id="97" dur="500" fill="hold"/>
                                            <p:tgtEl>
                                              <p:spTgt spid="17"/>
                                            </p:tgtEl>
                                            <p:attrNameLst>
                                              <p:attrName>ppt_y</p:attrName>
                                            </p:attrNameLst>
                                          </p:cBhvr>
                                          <p:tavLst>
                                            <p:tav tm="0">
                                              <p:val>
                                                <p:strVal val="#ppt_y"/>
                                              </p:val>
                                            </p:tav>
                                            <p:tav tm="100000">
                                              <p:val>
                                                <p:strVal val="#ppt_y"/>
                                              </p:val>
                                            </p:tav>
                                          </p:tavLst>
                                        </p:anim>
                                      </p:childTnLst>
                                    </p:cTn>
                                  </p:par>
                                  <p:par>
                                    <p:cTn id="98" presetID="55" presetClass="entr" presetSubtype="0" fill="hold" nodeType="withEffect">
                                      <p:stCondLst>
                                        <p:cond delay="50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500" fill="hold"/>
                                            <p:tgtEl>
                                              <p:spTgt spid="31"/>
                                            </p:tgtEl>
                                            <p:attrNameLst>
                                              <p:attrName>ppt_w</p:attrName>
                                            </p:attrNameLst>
                                          </p:cBhvr>
                                          <p:tavLst>
                                            <p:tav tm="0">
                                              <p:val>
                                                <p:strVal val="#ppt_w*0.70"/>
                                              </p:val>
                                            </p:tav>
                                            <p:tav tm="100000">
                                              <p:val>
                                                <p:strVal val="#ppt_w"/>
                                              </p:val>
                                            </p:tav>
                                          </p:tavLst>
                                        </p:anim>
                                        <p:anim calcmode="lin" valueType="num">
                                          <p:cBhvr>
                                            <p:cTn id="101" dur="500" fill="hold"/>
                                            <p:tgtEl>
                                              <p:spTgt spid="31"/>
                                            </p:tgtEl>
                                            <p:attrNameLst>
                                              <p:attrName>ppt_h</p:attrName>
                                            </p:attrNameLst>
                                          </p:cBhvr>
                                          <p:tavLst>
                                            <p:tav tm="0">
                                              <p:val>
                                                <p:strVal val="#ppt_h"/>
                                              </p:val>
                                            </p:tav>
                                            <p:tav tm="100000">
                                              <p:val>
                                                <p:strVal val="#ppt_h"/>
                                              </p:val>
                                            </p:tav>
                                          </p:tavLst>
                                        </p:anim>
                                        <p:animEffect transition="in" filter="fade">
                                          <p:cBhvr>
                                            <p:cTn id="10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6" grpId="0" animBg="1"/>
          <p:bldP spid="7" grpId="0" animBg="1"/>
          <p:bldP spid="8" grpId="0" animBg="1"/>
          <p:bldP spid="8" grpId="1" animBg="1"/>
          <p:bldP spid="15" grpId="0" animBg="1"/>
          <p:bldP spid="15" grpId="1" animBg="1"/>
          <p:bldP spid="16" grpId="0"/>
          <p:bldP spid="17" grpId="0"/>
          <p:bldP spid="18" grpId="0"/>
          <p:bldP spid="1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9"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突发模式挖掘</a:t>
            </a:r>
            <a:endParaRPr lang="zh-CN" altLang="en-US" sz="1800" b="1" dirty="0">
              <a:solidFill>
                <a:srgbClr val="03CCCE"/>
              </a:solidFill>
              <a:cs typeface="+mn-ea"/>
              <a:sym typeface="+mn-lt"/>
            </a:endParaRPr>
          </a:p>
        </p:txBody>
      </p:sp>
      <p:grpSp>
        <p:nvGrpSpPr>
          <p:cNvPr id="3" name="组合 2"/>
          <p:cNvGrpSpPr/>
          <p:nvPr/>
        </p:nvGrpSpPr>
        <p:grpSpPr>
          <a:xfrm>
            <a:off x="4408261" y="4702679"/>
            <a:ext cx="2271131" cy="1271299"/>
            <a:chOff x="4845258" y="4891219"/>
            <a:chExt cx="2271131" cy="1271299"/>
          </a:xfrm>
        </p:grpSpPr>
        <p:sp>
          <p:nvSpPr>
            <p:cNvPr id="4" name="圆角矩形 3"/>
            <p:cNvSpPr/>
            <p:nvPr/>
          </p:nvSpPr>
          <p:spPr>
            <a:xfrm>
              <a:off x="5012913" y="4891219"/>
              <a:ext cx="1920252" cy="324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ln w="6350">
                    <a:noFill/>
                  </a:ln>
                  <a:solidFill>
                    <a:srgbClr val="25B7C0"/>
                  </a:solidFill>
                  <a:latin typeface="华文楷体" panose="02010600040101010101" pitchFamily="2" charset="-122"/>
                  <a:ea typeface="华文楷体" panose="02010600040101010101" pitchFamily="2" charset="-122"/>
                </a:rPr>
                <a:t>高质量数据抽取</a:t>
              </a:r>
              <a:endParaRPr lang="zh-CN" altLang="zh-CN" sz="1800" b="1" dirty="0">
                <a:ln w="6350">
                  <a:noFill/>
                </a:ln>
                <a:solidFill>
                  <a:srgbClr val="25B7C0"/>
                </a:solidFill>
                <a:latin typeface="华文楷体" panose="02010600040101010101" pitchFamily="2" charset="-122"/>
                <a:ea typeface="华文楷体" panose="02010600040101010101" pitchFamily="2" charset="-122"/>
              </a:endParaRPr>
            </a:p>
          </p:txBody>
        </p:sp>
        <p:sp>
          <p:nvSpPr>
            <p:cNvPr id="5" name="Rectangle 66"/>
            <p:cNvSpPr>
              <a:spLocks noChangeArrowheads="1"/>
            </p:cNvSpPr>
            <p:nvPr/>
          </p:nvSpPr>
          <p:spPr bwMode="auto">
            <a:xfrm>
              <a:off x="4845258" y="5276121"/>
              <a:ext cx="2271131"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ct val="0"/>
                </a:spcBef>
              </a:pPr>
              <a:r>
                <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rPr>
                <a:t>通过一个高质量微博抽取工具对原始数据进行过滤，得到高质量数据集</a:t>
              </a:r>
              <a:endParaRPr lang="zh-CN" altLang="en-US" sz="1600" dirty="0">
                <a:solidFill>
                  <a:schemeClr val="tx1">
                    <a:lumMod val="65000"/>
                    <a:lumOff val="35000"/>
                  </a:schemeClr>
                </a:solidFill>
                <a:latin typeface="华文楷体" panose="02010600040101010101" pitchFamily="2" charset="-122"/>
                <a:ea typeface="华文楷体" panose="02010600040101010101" pitchFamily="2" charset="-122"/>
              </a:endParaRPr>
            </a:p>
          </p:txBody>
        </p:sp>
      </p:grpSp>
      <p:grpSp>
        <p:nvGrpSpPr>
          <p:cNvPr id="6" name="组合 5"/>
          <p:cNvGrpSpPr/>
          <p:nvPr/>
        </p:nvGrpSpPr>
        <p:grpSpPr>
          <a:xfrm>
            <a:off x="7243736" y="4702679"/>
            <a:ext cx="2277963" cy="655816"/>
            <a:chOff x="6899756" y="4899036"/>
            <a:chExt cx="2277963" cy="655816"/>
          </a:xfrm>
        </p:grpSpPr>
        <p:sp>
          <p:nvSpPr>
            <p:cNvPr id="7" name="圆角矩形 6"/>
            <p:cNvSpPr/>
            <p:nvPr/>
          </p:nvSpPr>
          <p:spPr>
            <a:xfrm>
              <a:off x="7174737" y="4899036"/>
              <a:ext cx="1728000" cy="324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ln w="6350">
                    <a:noFill/>
                  </a:ln>
                  <a:solidFill>
                    <a:srgbClr val="25B7C0"/>
                  </a:solidFill>
                  <a:latin typeface="华文楷体" panose="02010600040101010101" pitchFamily="2" charset="-122"/>
                  <a:ea typeface="华文楷体" panose="02010600040101010101" pitchFamily="2" charset="-122"/>
                </a:rPr>
                <a:t>效用值计算</a:t>
              </a:r>
              <a:endParaRPr lang="zh-CN" altLang="zh-CN" sz="1800" b="1" dirty="0">
                <a:ln w="6350">
                  <a:noFill/>
                </a:ln>
                <a:solidFill>
                  <a:srgbClr val="25B7C0"/>
                </a:solidFill>
                <a:latin typeface="华文楷体" panose="02010600040101010101" pitchFamily="2" charset="-122"/>
                <a:ea typeface="华文楷体" panose="02010600040101010101" pitchFamily="2" charset="-122"/>
              </a:endParaRPr>
            </a:p>
          </p:txBody>
        </p:sp>
        <p:sp>
          <p:nvSpPr>
            <p:cNvPr id="8" name="Rectangle 66"/>
            <p:cNvSpPr>
              <a:spLocks noChangeArrowheads="1"/>
            </p:cNvSpPr>
            <p:nvPr/>
          </p:nvSpPr>
          <p:spPr bwMode="auto">
            <a:xfrm>
              <a:off x="6899756" y="5276121"/>
              <a:ext cx="2277963" cy="27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ct val="0"/>
                </a:spcBef>
              </a:pPr>
              <a:r>
                <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rPr>
                <a:t>计算词汇的内外部效用值</a:t>
              </a:r>
              <a:endParaRPr lang="zh-CN" altLang="en-US" sz="1600" dirty="0">
                <a:solidFill>
                  <a:schemeClr val="tx1">
                    <a:lumMod val="65000"/>
                    <a:lumOff val="35000"/>
                  </a:schemeClr>
                </a:solidFill>
                <a:latin typeface="华文楷体" panose="02010600040101010101" pitchFamily="2" charset="-122"/>
                <a:ea typeface="华文楷体" panose="02010600040101010101" pitchFamily="2" charset="-122"/>
              </a:endParaRPr>
            </a:p>
          </p:txBody>
        </p:sp>
      </p:grpSp>
      <p:grpSp>
        <p:nvGrpSpPr>
          <p:cNvPr id="9" name="组合 8"/>
          <p:cNvGrpSpPr/>
          <p:nvPr/>
        </p:nvGrpSpPr>
        <p:grpSpPr>
          <a:xfrm>
            <a:off x="3123735" y="2052684"/>
            <a:ext cx="2054347" cy="1264292"/>
            <a:chOff x="3665481" y="1967842"/>
            <a:chExt cx="2054347" cy="1264292"/>
          </a:xfrm>
        </p:grpSpPr>
        <p:sp>
          <p:nvSpPr>
            <p:cNvPr id="10" name="圆角矩形 9"/>
            <p:cNvSpPr/>
            <p:nvPr/>
          </p:nvSpPr>
          <p:spPr>
            <a:xfrm>
              <a:off x="3990653" y="1967842"/>
              <a:ext cx="1595339" cy="324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ln w="6350">
                    <a:noFill/>
                  </a:ln>
                  <a:solidFill>
                    <a:srgbClr val="25B7C0"/>
                  </a:solidFill>
                  <a:latin typeface="华文楷体" panose="02010600040101010101" pitchFamily="2" charset="-122"/>
                  <a:ea typeface="华文楷体" panose="02010600040101010101" pitchFamily="2" charset="-122"/>
                </a:rPr>
                <a:t>原始数据获取</a:t>
              </a:r>
              <a:endParaRPr lang="zh-CN" altLang="zh-CN" sz="1800" b="1" dirty="0">
                <a:ln w="6350">
                  <a:noFill/>
                </a:ln>
                <a:solidFill>
                  <a:srgbClr val="25B7C0"/>
                </a:solidFill>
                <a:latin typeface="华文楷体" panose="02010600040101010101" pitchFamily="2" charset="-122"/>
                <a:ea typeface="华文楷体" panose="02010600040101010101" pitchFamily="2" charset="-122"/>
              </a:endParaRPr>
            </a:p>
          </p:txBody>
        </p:sp>
        <p:sp>
          <p:nvSpPr>
            <p:cNvPr id="11" name="Rectangle 66"/>
            <p:cNvSpPr>
              <a:spLocks noChangeArrowheads="1"/>
            </p:cNvSpPr>
            <p:nvPr/>
          </p:nvSpPr>
          <p:spPr bwMode="auto">
            <a:xfrm>
              <a:off x="3665481" y="2345737"/>
              <a:ext cx="205434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ct val="0"/>
                </a:spcBef>
              </a:pPr>
              <a:r>
                <a:rPr lang="zh-CN" altLang="en-US" sz="1600" dirty="0" smtClean="0">
                  <a:solidFill>
                    <a:schemeClr val="tx1">
                      <a:lumMod val="65000"/>
                      <a:lumOff val="35000"/>
                    </a:schemeClr>
                  </a:solidFill>
                  <a:latin typeface="+mn-ea"/>
                  <a:sym typeface="方正兰亭黑_GBK" pitchFamily="2" charset="-122"/>
                </a:rPr>
                <a:t>从新浪微博官方网站爬取与真实事件相关的原始微博文本数据</a:t>
              </a:r>
              <a:r>
                <a:rPr lang="en-US" altLang="zh-CN" sz="1600" dirty="0" smtClean="0">
                  <a:solidFill>
                    <a:schemeClr val="tx1">
                      <a:lumMod val="65000"/>
                      <a:lumOff val="35000"/>
                    </a:schemeClr>
                  </a:solidFill>
                  <a:latin typeface="+mn-ea"/>
                  <a:sym typeface="方正兰亭黑_GBK" pitchFamily="2" charset="-122"/>
                </a:rPr>
                <a:t>.</a:t>
              </a:r>
              <a:endParaRPr lang="zh-CN" altLang="en-US" sz="1600" dirty="0">
                <a:solidFill>
                  <a:schemeClr val="tx1">
                    <a:lumMod val="65000"/>
                    <a:lumOff val="35000"/>
                  </a:schemeClr>
                </a:solidFill>
                <a:latin typeface="+mn-ea"/>
              </a:endParaRPr>
            </a:p>
          </p:txBody>
        </p:sp>
      </p:grpSp>
      <p:grpSp>
        <p:nvGrpSpPr>
          <p:cNvPr id="12" name="组合 11"/>
          <p:cNvGrpSpPr/>
          <p:nvPr/>
        </p:nvGrpSpPr>
        <p:grpSpPr>
          <a:xfrm>
            <a:off x="5694595" y="2052684"/>
            <a:ext cx="2443526" cy="968826"/>
            <a:chOff x="5825765" y="1967842"/>
            <a:chExt cx="2443526" cy="968826"/>
          </a:xfrm>
        </p:grpSpPr>
        <p:sp>
          <p:nvSpPr>
            <p:cNvPr id="13" name="圆角矩形 12"/>
            <p:cNvSpPr/>
            <p:nvPr/>
          </p:nvSpPr>
          <p:spPr>
            <a:xfrm>
              <a:off x="6381528" y="1967842"/>
              <a:ext cx="1332000" cy="324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ln w="6350">
                    <a:noFill/>
                  </a:ln>
                  <a:solidFill>
                    <a:srgbClr val="25B7C0"/>
                  </a:solidFill>
                  <a:latin typeface="华文楷体" panose="02010600040101010101" pitchFamily="2" charset="-122"/>
                  <a:ea typeface="华文楷体" panose="02010600040101010101" pitchFamily="2" charset="-122"/>
                </a:rPr>
                <a:t>预处理</a:t>
              </a:r>
              <a:endParaRPr lang="zh-CN" altLang="zh-CN" sz="1800" b="1" dirty="0">
                <a:ln w="6350">
                  <a:noFill/>
                </a:ln>
                <a:solidFill>
                  <a:srgbClr val="25B7C0"/>
                </a:solidFill>
                <a:latin typeface="华文楷体" panose="02010600040101010101" pitchFamily="2" charset="-122"/>
                <a:ea typeface="华文楷体" panose="02010600040101010101" pitchFamily="2" charset="-122"/>
              </a:endParaRPr>
            </a:p>
          </p:txBody>
        </p:sp>
        <p:sp>
          <p:nvSpPr>
            <p:cNvPr id="14" name="Rectangle 66"/>
            <p:cNvSpPr>
              <a:spLocks noChangeArrowheads="1"/>
            </p:cNvSpPr>
            <p:nvPr/>
          </p:nvSpPr>
          <p:spPr bwMode="auto">
            <a:xfrm>
              <a:off x="5825765" y="2345737"/>
              <a:ext cx="244352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ct val="0"/>
                </a:spcBef>
              </a:pPr>
              <a:r>
                <a:rPr lang="zh-CN" altLang="en-US" sz="1600" dirty="0" smtClean="0">
                  <a:solidFill>
                    <a:schemeClr val="tx1">
                      <a:lumMod val="65000"/>
                      <a:lumOff val="35000"/>
                    </a:schemeClr>
                  </a:solidFill>
                  <a:latin typeface="华文楷体" panose="02010600040101010101" pitchFamily="2" charset="-122"/>
                  <a:ea typeface="华文楷体" panose="02010600040101010101" pitchFamily="2" charset="-122"/>
                </a:rPr>
                <a:t>对数据进行预处理，包括分词、去噪和计算词频等</a:t>
              </a:r>
              <a:endParaRPr lang="zh-CN" altLang="en-US" sz="1600" dirty="0">
                <a:solidFill>
                  <a:schemeClr val="tx1">
                    <a:lumMod val="65000"/>
                    <a:lumOff val="35000"/>
                  </a:schemeClr>
                </a:solidFill>
                <a:latin typeface="华文楷体" panose="02010600040101010101" pitchFamily="2" charset="-122"/>
                <a:ea typeface="华文楷体" panose="02010600040101010101" pitchFamily="2" charset="-122"/>
              </a:endParaRPr>
            </a:p>
          </p:txBody>
        </p:sp>
      </p:grpSp>
      <p:sp>
        <p:nvSpPr>
          <p:cNvPr id="15" name="Freeform 174"/>
          <p:cNvSpPr/>
          <p:nvPr/>
        </p:nvSpPr>
        <p:spPr bwMode="auto">
          <a:xfrm>
            <a:off x="9866577" y="3768293"/>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nvGrpSpPr>
          <p:cNvPr id="16" name="组合 15"/>
          <p:cNvGrpSpPr/>
          <p:nvPr/>
        </p:nvGrpSpPr>
        <p:grpSpPr>
          <a:xfrm>
            <a:off x="4303163" y="3686328"/>
            <a:ext cx="1482168" cy="500839"/>
            <a:chOff x="4074830" y="3679686"/>
            <a:chExt cx="1482168" cy="500839"/>
          </a:xfrm>
        </p:grpSpPr>
        <p:sp>
          <p:nvSpPr>
            <p:cNvPr id="17" name="Freeform 179"/>
            <p:cNvSpPr/>
            <p:nvPr/>
          </p:nvSpPr>
          <p:spPr bwMode="auto">
            <a:xfrm>
              <a:off x="4074830" y="3679686"/>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5154518" y="3775783"/>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矩形 18"/>
            <p:cNvSpPr/>
            <p:nvPr/>
          </p:nvSpPr>
          <p:spPr>
            <a:xfrm>
              <a:off x="5122402" y="3779466"/>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grpSp>
      <p:grpSp>
        <p:nvGrpSpPr>
          <p:cNvPr id="20" name="组合 19"/>
          <p:cNvGrpSpPr/>
          <p:nvPr/>
        </p:nvGrpSpPr>
        <p:grpSpPr>
          <a:xfrm>
            <a:off x="5680233" y="3686328"/>
            <a:ext cx="1484429" cy="500839"/>
            <a:chOff x="5226958" y="3679686"/>
            <a:chExt cx="1484429" cy="500839"/>
          </a:xfrm>
        </p:grpSpPr>
        <p:sp>
          <p:nvSpPr>
            <p:cNvPr id="21" name="Freeform 177"/>
            <p:cNvSpPr/>
            <p:nvPr/>
          </p:nvSpPr>
          <p:spPr bwMode="auto">
            <a:xfrm>
              <a:off x="5226958" y="3679686"/>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Oval 178"/>
            <p:cNvSpPr>
              <a:spLocks noChangeArrowheads="1"/>
            </p:cNvSpPr>
            <p:nvPr/>
          </p:nvSpPr>
          <p:spPr bwMode="auto">
            <a:xfrm>
              <a:off x="6308907" y="3775783"/>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3" name="矩形 22"/>
            <p:cNvSpPr/>
            <p:nvPr/>
          </p:nvSpPr>
          <p:spPr>
            <a:xfrm>
              <a:off x="6274386" y="3779466"/>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grpSp>
      <p:grpSp>
        <p:nvGrpSpPr>
          <p:cNvPr id="24" name="组合 23"/>
          <p:cNvGrpSpPr/>
          <p:nvPr/>
        </p:nvGrpSpPr>
        <p:grpSpPr>
          <a:xfrm>
            <a:off x="7059564" y="3686328"/>
            <a:ext cx="1482168" cy="500839"/>
            <a:chOff x="6379086" y="3679686"/>
            <a:chExt cx="1482168" cy="500839"/>
          </a:xfrm>
        </p:grpSpPr>
        <p:sp>
          <p:nvSpPr>
            <p:cNvPr id="25" name="Freeform 175"/>
            <p:cNvSpPr/>
            <p:nvPr/>
          </p:nvSpPr>
          <p:spPr bwMode="auto">
            <a:xfrm>
              <a:off x="6379086" y="3679686"/>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6" name="Oval 176"/>
            <p:cNvSpPr>
              <a:spLocks noChangeArrowheads="1"/>
            </p:cNvSpPr>
            <p:nvPr/>
          </p:nvSpPr>
          <p:spPr bwMode="auto">
            <a:xfrm>
              <a:off x="7457643" y="3775783"/>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7" name="矩形 26"/>
            <p:cNvSpPr/>
            <p:nvPr/>
          </p:nvSpPr>
          <p:spPr>
            <a:xfrm>
              <a:off x="7426092" y="3779466"/>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grpSp>
      <p:grpSp>
        <p:nvGrpSpPr>
          <p:cNvPr id="28" name="组合 27"/>
          <p:cNvGrpSpPr/>
          <p:nvPr/>
        </p:nvGrpSpPr>
        <p:grpSpPr>
          <a:xfrm>
            <a:off x="2922702" y="3686328"/>
            <a:ext cx="1485559" cy="500839"/>
            <a:chOff x="2922702" y="3679686"/>
            <a:chExt cx="1485559" cy="500839"/>
          </a:xfrm>
        </p:grpSpPr>
        <p:sp>
          <p:nvSpPr>
            <p:cNvPr id="29" name="Freeform 181"/>
            <p:cNvSpPr/>
            <p:nvPr/>
          </p:nvSpPr>
          <p:spPr bwMode="auto">
            <a:xfrm>
              <a:off x="2922702" y="3679686"/>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0" name="Oval 182"/>
            <p:cNvSpPr>
              <a:spLocks noChangeArrowheads="1"/>
            </p:cNvSpPr>
            <p:nvPr/>
          </p:nvSpPr>
          <p:spPr bwMode="auto">
            <a:xfrm>
              <a:off x="4002390" y="3775783"/>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1" name="矩形 30"/>
            <p:cNvSpPr/>
            <p:nvPr/>
          </p:nvSpPr>
          <p:spPr>
            <a:xfrm>
              <a:off x="3982389" y="3779466"/>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grpSp>
      <p:grpSp>
        <p:nvGrpSpPr>
          <p:cNvPr id="32" name="组合 31"/>
          <p:cNvGrpSpPr/>
          <p:nvPr/>
        </p:nvGrpSpPr>
        <p:grpSpPr>
          <a:xfrm>
            <a:off x="-110852" y="3499905"/>
            <a:ext cx="3496251" cy="873273"/>
            <a:chOff x="-1335088" y="3200400"/>
            <a:chExt cx="5268913" cy="1316038"/>
          </a:xfrm>
          <a:effectLst>
            <a:outerShdw blurRad="63500" dist="38100" dir="2700000" algn="tl" rotWithShape="0">
              <a:prstClr val="black">
                <a:alpha val="19000"/>
              </a:prstClr>
            </a:outerShdw>
          </a:effectLst>
        </p:grpSpPr>
        <p:sp>
          <p:nvSpPr>
            <p:cNvPr id="33"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8" name="组合 137"/>
          <p:cNvGrpSpPr/>
          <p:nvPr/>
        </p:nvGrpSpPr>
        <p:grpSpPr>
          <a:xfrm>
            <a:off x="8436635" y="3686328"/>
            <a:ext cx="1482168" cy="500839"/>
            <a:chOff x="8436635" y="3686328"/>
            <a:chExt cx="1482168" cy="500839"/>
          </a:xfrm>
        </p:grpSpPr>
        <p:sp>
          <p:nvSpPr>
            <p:cNvPr id="115" name="Freeform 175"/>
            <p:cNvSpPr/>
            <p:nvPr/>
          </p:nvSpPr>
          <p:spPr bwMode="auto">
            <a:xfrm>
              <a:off x="8436635" y="3686328"/>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nvGrpSpPr>
            <p:cNvPr id="116" name="组合 115"/>
            <p:cNvGrpSpPr/>
            <p:nvPr/>
          </p:nvGrpSpPr>
          <p:grpSpPr>
            <a:xfrm>
              <a:off x="9475243" y="3781017"/>
              <a:ext cx="377027" cy="311460"/>
              <a:chOff x="9134592" y="2487107"/>
              <a:chExt cx="377027" cy="311460"/>
            </a:xfrm>
          </p:grpSpPr>
          <p:sp>
            <p:nvSpPr>
              <p:cNvPr id="117" name="Oval 176"/>
              <p:cNvSpPr>
                <a:spLocks noChangeArrowheads="1"/>
              </p:cNvSpPr>
              <p:nvPr/>
            </p:nvSpPr>
            <p:spPr bwMode="auto">
              <a:xfrm>
                <a:off x="9169349" y="2487107"/>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8" name="矩形 117"/>
              <p:cNvSpPr/>
              <p:nvPr/>
            </p:nvSpPr>
            <p:spPr>
              <a:xfrm>
                <a:off x="9134592" y="2490790"/>
                <a:ext cx="377027" cy="307777"/>
              </a:xfrm>
              <a:prstGeom prst="rect">
                <a:avLst/>
              </a:prstGeom>
            </p:spPr>
            <p:txBody>
              <a:bodyPr wrap="none">
                <a:spAutoFit/>
              </a:bodyPr>
              <a:lstStyle/>
              <a:p>
                <a:pPr algn="ctr" fontAlgn="base">
                  <a:spcBef>
                    <a:spcPct val="0"/>
                  </a:spcBef>
                  <a:spcAft>
                    <a:spcPct val="0"/>
                  </a:spcAft>
                </a:pPr>
                <a:r>
                  <a:rPr lang="en-US" altLang="zh-CN" sz="1400" dirty="0" smtClean="0">
                    <a:solidFill>
                      <a:srgbClr val="03CCCE"/>
                    </a:solidFill>
                    <a:latin typeface="Impact" pitchFamily="34" charset="0"/>
                    <a:ea typeface="微软雅黑" pitchFamily="34" charset="-122"/>
                  </a:rPr>
                  <a:t>05</a:t>
                </a:r>
                <a:endParaRPr lang="zh-CN" altLang="zh-CN" sz="1400" dirty="0">
                  <a:solidFill>
                    <a:srgbClr val="03CCCE"/>
                  </a:solidFill>
                  <a:latin typeface="Impact" pitchFamily="34" charset="0"/>
                  <a:ea typeface="微软雅黑" pitchFamily="34" charset="-122"/>
                </a:endParaRPr>
              </a:p>
            </p:txBody>
          </p:sp>
        </p:grpSp>
      </p:grpSp>
      <p:grpSp>
        <p:nvGrpSpPr>
          <p:cNvPr id="119" name="组合 118"/>
          <p:cNvGrpSpPr/>
          <p:nvPr/>
        </p:nvGrpSpPr>
        <p:grpSpPr>
          <a:xfrm>
            <a:off x="8512694" y="2052684"/>
            <a:ext cx="2321873" cy="968826"/>
            <a:chOff x="8265510" y="1967842"/>
            <a:chExt cx="2321873" cy="968826"/>
          </a:xfrm>
        </p:grpSpPr>
        <p:sp>
          <p:nvSpPr>
            <p:cNvPr id="120" name="圆角矩形 119"/>
            <p:cNvSpPr/>
            <p:nvPr/>
          </p:nvSpPr>
          <p:spPr>
            <a:xfrm>
              <a:off x="8425495" y="1967842"/>
              <a:ext cx="1800200" cy="324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ln w="6350">
                    <a:noFill/>
                  </a:ln>
                  <a:solidFill>
                    <a:srgbClr val="25B7C0"/>
                  </a:solidFill>
                  <a:latin typeface="华文楷体" panose="02010600040101010101" pitchFamily="2" charset="-122"/>
                  <a:ea typeface="华文楷体" panose="02010600040101010101" pitchFamily="2" charset="-122"/>
                </a:rPr>
                <a:t>高效用模式挖掘</a:t>
              </a:r>
              <a:endParaRPr lang="zh-CN" altLang="zh-CN" sz="1800" b="1" dirty="0">
                <a:ln w="6350">
                  <a:noFill/>
                </a:ln>
                <a:solidFill>
                  <a:srgbClr val="25B7C0"/>
                </a:solidFill>
                <a:latin typeface="华文楷体" panose="02010600040101010101" pitchFamily="2" charset="-122"/>
                <a:ea typeface="华文楷体" panose="02010600040101010101" pitchFamily="2" charset="-122"/>
              </a:endParaRPr>
            </a:p>
          </p:txBody>
        </p:sp>
        <p:sp>
          <p:nvSpPr>
            <p:cNvPr id="121" name="Rectangle 66"/>
            <p:cNvSpPr>
              <a:spLocks noChangeArrowheads="1"/>
            </p:cNvSpPr>
            <p:nvPr/>
          </p:nvSpPr>
          <p:spPr bwMode="auto">
            <a:xfrm>
              <a:off x="8265510" y="2345737"/>
              <a:ext cx="232187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ct val="0"/>
                </a:spcBef>
              </a:pPr>
              <a:r>
                <a:rPr lang="zh-CN" altLang="en-US" sz="1600" dirty="0" smtClean="0">
                  <a:solidFill>
                    <a:schemeClr val="tx1">
                      <a:lumMod val="65000"/>
                      <a:lumOff val="35000"/>
                    </a:schemeClr>
                  </a:solidFill>
                  <a:latin typeface="+mn-ea"/>
                  <a:sym typeface="方正兰亭黑_GBK" pitchFamily="2" charset="-122"/>
                </a:rPr>
                <a:t>采用</a:t>
              </a:r>
              <a:r>
                <a:rPr lang="en-US" altLang="zh-CN" sz="1600" dirty="0" err="1" smtClean="0">
                  <a:solidFill>
                    <a:schemeClr val="tx1">
                      <a:lumMod val="65000"/>
                      <a:lumOff val="35000"/>
                    </a:schemeClr>
                  </a:solidFill>
                  <a:latin typeface="+mn-ea"/>
                  <a:sym typeface="方正兰亭黑_GBK" pitchFamily="2" charset="-122"/>
                </a:rPr>
                <a:t>EFIM</a:t>
              </a:r>
              <a:r>
                <a:rPr lang="en-US" altLang="zh-CN" sz="1600" dirty="0" smtClean="0">
                  <a:solidFill>
                    <a:schemeClr val="tx1">
                      <a:lumMod val="65000"/>
                      <a:lumOff val="35000"/>
                    </a:schemeClr>
                  </a:solidFill>
                  <a:latin typeface="+mn-ea"/>
                  <a:sym typeface="方正兰亭黑_GBK" pitchFamily="2" charset="-122"/>
                </a:rPr>
                <a:t>-Closed </a:t>
              </a:r>
              <a:r>
                <a:rPr lang="zh-CN" altLang="en-US" sz="1600" dirty="0" smtClean="0">
                  <a:solidFill>
                    <a:schemeClr val="tx1">
                      <a:lumMod val="65000"/>
                      <a:lumOff val="35000"/>
                    </a:schemeClr>
                  </a:solidFill>
                  <a:latin typeface="+mn-ea"/>
                  <a:sym typeface="方正兰亭黑_GBK" pitchFamily="2" charset="-122"/>
                </a:rPr>
                <a:t>算法从语料中挖掘出突发模式集</a:t>
              </a:r>
              <a:endParaRPr lang="zh-CN" altLang="en-US" sz="1600" dirty="0">
                <a:solidFill>
                  <a:schemeClr val="tx1">
                    <a:lumMod val="65000"/>
                    <a:lumOff val="35000"/>
                  </a:schemeClr>
                </a:solidFill>
                <a:latin typeface="+mn-ea"/>
              </a:endParaRPr>
            </a:p>
          </p:txBody>
        </p:sp>
      </p:grpSp>
      <p:sp>
        <p:nvSpPr>
          <p:cNvPr id="122" name="矩形 121"/>
          <p:cNvSpPr/>
          <p:nvPr/>
        </p:nvSpPr>
        <p:spPr>
          <a:xfrm>
            <a:off x="1324670" y="1397318"/>
            <a:ext cx="2236510" cy="400110"/>
          </a:xfrm>
          <a:prstGeom prst="rect">
            <a:avLst/>
          </a:prstGeom>
        </p:spPr>
        <p:txBody>
          <a:bodyPr wrap="none">
            <a:spAutoFit/>
          </a:bodyPr>
          <a:lstStyle/>
          <a:p>
            <a:r>
              <a:rPr lang="zh-CN" altLang="en-US" sz="2000" dirty="0" smtClean="0"/>
              <a:t>突发模式挖掘步骤</a:t>
            </a:r>
            <a:endParaRPr lang="en-US" altLang="zh-CN" sz="2000" dirty="0"/>
          </a:p>
        </p:txBody>
      </p:sp>
      <p:grpSp>
        <p:nvGrpSpPr>
          <p:cNvPr id="123" name="组合 122"/>
          <p:cNvGrpSpPr>
            <a:grpSpLocks noChangeAspect="1"/>
          </p:cNvGrpSpPr>
          <p:nvPr/>
        </p:nvGrpSpPr>
        <p:grpSpPr>
          <a:xfrm>
            <a:off x="699827" y="1327373"/>
            <a:ext cx="540000" cy="540000"/>
            <a:chOff x="338180" y="1015602"/>
            <a:chExt cx="986490" cy="986490"/>
          </a:xfrm>
        </p:grpSpPr>
        <p:sp>
          <p:nvSpPr>
            <p:cNvPr id="124"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25"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spTree>
    <p:custDataLst>
      <p:tags r:id="rId1"/>
    </p:custDataLst>
    <p:extLst>
      <p:ext uri="{BB962C8B-B14F-4D97-AF65-F5344CB8AC3E}">
        <p14:creationId xmlns:p14="http://schemas.microsoft.com/office/powerpoint/2010/main" val="3863330189"/>
      </p:ext>
    </p:extLst>
  </p:cSld>
  <p:clrMapOvr>
    <a:masterClrMapping/>
  </p:clrMapOvr>
  <p:transition spd="slow" advTm="2393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0-#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par>
                                <p:cTn id="24" presetID="2" presetClass="entr" presetSubtype="12"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0-#ppt_w/2"/>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0-#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par>
                                <p:cTn id="44" presetID="2" presetClass="entr" presetSubtype="12"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0-#ppt_w/2"/>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38"/>
                                        </p:tgtEl>
                                        <p:attrNameLst>
                                          <p:attrName>style.visibility</p:attrName>
                                        </p:attrNameLst>
                                      </p:cBhvr>
                                      <p:to>
                                        <p:strVal val="visible"/>
                                      </p:to>
                                    </p:set>
                                    <p:anim calcmode="lin" valueType="num">
                                      <p:cBhvr additive="base">
                                        <p:cTn id="52" dur="500" fill="hold"/>
                                        <p:tgtEl>
                                          <p:spTgt spid="138"/>
                                        </p:tgtEl>
                                        <p:attrNameLst>
                                          <p:attrName>ppt_x</p:attrName>
                                        </p:attrNameLst>
                                      </p:cBhvr>
                                      <p:tavLst>
                                        <p:tav tm="0">
                                          <p:val>
                                            <p:strVal val="0-#ppt_w/2"/>
                                          </p:val>
                                        </p:tav>
                                        <p:tav tm="100000">
                                          <p:val>
                                            <p:strVal val="#ppt_x"/>
                                          </p:val>
                                        </p:tav>
                                      </p:tavLst>
                                    </p:anim>
                                    <p:anim calcmode="lin" valueType="num">
                                      <p:cBhvr additive="base">
                                        <p:cTn id="53" dur="500" fill="hold"/>
                                        <p:tgtEl>
                                          <p:spTgt spid="138"/>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0-#ppt_w/2"/>
                                          </p:val>
                                        </p:tav>
                                        <p:tav tm="100000">
                                          <p:val>
                                            <p:strVal val="#ppt_x"/>
                                          </p:val>
                                        </p:tav>
                                      </p:tavLst>
                                    </p:anim>
                                    <p:anim calcmode="lin" valueType="num">
                                      <p:cBhvr additive="base">
                                        <p:cTn id="57" dur="500" fill="hold"/>
                                        <p:tgtEl>
                                          <p:spTgt spid="15"/>
                                        </p:tgtEl>
                                        <p:attrNameLst>
                                          <p:attrName>ppt_y</p:attrName>
                                        </p:attrNameLst>
                                      </p:cBhvr>
                                      <p:tavLst>
                                        <p:tav tm="0">
                                          <p:val>
                                            <p:strVal val="#ppt_y"/>
                                          </p:val>
                                        </p:tav>
                                        <p:tav tm="100000">
                                          <p:val>
                                            <p:strVal val="#ppt_y"/>
                                          </p:val>
                                        </p:tav>
                                      </p:tavLst>
                                    </p:anim>
                                  </p:childTnLst>
                                </p:cTn>
                              </p:par>
                              <p:par>
                                <p:cTn id="58" presetID="2" presetClass="entr" presetSubtype="9" fill="hold" nodeType="withEffect">
                                  <p:stCondLst>
                                    <p:cond delay="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0-#ppt_w/2"/>
                                          </p:val>
                                        </p:tav>
                                        <p:tav tm="100000">
                                          <p:val>
                                            <p:strVal val="#ppt_x"/>
                                          </p:val>
                                        </p:tav>
                                      </p:tavLst>
                                    </p:anim>
                                    <p:anim calcmode="lin" valueType="num">
                                      <p:cBhvr additive="base">
                                        <p:cTn id="61"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9"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突发模式聚类</a:t>
            </a:r>
            <a:endParaRPr lang="zh-CN" altLang="en-US" sz="1800" b="1" dirty="0">
              <a:solidFill>
                <a:srgbClr val="03CCCE"/>
              </a:solidFill>
              <a:cs typeface="+mn-ea"/>
              <a:sym typeface="+mn-lt"/>
            </a:endParaRPr>
          </a:p>
        </p:txBody>
      </p:sp>
      <p:sp>
        <p:nvSpPr>
          <p:cNvPr id="3" name="Rectangle 16"/>
          <p:cNvSpPr>
            <a:spLocks noChangeArrowheads="1"/>
          </p:cNvSpPr>
          <p:nvPr/>
        </p:nvSpPr>
        <p:spPr bwMode="auto">
          <a:xfrm>
            <a:off x="-1147102" y="-2699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n-lt"/>
              <a:ea typeface="+mn-ea"/>
              <a:cs typeface="+mn-ea"/>
              <a:sym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31317990"/>
              </p:ext>
            </p:extLst>
          </p:nvPr>
        </p:nvGraphicFramePr>
        <p:xfrm>
          <a:off x="4801655" y="4413946"/>
          <a:ext cx="4540842" cy="1093509"/>
        </p:xfrm>
        <a:graphic>
          <a:graphicData uri="http://schemas.openxmlformats.org/presentationml/2006/ole">
            <mc:AlternateContent xmlns:mc="http://schemas.openxmlformats.org/markup-compatibility/2006">
              <mc:Choice xmlns:v="urn:schemas-microsoft-com:vml" Requires="v">
                <p:oleObj spid="_x0000_s5397" name="Equation" r:id="rId4" imgW="2336800" imgH="558800" progId="Equation.DSMT4">
                  <p:embed/>
                </p:oleObj>
              </mc:Choice>
              <mc:Fallback>
                <p:oleObj name="Equation" r:id="rId4" imgW="2336800" imgH="558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655" y="4413946"/>
                        <a:ext cx="4540842" cy="1093509"/>
                      </a:xfrm>
                      <a:prstGeom prst="rect">
                        <a:avLst/>
                      </a:prstGeom>
                      <a:noFill/>
                    </p:spPr>
                  </p:pic>
                </p:oleObj>
              </mc:Fallback>
            </mc:AlternateContent>
          </a:graphicData>
        </a:graphic>
      </p:graphicFrame>
      <p:grpSp>
        <p:nvGrpSpPr>
          <p:cNvPr id="5" name="组合 4"/>
          <p:cNvGrpSpPr/>
          <p:nvPr/>
        </p:nvGrpSpPr>
        <p:grpSpPr>
          <a:xfrm>
            <a:off x="4801655" y="1737586"/>
            <a:ext cx="4634031" cy="1694343"/>
            <a:chOff x="2840579" y="2108838"/>
            <a:chExt cx="4634031" cy="1694343"/>
          </a:xfrm>
        </p:grpSpPr>
        <p:sp>
          <p:nvSpPr>
            <p:cNvPr id="6" name="內容版面配置區 2"/>
            <p:cNvSpPr txBox="1">
              <a:spLocks/>
            </p:cNvSpPr>
            <p:nvPr/>
          </p:nvSpPr>
          <p:spPr>
            <a:xfrm>
              <a:off x="4442737" y="2588464"/>
              <a:ext cx="1584000" cy="435307"/>
            </a:xfrm>
            <a:prstGeom prst="rect">
              <a:avLst/>
            </a:prstGeom>
          </p:spPr>
          <p:txBody>
            <a:bodyPr lIns="36000" tIns="36000" rIns="36000" bIns="36000" anchor="ctr" anchorCtr="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Clr>
                  <a:schemeClr val="tx2">
                    <a:lumMod val="60000"/>
                    <a:lumOff val="40000"/>
                  </a:schemeClr>
                </a:buClr>
                <a:buNone/>
                <a:defRPr/>
              </a:pPr>
              <a:r>
                <a:rPr lang="en-US" altLang="zh-CN" sz="2000" dirty="0" smtClean="0">
                  <a:solidFill>
                    <a:schemeClr val="tx1">
                      <a:lumMod val="75000"/>
                      <a:lumOff val="25000"/>
                    </a:schemeClr>
                  </a:solidFill>
                  <a:cs typeface="+mn-ea"/>
                  <a:sym typeface="+mn-lt"/>
                </a:rPr>
                <a:t>Word2Vec</a:t>
              </a:r>
              <a:endParaRPr lang="en-US" altLang="zh-CN" sz="2000" dirty="0">
                <a:solidFill>
                  <a:schemeClr val="tx1">
                    <a:lumMod val="75000"/>
                    <a:lumOff val="25000"/>
                  </a:schemeClr>
                </a:solidFill>
                <a:cs typeface="+mn-ea"/>
                <a:sym typeface="+mn-lt"/>
              </a:endParaRPr>
            </a:p>
          </p:txBody>
        </p:sp>
        <p:cxnSp>
          <p:nvCxnSpPr>
            <p:cNvPr id="7" name="Straight Arrow Connector 12"/>
            <p:cNvCxnSpPr/>
            <p:nvPr/>
          </p:nvCxnSpPr>
          <p:spPr>
            <a:xfrm>
              <a:off x="3821870" y="2956009"/>
              <a:ext cx="2825735" cy="0"/>
            </a:xfrm>
            <a:prstGeom prst="straightConnector1">
              <a:avLst/>
            </a:prstGeom>
            <a:ln w="28575">
              <a:solidFill>
                <a:srgbClr val="03CCCE"/>
              </a:solidFill>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908897" y="2108838"/>
              <a:ext cx="565713" cy="1694343"/>
              <a:chOff x="8549521" y="2108838"/>
              <a:chExt cx="565713" cy="1694343"/>
            </a:xfrm>
          </p:grpSpPr>
          <p:graphicFrame>
            <p:nvGraphicFramePr>
              <p:cNvPr id="15" name="对象 14"/>
              <p:cNvGraphicFramePr>
                <a:graphicFrameLocks noChangeAspect="1"/>
              </p:cNvGraphicFramePr>
              <p:nvPr>
                <p:extLst>
                  <p:ext uri="{D42A27DB-BD31-4B8C-83A1-F6EECF244321}">
                    <p14:modId xmlns:p14="http://schemas.microsoft.com/office/powerpoint/2010/main" val="3287389315"/>
                  </p:ext>
                </p:extLst>
              </p:nvPr>
            </p:nvGraphicFramePr>
            <p:xfrm>
              <a:off x="8558092" y="2108838"/>
              <a:ext cx="548571" cy="360000"/>
            </p:xfrm>
            <a:graphic>
              <a:graphicData uri="http://schemas.openxmlformats.org/presentationml/2006/ole">
                <mc:AlternateContent xmlns:mc="http://schemas.openxmlformats.org/markup-compatibility/2006">
                  <mc:Choice xmlns:v="urn:schemas-microsoft-com:vml" Requires="v">
                    <p:oleObj spid="_x0000_s5398" name="Equation" r:id="rId6" imgW="406080" imgH="266400" progId="Equation.DSMT4">
                      <p:embed/>
                    </p:oleObj>
                  </mc:Choice>
                  <mc:Fallback>
                    <p:oleObj name="Equation" r:id="rId6" imgW="406080" imgH="266400" progId="Equation.DSMT4">
                      <p:embed/>
                      <p:pic>
                        <p:nvPicPr>
                          <p:cNvPr id="0" name=""/>
                          <p:cNvPicPr/>
                          <p:nvPr/>
                        </p:nvPicPr>
                        <p:blipFill>
                          <a:blip r:embed="rId7"/>
                          <a:stretch>
                            <a:fillRect/>
                          </a:stretch>
                        </p:blipFill>
                        <p:spPr>
                          <a:xfrm>
                            <a:off x="8558092" y="2108838"/>
                            <a:ext cx="548571" cy="3600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592419989"/>
                  </p:ext>
                </p:extLst>
              </p:nvPr>
            </p:nvGraphicFramePr>
            <p:xfrm>
              <a:off x="8549521" y="2442424"/>
              <a:ext cx="565713" cy="360000"/>
            </p:xfrm>
            <a:graphic>
              <a:graphicData uri="http://schemas.openxmlformats.org/presentationml/2006/ole">
                <mc:AlternateContent xmlns:mc="http://schemas.openxmlformats.org/markup-compatibility/2006">
                  <mc:Choice xmlns:v="urn:schemas-microsoft-com:vml" Requires="v">
                    <p:oleObj spid="_x0000_s5399" name="Equation" r:id="rId8" imgW="419040" imgH="266400" progId="Equation.DSMT4">
                      <p:embed/>
                    </p:oleObj>
                  </mc:Choice>
                  <mc:Fallback>
                    <p:oleObj name="Equation" r:id="rId8" imgW="419040" imgH="266400" progId="Equation.DSMT4">
                      <p:embed/>
                      <p:pic>
                        <p:nvPicPr>
                          <p:cNvPr id="0" name=""/>
                          <p:cNvPicPr/>
                          <p:nvPr/>
                        </p:nvPicPr>
                        <p:blipFill>
                          <a:blip r:embed="rId9"/>
                          <a:stretch>
                            <a:fillRect/>
                          </a:stretch>
                        </p:blipFill>
                        <p:spPr>
                          <a:xfrm>
                            <a:off x="8549521" y="2442424"/>
                            <a:ext cx="565713" cy="3600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801864592"/>
                  </p:ext>
                </p:extLst>
              </p:nvPr>
            </p:nvGraphicFramePr>
            <p:xfrm>
              <a:off x="8558092" y="2776010"/>
              <a:ext cx="548571" cy="360000"/>
            </p:xfrm>
            <a:graphic>
              <a:graphicData uri="http://schemas.openxmlformats.org/presentationml/2006/ole">
                <mc:AlternateContent xmlns:mc="http://schemas.openxmlformats.org/markup-compatibility/2006">
                  <mc:Choice xmlns:v="urn:schemas-microsoft-com:vml" Requires="v">
                    <p:oleObj spid="_x0000_s5400" name="Equation" r:id="rId10" imgW="406080" imgH="266400" progId="Equation.DSMT4">
                      <p:embed/>
                    </p:oleObj>
                  </mc:Choice>
                  <mc:Fallback>
                    <p:oleObj name="Equation" r:id="rId10" imgW="406080" imgH="266400" progId="Equation.DSMT4">
                      <p:embed/>
                      <p:pic>
                        <p:nvPicPr>
                          <p:cNvPr id="0" name=""/>
                          <p:cNvPicPr/>
                          <p:nvPr/>
                        </p:nvPicPr>
                        <p:blipFill>
                          <a:blip r:embed="rId11"/>
                          <a:stretch>
                            <a:fillRect/>
                          </a:stretch>
                        </p:blipFill>
                        <p:spPr>
                          <a:xfrm>
                            <a:off x="8558092" y="2776010"/>
                            <a:ext cx="548571" cy="36000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72819739"/>
                  </p:ext>
                </p:extLst>
              </p:nvPr>
            </p:nvGraphicFramePr>
            <p:xfrm>
              <a:off x="8549521" y="3443181"/>
              <a:ext cx="565713" cy="360000"/>
            </p:xfrm>
            <a:graphic>
              <a:graphicData uri="http://schemas.openxmlformats.org/presentationml/2006/ole">
                <mc:AlternateContent xmlns:mc="http://schemas.openxmlformats.org/markup-compatibility/2006">
                  <mc:Choice xmlns:v="urn:schemas-microsoft-com:vml" Requires="v">
                    <p:oleObj spid="_x0000_s5401" name="Equation" r:id="rId12" imgW="419040" imgH="266400" progId="Equation.DSMT4">
                      <p:embed/>
                    </p:oleObj>
                  </mc:Choice>
                  <mc:Fallback>
                    <p:oleObj name="Equation" r:id="rId12" imgW="419040" imgH="266400" progId="Equation.DSMT4">
                      <p:embed/>
                      <p:pic>
                        <p:nvPicPr>
                          <p:cNvPr id="0" name=""/>
                          <p:cNvPicPr/>
                          <p:nvPr/>
                        </p:nvPicPr>
                        <p:blipFill>
                          <a:blip r:embed="rId13"/>
                          <a:stretch>
                            <a:fillRect/>
                          </a:stretch>
                        </p:blipFill>
                        <p:spPr>
                          <a:xfrm>
                            <a:off x="8549521" y="3443181"/>
                            <a:ext cx="565713" cy="360000"/>
                          </a:xfrm>
                          <a:prstGeom prst="rect">
                            <a:avLst/>
                          </a:prstGeom>
                        </p:spPr>
                      </p:pic>
                    </p:oleObj>
                  </mc:Fallback>
                </mc:AlternateContent>
              </a:graphicData>
            </a:graphic>
          </p:graphicFrame>
          <p:sp>
            <p:nvSpPr>
              <p:cNvPr id="19" name="矩形 18"/>
              <p:cNvSpPr/>
              <p:nvPr/>
            </p:nvSpPr>
            <p:spPr>
              <a:xfrm>
                <a:off x="8624628" y="3109596"/>
                <a:ext cx="415498" cy="360000"/>
              </a:xfrm>
              <a:prstGeom prst="rect">
                <a:avLst/>
              </a:prstGeom>
            </p:spPr>
            <p:txBody>
              <a:bodyPr wrap="none">
                <a:spAutoFit/>
              </a:bodyPr>
              <a:lstStyle/>
              <a:p>
                <a:pPr algn="ctr"/>
                <a:r>
                  <a:rPr lang="en-US" altLang="zh-CN" dirty="0"/>
                  <a:t>…</a:t>
                </a:r>
              </a:p>
            </p:txBody>
          </p:sp>
        </p:grpSp>
        <p:grpSp>
          <p:nvGrpSpPr>
            <p:cNvPr id="9" name="组合 8"/>
            <p:cNvGrpSpPr/>
            <p:nvPr/>
          </p:nvGrpSpPr>
          <p:grpSpPr>
            <a:xfrm>
              <a:off x="2840579" y="2108838"/>
              <a:ext cx="720000" cy="1694343"/>
              <a:chOff x="2840579" y="2108838"/>
              <a:chExt cx="720000" cy="1694343"/>
            </a:xfrm>
          </p:grpSpPr>
          <p:sp>
            <p:nvSpPr>
              <p:cNvPr id="10" name="矩形 9"/>
              <p:cNvSpPr/>
              <p:nvPr/>
            </p:nvSpPr>
            <p:spPr>
              <a:xfrm>
                <a:off x="2840579" y="2108838"/>
                <a:ext cx="720000" cy="349702"/>
              </a:xfrm>
              <a:prstGeom prst="rect">
                <a:avLst/>
              </a:prstGeom>
            </p:spPr>
            <p:txBody>
              <a:bodyPr wrap="none" lIns="36000" tIns="36000" rIns="36000" bIns="36000" anchor="ctr" anchorCtr="1">
                <a:spAutoFit/>
              </a:bodyPr>
              <a:lstStyle/>
              <a:p>
                <a:pPr algn="ctr"/>
                <a:r>
                  <a:rPr lang="en-US" altLang="zh-CN" dirty="0"/>
                  <a:t>Term</a:t>
                </a:r>
                <a:r>
                  <a:rPr lang="en-US" altLang="zh-CN" baseline="-25000" dirty="0"/>
                  <a:t>1</a:t>
                </a:r>
              </a:p>
            </p:txBody>
          </p:sp>
          <p:sp>
            <p:nvSpPr>
              <p:cNvPr id="11" name="矩形 10"/>
              <p:cNvSpPr/>
              <p:nvPr/>
            </p:nvSpPr>
            <p:spPr>
              <a:xfrm>
                <a:off x="2840579" y="2444998"/>
                <a:ext cx="720000" cy="349702"/>
              </a:xfrm>
              <a:prstGeom prst="rect">
                <a:avLst/>
              </a:prstGeom>
            </p:spPr>
            <p:txBody>
              <a:bodyPr wrap="none" lIns="36000" tIns="36000" rIns="36000" bIns="36000" anchor="ctr" anchorCtr="1">
                <a:spAutoFit/>
              </a:bodyPr>
              <a:lstStyle/>
              <a:p>
                <a:pPr algn="ctr"/>
                <a:r>
                  <a:rPr lang="en-US" altLang="zh-CN" dirty="0"/>
                  <a:t>Term</a:t>
                </a:r>
                <a:r>
                  <a:rPr lang="en-US" altLang="zh-CN" baseline="-25000" dirty="0"/>
                  <a:t>2</a:t>
                </a:r>
              </a:p>
            </p:txBody>
          </p:sp>
          <p:sp>
            <p:nvSpPr>
              <p:cNvPr id="12" name="矩形 11"/>
              <p:cNvSpPr/>
              <p:nvPr/>
            </p:nvSpPr>
            <p:spPr>
              <a:xfrm>
                <a:off x="2840579" y="2781158"/>
                <a:ext cx="720000" cy="349702"/>
              </a:xfrm>
              <a:prstGeom prst="rect">
                <a:avLst/>
              </a:prstGeom>
            </p:spPr>
            <p:txBody>
              <a:bodyPr wrap="none" lIns="36000" tIns="36000" rIns="36000" bIns="36000" anchor="ctr" anchorCtr="1">
                <a:spAutoFit/>
              </a:bodyPr>
              <a:lstStyle/>
              <a:p>
                <a:pPr algn="ctr"/>
                <a:r>
                  <a:rPr lang="en-US" altLang="zh-CN" dirty="0"/>
                  <a:t>Term</a:t>
                </a:r>
                <a:r>
                  <a:rPr lang="en-US" altLang="zh-CN" baseline="-25000" dirty="0"/>
                  <a:t>3</a:t>
                </a:r>
              </a:p>
            </p:txBody>
          </p:sp>
          <p:sp>
            <p:nvSpPr>
              <p:cNvPr id="13" name="矩形 12"/>
              <p:cNvSpPr/>
              <p:nvPr/>
            </p:nvSpPr>
            <p:spPr>
              <a:xfrm>
                <a:off x="2840579" y="3117318"/>
                <a:ext cx="720000" cy="349702"/>
              </a:xfrm>
              <a:prstGeom prst="rect">
                <a:avLst/>
              </a:prstGeom>
            </p:spPr>
            <p:txBody>
              <a:bodyPr wrap="none" lIns="36000" tIns="36000" rIns="36000" bIns="36000" anchor="ctr" anchorCtr="1">
                <a:spAutoFit/>
              </a:bodyPr>
              <a:lstStyle/>
              <a:p>
                <a:pPr algn="ctr"/>
                <a:r>
                  <a:rPr lang="en-US" altLang="zh-CN" dirty="0"/>
                  <a:t>…</a:t>
                </a:r>
              </a:p>
            </p:txBody>
          </p:sp>
          <p:sp>
            <p:nvSpPr>
              <p:cNvPr id="14" name="矩形 13"/>
              <p:cNvSpPr/>
              <p:nvPr/>
            </p:nvSpPr>
            <p:spPr>
              <a:xfrm>
                <a:off x="2840579" y="3453479"/>
                <a:ext cx="720000" cy="349702"/>
              </a:xfrm>
              <a:prstGeom prst="rect">
                <a:avLst/>
              </a:prstGeom>
            </p:spPr>
            <p:txBody>
              <a:bodyPr wrap="none" lIns="36000" tIns="36000" rIns="36000" bIns="36000" anchor="ctr" anchorCtr="1">
                <a:spAutoFit/>
              </a:bodyPr>
              <a:lstStyle/>
              <a:p>
                <a:pPr algn="ctr"/>
                <a:r>
                  <a:rPr lang="en-US" altLang="zh-CN" dirty="0" err="1"/>
                  <a:t>Term</a:t>
                </a:r>
                <a:r>
                  <a:rPr lang="en-US" altLang="zh-CN" baseline="-25000" dirty="0" err="1"/>
                  <a:t>n</a:t>
                </a:r>
                <a:endParaRPr lang="en-US" altLang="zh-CN" baseline="-25000" dirty="0"/>
              </a:p>
            </p:txBody>
          </p:sp>
        </p:grpSp>
      </p:grpSp>
      <p:sp>
        <p:nvSpPr>
          <p:cNvPr id="20" name="Freeform 2"/>
          <p:cNvSpPr>
            <a:spLocks/>
          </p:cNvSpPr>
          <p:nvPr/>
        </p:nvSpPr>
        <p:spPr bwMode="auto">
          <a:xfrm flipH="1">
            <a:off x="1765740" y="2676279"/>
            <a:ext cx="8100000"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rgbClr val="03CCCE"/>
            </a:solidFill>
          </a:ln>
          <a:extLst/>
        </p:spPr>
        <p:txBody>
          <a:bodyPr/>
          <a:lstStyle/>
          <a:p>
            <a:pPr eaLnBrk="1" fontAlgn="auto" hangingPunct="1">
              <a:spcBef>
                <a:spcPts val="0"/>
              </a:spcBef>
              <a:spcAft>
                <a:spcPts val="0"/>
              </a:spcAft>
              <a:defRPr/>
            </a:pP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Freeform 3"/>
          <p:cNvSpPr>
            <a:spLocks/>
          </p:cNvSpPr>
          <p:nvPr/>
        </p:nvSpPr>
        <p:spPr bwMode="auto">
          <a:xfrm flipH="1">
            <a:off x="1765740" y="3836741"/>
            <a:ext cx="8100000"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rgbClr val="03CCCE"/>
            </a:solidFill>
          </a:ln>
          <a:extLst/>
        </p:spPr>
        <p:txBody>
          <a:bodyPr/>
          <a:lstStyle/>
          <a:p>
            <a:pPr eaLnBrk="1" fontAlgn="auto" hangingPunct="1">
              <a:spcBef>
                <a:spcPts val="0"/>
              </a:spcBef>
              <a:spcAft>
                <a:spcPts val="0"/>
              </a:spcAft>
              <a:defRPr/>
            </a:pP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Freeform 4"/>
          <p:cNvSpPr>
            <a:spLocks/>
          </p:cNvSpPr>
          <p:nvPr/>
        </p:nvSpPr>
        <p:spPr bwMode="auto">
          <a:xfrm flipH="1">
            <a:off x="3032390" y="1602559"/>
            <a:ext cx="6833350" cy="1073720"/>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rgbClr val="03CCCE"/>
            </a:solidFill>
            <a:round/>
            <a:headE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Freeform 5"/>
          <p:cNvSpPr>
            <a:spLocks/>
          </p:cNvSpPr>
          <p:nvPr/>
        </p:nvSpPr>
        <p:spPr bwMode="auto">
          <a:xfrm flipH="1">
            <a:off x="3032390" y="4960701"/>
            <a:ext cx="6833350" cy="649354"/>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rgbClr val="03CCCE"/>
            </a:solidFill>
            <a:round/>
            <a:headE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flipH="1">
            <a:off x="2471202" y="2976316"/>
            <a:ext cx="11541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fontAlgn="auto" hangingPunct="1">
              <a:spcBef>
                <a:spcPts val="0"/>
              </a:spcBef>
              <a:spcAft>
                <a:spcPts val="0"/>
              </a:spcAft>
              <a:defRPr/>
            </a:pPr>
            <a:r>
              <a:rPr lang="zh-CN" altLang="en-US" sz="1800" b="1" dirty="0" smtClean="0">
                <a:solidFill>
                  <a:schemeClr val="tx1">
                    <a:lumMod val="75000"/>
                    <a:lumOff val="25000"/>
                  </a:schemeClr>
                </a:solidFill>
                <a:latin typeface="华文楷体" panose="02010600040101010101" pitchFamily="2" charset="-122"/>
                <a:ea typeface="华文楷体" panose="02010600040101010101" pitchFamily="2" charset="-122"/>
              </a:rPr>
              <a:t>词嵌入向量</a:t>
            </a:r>
            <a:endParaRPr lang="zh-CN" sz="18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5" name="Rectangle 11"/>
          <p:cNvSpPr>
            <a:spLocks noChangeArrowheads="1"/>
          </p:cNvSpPr>
          <p:nvPr/>
        </p:nvSpPr>
        <p:spPr bwMode="auto">
          <a:xfrm flipH="1">
            <a:off x="2484976" y="4005858"/>
            <a:ext cx="1154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1" dirty="0" smtClean="0"/>
              <a:t>模式相似性</a:t>
            </a:r>
            <a:endParaRPr lang="en-US" altLang="zh-CN" sz="1800" b="1" dirty="0"/>
          </a:p>
        </p:txBody>
      </p:sp>
      <p:sp>
        <p:nvSpPr>
          <p:cNvPr id="26" name="Freeform 7"/>
          <p:cNvSpPr>
            <a:spLocks noEditPoints="1"/>
          </p:cNvSpPr>
          <p:nvPr/>
        </p:nvSpPr>
        <p:spPr bwMode="auto">
          <a:xfrm>
            <a:off x="2807776" y="3235079"/>
            <a:ext cx="481013" cy="39370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nvGrpSpPr>
          <p:cNvPr id="27" name="组合 26"/>
          <p:cNvGrpSpPr/>
          <p:nvPr/>
        </p:nvGrpSpPr>
        <p:grpSpPr>
          <a:xfrm>
            <a:off x="2868382" y="4302624"/>
            <a:ext cx="363538" cy="411162"/>
            <a:chOff x="2296343" y="4198927"/>
            <a:chExt cx="363538" cy="411162"/>
          </a:xfrm>
          <a:solidFill>
            <a:srgbClr val="25B7C0"/>
          </a:solidFill>
        </p:grpSpPr>
        <p:sp>
          <p:nvSpPr>
            <p:cNvPr id="28" name="Freeform 7"/>
            <p:cNvSpPr>
              <a:spLocks noEditPoints="1"/>
            </p:cNvSpPr>
            <p:nvPr/>
          </p:nvSpPr>
          <p:spPr bwMode="auto">
            <a:xfrm>
              <a:off x="2296343" y="4198927"/>
              <a:ext cx="171450" cy="411162"/>
            </a:xfrm>
            <a:custGeom>
              <a:avLst/>
              <a:gdLst>
                <a:gd name="T0" fmla="*/ 76 w 86"/>
                <a:gd name="T1" fmla="*/ 0 h 206"/>
                <a:gd name="T2" fmla="*/ 11 w 86"/>
                <a:gd name="T3" fmla="*/ 0 h 206"/>
                <a:gd name="T4" fmla="*/ 0 w 86"/>
                <a:gd name="T5" fmla="*/ 11 h 206"/>
                <a:gd name="T6" fmla="*/ 11 w 86"/>
                <a:gd name="T7" fmla="*/ 22 h 206"/>
                <a:gd name="T8" fmla="*/ 16 w 86"/>
                <a:gd name="T9" fmla="*/ 22 h 206"/>
                <a:gd name="T10" fmla="*/ 16 w 86"/>
                <a:gd name="T11" fmla="*/ 189 h 206"/>
                <a:gd name="T12" fmla="*/ 33 w 86"/>
                <a:gd name="T13" fmla="*/ 206 h 206"/>
                <a:gd name="T14" fmla="*/ 54 w 86"/>
                <a:gd name="T15" fmla="*/ 206 h 206"/>
                <a:gd name="T16" fmla="*/ 71 w 86"/>
                <a:gd name="T17" fmla="*/ 189 h 206"/>
                <a:gd name="T18" fmla="*/ 71 w 86"/>
                <a:gd name="T19" fmla="*/ 22 h 206"/>
                <a:gd name="T20" fmla="*/ 76 w 86"/>
                <a:gd name="T21" fmla="*/ 22 h 206"/>
                <a:gd name="T22" fmla="*/ 86 w 86"/>
                <a:gd name="T23" fmla="*/ 11 h 206"/>
                <a:gd name="T24" fmla="*/ 76 w 86"/>
                <a:gd name="T25" fmla="*/ 0 h 206"/>
                <a:gd name="T26" fmla="*/ 28 w 86"/>
                <a:gd name="T27" fmla="*/ 135 h 206"/>
                <a:gd name="T28" fmla="*/ 28 w 86"/>
                <a:gd name="T29" fmla="*/ 22 h 206"/>
                <a:gd name="T30" fmla="*/ 59 w 86"/>
                <a:gd name="T31" fmla="*/ 22 h 206"/>
                <a:gd name="T32" fmla="*/ 59 w 86"/>
                <a:gd name="T33" fmla="*/ 135 h 206"/>
                <a:gd name="T34" fmla="*/ 28 w 86"/>
                <a:gd name="T35" fmla="*/ 135 h 206"/>
                <a:gd name="T36" fmla="*/ 52 w 86"/>
                <a:gd name="T37" fmla="*/ 200 h 206"/>
                <a:gd name="T38" fmla="*/ 43 w 86"/>
                <a:gd name="T39" fmla="*/ 192 h 206"/>
                <a:gd name="T40" fmla="*/ 52 w 86"/>
                <a:gd name="T41" fmla="*/ 184 h 206"/>
                <a:gd name="T42" fmla="*/ 60 w 86"/>
                <a:gd name="T43" fmla="*/ 192 h 206"/>
                <a:gd name="T44" fmla="*/ 52 w 86"/>
                <a:gd name="T45" fmla="*/ 200 h 206"/>
                <a:gd name="T46" fmla="*/ 58 w 86"/>
                <a:gd name="T47" fmla="*/ 169 h 206"/>
                <a:gd name="T48" fmla="*/ 54 w 86"/>
                <a:gd name="T49" fmla="*/ 165 h 206"/>
                <a:gd name="T50" fmla="*/ 58 w 86"/>
                <a:gd name="T51" fmla="*/ 161 h 206"/>
                <a:gd name="T52" fmla="*/ 61 w 86"/>
                <a:gd name="T53" fmla="*/ 165 h 206"/>
                <a:gd name="T54" fmla="*/ 58 w 86"/>
                <a:gd name="T55" fmla="*/ 16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206">
                  <a:moveTo>
                    <a:pt x="76" y="0"/>
                  </a:moveTo>
                  <a:cubicBezTo>
                    <a:pt x="11" y="0"/>
                    <a:pt x="11" y="0"/>
                    <a:pt x="11" y="0"/>
                  </a:cubicBezTo>
                  <a:cubicBezTo>
                    <a:pt x="5" y="0"/>
                    <a:pt x="0" y="5"/>
                    <a:pt x="0" y="11"/>
                  </a:cubicBezTo>
                  <a:cubicBezTo>
                    <a:pt x="0" y="17"/>
                    <a:pt x="5" y="22"/>
                    <a:pt x="11" y="22"/>
                  </a:cubicBezTo>
                  <a:cubicBezTo>
                    <a:pt x="16" y="22"/>
                    <a:pt x="16" y="22"/>
                    <a:pt x="16" y="22"/>
                  </a:cubicBezTo>
                  <a:cubicBezTo>
                    <a:pt x="16" y="189"/>
                    <a:pt x="16" y="189"/>
                    <a:pt x="16" y="189"/>
                  </a:cubicBezTo>
                  <a:cubicBezTo>
                    <a:pt x="16" y="198"/>
                    <a:pt x="23" y="206"/>
                    <a:pt x="33" y="206"/>
                  </a:cubicBezTo>
                  <a:cubicBezTo>
                    <a:pt x="54" y="206"/>
                    <a:pt x="54" y="206"/>
                    <a:pt x="54" y="206"/>
                  </a:cubicBezTo>
                  <a:cubicBezTo>
                    <a:pt x="64" y="206"/>
                    <a:pt x="71" y="198"/>
                    <a:pt x="71" y="189"/>
                  </a:cubicBezTo>
                  <a:cubicBezTo>
                    <a:pt x="71" y="22"/>
                    <a:pt x="71" y="22"/>
                    <a:pt x="71" y="22"/>
                  </a:cubicBezTo>
                  <a:cubicBezTo>
                    <a:pt x="76" y="22"/>
                    <a:pt x="76" y="22"/>
                    <a:pt x="76" y="22"/>
                  </a:cubicBezTo>
                  <a:cubicBezTo>
                    <a:pt x="82" y="22"/>
                    <a:pt x="86" y="17"/>
                    <a:pt x="86" y="11"/>
                  </a:cubicBezTo>
                  <a:cubicBezTo>
                    <a:pt x="86" y="5"/>
                    <a:pt x="82" y="0"/>
                    <a:pt x="76" y="0"/>
                  </a:cubicBezTo>
                  <a:close/>
                  <a:moveTo>
                    <a:pt x="28" y="135"/>
                  </a:moveTo>
                  <a:cubicBezTo>
                    <a:pt x="28" y="22"/>
                    <a:pt x="28" y="22"/>
                    <a:pt x="28" y="22"/>
                  </a:cubicBezTo>
                  <a:cubicBezTo>
                    <a:pt x="59" y="22"/>
                    <a:pt x="59" y="22"/>
                    <a:pt x="59" y="22"/>
                  </a:cubicBezTo>
                  <a:cubicBezTo>
                    <a:pt x="59" y="135"/>
                    <a:pt x="59" y="135"/>
                    <a:pt x="59" y="135"/>
                  </a:cubicBezTo>
                  <a:lnTo>
                    <a:pt x="28" y="135"/>
                  </a:lnTo>
                  <a:close/>
                  <a:moveTo>
                    <a:pt x="52" y="200"/>
                  </a:moveTo>
                  <a:cubicBezTo>
                    <a:pt x="47" y="200"/>
                    <a:pt x="43" y="197"/>
                    <a:pt x="43" y="192"/>
                  </a:cubicBezTo>
                  <a:cubicBezTo>
                    <a:pt x="43" y="188"/>
                    <a:pt x="47" y="184"/>
                    <a:pt x="52" y="184"/>
                  </a:cubicBezTo>
                  <a:cubicBezTo>
                    <a:pt x="56" y="184"/>
                    <a:pt x="60" y="188"/>
                    <a:pt x="60" y="192"/>
                  </a:cubicBezTo>
                  <a:cubicBezTo>
                    <a:pt x="60" y="197"/>
                    <a:pt x="56" y="200"/>
                    <a:pt x="52" y="200"/>
                  </a:cubicBezTo>
                  <a:close/>
                  <a:moveTo>
                    <a:pt x="58" y="169"/>
                  </a:moveTo>
                  <a:cubicBezTo>
                    <a:pt x="55" y="169"/>
                    <a:pt x="54" y="167"/>
                    <a:pt x="54" y="165"/>
                  </a:cubicBezTo>
                  <a:cubicBezTo>
                    <a:pt x="54" y="163"/>
                    <a:pt x="55" y="161"/>
                    <a:pt x="58" y="161"/>
                  </a:cubicBezTo>
                  <a:cubicBezTo>
                    <a:pt x="60" y="161"/>
                    <a:pt x="61" y="163"/>
                    <a:pt x="61" y="165"/>
                  </a:cubicBezTo>
                  <a:cubicBezTo>
                    <a:pt x="61" y="167"/>
                    <a:pt x="60" y="169"/>
                    <a:pt x="58" y="169"/>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29" name="Freeform 8"/>
            <p:cNvSpPr>
              <a:spLocks noEditPoints="1"/>
            </p:cNvSpPr>
            <p:nvPr/>
          </p:nvSpPr>
          <p:spPr bwMode="auto">
            <a:xfrm>
              <a:off x="2490018" y="4198927"/>
              <a:ext cx="169863" cy="411162"/>
            </a:xfrm>
            <a:custGeom>
              <a:avLst/>
              <a:gdLst>
                <a:gd name="T0" fmla="*/ 75 w 86"/>
                <a:gd name="T1" fmla="*/ 0 h 206"/>
                <a:gd name="T2" fmla="*/ 11 w 86"/>
                <a:gd name="T3" fmla="*/ 0 h 206"/>
                <a:gd name="T4" fmla="*/ 0 w 86"/>
                <a:gd name="T5" fmla="*/ 11 h 206"/>
                <a:gd name="T6" fmla="*/ 11 w 86"/>
                <a:gd name="T7" fmla="*/ 22 h 206"/>
                <a:gd name="T8" fmla="*/ 15 w 86"/>
                <a:gd name="T9" fmla="*/ 22 h 206"/>
                <a:gd name="T10" fmla="*/ 15 w 86"/>
                <a:gd name="T11" fmla="*/ 189 h 206"/>
                <a:gd name="T12" fmla="*/ 32 w 86"/>
                <a:gd name="T13" fmla="*/ 206 h 206"/>
                <a:gd name="T14" fmla="*/ 54 w 86"/>
                <a:gd name="T15" fmla="*/ 206 h 206"/>
                <a:gd name="T16" fmla="*/ 71 w 86"/>
                <a:gd name="T17" fmla="*/ 189 h 206"/>
                <a:gd name="T18" fmla="*/ 71 w 86"/>
                <a:gd name="T19" fmla="*/ 22 h 206"/>
                <a:gd name="T20" fmla="*/ 75 w 86"/>
                <a:gd name="T21" fmla="*/ 22 h 206"/>
                <a:gd name="T22" fmla="*/ 86 w 86"/>
                <a:gd name="T23" fmla="*/ 11 h 206"/>
                <a:gd name="T24" fmla="*/ 75 w 86"/>
                <a:gd name="T25" fmla="*/ 0 h 206"/>
                <a:gd name="T26" fmla="*/ 27 w 86"/>
                <a:gd name="T27" fmla="*/ 183 h 206"/>
                <a:gd name="T28" fmla="*/ 23 w 86"/>
                <a:gd name="T29" fmla="*/ 179 h 206"/>
                <a:gd name="T30" fmla="*/ 27 w 86"/>
                <a:gd name="T31" fmla="*/ 175 h 206"/>
                <a:gd name="T32" fmla="*/ 31 w 86"/>
                <a:gd name="T33" fmla="*/ 179 h 206"/>
                <a:gd name="T34" fmla="*/ 27 w 86"/>
                <a:gd name="T35" fmla="*/ 183 h 206"/>
                <a:gd name="T36" fmla="*/ 28 w 86"/>
                <a:gd name="T37" fmla="*/ 81 h 206"/>
                <a:gd name="T38" fmla="*/ 28 w 86"/>
                <a:gd name="T39" fmla="*/ 22 h 206"/>
                <a:gd name="T40" fmla="*/ 59 w 86"/>
                <a:gd name="T41" fmla="*/ 22 h 206"/>
                <a:gd name="T42" fmla="*/ 59 w 86"/>
                <a:gd name="T43" fmla="*/ 81 h 206"/>
                <a:gd name="T44" fmla="*/ 28 w 86"/>
                <a:gd name="T45" fmla="*/ 81 h 206"/>
                <a:gd name="T46" fmla="*/ 58 w 86"/>
                <a:gd name="T47" fmla="*/ 152 h 206"/>
                <a:gd name="T48" fmla="*/ 54 w 86"/>
                <a:gd name="T49" fmla="*/ 156 h 206"/>
                <a:gd name="T50" fmla="*/ 50 w 86"/>
                <a:gd name="T51" fmla="*/ 152 h 206"/>
                <a:gd name="T52" fmla="*/ 54 w 86"/>
                <a:gd name="T53" fmla="*/ 148 h 206"/>
                <a:gd name="T54" fmla="*/ 58 w 86"/>
                <a:gd name="T55" fmla="*/ 152 h 206"/>
                <a:gd name="T56" fmla="*/ 53 w 86"/>
                <a:gd name="T57" fmla="*/ 187 h 206"/>
                <a:gd name="T58" fmla="*/ 44 w 86"/>
                <a:gd name="T59" fmla="*/ 179 h 206"/>
                <a:gd name="T60" fmla="*/ 53 w 86"/>
                <a:gd name="T61" fmla="*/ 171 h 206"/>
                <a:gd name="T62" fmla="*/ 61 w 86"/>
                <a:gd name="T63" fmla="*/ 179 h 206"/>
                <a:gd name="T64" fmla="*/ 53 w 86"/>
                <a:gd name="T65" fmla="*/ 1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 h="206">
                  <a:moveTo>
                    <a:pt x="75" y="0"/>
                  </a:moveTo>
                  <a:cubicBezTo>
                    <a:pt x="11" y="0"/>
                    <a:pt x="11" y="0"/>
                    <a:pt x="11" y="0"/>
                  </a:cubicBezTo>
                  <a:cubicBezTo>
                    <a:pt x="5" y="0"/>
                    <a:pt x="0" y="5"/>
                    <a:pt x="0" y="11"/>
                  </a:cubicBezTo>
                  <a:cubicBezTo>
                    <a:pt x="0" y="17"/>
                    <a:pt x="5" y="22"/>
                    <a:pt x="11" y="22"/>
                  </a:cubicBezTo>
                  <a:cubicBezTo>
                    <a:pt x="15" y="22"/>
                    <a:pt x="15" y="22"/>
                    <a:pt x="15" y="22"/>
                  </a:cubicBezTo>
                  <a:cubicBezTo>
                    <a:pt x="15" y="189"/>
                    <a:pt x="15" y="189"/>
                    <a:pt x="15" y="189"/>
                  </a:cubicBezTo>
                  <a:cubicBezTo>
                    <a:pt x="15" y="198"/>
                    <a:pt x="23" y="206"/>
                    <a:pt x="32" y="206"/>
                  </a:cubicBezTo>
                  <a:cubicBezTo>
                    <a:pt x="54" y="206"/>
                    <a:pt x="54" y="206"/>
                    <a:pt x="54" y="206"/>
                  </a:cubicBezTo>
                  <a:cubicBezTo>
                    <a:pt x="63" y="206"/>
                    <a:pt x="71" y="198"/>
                    <a:pt x="71" y="189"/>
                  </a:cubicBezTo>
                  <a:cubicBezTo>
                    <a:pt x="71" y="22"/>
                    <a:pt x="71" y="22"/>
                    <a:pt x="71" y="22"/>
                  </a:cubicBezTo>
                  <a:cubicBezTo>
                    <a:pt x="75" y="22"/>
                    <a:pt x="75" y="22"/>
                    <a:pt x="75" y="22"/>
                  </a:cubicBezTo>
                  <a:cubicBezTo>
                    <a:pt x="81" y="22"/>
                    <a:pt x="86" y="17"/>
                    <a:pt x="86" y="11"/>
                  </a:cubicBezTo>
                  <a:cubicBezTo>
                    <a:pt x="86" y="5"/>
                    <a:pt x="81" y="0"/>
                    <a:pt x="75" y="0"/>
                  </a:cubicBezTo>
                  <a:close/>
                  <a:moveTo>
                    <a:pt x="27" y="183"/>
                  </a:moveTo>
                  <a:cubicBezTo>
                    <a:pt x="25" y="183"/>
                    <a:pt x="23" y="181"/>
                    <a:pt x="23" y="179"/>
                  </a:cubicBezTo>
                  <a:cubicBezTo>
                    <a:pt x="23" y="177"/>
                    <a:pt x="25" y="175"/>
                    <a:pt x="27" y="175"/>
                  </a:cubicBezTo>
                  <a:cubicBezTo>
                    <a:pt x="29" y="175"/>
                    <a:pt x="31" y="177"/>
                    <a:pt x="31" y="179"/>
                  </a:cubicBezTo>
                  <a:cubicBezTo>
                    <a:pt x="31" y="181"/>
                    <a:pt x="29" y="183"/>
                    <a:pt x="27" y="183"/>
                  </a:cubicBezTo>
                  <a:close/>
                  <a:moveTo>
                    <a:pt x="28" y="81"/>
                  </a:moveTo>
                  <a:cubicBezTo>
                    <a:pt x="28" y="22"/>
                    <a:pt x="28" y="22"/>
                    <a:pt x="28" y="22"/>
                  </a:cubicBezTo>
                  <a:cubicBezTo>
                    <a:pt x="59" y="22"/>
                    <a:pt x="59" y="22"/>
                    <a:pt x="59" y="22"/>
                  </a:cubicBezTo>
                  <a:cubicBezTo>
                    <a:pt x="59" y="81"/>
                    <a:pt x="59" y="81"/>
                    <a:pt x="59" y="81"/>
                  </a:cubicBezTo>
                  <a:lnTo>
                    <a:pt x="28" y="81"/>
                  </a:lnTo>
                  <a:close/>
                  <a:moveTo>
                    <a:pt x="58" y="152"/>
                  </a:moveTo>
                  <a:cubicBezTo>
                    <a:pt x="58" y="154"/>
                    <a:pt x="56" y="156"/>
                    <a:pt x="54" y="156"/>
                  </a:cubicBezTo>
                  <a:cubicBezTo>
                    <a:pt x="52" y="156"/>
                    <a:pt x="50" y="154"/>
                    <a:pt x="50" y="152"/>
                  </a:cubicBezTo>
                  <a:cubicBezTo>
                    <a:pt x="50" y="150"/>
                    <a:pt x="52" y="148"/>
                    <a:pt x="54" y="148"/>
                  </a:cubicBezTo>
                  <a:cubicBezTo>
                    <a:pt x="56" y="148"/>
                    <a:pt x="58" y="150"/>
                    <a:pt x="58" y="152"/>
                  </a:cubicBezTo>
                  <a:close/>
                  <a:moveTo>
                    <a:pt x="53" y="187"/>
                  </a:moveTo>
                  <a:cubicBezTo>
                    <a:pt x="48" y="187"/>
                    <a:pt x="44" y="184"/>
                    <a:pt x="44" y="179"/>
                  </a:cubicBezTo>
                  <a:cubicBezTo>
                    <a:pt x="44" y="175"/>
                    <a:pt x="48" y="171"/>
                    <a:pt x="53" y="171"/>
                  </a:cubicBezTo>
                  <a:cubicBezTo>
                    <a:pt x="57" y="171"/>
                    <a:pt x="61" y="175"/>
                    <a:pt x="61" y="179"/>
                  </a:cubicBezTo>
                  <a:cubicBezTo>
                    <a:pt x="61" y="184"/>
                    <a:pt x="57" y="187"/>
                    <a:pt x="53" y="187"/>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3863330189"/>
      </p:ext>
    </p:extLst>
  </p:cSld>
  <p:clrMapOvr>
    <a:masterClrMapping/>
  </p:clrMapOvr>
  <p:transition spd="slow" advTm="41465">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9"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突发模式聚类</a:t>
            </a:r>
            <a:endParaRPr lang="zh-CN" altLang="en-US" sz="1800" b="1" dirty="0">
              <a:solidFill>
                <a:srgbClr val="03CCCE"/>
              </a:solidFill>
              <a:cs typeface="+mn-ea"/>
              <a:sym typeface="+mn-lt"/>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05608043"/>
              </p:ext>
            </p:extLst>
          </p:nvPr>
        </p:nvGraphicFramePr>
        <p:xfrm>
          <a:off x="1198662" y="3513100"/>
          <a:ext cx="3917950" cy="1100137"/>
        </p:xfrm>
        <a:graphic>
          <a:graphicData uri="http://schemas.openxmlformats.org/presentationml/2006/ole">
            <mc:AlternateContent xmlns:mc="http://schemas.openxmlformats.org/markup-compatibility/2006">
              <mc:Choice xmlns:v="urn:schemas-microsoft-com:vml" Requires="v">
                <p:oleObj spid="_x0000_s6201" name="Equation" r:id="rId5" imgW="1625600" imgH="457200" progId="Equation.DSMT4">
                  <p:embed/>
                </p:oleObj>
              </mc:Choice>
              <mc:Fallback>
                <p:oleObj name="Equation" r:id="rId5" imgW="16256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662" y="3513100"/>
                        <a:ext cx="39179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3"/>
          <p:cNvGrpSpPr/>
          <p:nvPr/>
        </p:nvGrpSpPr>
        <p:grpSpPr>
          <a:xfrm>
            <a:off x="5199597" y="1975435"/>
            <a:ext cx="4496009" cy="4135810"/>
            <a:chOff x="7145698" y="1833718"/>
            <a:chExt cx="4496009" cy="4135810"/>
          </a:xfrm>
        </p:grpSpPr>
        <p:sp>
          <p:nvSpPr>
            <p:cNvPr id="5" name="椭圆 4"/>
            <p:cNvSpPr/>
            <p:nvPr/>
          </p:nvSpPr>
          <p:spPr>
            <a:xfrm>
              <a:off x="9792354" y="5268092"/>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6" name="椭圆 5"/>
            <p:cNvSpPr/>
            <p:nvPr/>
          </p:nvSpPr>
          <p:spPr>
            <a:xfrm>
              <a:off x="8493027" y="5268092"/>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7" name="椭圆 6"/>
            <p:cNvSpPr/>
            <p:nvPr/>
          </p:nvSpPr>
          <p:spPr>
            <a:xfrm>
              <a:off x="7415698" y="4122390"/>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椭圆 7"/>
            <p:cNvSpPr/>
            <p:nvPr/>
          </p:nvSpPr>
          <p:spPr>
            <a:xfrm>
              <a:off x="10831707" y="4122390"/>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9" name="椭圆 8"/>
            <p:cNvSpPr/>
            <p:nvPr/>
          </p:nvSpPr>
          <p:spPr>
            <a:xfrm>
              <a:off x="10831707" y="2913245"/>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10" name="椭圆 9"/>
            <p:cNvSpPr/>
            <p:nvPr/>
          </p:nvSpPr>
          <p:spPr>
            <a:xfrm>
              <a:off x="9754646" y="1833718"/>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11" name="椭圆 10"/>
            <p:cNvSpPr/>
            <p:nvPr/>
          </p:nvSpPr>
          <p:spPr>
            <a:xfrm>
              <a:off x="8539405" y="1833718"/>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cxnSp>
          <p:nvCxnSpPr>
            <p:cNvPr id="12" name="直接连接符 11"/>
            <p:cNvCxnSpPr>
              <a:stCxn id="11" idx="3"/>
              <a:endCxn id="44" idx="7"/>
            </p:cNvCxnSpPr>
            <p:nvPr/>
          </p:nvCxnSpPr>
          <p:spPr>
            <a:xfrm flipH="1">
              <a:off x="7876617" y="2294637"/>
              <a:ext cx="741869" cy="766425"/>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4" idx="4"/>
              <a:endCxn id="7" idx="0"/>
            </p:cNvCxnSpPr>
            <p:nvPr/>
          </p:nvCxnSpPr>
          <p:spPr>
            <a:xfrm>
              <a:off x="7685698" y="3521981"/>
              <a:ext cx="0" cy="600409"/>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4"/>
              <a:endCxn id="6" idx="1"/>
            </p:cNvCxnSpPr>
            <p:nvPr/>
          </p:nvCxnSpPr>
          <p:spPr>
            <a:xfrm>
              <a:off x="7685698" y="4662390"/>
              <a:ext cx="886410" cy="684783"/>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5" idx="2"/>
            </p:cNvCxnSpPr>
            <p:nvPr/>
          </p:nvCxnSpPr>
          <p:spPr>
            <a:xfrm>
              <a:off x="9033027" y="5538092"/>
              <a:ext cx="759327" cy="0"/>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6"/>
              <a:endCxn id="8" idx="4"/>
            </p:cNvCxnSpPr>
            <p:nvPr/>
          </p:nvCxnSpPr>
          <p:spPr>
            <a:xfrm flipV="1">
              <a:off x="10332354" y="4662390"/>
              <a:ext cx="769353" cy="875702"/>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4"/>
              <a:endCxn id="8" idx="0"/>
            </p:cNvCxnSpPr>
            <p:nvPr/>
          </p:nvCxnSpPr>
          <p:spPr>
            <a:xfrm>
              <a:off x="11101707" y="3453245"/>
              <a:ext cx="0" cy="669145"/>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799221" y="2373718"/>
              <a:ext cx="0" cy="2880000"/>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2"/>
            </p:cNvCxnSpPr>
            <p:nvPr/>
          </p:nvCxnSpPr>
          <p:spPr>
            <a:xfrm>
              <a:off x="8799221" y="2373718"/>
              <a:ext cx="2032486" cy="2018672"/>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7955698" y="2373718"/>
              <a:ext cx="2036477" cy="2036477"/>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2"/>
              <a:endCxn id="5" idx="0"/>
            </p:cNvCxnSpPr>
            <p:nvPr/>
          </p:nvCxnSpPr>
          <p:spPr>
            <a:xfrm flipH="1">
              <a:off x="10062354" y="3183245"/>
              <a:ext cx="769353" cy="2084847"/>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4" idx="6"/>
              <a:endCxn id="8" idx="2"/>
            </p:cNvCxnSpPr>
            <p:nvPr/>
          </p:nvCxnSpPr>
          <p:spPr>
            <a:xfrm>
              <a:off x="7955698" y="3251981"/>
              <a:ext cx="2876009" cy="1140409"/>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9" idx="2"/>
            </p:cNvCxnSpPr>
            <p:nvPr/>
          </p:nvCxnSpPr>
          <p:spPr>
            <a:xfrm flipV="1">
              <a:off x="8799221" y="3183245"/>
              <a:ext cx="2032486" cy="2070474"/>
            </a:xfrm>
            <a:prstGeom prst="line">
              <a:avLst/>
            </a:prstGeom>
            <a:ln>
              <a:solidFill>
                <a:srgbClr val="03CCCE"/>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415698" y="2981981"/>
              <a:ext cx="540000" cy="540000"/>
              <a:chOff x="3061038" y="3115792"/>
              <a:chExt cx="540000" cy="540000"/>
            </a:xfrm>
          </p:grpSpPr>
          <p:sp>
            <p:nvSpPr>
              <p:cNvPr id="44" name="椭圆 43"/>
              <p:cNvSpPr/>
              <p:nvPr/>
            </p:nvSpPr>
            <p:spPr>
              <a:xfrm>
                <a:off x="3061038" y="3115792"/>
                <a:ext cx="540000" cy="540000"/>
              </a:xfrm>
              <a:prstGeom prst="ellipse">
                <a:avLst/>
              </a:prstGeom>
              <a:noFill/>
              <a:ln w="19050" cap="flat" cmpd="sng" algn="ctr">
                <a:solidFill>
                  <a:srgbClr val="25B7C0"/>
                </a:solidFill>
                <a:prstDash val="solid"/>
              </a:ln>
              <a:effectLst>
                <a:softEdge rad="0"/>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tabLst/>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sp>
            <p:nvSpPr>
              <p:cNvPr id="45" name="TextBox 44"/>
              <p:cNvSpPr txBox="1"/>
              <p:nvPr/>
            </p:nvSpPr>
            <p:spPr>
              <a:xfrm>
                <a:off x="3061038" y="3216515"/>
                <a:ext cx="540000" cy="338554"/>
              </a:xfrm>
              <a:prstGeom prst="rect">
                <a:avLst/>
              </a:prstGeom>
              <a:noFill/>
            </p:spPr>
            <p:txBody>
              <a:bodyPr wrap="square" rtlCol="0">
                <a:spAutoFit/>
              </a:bodyPr>
              <a:lstStyle/>
              <a:p>
                <a:pPr algn="ctr"/>
                <a:r>
                  <a:rPr lang="en-US" altLang="zh-CN" sz="1600" dirty="0" smtClean="0"/>
                  <a:t>ep</a:t>
                </a:r>
                <a:r>
                  <a:rPr lang="en-US" altLang="zh-CN" sz="1600" baseline="-25000" dirty="0" smtClean="0"/>
                  <a:t>1</a:t>
                </a:r>
                <a:endParaRPr lang="zh-CN" altLang="en-US" sz="1600" baseline="-25000" dirty="0"/>
              </a:p>
            </p:txBody>
          </p:sp>
        </p:grpSp>
        <p:sp>
          <p:nvSpPr>
            <p:cNvPr id="25" name="TextBox 24"/>
            <p:cNvSpPr txBox="1"/>
            <p:nvPr/>
          </p:nvSpPr>
          <p:spPr>
            <a:xfrm>
              <a:off x="8539405" y="1934441"/>
              <a:ext cx="540000" cy="338554"/>
            </a:xfrm>
            <a:prstGeom prst="rect">
              <a:avLst/>
            </a:prstGeom>
            <a:noFill/>
          </p:spPr>
          <p:txBody>
            <a:bodyPr wrap="square" rtlCol="0">
              <a:spAutoFit/>
            </a:bodyPr>
            <a:lstStyle/>
            <a:p>
              <a:pPr algn="ctr"/>
              <a:r>
                <a:rPr lang="en-US" altLang="zh-CN" sz="1600" dirty="0" smtClean="0"/>
                <a:t>ep</a:t>
              </a:r>
              <a:r>
                <a:rPr lang="en-US" altLang="zh-CN" sz="1600" baseline="-25000" dirty="0" smtClean="0"/>
                <a:t>4</a:t>
              </a:r>
              <a:endParaRPr lang="zh-CN" altLang="en-US" sz="1600" baseline="-25000" dirty="0"/>
            </a:p>
          </p:txBody>
        </p:sp>
        <p:sp>
          <p:nvSpPr>
            <p:cNvPr id="26" name="TextBox 25"/>
            <p:cNvSpPr txBox="1"/>
            <p:nvPr/>
          </p:nvSpPr>
          <p:spPr>
            <a:xfrm>
              <a:off x="9754646" y="1934441"/>
              <a:ext cx="540000" cy="338554"/>
            </a:xfrm>
            <a:prstGeom prst="rect">
              <a:avLst/>
            </a:prstGeom>
            <a:noFill/>
          </p:spPr>
          <p:txBody>
            <a:bodyPr wrap="square" rtlCol="0">
              <a:spAutoFit/>
            </a:bodyPr>
            <a:lstStyle/>
            <a:p>
              <a:pPr algn="ctr"/>
              <a:r>
                <a:rPr lang="en-US" altLang="zh-CN" sz="1600" dirty="0" smtClean="0"/>
                <a:t>…</a:t>
              </a:r>
              <a:endParaRPr lang="zh-CN" altLang="en-US" sz="1600" dirty="0"/>
            </a:p>
          </p:txBody>
        </p:sp>
        <p:sp>
          <p:nvSpPr>
            <p:cNvPr id="27" name="TextBox 26"/>
            <p:cNvSpPr txBox="1"/>
            <p:nvPr/>
          </p:nvSpPr>
          <p:spPr>
            <a:xfrm>
              <a:off x="7415698" y="4223113"/>
              <a:ext cx="540000" cy="338554"/>
            </a:xfrm>
            <a:prstGeom prst="rect">
              <a:avLst/>
            </a:prstGeom>
            <a:noFill/>
          </p:spPr>
          <p:txBody>
            <a:bodyPr wrap="square" rtlCol="0">
              <a:spAutoFit/>
            </a:bodyPr>
            <a:lstStyle/>
            <a:p>
              <a:pPr algn="ctr"/>
              <a:r>
                <a:rPr lang="en-US" altLang="zh-CN" sz="1600" dirty="0" smtClean="0"/>
                <a:t>ep</a:t>
              </a:r>
              <a:r>
                <a:rPr lang="en-US" altLang="zh-CN" sz="1600" baseline="-25000" dirty="0" smtClean="0"/>
                <a:t>2</a:t>
              </a:r>
              <a:endParaRPr lang="zh-CN" altLang="en-US" sz="1600" baseline="-25000" dirty="0"/>
            </a:p>
          </p:txBody>
        </p:sp>
        <p:sp>
          <p:nvSpPr>
            <p:cNvPr id="28" name="TextBox 27"/>
            <p:cNvSpPr txBox="1"/>
            <p:nvPr/>
          </p:nvSpPr>
          <p:spPr>
            <a:xfrm>
              <a:off x="8493027" y="5368815"/>
              <a:ext cx="540000" cy="338554"/>
            </a:xfrm>
            <a:prstGeom prst="rect">
              <a:avLst/>
            </a:prstGeom>
            <a:noFill/>
          </p:spPr>
          <p:txBody>
            <a:bodyPr wrap="square" rtlCol="0">
              <a:spAutoFit/>
            </a:bodyPr>
            <a:lstStyle/>
            <a:p>
              <a:pPr algn="ctr"/>
              <a:r>
                <a:rPr lang="en-US" altLang="zh-CN" sz="1600" dirty="0" smtClean="0"/>
                <a:t>ep</a:t>
              </a:r>
              <a:r>
                <a:rPr lang="en-US" altLang="zh-CN" sz="1600" baseline="-25000" dirty="0" smtClean="0"/>
                <a:t>3</a:t>
              </a:r>
              <a:endParaRPr lang="zh-CN" altLang="en-US" sz="1600" baseline="-25000" dirty="0"/>
            </a:p>
          </p:txBody>
        </p:sp>
        <p:sp>
          <p:nvSpPr>
            <p:cNvPr id="29" name="TextBox 28"/>
            <p:cNvSpPr txBox="1"/>
            <p:nvPr/>
          </p:nvSpPr>
          <p:spPr>
            <a:xfrm>
              <a:off x="9792354" y="5368815"/>
              <a:ext cx="540000" cy="338554"/>
            </a:xfrm>
            <a:prstGeom prst="rect">
              <a:avLst/>
            </a:prstGeom>
            <a:noFill/>
          </p:spPr>
          <p:txBody>
            <a:bodyPr wrap="square" rtlCol="0">
              <a:spAutoFit/>
            </a:bodyPr>
            <a:lstStyle/>
            <a:p>
              <a:pPr algn="ctr"/>
              <a:r>
                <a:rPr lang="en-US" altLang="zh-CN" sz="1600" dirty="0" smtClean="0"/>
                <a:t>…</a:t>
              </a:r>
              <a:endParaRPr lang="zh-CN" altLang="en-US" sz="1600" dirty="0"/>
            </a:p>
          </p:txBody>
        </p:sp>
        <p:sp>
          <p:nvSpPr>
            <p:cNvPr id="30" name="TextBox 29"/>
            <p:cNvSpPr txBox="1"/>
            <p:nvPr/>
          </p:nvSpPr>
          <p:spPr>
            <a:xfrm>
              <a:off x="10831707" y="4223113"/>
              <a:ext cx="540000" cy="338554"/>
            </a:xfrm>
            <a:prstGeom prst="rect">
              <a:avLst/>
            </a:prstGeom>
            <a:noFill/>
          </p:spPr>
          <p:txBody>
            <a:bodyPr wrap="square" rtlCol="0">
              <a:spAutoFit/>
            </a:bodyPr>
            <a:lstStyle/>
            <a:p>
              <a:pPr algn="ctr"/>
              <a:r>
                <a:rPr lang="en-US" altLang="zh-CN" sz="1600" dirty="0" err="1" smtClean="0"/>
                <a:t>ep</a:t>
              </a:r>
              <a:r>
                <a:rPr lang="en-US" altLang="zh-CN" sz="1600" baseline="-25000" dirty="0" err="1" smtClean="0"/>
                <a:t>k</a:t>
              </a:r>
              <a:endParaRPr lang="zh-CN" altLang="en-US" sz="1600" baseline="-25000" dirty="0"/>
            </a:p>
          </p:txBody>
        </p:sp>
        <p:sp>
          <p:nvSpPr>
            <p:cNvPr id="31" name="TextBox 30"/>
            <p:cNvSpPr txBox="1"/>
            <p:nvPr/>
          </p:nvSpPr>
          <p:spPr>
            <a:xfrm>
              <a:off x="10831707" y="3013968"/>
              <a:ext cx="540000" cy="338554"/>
            </a:xfrm>
            <a:prstGeom prst="rect">
              <a:avLst/>
            </a:prstGeom>
            <a:noFill/>
          </p:spPr>
          <p:txBody>
            <a:bodyPr wrap="square" rtlCol="0">
              <a:spAutoFit/>
            </a:bodyPr>
            <a:lstStyle/>
            <a:p>
              <a:pPr algn="ctr"/>
              <a:r>
                <a:rPr lang="en-US" altLang="zh-CN" sz="1600" dirty="0" err="1" smtClean="0"/>
                <a:t>ep</a:t>
              </a:r>
              <a:r>
                <a:rPr lang="en-US" altLang="zh-CN" sz="1600" baseline="-25000" dirty="0" err="1" smtClean="0"/>
                <a:t>n</a:t>
              </a:r>
              <a:endParaRPr lang="zh-CN" altLang="en-US" sz="1600" baseline="-25000" dirty="0"/>
            </a:p>
          </p:txBody>
        </p:sp>
        <p:sp>
          <p:nvSpPr>
            <p:cNvPr id="32" name="TextBox 31"/>
            <p:cNvSpPr txBox="1"/>
            <p:nvPr/>
          </p:nvSpPr>
          <p:spPr>
            <a:xfrm>
              <a:off x="7707551" y="2339295"/>
              <a:ext cx="540000" cy="338554"/>
            </a:xfrm>
            <a:prstGeom prst="rect">
              <a:avLst/>
            </a:prstGeom>
            <a:noFill/>
          </p:spPr>
          <p:txBody>
            <a:bodyPr wrap="square" rtlCol="0">
              <a:spAutoFit/>
            </a:bodyPr>
            <a:lstStyle/>
            <a:p>
              <a:pPr algn="ctr"/>
              <a:r>
                <a:rPr lang="en-US" altLang="zh-CN" sz="1600" dirty="0" smtClean="0"/>
                <a:t>w</a:t>
              </a:r>
              <a:r>
                <a:rPr lang="en-US" altLang="zh-CN" sz="1600" baseline="-25000" dirty="0" smtClean="0"/>
                <a:t>k2</a:t>
              </a:r>
              <a:endParaRPr lang="zh-CN" altLang="en-US" sz="1600" baseline="-25000" dirty="0"/>
            </a:p>
          </p:txBody>
        </p:sp>
        <p:sp>
          <p:nvSpPr>
            <p:cNvPr id="33" name="TextBox 32"/>
            <p:cNvSpPr txBox="1"/>
            <p:nvPr/>
          </p:nvSpPr>
          <p:spPr>
            <a:xfrm>
              <a:off x="7145698" y="3626614"/>
              <a:ext cx="540000" cy="338554"/>
            </a:xfrm>
            <a:prstGeom prst="rect">
              <a:avLst/>
            </a:prstGeom>
            <a:noFill/>
          </p:spPr>
          <p:txBody>
            <a:bodyPr wrap="square" rtlCol="0">
              <a:spAutoFit/>
            </a:bodyPr>
            <a:lstStyle/>
            <a:p>
              <a:pPr algn="ctr"/>
              <a:r>
                <a:rPr lang="en-US" altLang="zh-CN" sz="1600" dirty="0" smtClean="0"/>
                <a:t>w</a:t>
              </a:r>
              <a:r>
                <a:rPr lang="en-US" altLang="zh-CN" sz="1600" baseline="-25000" dirty="0"/>
                <a:t>1</a:t>
              </a:r>
              <a:endParaRPr lang="zh-CN" altLang="en-US" sz="1600" baseline="-25000" dirty="0"/>
            </a:p>
          </p:txBody>
        </p:sp>
        <p:sp>
          <p:nvSpPr>
            <p:cNvPr id="34" name="TextBox 33"/>
            <p:cNvSpPr txBox="1"/>
            <p:nvPr/>
          </p:nvSpPr>
          <p:spPr>
            <a:xfrm>
              <a:off x="7606616" y="5030287"/>
              <a:ext cx="540000" cy="338554"/>
            </a:xfrm>
            <a:prstGeom prst="rect">
              <a:avLst/>
            </a:prstGeom>
            <a:noFill/>
          </p:spPr>
          <p:txBody>
            <a:bodyPr wrap="square" rtlCol="0">
              <a:spAutoFit/>
            </a:bodyPr>
            <a:lstStyle/>
            <a:p>
              <a:pPr algn="ctr"/>
              <a:r>
                <a:rPr lang="en-US" altLang="zh-CN" sz="1600" dirty="0" smtClean="0"/>
                <a:t>w</a:t>
              </a:r>
              <a:r>
                <a:rPr lang="en-US" altLang="zh-CN" sz="1600" baseline="-25000" dirty="0"/>
                <a:t>2</a:t>
              </a:r>
              <a:endParaRPr lang="zh-CN" altLang="en-US" sz="1600" baseline="-25000" dirty="0"/>
            </a:p>
          </p:txBody>
        </p:sp>
        <p:sp>
          <p:nvSpPr>
            <p:cNvPr id="35" name="TextBox 34"/>
            <p:cNvSpPr txBox="1"/>
            <p:nvPr/>
          </p:nvSpPr>
          <p:spPr>
            <a:xfrm>
              <a:off x="9123702" y="5630974"/>
              <a:ext cx="540000" cy="338554"/>
            </a:xfrm>
            <a:prstGeom prst="rect">
              <a:avLst/>
            </a:prstGeom>
            <a:noFill/>
          </p:spPr>
          <p:txBody>
            <a:bodyPr wrap="square" rtlCol="0">
              <a:spAutoFit/>
            </a:bodyPr>
            <a:lstStyle/>
            <a:p>
              <a:pPr algn="ctr"/>
              <a:r>
                <a:rPr lang="en-US" altLang="zh-CN" sz="1600" dirty="0" smtClean="0"/>
                <a:t>w</a:t>
              </a:r>
              <a:r>
                <a:rPr lang="en-US" altLang="zh-CN" sz="1600" baseline="-25000" dirty="0"/>
                <a:t>3</a:t>
              </a:r>
              <a:endParaRPr lang="zh-CN" altLang="en-US" sz="1600" baseline="-25000" dirty="0"/>
            </a:p>
          </p:txBody>
        </p:sp>
        <p:sp>
          <p:nvSpPr>
            <p:cNvPr id="36" name="TextBox 35"/>
            <p:cNvSpPr txBox="1"/>
            <p:nvPr/>
          </p:nvSpPr>
          <p:spPr>
            <a:xfrm>
              <a:off x="10723027" y="5084441"/>
              <a:ext cx="540000" cy="338554"/>
            </a:xfrm>
            <a:prstGeom prst="rect">
              <a:avLst/>
            </a:prstGeom>
            <a:noFill/>
          </p:spPr>
          <p:txBody>
            <a:bodyPr wrap="square" rtlCol="0">
              <a:spAutoFit/>
            </a:bodyPr>
            <a:lstStyle/>
            <a:p>
              <a:pPr algn="ctr"/>
              <a:r>
                <a:rPr lang="en-US" altLang="zh-CN" sz="1600" dirty="0" smtClean="0"/>
                <a:t>w</a:t>
              </a:r>
              <a:r>
                <a:rPr lang="en-US" altLang="zh-CN" sz="1600" baseline="-25000" dirty="0" smtClean="0"/>
                <a:t>4</a:t>
              </a:r>
              <a:endParaRPr lang="zh-CN" altLang="en-US" sz="1600" baseline="-25000" dirty="0"/>
            </a:p>
          </p:txBody>
        </p:sp>
        <p:sp>
          <p:nvSpPr>
            <p:cNvPr id="37" name="TextBox 36"/>
            <p:cNvSpPr txBox="1"/>
            <p:nvPr/>
          </p:nvSpPr>
          <p:spPr>
            <a:xfrm>
              <a:off x="11101707" y="3626614"/>
              <a:ext cx="540000" cy="338554"/>
            </a:xfrm>
            <a:prstGeom prst="rect">
              <a:avLst/>
            </a:prstGeom>
            <a:noFill/>
          </p:spPr>
          <p:txBody>
            <a:bodyPr wrap="square" rtlCol="0">
              <a:spAutoFit/>
            </a:bodyPr>
            <a:lstStyle/>
            <a:p>
              <a:pPr algn="ctr"/>
              <a:r>
                <a:rPr lang="en-US" altLang="zh-CN" sz="1600" dirty="0" smtClean="0"/>
                <a:t>w</a:t>
              </a:r>
              <a:r>
                <a:rPr lang="en-US" altLang="zh-CN" sz="1600" baseline="-25000" dirty="0"/>
                <a:t>5</a:t>
              </a:r>
              <a:endParaRPr lang="zh-CN" altLang="en-US" sz="1600" baseline="-25000" dirty="0"/>
            </a:p>
          </p:txBody>
        </p:sp>
        <p:sp>
          <p:nvSpPr>
            <p:cNvPr id="38" name="TextBox 37"/>
            <p:cNvSpPr txBox="1"/>
            <p:nvPr/>
          </p:nvSpPr>
          <p:spPr>
            <a:xfrm rot="18910594">
              <a:off x="7876617" y="3617869"/>
              <a:ext cx="540000" cy="338554"/>
            </a:xfrm>
            <a:prstGeom prst="rect">
              <a:avLst/>
            </a:prstGeom>
            <a:noFill/>
          </p:spPr>
          <p:txBody>
            <a:bodyPr wrap="square" rtlCol="0">
              <a:spAutoFit/>
            </a:bodyPr>
            <a:lstStyle/>
            <a:p>
              <a:pPr algn="ctr"/>
              <a:r>
                <a:rPr lang="en-US" altLang="zh-CN" sz="1600" dirty="0" err="1" smtClean="0"/>
                <a:t>w</a:t>
              </a:r>
              <a:r>
                <a:rPr lang="en-US" altLang="zh-CN" sz="1600" baseline="-25000" dirty="0" err="1"/>
                <a:t>k</a:t>
              </a:r>
              <a:endParaRPr lang="zh-CN" altLang="en-US" sz="1600" baseline="-25000" dirty="0"/>
            </a:p>
          </p:txBody>
        </p:sp>
        <p:sp>
          <p:nvSpPr>
            <p:cNvPr id="39" name="TextBox 38"/>
            <p:cNvSpPr txBox="1"/>
            <p:nvPr/>
          </p:nvSpPr>
          <p:spPr>
            <a:xfrm rot="1430887">
              <a:off x="8078486" y="2991770"/>
              <a:ext cx="540000" cy="338554"/>
            </a:xfrm>
            <a:prstGeom prst="rect">
              <a:avLst/>
            </a:prstGeom>
            <a:noFill/>
          </p:spPr>
          <p:txBody>
            <a:bodyPr wrap="square" rtlCol="0">
              <a:spAutoFit/>
            </a:bodyPr>
            <a:lstStyle/>
            <a:p>
              <a:pPr algn="ctr"/>
              <a:r>
                <a:rPr lang="en-US" altLang="zh-CN" sz="1600" dirty="0" smtClean="0"/>
                <a:t>w</a:t>
              </a:r>
              <a:r>
                <a:rPr lang="en-US" altLang="zh-CN" sz="1600" baseline="-25000" dirty="0" smtClean="0"/>
                <a:t>k1</a:t>
              </a:r>
              <a:endParaRPr lang="zh-CN" altLang="en-US" sz="1600" baseline="-25000" dirty="0"/>
            </a:p>
          </p:txBody>
        </p:sp>
        <p:sp>
          <p:nvSpPr>
            <p:cNvPr id="40" name="TextBox 39"/>
            <p:cNvSpPr txBox="1"/>
            <p:nvPr/>
          </p:nvSpPr>
          <p:spPr>
            <a:xfrm>
              <a:off x="8246271" y="4322930"/>
              <a:ext cx="540000" cy="338554"/>
            </a:xfrm>
            <a:prstGeom prst="rect">
              <a:avLst/>
            </a:prstGeom>
            <a:noFill/>
          </p:spPr>
          <p:txBody>
            <a:bodyPr wrap="square" rtlCol="0">
              <a:spAutoFit/>
            </a:bodyPr>
            <a:lstStyle/>
            <a:p>
              <a:pPr algn="ctr"/>
              <a:r>
                <a:rPr lang="en-US" altLang="zh-CN" sz="1600" dirty="0" smtClean="0"/>
                <a:t>...</a:t>
              </a:r>
              <a:endParaRPr lang="zh-CN" altLang="en-US" sz="1600" baseline="-25000" dirty="0"/>
            </a:p>
          </p:txBody>
        </p:sp>
        <p:sp>
          <p:nvSpPr>
            <p:cNvPr id="41" name="TextBox 40"/>
            <p:cNvSpPr txBox="1"/>
            <p:nvPr/>
          </p:nvSpPr>
          <p:spPr>
            <a:xfrm>
              <a:off x="9654058" y="4549852"/>
              <a:ext cx="540000" cy="338554"/>
            </a:xfrm>
            <a:prstGeom prst="rect">
              <a:avLst/>
            </a:prstGeom>
            <a:noFill/>
          </p:spPr>
          <p:txBody>
            <a:bodyPr wrap="square" rtlCol="0">
              <a:spAutoFit/>
            </a:bodyPr>
            <a:lstStyle/>
            <a:p>
              <a:pPr algn="ctr"/>
              <a:r>
                <a:rPr lang="en-US" altLang="zh-CN" sz="1600" dirty="0" smtClean="0"/>
                <a:t>…</a:t>
              </a:r>
              <a:endParaRPr lang="zh-CN" altLang="en-US" sz="1600" baseline="-25000" dirty="0"/>
            </a:p>
          </p:txBody>
        </p:sp>
        <p:sp>
          <p:nvSpPr>
            <p:cNvPr id="42" name="TextBox 41"/>
            <p:cNvSpPr txBox="1"/>
            <p:nvPr/>
          </p:nvSpPr>
          <p:spPr>
            <a:xfrm>
              <a:off x="9815464" y="3076671"/>
              <a:ext cx="540000" cy="338554"/>
            </a:xfrm>
            <a:prstGeom prst="rect">
              <a:avLst/>
            </a:prstGeom>
            <a:noFill/>
          </p:spPr>
          <p:txBody>
            <a:bodyPr wrap="square" rtlCol="0">
              <a:spAutoFit/>
            </a:bodyPr>
            <a:lstStyle/>
            <a:p>
              <a:pPr algn="ctr"/>
              <a:r>
                <a:rPr lang="en-US" altLang="zh-CN" sz="1600" dirty="0" smtClean="0"/>
                <a:t>w</a:t>
              </a:r>
              <a:r>
                <a:rPr lang="en-US" altLang="zh-CN" sz="1600" baseline="-25000" dirty="0" smtClean="0"/>
                <a:t>k1</a:t>
              </a:r>
              <a:endParaRPr lang="zh-CN" altLang="en-US" sz="1600" baseline="-25000" dirty="0"/>
            </a:p>
          </p:txBody>
        </p:sp>
        <p:sp>
          <p:nvSpPr>
            <p:cNvPr id="43" name="TextBox 42"/>
            <p:cNvSpPr txBox="1"/>
            <p:nvPr/>
          </p:nvSpPr>
          <p:spPr>
            <a:xfrm>
              <a:off x="9166014" y="2294637"/>
              <a:ext cx="540000" cy="338554"/>
            </a:xfrm>
            <a:prstGeom prst="rect">
              <a:avLst/>
            </a:prstGeom>
            <a:noFill/>
          </p:spPr>
          <p:txBody>
            <a:bodyPr wrap="square" rtlCol="0">
              <a:spAutoFit/>
            </a:bodyPr>
            <a:lstStyle/>
            <a:p>
              <a:pPr algn="ctr"/>
              <a:r>
                <a:rPr lang="en-US" altLang="zh-CN" sz="1600" dirty="0" smtClean="0"/>
                <a:t>…</a:t>
              </a:r>
              <a:endParaRPr lang="zh-CN" altLang="en-US" sz="1600" baseline="-25000" dirty="0"/>
            </a:p>
          </p:txBody>
        </p:sp>
      </p:grpSp>
      <p:sp>
        <p:nvSpPr>
          <p:cNvPr id="46" name="矩形 45"/>
          <p:cNvSpPr/>
          <p:nvPr/>
        </p:nvSpPr>
        <p:spPr>
          <a:xfrm>
            <a:off x="2588225" y="2633945"/>
            <a:ext cx="3402386" cy="400110"/>
          </a:xfrm>
          <a:prstGeom prst="rect">
            <a:avLst/>
          </a:prstGeom>
        </p:spPr>
        <p:txBody>
          <a:bodyPr wrap="square">
            <a:spAutoFit/>
          </a:bodyPr>
          <a:lstStyle/>
          <a:p>
            <a:r>
              <a:rPr lang="zh-CN" altLang="en-US" sz="2000" dirty="0" smtClean="0"/>
              <a:t>基于模块划分的谱聚类算法</a:t>
            </a:r>
            <a:endParaRPr lang="zh-CN" altLang="en-US" sz="2000" dirty="0"/>
          </a:p>
        </p:txBody>
      </p:sp>
      <p:sp>
        <p:nvSpPr>
          <p:cNvPr id="51" name="椭圆 50"/>
          <p:cNvSpPr/>
          <p:nvPr/>
        </p:nvSpPr>
        <p:spPr>
          <a:xfrm>
            <a:off x="8655960" y="2751813"/>
            <a:ext cx="999292" cy="2371590"/>
          </a:xfrm>
          <a:prstGeom prst="ellipse">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200000">
            <a:off x="6898639" y="1015454"/>
            <a:ext cx="999292" cy="2371590"/>
          </a:xfrm>
          <a:prstGeom prst="ellipse">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6200000">
            <a:off x="6975321" y="4480657"/>
            <a:ext cx="999292" cy="2371590"/>
          </a:xfrm>
          <a:prstGeom prst="ellipse">
            <a:avLst/>
          </a:prstGeom>
          <a:no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5990611" y="2602443"/>
            <a:ext cx="1460310" cy="1715426"/>
            <a:chOff x="3560763" y="1570038"/>
            <a:chExt cx="1095375" cy="1285875"/>
          </a:xfrm>
        </p:grpSpPr>
        <p:sp>
          <p:nvSpPr>
            <p:cNvPr id="55"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rgbClr val="3C4157"/>
            </a:solidFill>
            <a:ln w="9525">
              <a:solidFill>
                <a:srgbClr val="3C4157"/>
              </a:solidFill>
              <a:round/>
            </a:ln>
            <a:extLst/>
          </p:spPr>
          <p:txBody>
            <a:bodyPr vert="horz" wrap="square" lIns="91440" tIns="45720" rIns="91440" bIns="45720" numCol="1" anchor="t" anchorCtr="0" compatLnSpc="1"/>
            <a:lstStyle/>
            <a:p>
              <a:endParaRPr lang="zh-CN" altLang="en-US">
                <a:cs typeface="+mn-ea"/>
                <a:sym typeface="+mn-lt"/>
              </a:endParaRPr>
            </a:p>
          </p:txBody>
        </p:sp>
        <p:sp>
          <p:nvSpPr>
            <p:cNvPr id="56"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3863330189"/>
      </p:ext>
    </p:extLst>
  </p:cSld>
  <p:clrMapOvr>
    <a:masterClrMapping/>
  </p:clrMapOvr>
  <p:transition spd="slow" advTm="5220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
                                        <p:tgtEl>
                                          <p:spTgt spid="54"/>
                                        </p:tgtEl>
                                      </p:cBhvr>
                                    </p:animEffect>
                                  </p:childTnLst>
                                </p:cTn>
                              </p:par>
                              <p:par>
                                <p:cTn id="8" presetID="0" presetClass="path" presetSubtype="0" accel="50000" decel="50000" fill="hold" nodeType="withEffect">
                                  <p:stCondLst>
                                    <p:cond delay="0"/>
                                  </p:stCondLst>
                                  <p:childTnLst>
                                    <p:animMotion origin="layout" path="M 3.05556E-6 -4.45199E-6 L 0.0033 0.00741 L -0.28542 -0.63723 " pathEditMode="relative" rAng="0" ptsTypes="AAA">
                                      <p:cBhvr>
                                        <p:cTn id="9" dur="500" spd="-100000" fill="hold"/>
                                        <p:tgtEl>
                                          <p:spTgt spid="54"/>
                                        </p:tgtEl>
                                        <p:attrNameLst>
                                          <p:attrName>ppt_x</p:attrName>
                                          <p:attrName>ppt_y</p:attrName>
                                        </p:attrNameLst>
                                      </p:cBhvr>
                                      <p:rCtr x="-14115" y="-31491"/>
                                    </p:animMotion>
                                  </p:childTnLst>
                                </p:cTn>
                              </p:par>
                              <p:par>
                                <p:cTn id="10" presetID="2" presetClass="entr" presetSubtype="9"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0-#ppt_w/2"/>
                                          </p:val>
                                        </p:tav>
                                        <p:tav tm="100000">
                                          <p:val>
                                            <p:strVal val="#ppt_x"/>
                                          </p:val>
                                        </p:tav>
                                      </p:tavLst>
                                    </p:anim>
                                    <p:anim calcmode="lin" valueType="num">
                                      <p:cBhvr additive="base">
                                        <p:cTn id="13" dur="500" fill="hold"/>
                                        <p:tgtEl>
                                          <p:spTgt spid="46"/>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0-#ppt_h/2"/>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fill="hold"/>
                                        <p:tgtEl>
                                          <p:spTgt spid="51"/>
                                        </p:tgtEl>
                                        <p:attrNameLst>
                                          <p:attrName>ppt_x</p:attrName>
                                        </p:attrNameLst>
                                      </p:cBhvr>
                                      <p:tavLst>
                                        <p:tav tm="0">
                                          <p:val>
                                            <p:strVal val="1+#ppt_w/2"/>
                                          </p:val>
                                        </p:tav>
                                        <p:tav tm="100000">
                                          <p:val>
                                            <p:strVal val="#ppt_x"/>
                                          </p:val>
                                        </p:tav>
                                      </p:tavLst>
                                    </p:anim>
                                    <p:anim calcmode="lin" valueType="num">
                                      <p:cBhvr additive="base">
                                        <p:cTn id="22" dur="500" fill="hold"/>
                                        <p:tgtEl>
                                          <p:spTgt spid="51"/>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animBg="1"/>
      <p:bldP spid="52" grpId="0" animBg="1"/>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突发话题描述</a:t>
            </a:r>
            <a:endParaRPr lang="zh-CN" altLang="en-US" sz="1800" b="1" dirty="0">
              <a:solidFill>
                <a:srgbClr val="03CCCE"/>
              </a:solidFill>
              <a:cs typeface="+mn-ea"/>
              <a:sym typeface="+mn-lt"/>
            </a:endParaRPr>
          </a:p>
        </p:txBody>
      </p:sp>
      <p:sp>
        <p:nvSpPr>
          <p:cNvPr id="10" name="矩形 9"/>
          <p:cNvSpPr/>
          <p:nvPr/>
        </p:nvSpPr>
        <p:spPr>
          <a:xfrm>
            <a:off x="1324670" y="1397318"/>
            <a:ext cx="3005951" cy="400110"/>
          </a:xfrm>
          <a:prstGeom prst="rect">
            <a:avLst/>
          </a:prstGeom>
        </p:spPr>
        <p:txBody>
          <a:bodyPr wrap="none">
            <a:spAutoFit/>
          </a:bodyPr>
          <a:lstStyle/>
          <a:p>
            <a:r>
              <a:rPr lang="zh-CN" altLang="en-US" sz="2000" dirty="0" smtClean="0"/>
              <a:t>优秀的突发话题描述特点</a:t>
            </a:r>
            <a:endParaRPr lang="en-US" altLang="zh-CN" sz="2000" dirty="0"/>
          </a:p>
        </p:txBody>
      </p:sp>
      <p:grpSp>
        <p:nvGrpSpPr>
          <p:cNvPr id="11" name="组合 10"/>
          <p:cNvGrpSpPr>
            <a:grpSpLocks noChangeAspect="1"/>
          </p:cNvGrpSpPr>
          <p:nvPr/>
        </p:nvGrpSpPr>
        <p:grpSpPr>
          <a:xfrm>
            <a:off x="699827" y="1327373"/>
            <a:ext cx="540000" cy="540000"/>
            <a:chOff x="338180" y="1015602"/>
            <a:chExt cx="986490" cy="986490"/>
          </a:xfrm>
        </p:grpSpPr>
        <p:sp>
          <p:nvSpPr>
            <p:cNvPr id="12"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3"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pSp>
        <p:nvGrpSpPr>
          <p:cNvPr id="119" name="组合 118"/>
          <p:cNvGrpSpPr/>
          <p:nvPr/>
        </p:nvGrpSpPr>
        <p:grpSpPr>
          <a:xfrm>
            <a:off x="4005834" y="2099997"/>
            <a:ext cx="4297262" cy="4002383"/>
            <a:chOff x="974092" y="1272064"/>
            <a:chExt cx="3736975" cy="3478213"/>
          </a:xfrm>
          <a:solidFill>
            <a:srgbClr val="EAEAEA"/>
          </a:solidFill>
        </p:grpSpPr>
        <p:sp>
          <p:nvSpPr>
            <p:cNvPr id="12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03" name="组合 202"/>
          <p:cNvGrpSpPr/>
          <p:nvPr/>
        </p:nvGrpSpPr>
        <p:grpSpPr>
          <a:xfrm>
            <a:off x="4957271" y="3082523"/>
            <a:ext cx="2275121" cy="2274528"/>
            <a:chOff x="3805238" y="2005013"/>
            <a:chExt cx="1706563" cy="1704975"/>
          </a:xfrm>
        </p:grpSpPr>
        <p:sp>
          <p:nvSpPr>
            <p:cNvPr id="204"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5"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209" name="组合 208"/>
          <p:cNvGrpSpPr/>
          <p:nvPr/>
        </p:nvGrpSpPr>
        <p:grpSpPr>
          <a:xfrm>
            <a:off x="4631347" y="2502243"/>
            <a:ext cx="1460310" cy="1715426"/>
            <a:chOff x="3560763" y="1570038"/>
            <a:chExt cx="1095375" cy="1285875"/>
          </a:xfrm>
        </p:grpSpPr>
        <p:sp>
          <p:nvSpPr>
            <p:cNvPr id="210"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2"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cs typeface="+mn-ea"/>
                <a:sym typeface="+mn-lt"/>
              </a:endParaRPr>
            </a:p>
          </p:txBody>
        </p:sp>
        <p:sp>
          <p:nvSpPr>
            <p:cNvPr id="213"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4"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15" name="任意多边形 214"/>
          <p:cNvSpPr/>
          <p:nvPr/>
        </p:nvSpPr>
        <p:spPr>
          <a:xfrm>
            <a:off x="3648658" y="3465845"/>
            <a:ext cx="1676182" cy="457447"/>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solidFill>
                <a:schemeClr val="tx1"/>
              </a:solidFill>
              <a:cs typeface="+mn-ea"/>
              <a:sym typeface="+mn-lt"/>
            </a:endParaRPr>
          </a:p>
        </p:txBody>
      </p:sp>
      <p:sp>
        <p:nvSpPr>
          <p:cNvPr id="216" name="Rectangle 66"/>
          <p:cNvSpPr>
            <a:spLocks noChangeArrowheads="1"/>
          </p:cNvSpPr>
          <p:nvPr/>
        </p:nvSpPr>
        <p:spPr bwMode="auto">
          <a:xfrm>
            <a:off x="1990750" y="3747109"/>
            <a:ext cx="15377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fontAlgn="base">
              <a:spcBef>
                <a:spcPct val="0"/>
              </a:spcBef>
              <a:spcAft>
                <a:spcPct val="0"/>
              </a:spcAft>
            </a:pPr>
            <a:r>
              <a:rPr lang="zh-CN" altLang="en-US" sz="2000" dirty="0" smtClean="0">
                <a:solidFill>
                  <a:prstClr val="black">
                    <a:lumMod val="50000"/>
                    <a:lumOff val="50000"/>
                  </a:prstClr>
                </a:solidFill>
                <a:cs typeface="+mn-ea"/>
                <a:sym typeface="+mn-lt"/>
              </a:rPr>
              <a:t>良好的可读性</a:t>
            </a:r>
            <a:endParaRPr lang="zh-CN" altLang="zh-CN" sz="2000" dirty="0">
              <a:solidFill>
                <a:prstClr val="black">
                  <a:lumMod val="50000"/>
                  <a:lumOff val="50000"/>
                </a:prstClr>
              </a:solidFill>
              <a:cs typeface="+mn-ea"/>
              <a:sym typeface="+mn-lt"/>
            </a:endParaRPr>
          </a:p>
        </p:txBody>
      </p:sp>
      <p:sp>
        <p:nvSpPr>
          <p:cNvPr id="217" name="圆角矩形 216"/>
          <p:cNvSpPr/>
          <p:nvPr/>
        </p:nvSpPr>
        <p:spPr>
          <a:xfrm>
            <a:off x="2255280" y="3306307"/>
            <a:ext cx="1273229" cy="32847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a:ln w="6350">
                  <a:noFill/>
                </a:ln>
                <a:solidFill>
                  <a:schemeClr val="bg1"/>
                </a:solidFill>
                <a:cs typeface="+mn-ea"/>
                <a:sym typeface="+mn-lt"/>
              </a:rPr>
              <a:t>特点</a:t>
            </a:r>
            <a:r>
              <a:rPr lang="zh-CN" altLang="en-US" sz="2000" b="1" dirty="0" smtClean="0">
                <a:ln w="6350">
                  <a:noFill/>
                </a:ln>
                <a:solidFill>
                  <a:schemeClr val="bg1"/>
                </a:solidFill>
                <a:cs typeface="+mn-ea"/>
                <a:sym typeface="+mn-lt"/>
              </a:rPr>
              <a:t>一</a:t>
            </a:r>
            <a:endParaRPr lang="zh-CN" altLang="en-US" sz="2000" b="1" dirty="0">
              <a:ln w="6350">
                <a:noFill/>
              </a:ln>
              <a:solidFill>
                <a:schemeClr val="bg1"/>
              </a:solidFill>
              <a:cs typeface="+mn-ea"/>
              <a:sym typeface="+mn-lt"/>
            </a:endParaRPr>
          </a:p>
        </p:txBody>
      </p:sp>
      <p:sp>
        <p:nvSpPr>
          <p:cNvPr id="218" name="任意多边形 217"/>
          <p:cNvSpPr/>
          <p:nvPr/>
        </p:nvSpPr>
        <p:spPr>
          <a:xfrm flipV="1">
            <a:off x="5128526" y="5039515"/>
            <a:ext cx="962811" cy="54224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solidFill>
                <a:schemeClr val="tx1"/>
              </a:solidFill>
              <a:cs typeface="+mn-ea"/>
              <a:sym typeface="+mn-lt"/>
            </a:endParaRPr>
          </a:p>
        </p:txBody>
      </p:sp>
      <p:sp>
        <p:nvSpPr>
          <p:cNvPr id="219" name="Rectangle 66"/>
          <p:cNvSpPr>
            <a:spLocks noChangeArrowheads="1"/>
          </p:cNvSpPr>
          <p:nvPr/>
        </p:nvSpPr>
        <p:spPr bwMode="auto">
          <a:xfrm>
            <a:off x="2566814" y="5858321"/>
            <a:ext cx="24010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fontAlgn="base">
              <a:spcBef>
                <a:spcPct val="0"/>
              </a:spcBef>
              <a:spcAft>
                <a:spcPct val="0"/>
              </a:spcAft>
            </a:pPr>
            <a:r>
              <a:rPr lang="zh-CN" altLang="en-US" sz="2000" dirty="0" smtClean="0">
                <a:solidFill>
                  <a:prstClr val="black">
                    <a:lumMod val="50000"/>
                    <a:lumOff val="50000"/>
                  </a:prstClr>
                </a:solidFill>
                <a:cs typeface="+mn-ea"/>
                <a:sym typeface="+mn-lt"/>
              </a:rPr>
              <a:t>可靠的话题区分能力</a:t>
            </a:r>
            <a:endParaRPr lang="zh-CN" altLang="zh-CN" sz="2000" dirty="0">
              <a:solidFill>
                <a:prstClr val="black">
                  <a:lumMod val="50000"/>
                  <a:lumOff val="50000"/>
                </a:prstClr>
              </a:solidFill>
              <a:cs typeface="+mn-ea"/>
              <a:sym typeface="+mn-lt"/>
            </a:endParaRPr>
          </a:p>
        </p:txBody>
      </p:sp>
      <p:sp>
        <p:nvSpPr>
          <p:cNvPr id="220" name="圆角矩形 219"/>
          <p:cNvSpPr/>
          <p:nvPr/>
        </p:nvSpPr>
        <p:spPr>
          <a:xfrm>
            <a:off x="3694654" y="5417519"/>
            <a:ext cx="1273229" cy="32847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cs typeface="+mn-ea"/>
                <a:sym typeface="+mn-lt"/>
              </a:rPr>
              <a:t>特点三</a:t>
            </a:r>
            <a:endParaRPr lang="zh-CN" altLang="en-US" sz="2000" b="1" dirty="0">
              <a:ln w="6350">
                <a:noFill/>
              </a:ln>
              <a:solidFill>
                <a:schemeClr val="bg1"/>
              </a:solidFill>
              <a:cs typeface="+mn-ea"/>
              <a:sym typeface="+mn-lt"/>
            </a:endParaRPr>
          </a:p>
        </p:txBody>
      </p:sp>
      <p:sp>
        <p:nvSpPr>
          <p:cNvPr id="221" name="任意多边形 220"/>
          <p:cNvSpPr/>
          <p:nvPr/>
        </p:nvSpPr>
        <p:spPr>
          <a:xfrm flipH="1">
            <a:off x="6509096" y="3048988"/>
            <a:ext cx="1444413" cy="457447"/>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121926" tIns="60963" rIns="121926" bIns="60963" rtlCol="0" anchor="ctr"/>
          <a:lstStyle/>
          <a:p>
            <a:pPr algn="ctr"/>
            <a:endParaRPr lang="zh-CN" altLang="en-US">
              <a:solidFill>
                <a:schemeClr val="tx1"/>
              </a:solidFill>
              <a:cs typeface="+mn-ea"/>
              <a:sym typeface="+mn-lt"/>
            </a:endParaRPr>
          </a:p>
        </p:txBody>
      </p:sp>
      <p:sp>
        <p:nvSpPr>
          <p:cNvPr id="222" name="Rectangle 66"/>
          <p:cNvSpPr>
            <a:spLocks noChangeArrowheads="1"/>
          </p:cNvSpPr>
          <p:nvPr/>
        </p:nvSpPr>
        <p:spPr bwMode="auto">
          <a:xfrm>
            <a:off x="8128789" y="3315503"/>
            <a:ext cx="24309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fontAlgn="base">
              <a:spcBef>
                <a:spcPct val="0"/>
              </a:spcBef>
              <a:spcAft>
                <a:spcPct val="0"/>
              </a:spcAft>
            </a:pPr>
            <a:r>
              <a:rPr lang="zh-CN" altLang="en-US" sz="2000" dirty="0" smtClean="0">
                <a:solidFill>
                  <a:prstClr val="black">
                    <a:lumMod val="50000"/>
                    <a:lumOff val="50000"/>
                  </a:prstClr>
                </a:solidFill>
                <a:cs typeface="+mn-ea"/>
                <a:sym typeface="+mn-lt"/>
              </a:rPr>
              <a:t>较强的话题表达能力</a:t>
            </a:r>
            <a:endParaRPr lang="zh-CN" altLang="zh-CN" sz="2000" dirty="0">
              <a:solidFill>
                <a:prstClr val="black">
                  <a:lumMod val="50000"/>
                  <a:lumOff val="50000"/>
                </a:prstClr>
              </a:solidFill>
              <a:cs typeface="+mn-ea"/>
              <a:sym typeface="+mn-lt"/>
            </a:endParaRPr>
          </a:p>
        </p:txBody>
      </p:sp>
      <p:sp>
        <p:nvSpPr>
          <p:cNvPr id="223" name="圆角矩形 222"/>
          <p:cNvSpPr/>
          <p:nvPr/>
        </p:nvSpPr>
        <p:spPr>
          <a:xfrm>
            <a:off x="8128788" y="2874700"/>
            <a:ext cx="1273229" cy="32847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zh-CN" altLang="en-US" sz="2000" b="1" dirty="0" smtClean="0">
                <a:ln w="6350">
                  <a:noFill/>
                </a:ln>
                <a:solidFill>
                  <a:schemeClr val="bg1"/>
                </a:solidFill>
                <a:cs typeface="+mn-ea"/>
                <a:sym typeface="+mn-lt"/>
              </a:rPr>
              <a:t>特点二</a:t>
            </a:r>
            <a:endParaRPr lang="zh-CN" altLang="en-US" sz="2000" b="1" dirty="0">
              <a:ln w="6350">
                <a:noFill/>
              </a:ln>
              <a:solidFill>
                <a:schemeClr val="bg1"/>
              </a:solidFill>
              <a:cs typeface="+mn-ea"/>
              <a:sym typeface="+mn-lt"/>
            </a:endParaRPr>
          </a:p>
        </p:txBody>
      </p:sp>
    </p:spTree>
    <p:custDataLst>
      <p:tags r:id="rId1"/>
    </p:custDataLst>
    <p:extLst>
      <p:ext uri="{BB962C8B-B14F-4D97-AF65-F5344CB8AC3E}">
        <p14:creationId xmlns:p14="http://schemas.microsoft.com/office/powerpoint/2010/main" val="3863330189"/>
      </p:ext>
    </p:extLst>
  </p:cSld>
  <p:clrMapOvr>
    <a:masterClrMapping/>
  </p:clrMapOvr>
  <p:transition spd="slow" advTm="3433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p:cTn id="7" dur="500" fill="hold"/>
                                            <p:tgtEl>
                                              <p:spTgt spid="203"/>
                                            </p:tgtEl>
                                            <p:attrNameLst>
                                              <p:attrName>ppt_w</p:attrName>
                                            </p:attrNameLst>
                                          </p:cBhvr>
                                          <p:tavLst>
                                            <p:tav tm="0">
                                              <p:val>
                                                <p:fltVal val="0"/>
                                              </p:val>
                                            </p:tav>
                                            <p:tav tm="100000">
                                              <p:val>
                                                <p:strVal val="#ppt_w"/>
                                              </p:val>
                                            </p:tav>
                                          </p:tavLst>
                                        </p:anim>
                                        <p:anim calcmode="lin" valueType="num">
                                          <p:cBhvr>
                                            <p:cTn id="8" dur="500" fill="hold"/>
                                            <p:tgtEl>
                                              <p:spTgt spid="203"/>
                                            </p:tgtEl>
                                            <p:attrNameLst>
                                              <p:attrName>ppt_h</p:attrName>
                                            </p:attrNameLst>
                                          </p:cBhvr>
                                          <p:tavLst>
                                            <p:tav tm="0">
                                              <p:val>
                                                <p:fltVal val="0"/>
                                              </p:val>
                                            </p:tav>
                                            <p:tav tm="100000">
                                              <p:val>
                                                <p:strVal val="#ppt_h"/>
                                              </p:val>
                                            </p:tav>
                                          </p:tavLst>
                                        </p:anim>
                                        <p:animEffect transition="in" filter="fade">
                                          <p:cBhvr>
                                            <p:cTn id="9" dur="500"/>
                                            <p:tgtEl>
                                              <p:spTgt spid="203"/>
                                            </p:tgtEl>
                                          </p:cBhvr>
                                        </p:animEffect>
                                      </p:childTnLst>
                                    </p:cTn>
                                  </p:par>
                                  <p:par>
                                    <p:cTn id="10" presetID="6" presetClass="emph" presetSubtype="0" autoRev="1" fill="hold" nodeType="withEffect">
                                      <p:stCondLst>
                                        <p:cond delay="0"/>
                                      </p:stCondLst>
                                      <p:childTnLst>
                                        <p:animScale>
                                          <p:cBhvr>
                                            <p:cTn id="11" dur="150" fill="hold"/>
                                            <p:tgtEl>
                                              <p:spTgt spid="203"/>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750"/>
                                            <p:tgtEl>
                                              <p:spTgt spid="119"/>
                                            </p:tgtEl>
                                          </p:cBhvr>
                                        </p:animEffect>
                                      </p:childTnLst>
                                    </p:cTn>
                                  </p:par>
                                  <p:par>
                                    <p:cTn id="15" presetID="10" presetClass="entr" presetSubtype="0" fill="hold" nodeType="withEffect">
                                      <p:stCondLst>
                                        <p:cond delay="60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100"/>
                                            <p:tgtEl>
                                              <p:spTgt spid="209"/>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209"/>
                                            </p:tgtEl>
                                            <p:attrNameLst>
                                              <p:attrName>ppt_x</p:attrName>
                                              <p:attrName>ppt_y</p:attrName>
                                            </p:attrNameLst>
                                          </p:cBhvr>
                                          <p:rCtr x="-14115" y="-31491"/>
                                        </p:animMotion>
                                      </p:childTnLst>
                                    </p:cTn>
                                  </p:par>
                                </p:childTnLst>
                              </p:cTn>
                            </p:par>
                            <p:par>
                              <p:cTn id="20" fill="hold">
                                <p:stCondLst>
                                  <p:cond delay="1100"/>
                                </p:stCondLst>
                                <p:childTnLst>
                                  <p:par>
                                    <p:cTn id="21" presetID="22" presetClass="entr" presetSubtype="2"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right)">
                                          <p:cBhvr>
                                            <p:cTn id="23" dur="500"/>
                                            <p:tgtEl>
                                              <p:spTgt spid="215"/>
                                            </p:tgtEl>
                                          </p:cBhvr>
                                        </p:animEffect>
                                      </p:childTnLst>
                                    </p:cTn>
                                  </p:par>
                                </p:childTnLst>
                              </p:cTn>
                            </p:par>
                            <p:par>
                              <p:cTn id="24" fill="hold">
                                <p:stCondLst>
                                  <p:cond delay="1600"/>
                                </p:stCondLst>
                                <p:childTnLst>
                                  <p:par>
                                    <p:cTn id="25" presetID="2" presetClass="entr" presetSubtype="8" fill="hold" grpId="0" nodeType="afterEffect" p14:presetBounceEnd="60000">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14:bounceEnd="60000">
                                          <p:cBhvr additive="base">
                                            <p:cTn id="27" dur="500" fill="hold"/>
                                            <p:tgtEl>
                                              <p:spTgt spid="217"/>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21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0"/>
                                      </p:stCondLst>
                                      <p:childTnLst>
                                        <p:set>
                                          <p:cBhvr>
                                            <p:cTn id="30" dur="1" fill="hold">
                                              <p:stCondLst>
                                                <p:cond delay="0"/>
                                              </p:stCondLst>
                                            </p:cTn>
                                            <p:tgtEl>
                                              <p:spTgt spid="216"/>
                                            </p:tgtEl>
                                            <p:attrNameLst>
                                              <p:attrName>style.visibility</p:attrName>
                                            </p:attrNameLst>
                                          </p:cBhvr>
                                          <p:to>
                                            <p:strVal val="visible"/>
                                          </p:to>
                                        </p:set>
                                        <p:anim calcmode="lin" valueType="num">
                                          <p:cBhvr>
                                            <p:cTn id="31" dur="500" fill="hold"/>
                                            <p:tgtEl>
                                              <p:spTgt spid="216"/>
                                            </p:tgtEl>
                                            <p:attrNameLst>
                                              <p:attrName>ppt_w</p:attrName>
                                            </p:attrNameLst>
                                          </p:cBhvr>
                                          <p:tavLst>
                                            <p:tav tm="0">
                                              <p:val>
                                                <p:strVal val="#ppt_w*0.70"/>
                                              </p:val>
                                            </p:tav>
                                            <p:tav tm="100000">
                                              <p:val>
                                                <p:strVal val="#ppt_w"/>
                                              </p:val>
                                            </p:tav>
                                          </p:tavLst>
                                        </p:anim>
                                        <p:anim calcmode="lin" valueType="num">
                                          <p:cBhvr>
                                            <p:cTn id="32" dur="500" fill="hold"/>
                                            <p:tgtEl>
                                              <p:spTgt spid="216"/>
                                            </p:tgtEl>
                                            <p:attrNameLst>
                                              <p:attrName>ppt_h</p:attrName>
                                            </p:attrNameLst>
                                          </p:cBhvr>
                                          <p:tavLst>
                                            <p:tav tm="0">
                                              <p:val>
                                                <p:strVal val="#ppt_h"/>
                                              </p:val>
                                            </p:tav>
                                            <p:tav tm="100000">
                                              <p:val>
                                                <p:strVal val="#ppt_h"/>
                                              </p:val>
                                            </p:tav>
                                          </p:tavLst>
                                        </p:anim>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1"/>
                                            </p:tgtEl>
                                            <p:attrNameLst>
                                              <p:attrName>style.visibility</p:attrName>
                                            </p:attrNameLst>
                                          </p:cBhvr>
                                          <p:to>
                                            <p:strVal val="visible"/>
                                          </p:to>
                                        </p:set>
                                        <p:animEffect transition="in" filter="wipe(left)">
                                          <p:cBhvr>
                                            <p:cTn id="38" dur="500"/>
                                            <p:tgtEl>
                                              <p:spTgt spid="221"/>
                                            </p:tgtEl>
                                          </p:cBhvr>
                                        </p:animEffect>
                                      </p:childTnLst>
                                    </p:cTn>
                                  </p:par>
                                </p:childTnLst>
                              </p:cTn>
                            </p:par>
                            <p:par>
                              <p:cTn id="39" fill="hold">
                                <p:stCondLst>
                                  <p:cond delay="500"/>
                                </p:stCondLst>
                                <p:childTnLst>
                                  <p:par>
                                    <p:cTn id="40" presetID="2" presetClass="entr" presetSubtype="2" fill="hold" grpId="0" nodeType="afterEffect" p14:presetBounceEnd="60000">
                                      <p:stCondLst>
                                        <p:cond delay="0"/>
                                      </p:stCondLst>
                                      <p:childTnLst>
                                        <p:set>
                                          <p:cBhvr>
                                            <p:cTn id="41" dur="1" fill="hold">
                                              <p:stCondLst>
                                                <p:cond delay="0"/>
                                              </p:stCondLst>
                                            </p:cTn>
                                            <p:tgtEl>
                                              <p:spTgt spid="223"/>
                                            </p:tgtEl>
                                            <p:attrNameLst>
                                              <p:attrName>style.visibility</p:attrName>
                                            </p:attrNameLst>
                                          </p:cBhvr>
                                          <p:to>
                                            <p:strVal val="visible"/>
                                          </p:to>
                                        </p:set>
                                        <p:anim calcmode="lin" valueType="num" p14:bounceEnd="60000">
                                          <p:cBhvr additive="base">
                                            <p:cTn id="42" dur="500" fill="hold"/>
                                            <p:tgtEl>
                                              <p:spTgt spid="223"/>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223"/>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0"/>
                                      </p:stCondLst>
                                      <p:childTnLst>
                                        <p:set>
                                          <p:cBhvr>
                                            <p:cTn id="45" dur="1" fill="hold">
                                              <p:stCondLst>
                                                <p:cond delay="0"/>
                                              </p:stCondLst>
                                            </p:cTn>
                                            <p:tgtEl>
                                              <p:spTgt spid="222"/>
                                            </p:tgtEl>
                                            <p:attrNameLst>
                                              <p:attrName>style.visibility</p:attrName>
                                            </p:attrNameLst>
                                          </p:cBhvr>
                                          <p:to>
                                            <p:strVal val="visible"/>
                                          </p:to>
                                        </p:set>
                                        <p:anim calcmode="lin" valueType="num">
                                          <p:cBhvr>
                                            <p:cTn id="46" dur="500" fill="hold"/>
                                            <p:tgtEl>
                                              <p:spTgt spid="222"/>
                                            </p:tgtEl>
                                            <p:attrNameLst>
                                              <p:attrName>ppt_w</p:attrName>
                                            </p:attrNameLst>
                                          </p:cBhvr>
                                          <p:tavLst>
                                            <p:tav tm="0">
                                              <p:val>
                                                <p:strVal val="#ppt_w*0.70"/>
                                              </p:val>
                                            </p:tav>
                                            <p:tav tm="100000">
                                              <p:val>
                                                <p:strVal val="#ppt_w"/>
                                              </p:val>
                                            </p:tav>
                                          </p:tavLst>
                                        </p:anim>
                                        <p:anim calcmode="lin" valueType="num">
                                          <p:cBhvr>
                                            <p:cTn id="47" dur="500" fill="hold"/>
                                            <p:tgtEl>
                                              <p:spTgt spid="222"/>
                                            </p:tgtEl>
                                            <p:attrNameLst>
                                              <p:attrName>ppt_h</p:attrName>
                                            </p:attrNameLst>
                                          </p:cBhvr>
                                          <p:tavLst>
                                            <p:tav tm="0">
                                              <p:val>
                                                <p:strVal val="#ppt_h"/>
                                              </p:val>
                                            </p:tav>
                                            <p:tav tm="100000">
                                              <p:val>
                                                <p:strVal val="#ppt_h"/>
                                              </p:val>
                                            </p:tav>
                                          </p:tavLst>
                                        </p:anim>
                                        <p:animEffect transition="in" filter="fade">
                                          <p:cBhvr>
                                            <p:cTn id="48" dur="500"/>
                                            <p:tgtEl>
                                              <p:spTgt spid="2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18"/>
                                            </p:tgtEl>
                                            <p:attrNameLst>
                                              <p:attrName>style.visibility</p:attrName>
                                            </p:attrNameLst>
                                          </p:cBhvr>
                                          <p:to>
                                            <p:strVal val="visible"/>
                                          </p:to>
                                        </p:set>
                                        <p:animEffect transition="in" filter="wipe(right)">
                                          <p:cBhvr>
                                            <p:cTn id="53" dur="500"/>
                                            <p:tgtEl>
                                              <p:spTgt spid="218"/>
                                            </p:tgtEl>
                                          </p:cBhvr>
                                        </p:animEffect>
                                      </p:childTnLst>
                                    </p:cTn>
                                  </p:par>
                                </p:childTnLst>
                              </p:cTn>
                            </p:par>
                            <p:par>
                              <p:cTn id="54" fill="hold">
                                <p:stCondLst>
                                  <p:cond delay="500"/>
                                </p:stCondLst>
                                <p:childTnLst>
                                  <p:par>
                                    <p:cTn id="55" presetID="2" presetClass="entr" presetSubtype="8" fill="hold" grpId="0" nodeType="afterEffect" p14:presetBounceEnd="60000">
                                      <p:stCondLst>
                                        <p:cond delay="0"/>
                                      </p:stCondLst>
                                      <p:childTnLst>
                                        <p:set>
                                          <p:cBhvr>
                                            <p:cTn id="56" dur="1" fill="hold">
                                              <p:stCondLst>
                                                <p:cond delay="0"/>
                                              </p:stCondLst>
                                            </p:cTn>
                                            <p:tgtEl>
                                              <p:spTgt spid="220"/>
                                            </p:tgtEl>
                                            <p:attrNameLst>
                                              <p:attrName>style.visibility</p:attrName>
                                            </p:attrNameLst>
                                          </p:cBhvr>
                                          <p:to>
                                            <p:strVal val="visible"/>
                                          </p:to>
                                        </p:set>
                                        <p:anim calcmode="lin" valueType="num" p14:bounceEnd="60000">
                                          <p:cBhvr additive="base">
                                            <p:cTn id="57" dur="500" fill="hold"/>
                                            <p:tgtEl>
                                              <p:spTgt spid="220"/>
                                            </p:tgtEl>
                                            <p:attrNameLst>
                                              <p:attrName>ppt_x</p:attrName>
                                            </p:attrNameLst>
                                          </p:cBhvr>
                                          <p:tavLst>
                                            <p:tav tm="0">
                                              <p:val>
                                                <p:strVal val="0-#ppt_w/2"/>
                                              </p:val>
                                            </p:tav>
                                            <p:tav tm="100000">
                                              <p:val>
                                                <p:strVal val="#ppt_x"/>
                                              </p:val>
                                            </p:tav>
                                          </p:tavLst>
                                        </p:anim>
                                        <p:anim calcmode="lin" valueType="num" p14:bounceEnd="60000">
                                          <p:cBhvr additive="base">
                                            <p:cTn id="58" dur="500" fill="hold"/>
                                            <p:tgtEl>
                                              <p:spTgt spid="220"/>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0"/>
                                      </p:stCondLst>
                                      <p:childTnLst>
                                        <p:set>
                                          <p:cBhvr>
                                            <p:cTn id="60" dur="1" fill="hold">
                                              <p:stCondLst>
                                                <p:cond delay="0"/>
                                              </p:stCondLst>
                                            </p:cTn>
                                            <p:tgtEl>
                                              <p:spTgt spid="219"/>
                                            </p:tgtEl>
                                            <p:attrNameLst>
                                              <p:attrName>style.visibility</p:attrName>
                                            </p:attrNameLst>
                                          </p:cBhvr>
                                          <p:to>
                                            <p:strVal val="visible"/>
                                          </p:to>
                                        </p:set>
                                        <p:anim calcmode="lin" valueType="num">
                                          <p:cBhvr>
                                            <p:cTn id="61" dur="500" fill="hold"/>
                                            <p:tgtEl>
                                              <p:spTgt spid="219"/>
                                            </p:tgtEl>
                                            <p:attrNameLst>
                                              <p:attrName>ppt_w</p:attrName>
                                            </p:attrNameLst>
                                          </p:cBhvr>
                                          <p:tavLst>
                                            <p:tav tm="0">
                                              <p:val>
                                                <p:strVal val="#ppt_w*0.70"/>
                                              </p:val>
                                            </p:tav>
                                            <p:tav tm="100000">
                                              <p:val>
                                                <p:strVal val="#ppt_w"/>
                                              </p:val>
                                            </p:tav>
                                          </p:tavLst>
                                        </p:anim>
                                        <p:anim calcmode="lin" valueType="num">
                                          <p:cBhvr>
                                            <p:cTn id="62" dur="500" fill="hold"/>
                                            <p:tgtEl>
                                              <p:spTgt spid="219"/>
                                            </p:tgtEl>
                                            <p:attrNameLst>
                                              <p:attrName>ppt_h</p:attrName>
                                            </p:attrNameLst>
                                          </p:cBhvr>
                                          <p:tavLst>
                                            <p:tav tm="0">
                                              <p:val>
                                                <p:strVal val="#ppt_h"/>
                                              </p:val>
                                            </p:tav>
                                            <p:tav tm="100000">
                                              <p:val>
                                                <p:strVal val="#ppt_h"/>
                                              </p:val>
                                            </p:tav>
                                          </p:tavLst>
                                        </p:anim>
                                        <p:animEffect transition="in" filter="fade">
                                          <p:cBhvr>
                                            <p:cTn id="63"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p:bldP spid="217" grpId="0" animBg="1"/>
          <p:bldP spid="218" grpId="0" animBg="1"/>
          <p:bldP spid="219" grpId="0"/>
          <p:bldP spid="220" grpId="0" animBg="1"/>
          <p:bldP spid="221" grpId="0" animBg="1"/>
          <p:bldP spid="222" grpId="0"/>
          <p:bldP spid="223"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p:cTn id="7" dur="500" fill="hold"/>
                                            <p:tgtEl>
                                              <p:spTgt spid="203"/>
                                            </p:tgtEl>
                                            <p:attrNameLst>
                                              <p:attrName>ppt_w</p:attrName>
                                            </p:attrNameLst>
                                          </p:cBhvr>
                                          <p:tavLst>
                                            <p:tav tm="0">
                                              <p:val>
                                                <p:fltVal val="0"/>
                                              </p:val>
                                            </p:tav>
                                            <p:tav tm="100000">
                                              <p:val>
                                                <p:strVal val="#ppt_w"/>
                                              </p:val>
                                            </p:tav>
                                          </p:tavLst>
                                        </p:anim>
                                        <p:anim calcmode="lin" valueType="num">
                                          <p:cBhvr>
                                            <p:cTn id="8" dur="500" fill="hold"/>
                                            <p:tgtEl>
                                              <p:spTgt spid="203"/>
                                            </p:tgtEl>
                                            <p:attrNameLst>
                                              <p:attrName>ppt_h</p:attrName>
                                            </p:attrNameLst>
                                          </p:cBhvr>
                                          <p:tavLst>
                                            <p:tav tm="0">
                                              <p:val>
                                                <p:fltVal val="0"/>
                                              </p:val>
                                            </p:tav>
                                            <p:tav tm="100000">
                                              <p:val>
                                                <p:strVal val="#ppt_h"/>
                                              </p:val>
                                            </p:tav>
                                          </p:tavLst>
                                        </p:anim>
                                        <p:animEffect transition="in" filter="fade">
                                          <p:cBhvr>
                                            <p:cTn id="9" dur="500"/>
                                            <p:tgtEl>
                                              <p:spTgt spid="203"/>
                                            </p:tgtEl>
                                          </p:cBhvr>
                                        </p:animEffect>
                                      </p:childTnLst>
                                    </p:cTn>
                                  </p:par>
                                  <p:par>
                                    <p:cTn id="10" presetID="6" presetClass="emph" presetSubtype="0" autoRev="1" fill="hold" nodeType="withEffect">
                                      <p:stCondLst>
                                        <p:cond delay="0"/>
                                      </p:stCondLst>
                                      <p:childTnLst>
                                        <p:animScale>
                                          <p:cBhvr>
                                            <p:cTn id="11" dur="150" fill="hold"/>
                                            <p:tgtEl>
                                              <p:spTgt spid="203"/>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750"/>
                                            <p:tgtEl>
                                              <p:spTgt spid="119"/>
                                            </p:tgtEl>
                                          </p:cBhvr>
                                        </p:animEffect>
                                      </p:childTnLst>
                                    </p:cTn>
                                  </p:par>
                                  <p:par>
                                    <p:cTn id="15" presetID="10" presetClass="entr" presetSubtype="0" fill="hold" nodeType="withEffect">
                                      <p:stCondLst>
                                        <p:cond delay="60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100"/>
                                            <p:tgtEl>
                                              <p:spTgt spid="209"/>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209"/>
                                            </p:tgtEl>
                                            <p:attrNameLst>
                                              <p:attrName>ppt_x</p:attrName>
                                              <p:attrName>ppt_y</p:attrName>
                                            </p:attrNameLst>
                                          </p:cBhvr>
                                          <p:rCtr x="-14115" y="-31491"/>
                                        </p:animMotion>
                                      </p:childTnLst>
                                    </p:cTn>
                                  </p:par>
                                </p:childTnLst>
                              </p:cTn>
                            </p:par>
                            <p:par>
                              <p:cTn id="20" fill="hold">
                                <p:stCondLst>
                                  <p:cond delay="1100"/>
                                </p:stCondLst>
                                <p:childTnLst>
                                  <p:par>
                                    <p:cTn id="21" presetID="22" presetClass="entr" presetSubtype="2"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right)">
                                          <p:cBhvr>
                                            <p:cTn id="23" dur="500"/>
                                            <p:tgtEl>
                                              <p:spTgt spid="215"/>
                                            </p:tgtEl>
                                          </p:cBhvr>
                                        </p:animEffect>
                                      </p:childTnLst>
                                    </p:cTn>
                                  </p:par>
                                </p:childTnLst>
                              </p:cTn>
                            </p:par>
                            <p:par>
                              <p:cTn id="24" fill="hold">
                                <p:stCondLst>
                                  <p:cond delay="1600"/>
                                </p:stCondLst>
                                <p:childTnLst>
                                  <p:par>
                                    <p:cTn id="25" presetID="2" presetClass="entr" presetSubtype="8" fill="hold" grpId="0" nodeType="afterEffect">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cBhvr additive="base">
                                            <p:cTn id="27" dur="500" fill="hold"/>
                                            <p:tgtEl>
                                              <p:spTgt spid="217"/>
                                            </p:tgtEl>
                                            <p:attrNameLst>
                                              <p:attrName>ppt_x</p:attrName>
                                            </p:attrNameLst>
                                          </p:cBhvr>
                                          <p:tavLst>
                                            <p:tav tm="0">
                                              <p:val>
                                                <p:strVal val="0-#ppt_w/2"/>
                                              </p:val>
                                            </p:tav>
                                            <p:tav tm="100000">
                                              <p:val>
                                                <p:strVal val="#ppt_x"/>
                                              </p:val>
                                            </p:tav>
                                          </p:tavLst>
                                        </p:anim>
                                        <p:anim calcmode="lin" valueType="num">
                                          <p:cBhvr additive="base">
                                            <p:cTn id="28" dur="500" fill="hold"/>
                                            <p:tgtEl>
                                              <p:spTgt spid="21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0"/>
                                      </p:stCondLst>
                                      <p:childTnLst>
                                        <p:set>
                                          <p:cBhvr>
                                            <p:cTn id="30" dur="1" fill="hold">
                                              <p:stCondLst>
                                                <p:cond delay="0"/>
                                              </p:stCondLst>
                                            </p:cTn>
                                            <p:tgtEl>
                                              <p:spTgt spid="216"/>
                                            </p:tgtEl>
                                            <p:attrNameLst>
                                              <p:attrName>style.visibility</p:attrName>
                                            </p:attrNameLst>
                                          </p:cBhvr>
                                          <p:to>
                                            <p:strVal val="visible"/>
                                          </p:to>
                                        </p:set>
                                        <p:anim calcmode="lin" valueType="num">
                                          <p:cBhvr>
                                            <p:cTn id="31" dur="500" fill="hold"/>
                                            <p:tgtEl>
                                              <p:spTgt spid="216"/>
                                            </p:tgtEl>
                                            <p:attrNameLst>
                                              <p:attrName>ppt_w</p:attrName>
                                            </p:attrNameLst>
                                          </p:cBhvr>
                                          <p:tavLst>
                                            <p:tav tm="0">
                                              <p:val>
                                                <p:strVal val="#ppt_w*0.70"/>
                                              </p:val>
                                            </p:tav>
                                            <p:tav tm="100000">
                                              <p:val>
                                                <p:strVal val="#ppt_w"/>
                                              </p:val>
                                            </p:tav>
                                          </p:tavLst>
                                        </p:anim>
                                        <p:anim calcmode="lin" valueType="num">
                                          <p:cBhvr>
                                            <p:cTn id="32" dur="500" fill="hold"/>
                                            <p:tgtEl>
                                              <p:spTgt spid="216"/>
                                            </p:tgtEl>
                                            <p:attrNameLst>
                                              <p:attrName>ppt_h</p:attrName>
                                            </p:attrNameLst>
                                          </p:cBhvr>
                                          <p:tavLst>
                                            <p:tav tm="0">
                                              <p:val>
                                                <p:strVal val="#ppt_h"/>
                                              </p:val>
                                            </p:tav>
                                            <p:tav tm="100000">
                                              <p:val>
                                                <p:strVal val="#ppt_h"/>
                                              </p:val>
                                            </p:tav>
                                          </p:tavLst>
                                        </p:anim>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1"/>
                                            </p:tgtEl>
                                            <p:attrNameLst>
                                              <p:attrName>style.visibility</p:attrName>
                                            </p:attrNameLst>
                                          </p:cBhvr>
                                          <p:to>
                                            <p:strVal val="visible"/>
                                          </p:to>
                                        </p:set>
                                        <p:animEffect transition="in" filter="wipe(left)">
                                          <p:cBhvr>
                                            <p:cTn id="38" dur="500"/>
                                            <p:tgtEl>
                                              <p:spTgt spid="221"/>
                                            </p:tgtEl>
                                          </p:cBhvr>
                                        </p:animEffect>
                                      </p:childTnLst>
                                    </p:cTn>
                                  </p:par>
                                </p:childTnLst>
                              </p:cTn>
                            </p:par>
                            <p:par>
                              <p:cTn id="39" fill="hold">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223"/>
                                            </p:tgtEl>
                                            <p:attrNameLst>
                                              <p:attrName>style.visibility</p:attrName>
                                            </p:attrNameLst>
                                          </p:cBhvr>
                                          <p:to>
                                            <p:strVal val="visible"/>
                                          </p:to>
                                        </p:set>
                                        <p:anim calcmode="lin" valueType="num">
                                          <p:cBhvr additive="base">
                                            <p:cTn id="42" dur="500" fill="hold"/>
                                            <p:tgtEl>
                                              <p:spTgt spid="223"/>
                                            </p:tgtEl>
                                            <p:attrNameLst>
                                              <p:attrName>ppt_x</p:attrName>
                                            </p:attrNameLst>
                                          </p:cBhvr>
                                          <p:tavLst>
                                            <p:tav tm="0">
                                              <p:val>
                                                <p:strVal val="1+#ppt_w/2"/>
                                              </p:val>
                                            </p:tav>
                                            <p:tav tm="100000">
                                              <p:val>
                                                <p:strVal val="#ppt_x"/>
                                              </p:val>
                                            </p:tav>
                                          </p:tavLst>
                                        </p:anim>
                                        <p:anim calcmode="lin" valueType="num">
                                          <p:cBhvr additive="base">
                                            <p:cTn id="43" dur="500" fill="hold"/>
                                            <p:tgtEl>
                                              <p:spTgt spid="223"/>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0"/>
                                      </p:stCondLst>
                                      <p:childTnLst>
                                        <p:set>
                                          <p:cBhvr>
                                            <p:cTn id="45" dur="1" fill="hold">
                                              <p:stCondLst>
                                                <p:cond delay="0"/>
                                              </p:stCondLst>
                                            </p:cTn>
                                            <p:tgtEl>
                                              <p:spTgt spid="222"/>
                                            </p:tgtEl>
                                            <p:attrNameLst>
                                              <p:attrName>style.visibility</p:attrName>
                                            </p:attrNameLst>
                                          </p:cBhvr>
                                          <p:to>
                                            <p:strVal val="visible"/>
                                          </p:to>
                                        </p:set>
                                        <p:anim calcmode="lin" valueType="num">
                                          <p:cBhvr>
                                            <p:cTn id="46" dur="500" fill="hold"/>
                                            <p:tgtEl>
                                              <p:spTgt spid="222"/>
                                            </p:tgtEl>
                                            <p:attrNameLst>
                                              <p:attrName>ppt_w</p:attrName>
                                            </p:attrNameLst>
                                          </p:cBhvr>
                                          <p:tavLst>
                                            <p:tav tm="0">
                                              <p:val>
                                                <p:strVal val="#ppt_w*0.70"/>
                                              </p:val>
                                            </p:tav>
                                            <p:tav tm="100000">
                                              <p:val>
                                                <p:strVal val="#ppt_w"/>
                                              </p:val>
                                            </p:tav>
                                          </p:tavLst>
                                        </p:anim>
                                        <p:anim calcmode="lin" valueType="num">
                                          <p:cBhvr>
                                            <p:cTn id="47" dur="500" fill="hold"/>
                                            <p:tgtEl>
                                              <p:spTgt spid="222"/>
                                            </p:tgtEl>
                                            <p:attrNameLst>
                                              <p:attrName>ppt_h</p:attrName>
                                            </p:attrNameLst>
                                          </p:cBhvr>
                                          <p:tavLst>
                                            <p:tav tm="0">
                                              <p:val>
                                                <p:strVal val="#ppt_h"/>
                                              </p:val>
                                            </p:tav>
                                            <p:tav tm="100000">
                                              <p:val>
                                                <p:strVal val="#ppt_h"/>
                                              </p:val>
                                            </p:tav>
                                          </p:tavLst>
                                        </p:anim>
                                        <p:animEffect transition="in" filter="fade">
                                          <p:cBhvr>
                                            <p:cTn id="48" dur="500"/>
                                            <p:tgtEl>
                                              <p:spTgt spid="2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18"/>
                                            </p:tgtEl>
                                            <p:attrNameLst>
                                              <p:attrName>style.visibility</p:attrName>
                                            </p:attrNameLst>
                                          </p:cBhvr>
                                          <p:to>
                                            <p:strVal val="visible"/>
                                          </p:to>
                                        </p:set>
                                        <p:animEffect transition="in" filter="wipe(right)">
                                          <p:cBhvr>
                                            <p:cTn id="53" dur="500"/>
                                            <p:tgtEl>
                                              <p:spTgt spid="218"/>
                                            </p:tgtEl>
                                          </p:cBhvr>
                                        </p:animEffect>
                                      </p:childTnLst>
                                    </p:cTn>
                                  </p:par>
                                </p:childTnLst>
                              </p:cTn>
                            </p:par>
                            <p:par>
                              <p:cTn id="54" fill="hold">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220"/>
                                            </p:tgtEl>
                                            <p:attrNameLst>
                                              <p:attrName>style.visibility</p:attrName>
                                            </p:attrNameLst>
                                          </p:cBhvr>
                                          <p:to>
                                            <p:strVal val="visible"/>
                                          </p:to>
                                        </p:set>
                                        <p:anim calcmode="lin" valueType="num">
                                          <p:cBhvr additive="base">
                                            <p:cTn id="57" dur="500" fill="hold"/>
                                            <p:tgtEl>
                                              <p:spTgt spid="220"/>
                                            </p:tgtEl>
                                            <p:attrNameLst>
                                              <p:attrName>ppt_x</p:attrName>
                                            </p:attrNameLst>
                                          </p:cBhvr>
                                          <p:tavLst>
                                            <p:tav tm="0">
                                              <p:val>
                                                <p:strVal val="0-#ppt_w/2"/>
                                              </p:val>
                                            </p:tav>
                                            <p:tav tm="100000">
                                              <p:val>
                                                <p:strVal val="#ppt_x"/>
                                              </p:val>
                                            </p:tav>
                                          </p:tavLst>
                                        </p:anim>
                                        <p:anim calcmode="lin" valueType="num">
                                          <p:cBhvr additive="base">
                                            <p:cTn id="58" dur="500" fill="hold"/>
                                            <p:tgtEl>
                                              <p:spTgt spid="220"/>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0"/>
                                      </p:stCondLst>
                                      <p:childTnLst>
                                        <p:set>
                                          <p:cBhvr>
                                            <p:cTn id="60" dur="1" fill="hold">
                                              <p:stCondLst>
                                                <p:cond delay="0"/>
                                              </p:stCondLst>
                                            </p:cTn>
                                            <p:tgtEl>
                                              <p:spTgt spid="219"/>
                                            </p:tgtEl>
                                            <p:attrNameLst>
                                              <p:attrName>style.visibility</p:attrName>
                                            </p:attrNameLst>
                                          </p:cBhvr>
                                          <p:to>
                                            <p:strVal val="visible"/>
                                          </p:to>
                                        </p:set>
                                        <p:anim calcmode="lin" valueType="num">
                                          <p:cBhvr>
                                            <p:cTn id="61" dur="500" fill="hold"/>
                                            <p:tgtEl>
                                              <p:spTgt spid="219"/>
                                            </p:tgtEl>
                                            <p:attrNameLst>
                                              <p:attrName>ppt_w</p:attrName>
                                            </p:attrNameLst>
                                          </p:cBhvr>
                                          <p:tavLst>
                                            <p:tav tm="0">
                                              <p:val>
                                                <p:strVal val="#ppt_w*0.70"/>
                                              </p:val>
                                            </p:tav>
                                            <p:tav tm="100000">
                                              <p:val>
                                                <p:strVal val="#ppt_w"/>
                                              </p:val>
                                            </p:tav>
                                          </p:tavLst>
                                        </p:anim>
                                        <p:anim calcmode="lin" valueType="num">
                                          <p:cBhvr>
                                            <p:cTn id="62" dur="500" fill="hold"/>
                                            <p:tgtEl>
                                              <p:spTgt spid="219"/>
                                            </p:tgtEl>
                                            <p:attrNameLst>
                                              <p:attrName>ppt_h</p:attrName>
                                            </p:attrNameLst>
                                          </p:cBhvr>
                                          <p:tavLst>
                                            <p:tav tm="0">
                                              <p:val>
                                                <p:strVal val="#ppt_h"/>
                                              </p:val>
                                            </p:tav>
                                            <p:tav tm="100000">
                                              <p:val>
                                                <p:strVal val="#ppt_h"/>
                                              </p:val>
                                            </p:tav>
                                          </p:tavLst>
                                        </p:anim>
                                        <p:animEffect transition="in" filter="fade">
                                          <p:cBhvr>
                                            <p:cTn id="63"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p:bldP spid="217" grpId="0" animBg="1"/>
          <p:bldP spid="218" grpId="0" animBg="1"/>
          <p:bldP spid="219" grpId="0"/>
          <p:bldP spid="220" grpId="0" animBg="1"/>
          <p:bldP spid="221" grpId="0" animBg="1"/>
          <p:bldP spid="222" grpId="0"/>
          <p:bldP spid="22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突发话题描述</a:t>
            </a:r>
            <a:endParaRPr lang="zh-CN" altLang="en-US" sz="1800" b="1" dirty="0">
              <a:solidFill>
                <a:srgbClr val="03CCCE"/>
              </a:solidFill>
              <a:cs typeface="+mn-ea"/>
              <a:sym typeface="+mn-lt"/>
            </a:endParaRPr>
          </a:p>
        </p:txBody>
      </p:sp>
      <p:sp>
        <p:nvSpPr>
          <p:cNvPr id="3" name="矩形 2"/>
          <p:cNvSpPr/>
          <p:nvPr/>
        </p:nvSpPr>
        <p:spPr>
          <a:xfrm>
            <a:off x="1281074" y="1397318"/>
            <a:ext cx="3005951" cy="400110"/>
          </a:xfrm>
          <a:prstGeom prst="rect">
            <a:avLst/>
          </a:prstGeom>
        </p:spPr>
        <p:txBody>
          <a:bodyPr wrap="none">
            <a:spAutoFit/>
          </a:bodyPr>
          <a:lstStyle/>
          <a:p>
            <a:r>
              <a:rPr lang="zh-CN" altLang="en-US" sz="2000" dirty="0" smtClean="0"/>
              <a:t>基于哈希标识的话题描述</a:t>
            </a:r>
            <a:endParaRPr lang="en-US" altLang="zh-CN" sz="2000" dirty="0"/>
          </a:p>
        </p:txBody>
      </p:sp>
      <p:grpSp>
        <p:nvGrpSpPr>
          <p:cNvPr id="4" name="组合 3"/>
          <p:cNvGrpSpPr>
            <a:grpSpLocks noChangeAspect="1"/>
          </p:cNvGrpSpPr>
          <p:nvPr/>
        </p:nvGrpSpPr>
        <p:grpSpPr>
          <a:xfrm>
            <a:off x="699827" y="1327373"/>
            <a:ext cx="540000" cy="540000"/>
            <a:chOff x="338180" y="1015602"/>
            <a:chExt cx="986490" cy="986490"/>
          </a:xfrm>
        </p:grpSpPr>
        <p:sp>
          <p:nvSpPr>
            <p:cNvPr id="5"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6"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sp>
        <p:nvSpPr>
          <p:cNvPr id="7" name="矩形 6"/>
          <p:cNvSpPr/>
          <p:nvPr/>
        </p:nvSpPr>
        <p:spPr>
          <a:xfrm>
            <a:off x="1379456" y="2218996"/>
            <a:ext cx="6515950" cy="707886"/>
          </a:xfrm>
          <a:prstGeom prst="rect">
            <a:avLst/>
          </a:prstGeom>
        </p:spPr>
        <p:txBody>
          <a:bodyPr wrap="square">
            <a:spAutoFit/>
          </a:bodyPr>
          <a:lstStyle/>
          <a:p>
            <a:pPr marL="457200" indent="-457200">
              <a:buFont typeface="+mj-lt"/>
              <a:buAutoNum type="alphaLcParenR"/>
            </a:pPr>
            <a:r>
              <a:rPr lang="zh-CN" altLang="en-US" sz="2000" dirty="0" smtClean="0">
                <a:latin typeface="+mn-ea"/>
              </a:rPr>
              <a:t>哈希标识在相关微博文本集中的出现频数</a:t>
            </a:r>
            <a:endParaRPr lang="en-US" altLang="zh-CN" sz="2000" dirty="0">
              <a:latin typeface="+mn-ea"/>
            </a:endParaRPr>
          </a:p>
          <a:p>
            <a:pPr marL="457200" indent="-457200">
              <a:buFont typeface="+mj-lt"/>
              <a:buAutoNum type="alphaLcParenR"/>
            </a:pPr>
            <a:r>
              <a:rPr lang="zh-CN" altLang="en-US" sz="2000" dirty="0" smtClean="0">
                <a:latin typeface="+mn-ea"/>
              </a:rPr>
              <a:t>哈希标识与话题聚类中模式间的相似度加权和值</a:t>
            </a:r>
            <a:endParaRPr lang="zh-CN" altLang="en-US" sz="2000" dirty="0">
              <a:latin typeface="+mn-ea"/>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07914605"/>
              </p:ext>
            </p:extLst>
          </p:nvPr>
        </p:nvGraphicFramePr>
        <p:xfrm>
          <a:off x="1379456" y="3424314"/>
          <a:ext cx="5524500" cy="914400"/>
        </p:xfrm>
        <a:graphic>
          <a:graphicData uri="http://schemas.openxmlformats.org/presentationml/2006/ole">
            <mc:AlternateContent xmlns:mc="http://schemas.openxmlformats.org/markup-compatibility/2006">
              <mc:Choice xmlns:v="urn:schemas-microsoft-com:vml" Requires="v">
                <p:oleObj spid="_x0000_s7274" name="Equation" r:id="rId6" imgW="2819400" imgH="469900" progId="Equation.DSMT4">
                  <p:embed/>
                </p:oleObj>
              </mc:Choice>
              <mc:Fallback>
                <p:oleObj name="Equation" r:id="rId6" imgW="2819400" imgH="469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456" y="3424314"/>
                        <a:ext cx="5524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91408787"/>
              </p:ext>
            </p:extLst>
          </p:nvPr>
        </p:nvGraphicFramePr>
        <p:xfrm>
          <a:off x="1379456" y="4836147"/>
          <a:ext cx="5956300" cy="838200"/>
        </p:xfrm>
        <a:graphic>
          <a:graphicData uri="http://schemas.openxmlformats.org/presentationml/2006/ole">
            <mc:AlternateContent xmlns:mc="http://schemas.openxmlformats.org/markup-compatibility/2006">
              <mc:Choice xmlns:v="urn:schemas-microsoft-com:vml" Requires="v">
                <p:oleObj spid="_x0000_s7275" name="Equation" r:id="rId8" imgW="2705100" imgH="381000" progId="Equation.DSMT4">
                  <p:embed/>
                </p:oleObj>
              </mc:Choice>
              <mc:Fallback>
                <p:oleObj name="Equation" r:id="rId8" imgW="2705100" imgH="381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9456" y="4836147"/>
                        <a:ext cx="595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946613402"/>
      </p:ext>
    </p:extLst>
  </p:cSld>
  <p:clrMapOvr>
    <a:masterClrMapping/>
  </p:clrMapOvr>
  <p:transition spd="slow" advTm="3011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99474"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突发话题描述</a:t>
            </a:r>
            <a:endParaRPr lang="zh-CN" altLang="en-US" sz="1800" b="1" dirty="0">
              <a:solidFill>
                <a:srgbClr val="03CCCE"/>
              </a:solidFill>
              <a:cs typeface="+mn-ea"/>
              <a:sym typeface="+mn-lt"/>
            </a:endParaRPr>
          </a:p>
        </p:txBody>
      </p:sp>
      <p:grpSp>
        <p:nvGrpSpPr>
          <p:cNvPr id="3" name="组合 2"/>
          <p:cNvGrpSpPr>
            <a:grpSpLocks noChangeAspect="1"/>
          </p:cNvGrpSpPr>
          <p:nvPr/>
        </p:nvGrpSpPr>
        <p:grpSpPr>
          <a:xfrm flipH="1">
            <a:off x="2993994" y="2831985"/>
            <a:ext cx="4215925" cy="3924000"/>
            <a:chOff x="974092" y="1272064"/>
            <a:chExt cx="3736975" cy="3478213"/>
          </a:xfrm>
          <a:solidFill>
            <a:srgbClr val="EAEAEA"/>
          </a:solidFill>
        </p:grpSpPr>
        <p:sp>
          <p:nvSpPr>
            <p:cNvPr id="4"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7" name="组合 86"/>
          <p:cNvGrpSpPr>
            <a:grpSpLocks noChangeAspect="1"/>
          </p:cNvGrpSpPr>
          <p:nvPr/>
        </p:nvGrpSpPr>
        <p:grpSpPr>
          <a:xfrm flipH="1">
            <a:off x="3641314" y="3637162"/>
            <a:ext cx="2888480" cy="3240000"/>
            <a:chOff x="1138560" y="2251393"/>
            <a:chExt cx="2582863" cy="2897188"/>
          </a:xfrm>
        </p:grpSpPr>
        <p:sp>
          <p:nvSpPr>
            <p:cNvPr id="88"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89" name="组合 88"/>
            <p:cNvGrpSpPr/>
            <p:nvPr/>
          </p:nvGrpSpPr>
          <p:grpSpPr>
            <a:xfrm>
              <a:off x="1399390" y="2514790"/>
              <a:ext cx="1856778" cy="1626658"/>
              <a:chOff x="1879447" y="2218086"/>
              <a:chExt cx="1856778" cy="1626658"/>
            </a:xfrm>
          </p:grpSpPr>
          <p:sp>
            <p:nvSpPr>
              <p:cNvPr id="90"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2" name="圆角矩形 91"/>
          <p:cNvSpPr/>
          <p:nvPr/>
        </p:nvSpPr>
        <p:spPr>
          <a:xfrm flipH="1">
            <a:off x="838836" y="5081149"/>
            <a:ext cx="1800000" cy="576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词汇在主题簇间的区分性</a:t>
            </a:r>
            <a:endParaRPr lang="en-US" altLang="zh-CN" sz="1800" dirty="0">
              <a:ln w="6350">
                <a:noFill/>
              </a:ln>
              <a:solidFill>
                <a:schemeClr val="tx1">
                  <a:lumMod val="75000"/>
                  <a:lumOff val="25000"/>
                </a:schemeClr>
              </a:solidFill>
              <a:latin typeface="Arial" panose="020B0604020202020204" pitchFamily="34" charset="0"/>
              <a:ea typeface="华文楷体" panose="02010600040101010101" pitchFamily="2" charset="-122"/>
            </a:endParaRPr>
          </a:p>
        </p:txBody>
      </p:sp>
      <p:sp>
        <p:nvSpPr>
          <p:cNvPr id="93" name="圆角矩形 92"/>
          <p:cNvSpPr/>
          <p:nvPr/>
        </p:nvSpPr>
        <p:spPr>
          <a:xfrm flipH="1">
            <a:off x="838836" y="3967101"/>
            <a:ext cx="1800000" cy="576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词汇在主题簇中的效用值</a:t>
            </a:r>
            <a:endParaRPr lang="en-US" altLang="zh-CN" sz="1800" dirty="0">
              <a:ln w="6350">
                <a:noFill/>
              </a:ln>
              <a:solidFill>
                <a:schemeClr val="tx1">
                  <a:lumMod val="75000"/>
                  <a:lumOff val="25000"/>
                </a:schemeClr>
              </a:solidFill>
              <a:latin typeface="Arial" panose="020B0604020202020204" pitchFamily="34" charset="0"/>
              <a:ea typeface="华文楷体" panose="02010600040101010101" pitchFamily="2" charset="-122"/>
            </a:endParaRPr>
          </a:p>
        </p:txBody>
      </p:sp>
      <p:sp>
        <p:nvSpPr>
          <p:cNvPr id="94" name="任意多边形 93"/>
          <p:cNvSpPr/>
          <p:nvPr/>
        </p:nvSpPr>
        <p:spPr>
          <a:xfrm flipH="1">
            <a:off x="2626576" y="2593362"/>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95" name="任意多边形 94"/>
          <p:cNvSpPr/>
          <p:nvPr/>
        </p:nvSpPr>
        <p:spPr>
          <a:xfrm flipH="1">
            <a:off x="2626576" y="3439205"/>
            <a:ext cx="2434851"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任意多边形 95"/>
          <p:cNvSpPr/>
          <p:nvPr/>
        </p:nvSpPr>
        <p:spPr>
          <a:xfrm flipH="1">
            <a:off x="2626576" y="4271559"/>
            <a:ext cx="2018683"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97" name="任意多边形 96"/>
          <p:cNvSpPr/>
          <p:nvPr/>
        </p:nvSpPr>
        <p:spPr>
          <a:xfrm flipH="1">
            <a:off x="2626576" y="4721327"/>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98" name="圆角矩形 97"/>
          <p:cNvSpPr/>
          <p:nvPr/>
        </p:nvSpPr>
        <p:spPr>
          <a:xfrm flipH="1">
            <a:off x="838836" y="3159265"/>
            <a:ext cx="1800000" cy="576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词汇在文本集中的频数</a:t>
            </a:r>
            <a:endParaRPr lang="en-US" altLang="zh-CN" sz="1800" dirty="0">
              <a:ln w="6350">
                <a:noFill/>
              </a:ln>
              <a:solidFill>
                <a:schemeClr val="tx1">
                  <a:lumMod val="75000"/>
                  <a:lumOff val="25000"/>
                </a:schemeClr>
              </a:solidFill>
              <a:latin typeface="Arial" panose="020B0604020202020204" pitchFamily="34" charset="0"/>
              <a:ea typeface="华文楷体" panose="02010600040101010101" pitchFamily="2" charset="-122"/>
            </a:endParaRPr>
          </a:p>
        </p:txBody>
      </p:sp>
      <p:sp>
        <p:nvSpPr>
          <p:cNvPr id="99" name="圆角矩形 98"/>
          <p:cNvSpPr/>
          <p:nvPr/>
        </p:nvSpPr>
        <p:spPr>
          <a:xfrm flipH="1">
            <a:off x="838836" y="2319946"/>
            <a:ext cx="1800000" cy="5760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POS</a:t>
            </a:r>
          </a:p>
          <a:p>
            <a:pPr algn="ctr"/>
            <a:r>
              <a:rPr lang="en-US" altLang="zh-CN"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 (</a:t>
            </a:r>
            <a:r>
              <a:rPr lang="zh-CN" altLang="en-US"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分词词性</a:t>
            </a:r>
            <a:r>
              <a:rPr lang="en-US" altLang="zh-CN" sz="1800" dirty="0" smtClean="0">
                <a:ln w="6350">
                  <a:noFill/>
                </a:ln>
                <a:solidFill>
                  <a:schemeClr val="tx1">
                    <a:lumMod val="75000"/>
                    <a:lumOff val="25000"/>
                  </a:schemeClr>
                </a:solidFill>
                <a:latin typeface="Arial" panose="020B0604020202020204" pitchFamily="34" charset="0"/>
                <a:ea typeface="华文楷体" panose="02010600040101010101" pitchFamily="2" charset="-122"/>
              </a:rPr>
              <a:t>)</a:t>
            </a:r>
            <a:endParaRPr lang="en-US" altLang="zh-CN" sz="1800" dirty="0">
              <a:ln w="6350">
                <a:noFill/>
              </a:ln>
              <a:solidFill>
                <a:schemeClr val="tx1">
                  <a:lumMod val="75000"/>
                  <a:lumOff val="25000"/>
                </a:schemeClr>
              </a:solidFill>
              <a:latin typeface="Arial" panose="020B0604020202020204" pitchFamily="34" charset="0"/>
              <a:ea typeface="华文楷体" panose="02010600040101010101" pitchFamily="2" charset="-122"/>
            </a:endParaRPr>
          </a:p>
        </p:txBody>
      </p:sp>
      <p:sp>
        <p:nvSpPr>
          <p:cNvPr id="100" name="矩形 99"/>
          <p:cNvSpPr/>
          <p:nvPr/>
        </p:nvSpPr>
        <p:spPr>
          <a:xfrm>
            <a:off x="1281074" y="1397318"/>
            <a:ext cx="2492990" cy="400110"/>
          </a:xfrm>
          <a:prstGeom prst="rect">
            <a:avLst/>
          </a:prstGeom>
        </p:spPr>
        <p:txBody>
          <a:bodyPr wrap="none">
            <a:spAutoFit/>
          </a:bodyPr>
          <a:lstStyle/>
          <a:p>
            <a:r>
              <a:rPr lang="zh-CN" altLang="en-US" sz="2000" dirty="0" smtClean="0"/>
              <a:t>基于词汇的话题描述</a:t>
            </a:r>
            <a:endParaRPr lang="en-US" altLang="zh-CN" sz="2000" dirty="0"/>
          </a:p>
        </p:txBody>
      </p:sp>
      <p:grpSp>
        <p:nvGrpSpPr>
          <p:cNvPr id="101" name="组合 100"/>
          <p:cNvGrpSpPr>
            <a:grpSpLocks noChangeAspect="1"/>
          </p:cNvGrpSpPr>
          <p:nvPr/>
        </p:nvGrpSpPr>
        <p:grpSpPr>
          <a:xfrm>
            <a:off x="699827" y="1327373"/>
            <a:ext cx="540000" cy="540000"/>
            <a:chOff x="338180" y="1015602"/>
            <a:chExt cx="986490" cy="986490"/>
          </a:xfrm>
        </p:grpSpPr>
        <p:sp>
          <p:nvSpPr>
            <p:cNvPr id="102"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03"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aphicFrame>
        <p:nvGraphicFramePr>
          <p:cNvPr id="104" name="对象 103"/>
          <p:cNvGraphicFramePr>
            <a:graphicFrameLocks noChangeAspect="1"/>
          </p:cNvGraphicFramePr>
          <p:nvPr>
            <p:extLst>
              <p:ext uri="{D42A27DB-BD31-4B8C-83A1-F6EECF244321}">
                <p14:modId xmlns:p14="http://schemas.microsoft.com/office/powerpoint/2010/main" val="775540286"/>
              </p:ext>
            </p:extLst>
          </p:nvPr>
        </p:nvGraphicFramePr>
        <p:xfrm>
          <a:off x="7087123" y="3397578"/>
          <a:ext cx="4597103" cy="1389822"/>
        </p:xfrm>
        <a:graphic>
          <a:graphicData uri="http://schemas.openxmlformats.org/presentationml/2006/ole">
            <mc:AlternateContent xmlns:mc="http://schemas.openxmlformats.org/markup-compatibility/2006">
              <mc:Choice xmlns:v="urn:schemas-microsoft-com:vml" Requires="v">
                <p:oleObj spid="_x0000_s8247" name="Equation" r:id="rId6" imgW="2184120" imgH="660240" progId="Equation.DSMT4">
                  <p:embed/>
                </p:oleObj>
              </mc:Choice>
              <mc:Fallback>
                <p:oleObj name="Equation" r:id="rId6" imgW="2184120" imgH="660240" progId="Equation.DSMT4">
                  <p:embed/>
                  <p:pic>
                    <p:nvPicPr>
                      <p:cNvPr id="0" name=""/>
                      <p:cNvPicPr/>
                      <p:nvPr/>
                    </p:nvPicPr>
                    <p:blipFill>
                      <a:blip r:embed="rId7"/>
                      <a:stretch>
                        <a:fillRect/>
                      </a:stretch>
                    </p:blipFill>
                    <p:spPr>
                      <a:xfrm>
                        <a:off x="7087123" y="3397578"/>
                        <a:ext cx="4597103" cy="138982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46613402"/>
      </p:ext>
    </p:extLst>
  </p:cSld>
  <p:clrMapOvr>
    <a:masterClrMapping/>
  </p:clrMapOvr>
  <p:transition spd="slow" advTm="2063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anim calcmode="lin" valueType="num">
                                      <p:cBhvr>
                                        <p:cTn id="8" dur="500" fill="hold"/>
                                        <p:tgtEl>
                                          <p:spTgt spid="87"/>
                                        </p:tgtEl>
                                        <p:attrNameLst>
                                          <p:attrName>ppt_x</p:attrName>
                                        </p:attrNameLst>
                                      </p:cBhvr>
                                      <p:tavLst>
                                        <p:tav tm="0">
                                          <p:val>
                                            <p:strVal val="#ppt_x"/>
                                          </p:val>
                                        </p:tav>
                                        <p:tav tm="100000">
                                          <p:val>
                                            <p:strVal val="#ppt_x"/>
                                          </p:val>
                                        </p:tav>
                                      </p:tavLst>
                                    </p:anim>
                                    <p:anim calcmode="lin" valueType="num">
                                      <p:cBhvr>
                                        <p:cTn id="9" dur="500" fill="hold"/>
                                        <p:tgtEl>
                                          <p:spTgt spid="87"/>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99"/>
                                        </p:tgtEl>
                                        <p:attrNameLst>
                                          <p:attrName>style.visibility</p:attrName>
                                        </p:attrNameLst>
                                      </p:cBhvr>
                                      <p:to>
                                        <p:strVal val="visible"/>
                                      </p:to>
                                    </p:set>
                                    <p:anim calcmode="lin" valueType="num">
                                      <p:cBhvr additive="base">
                                        <p:cTn id="20" dur="500" fill="hold"/>
                                        <p:tgtEl>
                                          <p:spTgt spid="99"/>
                                        </p:tgtEl>
                                        <p:attrNameLst>
                                          <p:attrName>ppt_x</p:attrName>
                                        </p:attrNameLst>
                                      </p:cBhvr>
                                      <p:tavLst>
                                        <p:tav tm="0">
                                          <p:val>
                                            <p:strVal val="#ppt_x"/>
                                          </p:val>
                                        </p:tav>
                                        <p:tav tm="100000">
                                          <p:val>
                                            <p:strVal val="#ppt_x"/>
                                          </p:val>
                                        </p:tav>
                                      </p:tavLst>
                                    </p:anim>
                                    <p:anim calcmode="lin" valueType="num">
                                      <p:cBhvr additive="base">
                                        <p:cTn id="21"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down)">
                                      <p:cBhvr>
                                        <p:cTn id="26" dur="500"/>
                                        <p:tgtEl>
                                          <p:spTgt spid="95"/>
                                        </p:tgtEl>
                                      </p:cBhvr>
                                    </p:animEffec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 calcmode="lin" valueType="num">
                                      <p:cBhvr additive="base">
                                        <p:cTn id="30" dur="500" fill="hold"/>
                                        <p:tgtEl>
                                          <p:spTgt spid="98"/>
                                        </p:tgtEl>
                                        <p:attrNameLst>
                                          <p:attrName>ppt_x</p:attrName>
                                        </p:attrNameLst>
                                      </p:cBhvr>
                                      <p:tavLst>
                                        <p:tav tm="0">
                                          <p:val>
                                            <p:strVal val="#ppt_x"/>
                                          </p:val>
                                        </p:tav>
                                        <p:tav tm="100000">
                                          <p:val>
                                            <p:strVal val="#ppt_x"/>
                                          </p:val>
                                        </p:tav>
                                      </p:tavLst>
                                    </p:anim>
                                    <p:anim calcmode="lin" valueType="num">
                                      <p:cBhvr additive="base">
                                        <p:cTn id="31"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wipe(down)">
                                      <p:cBhvr>
                                        <p:cTn id="36" dur="500"/>
                                        <p:tgtEl>
                                          <p:spTgt spid="96"/>
                                        </p:tgtEl>
                                      </p:cBhvr>
                                    </p:animEffect>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93"/>
                                        </p:tgtEl>
                                        <p:attrNameLst>
                                          <p:attrName>style.visibility</p:attrName>
                                        </p:attrNameLst>
                                      </p:cBhvr>
                                      <p:to>
                                        <p:strVal val="visible"/>
                                      </p:to>
                                    </p:set>
                                    <p:anim calcmode="lin" valueType="num">
                                      <p:cBhvr additive="base">
                                        <p:cTn id="40" dur="500" fill="hold"/>
                                        <p:tgtEl>
                                          <p:spTgt spid="93"/>
                                        </p:tgtEl>
                                        <p:attrNameLst>
                                          <p:attrName>ppt_x</p:attrName>
                                        </p:attrNameLst>
                                      </p:cBhvr>
                                      <p:tavLst>
                                        <p:tav tm="0">
                                          <p:val>
                                            <p:strVal val="#ppt_x"/>
                                          </p:val>
                                        </p:tav>
                                        <p:tav tm="100000">
                                          <p:val>
                                            <p:strVal val="#ppt_x"/>
                                          </p:val>
                                        </p:tav>
                                      </p:tavLst>
                                    </p:anim>
                                    <p:anim calcmode="lin" valueType="num">
                                      <p:cBhvr additive="base">
                                        <p:cTn id="41"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down)">
                                      <p:cBhvr>
                                        <p:cTn id="46" dur="500"/>
                                        <p:tgtEl>
                                          <p:spTgt spid="97"/>
                                        </p:tgtEl>
                                      </p:cBhvr>
                                    </p:animEffect>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92"/>
                                        </p:tgtEl>
                                        <p:attrNameLst>
                                          <p:attrName>style.visibility</p:attrName>
                                        </p:attrNameLst>
                                      </p:cBhvr>
                                      <p:to>
                                        <p:strVal val="visible"/>
                                      </p:to>
                                    </p:set>
                                    <p:anim calcmode="lin" valueType="num">
                                      <p:cBhvr additive="base">
                                        <p:cTn id="50" dur="500" fill="hold"/>
                                        <p:tgtEl>
                                          <p:spTgt spid="92"/>
                                        </p:tgtEl>
                                        <p:attrNameLst>
                                          <p:attrName>ppt_x</p:attrName>
                                        </p:attrNameLst>
                                      </p:cBhvr>
                                      <p:tavLst>
                                        <p:tav tm="0">
                                          <p:val>
                                            <p:strVal val="#ppt_x"/>
                                          </p:val>
                                        </p:tav>
                                        <p:tav tm="100000">
                                          <p:val>
                                            <p:strVal val="#ppt_x"/>
                                          </p:val>
                                        </p:tav>
                                      </p:tavLst>
                                    </p:anim>
                                    <p:anim calcmode="lin" valueType="num">
                                      <p:cBhvr additive="base">
                                        <p:cTn id="51"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6" fill="hold" nodeType="click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additive="base">
                                        <p:cTn id="56" dur="500" fill="hold"/>
                                        <p:tgtEl>
                                          <p:spTgt spid="104"/>
                                        </p:tgtEl>
                                        <p:attrNameLst>
                                          <p:attrName>ppt_x</p:attrName>
                                        </p:attrNameLst>
                                      </p:cBhvr>
                                      <p:tavLst>
                                        <p:tav tm="0">
                                          <p:val>
                                            <p:strVal val="1+#ppt_w/2"/>
                                          </p:val>
                                        </p:tav>
                                        <p:tav tm="100000">
                                          <p:val>
                                            <p:strVal val="#ppt_x"/>
                                          </p:val>
                                        </p:tav>
                                      </p:tavLst>
                                    </p:anim>
                                    <p:anim calcmode="lin" valueType="num">
                                      <p:cBhvr additive="base">
                                        <p:cTn id="57"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animBg="1"/>
      <p:bldP spid="95" grpId="0" animBg="1"/>
      <p:bldP spid="96" grpId="0" animBg="1"/>
      <p:bldP spid="97" grpId="0" animBg="1"/>
      <p:bldP spid="98" grpId="0"/>
      <p:bldP spid="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1120075"/>
            <a:ext cx="4498596" cy="5708441"/>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121926" tIns="60963" rIns="121926" bIns="60963" numCol="1" anchor="t" anchorCtr="0" compatLnSpc="1"/>
          <a:lstStyle/>
          <a:p>
            <a:endParaRPr lang="zh-CN" altLang="en-US">
              <a:cs typeface="+mn-ea"/>
              <a:sym typeface="+mn-lt"/>
            </a:endParaRPr>
          </a:p>
        </p:txBody>
      </p:sp>
      <p:sp>
        <p:nvSpPr>
          <p:cNvPr id="8" name="矩形 7"/>
          <p:cNvSpPr/>
          <p:nvPr/>
        </p:nvSpPr>
        <p:spPr>
          <a:xfrm>
            <a:off x="5135225" y="2660235"/>
            <a:ext cx="7055188" cy="1537001"/>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bg1"/>
              </a:solidFill>
              <a:cs typeface="+mn-ea"/>
              <a:sym typeface="+mn-lt"/>
            </a:endParaRPr>
          </a:p>
        </p:txBody>
      </p:sp>
      <p:sp>
        <p:nvSpPr>
          <p:cNvPr id="2" name="圆角矩形 1"/>
          <p:cNvSpPr/>
          <p:nvPr/>
        </p:nvSpPr>
        <p:spPr>
          <a:xfrm>
            <a:off x="5231223" y="1988856"/>
            <a:ext cx="4895709" cy="63333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r>
              <a:rPr lang="zh-CN" altLang="en-US" sz="4000" b="1" dirty="0">
                <a:ln w="6350">
                  <a:noFill/>
                </a:ln>
                <a:solidFill>
                  <a:schemeClr val="bg1"/>
                </a:solidFill>
                <a:effectLst>
                  <a:outerShdw blurRad="50800" dist="50800" dir="2700000" algn="tl" rotWithShape="0">
                    <a:schemeClr val="tx2">
                      <a:lumMod val="75000"/>
                      <a:alpha val="40000"/>
                    </a:schemeClr>
                  </a:outerShdw>
                </a:effectLst>
                <a:cs typeface="+mn-ea"/>
                <a:sym typeface="+mn-lt"/>
              </a:rPr>
              <a:t>实验分析</a:t>
            </a:r>
          </a:p>
        </p:txBody>
      </p:sp>
      <p:sp>
        <p:nvSpPr>
          <p:cNvPr id="3" name="矩形 2"/>
          <p:cNvSpPr/>
          <p:nvPr/>
        </p:nvSpPr>
        <p:spPr>
          <a:xfrm>
            <a:off x="3334428" y="2509830"/>
            <a:ext cx="1816929" cy="1478126"/>
          </a:xfrm>
          <a:prstGeom prst="rect">
            <a:avLst/>
          </a:prstGeom>
        </p:spPr>
        <p:txBody>
          <a:bodyPr wrap="none" lIns="121926" tIns="60963" rIns="121926" bIns="60963">
            <a:spAutoFit/>
          </a:bodyPr>
          <a:lstStyle/>
          <a:p>
            <a:pPr algn="ctr"/>
            <a:r>
              <a:rPr lang="en-US" altLang="zh-CN" sz="8800" dirty="0">
                <a:ln w="6350">
                  <a:solidFill>
                    <a:srgbClr val="EFF6FC"/>
                  </a:solidFill>
                </a:ln>
                <a:noFill/>
                <a:cs typeface="+mn-ea"/>
                <a:sym typeface="+mn-lt"/>
              </a:rPr>
              <a:t>0 4</a:t>
            </a:r>
            <a:endParaRPr lang="zh-CN" altLang="en-US" sz="8800" dirty="0">
              <a:ln w="6350">
                <a:solidFill>
                  <a:srgbClr val="EFF6FC"/>
                </a:solidFill>
              </a:ln>
              <a:noFill/>
              <a:cs typeface="+mn-ea"/>
              <a:sym typeface="+mn-lt"/>
            </a:endParaRPr>
          </a:p>
        </p:txBody>
      </p:sp>
      <p:sp>
        <p:nvSpPr>
          <p:cNvPr id="4" name="矩形 3"/>
          <p:cNvSpPr/>
          <p:nvPr/>
        </p:nvSpPr>
        <p:spPr>
          <a:xfrm>
            <a:off x="5231223" y="2970414"/>
            <a:ext cx="1708172" cy="931030"/>
          </a:xfrm>
          <a:prstGeom prst="rect">
            <a:avLst/>
          </a:prstGeom>
        </p:spPr>
        <p:txBody>
          <a:bodyPr wrap="none" lIns="121926" tIns="60963" rIns="121926" bIns="60963">
            <a:spAutoFit/>
          </a:bodyPr>
          <a:lstStyle/>
          <a:p>
            <a:pPr marL="228611" indent="-228611">
              <a:lnSpc>
                <a:spcPts val="2133"/>
              </a:lnSpc>
              <a:buClr>
                <a:schemeClr val="bg1">
                  <a:lumMod val="85000"/>
                </a:schemeClr>
              </a:buClr>
              <a:buFont typeface="Wingdings" pitchFamily="2" charset="2"/>
              <a:buChar char="l"/>
            </a:pPr>
            <a:r>
              <a:rPr lang="zh-CN" altLang="en-US" sz="1600" dirty="0" smtClean="0">
                <a:solidFill>
                  <a:schemeClr val="bg1">
                    <a:lumMod val="95000"/>
                  </a:schemeClr>
                </a:solidFill>
                <a:cs typeface="+mn-ea"/>
                <a:sym typeface="+mn-lt"/>
              </a:rPr>
              <a:t>实验数据集</a:t>
            </a:r>
            <a:endParaRPr lang="zh-CN" altLang="en-US" sz="1600" dirty="0">
              <a:solidFill>
                <a:schemeClr val="bg1">
                  <a:lumMod val="95000"/>
                </a:schemeClr>
              </a:solidFill>
              <a:cs typeface="+mn-ea"/>
              <a:sym typeface="+mn-lt"/>
            </a:endParaRP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实验设置</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实验结果分析</a:t>
            </a:r>
          </a:p>
        </p:txBody>
      </p:sp>
      <p:sp>
        <p:nvSpPr>
          <p:cNvPr id="5" name="矩形 4"/>
          <p:cNvSpPr/>
          <p:nvPr/>
        </p:nvSpPr>
        <p:spPr>
          <a:xfrm>
            <a:off x="3142879" y="3758644"/>
            <a:ext cx="1896350" cy="430893"/>
          </a:xfrm>
          <a:prstGeom prst="rect">
            <a:avLst/>
          </a:prstGeom>
        </p:spPr>
        <p:txBody>
          <a:bodyPr wrap="square" lIns="121926" tIns="60963" rIns="121926" bIns="60963">
            <a:spAutoFit/>
          </a:bodyPr>
          <a:lstStyle/>
          <a:p>
            <a:pPr algn="ctr"/>
            <a:r>
              <a:rPr lang="en-US" altLang="zh-CN" sz="2000" dirty="0">
                <a:solidFill>
                  <a:schemeClr val="bg1"/>
                </a:solidFill>
                <a:cs typeface="+mn-ea"/>
                <a:sym typeface="+mn-lt"/>
              </a:rPr>
              <a:t>PART FOUR</a:t>
            </a:r>
            <a:endParaRPr lang="zh-CN" altLang="en-US" sz="1000" dirty="0">
              <a:solidFill>
                <a:schemeClr val="bg1"/>
              </a:solidFill>
              <a:cs typeface="+mn-ea"/>
              <a:sym typeface="+mn-lt"/>
            </a:endParaRPr>
          </a:p>
        </p:txBody>
      </p:sp>
    </p:spTree>
    <p:extLst>
      <p:ext uri="{BB962C8B-B14F-4D97-AF65-F5344CB8AC3E}">
        <p14:creationId xmlns:p14="http://schemas.microsoft.com/office/powerpoint/2010/main" val="3955422084"/>
      </p:ext>
    </p:extLst>
  </p:cSld>
  <p:clrMapOvr>
    <a:masterClrMapping/>
  </p:clrMapOvr>
  <mc:AlternateContent xmlns:mc="http://schemas.openxmlformats.org/markup-compatibility/2006">
    <mc:Choice xmlns:p14="http://schemas.microsoft.com/office/powerpoint/2010/main" Requires="p14">
      <p:transition spd="slow" p14:dur="1200" advTm="5765">
        <p14:prism/>
      </p:transition>
    </mc:Choice>
    <mc:Fallback>
      <p:transition spd="slow" advTm="5765">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943229" y="547918"/>
            <a:ext cx="2303956" cy="1108002"/>
          </a:xfrm>
          <a:prstGeom prst="rect">
            <a:avLst/>
          </a:prstGeom>
          <a:noFill/>
        </p:spPr>
        <p:txBody>
          <a:bodyPr wrap="square" lIns="121926" tIns="60963" rIns="121926" bIns="60963" rtlCol="0">
            <a:spAutoFit/>
          </a:bodyPr>
          <a:lstStyle/>
          <a:p>
            <a:pPr algn="ctr"/>
            <a:r>
              <a:rPr lang="zh-CN" altLang="en-US" sz="4000" dirty="0">
                <a:ln w="6350">
                  <a:noFill/>
                </a:ln>
                <a:solidFill>
                  <a:schemeClr val="bg1"/>
                </a:solidFill>
                <a:cs typeface="+mn-ea"/>
                <a:sym typeface="+mn-lt"/>
              </a:rPr>
              <a:t>目  录</a:t>
            </a:r>
            <a:endParaRPr lang="en-US" altLang="zh-CN" sz="4000" dirty="0">
              <a:ln w="6350">
                <a:noFill/>
              </a:ln>
              <a:solidFill>
                <a:schemeClr val="bg1"/>
              </a:solidFill>
              <a:cs typeface="+mn-ea"/>
              <a:sym typeface="+mn-lt"/>
            </a:endParaRPr>
          </a:p>
          <a:p>
            <a:pPr algn="ctr"/>
            <a:r>
              <a:rPr lang="en-US" altLang="zh-CN" dirty="0">
                <a:ln w="6350">
                  <a:noFill/>
                </a:ln>
                <a:solidFill>
                  <a:schemeClr val="bg1"/>
                </a:solidFill>
                <a:cs typeface="+mn-ea"/>
                <a:sym typeface="+mn-lt"/>
              </a:rPr>
              <a:t>CONTENTS</a:t>
            </a:r>
            <a:endParaRPr lang="zh-CN" altLang="en-US" dirty="0">
              <a:ln w="6350">
                <a:noFill/>
              </a:ln>
              <a:solidFill>
                <a:schemeClr val="bg1"/>
              </a:solidFill>
              <a:cs typeface="+mn-ea"/>
              <a:sym typeface="+mn-lt"/>
            </a:endParaRPr>
          </a:p>
        </p:txBody>
      </p:sp>
      <p:sp>
        <p:nvSpPr>
          <p:cNvPr id="65" name="矩形 64"/>
          <p:cNvSpPr/>
          <p:nvPr/>
        </p:nvSpPr>
        <p:spPr>
          <a:xfrm>
            <a:off x="2831269" y="2176530"/>
            <a:ext cx="2111960" cy="3650376"/>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66" name="矩形 65"/>
          <p:cNvSpPr/>
          <p:nvPr/>
        </p:nvSpPr>
        <p:spPr>
          <a:xfrm>
            <a:off x="5039227" y="2180981"/>
            <a:ext cx="2111960" cy="3650376"/>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67" name="矩形 66"/>
          <p:cNvSpPr/>
          <p:nvPr/>
        </p:nvSpPr>
        <p:spPr>
          <a:xfrm>
            <a:off x="7247187" y="2180981"/>
            <a:ext cx="2111958" cy="3650376"/>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68" name="矩形 67"/>
          <p:cNvSpPr/>
          <p:nvPr/>
        </p:nvSpPr>
        <p:spPr>
          <a:xfrm>
            <a:off x="9454864" y="2180981"/>
            <a:ext cx="2111960" cy="3650376"/>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69" name="矩形 68"/>
          <p:cNvSpPr/>
          <p:nvPr/>
        </p:nvSpPr>
        <p:spPr>
          <a:xfrm>
            <a:off x="632616" y="2180981"/>
            <a:ext cx="2111960" cy="3650376"/>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70" name="矩形 69"/>
          <p:cNvSpPr/>
          <p:nvPr/>
        </p:nvSpPr>
        <p:spPr>
          <a:xfrm>
            <a:off x="5279594" y="4130026"/>
            <a:ext cx="1631228" cy="1369612"/>
          </a:xfrm>
          <a:prstGeom prst="rect">
            <a:avLst/>
          </a:prstGeom>
        </p:spPr>
        <p:txBody>
          <a:bodyPr wrap="none" lIns="121926" tIns="60963" rIns="121926" bIns="60963">
            <a:spAutoFit/>
          </a:bodyPr>
          <a:lstStyle/>
          <a:p>
            <a:pPr algn="ctr">
              <a:lnSpc>
                <a:spcPct val="150000"/>
              </a:lnSpc>
            </a:pPr>
            <a:r>
              <a:rPr lang="zh-CN" altLang="en-US" sz="1800" dirty="0">
                <a:ln w="6350">
                  <a:noFill/>
                </a:ln>
                <a:solidFill>
                  <a:schemeClr val="bg1">
                    <a:lumMod val="95000"/>
                  </a:schemeClr>
                </a:solidFill>
                <a:cs typeface="+mn-ea"/>
                <a:sym typeface="+mn-lt"/>
              </a:rPr>
              <a:t>突发模式挖掘</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突发模式聚类</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突发话题描述</a:t>
            </a:r>
          </a:p>
        </p:txBody>
      </p:sp>
      <p:sp>
        <p:nvSpPr>
          <p:cNvPr id="71" name="矩形 70"/>
          <p:cNvSpPr/>
          <p:nvPr/>
        </p:nvSpPr>
        <p:spPr>
          <a:xfrm>
            <a:off x="3191702" y="4130026"/>
            <a:ext cx="1400395" cy="1369612"/>
          </a:xfrm>
          <a:prstGeom prst="rect">
            <a:avLst/>
          </a:prstGeom>
        </p:spPr>
        <p:txBody>
          <a:bodyPr wrap="none" lIns="121926" tIns="60963" rIns="121926" bIns="60963">
            <a:spAutoFit/>
          </a:bodyPr>
          <a:lstStyle/>
          <a:p>
            <a:pPr algn="ctr">
              <a:lnSpc>
                <a:spcPct val="150000"/>
              </a:lnSpc>
            </a:pPr>
            <a:r>
              <a:rPr lang="zh-CN" altLang="en-US" sz="1800" dirty="0">
                <a:ln w="6350">
                  <a:noFill/>
                </a:ln>
                <a:solidFill>
                  <a:schemeClr val="bg1">
                    <a:lumMod val="95000"/>
                  </a:schemeClr>
                </a:solidFill>
                <a:cs typeface="+mn-ea"/>
                <a:sym typeface="+mn-lt"/>
              </a:rPr>
              <a:t>研究挑战</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本文框架</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创新点分析</a:t>
            </a:r>
          </a:p>
        </p:txBody>
      </p:sp>
      <p:sp>
        <p:nvSpPr>
          <p:cNvPr id="73" name="矩形 72"/>
          <p:cNvSpPr/>
          <p:nvPr/>
        </p:nvSpPr>
        <p:spPr>
          <a:xfrm>
            <a:off x="10156894" y="4130026"/>
            <a:ext cx="707898" cy="1369612"/>
          </a:xfrm>
          <a:prstGeom prst="rect">
            <a:avLst/>
          </a:prstGeom>
        </p:spPr>
        <p:txBody>
          <a:bodyPr wrap="none" lIns="121926" tIns="60963" rIns="121926" bIns="60963">
            <a:spAutoFit/>
          </a:bodyPr>
          <a:lstStyle/>
          <a:p>
            <a:pPr algn="ctr">
              <a:lnSpc>
                <a:spcPct val="150000"/>
              </a:lnSpc>
            </a:pPr>
            <a:r>
              <a:rPr lang="zh-CN" altLang="en-US" sz="1800" dirty="0">
                <a:ln w="6350">
                  <a:noFill/>
                </a:ln>
                <a:solidFill>
                  <a:schemeClr val="bg1">
                    <a:lumMod val="95000"/>
                  </a:schemeClr>
                </a:solidFill>
                <a:cs typeface="+mn-ea"/>
                <a:sym typeface="+mn-lt"/>
              </a:rPr>
              <a:t>总结</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展望</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致谢</a:t>
            </a:r>
          </a:p>
        </p:txBody>
      </p:sp>
      <p:sp>
        <p:nvSpPr>
          <p:cNvPr id="74" name="矩形 73"/>
          <p:cNvSpPr/>
          <p:nvPr/>
        </p:nvSpPr>
        <p:spPr>
          <a:xfrm>
            <a:off x="7491927" y="4130026"/>
            <a:ext cx="1631228" cy="1369612"/>
          </a:xfrm>
          <a:prstGeom prst="rect">
            <a:avLst/>
          </a:prstGeom>
        </p:spPr>
        <p:txBody>
          <a:bodyPr wrap="none" lIns="121926" tIns="60963" rIns="121926" bIns="60963">
            <a:spAutoFit/>
          </a:bodyPr>
          <a:lstStyle/>
          <a:p>
            <a:pPr algn="ctr">
              <a:lnSpc>
                <a:spcPct val="150000"/>
              </a:lnSpc>
            </a:pPr>
            <a:r>
              <a:rPr lang="zh-CN" altLang="en-US" sz="1800" dirty="0" smtClean="0">
                <a:ln w="6350">
                  <a:noFill/>
                </a:ln>
                <a:solidFill>
                  <a:schemeClr val="bg1">
                    <a:lumMod val="95000"/>
                  </a:schemeClr>
                </a:solidFill>
                <a:cs typeface="+mn-ea"/>
                <a:sym typeface="+mn-lt"/>
              </a:rPr>
              <a:t>实验数据集</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实验设置</a:t>
            </a:r>
            <a:endParaRPr lang="en-US" altLang="zh-CN" sz="1800" dirty="0">
              <a:ln w="6350">
                <a:noFill/>
              </a:ln>
              <a:solidFill>
                <a:schemeClr val="bg1">
                  <a:lumMod val="95000"/>
                </a:schemeClr>
              </a:solidFill>
              <a:cs typeface="+mn-ea"/>
              <a:sym typeface="+mn-lt"/>
            </a:endParaRPr>
          </a:p>
          <a:p>
            <a:pPr algn="ctr">
              <a:lnSpc>
                <a:spcPct val="150000"/>
              </a:lnSpc>
            </a:pPr>
            <a:r>
              <a:rPr lang="zh-CN" altLang="en-US" sz="1800" dirty="0">
                <a:ln w="6350">
                  <a:noFill/>
                </a:ln>
                <a:solidFill>
                  <a:schemeClr val="bg1">
                    <a:lumMod val="95000"/>
                  </a:schemeClr>
                </a:solidFill>
                <a:cs typeface="+mn-ea"/>
                <a:sym typeface="+mn-lt"/>
              </a:rPr>
              <a:t>实验结果分析</a:t>
            </a:r>
            <a:endParaRPr lang="en-US" altLang="zh-CN" sz="1800" dirty="0">
              <a:ln w="6350">
                <a:noFill/>
              </a:ln>
              <a:solidFill>
                <a:schemeClr val="bg1">
                  <a:lumMod val="95000"/>
                </a:schemeClr>
              </a:solidFill>
              <a:cs typeface="+mn-ea"/>
              <a:sym typeface="+mn-lt"/>
            </a:endParaRPr>
          </a:p>
        </p:txBody>
      </p:sp>
      <p:sp>
        <p:nvSpPr>
          <p:cNvPr id="75" name="矩形 74"/>
          <p:cNvSpPr/>
          <p:nvPr/>
        </p:nvSpPr>
        <p:spPr>
          <a:xfrm>
            <a:off x="2831269" y="3295065"/>
            <a:ext cx="2111960" cy="480259"/>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76" name="矩形 75"/>
          <p:cNvSpPr/>
          <p:nvPr/>
        </p:nvSpPr>
        <p:spPr>
          <a:xfrm>
            <a:off x="5039227" y="3295065"/>
            <a:ext cx="2111960" cy="480259"/>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77" name="矩形 76"/>
          <p:cNvSpPr/>
          <p:nvPr/>
        </p:nvSpPr>
        <p:spPr>
          <a:xfrm>
            <a:off x="7247184" y="3295065"/>
            <a:ext cx="2111960" cy="480259"/>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78" name="矩形 77"/>
          <p:cNvSpPr/>
          <p:nvPr/>
        </p:nvSpPr>
        <p:spPr>
          <a:xfrm>
            <a:off x="9455142" y="3295065"/>
            <a:ext cx="2111960" cy="480259"/>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79" name="矩形 78"/>
          <p:cNvSpPr/>
          <p:nvPr/>
        </p:nvSpPr>
        <p:spPr>
          <a:xfrm>
            <a:off x="632616" y="3295065"/>
            <a:ext cx="2111960" cy="480259"/>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80" name="矩形 79"/>
          <p:cNvSpPr/>
          <p:nvPr/>
        </p:nvSpPr>
        <p:spPr>
          <a:xfrm>
            <a:off x="5202524" y="3350430"/>
            <a:ext cx="1785373" cy="430893"/>
          </a:xfrm>
          <a:prstGeom prst="rect">
            <a:avLst/>
          </a:prstGeom>
        </p:spPr>
        <p:txBody>
          <a:bodyPr wrap="none" lIns="121926" tIns="60963" rIns="121926" bIns="60963">
            <a:spAutoFit/>
          </a:bodyPr>
          <a:lstStyle/>
          <a:p>
            <a:pPr algn="ctr"/>
            <a:r>
              <a:rPr lang="en-US" altLang="zh-CN" sz="2000" b="1" dirty="0">
                <a:ln w="6350">
                  <a:noFill/>
                </a:ln>
                <a:solidFill>
                  <a:schemeClr val="bg1"/>
                </a:solidFill>
                <a:cs typeface="+mn-ea"/>
                <a:sym typeface="+mn-lt"/>
              </a:rPr>
              <a:t>ET-</a:t>
            </a:r>
            <a:r>
              <a:rPr lang="en-US" altLang="zh-CN" sz="2000" b="1" dirty="0" err="1">
                <a:ln w="6350">
                  <a:noFill/>
                </a:ln>
                <a:solidFill>
                  <a:schemeClr val="bg1"/>
                </a:solidFill>
                <a:cs typeface="+mn-ea"/>
                <a:sym typeface="+mn-lt"/>
              </a:rPr>
              <a:t>EPM</a:t>
            </a:r>
            <a:r>
              <a:rPr lang="en-US" altLang="zh-CN" sz="2000" b="1" dirty="0">
                <a:ln w="6350">
                  <a:noFill/>
                </a:ln>
                <a:solidFill>
                  <a:schemeClr val="bg1"/>
                </a:solidFill>
                <a:cs typeface="+mn-ea"/>
                <a:sym typeface="+mn-lt"/>
              </a:rPr>
              <a:t> </a:t>
            </a:r>
            <a:r>
              <a:rPr lang="zh-CN" altLang="en-US" sz="2000" b="1" dirty="0">
                <a:ln w="6350">
                  <a:noFill/>
                </a:ln>
                <a:solidFill>
                  <a:schemeClr val="bg1"/>
                </a:solidFill>
                <a:cs typeface="+mn-ea"/>
                <a:sym typeface="+mn-lt"/>
              </a:rPr>
              <a:t>算法</a:t>
            </a:r>
          </a:p>
        </p:txBody>
      </p:sp>
      <p:sp>
        <p:nvSpPr>
          <p:cNvPr id="81" name="矩形 80"/>
          <p:cNvSpPr/>
          <p:nvPr/>
        </p:nvSpPr>
        <p:spPr>
          <a:xfrm>
            <a:off x="3255824" y="3350430"/>
            <a:ext cx="1272155" cy="430893"/>
          </a:xfrm>
          <a:prstGeom prst="rect">
            <a:avLst/>
          </a:prstGeom>
        </p:spPr>
        <p:txBody>
          <a:bodyPr wrap="none" lIns="121926" tIns="60963" rIns="121926" bIns="60963">
            <a:spAutoFit/>
          </a:bodyPr>
          <a:lstStyle/>
          <a:p>
            <a:pPr algn="ctr"/>
            <a:r>
              <a:rPr lang="zh-CN" altLang="en-US" sz="2000" b="1" dirty="0">
                <a:ln w="6350">
                  <a:noFill/>
                </a:ln>
                <a:solidFill>
                  <a:schemeClr val="bg1"/>
                </a:solidFill>
                <a:effectLst>
                  <a:outerShdw blurRad="50800" dist="38100" dir="2700000" algn="tl" rotWithShape="0">
                    <a:prstClr val="black">
                      <a:alpha val="30000"/>
                    </a:prstClr>
                  </a:outerShdw>
                </a:effectLst>
                <a:cs typeface="+mn-ea"/>
                <a:sym typeface="+mn-lt"/>
              </a:rPr>
              <a:t>算法综述</a:t>
            </a:r>
          </a:p>
        </p:txBody>
      </p:sp>
      <p:sp>
        <p:nvSpPr>
          <p:cNvPr id="82" name="矩形 81"/>
          <p:cNvSpPr/>
          <p:nvPr/>
        </p:nvSpPr>
        <p:spPr>
          <a:xfrm>
            <a:off x="929915" y="3350430"/>
            <a:ext cx="1517362" cy="430893"/>
          </a:xfrm>
          <a:prstGeom prst="rect">
            <a:avLst/>
          </a:prstGeom>
        </p:spPr>
        <p:txBody>
          <a:bodyPr wrap="square" lIns="121926" tIns="60963" rIns="121926" bIns="60963">
            <a:spAutoFit/>
          </a:bodyPr>
          <a:lstStyle/>
          <a:p>
            <a:pPr algn="ctr"/>
            <a:r>
              <a:rPr lang="zh-CN" altLang="en-US" sz="2000" b="1" dirty="0">
                <a:ln w="6350">
                  <a:noFill/>
                </a:ln>
                <a:solidFill>
                  <a:schemeClr val="bg1"/>
                </a:solidFill>
                <a:effectLst>
                  <a:outerShdw blurRad="50800" dist="38100" dir="2700000" algn="tl" rotWithShape="0">
                    <a:prstClr val="black">
                      <a:alpha val="30000"/>
                    </a:prstClr>
                  </a:outerShdw>
                </a:effectLst>
                <a:cs typeface="+mn-ea"/>
                <a:sym typeface="+mn-lt"/>
              </a:rPr>
              <a:t>绪论</a:t>
            </a:r>
          </a:p>
        </p:txBody>
      </p:sp>
      <p:sp>
        <p:nvSpPr>
          <p:cNvPr id="83" name="矩形 82"/>
          <p:cNvSpPr/>
          <p:nvPr/>
        </p:nvSpPr>
        <p:spPr>
          <a:xfrm>
            <a:off x="9746525" y="3350430"/>
            <a:ext cx="1528636" cy="430893"/>
          </a:xfrm>
          <a:prstGeom prst="rect">
            <a:avLst/>
          </a:prstGeom>
        </p:spPr>
        <p:txBody>
          <a:bodyPr wrap="none" lIns="121926" tIns="60963" rIns="121926" bIns="60963">
            <a:spAutoFit/>
          </a:bodyPr>
          <a:lstStyle/>
          <a:p>
            <a:pPr algn="ctr"/>
            <a:r>
              <a:rPr lang="zh-CN" altLang="en-US" sz="2000" b="1" dirty="0">
                <a:ln w="6350">
                  <a:noFill/>
                </a:ln>
                <a:solidFill>
                  <a:schemeClr val="bg1"/>
                </a:solidFill>
                <a:effectLst>
                  <a:outerShdw blurRad="50800" dist="38100" dir="2700000" algn="tl" rotWithShape="0">
                    <a:prstClr val="black">
                      <a:alpha val="30000"/>
                    </a:prstClr>
                  </a:outerShdw>
                </a:effectLst>
                <a:cs typeface="+mn-ea"/>
                <a:sym typeface="+mn-lt"/>
              </a:rPr>
              <a:t>总结与展望</a:t>
            </a:r>
          </a:p>
        </p:txBody>
      </p:sp>
      <p:sp>
        <p:nvSpPr>
          <p:cNvPr id="84" name="矩形 83"/>
          <p:cNvSpPr/>
          <p:nvPr/>
        </p:nvSpPr>
        <p:spPr>
          <a:xfrm>
            <a:off x="7671461" y="3350430"/>
            <a:ext cx="1272155" cy="430893"/>
          </a:xfrm>
          <a:prstGeom prst="rect">
            <a:avLst/>
          </a:prstGeom>
        </p:spPr>
        <p:txBody>
          <a:bodyPr wrap="none" lIns="121926" tIns="60963" rIns="121926" bIns="60963">
            <a:spAutoFit/>
          </a:bodyPr>
          <a:lstStyle/>
          <a:p>
            <a:pPr algn="ctr"/>
            <a:r>
              <a:rPr lang="zh-CN" altLang="en-US" sz="2000" b="1" dirty="0">
                <a:ln w="6350">
                  <a:noFill/>
                </a:ln>
                <a:solidFill>
                  <a:schemeClr val="bg1"/>
                </a:solidFill>
                <a:effectLst>
                  <a:outerShdw blurRad="50800" dist="38100" dir="2700000" algn="tl" rotWithShape="0">
                    <a:prstClr val="black">
                      <a:alpha val="30000"/>
                    </a:prstClr>
                  </a:outerShdw>
                </a:effectLst>
                <a:cs typeface="+mn-ea"/>
                <a:sym typeface="+mn-lt"/>
              </a:rPr>
              <a:t>实验分析</a:t>
            </a:r>
          </a:p>
        </p:txBody>
      </p:sp>
      <p:sp>
        <p:nvSpPr>
          <p:cNvPr id="85" name="Freeform 9"/>
          <p:cNvSpPr>
            <a:spLocks noEditPoints="1"/>
          </p:cNvSpPr>
          <p:nvPr/>
        </p:nvSpPr>
        <p:spPr bwMode="auto">
          <a:xfrm>
            <a:off x="10273068" y="2630320"/>
            <a:ext cx="507246" cy="330731"/>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86" name="Freeform 10"/>
          <p:cNvSpPr>
            <a:spLocks noEditPoints="1"/>
          </p:cNvSpPr>
          <p:nvPr/>
        </p:nvSpPr>
        <p:spPr bwMode="auto">
          <a:xfrm>
            <a:off x="3732903" y="2607016"/>
            <a:ext cx="382436" cy="38369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87" name="Freeform 11"/>
          <p:cNvSpPr>
            <a:spLocks noEditPoints="1"/>
          </p:cNvSpPr>
          <p:nvPr/>
        </p:nvSpPr>
        <p:spPr bwMode="auto">
          <a:xfrm>
            <a:off x="8143510" y="2585796"/>
            <a:ext cx="328515" cy="41766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88" name="Freeform 12"/>
          <p:cNvSpPr>
            <a:spLocks noEditPoints="1"/>
          </p:cNvSpPr>
          <p:nvPr/>
        </p:nvSpPr>
        <p:spPr bwMode="auto">
          <a:xfrm>
            <a:off x="5952419" y="2590352"/>
            <a:ext cx="285576" cy="410667"/>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89" name="Freeform 13"/>
          <p:cNvSpPr>
            <a:spLocks noEditPoints="1"/>
          </p:cNvSpPr>
          <p:nvPr/>
        </p:nvSpPr>
        <p:spPr bwMode="auto">
          <a:xfrm>
            <a:off x="1466773" y="2602343"/>
            <a:ext cx="465313" cy="386686"/>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121926" tIns="60963" rIns="121926" bIns="60963" numCol="1" anchor="t" anchorCtr="0" compatLnSpc="1"/>
          <a:lstStyle/>
          <a:p>
            <a:endParaRPr lang="zh-CN" altLang="en-US" sz="1800">
              <a:solidFill>
                <a:schemeClr val="bg1"/>
              </a:solidFill>
              <a:cs typeface="+mn-ea"/>
              <a:sym typeface="+mn-lt"/>
            </a:endParaRPr>
          </a:p>
        </p:txBody>
      </p:sp>
      <p:sp>
        <p:nvSpPr>
          <p:cNvPr id="29" name="矩形 28"/>
          <p:cNvSpPr/>
          <p:nvPr/>
        </p:nvSpPr>
        <p:spPr>
          <a:xfrm>
            <a:off x="768399" y="4130026"/>
            <a:ext cx="1862061" cy="1369612"/>
          </a:xfrm>
          <a:prstGeom prst="rect">
            <a:avLst/>
          </a:prstGeom>
        </p:spPr>
        <p:txBody>
          <a:bodyPr wrap="none" lIns="121926" tIns="60963" rIns="121926" bIns="60963">
            <a:spAutoFit/>
          </a:bodyPr>
          <a:lstStyle/>
          <a:p>
            <a:pPr algn="ctr">
              <a:lnSpc>
                <a:spcPct val="150000"/>
              </a:lnSpc>
            </a:pPr>
            <a:r>
              <a:rPr lang="zh-CN" altLang="en-US" sz="1800" dirty="0">
                <a:ln w="6350">
                  <a:noFill/>
                </a:ln>
                <a:solidFill>
                  <a:schemeClr val="bg1">
                    <a:lumMod val="95000"/>
                  </a:schemeClr>
                </a:solidFill>
                <a:cs typeface="+mn-ea"/>
                <a:sym typeface="+mn-lt"/>
              </a:rPr>
              <a:t>选题背景</a:t>
            </a:r>
          </a:p>
          <a:p>
            <a:pPr algn="ctr">
              <a:lnSpc>
                <a:spcPct val="150000"/>
              </a:lnSpc>
            </a:pPr>
            <a:r>
              <a:rPr lang="zh-CN" altLang="en-US" sz="1800" dirty="0">
                <a:ln w="6350">
                  <a:noFill/>
                </a:ln>
                <a:solidFill>
                  <a:schemeClr val="bg1">
                    <a:lumMod val="95000"/>
                  </a:schemeClr>
                </a:solidFill>
                <a:cs typeface="+mn-ea"/>
                <a:sym typeface="+mn-lt"/>
              </a:rPr>
              <a:t>研究意义</a:t>
            </a:r>
          </a:p>
          <a:p>
            <a:pPr algn="ctr">
              <a:lnSpc>
                <a:spcPct val="150000"/>
              </a:lnSpc>
            </a:pPr>
            <a:r>
              <a:rPr lang="zh-CN" altLang="en-US" sz="1800" dirty="0" smtClean="0">
                <a:ln w="6350">
                  <a:noFill/>
                </a:ln>
                <a:solidFill>
                  <a:schemeClr val="bg1">
                    <a:lumMod val="95000"/>
                  </a:schemeClr>
                </a:solidFill>
                <a:cs typeface="+mn-ea"/>
                <a:sym typeface="+mn-lt"/>
              </a:rPr>
              <a:t>国内外研究</a:t>
            </a:r>
            <a:r>
              <a:rPr lang="zh-CN" altLang="en-US" sz="1800" dirty="0">
                <a:ln w="6350">
                  <a:noFill/>
                </a:ln>
                <a:solidFill>
                  <a:schemeClr val="bg1">
                    <a:lumMod val="95000"/>
                  </a:schemeClr>
                </a:solidFill>
                <a:cs typeface="+mn-ea"/>
                <a:sym typeface="+mn-lt"/>
              </a:rPr>
              <a:t>现状</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advTm="35516">
        <p14:prism dir="u"/>
      </p:transition>
    </mc:Choice>
    <mc:Fallback>
      <p:transition spd="slow" advTm="355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anim calcmode="lin" valueType="num">
                                      <p:cBhvr>
                                        <p:cTn id="8" dur="500" fill="hold"/>
                                        <p:tgtEl>
                                          <p:spTgt spid="69"/>
                                        </p:tgtEl>
                                        <p:attrNameLst>
                                          <p:attrName>ppt_x</p:attrName>
                                        </p:attrNameLst>
                                      </p:cBhvr>
                                      <p:tavLst>
                                        <p:tav tm="0">
                                          <p:val>
                                            <p:strVal val="#ppt_x"/>
                                          </p:val>
                                        </p:tav>
                                        <p:tav tm="100000">
                                          <p:val>
                                            <p:strVal val="#ppt_x"/>
                                          </p:val>
                                        </p:tav>
                                      </p:tavLst>
                                    </p:anim>
                                    <p:anim calcmode="lin" valueType="num">
                                      <p:cBhvr>
                                        <p:cTn id="9" dur="5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anim calcmode="lin" valueType="num">
                                      <p:cBhvr>
                                        <p:cTn id="13" dur="500" fill="hold"/>
                                        <p:tgtEl>
                                          <p:spTgt spid="79"/>
                                        </p:tgtEl>
                                        <p:attrNameLst>
                                          <p:attrName>ppt_x</p:attrName>
                                        </p:attrNameLst>
                                      </p:cBhvr>
                                      <p:tavLst>
                                        <p:tav tm="0">
                                          <p:val>
                                            <p:strVal val="#ppt_x"/>
                                          </p:val>
                                        </p:tav>
                                        <p:tav tm="100000">
                                          <p:val>
                                            <p:strVal val="#ppt_x"/>
                                          </p:val>
                                        </p:tav>
                                      </p:tavLst>
                                    </p:anim>
                                    <p:anim calcmode="lin" valueType="num">
                                      <p:cBhvr>
                                        <p:cTn id="14" dur="500" fill="hold"/>
                                        <p:tgtEl>
                                          <p:spTgt spid="7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500"/>
                                  </p:stCondLst>
                                  <p:childTnLst>
                                    <p:animScale>
                                      <p:cBhvr>
                                        <p:cTn id="21" dur="150" fill="hold"/>
                                        <p:tgtEl>
                                          <p:spTgt spid="89"/>
                                        </p:tgtEl>
                                      </p:cBhvr>
                                      <p:by x="110000" y="110000"/>
                                    </p:animScale>
                                  </p:childTnLst>
                                </p:cTn>
                              </p:par>
                              <p:par>
                                <p:cTn id="22" presetID="53" presetClass="entr" presetSubtype="16" fill="hold" grpId="0" nodeType="withEffect">
                                  <p:stCondLst>
                                    <p:cond delay="5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500"/>
                                  </p:stCondLst>
                                  <p:childTnLst>
                                    <p:animScale>
                                      <p:cBhvr>
                                        <p:cTn id="28" dur="150" fill="hold"/>
                                        <p:tgtEl>
                                          <p:spTgt spid="82"/>
                                        </p:tgtEl>
                                      </p:cBhvr>
                                      <p:by x="110000" y="110000"/>
                                    </p:animScale>
                                  </p:childTnLst>
                                </p:cTn>
                              </p:par>
                              <p:par>
                                <p:cTn id="29" presetID="12" presetClass="entr" presetSubtype="1" fill="hold" grpId="0" nodeType="withEffect">
                                  <p:stCondLst>
                                    <p:cond delay="50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p:tgtEl>
                                          <p:spTgt spid="29"/>
                                        </p:tgtEl>
                                        <p:attrNameLst>
                                          <p:attrName>ppt_y</p:attrName>
                                        </p:attrNameLst>
                                      </p:cBhvr>
                                      <p:tavLst>
                                        <p:tav tm="0">
                                          <p:val>
                                            <p:strVal val="#ppt_y-#ppt_h*1.125000"/>
                                          </p:val>
                                        </p:tav>
                                        <p:tav tm="100000">
                                          <p:val>
                                            <p:strVal val="#ppt_y"/>
                                          </p:val>
                                        </p:tav>
                                      </p:tavLst>
                                    </p:anim>
                                    <p:animEffect transition="in" filter="wipe(down)">
                                      <p:cBhvr>
                                        <p:cTn id="32" dur="500"/>
                                        <p:tgtEl>
                                          <p:spTgt spid="29"/>
                                        </p:tgtEl>
                                      </p:cBhvr>
                                    </p:animEffect>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anim calcmode="lin" valueType="num">
                                      <p:cBhvr>
                                        <p:cTn id="37" dur="500" fill="hold"/>
                                        <p:tgtEl>
                                          <p:spTgt spid="65"/>
                                        </p:tgtEl>
                                        <p:attrNameLst>
                                          <p:attrName>ppt_x</p:attrName>
                                        </p:attrNameLst>
                                      </p:cBhvr>
                                      <p:tavLst>
                                        <p:tav tm="0">
                                          <p:val>
                                            <p:strVal val="#ppt_x"/>
                                          </p:val>
                                        </p:tav>
                                        <p:tav tm="100000">
                                          <p:val>
                                            <p:strVal val="#ppt_x"/>
                                          </p:val>
                                        </p:tav>
                                      </p:tavLst>
                                    </p:anim>
                                    <p:anim calcmode="lin" valueType="num">
                                      <p:cBhvr>
                                        <p:cTn id="38" dur="500" fill="hold"/>
                                        <p:tgtEl>
                                          <p:spTgt spid="6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500"/>
                                        <p:tgtEl>
                                          <p:spTgt spid="75"/>
                                        </p:tgtEl>
                                      </p:cBhvr>
                                    </p:animEffect>
                                    <p:anim calcmode="lin" valueType="num">
                                      <p:cBhvr>
                                        <p:cTn id="42" dur="500" fill="hold"/>
                                        <p:tgtEl>
                                          <p:spTgt spid="75"/>
                                        </p:tgtEl>
                                        <p:attrNameLst>
                                          <p:attrName>ppt_x</p:attrName>
                                        </p:attrNameLst>
                                      </p:cBhvr>
                                      <p:tavLst>
                                        <p:tav tm="0">
                                          <p:val>
                                            <p:strVal val="#ppt_x"/>
                                          </p:val>
                                        </p:tav>
                                        <p:tav tm="100000">
                                          <p:val>
                                            <p:strVal val="#ppt_x"/>
                                          </p:val>
                                        </p:tav>
                                      </p:tavLst>
                                    </p:anim>
                                    <p:anim calcmode="lin" valueType="num">
                                      <p:cBhvr>
                                        <p:cTn id="43" dur="500" fill="hold"/>
                                        <p:tgtEl>
                                          <p:spTgt spid="75"/>
                                        </p:tgtEl>
                                        <p:attrNameLst>
                                          <p:attrName>ppt_y</p:attrName>
                                        </p:attrNameLst>
                                      </p:cBhvr>
                                      <p:tavLst>
                                        <p:tav tm="0">
                                          <p:val>
                                            <p:strVal val="#ppt_y+.1"/>
                                          </p:val>
                                        </p:tav>
                                        <p:tav tm="100000">
                                          <p:val>
                                            <p:strVal val="#ppt_y"/>
                                          </p:val>
                                        </p:tav>
                                      </p:tavLst>
                                    </p:anim>
                                  </p:childTnLst>
                                </p:cTn>
                              </p:par>
                              <p:par>
                                <p:cTn id="44" presetID="53" presetClass="entr" presetSubtype="16" fill="hold" grpId="0" nodeType="withEffect">
                                  <p:stCondLst>
                                    <p:cond delay="500"/>
                                  </p:stCondLst>
                                  <p:childTnLst>
                                    <p:set>
                                      <p:cBhvr>
                                        <p:cTn id="45" dur="1" fill="hold">
                                          <p:stCondLst>
                                            <p:cond delay="0"/>
                                          </p:stCondLst>
                                        </p:cTn>
                                        <p:tgtEl>
                                          <p:spTgt spid="86"/>
                                        </p:tgtEl>
                                        <p:attrNameLst>
                                          <p:attrName>style.visibility</p:attrName>
                                        </p:attrNameLst>
                                      </p:cBhvr>
                                      <p:to>
                                        <p:strVal val="visible"/>
                                      </p:to>
                                    </p:set>
                                    <p:anim calcmode="lin" valueType="num">
                                      <p:cBhvr>
                                        <p:cTn id="46" dur="300" fill="hold"/>
                                        <p:tgtEl>
                                          <p:spTgt spid="86"/>
                                        </p:tgtEl>
                                        <p:attrNameLst>
                                          <p:attrName>ppt_w</p:attrName>
                                        </p:attrNameLst>
                                      </p:cBhvr>
                                      <p:tavLst>
                                        <p:tav tm="0">
                                          <p:val>
                                            <p:fltVal val="0"/>
                                          </p:val>
                                        </p:tav>
                                        <p:tav tm="100000">
                                          <p:val>
                                            <p:strVal val="#ppt_w"/>
                                          </p:val>
                                        </p:tav>
                                      </p:tavLst>
                                    </p:anim>
                                    <p:anim calcmode="lin" valueType="num">
                                      <p:cBhvr>
                                        <p:cTn id="47" dur="300" fill="hold"/>
                                        <p:tgtEl>
                                          <p:spTgt spid="86"/>
                                        </p:tgtEl>
                                        <p:attrNameLst>
                                          <p:attrName>ppt_h</p:attrName>
                                        </p:attrNameLst>
                                      </p:cBhvr>
                                      <p:tavLst>
                                        <p:tav tm="0">
                                          <p:val>
                                            <p:fltVal val="0"/>
                                          </p:val>
                                        </p:tav>
                                        <p:tav tm="100000">
                                          <p:val>
                                            <p:strVal val="#ppt_h"/>
                                          </p:val>
                                        </p:tav>
                                      </p:tavLst>
                                    </p:anim>
                                    <p:animEffect transition="in" filter="fade">
                                      <p:cBhvr>
                                        <p:cTn id="48" dur="300"/>
                                        <p:tgtEl>
                                          <p:spTgt spid="86"/>
                                        </p:tgtEl>
                                      </p:cBhvr>
                                    </p:animEffect>
                                  </p:childTnLst>
                                </p:cTn>
                              </p:par>
                              <p:par>
                                <p:cTn id="49" presetID="6" presetClass="emph" presetSubtype="0" autoRev="1" fill="hold" grpId="1" nodeType="withEffect">
                                  <p:stCondLst>
                                    <p:cond delay="500"/>
                                  </p:stCondLst>
                                  <p:childTnLst>
                                    <p:animScale>
                                      <p:cBhvr>
                                        <p:cTn id="50" dur="150" fill="hold"/>
                                        <p:tgtEl>
                                          <p:spTgt spid="86"/>
                                        </p:tgtEl>
                                      </p:cBhvr>
                                      <p:by x="110000" y="110000"/>
                                    </p:animScale>
                                  </p:childTnLst>
                                </p:cTn>
                              </p:par>
                              <p:par>
                                <p:cTn id="51" presetID="53" presetClass="entr" presetSubtype="16" fill="hold" grpId="0" nodeType="withEffect">
                                  <p:stCondLst>
                                    <p:cond delay="500"/>
                                  </p:stCondLst>
                                  <p:childTnLst>
                                    <p:set>
                                      <p:cBhvr>
                                        <p:cTn id="52" dur="1" fill="hold">
                                          <p:stCondLst>
                                            <p:cond delay="0"/>
                                          </p:stCondLst>
                                        </p:cTn>
                                        <p:tgtEl>
                                          <p:spTgt spid="81"/>
                                        </p:tgtEl>
                                        <p:attrNameLst>
                                          <p:attrName>style.visibility</p:attrName>
                                        </p:attrNameLst>
                                      </p:cBhvr>
                                      <p:to>
                                        <p:strVal val="visible"/>
                                      </p:to>
                                    </p:set>
                                    <p:anim calcmode="lin" valueType="num">
                                      <p:cBhvr>
                                        <p:cTn id="53" dur="300" fill="hold"/>
                                        <p:tgtEl>
                                          <p:spTgt spid="81"/>
                                        </p:tgtEl>
                                        <p:attrNameLst>
                                          <p:attrName>ppt_w</p:attrName>
                                        </p:attrNameLst>
                                      </p:cBhvr>
                                      <p:tavLst>
                                        <p:tav tm="0">
                                          <p:val>
                                            <p:fltVal val="0"/>
                                          </p:val>
                                        </p:tav>
                                        <p:tav tm="100000">
                                          <p:val>
                                            <p:strVal val="#ppt_w"/>
                                          </p:val>
                                        </p:tav>
                                      </p:tavLst>
                                    </p:anim>
                                    <p:anim calcmode="lin" valueType="num">
                                      <p:cBhvr>
                                        <p:cTn id="54" dur="300" fill="hold"/>
                                        <p:tgtEl>
                                          <p:spTgt spid="81"/>
                                        </p:tgtEl>
                                        <p:attrNameLst>
                                          <p:attrName>ppt_h</p:attrName>
                                        </p:attrNameLst>
                                      </p:cBhvr>
                                      <p:tavLst>
                                        <p:tav tm="0">
                                          <p:val>
                                            <p:fltVal val="0"/>
                                          </p:val>
                                        </p:tav>
                                        <p:tav tm="100000">
                                          <p:val>
                                            <p:strVal val="#ppt_h"/>
                                          </p:val>
                                        </p:tav>
                                      </p:tavLst>
                                    </p:anim>
                                    <p:animEffect transition="in" filter="fade">
                                      <p:cBhvr>
                                        <p:cTn id="55" dur="300"/>
                                        <p:tgtEl>
                                          <p:spTgt spid="81"/>
                                        </p:tgtEl>
                                      </p:cBhvr>
                                    </p:animEffect>
                                  </p:childTnLst>
                                </p:cTn>
                              </p:par>
                              <p:par>
                                <p:cTn id="56" presetID="6" presetClass="emph" presetSubtype="0" autoRev="1" fill="hold" grpId="1" nodeType="withEffect">
                                  <p:stCondLst>
                                    <p:cond delay="500"/>
                                  </p:stCondLst>
                                  <p:childTnLst>
                                    <p:animScale>
                                      <p:cBhvr>
                                        <p:cTn id="57" dur="150" fill="hold"/>
                                        <p:tgtEl>
                                          <p:spTgt spid="81"/>
                                        </p:tgtEl>
                                      </p:cBhvr>
                                      <p:by x="110000" y="110000"/>
                                    </p:animScale>
                                  </p:childTnLst>
                                </p:cTn>
                              </p:par>
                              <p:par>
                                <p:cTn id="58" presetID="12" presetClass="entr" presetSubtype="1" fill="hold" grpId="0" nodeType="withEffect">
                                  <p:stCondLst>
                                    <p:cond delay="500"/>
                                  </p:stCondLst>
                                  <p:childTnLst>
                                    <p:set>
                                      <p:cBhvr>
                                        <p:cTn id="59" dur="1" fill="hold">
                                          <p:stCondLst>
                                            <p:cond delay="0"/>
                                          </p:stCondLst>
                                        </p:cTn>
                                        <p:tgtEl>
                                          <p:spTgt spid="71"/>
                                        </p:tgtEl>
                                        <p:attrNameLst>
                                          <p:attrName>style.visibility</p:attrName>
                                        </p:attrNameLst>
                                      </p:cBhvr>
                                      <p:to>
                                        <p:strVal val="visible"/>
                                      </p:to>
                                    </p:set>
                                    <p:anim calcmode="lin" valueType="num">
                                      <p:cBhvr additive="base">
                                        <p:cTn id="60" dur="500"/>
                                        <p:tgtEl>
                                          <p:spTgt spid="71"/>
                                        </p:tgtEl>
                                        <p:attrNameLst>
                                          <p:attrName>ppt_y</p:attrName>
                                        </p:attrNameLst>
                                      </p:cBhvr>
                                      <p:tavLst>
                                        <p:tav tm="0">
                                          <p:val>
                                            <p:strVal val="#ppt_y-#ppt_h*1.125000"/>
                                          </p:val>
                                        </p:tav>
                                        <p:tav tm="100000">
                                          <p:val>
                                            <p:strVal val="#ppt_y"/>
                                          </p:val>
                                        </p:tav>
                                      </p:tavLst>
                                    </p:anim>
                                    <p:animEffect transition="in" filter="wipe(down)">
                                      <p:cBhvr>
                                        <p:cTn id="61" dur="500"/>
                                        <p:tgtEl>
                                          <p:spTgt spid="71"/>
                                        </p:tgtEl>
                                      </p:cBhvr>
                                    </p:animEffect>
                                  </p:childTnLst>
                                </p:cTn>
                              </p:par>
                            </p:childTnLst>
                          </p:cTn>
                        </p:par>
                        <p:par>
                          <p:cTn id="62" fill="hold">
                            <p:stCondLst>
                              <p:cond delay="2000"/>
                            </p:stCondLst>
                            <p:childTnLst>
                              <p:par>
                                <p:cTn id="63" presetID="42" presetClass="entr" presetSubtype="0" fill="hold" grpId="0" nodeType="after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anim calcmode="lin" valueType="num">
                                      <p:cBhvr>
                                        <p:cTn id="66" dur="500" fill="hold"/>
                                        <p:tgtEl>
                                          <p:spTgt spid="66"/>
                                        </p:tgtEl>
                                        <p:attrNameLst>
                                          <p:attrName>ppt_x</p:attrName>
                                        </p:attrNameLst>
                                      </p:cBhvr>
                                      <p:tavLst>
                                        <p:tav tm="0">
                                          <p:val>
                                            <p:strVal val="#ppt_x"/>
                                          </p:val>
                                        </p:tav>
                                        <p:tav tm="100000">
                                          <p:val>
                                            <p:strVal val="#ppt_x"/>
                                          </p:val>
                                        </p:tav>
                                      </p:tavLst>
                                    </p:anim>
                                    <p:anim calcmode="lin" valueType="num">
                                      <p:cBhvr>
                                        <p:cTn id="67" dur="500" fill="hold"/>
                                        <p:tgtEl>
                                          <p:spTgt spid="6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5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500"/>
                                        <p:tgtEl>
                                          <p:spTgt spid="76"/>
                                        </p:tgtEl>
                                      </p:cBhvr>
                                    </p:animEffect>
                                    <p:anim calcmode="lin" valueType="num">
                                      <p:cBhvr>
                                        <p:cTn id="71" dur="500" fill="hold"/>
                                        <p:tgtEl>
                                          <p:spTgt spid="76"/>
                                        </p:tgtEl>
                                        <p:attrNameLst>
                                          <p:attrName>ppt_x</p:attrName>
                                        </p:attrNameLst>
                                      </p:cBhvr>
                                      <p:tavLst>
                                        <p:tav tm="0">
                                          <p:val>
                                            <p:strVal val="#ppt_x"/>
                                          </p:val>
                                        </p:tav>
                                        <p:tav tm="100000">
                                          <p:val>
                                            <p:strVal val="#ppt_x"/>
                                          </p:val>
                                        </p:tav>
                                      </p:tavLst>
                                    </p:anim>
                                    <p:anim calcmode="lin" valueType="num">
                                      <p:cBhvr>
                                        <p:cTn id="72" dur="500" fill="hold"/>
                                        <p:tgtEl>
                                          <p:spTgt spid="76"/>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88"/>
                                        </p:tgtEl>
                                        <p:attrNameLst>
                                          <p:attrName>style.visibility</p:attrName>
                                        </p:attrNameLst>
                                      </p:cBhvr>
                                      <p:to>
                                        <p:strVal val="visible"/>
                                      </p:to>
                                    </p:set>
                                    <p:anim calcmode="lin" valueType="num">
                                      <p:cBhvr>
                                        <p:cTn id="75" dur="300" fill="hold"/>
                                        <p:tgtEl>
                                          <p:spTgt spid="88"/>
                                        </p:tgtEl>
                                        <p:attrNameLst>
                                          <p:attrName>ppt_w</p:attrName>
                                        </p:attrNameLst>
                                      </p:cBhvr>
                                      <p:tavLst>
                                        <p:tav tm="0">
                                          <p:val>
                                            <p:fltVal val="0"/>
                                          </p:val>
                                        </p:tav>
                                        <p:tav tm="100000">
                                          <p:val>
                                            <p:strVal val="#ppt_w"/>
                                          </p:val>
                                        </p:tav>
                                      </p:tavLst>
                                    </p:anim>
                                    <p:anim calcmode="lin" valueType="num">
                                      <p:cBhvr>
                                        <p:cTn id="76" dur="300" fill="hold"/>
                                        <p:tgtEl>
                                          <p:spTgt spid="88"/>
                                        </p:tgtEl>
                                        <p:attrNameLst>
                                          <p:attrName>ppt_h</p:attrName>
                                        </p:attrNameLst>
                                      </p:cBhvr>
                                      <p:tavLst>
                                        <p:tav tm="0">
                                          <p:val>
                                            <p:fltVal val="0"/>
                                          </p:val>
                                        </p:tav>
                                        <p:tav tm="100000">
                                          <p:val>
                                            <p:strVal val="#ppt_h"/>
                                          </p:val>
                                        </p:tav>
                                      </p:tavLst>
                                    </p:anim>
                                    <p:animEffect transition="in" filter="fade">
                                      <p:cBhvr>
                                        <p:cTn id="77" dur="300"/>
                                        <p:tgtEl>
                                          <p:spTgt spid="88"/>
                                        </p:tgtEl>
                                      </p:cBhvr>
                                    </p:animEffect>
                                  </p:childTnLst>
                                </p:cTn>
                              </p:par>
                              <p:par>
                                <p:cTn id="78" presetID="6" presetClass="emph" presetSubtype="0" autoRev="1" fill="hold" grpId="1" nodeType="withEffect">
                                  <p:stCondLst>
                                    <p:cond delay="500"/>
                                  </p:stCondLst>
                                  <p:childTnLst>
                                    <p:animScale>
                                      <p:cBhvr>
                                        <p:cTn id="79" dur="150" fill="hold"/>
                                        <p:tgtEl>
                                          <p:spTgt spid="88"/>
                                        </p:tgtEl>
                                      </p:cBhvr>
                                      <p:by x="110000" y="110000"/>
                                    </p:animScale>
                                  </p:childTnLst>
                                </p:cTn>
                              </p:par>
                              <p:par>
                                <p:cTn id="80" presetID="53" presetClass="entr" presetSubtype="16" fill="hold" grpId="0" nodeType="withEffect">
                                  <p:stCondLst>
                                    <p:cond delay="500"/>
                                  </p:stCondLst>
                                  <p:childTnLst>
                                    <p:set>
                                      <p:cBhvr>
                                        <p:cTn id="81" dur="1" fill="hold">
                                          <p:stCondLst>
                                            <p:cond delay="0"/>
                                          </p:stCondLst>
                                        </p:cTn>
                                        <p:tgtEl>
                                          <p:spTgt spid="80"/>
                                        </p:tgtEl>
                                        <p:attrNameLst>
                                          <p:attrName>style.visibility</p:attrName>
                                        </p:attrNameLst>
                                      </p:cBhvr>
                                      <p:to>
                                        <p:strVal val="visible"/>
                                      </p:to>
                                    </p:set>
                                    <p:anim calcmode="lin" valueType="num">
                                      <p:cBhvr>
                                        <p:cTn id="82" dur="300" fill="hold"/>
                                        <p:tgtEl>
                                          <p:spTgt spid="80"/>
                                        </p:tgtEl>
                                        <p:attrNameLst>
                                          <p:attrName>ppt_w</p:attrName>
                                        </p:attrNameLst>
                                      </p:cBhvr>
                                      <p:tavLst>
                                        <p:tav tm="0">
                                          <p:val>
                                            <p:fltVal val="0"/>
                                          </p:val>
                                        </p:tav>
                                        <p:tav tm="100000">
                                          <p:val>
                                            <p:strVal val="#ppt_w"/>
                                          </p:val>
                                        </p:tav>
                                      </p:tavLst>
                                    </p:anim>
                                    <p:anim calcmode="lin" valueType="num">
                                      <p:cBhvr>
                                        <p:cTn id="83" dur="300" fill="hold"/>
                                        <p:tgtEl>
                                          <p:spTgt spid="80"/>
                                        </p:tgtEl>
                                        <p:attrNameLst>
                                          <p:attrName>ppt_h</p:attrName>
                                        </p:attrNameLst>
                                      </p:cBhvr>
                                      <p:tavLst>
                                        <p:tav tm="0">
                                          <p:val>
                                            <p:fltVal val="0"/>
                                          </p:val>
                                        </p:tav>
                                        <p:tav tm="100000">
                                          <p:val>
                                            <p:strVal val="#ppt_h"/>
                                          </p:val>
                                        </p:tav>
                                      </p:tavLst>
                                    </p:anim>
                                    <p:animEffect transition="in" filter="fade">
                                      <p:cBhvr>
                                        <p:cTn id="84" dur="300"/>
                                        <p:tgtEl>
                                          <p:spTgt spid="80"/>
                                        </p:tgtEl>
                                      </p:cBhvr>
                                    </p:animEffect>
                                  </p:childTnLst>
                                </p:cTn>
                              </p:par>
                              <p:par>
                                <p:cTn id="85" presetID="6" presetClass="emph" presetSubtype="0" autoRev="1" fill="hold" grpId="1" nodeType="withEffect">
                                  <p:stCondLst>
                                    <p:cond delay="500"/>
                                  </p:stCondLst>
                                  <p:childTnLst>
                                    <p:animScale>
                                      <p:cBhvr>
                                        <p:cTn id="86" dur="150" fill="hold"/>
                                        <p:tgtEl>
                                          <p:spTgt spid="80"/>
                                        </p:tgtEl>
                                      </p:cBhvr>
                                      <p:by x="110000" y="110000"/>
                                    </p:animScale>
                                  </p:childTnLst>
                                </p:cTn>
                              </p:par>
                              <p:par>
                                <p:cTn id="87" presetID="12" presetClass="entr" presetSubtype="1" fill="hold" grpId="0" nodeType="withEffect">
                                  <p:stCondLst>
                                    <p:cond delay="500"/>
                                  </p:stCondLst>
                                  <p:childTnLst>
                                    <p:set>
                                      <p:cBhvr>
                                        <p:cTn id="88" dur="1" fill="hold">
                                          <p:stCondLst>
                                            <p:cond delay="0"/>
                                          </p:stCondLst>
                                        </p:cTn>
                                        <p:tgtEl>
                                          <p:spTgt spid="70"/>
                                        </p:tgtEl>
                                        <p:attrNameLst>
                                          <p:attrName>style.visibility</p:attrName>
                                        </p:attrNameLst>
                                      </p:cBhvr>
                                      <p:to>
                                        <p:strVal val="visible"/>
                                      </p:to>
                                    </p:set>
                                    <p:anim calcmode="lin" valueType="num">
                                      <p:cBhvr additive="base">
                                        <p:cTn id="89" dur="500"/>
                                        <p:tgtEl>
                                          <p:spTgt spid="70"/>
                                        </p:tgtEl>
                                        <p:attrNameLst>
                                          <p:attrName>ppt_y</p:attrName>
                                        </p:attrNameLst>
                                      </p:cBhvr>
                                      <p:tavLst>
                                        <p:tav tm="0">
                                          <p:val>
                                            <p:strVal val="#ppt_y-#ppt_h*1.125000"/>
                                          </p:val>
                                        </p:tav>
                                        <p:tav tm="100000">
                                          <p:val>
                                            <p:strVal val="#ppt_y"/>
                                          </p:val>
                                        </p:tav>
                                      </p:tavLst>
                                    </p:anim>
                                    <p:animEffect transition="in" filter="wipe(down)">
                                      <p:cBhvr>
                                        <p:cTn id="90" dur="500"/>
                                        <p:tgtEl>
                                          <p:spTgt spid="70"/>
                                        </p:tgtEl>
                                      </p:cBhvr>
                                    </p:animEffect>
                                  </p:childTnLst>
                                </p:cTn>
                              </p:par>
                            </p:childTnLst>
                          </p:cTn>
                        </p:par>
                        <p:par>
                          <p:cTn id="91" fill="hold">
                            <p:stCondLst>
                              <p:cond delay="3000"/>
                            </p:stCondLst>
                            <p:childTnLst>
                              <p:par>
                                <p:cTn id="92" presetID="42" presetClass="entr" presetSubtype="0" fill="hold" grpId="0" nodeType="after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anim calcmode="lin" valueType="num">
                                      <p:cBhvr>
                                        <p:cTn id="95" dur="500" fill="hold"/>
                                        <p:tgtEl>
                                          <p:spTgt spid="67"/>
                                        </p:tgtEl>
                                        <p:attrNameLst>
                                          <p:attrName>ppt_x</p:attrName>
                                        </p:attrNameLst>
                                      </p:cBhvr>
                                      <p:tavLst>
                                        <p:tav tm="0">
                                          <p:val>
                                            <p:strVal val="#ppt_x"/>
                                          </p:val>
                                        </p:tav>
                                        <p:tav tm="100000">
                                          <p:val>
                                            <p:strVal val="#ppt_x"/>
                                          </p:val>
                                        </p:tav>
                                      </p:tavLst>
                                    </p:anim>
                                    <p:anim calcmode="lin" valueType="num">
                                      <p:cBhvr>
                                        <p:cTn id="96" dur="500" fill="hold"/>
                                        <p:tgtEl>
                                          <p:spTgt spid="6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50"/>
                                  </p:stCondLst>
                                  <p:childTnLst>
                                    <p:set>
                                      <p:cBhvr>
                                        <p:cTn id="98" dur="1" fill="hold">
                                          <p:stCondLst>
                                            <p:cond delay="0"/>
                                          </p:stCondLst>
                                        </p:cTn>
                                        <p:tgtEl>
                                          <p:spTgt spid="77"/>
                                        </p:tgtEl>
                                        <p:attrNameLst>
                                          <p:attrName>style.visibility</p:attrName>
                                        </p:attrNameLst>
                                      </p:cBhvr>
                                      <p:to>
                                        <p:strVal val="visible"/>
                                      </p:to>
                                    </p:set>
                                    <p:animEffect transition="in" filter="fade">
                                      <p:cBhvr>
                                        <p:cTn id="99" dur="500"/>
                                        <p:tgtEl>
                                          <p:spTgt spid="77"/>
                                        </p:tgtEl>
                                      </p:cBhvr>
                                    </p:animEffect>
                                    <p:anim calcmode="lin" valueType="num">
                                      <p:cBhvr>
                                        <p:cTn id="100" dur="500" fill="hold"/>
                                        <p:tgtEl>
                                          <p:spTgt spid="77"/>
                                        </p:tgtEl>
                                        <p:attrNameLst>
                                          <p:attrName>ppt_x</p:attrName>
                                        </p:attrNameLst>
                                      </p:cBhvr>
                                      <p:tavLst>
                                        <p:tav tm="0">
                                          <p:val>
                                            <p:strVal val="#ppt_x"/>
                                          </p:val>
                                        </p:tav>
                                        <p:tav tm="100000">
                                          <p:val>
                                            <p:strVal val="#ppt_x"/>
                                          </p:val>
                                        </p:tav>
                                      </p:tavLst>
                                    </p:anim>
                                    <p:anim calcmode="lin" valueType="num">
                                      <p:cBhvr>
                                        <p:cTn id="101" dur="500" fill="hold"/>
                                        <p:tgtEl>
                                          <p:spTgt spid="77"/>
                                        </p:tgtEl>
                                        <p:attrNameLst>
                                          <p:attrName>ppt_y</p:attrName>
                                        </p:attrNameLst>
                                      </p:cBhvr>
                                      <p:tavLst>
                                        <p:tav tm="0">
                                          <p:val>
                                            <p:strVal val="#ppt_y+.1"/>
                                          </p:val>
                                        </p:tav>
                                        <p:tav tm="100000">
                                          <p:val>
                                            <p:strVal val="#ppt_y"/>
                                          </p:val>
                                        </p:tav>
                                      </p:tavLst>
                                    </p:anim>
                                  </p:childTnLst>
                                </p:cTn>
                              </p:par>
                              <p:par>
                                <p:cTn id="102" presetID="53" presetClass="entr" presetSubtype="16" fill="hold" grpId="0" nodeType="withEffect">
                                  <p:stCondLst>
                                    <p:cond delay="500"/>
                                  </p:stCondLst>
                                  <p:childTnLst>
                                    <p:set>
                                      <p:cBhvr>
                                        <p:cTn id="103" dur="1" fill="hold">
                                          <p:stCondLst>
                                            <p:cond delay="0"/>
                                          </p:stCondLst>
                                        </p:cTn>
                                        <p:tgtEl>
                                          <p:spTgt spid="87"/>
                                        </p:tgtEl>
                                        <p:attrNameLst>
                                          <p:attrName>style.visibility</p:attrName>
                                        </p:attrNameLst>
                                      </p:cBhvr>
                                      <p:to>
                                        <p:strVal val="visible"/>
                                      </p:to>
                                    </p:set>
                                    <p:anim calcmode="lin" valueType="num">
                                      <p:cBhvr>
                                        <p:cTn id="104" dur="300" fill="hold"/>
                                        <p:tgtEl>
                                          <p:spTgt spid="87"/>
                                        </p:tgtEl>
                                        <p:attrNameLst>
                                          <p:attrName>ppt_w</p:attrName>
                                        </p:attrNameLst>
                                      </p:cBhvr>
                                      <p:tavLst>
                                        <p:tav tm="0">
                                          <p:val>
                                            <p:fltVal val="0"/>
                                          </p:val>
                                        </p:tav>
                                        <p:tav tm="100000">
                                          <p:val>
                                            <p:strVal val="#ppt_w"/>
                                          </p:val>
                                        </p:tav>
                                      </p:tavLst>
                                    </p:anim>
                                    <p:anim calcmode="lin" valueType="num">
                                      <p:cBhvr>
                                        <p:cTn id="105" dur="300" fill="hold"/>
                                        <p:tgtEl>
                                          <p:spTgt spid="87"/>
                                        </p:tgtEl>
                                        <p:attrNameLst>
                                          <p:attrName>ppt_h</p:attrName>
                                        </p:attrNameLst>
                                      </p:cBhvr>
                                      <p:tavLst>
                                        <p:tav tm="0">
                                          <p:val>
                                            <p:fltVal val="0"/>
                                          </p:val>
                                        </p:tav>
                                        <p:tav tm="100000">
                                          <p:val>
                                            <p:strVal val="#ppt_h"/>
                                          </p:val>
                                        </p:tav>
                                      </p:tavLst>
                                    </p:anim>
                                    <p:animEffect transition="in" filter="fade">
                                      <p:cBhvr>
                                        <p:cTn id="106" dur="300"/>
                                        <p:tgtEl>
                                          <p:spTgt spid="87"/>
                                        </p:tgtEl>
                                      </p:cBhvr>
                                    </p:animEffect>
                                  </p:childTnLst>
                                </p:cTn>
                              </p:par>
                              <p:par>
                                <p:cTn id="107" presetID="6" presetClass="emph" presetSubtype="0" autoRev="1" fill="hold" grpId="1" nodeType="withEffect">
                                  <p:stCondLst>
                                    <p:cond delay="500"/>
                                  </p:stCondLst>
                                  <p:childTnLst>
                                    <p:animScale>
                                      <p:cBhvr>
                                        <p:cTn id="108" dur="150" fill="hold"/>
                                        <p:tgtEl>
                                          <p:spTgt spid="87"/>
                                        </p:tgtEl>
                                      </p:cBhvr>
                                      <p:by x="110000" y="110000"/>
                                    </p:animScale>
                                  </p:childTnLst>
                                </p:cTn>
                              </p:par>
                              <p:par>
                                <p:cTn id="109" presetID="53" presetClass="entr" presetSubtype="16" fill="hold" grpId="0" nodeType="withEffect">
                                  <p:stCondLst>
                                    <p:cond delay="500"/>
                                  </p:stCondLst>
                                  <p:childTnLst>
                                    <p:set>
                                      <p:cBhvr>
                                        <p:cTn id="110" dur="1" fill="hold">
                                          <p:stCondLst>
                                            <p:cond delay="0"/>
                                          </p:stCondLst>
                                        </p:cTn>
                                        <p:tgtEl>
                                          <p:spTgt spid="84"/>
                                        </p:tgtEl>
                                        <p:attrNameLst>
                                          <p:attrName>style.visibility</p:attrName>
                                        </p:attrNameLst>
                                      </p:cBhvr>
                                      <p:to>
                                        <p:strVal val="visible"/>
                                      </p:to>
                                    </p:set>
                                    <p:anim calcmode="lin" valueType="num">
                                      <p:cBhvr>
                                        <p:cTn id="111" dur="300" fill="hold"/>
                                        <p:tgtEl>
                                          <p:spTgt spid="84"/>
                                        </p:tgtEl>
                                        <p:attrNameLst>
                                          <p:attrName>ppt_w</p:attrName>
                                        </p:attrNameLst>
                                      </p:cBhvr>
                                      <p:tavLst>
                                        <p:tav tm="0">
                                          <p:val>
                                            <p:fltVal val="0"/>
                                          </p:val>
                                        </p:tav>
                                        <p:tav tm="100000">
                                          <p:val>
                                            <p:strVal val="#ppt_w"/>
                                          </p:val>
                                        </p:tav>
                                      </p:tavLst>
                                    </p:anim>
                                    <p:anim calcmode="lin" valueType="num">
                                      <p:cBhvr>
                                        <p:cTn id="112" dur="300" fill="hold"/>
                                        <p:tgtEl>
                                          <p:spTgt spid="84"/>
                                        </p:tgtEl>
                                        <p:attrNameLst>
                                          <p:attrName>ppt_h</p:attrName>
                                        </p:attrNameLst>
                                      </p:cBhvr>
                                      <p:tavLst>
                                        <p:tav tm="0">
                                          <p:val>
                                            <p:fltVal val="0"/>
                                          </p:val>
                                        </p:tav>
                                        <p:tav tm="100000">
                                          <p:val>
                                            <p:strVal val="#ppt_h"/>
                                          </p:val>
                                        </p:tav>
                                      </p:tavLst>
                                    </p:anim>
                                    <p:animEffect transition="in" filter="fade">
                                      <p:cBhvr>
                                        <p:cTn id="113" dur="300"/>
                                        <p:tgtEl>
                                          <p:spTgt spid="84"/>
                                        </p:tgtEl>
                                      </p:cBhvr>
                                    </p:animEffect>
                                  </p:childTnLst>
                                </p:cTn>
                              </p:par>
                              <p:par>
                                <p:cTn id="114" presetID="6" presetClass="emph" presetSubtype="0" autoRev="1" fill="hold" grpId="1" nodeType="withEffect">
                                  <p:stCondLst>
                                    <p:cond delay="500"/>
                                  </p:stCondLst>
                                  <p:childTnLst>
                                    <p:animScale>
                                      <p:cBhvr>
                                        <p:cTn id="115" dur="150" fill="hold"/>
                                        <p:tgtEl>
                                          <p:spTgt spid="84"/>
                                        </p:tgtEl>
                                      </p:cBhvr>
                                      <p:by x="110000" y="110000"/>
                                    </p:animScale>
                                  </p:childTnLst>
                                </p:cTn>
                              </p:par>
                              <p:par>
                                <p:cTn id="116" presetID="12" presetClass="entr" presetSubtype="1" fill="hold" grpId="0" nodeType="withEffect">
                                  <p:stCondLst>
                                    <p:cond delay="50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p:tgtEl>
                                          <p:spTgt spid="74"/>
                                        </p:tgtEl>
                                        <p:attrNameLst>
                                          <p:attrName>ppt_y</p:attrName>
                                        </p:attrNameLst>
                                      </p:cBhvr>
                                      <p:tavLst>
                                        <p:tav tm="0">
                                          <p:val>
                                            <p:strVal val="#ppt_y-#ppt_h*1.125000"/>
                                          </p:val>
                                        </p:tav>
                                        <p:tav tm="100000">
                                          <p:val>
                                            <p:strVal val="#ppt_y"/>
                                          </p:val>
                                        </p:tav>
                                      </p:tavLst>
                                    </p:anim>
                                    <p:animEffect transition="in" filter="wipe(down)">
                                      <p:cBhvr>
                                        <p:cTn id="119" dur="500"/>
                                        <p:tgtEl>
                                          <p:spTgt spid="74"/>
                                        </p:tgtEl>
                                      </p:cBhvr>
                                    </p:animEffect>
                                  </p:childTnLst>
                                </p:cTn>
                              </p:par>
                            </p:childTnLst>
                          </p:cTn>
                        </p:par>
                        <p:par>
                          <p:cTn id="120" fill="hold">
                            <p:stCondLst>
                              <p:cond delay="4000"/>
                            </p:stCondLst>
                            <p:childTnLst>
                              <p:par>
                                <p:cTn id="121" presetID="42"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fade">
                                      <p:cBhvr>
                                        <p:cTn id="123" dur="500"/>
                                        <p:tgtEl>
                                          <p:spTgt spid="68"/>
                                        </p:tgtEl>
                                      </p:cBhvr>
                                    </p:animEffect>
                                    <p:anim calcmode="lin" valueType="num">
                                      <p:cBhvr>
                                        <p:cTn id="124" dur="500" fill="hold"/>
                                        <p:tgtEl>
                                          <p:spTgt spid="68"/>
                                        </p:tgtEl>
                                        <p:attrNameLst>
                                          <p:attrName>ppt_x</p:attrName>
                                        </p:attrNameLst>
                                      </p:cBhvr>
                                      <p:tavLst>
                                        <p:tav tm="0">
                                          <p:val>
                                            <p:strVal val="#ppt_x"/>
                                          </p:val>
                                        </p:tav>
                                        <p:tav tm="100000">
                                          <p:val>
                                            <p:strVal val="#ppt_x"/>
                                          </p:val>
                                        </p:tav>
                                      </p:tavLst>
                                    </p:anim>
                                    <p:anim calcmode="lin" valueType="num">
                                      <p:cBhvr>
                                        <p:cTn id="125" dur="500" fill="hold"/>
                                        <p:tgtEl>
                                          <p:spTgt spid="6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250"/>
                                  </p:stCondLst>
                                  <p:childTnLst>
                                    <p:set>
                                      <p:cBhvr>
                                        <p:cTn id="127" dur="1" fill="hold">
                                          <p:stCondLst>
                                            <p:cond delay="0"/>
                                          </p:stCondLst>
                                        </p:cTn>
                                        <p:tgtEl>
                                          <p:spTgt spid="78"/>
                                        </p:tgtEl>
                                        <p:attrNameLst>
                                          <p:attrName>style.visibility</p:attrName>
                                        </p:attrNameLst>
                                      </p:cBhvr>
                                      <p:to>
                                        <p:strVal val="visible"/>
                                      </p:to>
                                    </p:set>
                                    <p:animEffect transition="in" filter="fade">
                                      <p:cBhvr>
                                        <p:cTn id="128" dur="500"/>
                                        <p:tgtEl>
                                          <p:spTgt spid="78"/>
                                        </p:tgtEl>
                                      </p:cBhvr>
                                    </p:animEffect>
                                    <p:anim calcmode="lin" valueType="num">
                                      <p:cBhvr>
                                        <p:cTn id="129" dur="500" fill="hold"/>
                                        <p:tgtEl>
                                          <p:spTgt spid="78"/>
                                        </p:tgtEl>
                                        <p:attrNameLst>
                                          <p:attrName>ppt_x</p:attrName>
                                        </p:attrNameLst>
                                      </p:cBhvr>
                                      <p:tavLst>
                                        <p:tav tm="0">
                                          <p:val>
                                            <p:strVal val="#ppt_x"/>
                                          </p:val>
                                        </p:tav>
                                        <p:tav tm="100000">
                                          <p:val>
                                            <p:strVal val="#ppt_x"/>
                                          </p:val>
                                        </p:tav>
                                      </p:tavLst>
                                    </p:anim>
                                    <p:anim calcmode="lin" valueType="num">
                                      <p:cBhvr>
                                        <p:cTn id="130" dur="500" fill="hold"/>
                                        <p:tgtEl>
                                          <p:spTgt spid="78"/>
                                        </p:tgtEl>
                                        <p:attrNameLst>
                                          <p:attrName>ppt_y</p:attrName>
                                        </p:attrNameLst>
                                      </p:cBhvr>
                                      <p:tavLst>
                                        <p:tav tm="0">
                                          <p:val>
                                            <p:strVal val="#ppt_y+.1"/>
                                          </p:val>
                                        </p:tav>
                                        <p:tav tm="100000">
                                          <p:val>
                                            <p:strVal val="#ppt_y"/>
                                          </p:val>
                                        </p:tav>
                                      </p:tavLst>
                                    </p:anim>
                                  </p:childTnLst>
                                </p:cTn>
                              </p:par>
                              <p:par>
                                <p:cTn id="131" presetID="53" presetClass="entr" presetSubtype="16" fill="hold" grpId="0" nodeType="withEffect">
                                  <p:stCondLst>
                                    <p:cond delay="500"/>
                                  </p:stCondLst>
                                  <p:childTnLst>
                                    <p:set>
                                      <p:cBhvr>
                                        <p:cTn id="132" dur="1" fill="hold">
                                          <p:stCondLst>
                                            <p:cond delay="0"/>
                                          </p:stCondLst>
                                        </p:cTn>
                                        <p:tgtEl>
                                          <p:spTgt spid="85"/>
                                        </p:tgtEl>
                                        <p:attrNameLst>
                                          <p:attrName>style.visibility</p:attrName>
                                        </p:attrNameLst>
                                      </p:cBhvr>
                                      <p:to>
                                        <p:strVal val="visible"/>
                                      </p:to>
                                    </p:set>
                                    <p:anim calcmode="lin" valueType="num">
                                      <p:cBhvr>
                                        <p:cTn id="133" dur="300" fill="hold"/>
                                        <p:tgtEl>
                                          <p:spTgt spid="85"/>
                                        </p:tgtEl>
                                        <p:attrNameLst>
                                          <p:attrName>ppt_w</p:attrName>
                                        </p:attrNameLst>
                                      </p:cBhvr>
                                      <p:tavLst>
                                        <p:tav tm="0">
                                          <p:val>
                                            <p:fltVal val="0"/>
                                          </p:val>
                                        </p:tav>
                                        <p:tav tm="100000">
                                          <p:val>
                                            <p:strVal val="#ppt_w"/>
                                          </p:val>
                                        </p:tav>
                                      </p:tavLst>
                                    </p:anim>
                                    <p:anim calcmode="lin" valueType="num">
                                      <p:cBhvr>
                                        <p:cTn id="134" dur="300" fill="hold"/>
                                        <p:tgtEl>
                                          <p:spTgt spid="85"/>
                                        </p:tgtEl>
                                        <p:attrNameLst>
                                          <p:attrName>ppt_h</p:attrName>
                                        </p:attrNameLst>
                                      </p:cBhvr>
                                      <p:tavLst>
                                        <p:tav tm="0">
                                          <p:val>
                                            <p:fltVal val="0"/>
                                          </p:val>
                                        </p:tav>
                                        <p:tav tm="100000">
                                          <p:val>
                                            <p:strVal val="#ppt_h"/>
                                          </p:val>
                                        </p:tav>
                                      </p:tavLst>
                                    </p:anim>
                                    <p:animEffect transition="in" filter="fade">
                                      <p:cBhvr>
                                        <p:cTn id="135" dur="300"/>
                                        <p:tgtEl>
                                          <p:spTgt spid="85"/>
                                        </p:tgtEl>
                                      </p:cBhvr>
                                    </p:animEffect>
                                  </p:childTnLst>
                                </p:cTn>
                              </p:par>
                              <p:par>
                                <p:cTn id="136" presetID="6" presetClass="emph" presetSubtype="0" autoRev="1" fill="hold" grpId="1" nodeType="withEffect">
                                  <p:stCondLst>
                                    <p:cond delay="500"/>
                                  </p:stCondLst>
                                  <p:childTnLst>
                                    <p:animScale>
                                      <p:cBhvr>
                                        <p:cTn id="137" dur="100" fill="hold"/>
                                        <p:tgtEl>
                                          <p:spTgt spid="85"/>
                                        </p:tgtEl>
                                      </p:cBhvr>
                                      <p:by x="110000" y="110000"/>
                                    </p:animScale>
                                  </p:childTnLst>
                                </p:cTn>
                              </p:par>
                              <p:par>
                                <p:cTn id="138" presetID="53" presetClass="entr" presetSubtype="16" fill="hold" grpId="0" nodeType="withEffect">
                                  <p:stCondLst>
                                    <p:cond delay="500"/>
                                  </p:stCondLst>
                                  <p:childTnLst>
                                    <p:set>
                                      <p:cBhvr>
                                        <p:cTn id="139" dur="1" fill="hold">
                                          <p:stCondLst>
                                            <p:cond delay="0"/>
                                          </p:stCondLst>
                                        </p:cTn>
                                        <p:tgtEl>
                                          <p:spTgt spid="83"/>
                                        </p:tgtEl>
                                        <p:attrNameLst>
                                          <p:attrName>style.visibility</p:attrName>
                                        </p:attrNameLst>
                                      </p:cBhvr>
                                      <p:to>
                                        <p:strVal val="visible"/>
                                      </p:to>
                                    </p:set>
                                    <p:anim calcmode="lin" valueType="num">
                                      <p:cBhvr>
                                        <p:cTn id="140" dur="300" fill="hold"/>
                                        <p:tgtEl>
                                          <p:spTgt spid="83"/>
                                        </p:tgtEl>
                                        <p:attrNameLst>
                                          <p:attrName>ppt_w</p:attrName>
                                        </p:attrNameLst>
                                      </p:cBhvr>
                                      <p:tavLst>
                                        <p:tav tm="0">
                                          <p:val>
                                            <p:fltVal val="0"/>
                                          </p:val>
                                        </p:tav>
                                        <p:tav tm="100000">
                                          <p:val>
                                            <p:strVal val="#ppt_w"/>
                                          </p:val>
                                        </p:tav>
                                      </p:tavLst>
                                    </p:anim>
                                    <p:anim calcmode="lin" valueType="num">
                                      <p:cBhvr>
                                        <p:cTn id="141" dur="300" fill="hold"/>
                                        <p:tgtEl>
                                          <p:spTgt spid="83"/>
                                        </p:tgtEl>
                                        <p:attrNameLst>
                                          <p:attrName>ppt_h</p:attrName>
                                        </p:attrNameLst>
                                      </p:cBhvr>
                                      <p:tavLst>
                                        <p:tav tm="0">
                                          <p:val>
                                            <p:fltVal val="0"/>
                                          </p:val>
                                        </p:tav>
                                        <p:tav tm="100000">
                                          <p:val>
                                            <p:strVal val="#ppt_h"/>
                                          </p:val>
                                        </p:tav>
                                      </p:tavLst>
                                    </p:anim>
                                    <p:animEffect transition="in" filter="fade">
                                      <p:cBhvr>
                                        <p:cTn id="142" dur="300"/>
                                        <p:tgtEl>
                                          <p:spTgt spid="83"/>
                                        </p:tgtEl>
                                      </p:cBhvr>
                                    </p:animEffect>
                                  </p:childTnLst>
                                </p:cTn>
                              </p:par>
                              <p:par>
                                <p:cTn id="143" presetID="6" presetClass="emph" presetSubtype="0" autoRev="1" fill="hold" grpId="1" nodeType="withEffect">
                                  <p:stCondLst>
                                    <p:cond delay="500"/>
                                  </p:stCondLst>
                                  <p:childTnLst>
                                    <p:animScale>
                                      <p:cBhvr>
                                        <p:cTn id="144" dur="150" fill="hold"/>
                                        <p:tgtEl>
                                          <p:spTgt spid="83"/>
                                        </p:tgtEl>
                                      </p:cBhvr>
                                      <p:by x="110000" y="110000"/>
                                    </p:animScale>
                                  </p:childTnLst>
                                </p:cTn>
                              </p:par>
                              <p:par>
                                <p:cTn id="145" presetID="12" presetClass="entr" presetSubtype="1" fill="hold" grpId="0" nodeType="withEffect">
                                  <p:stCondLst>
                                    <p:cond delay="50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p:tgtEl>
                                          <p:spTgt spid="73"/>
                                        </p:tgtEl>
                                        <p:attrNameLst>
                                          <p:attrName>ppt_y</p:attrName>
                                        </p:attrNameLst>
                                      </p:cBhvr>
                                      <p:tavLst>
                                        <p:tav tm="0">
                                          <p:val>
                                            <p:strVal val="#ppt_y-#ppt_h*1.125000"/>
                                          </p:val>
                                        </p:tav>
                                        <p:tav tm="100000">
                                          <p:val>
                                            <p:strVal val="#ppt_y"/>
                                          </p:val>
                                        </p:tav>
                                      </p:tavLst>
                                    </p:anim>
                                    <p:animEffect transition="in" filter="wipe(down)">
                                      <p:cBhvr>
                                        <p:cTn id="14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23398" y="492128"/>
            <a:ext cx="1400395"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实验数据集</a:t>
            </a:r>
            <a:endParaRPr lang="zh-CN" altLang="en-US" sz="1800" b="1" dirty="0">
              <a:solidFill>
                <a:srgbClr val="03CCCE"/>
              </a:solidFill>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4054162103"/>
              </p:ext>
            </p:extLst>
          </p:nvPr>
        </p:nvGraphicFramePr>
        <p:xfrm>
          <a:off x="1267451" y="4064258"/>
          <a:ext cx="9000000" cy="1112520"/>
        </p:xfrm>
        <a:graphic>
          <a:graphicData uri="http://schemas.openxmlformats.org/drawingml/2006/table">
            <a:tbl>
              <a:tblPr firstRow="1" bandRow="1"/>
              <a:tblGrid>
                <a:gridCol w="2160000"/>
                <a:gridCol w="1620000"/>
                <a:gridCol w="1980000"/>
                <a:gridCol w="1620000"/>
                <a:gridCol w="1620000"/>
              </a:tblGrid>
              <a:tr h="370840">
                <a:tc>
                  <a:txBody>
                    <a:bodyPr/>
                    <a:lstStyle>
                      <a:lvl1pPr marL="0" algn="l" defTabSz="1219261" rtl="0" eaLnBrk="1" latinLnBrk="0" hangingPunct="1">
                        <a:defRPr sz="2400" b="1" kern="1200">
                          <a:solidFill>
                            <a:schemeClr val="lt1"/>
                          </a:solidFill>
                          <a:latin typeface="Arial"/>
                          <a:ea typeface="微软雅黑"/>
                        </a:defRPr>
                      </a:lvl1pPr>
                      <a:lvl2pPr marL="609630" algn="l" defTabSz="1219261" rtl="0" eaLnBrk="1" latinLnBrk="0" hangingPunct="1">
                        <a:defRPr sz="2400" b="1" kern="1200">
                          <a:solidFill>
                            <a:schemeClr val="lt1"/>
                          </a:solidFill>
                          <a:latin typeface="Arial"/>
                          <a:ea typeface="微软雅黑"/>
                        </a:defRPr>
                      </a:lvl2pPr>
                      <a:lvl3pPr marL="1219261" algn="l" defTabSz="1219261" rtl="0" eaLnBrk="1" latinLnBrk="0" hangingPunct="1">
                        <a:defRPr sz="2400" b="1" kern="1200">
                          <a:solidFill>
                            <a:schemeClr val="lt1"/>
                          </a:solidFill>
                          <a:latin typeface="Arial"/>
                          <a:ea typeface="微软雅黑"/>
                        </a:defRPr>
                      </a:lvl3pPr>
                      <a:lvl4pPr marL="1828891" algn="l" defTabSz="1219261" rtl="0" eaLnBrk="1" latinLnBrk="0" hangingPunct="1">
                        <a:defRPr sz="2400" b="1" kern="1200">
                          <a:solidFill>
                            <a:schemeClr val="lt1"/>
                          </a:solidFill>
                          <a:latin typeface="Arial"/>
                          <a:ea typeface="微软雅黑"/>
                        </a:defRPr>
                      </a:lvl4pPr>
                      <a:lvl5pPr marL="2438522" algn="l" defTabSz="1219261" rtl="0" eaLnBrk="1" latinLnBrk="0" hangingPunct="1">
                        <a:defRPr sz="2400" b="1" kern="1200">
                          <a:solidFill>
                            <a:schemeClr val="lt1"/>
                          </a:solidFill>
                          <a:latin typeface="Arial"/>
                          <a:ea typeface="微软雅黑"/>
                        </a:defRPr>
                      </a:lvl5pPr>
                      <a:lvl6pPr marL="3048152" algn="l" defTabSz="1219261" rtl="0" eaLnBrk="1" latinLnBrk="0" hangingPunct="1">
                        <a:defRPr sz="2400" b="1" kern="1200">
                          <a:solidFill>
                            <a:schemeClr val="lt1"/>
                          </a:solidFill>
                          <a:latin typeface="Arial"/>
                          <a:ea typeface="微软雅黑"/>
                        </a:defRPr>
                      </a:lvl6pPr>
                      <a:lvl7pPr marL="3657783" algn="l" defTabSz="1219261" rtl="0" eaLnBrk="1" latinLnBrk="0" hangingPunct="1">
                        <a:defRPr sz="2400" b="1" kern="1200">
                          <a:solidFill>
                            <a:schemeClr val="lt1"/>
                          </a:solidFill>
                          <a:latin typeface="Arial"/>
                          <a:ea typeface="微软雅黑"/>
                        </a:defRPr>
                      </a:lvl7pPr>
                      <a:lvl8pPr marL="4267413" algn="l" defTabSz="1219261" rtl="0" eaLnBrk="1" latinLnBrk="0" hangingPunct="1">
                        <a:defRPr sz="2400" b="1" kern="1200">
                          <a:solidFill>
                            <a:schemeClr val="lt1"/>
                          </a:solidFill>
                          <a:latin typeface="Arial"/>
                          <a:ea typeface="微软雅黑"/>
                        </a:defRPr>
                      </a:lvl8pPr>
                      <a:lvl9pPr marL="4877044" algn="l" defTabSz="1219261" rtl="0" eaLnBrk="1" latinLnBrk="0" hangingPunct="1">
                        <a:defRPr sz="2400" b="1" kern="1200">
                          <a:solidFill>
                            <a:schemeClr val="lt1"/>
                          </a:solidFill>
                          <a:latin typeface="Arial"/>
                          <a:ea typeface="微软雅黑"/>
                        </a:defRPr>
                      </a:lvl9pPr>
                    </a:lstStyle>
                    <a:p>
                      <a:pPr algn="ctr"/>
                      <a:r>
                        <a:rPr lang="zh-CN" altLang="en-US" sz="1800" dirty="0" smtClean="0">
                          <a:solidFill>
                            <a:schemeClr val="bg1"/>
                          </a:solidFill>
                          <a:latin typeface="+mn-lt"/>
                          <a:ea typeface="+mn-ea"/>
                          <a:cs typeface="+mn-ea"/>
                          <a:sym typeface="+mn-lt"/>
                        </a:rPr>
                        <a:t>平均值</a:t>
                      </a:r>
                      <a:endParaRPr lang="zh-CN" altLang="en-US" sz="1800" dirty="0">
                        <a:solidFill>
                          <a:schemeClr val="bg1"/>
                        </a:solidFill>
                        <a:latin typeface="+mn-lt"/>
                        <a:ea typeface="+mn-ea"/>
                        <a:cs typeface="+mn-ea"/>
                        <a:sym typeface="+mn-lt"/>
                      </a:endParaRPr>
                    </a:p>
                  </a:txBody>
                  <a:tcPr marL="91430" marR="91430" anchor="ctr" anchorCtr="1">
                    <a:lnL w="12700" cmpd="sng">
                      <a:noFill/>
                    </a:lnL>
                    <a:lnR>
                      <a:noFill/>
                    </a:lnR>
                    <a:lnT w="12700" cmpd="sng">
                      <a:noFill/>
                    </a:lnT>
                    <a:lnB w="12700" cmpd="sng">
                      <a:noFill/>
                    </a:lnB>
                    <a:lnTlToBr w="12700" cmpd="sng">
                      <a:noFill/>
                      <a:prstDash val="solid"/>
                    </a:lnTlToBr>
                    <a:lnBlToTr w="12700" cmpd="sng">
                      <a:noFill/>
                      <a:prstDash val="solid"/>
                    </a:lnBlToTr>
                    <a:solidFill>
                      <a:srgbClr val="25B7C0"/>
                    </a:solidFill>
                  </a:tcPr>
                </a:tc>
                <a:tc>
                  <a:txBody>
                    <a:bodyPr/>
                    <a:lstStyle>
                      <a:lvl1pPr marL="0" algn="l" defTabSz="1219261" rtl="0" eaLnBrk="1" latinLnBrk="0" hangingPunct="1">
                        <a:defRPr sz="2400" b="1" kern="1200">
                          <a:solidFill>
                            <a:schemeClr val="lt1"/>
                          </a:solidFill>
                          <a:latin typeface="Arial"/>
                          <a:ea typeface="微软雅黑"/>
                        </a:defRPr>
                      </a:lvl1pPr>
                      <a:lvl2pPr marL="609630" algn="l" defTabSz="1219261" rtl="0" eaLnBrk="1" latinLnBrk="0" hangingPunct="1">
                        <a:defRPr sz="2400" b="1" kern="1200">
                          <a:solidFill>
                            <a:schemeClr val="lt1"/>
                          </a:solidFill>
                          <a:latin typeface="Arial"/>
                          <a:ea typeface="微软雅黑"/>
                        </a:defRPr>
                      </a:lvl2pPr>
                      <a:lvl3pPr marL="1219261" algn="l" defTabSz="1219261" rtl="0" eaLnBrk="1" latinLnBrk="0" hangingPunct="1">
                        <a:defRPr sz="2400" b="1" kern="1200">
                          <a:solidFill>
                            <a:schemeClr val="lt1"/>
                          </a:solidFill>
                          <a:latin typeface="Arial"/>
                          <a:ea typeface="微软雅黑"/>
                        </a:defRPr>
                      </a:lvl3pPr>
                      <a:lvl4pPr marL="1828891" algn="l" defTabSz="1219261" rtl="0" eaLnBrk="1" latinLnBrk="0" hangingPunct="1">
                        <a:defRPr sz="2400" b="1" kern="1200">
                          <a:solidFill>
                            <a:schemeClr val="lt1"/>
                          </a:solidFill>
                          <a:latin typeface="Arial"/>
                          <a:ea typeface="微软雅黑"/>
                        </a:defRPr>
                      </a:lvl4pPr>
                      <a:lvl5pPr marL="2438522" algn="l" defTabSz="1219261" rtl="0" eaLnBrk="1" latinLnBrk="0" hangingPunct="1">
                        <a:defRPr sz="2400" b="1" kern="1200">
                          <a:solidFill>
                            <a:schemeClr val="lt1"/>
                          </a:solidFill>
                          <a:latin typeface="Arial"/>
                          <a:ea typeface="微软雅黑"/>
                        </a:defRPr>
                      </a:lvl5pPr>
                      <a:lvl6pPr marL="3048152" algn="l" defTabSz="1219261" rtl="0" eaLnBrk="1" latinLnBrk="0" hangingPunct="1">
                        <a:defRPr sz="2400" b="1" kern="1200">
                          <a:solidFill>
                            <a:schemeClr val="lt1"/>
                          </a:solidFill>
                          <a:latin typeface="Arial"/>
                          <a:ea typeface="微软雅黑"/>
                        </a:defRPr>
                      </a:lvl6pPr>
                      <a:lvl7pPr marL="3657783" algn="l" defTabSz="1219261" rtl="0" eaLnBrk="1" latinLnBrk="0" hangingPunct="1">
                        <a:defRPr sz="2400" b="1" kern="1200">
                          <a:solidFill>
                            <a:schemeClr val="lt1"/>
                          </a:solidFill>
                          <a:latin typeface="Arial"/>
                          <a:ea typeface="微软雅黑"/>
                        </a:defRPr>
                      </a:lvl7pPr>
                      <a:lvl8pPr marL="4267413" algn="l" defTabSz="1219261" rtl="0" eaLnBrk="1" latinLnBrk="0" hangingPunct="1">
                        <a:defRPr sz="2400" b="1" kern="1200">
                          <a:solidFill>
                            <a:schemeClr val="lt1"/>
                          </a:solidFill>
                          <a:latin typeface="Arial"/>
                          <a:ea typeface="微软雅黑"/>
                        </a:defRPr>
                      </a:lvl8pPr>
                      <a:lvl9pPr marL="4877044" algn="l" defTabSz="1219261" rtl="0" eaLnBrk="1" latinLnBrk="0" hangingPunct="1">
                        <a:defRPr sz="2400" b="1" kern="1200">
                          <a:solidFill>
                            <a:schemeClr val="lt1"/>
                          </a:solidFill>
                          <a:latin typeface="Arial"/>
                          <a:ea typeface="微软雅黑"/>
                        </a:defRPr>
                      </a:lvl9pPr>
                    </a:lstStyle>
                    <a:p>
                      <a:pPr algn="ctr"/>
                      <a:r>
                        <a:rPr lang="zh-CN" altLang="en-US" sz="1800" dirty="0" smtClean="0">
                          <a:solidFill>
                            <a:schemeClr val="bg1"/>
                          </a:solidFill>
                          <a:latin typeface="+mn-lt"/>
                          <a:ea typeface="+mn-ea"/>
                          <a:cs typeface="+mn-ea"/>
                          <a:sym typeface="+mn-lt"/>
                        </a:rPr>
                        <a:t>文本数</a:t>
                      </a:r>
                      <a:endParaRPr lang="zh-CN" altLang="en-US" sz="1800" dirty="0">
                        <a:solidFill>
                          <a:schemeClr val="bg1"/>
                        </a:solidFill>
                        <a:latin typeface="+mn-lt"/>
                        <a:ea typeface="+mn-ea"/>
                        <a:cs typeface="+mn-ea"/>
                        <a:sym typeface="+mn-lt"/>
                      </a:endParaRPr>
                    </a:p>
                  </a:txBody>
                  <a:tcPr marL="91430" marR="9143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solidFill>
                  </a:tcPr>
                </a:tc>
                <a:tc>
                  <a:txBody>
                    <a:bodyPr/>
                    <a:lstStyle>
                      <a:lvl1pPr marL="0" algn="l" defTabSz="1219261" rtl="0" eaLnBrk="1" latinLnBrk="0" hangingPunct="1">
                        <a:defRPr sz="2400" b="1" kern="1200">
                          <a:solidFill>
                            <a:schemeClr val="lt1"/>
                          </a:solidFill>
                          <a:latin typeface="Arial"/>
                          <a:ea typeface="微软雅黑"/>
                        </a:defRPr>
                      </a:lvl1pPr>
                      <a:lvl2pPr marL="609630" algn="l" defTabSz="1219261" rtl="0" eaLnBrk="1" latinLnBrk="0" hangingPunct="1">
                        <a:defRPr sz="2400" b="1" kern="1200">
                          <a:solidFill>
                            <a:schemeClr val="lt1"/>
                          </a:solidFill>
                          <a:latin typeface="Arial"/>
                          <a:ea typeface="微软雅黑"/>
                        </a:defRPr>
                      </a:lvl2pPr>
                      <a:lvl3pPr marL="1219261" algn="l" defTabSz="1219261" rtl="0" eaLnBrk="1" latinLnBrk="0" hangingPunct="1">
                        <a:defRPr sz="2400" b="1" kern="1200">
                          <a:solidFill>
                            <a:schemeClr val="lt1"/>
                          </a:solidFill>
                          <a:latin typeface="Arial"/>
                          <a:ea typeface="微软雅黑"/>
                        </a:defRPr>
                      </a:lvl3pPr>
                      <a:lvl4pPr marL="1828891" algn="l" defTabSz="1219261" rtl="0" eaLnBrk="1" latinLnBrk="0" hangingPunct="1">
                        <a:defRPr sz="2400" b="1" kern="1200">
                          <a:solidFill>
                            <a:schemeClr val="lt1"/>
                          </a:solidFill>
                          <a:latin typeface="Arial"/>
                          <a:ea typeface="微软雅黑"/>
                        </a:defRPr>
                      </a:lvl4pPr>
                      <a:lvl5pPr marL="2438522" algn="l" defTabSz="1219261" rtl="0" eaLnBrk="1" latinLnBrk="0" hangingPunct="1">
                        <a:defRPr sz="2400" b="1" kern="1200">
                          <a:solidFill>
                            <a:schemeClr val="lt1"/>
                          </a:solidFill>
                          <a:latin typeface="Arial"/>
                          <a:ea typeface="微软雅黑"/>
                        </a:defRPr>
                      </a:lvl5pPr>
                      <a:lvl6pPr marL="3048152" algn="l" defTabSz="1219261" rtl="0" eaLnBrk="1" latinLnBrk="0" hangingPunct="1">
                        <a:defRPr sz="2400" b="1" kern="1200">
                          <a:solidFill>
                            <a:schemeClr val="lt1"/>
                          </a:solidFill>
                          <a:latin typeface="Arial"/>
                          <a:ea typeface="微软雅黑"/>
                        </a:defRPr>
                      </a:lvl6pPr>
                      <a:lvl7pPr marL="3657783" algn="l" defTabSz="1219261" rtl="0" eaLnBrk="1" latinLnBrk="0" hangingPunct="1">
                        <a:defRPr sz="2400" b="1" kern="1200">
                          <a:solidFill>
                            <a:schemeClr val="lt1"/>
                          </a:solidFill>
                          <a:latin typeface="Arial"/>
                          <a:ea typeface="微软雅黑"/>
                        </a:defRPr>
                      </a:lvl7pPr>
                      <a:lvl8pPr marL="4267413" algn="l" defTabSz="1219261" rtl="0" eaLnBrk="1" latinLnBrk="0" hangingPunct="1">
                        <a:defRPr sz="2400" b="1" kern="1200">
                          <a:solidFill>
                            <a:schemeClr val="lt1"/>
                          </a:solidFill>
                          <a:latin typeface="Arial"/>
                          <a:ea typeface="微软雅黑"/>
                        </a:defRPr>
                      </a:lvl8pPr>
                      <a:lvl9pPr marL="4877044" algn="l" defTabSz="1219261" rtl="0" eaLnBrk="1" latinLnBrk="0" hangingPunct="1">
                        <a:defRPr sz="2400" b="1" kern="1200">
                          <a:solidFill>
                            <a:schemeClr val="lt1"/>
                          </a:solidFill>
                          <a:latin typeface="Arial"/>
                          <a:ea typeface="微软雅黑"/>
                        </a:defRPr>
                      </a:lvl9pPr>
                    </a:lstStyle>
                    <a:p>
                      <a:pPr algn="ctr"/>
                      <a:r>
                        <a:rPr lang="zh-CN" altLang="en-US" sz="1800" dirty="0" smtClean="0">
                          <a:solidFill>
                            <a:schemeClr val="bg1"/>
                          </a:solidFill>
                          <a:latin typeface="+mn-lt"/>
                          <a:ea typeface="+mn-ea"/>
                          <a:cs typeface="+mn-ea"/>
                          <a:sym typeface="+mn-lt"/>
                        </a:rPr>
                        <a:t>单条文本长度</a:t>
                      </a:r>
                      <a:endParaRPr lang="zh-CN" altLang="en-US" sz="1800" dirty="0">
                        <a:solidFill>
                          <a:schemeClr val="bg1"/>
                        </a:solidFill>
                        <a:latin typeface="+mn-lt"/>
                        <a:ea typeface="+mn-ea"/>
                        <a:cs typeface="+mn-ea"/>
                        <a:sym typeface="+mn-lt"/>
                      </a:endParaRPr>
                    </a:p>
                  </a:txBody>
                  <a:tcPr marL="91430" marR="9143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solidFill>
                  </a:tcPr>
                </a:tc>
                <a:tc>
                  <a:txBody>
                    <a:bodyPr/>
                    <a:lstStyle>
                      <a:lvl1pPr marL="0" algn="l" defTabSz="1219261" rtl="0" eaLnBrk="1" latinLnBrk="0" hangingPunct="1">
                        <a:defRPr sz="2400" b="1" kern="1200">
                          <a:solidFill>
                            <a:schemeClr val="lt1"/>
                          </a:solidFill>
                          <a:latin typeface="Arial"/>
                          <a:ea typeface="微软雅黑"/>
                        </a:defRPr>
                      </a:lvl1pPr>
                      <a:lvl2pPr marL="609630" algn="l" defTabSz="1219261" rtl="0" eaLnBrk="1" latinLnBrk="0" hangingPunct="1">
                        <a:defRPr sz="2400" b="1" kern="1200">
                          <a:solidFill>
                            <a:schemeClr val="lt1"/>
                          </a:solidFill>
                          <a:latin typeface="Arial"/>
                          <a:ea typeface="微软雅黑"/>
                        </a:defRPr>
                      </a:lvl2pPr>
                      <a:lvl3pPr marL="1219261" algn="l" defTabSz="1219261" rtl="0" eaLnBrk="1" latinLnBrk="0" hangingPunct="1">
                        <a:defRPr sz="2400" b="1" kern="1200">
                          <a:solidFill>
                            <a:schemeClr val="lt1"/>
                          </a:solidFill>
                          <a:latin typeface="Arial"/>
                          <a:ea typeface="微软雅黑"/>
                        </a:defRPr>
                      </a:lvl3pPr>
                      <a:lvl4pPr marL="1828891" algn="l" defTabSz="1219261" rtl="0" eaLnBrk="1" latinLnBrk="0" hangingPunct="1">
                        <a:defRPr sz="2400" b="1" kern="1200">
                          <a:solidFill>
                            <a:schemeClr val="lt1"/>
                          </a:solidFill>
                          <a:latin typeface="Arial"/>
                          <a:ea typeface="微软雅黑"/>
                        </a:defRPr>
                      </a:lvl4pPr>
                      <a:lvl5pPr marL="2438522" algn="l" defTabSz="1219261" rtl="0" eaLnBrk="1" latinLnBrk="0" hangingPunct="1">
                        <a:defRPr sz="2400" b="1" kern="1200">
                          <a:solidFill>
                            <a:schemeClr val="lt1"/>
                          </a:solidFill>
                          <a:latin typeface="Arial"/>
                          <a:ea typeface="微软雅黑"/>
                        </a:defRPr>
                      </a:lvl5pPr>
                      <a:lvl6pPr marL="3048152" algn="l" defTabSz="1219261" rtl="0" eaLnBrk="1" latinLnBrk="0" hangingPunct="1">
                        <a:defRPr sz="2400" b="1" kern="1200">
                          <a:solidFill>
                            <a:schemeClr val="lt1"/>
                          </a:solidFill>
                          <a:latin typeface="Arial"/>
                          <a:ea typeface="微软雅黑"/>
                        </a:defRPr>
                      </a:lvl6pPr>
                      <a:lvl7pPr marL="3657783" algn="l" defTabSz="1219261" rtl="0" eaLnBrk="1" latinLnBrk="0" hangingPunct="1">
                        <a:defRPr sz="2400" b="1" kern="1200">
                          <a:solidFill>
                            <a:schemeClr val="lt1"/>
                          </a:solidFill>
                          <a:latin typeface="Arial"/>
                          <a:ea typeface="微软雅黑"/>
                        </a:defRPr>
                      </a:lvl7pPr>
                      <a:lvl8pPr marL="4267413" algn="l" defTabSz="1219261" rtl="0" eaLnBrk="1" latinLnBrk="0" hangingPunct="1">
                        <a:defRPr sz="2400" b="1" kern="1200">
                          <a:solidFill>
                            <a:schemeClr val="lt1"/>
                          </a:solidFill>
                          <a:latin typeface="Arial"/>
                          <a:ea typeface="微软雅黑"/>
                        </a:defRPr>
                      </a:lvl8pPr>
                      <a:lvl9pPr marL="4877044" algn="l" defTabSz="1219261" rtl="0" eaLnBrk="1" latinLnBrk="0" hangingPunct="1">
                        <a:defRPr sz="2400" b="1" kern="1200">
                          <a:solidFill>
                            <a:schemeClr val="lt1"/>
                          </a:solidFill>
                          <a:latin typeface="Arial"/>
                          <a:ea typeface="微软雅黑"/>
                        </a:defRPr>
                      </a:lvl9pPr>
                    </a:lstStyle>
                    <a:p>
                      <a:pPr algn="ctr"/>
                      <a:r>
                        <a:rPr lang="zh-CN" altLang="en-US" sz="1800" dirty="0" smtClean="0">
                          <a:solidFill>
                            <a:schemeClr val="bg1"/>
                          </a:solidFill>
                          <a:latin typeface="+mn-lt"/>
                          <a:ea typeface="+mn-ea"/>
                          <a:cs typeface="+mn-ea"/>
                          <a:sym typeface="+mn-lt"/>
                        </a:rPr>
                        <a:t>事件数</a:t>
                      </a:r>
                      <a:endParaRPr lang="zh-CN" altLang="en-US" sz="1800" dirty="0">
                        <a:solidFill>
                          <a:schemeClr val="bg1"/>
                        </a:solidFill>
                        <a:latin typeface="+mn-lt"/>
                        <a:ea typeface="+mn-ea"/>
                        <a:cs typeface="+mn-ea"/>
                        <a:sym typeface="+mn-lt"/>
                      </a:endParaRPr>
                    </a:p>
                  </a:txBody>
                  <a:tcPr marL="91430" marR="9143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solidFill>
                  </a:tcPr>
                </a:tc>
                <a:tc>
                  <a:txBody>
                    <a:bodyPr/>
                    <a:lstStyle>
                      <a:lvl1pPr marL="0" algn="l" defTabSz="1219261" rtl="0" eaLnBrk="1" latinLnBrk="0" hangingPunct="1">
                        <a:defRPr sz="2400" b="1" kern="1200">
                          <a:solidFill>
                            <a:schemeClr val="lt1"/>
                          </a:solidFill>
                          <a:latin typeface="Arial"/>
                          <a:ea typeface="微软雅黑"/>
                        </a:defRPr>
                      </a:lvl1pPr>
                      <a:lvl2pPr marL="609630" algn="l" defTabSz="1219261" rtl="0" eaLnBrk="1" latinLnBrk="0" hangingPunct="1">
                        <a:defRPr sz="2400" b="1" kern="1200">
                          <a:solidFill>
                            <a:schemeClr val="lt1"/>
                          </a:solidFill>
                          <a:latin typeface="Arial"/>
                          <a:ea typeface="微软雅黑"/>
                        </a:defRPr>
                      </a:lvl2pPr>
                      <a:lvl3pPr marL="1219261" algn="l" defTabSz="1219261" rtl="0" eaLnBrk="1" latinLnBrk="0" hangingPunct="1">
                        <a:defRPr sz="2400" b="1" kern="1200">
                          <a:solidFill>
                            <a:schemeClr val="lt1"/>
                          </a:solidFill>
                          <a:latin typeface="Arial"/>
                          <a:ea typeface="微软雅黑"/>
                        </a:defRPr>
                      </a:lvl3pPr>
                      <a:lvl4pPr marL="1828891" algn="l" defTabSz="1219261" rtl="0" eaLnBrk="1" latinLnBrk="0" hangingPunct="1">
                        <a:defRPr sz="2400" b="1" kern="1200">
                          <a:solidFill>
                            <a:schemeClr val="lt1"/>
                          </a:solidFill>
                          <a:latin typeface="Arial"/>
                          <a:ea typeface="微软雅黑"/>
                        </a:defRPr>
                      </a:lvl4pPr>
                      <a:lvl5pPr marL="2438522" algn="l" defTabSz="1219261" rtl="0" eaLnBrk="1" latinLnBrk="0" hangingPunct="1">
                        <a:defRPr sz="2400" b="1" kern="1200">
                          <a:solidFill>
                            <a:schemeClr val="lt1"/>
                          </a:solidFill>
                          <a:latin typeface="Arial"/>
                          <a:ea typeface="微软雅黑"/>
                        </a:defRPr>
                      </a:lvl5pPr>
                      <a:lvl6pPr marL="3048152" algn="l" defTabSz="1219261" rtl="0" eaLnBrk="1" latinLnBrk="0" hangingPunct="1">
                        <a:defRPr sz="2400" b="1" kern="1200">
                          <a:solidFill>
                            <a:schemeClr val="lt1"/>
                          </a:solidFill>
                          <a:latin typeface="Arial"/>
                          <a:ea typeface="微软雅黑"/>
                        </a:defRPr>
                      </a:lvl6pPr>
                      <a:lvl7pPr marL="3657783" algn="l" defTabSz="1219261" rtl="0" eaLnBrk="1" latinLnBrk="0" hangingPunct="1">
                        <a:defRPr sz="2400" b="1" kern="1200">
                          <a:solidFill>
                            <a:schemeClr val="lt1"/>
                          </a:solidFill>
                          <a:latin typeface="Arial"/>
                          <a:ea typeface="微软雅黑"/>
                        </a:defRPr>
                      </a:lvl7pPr>
                      <a:lvl8pPr marL="4267413" algn="l" defTabSz="1219261" rtl="0" eaLnBrk="1" latinLnBrk="0" hangingPunct="1">
                        <a:defRPr sz="2400" b="1" kern="1200">
                          <a:solidFill>
                            <a:schemeClr val="lt1"/>
                          </a:solidFill>
                          <a:latin typeface="Arial"/>
                          <a:ea typeface="微软雅黑"/>
                        </a:defRPr>
                      </a:lvl8pPr>
                      <a:lvl9pPr marL="4877044" algn="l" defTabSz="1219261" rtl="0" eaLnBrk="1" latinLnBrk="0" hangingPunct="1">
                        <a:defRPr sz="2400" b="1" kern="1200">
                          <a:solidFill>
                            <a:schemeClr val="lt1"/>
                          </a:solidFill>
                          <a:latin typeface="Arial"/>
                          <a:ea typeface="微软雅黑"/>
                        </a:defRPr>
                      </a:lvl9pPr>
                    </a:lstStyle>
                    <a:p>
                      <a:pPr algn="ctr"/>
                      <a:r>
                        <a:rPr lang="zh-CN" altLang="en-US" sz="1800" dirty="0" smtClean="0">
                          <a:solidFill>
                            <a:schemeClr val="bg1"/>
                          </a:solidFill>
                          <a:latin typeface="+mn-lt"/>
                          <a:ea typeface="+mn-ea"/>
                          <a:cs typeface="+mn-ea"/>
                          <a:sym typeface="+mn-lt"/>
                        </a:rPr>
                        <a:t>词汇数</a:t>
                      </a:r>
                      <a:endParaRPr lang="zh-CN" altLang="en-US" sz="1800" dirty="0">
                        <a:solidFill>
                          <a:schemeClr val="bg1"/>
                        </a:solidFill>
                        <a:latin typeface="+mn-lt"/>
                        <a:ea typeface="+mn-ea"/>
                        <a:cs typeface="+mn-ea"/>
                        <a:sym typeface="+mn-lt"/>
                      </a:endParaRPr>
                    </a:p>
                  </a:txBody>
                  <a:tcPr marL="91430" marR="91430" anchor="ctr" anchorCtr="1">
                    <a:lnL>
                      <a:noFill/>
                    </a:lnL>
                    <a:lnR w="12700" cmpd="sng">
                      <a:noFill/>
                    </a:lnR>
                    <a:lnT w="12700" cmpd="sng">
                      <a:noFill/>
                    </a:lnT>
                    <a:lnB w="12700" cmpd="sng">
                      <a:noFill/>
                    </a:lnB>
                    <a:lnTlToBr w="12700" cmpd="sng">
                      <a:noFill/>
                      <a:prstDash val="solid"/>
                    </a:lnTlToBr>
                    <a:lnBlToTr w="12700" cmpd="sng">
                      <a:noFill/>
                      <a:prstDash val="solid"/>
                    </a:lnBlToTr>
                    <a:solidFill>
                      <a:srgbClr val="25B7C0"/>
                    </a:solidFill>
                  </a:tcPr>
                </a:tc>
              </a:tr>
              <a:tr h="370840">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algn="ctr"/>
                      <a:r>
                        <a:rPr lang="zh-CN" altLang="en-US" sz="1800" baseline="0" dirty="0" smtClean="0">
                          <a:solidFill>
                            <a:schemeClr val="tx1">
                              <a:lumMod val="75000"/>
                              <a:lumOff val="25000"/>
                            </a:schemeClr>
                          </a:solidFill>
                          <a:latin typeface="+mn-lt"/>
                          <a:ea typeface="+mn-ea"/>
                          <a:cs typeface="+mn-ea"/>
                          <a:sym typeface="+mn-lt"/>
                        </a:rPr>
                        <a:t>原始微博文本集</a:t>
                      </a:r>
                      <a:endParaRPr lang="zh-CN" altLang="en-US" sz="1800" baseline="0" dirty="0">
                        <a:solidFill>
                          <a:schemeClr val="tx1">
                            <a:lumMod val="75000"/>
                            <a:lumOff val="25000"/>
                          </a:schemeClr>
                        </a:solidFill>
                        <a:latin typeface="+mn-lt"/>
                        <a:ea typeface="+mn-ea"/>
                        <a:cs typeface="+mn-ea"/>
                        <a:sym typeface="+mn-lt"/>
                      </a:endParaRPr>
                    </a:p>
                  </a:txBody>
                  <a:tcPr marL="91430" marR="91430" anchor="ctr" anchorCtr="1">
                    <a:lnL w="12700" cmpd="sng">
                      <a:noFill/>
                    </a:lnL>
                    <a:lnR>
                      <a:noFill/>
                    </a:lnR>
                    <a:lnT w="12700" cmpd="sng">
                      <a:noFill/>
                    </a:lnT>
                    <a:lnB w="12700" cmpd="sng">
                      <a:noFill/>
                    </a:lnB>
                    <a:lnTlToBr w="12700" cmpd="sng">
                      <a:noFill/>
                      <a:prstDash val="solid"/>
                    </a:lnTlToBr>
                    <a:lnBlToTr w="12700" cmpd="sng">
                      <a:noFill/>
                      <a:prstDash val="solid"/>
                    </a:lnBlToTr>
                    <a:solidFill>
                      <a:srgbClr val="25B7C0">
                        <a:tint val="20000"/>
                      </a:srgbClr>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algn="ctr"/>
                      <a:r>
                        <a:rPr lang="en-US" altLang="zh-CN" sz="1800" baseline="0" dirty="0" smtClean="0">
                          <a:solidFill>
                            <a:schemeClr val="tx1">
                              <a:lumMod val="75000"/>
                              <a:lumOff val="25000"/>
                            </a:schemeClr>
                          </a:solidFill>
                          <a:sym typeface="+mn-lt"/>
                        </a:rPr>
                        <a:t>32309</a:t>
                      </a:r>
                      <a:endParaRPr lang="en-US" altLang="zh-CN" sz="1800" baseline="0" dirty="0" smtClean="0">
                        <a:solidFill>
                          <a:schemeClr val="tx1">
                            <a:lumMod val="75000"/>
                            <a:lumOff val="25000"/>
                          </a:schemeClr>
                        </a:solidFill>
                        <a:latin typeface="+mn-lt"/>
                        <a:ea typeface="+mn-ea"/>
                        <a:cs typeface="+mn-ea"/>
                        <a:sym typeface="+mn-lt"/>
                      </a:endParaRPr>
                    </a:p>
                  </a:txBody>
                  <a:tcPr marL="91430" marR="9143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tint val="20000"/>
                      </a:srgbClr>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algn="ctr"/>
                      <a:r>
                        <a:rPr lang="en-US" altLang="zh-CN" sz="1800" baseline="0" dirty="0" smtClean="0">
                          <a:solidFill>
                            <a:schemeClr val="tx1">
                              <a:lumMod val="75000"/>
                              <a:lumOff val="25000"/>
                            </a:schemeClr>
                          </a:solidFill>
                          <a:sym typeface="+mn-lt"/>
                        </a:rPr>
                        <a:t>12.0</a:t>
                      </a:r>
                      <a:endParaRPr lang="en-US" altLang="zh-CN" sz="1800" baseline="0" dirty="0" smtClean="0">
                        <a:solidFill>
                          <a:schemeClr val="tx1">
                            <a:lumMod val="75000"/>
                            <a:lumOff val="25000"/>
                          </a:schemeClr>
                        </a:solidFill>
                        <a:latin typeface="+mn-lt"/>
                        <a:ea typeface="+mn-ea"/>
                        <a:cs typeface="+mn-ea"/>
                        <a:sym typeface="+mn-lt"/>
                      </a:endParaRPr>
                    </a:p>
                  </a:txBody>
                  <a:tcPr marL="91430" marR="9143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tint val="20000"/>
                      </a:srgbClr>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sz="1800" baseline="0" dirty="0" smtClean="0">
                          <a:solidFill>
                            <a:schemeClr val="tx1">
                              <a:lumMod val="75000"/>
                              <a:lumOff val="25000"/>
                            </a:schemeClr>
                          </a:solidFill>
                          <a:effectLst/>
                          <a:sym typeface="+mn-lt"/>
                        </a:rPr>
                        <a:t>13.5</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a:noFill/>
                    </a:lnR>
                    <a:lnT w="12700" cmpd="sng">
                      <a:noFill/>
                    </a:lnT>
                    <a:lnB w="12700" cmpd="sng">
                      <a:noFill/>
                    </a:lnB>
                    <a:lnTlToBr w="12700" cmpd="sng">
                      <a:noFill/>
                      <a:prstDash val="solid"/>
                    </a:lnTlToBr>
                    <a:lnBlToTr w="12700" cmpd="sng">
                      <a:noFill/>
                      <a:prstDash val="solid"/>
                    </a:lnBlToTr>
                    <a:solidFill>
                      <a:srgbClr val="25B7C0">
                        <a:tint val="20000"/>
                      </a:srgbClr>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sz="1800" baseline="0" dirty="0" smtClean="0">
                          <a:solidFill>
                            <a:schemeClr val="tx1">
                              <a:lumMod val="75000"/>
                              <a:lumOff val="25000"/>
                            </a:schemeClr>
                          </a:solidFill>
                          <a:effectLst/>
                          <a:sym typeface="+mn-lt"/>
                        </a:rPr>
                        <a:t>6697.1</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rgbClr val="25B7C0">
                        <a:tint val="20000"/>
                      </a:srgbClr>
                    </a:solidFill>
                  </a:tcPr>
                </a:tc>
              </a:tr>
              <a:tr h="370840">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algn="ctr"/>
                      <a:r>
                        <a:rPr lang="zh-CN" altLang="en-US" sz="1800" baseline="0" dirty="0" smtClean="0">
                          <a:solidFill>
                            <a:schemeClr val="tx1">
                              <a:lumMod val="75000"/>
                              <a:lumOff val="25000"/>
                            </a:schemeClr>
                          </a:solidFill>
                          <a:latin typeface="+mn-lt"/>
                          <a:ea typeface="+mn-ea"/>
                          <a:cs typeface="+mn-ea"/>
                          <a:sym typeface="+mn-lt"/>
                        </a:rPr>
                        <a:t>高质量微博文本集</a:t>
                      </a:r>
                      <a:endParaRPr lang="zh-CN" altLang="en-US" sz="1800" baseline="0" dirty="0">
                        <a:solidFill>
                          <a:schemeClr val="tx1">
                            <a:lumMod val="75000"/>
                            <a:lumOff val="25000"/>
                          </a:schemeClr>
                        </a:solidFill>
                        <a:latin typeface="+mn-lt"/>
                        <a:ea typeface="+mn-ea"/>
                        <a:cs typeface="+mn-ea"/>
                        <a:sym typeface="+mn-lt"/>
                      </a:endParaRPr>
                    </a:p>
                  </a:txBody>
                  <a:tcPr marL="91430" marR="91430" anchor="ctr" anchorCtr="1">
                    <a:lnL w="12700" cmpd="sng">
                      <a:noFill/>
                    </a:lnL>
                    <a:lnR>
                      <a:noFill/>
                    </a:lnR>
                    <a:lnT w="12700" cmpd="sng">
                      <a:noFill/>
                    </a:lnT>
                    <a:lnB w="12700" cmpd="sng">
                      <a:noFill/>
                    </a:lnB>
                    <a:lnTlToBr w="12700" cmpd="sng">
                      <a:noFill/>
                      <a:prstDash val="solid"/>
                    </a:lnTlToBr>
                    <a:lnBlToTr w="12700" cmpd="sng">
                      <a:noFill/>
                      <a:prstDash val="solid"/>
                    </a:lnBlToTr>
                    <a:solidFill>
                      <a:sysClr val="window" lastClr="FFFFFF"/>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altLang="zh-CN" sz="1800" baseline="0" dirty="0" smtClean="0">
                          <a:solidFill>
                            <a:schemeClr val="tx1">
                              <a:lumMod val="75000"/>
                              <a:lumOff val="25000"/>
                            </a:schemeClr>
                          </a:solidFill>
                          <a:effectLst/>
                          <a:sym typeface="+mn-lt"/>
                        </a:rPr>
                        <a:t>5503</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a:noFill/>
                    </a:lnR>
                    <a:lnT w="12700" cmpd="sng">
                      <a:noFill/>
                    </a:lnT>
                    <a:lnB w="12700" cmpd="sng">
                      <a:noFill/>
                    </a:lnB>
                    <a:lnTlToBr w="12700" cmpd="sng">
                      <a:noFill/>
                      <a:prstDash val="solid"/>
                    </a:lnTlToBr>
                    <a:lnBlToTr w="12700" cmpd="sng">
                      <a:noFill/>
                      <a:prstDash val="solid"/>
                    </a:lnBlToTr>
                    <a:solidFill>
                      <a:sysClr val="window" lastClr="FFFFFF"/>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sz="1800" baseline="0" dirty="0" smtClean="0">
                          <a:solidFill>
                            <a:schemeClr val="tx1">
                              <a:lumMod val="75000"/>
                              <a:lumOff val="25000"/>
                            </a:schemeClr>
                          </a:solidFill>
                          <a:effectLst/>
                          <a:sym typeface="+mn-lt"/>
                        </a:rPr>
                        <a:t>18.1</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a:noFill/>
                    </a:lnR>
                    <a:lnT w="12700" cmpd="sng">
                      <a:noFill/>
                    </a:lnT>
                    <a:lnB w="12700" cmpd="sng">
                      <a:noFill/>
                    </a:lnB>
                    <a:lnTlToBr w="12700" cmpd="sng">
                      <a:noFill/>
                      <a:prstDash val="solid"/>
                    </a:lnTlToBr>
                    <a:lnBlToTr w="12700" cmpd="sng">
                      <a:noFill/>
                      <a:prstDash val="solid"/>
                    </a:lnBlToTr>
                    <a:solidFill>
                      <a:sysClr val="window" lastClr="FFFFFF"/>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sz="1800" baseline="0" dirty="0" smtClean="0">
                          <a:solidFill>
                            <a:schemeClr val="tx1">
                              <a:lumMod val="75000"/>
                              <a:lumOff val="25000"/>
                            </a:schemeClr>
                          </a:solidFill>
                          <a:effectLst/>
                          <a:sym typeface="+mn-lt"/>
                        </a:rPr>
                        <a:t>13.5</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a:noFill/>
                    </a:lnR>
                    <a:lnT w="12700" cmpd="sng">
                      <a:noFill/>
                    </a:lnT>
                    <a:lnB w="12700" cmpd="sng">
                      <a:noFill/>
                    </a:lnB>
                    <a:lnTlToBr w="12700" cmpd="sng">
                      <a:noFill/>
                      <a:prstDash val="solid"/>
                    </a:lnTlToBr>
                    <a:lnBlToTr w="12700" cmpd="sng">
                      <a:noFill/>
                      <a:prstDash val="solid"/>
                    </a:lnBlToTr>
                    <a:solidFill>
                      <a:sysClr val="window" lastClr="FFFFFF"/>
                    </a:solidFill>
                  </a:tcPr>
                </a:tc>
                <a:tc>
                  <a:txBody>
                    <a:bodyPr/>
                    <a:lstStyle>
                      <a:lvl1pPr marL="0" algn="l" defTabSz="1219261" rtl="0" eaLnBrk="1" latinLnBrk="0" hangingPunct="1">
                        <a:defRPr sz="2400" kern="1200">
                          <a:solidFill>
                            <a:schemeClr val="dk1"/>
                          </a:solidFill>
                          <a:latin typeface="Arial"/>
                          <a:ea typeface="微软雅黑"/>
                        </a:defRPr>
                      </a:lvl1pPr>
                      <a:lvl2pPr marL="609630" algn="l" defTabSz="1219261" rtl="0" eaLnBrk="1" latinLnBrk="0" hangingPunct="1">
                        <a:defRPr sz="2400" kern="1200">
                          <a:solidFill>
                            <a:schemeClr val="dk1"/>
                          </a:solidFill>
                          <a:latin typeface="Arial"/>
                          <a:ea typeface="微软雅黑"/>
                        </a:defRPr>
                      </a:lvl2pPr>
                      <a:lvl3pPr marL="1219261" algn="l" defTabSz="1219261" rtl="0" eaLnBrk="1" latinLnBrk="0" hangingPunct="1">
                        <a:defRPr sz="2400" kern="1200">
                          <a:solidFill>
                            <a:schemeClr val="dk1"/>
                          </a:solidFill>
                          <a:latin typeface="Arial"/>
                          <a:ea typeface="微软雅黑"/>
                        </a:defRPr>
                      </a:lvl3pPr>
                      <a:lvl4pPr marL="1828891" algn="l" defTabSz="1219261" rtl="0" eaLnBrk="1" latinLnBrk="0" hangingPunct="1">
                        <a:defRPr sz="2400" kern="1200">
                          <a:solidFill>
                            <a:schemeClr val="dk1"/>
                          </a:solidFill>
                          <a:latin typeface="Arial"/>
                          <a:ea typeface="微软雅黑"/>
                        </a:defRPr>
                      </a:lvl4pPr>
                      <a:lvl5pPr marL="2438522" algn="l" defTabSz="1219261" rtl="0" eaLnBrk="1" latinLnBrk="0" hangingPunct="1">
                        <a:defRPr sz="2400" kern="1200">
                          <a:solidFill>
                            <a:schemeClr val="dk1"/>
                          </a:solidFill>
                          <a:latin typeface="Arial"/>
                          <a:ea typeface="微软雅黑"/>
                        </a:defRPr>
                      </a:lvl5pPr>
                      <a:lvl6pPr marL="3048152" algn="l" defTabSz="1219261" rtl="0" eaLnBrk="1" latinLnBrk="0" hangingPunct="1">
                        <a:defRPr sz="2400" kern="1200">
                          <a:solidFill>
                            <a:schemeClr val="dk1"/>
                          </a:solidFill>
                          <a:latin typeface="Arial"/>
                          <a:ea typeface="微软雅黑"/>
                        </a:defRPr>
                      </a:lvl6pPr>
                      <a:lvl7pPr marL="3657783" algn="l" defTabSz="1219261" rtl="0" eaLnBrk="1" latinLnBrk="0" hangingPunct="1">
                        <a:defRPr sz="2400" kern="1200">
                          <a:solidFill>
                            <a:schemeClr val="dk1"/>
                          </a:solidFill>
                          <a:latin typeface="Arial"/>
                          <a:ea typeface="微软雅黑"/>
                        </a:defRPr>
                      </a:lvl7pPr>
                      <a:lvl8pPr marL="4267413" algn="l" defTabSz="1219261" rtl="0" eaLnBrk="1" latinLnBrk="0" hangingPunct="1">
                        <a:defRPr sz="2400" kern="1200">
                          <a:solidFill>
                            <a:schemeClr val="dk1"/>
                          </a:solidFill>
                          <a:latin typeface="Arial"/>
                          <a:ea typeface="微软雅黑"/>
                        </a:defRPr>
                      </a:lvl8pPr>
                      <a:lvl9pPr marL="4877044" algn="l" defTabSz="1219261" rtl="0" eaLnBrk="1" latinLnBrk="0" hangingPunct="1">
                        <a:defRPr sz="2400" kern="1200">
                          <a:solidFill>
                            <a:schemeClr val="dk1"/>
                          </a:solidFill>
                          <a:latin typeface="Arial"/>
                          <a:ea typeface="微软雅黑"/>
                        </a:defRPr>
                      </a:lvl9pPr>
                    </a:lstStyle>
                    <a:p>
                      <a:pPr indent="144145" algn="ctr">
                        <a:spcAft>
                          <a:spcPts val="0"/>
                        </a:spcAft>
                      </a:pPr>
                      <a:r>
                        <a:rPr lang="en-US" sz="1800" baseline="0" dirty="0" smtClean="0">
                          <a:solidFill>
                            <a:schemeClr val="tx1">
                              <a:lumMod val="75000"/>
                              <a:lumOff val="25000"/>
                            </a:schemeClr>
                          </a:solidFill>
                          <a:effectLst/>
                          <a:sym typeface="+mn-lt"/>
                        </a:rPr>
                        <a:t>3994</a:t>
                      </a:r>
                      <a:endParaRPr lang="zh-CN" sz="1800" baseline="0" dirty="0">
                        <a:solidFill>
                          <a:schemeClr val="tx1">
                            <a:lumMod val="75000"/>
                            <a:lumOff val="25000"/>
                          </a:schemeClr>
                        </a:solidFill>
                        <a:effectLst/>
                        <a:latin typeface="+mn-lt"/>
                        <a:ea typeface="+mn-ea"/>
                        <a:cs typeface="+mn-ea"/>
                        <a:sym typeface="+mn-lt"/>
                      </a:endParaRPr>
                    </a:p>
                  </a:txBody>
                  <a:tcPr marL="68573" marR="68573"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solidFill>
                  </a:tcPr>
                </a:tc>
              </a:tr>
            </a:tbl>
          </a:graphicData>
        </a:graphic>
      </p:graphicFrame>
      <p:sp>
        <p:nvSpPr>
          <p:cNvPr id="11" name="TextBox 82"/>
          <p:cNvSpPr txBox="1">
            <a:spLocks noChangeArrowheads="1"/>
          </p:cNvSpPr>
          <p:nvPr/>
        </p:nvSpPr>
        <p:spPr bwMode="auto">
          <a:xfrm>
            <a:off x="1267451" y="2179472"/>
            <a:ext cx="489045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微软雅黑" pitchFamily="34" charset="-122"/>
              </a:defRPr>
            </a:lvl1pPr>
            <a:lvl2pPr marL="742950" indent="-285750">
              <a:defRPr>
                <a:solidFill>
                  <a:schemeClr val="tx1"/>
                </a:solidFill>
                <a:latin typeface="Arial" pitchFamily="34" charset="0"/>
                <a:ea typeface="微软雅黑" pitchFamily="34" charset="-122"/>
              </a:defRPr>
            </a:lvl2pPr>
            <a:lvl3pPr marL="1143000" indent="-228600">
              <a:defRPr>
                <a:solidFill>
                  <a:schemeClr val="tx1"/>
                </a:solidFill>
                <a:latin typeface="Arial" pitchFamily="34" charset="0"/>
                <a:ea typeface="微软雅黑" pitchFamily="34" charset="-122"/>
              </a:defRPr>
            </a:lvl3pPr>
            <a:lvl4pPr marL="1600200" indent="-228600">
              <a:defRPr>
                <a:solidFill>
                  <a:schemeClr val="tx1"/>
                </a:solidFill>
                <a:latin typeface="Arial" pitchFamily="34" charset="0"/>
                <a:ea typeface="微软雅黑" pitchFamily="34" charset="-122"/>
              </a:defRPr>
            </a:lvl4pPr>
            <a:lvl5pPr marL="2057400" indent="-228600">
              <a:defRPr>
                <a:solidFill>
                  <a:schemeClr val="tx1"/>
                </a:solidFill>
                <a:latin typeface="Arial" pitchFamily="34" charset="0"/>
                <a:ea typeface="微软雅黑" pitchFamily="34" charset="-122"/>
              </a:defRPr>
            </a:lvl5pPr>
            <a:lvl6pPr marL="2514600" indent="-228600" defTabSz="912813" fontAlgn="base">
              <a:spcBef>
                <a:spcPct val="0"/>
              </a:spcBef>
              <a:spcAft>
                <a:spcPct val="0"/>
              </a:spcAft>
              <a:defRPr>
                <a:solidFill>
                  <a:schemeClr val="tx1"/>
                </a:solidFill>
                <a:latin typeface="Arial" pitchFamily="34" charset="0"/>
                <a:ea typeface="微软雅黑" pitchFamily="34" charset="-122"/>
              </a:defRPr>
            </a:lvl6pPr>
            <a:lvl7pPr marL="2971800" indent="-228600" defTabSz="912813" fontAlgn="base">
              <a:spcBef>
                <a:spcPct val="0"/>
              </a:spcBef>
              <a:spcAft>
                <a:spcPct val="0"/>
              </a:spcAft>
              <a:defRPr>
                <a:solidFill>
                  <a:schemeClr val="tx1"/>
                </a:solidFill>
                <a:latin typeface="Arial" pitchFamily="34" charset="0"/>
                <a:ea typeface="微软雅黑" pitchFamily="34" charset="-122"/>
              </a:defRPr>
            </a:lvl7pPr>
            <a:lvl8pPr marL="3429000" indent="-228600" defTabSz="912813" fontAlgn="base">
              <a:spcBef>
                <a:spcPct val="0"/>
              </a:spcBef>
              <a:spcAft>
                <a:spcPct val="0"/>
              </a:spcAft>
              <a:defRPr>
                <a:solidFill>
                  <a:schemeClr val="tx1"/>
                </a:solidFill>
                <a:latin typeface="Arial" pitchFamily="34" charset="0"/>
                <a:ea typeface="微软雅黑" pitchFamily="34" charset="-122"/>
              </a:defRPr>
            </a:lvl8pPr>
            <a:lvl9pPr marL="3886200" indent="-228600" defTabSz="912813" fontAlgn="base">
              <a:spcBef>
                <a:spcPct val="0"/>
              </a:spcBef>
              <a:spcAft>
                <a:spcPct val="0"/>
              </a:spcAft>
              <a:defRPr>
                <a:solidFill>
                  <a:schemeClr val="tx1"/>
                </a:solidFill>
                <a:latin typeface="Arial" pitchFamily="34" charset="0"/>
                <a:ea typeface="微软雅黑" pitchFamily="34" charset="-122"/>
              </a:defRPr>
            </a:lvl9pPr>
          </a:lstStyle>
          <a:p>
            <a:pPr marL="285750" indent="-285750" defTabSz="914400">
              <a:buFont typeface="Wingdings" panose="05000000000000000000" pitchFamily="2" charset="2"/>
              <a:buChar char="Ø"/>
            </a:pPr>
            <a:r>
              <a:rPr lang="zh-CN" altLang="en-US" sz="2000" dirty="0" smtClean="0">
                <a:solidFill>
                  <a:prstClr val="black"/>
                </a:solidFill>
                <a:latin typeface="+mn-ea"/>
                <a:ea typeface="+mn-ea"/>
                <a:cs typeface="+mn-ea"/>
                <a:sym typeface="+mn-lt"/>
              </a:rPr>
              <a:t>数据来源</a:t>
            </a:r>
            <a:r>
              <a:rPr lang="en-US" altLang="zh-TW" sz="2000" dirty="0" smtClean="0">
                <a:solidFill>
                  <a:prstClr val="black"/>
                </a:solidFill>
                <a:latin typeface="+mn-ea"/>
                <a:ea typeface="+mn-ea"/>
                <a:cs typeface="+mn-ea"/>
                <a:sym typeface="+mn-lt"/>
              </a:rPr>
              <a:t>: </a:t>
            </a:r>
            <a:r>
              <a:rPr lang="zh-CN" altLang="en-US" sz="2000" dirty="0" smtClean="0">
                <a:solidFill>
                  <a:prstClr val="black"/>
                </a:solidFill>
                <a:latin typeface="+mn-ea"/>
                <a:ea typeface="+mn-ea"/>
                <a:cs typeface="+mn-ea"/>
                <a:sym typeface="+mn-lt"/>
              </a:rPr>
              <a:t>新浪微博</a:t>
            </a:r>
            <a:r>
              <a:rPr lang="en-US" altLang="zh-TW" sz="2000" dirty="0" smtClean="0">
                <a:solidFill>
                  <a:prstClr val="black"/>
                </a:solidFill>
                <a:latin typeface="+mn-ea"/>
                <a:ea typeface="+mn-ea"/>
                <a:cs typeface="+mn-ea"/>
                <a:sym typeface="+mn-lt"/>
              </a:rPr>
              <a:t> </a:t>
            </a:r>
            <a:r>
              <a:rPr lang="en-US" altLang="zh-TW" sz="1800" dirty="0" smtClean="0">
                <a:solidFill>
                  <a:prstClr val="black"/>
                </a:solidFill>
                <a:latin typeface="Arial"/>
                <a:ea typeface="微软雅黑"/>
                <a:cs typeface="+mn-ea"/>
                <a:sym typeface="+mn-lt"/>
              </a:rPr>
              <a:t>API</a:t>
            </a:r>
          </a:p>
          <a:p>
            <a:pPr marL="285750" indent="-285750" defTabSz="914400">
              <a:buFont typeface="Wingdings" panose="05000000000000000000" pitchFamily="2" charset="2"/>
              <a:buChar char="Ø"/>
            </a:pPr>
            <a:endParaRPr lang="en-US" altLang="zh-TW" sz="1800" dirty="0" smtClean="0">
              <a:solidFill>
                <a:prstClr val="black"/>
              </a:solidFill>
              <a:latin typeface="Arial"/>
              <a:ea typeface="微软雅黑"/>
              <a:cs typeface="+mn-ea"/>
              <a:sym typeface="+mn-lt"/>
            </a:endParaRPr>
          </a:p>
          <a:p>
            <a:pPr marL="285750" indent="-285750" defTabSz="914400">
              <a:buFont typeface="Wingdings" panose="05000000000000000000" pitchFamily="2" charset="2"/>
              <a:buChar char="Ø"/>
            </a:pPr>
            <a:r>
              <a:rPr lang="zh-CN" altLang="en-US" sz="2000" dirty="0" smtClean="0">
                <a:solidFill>
                  <a:prstClr val="black"/>
                </a:solidFill>
                <a:latin typeface="+mn-ea"/>
                <a:ea typeface="+mn-ea"/>
                <a:cs typeface="+mn-ea"/>
                <a:sym typeface="+mn-lt"/>
              </a:rPr>
              <a:t>时间跨度</a:t>
            </a:r>
            <a:r>
              <a:rPr lang="en-US" altLang="zh-CN" sz="2000" dirty="0" smtClean="0">
                <a:solidFill>
                  <a:prstClr val="black"/>
                </a:solidFill>
                <a:latin typeface="+mn-ea"/>
                <a:ea typeface="+mn-ea"/>
                <a:cs typeface="+mn-ea"/>
                <a:sym typeface="+mn-lt"/>
              </a:rPr>
              <a:t>: 2014</a:t>
            </a:r>
            <a:r>
              <a:rPr lang="zh-CN" altLang="en-US" sz="2000" dirty="0" smtClean="0">
                <a:solidFill>
                  <a:prstClr val="black"/>
                </a:solidFill>
                <a:latin typeface="+mn-ea"/>
                <a:ea typeface="+mn-ea"/>
                <a:cs typeface="+mn-ea"/>
                <a:sym typeface="+mn-lt"/>
              </a:rPr>
              <a:t>年</a:t>
            </a:r>
            <a:r>
              <a:rPr lang="en-US" altLang="zh-CN" sz="2000" dirty="0" smtClean="0">
                <a:solidFill>
                  <a:prstClr val="black"/>
                </a:solidFill>
                <a:latin typeface="+mn-ea"/>
                <a:ea typeface="+mn-ea"/>
                <a:cs typeface="+mn-ea"/>
                <a:sym typeface="+mn-lt"/>
              </a:rPr>
              <a:t>4</a:t>
            </a:r>
            <a:r>
              <a:rPr lang="zh-CN" altLang="en-US" sz="2000" dirty="0" smtClean="0">
                <a:solidFill>
                  <a:prstClr val="black"/>
                </a:solidFill>
                <a:latin typeface="+mn-ea"/>
                <a:ea typeface="+mn-ea"/>
                <a:cs typeface="+mn-ea"/>
                <a:sym typeface="+mn-lt"/>
              </a:rPr>
              <a:t>月</a:t>
            </a:r>
            <a:r>
              <a:rPr lang="en-US" altLang="zh-CN" sz="2000" dirty="0" smtClean="0">
                <a:solidFill>
                  <a:prstClr val="black"/>
                </a:solidFill>
                <a:latin typeface="+mn-ea"/>
                <a:ea typeface="+mn-ea"/>
                <a:cs typeface="+mn-ea"/>
                <a:sym typeface="+mn-lt"/>
              </a:rPr>
              <a:t>1</a:t>
            </a:r>
            <a:r>
              <a:rPr lang="zh-CN" altLang="en-US" sz="2000" dirty="0" smtClean="0">
                <a:solidFill>
                  <a:prstClr val="black"/>
                </a:solidFill>
                <a:latin typeface="+mn-ea"/>
                <a:ea typeface="+mn-ea"/>
                <a:cs typeface="+mn-ea"/>
                <a:sym typeface="+mn-lt"/>
              </a:rPr>
              <a:t>日至</a:t>
            </a:r>
            <a:r>
              <a:rPr lang="en-US" altLang="zh-CN" sz="2000" dirty="0" smtClean="0">
                <a:solidFill>
                  <a:prstClr val="black"/>
                </a:solidFill>
                <a:latin typeface="+mn-ea"/>
                <a:ea typeface="+mn-ea"/>
                <a:cs typeface="+mn-ea"/>
                <a:sym typeface="+mn-lt"/>
              </a:rPr>
              <a:t>4</a:t>
            </a:r>
            <a:r>
              <a:rPr lang="zh-CN" altLang="en-US" sz="2000" dirty="0" smtClean="0">
                <a:solidFill>
                  <a:prstClr val="black"/>
                </a:solidFill>
                <a:latin typeface="+mn-ea"/>
                <a:ea typeface="+mn-ea"/>
                <a:cs typeface="+mn-ea"/>
                <a:sym typeface="+mn-lt"/>
              </a:rPr>
              <a:t>月</a:t>
            </a:r>
            <a:r>
              <a:rPr lang="en-US" altLang="zh-CN" sz="2000" dirty="0" smtClean="0">
                <a:solidFill>
                  <a:prstClr val="black"/>
                </a:solidFill>
                <a:latin typeface="+mn-ea"/>
                <a:ea typeface="+mn-ea"/>
                <a:cs typeface="+mn-ea"/>
                <a:sym typeface="+mn-lt"/>
              </a:rPr>
              <a:t>30</a:t>
            </a:r>
            <a:r>
              <a:rPr lang="zh-CN" altLang="en-US" sz="2000" dirty="0" smtClean="0">
                <a:solidFill>
                  <a:prstClr val="black"/>
                </a:solidFill>
                <a:latin typeface="+mn-ea"/>
                <a:ea typeface="+mn-ea"/>
                <a:cs typeface="+mn-ea"/>
                <a:sym typeface="+mn-lt"/>
              </a:rPr>
              <a:t>日</a:t>
            </a:r>
            <a:endParaRPr lang="en-US" altLang="zh-CN" sz="2000" dirty="0" smtClean="0">
              <a:solidFill>
                <a:prstClr val="black"/>
              </a:solidFill>
              <a:latin typeface="+mn-ea"/>
              <a:ea typeface="+mn-ea"/>
              <a:cs typeface="+mn-ea"/>
              <a:sym typeface="+mn-lt"/>
            </a:endParaRPr>
          </a:p>
        </p:txBody>
      </p:sp>
      <p:sp>
        <p:nvSpPr>
          <p:cNvPr id="12" name="矩形 11"/>
          <p:cNvSpPr/>
          <p:nvPr/>
        </p:nvSpPr>
        <p:spPr>
          <a:xfrm>
            <a:off x="1267451" y="1397318"/>
            <a:ext cx="1467068" cy="400110"/>
          </a:xfrm>
          <a:prstGeom prst="rect">
            <a:avLst/>
          </a:prstGeom>
        </p:spPr>
        <p:txBody>
          <a:bodyPr wrap="none">
            <a:spAutoFit/>
          </a:bodyPr>
          <a:lstStyle/>
          <a:p>
            <a:pPr defTabSz="914400"/>
            <a:r>
              <a:rPr lang="zh-CN" altLang="en-US" sz="2000" b="1" dirty="0">
                <a:solidFill>
                  <a:prstClr val="black"/>
                </a:solidFill>
                <a:latin typeface="华文楷体" panose="02010600040101010101" pitchFamily="2" charset="-122"/>
                <a:ea typeface="华文楷体" panose="02010600040101010101" pitchFamily="2" charset="-122"/>
              </a:rPr>
              <a:t>实验数据集</a:t>
            </a:r>
            <a:endParaRPr lang="en-US" altLang="zh-CN" sz="2000" b="1" dirty="0">
              <a:solidFill>
                <a:prstClr val="black"/>
              </a:solidFill>
              <a:latin typeface="华文楷体" panose="02010600040101010101" pitchFamily="2" charset="-122"/>
              <a:ea typeface="华文楷体" panose="02010600040101010101" pitchFamily="2" charset="-122"/>
            </a:endParaRPr>
          </a:p>
        </p:txBody>
      </p:sp>
      <p:grpSp>
        <p:nvGrpSpPr>
          <p:cNvPr id="13" name="组合 12"/>
          <p:cNvGrpSpPr>
            <a:grpSpLocks noChangeAspect="1"/>
          </p:cNvGrpSpPr>
          <p:nvPr/>
        </p:nvGrpSpPr>
        <p:grpSpPr>
          <a:xfrm>
            <a:off x="699827" y="1327373"/>
            <a:ext cx="540000" cy="540000"/>
            <a:chOff x="338180" y="1015602"/>
            <a:chExt cx="986490" cy="986490"/>
          </a:xfrm>
        </p:grpSpPr>
        <p:sp>
          <p:nvSpPr>
            <p:cNvPr id="14" name="Oval 32"/>
            <p:cNvSpPr/>
            <p:nvPr/>
          </p:nvSpPr>
          <p:spPr>
            <a:xfrm>
              <a:off x="338180" y="1015602"/>
              <a:ext cx="986490" cy="986490"/>
            </a:xfrm>
            <a:prstGeom prst="ellipse">
              <a:avLst/>
            </a:prstGeom>
            <a:solidFill>
              <a:srgbClr val="25B7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微软雅黑"/>
                <a:cs typeface="+mn-cs"/>
              </a:endParaRPr>
            </a:p>
          </p:txBody>
        </p:sp>
        <p:pic>
          <p:nvPicPr>
            <p:cNvPr id="15"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sp>
        <p:nvSpPr>
          <p:cNvPr id="16" name="矩形 15"/>
          <p:cNvSpPr/>
          <p:nvPr/>
        </p:nvSpPr>
        <p:spPr>
          <a:xfrm>
            <a:off x="4956973" y="3588126"/>
            <a:ext cx="1620957" cy="338554"/>
          </a:xfrm>
          <a:prstGeom prst="rect">
            <a:avLst/>
          </a:prstGeom>
        </p:spPr>
        <p:txBody>
          <a:bodyPr wrap="none">
            <a:spAutoFit/>
          </a:bodyPr>
          <a:lstStyle/>
          <a:p>
            <a:r>
              <a:rPr lang="zh-CN" altLang="en-US" sz="1600" dirty="0" smtClean="0">
                <a:latin typeface="+mn-ea"/>
              </a:rPr>
              <a:t>数据集统计信息</a:t>
            </a:r>
            <a:endParaRPr lang="zh-CN" altLang="en-US" sz="1600" dirty="0">
              <a:latin typeface="+mn-ea"/>
            </a:endParaRPr>
          </a:p>
        </p:txBody>
      </p:sp>
    </p:spTree>
    <p:extLst>
      <p:ext uri="{BB962C8B-B14F-4D97-AF65-F5344CB8AC3E}">
        <p14:creationId xmlns:p14="http://schemas.microsoft.com/office/powerpoint/2010/main" val="1434120572"/>
      </p:ext>
    </p:extLst>
  </p:cSld>
  <p:clrMapOvr>
    <a:masterClrMapping/>
  </p:clrMapOvr>
  <p:transition spd="slow" advTm="18807">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5170" y="492128"/>
            <a:ext cx="1169564"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实验设置</a:t>
            </a:r>
            <a:endParaRPr lang="zh-CN" altLang="en-US" sz="1800" b="1" dirty="0">
              <a:solidFill>
                <a:srgbClr val="03CCCE"/>
              </a:solidFill>
              <a:cs typeface="+mn-ea"/>
              <a:sym typeface="+mn-lt"/>
            </a:endParaRPr>
          </a:p>
        </p:txBody>
      </p:sp>
      <p:sp>
        <p:nvSpPr>
          <p:cNvPr id="36" name="文本框 147"/>
          <p:cNvSpPr txBox="1"/>
          <p:nvPr/>
        </p:nvSpPr>
        <p:spPr bwMode="auto">
          <a:xfrm>
            <a:off x="1811083" y="2355849"/>
            <a:ext cx="7524483" cy="461665"/>
          </a:xfrm>
          <a:prstGeom prst="rect">
            <a:avLst/>
          </a:prstGeom>
          <a:noFill/>
        </p:spPr>
        <p:txBody>
          <a:bodyPr wrap="square">
            <a:spAutoFit/>
          </a:bodyPr>
          <a:lstStyle/>
          <a:p>
            <a:pPr defTabSz="914332" fontAlgn="auto">
              <a:lnSpc>
                <a:spcPct val="120000"/>
              </a:lnSpc>
              <a:spcAft>
                <a:spcPts val="0"/>
              </a:spcAft>
              <a:defRPr/>
            </a:pPr>
            <a:r>
              <a:rPr lang="en-US" altLang="zh-CN" sz="2000" dirty="0" err="1" smtClean="0">
                <a:solidFill>
                  <a:schemeClr val="tx1">
                    <a:lumMod val="75000"/>
                    <a:lumOff val="25000"/>
                  </a:schemeClr>
                </a:solidFill>
                <a:latin typeface="+mn-lt"/>
                <a:ea typeface="+mn-ea"/>
                <a:cs typeface="+mn-ea"/>
                <a:sym typeface="+mn-lt"/>
              </a:rPr>
              <a:t>OLDA</a:t>
            </a:r>
            <a:r>
              <a:rPr lang="en-US" altLang="zh-CN" sz="2000" dirty="0">
                <a:solidFill>
                  <a:schemeClr val="tx1">
                    <a:lumMod val="75000"/>
                    <a:lumOff val="25000"/>
                  </a:schemeClr>
                </a:solidFill>
                <a:latin typeface="+mn-lt"/>
                <a:ea typeface="+mn-ea"/>
                <a:cs typeface="+mn-ea"/>
                <a:sym typeface="+mn-lt"/>
              </a:rPr>
              <a:t>: </a:t>
            </a:r>
            <a:r>
              <a:rPr lang="en-US" altLang="zh-CN" sz="2000" dirty="0" smtClean="0">
                <a:solidFill>
                  <a:schemeClr val="tx1">
                    <a:lumMod val="75000"/>
                    <a:lumOff val="25000"/>
                  </a:schemeClr>
                </a:solidFill>
                <a:latin typeface="+mn-lt"/>
                <a:ea typeface="+mn-ea"/>
                <a:cs typeface="+mn-ea"/>
                <a:sym typeface="+mn-lt"/>
              </a:rPr>
              <a:t>Online-</a:t>
            </a:r>
            <a:r>
              <a:rPr lang="en-US" altLang="zh-CN" sz="2000" dirty="0" err="1" smtClean="0">
                <a:solidFill>
                  <a:schemeClr val="tx1">
                    <a:lumMod val="75000"/>
                    <a:lumOff val="25000"/>
                  </a:schemeClr>
                </a:solidFill>
                <a:latin typeface="+mn-lt"/>
                <a:ea typeface="+mn-ea"/>
                <a:cs typeface="+mn-ea"/>
                <a:sym typeface="+mn-lt"/>
              </a:rPr>
              <a:t>LDA</a:t>
            </a:r>
            <a:r>
              <a:rPr lang="en-US" altLang="zh-CN" sz="2000" dirty="0" smtClean="0">
                <a:solidFill>
                  <a:schemeClr val="tx1">
                    <a:lumMod val="75000"/>
                    <a:lumOff val="25000"/>
                  </a:schemeClr>
                </a:solidFill>
                <a:latin typeface="+mn-lt"/>
                <a:ea typeface="+mn-ea"/>
                <a:cs typeface="+mn-ea"/>
                <a:sym typeface="+mn-lt"/>
              </a:rPr>
              <a:t> </a:t>
            </a:r>
            <a:r>
              <a:rPr lang="zh-CN" altLang="en-US" sz="2000" dirty="0" smtClean="0">
                <a:solidFill>
                  <a:schemeClr val="tx1">
                    <a:lumMod val="75000"/>
                    <a:lumOff val="25000"/>
                  </a:schemeClr>
                </a:solidFill>
                <a:latin typeface="+mn-lt"/>
                <a:ea typeface="+mn-ea"/>
                <a:cs typeface="+mn-ea"/>
                <a:sym typeface="+mn-lt"/>
              </a:rPr>
              <a:t>的</a:t>
            </a:r>
            <a:r>
              <a:rPr lang="zh-CN" altLang="en-US" sz="2000" dirty="0">
                <a:solidFill>
                  <a:schemeClr val="tx1">
                    <a:lumMod val="75000"/>
                    <a:lumOff val="25000"/>
                  </a:schemeClr>
                </a:solidFill>
                <a:cs typeface="+mn-ea"/>
                <a:sym typeface="+mn-lt"/>
              </a:rPr>
              <a:t>缩写，经典算法</a:t>
            </a:r>
            <a:r>
              <a:rPr lang="en-US" altLang="zh-CN" sz="2000" dirty="0" err="1">
                <a:solidFill>
                  <a:schemeClr val="tx1">
                    <a:lumMod val="75000"/>
                    <a:lumOff val="25000"/>
                  </a:schemeClr>
                </a:solidFill>
                <a:cs typeface="+mn-ea"/>
                <a:sym typeface="+mn-lt"/>
              </a:rPr>
              <a:t>LDA</a:t>
            </a:r>
            <a:r>
              <a:rPr lang="zh-CN" altLang="en-US" sz="2000" dirty="0">
                <a:solidFill>
                  <a:schemeClr val="tx1">
                    <a:lumMod val="75000"/>
                    <a:lumOff val="25000"/>
                  </a:schemeClr>
                </a:solidFill>
                <a:cs typeface="+mn-ea"/>
                <a:sym typeface="+mn-lt"/>
              </a:rPr>
              <a:t>在数据流上的扩展版本</a:t>
            </a:r>
            <a:endParaRPr lang="en-US" altLang="zh-CN" sz="2000" dirty="0">
              <a:solidFill>
                <a:schemeClr val="tx1">
                  <a:lumMod val="75000"/>
                  <a:lumOff val="25000"/>
                </a:schemeClr>
              </a:solidFill>
              <a:latin typeface="+mn-lt"/>
              <a:ea typeface="+mn-ea"/>
              <a:cs typeface="+mn-ea"/>
              <a:sym typeface="+mn-lt"/>
            </a:endParaRPr>
          </a:p>
        </p:txBody>
      </p:sp>
      <p:sp>
        <p:nvSpPr>
          <p:cNvPr id="37" name="文本框 147"/>
          <p:cNvSpPr txBox="1"/>
          <p:nvPr/>
        </p:nvSpPr>
        <p:spPr bwMode="auto">
          <a:xfrm>
            <a:off x="1811083" y="3273086"/>
            <a:ext cx="6142036" cy="427745"/>
          </a:xfrm>
          <a:prstGeom prst="rect">
            <a:avLst/>
          </a:prstGeom>
          <a:noFill/>
        </p:spPr>
        <p:txBody>
          <a:bodyPr>
            <a:spAutoFit/>
          </a:bodyPr>
          <a:lstStyle/>
          <a:p>
            <a:pPr defTabSz="914332" fontAlgn="auto">
              <a:lnSpc>
                <a:spcPct val="120000"/>
              </a:lnSpc>
              <a:spcAft>
                <a:spcPts val="0"/>
              </a:spcAft>
              <a:defRPr/>
            </a:pPr>
            <a:r>
              <a:rPr lang="en-US" altLang="zh-CN" sz="2000" dirty="0" err="1" smtClean="0">
                <a:solidFill>
                  <a:schemeClr val="tx1">
                    <a:lumMod val="75000"/>
                    <a:lumOff val="25000"/>
                  </a:schemeClr>
                </a:solidFill>
                <a:latin typeface="+mn-lt"/>
                <a:ea typeface="+mn-ea"/>
                <a:cs typeface="+mn-ea"/>
                <a:sym typeface="+mn-lt"/>
              </a:rPr>
              <a:t>SFSD</a:t>
            </a:r>
            <a:r>
              <a:rPr lang="en-US" altLang="zh-CN" sz="2000" dirty="0">
                <a:solidFill>
                  <a:schemeClr val="tx1">
                    <a:lumMod val="75000"/>
                    <a:lumOff val="25000"/>
                  </a:schemeClr>
                </a:solidFill>
                <a:latin typeface="+mn-lt"/>
                <a:ea typeface="+mn-ea"/>
                <a:cs typeface="+mn-ea"/>
                <a:sym typeface="+mn-lt"/>
              </a:rPr>
              <a:t>: </a:t>
            </a:r>
            <a:r>
              <a:rPr lang="en-US" altLang="zh-CN" sz="2000" dirty="0" smtClean="0">
                <a:solidFill>
                  <a:schemeClr val="tx1">
                    <a:lumMod val="75000"/>
                    <a:lumOff val="25000"/>
                  </a:schemeClr>
                </a:solidFill>
                <a:latin typeface="+mn-lt"/>
                <a:ea typeface="+mn-ea"/>
                <a:cs typeface="+mn-ea"/>
                <a:sym typeface="+mn-lt"/>
              </a:rPr>
              <a:t>Streaming First </a:t>
            </a:r>
            <a:r>
              <a:rPr lang="en-US" altLang="zh-CN" sz="2000" dirty="0">
                <a:solidFill>
                  <a:schemeClr val="tx1">
                    <a:lumMod val="75000"/>
                    <a:lumOff val="25000"/>
                  </a:schemeClr>
                </a:solidFill>
                <a:latin typeface="+mn-lt"/>
                <a:ea typeface="+mn-ea"/>
                <a:cs typeface="+mn-ea"/>
                <a:sym typeface="+mn-lt"/>
              </a:rPr>
              <a:t>S</a:t>
            </a:r>
            <a:r>
              <a:rPr lang="en-US" altLang="zh-CN" sz="2000" dirty="0" smtClean="0">
                <a:solidFill>
                  <a:schemeClr val="tx1">
                    <a:lumMod val="75000"/>
                    <a:lumOff val="25000"/>
                  </a:schemeClr>
                </a:solidFill>
                <a:latin typeface="+mn-lt"/>
                <a:ea typeface="+mn-ea"/>
                <a:cs typeface="+mn-ea"/>
                <a:sym typeface="+mn-lt"/>
              </a:rPr>
              <a:t>tory Detection</a:t>
            </a:r>
          </a:p>
        </p:txBody>
      </p:sp>
      <p:sp>
        <p:nvSpPr>
          <p:cNvPr id="38" name="文本框 147"/>
          <p:cNvSpPr txBox="1"/>
          <p:nvPr/>
        </p:nvSpPr>
        <p:spPr bwMode="auto">
          <a:xfrm>
            <a:off x="1811083" y="4223384"/>
            <a:ext cx="4984433" cy="427745"/>
          </a:xfrm>
          <a:prstGeom prst="rect">
            <a:avLst/>
          </a:prstGeom>
          <a:noFill/>
        </p:spPr>
        <p:txBody>
          <a:bodyPr wrap="square">
            <a:spAutoFit/>
          </a:bodyPr>
          <a:lstStyle/>
          <a:p>
            <a:pPr defTabSz="914332" fontAlgn="auto">
              <a:lnSpc>
                <a:spcPct val="120000"/>
              </a:lnSpc>
              <a:spcAft>
                <a:spcPts val="0"/>
              </a:spcAft>
              <a:defRPr/>
            </a:pPr>
            <a:r>
              <a:rPr lang="en-US" altLang="zh-CN" sz="2000" dirty="0" err="1" smtClean="0">
                <a:solidFill>
                  <a:schemeClr val="tx1">
                    <a:lumMod val="75000"/>
                    <a:lumOff val="25000"/>
                  </a:schemeClr>
                </a:solidFill>
                <a:latin typeface="+mn-lt"/>
                <a:ea typeface="+mn-ea"/>
                <a:cs typeface="+mn-ea"/>
                <a:sym typeface="+mn-lt"/>
              </a:rPr>
              <a:t>HUPC</a:t>
            </a:r>
            <a:r>
              <a:rPr lang="en-US" altLang="zh-CN" sz="2000" dirty="0" smtClean="0">
                <a:solidFill>
                  <a:schemeClr val="tx1">
                    <a:lumMod val="75000"/>
                    <a:lumOff val="25000"/>
                  </a:schemeClr>
                </a:solidFill>
                <a:latin typeface="+mn-lt"/>
                <a:ea typeface="+mn-ea"/>
                <a:cs typeface="+mn-ea"/>
                <a:sym typeface="+mn-lt"/>
              </a:rPr>
              <a:t>: High Utility Pattern Clustering</a:t>
            </a:r>
            <a:endParaRPr lang="en-US" altLang="zh-CN" sz="2000" dirty="0">
              <a:solidFill>
                <a:schemeClr val="tx1">
                  <a:lumMod val="75000"/>
                  <a:lumOff val="25000"/>
                </a:schemeClr>
              </a:solidFill>
              <a:latin typeface="+mn-lt"/>
              <a:ea typeface="+mn-ea"/>
              <a:cs typeface="+mn-ea"/>
              <a:sym typeface="+mn-lt"/>
            </a:endParaRPr>
          </a:p>
        </p:txBody>
      </p:sp>
      <p:sp>
        <p:nvSpPr>
          <p:cNvPr id="39" name="矩形 38"/>
          <p:cNvSpPr/>
          <p:nvPr/>
        </p:nvSpPr>
        <p:spPr>
          <a:xfrm>
            <a:off x="1267451" y="1397318"/>
            <a:ext cx="1210588" cy="400110"/>
          </a:xfrm>
          <a:prstGeom prst="rect">
            <a:avLst/>
          </a:prstGeom>
        </p:spPr>
        <p:txBody>
          <a:bodyPr wrap="none">
            <a:spAutoFit/>
          </a:bodyPr>
          <a:lstStyle/>
          <a:p>
            <a:r>
              <a:rPr lang="zh-CN" altLang="en-US" sz="2000" dirty="0" smtClean="0"/>
              <a:t>基线方法</a:t>
            </a:r>
            <a:endParaRPr lang="en-US" altLang="zh-CN" sz="2000" dirty="0"/>
          </a:p>
        </p:txBody>
      </p:sp>
      <p:grpSp>
        <p:nvGrpSpPr>
          <p:cNvPr id="40" name="组合 39"/>
          <p:cNvGrpSpPr>
            <a:grpSpLocks noChangeAspect="1"/>
          </p:cNvGrpSpPr>
          <p:nvPr/>
        </p:nvGrpSpPr>
        <p:grpSpPr>
          <a:xfrm>
            <a:off x="699827" y="1327373"/>
            <a:ext cx="540000" cy="540000"/>
            <a:chOff x="338180" y="1015602"/>
            <a:chExt cx="986490" cy="986490"/>
          </a:xfrm>
        </p:grpSpPr>
        <p:sp>
          <p:nvSpPr>
            <p:cNvPr id="41"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42"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sp>
        <p:nvSpPr>
          <p:cNvPr id="43" name="Freeform 20"/>
          <p:cNvSpPr>
            <a:spLocks noEditPoints="1"/>
          </p:cNvSpPr>
          <p:nvPr/>
        </p:nvSpPr>
        <p:spPr bwMode="auto">
          <a:xfrm>
            <a:off x="1329398" y="3259946"/>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44" name="Freeform 20"/>
          <p:cNvSpPr>
            <a:spLocks noEditPoints="1"/>
          </p:cNvSpPr>
          <p:nvPr/>
        </p:nvSpPr>
        <p:spPr bwMode="auto">
          <a:xfrm>
            <a:off x="1329398" y="2342709"/>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45" name="Freeform 20"/>
          <p:cNvSpPr>
            <a:spLocks noEditPoints="1"/>
          </p:cNvSpPr>
          <p:nvPr/>
        </p:nvSpPr>
        <p:spPr bwMode="auto">
          <a:xfrm>
            <a:off x="1329398" y="4210244"/>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spTree>
    <p:extLst>
      <p:ext uri="{BB962C8B-B14F-4D97-AF65-F5344CB8AC3E}">
        <p14:creationId xmlns:p14="http://schemas.microsoft.com/office/powerpoint/2010/main" val="1061629713"/>
      </p:ext>
    </p:extLst>
  </p:cSld>
  <p:clrMapOvr>
    <a:masterClrMapping/>
  </p:clrMapOvr>
  <p:transition spd="slow" advTm="6739">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5170" y="492128"/>
            <a:ext cx="1169564"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实验设置</a:t>
            </a:r>
            <a:endParaRPr lang="zh-CN" altLang="en-US" sz="1800" b="1" dirty="0">
              <a:solidFill>
                <a:srgbClr val="03CCCE"/>
              </a:solidFill>
              <a:cs typeface="+mn-ea"/>
              <a:sym typeface="+mn-lt"/>
            </a:endParaRPr>
          </a:p>
        </p:txBody>
      </p:sp>
      <p:sp>
        <p:nvSpPr>
          <p:cNvPr id="39" name="矩形 38"/>
          <p:cNvSpPr/>
          <p:nvPr/>
        </p:nvSpPr>
        <p:spPr>
          <a:xfrm>
            <a:off x="1267451" y="1397318"/>
            <a:ext cx="1210588" cy="400110"/>
          </a:xfrm>
          <a:prstGeom prst="rect">
            <a:avLst/>
          </a:prstGeom>
        </p:spPr>
        <p:txBody>
          <a:bodyPr wrap="none">
            <a:spAutoFit/>
          </a:bodyPr>
          <a:lstStyle/>
          <a:p>
            <a:r>
              <a:rPr lang="zh-CN" altLang="en-US" sz="2000" dirty="0" smtClean="0"/>
              <a:t>评价指标</a:t>
            </a:r>
            <a:endParaRPr lang="en-US" altLang="zh-CN" sz="2000" dirty="0"/>
          </a:p>
        </p:txBody>
      </p:sp>
      <p:grpSp>
        <p:nvGrpSpPr>
          <p:cNvPr id="40" name="组合 39"/>
          <p:cNvGrpSpPr>
            <a:grpSpLocks noChangeAspect="1"/>
          </p:cNvGrpSpPr>
          <p:nvPr/>
        </p:nvGrpSpPr>
        <p:grpSpPr>
          <a:xfrm>
            <a:off x="699827" y="1327373"/>
            <a:ext cx="540000" cy="540000"/>
            <a:chOff x="338180" y="1015602"/>
            <a:chExt cx="986490" cy="986490"/>
          </a:xfrm>
        </p:grpSpPr>
        <p:sp>
          <p:nvSpPr>
            <p:cNvPr id="41"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42"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pSp>
        <p:nvGrpSpPr>
          <p:cNvPr id="12" name="组合 11"/>
          <p:cNvGrpSpPr/>
          <p:nvPr/>
        </p:nvGrpSpPr>
        <p:grpSpPr>
          <a:xfrm>
            <a:off x="1267451" y="3227609"/>
            <a:ext cx="8078176" cy="830997"/>
            <a:chOff x="1329398" y="3266516"/>
            <a:chExt cx="8078176" cy="830997"/>
          </a:xfrm>
        </p:grpSpPr>
        <p:sp>
          <p:nvSpPr>
            <p:cNvPr id="37" name="文本框 147"/>
            <p:cNvSpPr txBox="1"/>
            <p:nvPr/>
          </p:nvSpPr>
          <p:spPr bwMode="auto">
            <a:xfrm>
              <a:off x="1811082" y="3266516"/>
              <a:ext cx="7596492" cy="830997"/>
            </a:xfrm>
            <a:prstGeom prst="rect">
              <a:avLst/>
            </a:prstGeom>
            <a:noFill/>
          </p:spPr>
          <p:txBody>
            <a:bodyPr wrap="square">
              <a:spAutoFit/>
            </a:bodyPr>
            <a:lstStyle/>
            <a:p>
              <a:pPr defTabSz="914332" fontAlgn="auto">
                <a:lnSpc>
                  <a:spcPct val="120000"/>
                </a:lnSpc>
                <a:spcAft>
                  <a:spcPts val="0"/>
                </a:spcAft>
                <a:defRPr/>
              </a:pPr>
              <a:r>
                <a:rPr lang="en-US" altLang="zh-CN" sz="2000" dirty="0">
                  <a:solidFill>
                    <a:schemeClr val="tx1">
                      <a:lumMod val="75000"/>
                      <a:lumOff val="25000"/>
                    </a:schemeClr>
                  </a:solidFill>
                  <a:cs typeface="+mn-ea"/>
                  <a:sym typeface="+mn-lt"/>
                </a:rPr>
                <a:t>Recall</a:t>
              </a:r>
              <a:r>
                <a:rPr lang="zh-CN" altLang="en-US" sz="2000" dirty="0" smtClean="0">
                  <a:solidFill>
                    <a:schemeClr val="tx1">
                      <a:lumMod val="75000"/>
                      <a:lumOff val="25000"/>
                    </a:schemeClr>
                  </a:solidFill>
                  <a:cs typeface="+mn-ea"/>
                  <a:sym typeface="+mn-lt"/>
                </a:rPr>
                <a:t>：召回率定义</a:t>
              </a:r>
              <a:r>
                <a:rPr lang="zh-CN" altLang="en-US" sz="2000" dirty="0">
                  <a:solidFill>
                    <a:schemeClr val="tx1">
                      <a:lumMod val="75000"/>
                      <a:lumOff val="25000"/>
                    </a:schemeClr>
                  </a:solidFill>
                  <a:cs typeface="+mn-ea"/>
                  <a:sym typeface="+mn-lt"/>
                </a:rPr>
                <a:t>为采用某一主题探测算法</a:t>
              </a:r>
              <a:r>
                <a:rPr lang="zh-CN" altLang="en-US" sz="2000" dirty="0" smtClean="0">
                  <a:solidFill>
                    <a:schemeClr val="tx1">
                      <a:lumMod val="75000"/>
                      <a:lumOff val="25000"/>
                    </a:schemeClr>
                  </a:solidFill>
                  <a:cs typeface="+mn-ea"/>
                  <a:sym typeface="+mn-lt"/>
                </a:rPr>
                <a:t>探测得到</a:t>
              </a:r>
              <a:r>
                <a:rPr lang="zh-CN" altLang="en-US" sz="2000" dirty="0">
                  <a:solidFill>
                    <a:schemeClr val="tx1">
                      <a:lumMod val="75000"/>
                      <a:lumOff val="25000"/>
                    </a:schemeClr>
                  </a:solidFill>
                  <a:cs typeface="+mn-ea"/>
                  <a:sym typeface="+mn-lt"/>
                </a:rPr>
                <a:t>的真实主题占所有真实主题的</a:t>
              </a:r>
              <a:r>
                <a:rPr lang="zh-CN" altLang="en-US" sz="2000" dirty="0" smtClean="0">
                  <a:solidFill>
                    <a:schemeClr val="tx1">
                      <a:lumMod val="75000"/>
                      <a:lumOff val="25000"/>
                    </a:schemeClr>
                  </a:solidFill>
                  <a:cs typeface="+mn-ea"/>
                  <a:sym typeface="+mn-lt"/>
                </a:rPr>
                <a:t>比例</a:t>
              </a:r>
              <a:endParaRPr lang="en-US" altLang="zh-CN" sz="2000" dirty="0" smtClean="0">
                <a:solidFill>
                  <a:schemeClr val="tx1">
                    <a:lumMod val="75000"/>
                    <a:lumOff val="25000"/>
                  </a:schemeClr>
                </a:solidFill>
                <a:latin typeface="+mn-lt"/>
                <a:ea typeface="+mn-ea"/>
                <a:cs typeface="+mn-ea"/>
                <a:sym typeface="+mn-lt"/>
              </a:endParaRPr>
            </a:p>
          </p:txBody>
        </p:sp>
        <p:sp>
          <p:nvSpPr>
            <p:cNvPr id="43" name="Freeform 20"/>
            <p:cNvSpPr>
              <a:spLocks noEditPoints="1"/>
            </p:cNvSpPr>
            <p:nvPr/>
          </p:nvSpPr>
          <p:spPr bwMode="auto">
            <a:xfrm>
              <a:off x="1329398" y="3455002"/>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11" name="组合 10"/>
          <p:cNvGrpSpPr/>
          <p:nvPr/>
        </p:nvGrpSpPr>
        <p:grpSpPr>
          <a:xfrm>
            <a:off x="1267451" y="2277666"/>
            <a:ext cx="8078176" cy="830997"/>
            <a:chOff x="1329398" y="2349279"/>
            <a:chExt cx="8078176" cy="830997"/>
          </a:xfrm>
        </p:grpSpPr>
        <p:sp>
          <p:nvSpPr>
            <p:cNvPr id="36" name="文本框 147"/>
            <p:cNvSpPr txBox="1"/>
            <p:nvPr/>
          </p:nvSpPr>
          <p:spPr bwMode="auto">
            <a:xfrm>
              <a:off x="1811083" y="2349279"/>
              <a:ext cx="7596491" cy="830997"/>
            </a:xfrm>
            <a:prstGeom prst="rect">
              <a:avLst/>
            </a:prstGeom>
            <a:noFill/>
          </p:spPr>
          <p:txBody>
            <a:bodyPr wrap="square">
              <a:spAutoFit/>
            </a:bodyPr>
            <a:lstStyle/>
            <a:p>
              <a:pPr defTabSz="914332" fontAlgn="auto">
                <a:lnSpc>
                  <a:spcPct val="120000"/>
                </a:lnSpc>
                <a:spcAft>
                  <a:spcPts val="0"/>
                </a:spcAft>
                <a:defRPr/>
              </a:pPr>
              <a:r>
                <a:rPr lang="en-US" altLang="zh-CN" sz="2000" dirty="0" smtClean="0">
                  <a:solidFill>
                    <a:schemeClr val="tx1">
                      <a:lumMod val="75000"/>
                      <a:lumOff val="25000"/>
                    </a:schemeClr>
                  </a:solidFill>
                  <a:cs typeface="+mn-ea"/>
                  <a:sym typeface="+mn-lt"/>
                </a:rPr>
                <a:t>Precision</a:t>
              </a:r>
              <a:r>
                <a:rPr lang="zh-CN" altLang="en-US" sz="2000" dirty="0" smtClean="0">
                  <a:solidFill>
                    <a:schemeClr val="tx1">
                      <a:lumMod val="75000"/>
                      <a:lumOff val="25000"/>
                    </a:schemeClr>
                  </a:solidFill>
                  <a:cs typeface="+mn-ea"/>
                  <a:sym typeface="+mn-lt"/>
                </a:rPr>
                <a:t>：准确率定义</a:t>
              </a:r>
              <a:r>
                <a:rPr lang="zh-CN" altLang="en-US" sz="2000" dirty="0">
                  <a:solidFill>
                    <a:schemeClr val="tx1">
                      <a:lumMod val="75000"/>
                      <a:lumOff val="25000"/>
                    </a:schemeClr>
                  </a:solidFill>
                  <a:cs typeface="+mn-ea"/>
                  <a:sym typeface="+mn-lt"/>
                </a:rPr>
                <a:t>为采用某一主题探测算法探测得到的主题中，真实主题所占的</a:t>
              </a:r>
              <a:r>
                <a:rPr lang="zh-CN" altLang="en-US" sz="2000" dirty="0" smtClean="0">
                  <a:solidFill>
                    <a:schemeClr val="tx1">
                      <a:lumMod val="75000"/>
                      <a:lumOff val="25000"/>
                    </a:schemeClr>
                  </a:solidFill>
                  <a:cs typeface="+mn-ea"/>
                  <a:sym typeface="+mn-lt"/>
                </a:rPr>
                <a:t>比例</a:t>
              </a:r>
              <a:endParaRPr lang="en-US" altLang="zh-CN" sz="2000" dirty="0">
                <a:solidFill>
                  <a:schemeClr val="tx1">
                    <a:lumMod val="75000"/>
                    <a:lumOff val="25000"/>
                  </a:schemeClr>
                </a:solidFill>
                <a:latin typeface="+mn-lt"/>
                <a:ea typeface="+mn-ea"/>
                <a:cs typeface="+mn-ea"/>
                <a:sym typeface="+mn-lt"/>
              </a:endParaRPr>
            </a:p>
          </p:txBody>
        </p:sp>
        <p:sp>
          <p:nvSpPr>
            <p:cNvPr id="44" name="Freeform 20"/>
            <p:cNvSpPr>
              <a:spLocks noEditPoints="1"/>
            </p:cNvSpPr>
            <p:nvPr/>
          </p:nvSpPr>
          <p:spPr bwMode="auto">
            <a:xfrm>
              <a:off x="1329398" y="2537765"/>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0" y="0"/>
          <a:ext cx="2676525" cy="257175"/>
        </p:xfrm>
        <a:graphic>
          <a:graphicData uri="http://schemas.openxmlformats.org/presentationml/2006/ole">
            <mc:AlternateContent xmlns:mc="http://schemas.openxmlformats.org/markup-compatibility/2006">
              <mc:Choice xmlns:v="urn:schemas-microsoft-com:vml" Requires="v">
                <p:oleObj spid="_x0000_s1471" name="Equation" r:id="rId5" imgW="2679700" imgH="254000" progId="Equation.DSMT4">
                  <p:embed/>
                </p:oleObj>
              </mc:Choice>
              <mc:Fallback>
                <p:oleObj name="Equation" r:id="rId5" imgW="26797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765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152400" y="1524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152400" y="152400"/>
          <a:ext cx="2676525" cy="257175"/>
        </p:xfrm>
        <a:graphic>
          <a:graphicData uri="http://schemas.openxmlformats.org/presentationml/2006/ole">
            <mc:AlternateContent xmlns:mc="http://schemas.openxmlformats.org/markup-compatibility/2006">
              <mc:Choice xmlns:v="urn:schemas-microsoft-com:vml" Requires="v">
                <p:oleObj spid="_x0000_s1472" name="Equation" r:id="rId7" imgW="2679700" imgH="254000" progId="Equation.DSMT4">
                  <p:embed/>
                </p:oleObj>
              </mc:Choice>
              <mc:Fallback>
                <p:oleObj name="Equation" r:id="rId7" imgW="2679700" imgH="2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2400"/>
                        <a:ext cx="26765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304800" y="3048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nvGraphicFramePr>
        <p:xfrm>
          <a:off x="304800" y="304800"/>
          <a:ext cx="2676525" cy="257175"/>
        </p:xfrm>
        <a:graphic>
          <a:graphicData uri="http://schemas.openxmlformats.org/presentationml/2006/ole">
            <mc:AlternateContent xmlns:mc="http://schemas.openxmlformats.org/markup-compatibility/2006">
              <mc:Choice xmlns:v="urn:schemas-microsoft-com:vml" Requires="v">
                <p:oleObj spid="_x0000_s1473" name="Equation" r:id="rId8" imgW="2679700" imgH="254000" progId="Equation.DSMT4">
                  <p:embed/>
                </p:oleObj>
              </mc:Choice>
              <mc:Fallback>
                <p:oleObj name="Equation" r:id="rId8" imgW="26797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04800"/>
                        <a:ext cx="26765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组合 14"/>
          <p:cNvGrpSpPr/>
          <p:nvPr/>
        </p:nvGrpSpPr>
        <p:grpSpPr>
          <a:xfrm>
            <a:off x="1267451" y="4177552"/>
            <a:ext cx="7230152" cy="487690"/>
            <a:chOff x="1329398" y="4260250"/>
            <a:chExt cx="7230152" cy="487690"/>
          </a:xfrm>
        </p:grpSpPr>
        <p:sp>
          <p:nvSpPr>
            <p:cNvPr id="38" name="文本框 147"/>
            <p:cNvSpPr txBox="1"/>
            <p:nvPr/>
          </p:nvSpPr>
          <p:spPr bwMode="auto">
            <a:xfrm>
              <a:off x="1811083" y="4273263"/>
              <a:ext cx="1619827" cy="461665"/>
            </a:xfrm>
            <a:prstGeom prst="rect">
              <a:avLst/>
            </a:prstGeom>
            <a:noFill/>
          </p:spPr>
          <p:txBody>
            <a:bodyPr wrap="square">
              <a:spAutoFit/>
            </a:bodyPr>
            <a:lstStyle/>
            <a:p>
              <a:pPr defTabSz="914332" fontAlgn="auto">
                <a:lnSpc>
                  <a:spcPct val="120000"/>
                </a:lnSpc>
                <a:spcAft>
                  <a:spcPts val="0"/>
                </a:spcAft>
                <a:defRPr/>
              </a:pPr>
              <a:r>
                <a:rPr lang="en-US" altLang="zh-CN" sz="2000" dirty="0" smtClean="0">
                  <a:solidFill>
                    <a:schemeClr val="tx1">
                      <a:lumMod val="75000"/>
                      <a:lumOff val="25000"/>
                    </a:schemeClr>
                  </a:solidFill>
                  <a:cs typeface="+mn-ea"/>
                  <a:sym typeface="+mn-lt"/>
                </a:rPr>
                <a:t>F-measure</a:t>
              </a:r>
              <a:r>
                <a:rPr lang="zh-CN" altLang="en-US" sz="2000" dirty="0" smtClean="0">
                  <a:solidFill>
                    <a:schemeClr val="tx1">
                      <a:lumMod val="75000"/>
                      <a:lumOff val="25000"/>
                    </a:schemeClr>
                  </a:solidFill>
                  <a:cs typeface="+mn-ea"/>
                  <a:sym typeface="+mn-lt"/>
                </a:rPr>
                <a:t>：</a:t>
              </a:r>
              <a:endParaRPr lang="en-US" altLang="zh-CN" sz="2000" dirty="0">
                <a:solidFill>
                  <a:schemeClr val="tx1">
                    <a:lumMod val="75000"/>
                    <a:lumOff val="25000"/>
                  </a:schemeClr>
                </a:solidFill>
                <a:latin typeface="+mn-lt"/>
                <a:ea typeface="+mn-ea"/>
                <a:cs typeface="+mn-ea"/>
                <a:sym typeface="+mn-lt"/>
              </a:endParaRPr>
            </a:p>
          </p:txBody>
        </p:sp>
        <p:sp>
          <p:nvSpPr>
            <p:cNvPr id="45" name="Freeform 20"/>
            <p:cNvSpPr>
              <a:spLocks noEditPoints="1"/>
            </p:cNvSpPr>
            <p:nvPr/>
          </p:nvSpPr>
          <p:spPr bwMode="auto">
            <a:xfrm>
              <a:off x="1329398" y="4277083"/>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8614831"/>
                </p:ext>
              </p:extLst>
            </p:nvPr>
          </p:nvGraphicFramePr>
          <p:xfrm>
            <a:off x="3414420" y="4260250"/>
            <a:ext cx="5145130" cy="487690"/>
          </p:xfrm>
          <a:graphic>
            <a:graphicData uri="http://schemas.openxmlformats.org/presentationml/2006/ole">
              <mc:AlternateContent xmlns:mc="http://schemas.openxmlformats.org/markup-compatibility/2006">
                <mc:Choice xmlns:v="urn:schemas-microsoft-com:vml" Requires="v">
                  <p:oleObj spid="_x0000_s1474" name="Equation" r:id="rId9" imgW="2679480" imgH="253800" progId="Equation.DSMT4">
                    <p:embed/>
                  </p:oleObj>
                </mc:Choice>
                <mc:Fallback>
                  <p:oleObj name="Equation" r:id="rId9" imgW="2679480" imgH="253800" progId="Equation.DSMT4">
                    <p:embed/>
                    <p:pic>
                      <p:nvPicPr>
                        <p:cNvPr id="0" name=""/>
                        <p:cNvPicPr/>
                        <p:nvPr/>
                      </p:nvPicPr>
                      <p:blipFill>
                        <a:blip r:embed="rId10"/>
                        <a:stretch>
                          <a:fillRect/>
                        </a:stretch>
                      </p:blipFill>
                      <p:spPr>
                        <a:xfrm>
                          <a:off x="3414420" y="4260250"/>
                          <a:ext cx="5145130" cy="487690"/>
                        </a:xfrm>
                        <a:prstGeom prst="rect">
                          <a:avLst/>
                        </a:prstGeom>
                      </p:spPr>
                    </p:pic>
                  </p:oleObj>
                </mc:Fallback>
              </mc:AlternateContent>
            </a:graphicData>
          </a:graphic>
        </p:graphicFrame>
      </p:grpSp>
      <p:grpSp>
        <p:nvGrpSpPr>
          <p:cNvPr id="16" name="组合 15"/>
          <p:cNvGrpSpPr/>
          <p:nvPr/>
        </p:nvGrpSpPr>
        <p:grpSpPr>
          <a:xfrm>
            <a:off x="1267451" y="4784188"/>
            <a:ext cx="5239415" cy="600066"/>
            <a:chOff x="1359847" y="4855801"/>
            <a:chExt cx="5239415" cy="600066"/>
          </a:xfrm>
        </p:grpSpPr>
        <p:sp>
          <p:nvSpPr>
            <p:cNvPr id="13" name="文本框 147"/>
            <p:cNvSpPr txBox="1"/>
            <p:nvPr/>
          </p:nvSpPr>
          <p:spPr bwMode="auto">
            <a:xfrm>
              <a:off x="1841531" y="4925002"/>
              <a:ext cx="1157331" cy="461665"/>
            </a:xfrm>
            <a:prstGeom prst="rect">
              <a:avLst/>
            </a:prstGeom>
            <a:noFill/>
          </p:spPr>
          <p:txBody>
            <a:bodyPr wrap="square">
              <a:spAutoFit/>
            </a:bodyPr>
            <a:lstStyle/>
            <a:p>
              <a:pPr defTabSz="914332" fontAlgn="auto">
                <a:lnSpc>
                  <a:spcPct val="120000"/>
                </a:lnSpc>
                <a:spcAft>
                  <a:spcPts val="0"/>
                </a:spcAft>
                <a:defRPr/>
              </a:pPr>
              <a:r>
                <a:rPr lang="en-US" altLang="zh-CN" sz="2000" dirty="0" smtClean="0">
                  <a:solidFill>
                    <a:schemeClr val="tx1">
                      <a:lumMod val="75000"/>
                      <a:lumOff val="25000"/>
                    </a:schemeClr>
                  </a:solidFill>
                  <a:cs typeface="+mn-ea"/>
                  <a:sym typeface="+mn-lt"/>
                </a:rPr>
                <a:t>Novelty</a:t>
              </a:r>
              <a:r>
                <a:rPr lang="zh-CN" altLang="en-US" sz="2000" dirty="0">
                  <a:solidFill>
                    <a:schemeClr val="tx1">
                      <a:lumMod val="75000"/>
                      <a:lumOff val="25000"/>
                    </a:schemeClr>
                  </a:solidFill>
                  <a:cs typeface="+mn-ea"/>
                  <a:sym typeface="+mn-lt"/>
                </a:rPr>
                <a:t>：</a:t>
              </a:r>
              <a:endParaRPr lang="en-US" altLang="zh-CN" sz="2000" dirty="0" smtClean="0">
                <a:solidFill>
                  <a:schemeClr val="tx1">
                    <a:lumMod val="75000"/>
                    <a:lumOff val="25000"/>
                  </a:schemeClr>
                </a:solidFill>
                <a:latin typeface="+mn-lt"/>
                <a:ea typeface="+mn-ea"/>
                <a:cs typeface="+mn-ea"/>
                <a:sym typeface="+mn-lt"/>
              </a:endParaRPr>
            </a:p>
          </p:txBody>
        </p:sp>
        <p:sp>
          <p:nvSpPr>
            <p:cNvPr id="14" name="Freeform 20"/>
            <p:cNvSpPr>
              <a:spLocks noEditPoints="1"/>
            </p:cNvSpPr>
            <p:nvPr/>
          </p:nvSpPr>
          <p:spPr bwMode="auto">
            <a:xfrm>
              <a:off x="1359847" y="4928822"/>
              <a:ext cx="377825" cy="454025"/>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25B7C0"/>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236790472"/>
                </p:ext>
              </p:extLst>
            </p:nvPr>
          </p:nvGraphicFramePr>
          <p:xfrm>
            <a:off x="2998862" y="4855801"/>
            <a:ext cx="3600400" cy="600066"/>
          </p:xfrm>
          <a:graphic>
            <a:graphicData uri="http://schemas.openxmlformats.org/presentationml/2006/ole">
              <mc:AlternateContent xmlns:mc="http://schemas.openxmlformats.org/markup-compatibility/2006">
                <mc:Choice xmlns:v="urn:schemas-microsoft-com:vml" Requires="v">
                  <p:oleObj spid="_x0000_s1475" name="Equation" r:id="rId11" imgW="2209680" imgH="368280" progId="Equation.DSMT4">
                    <p:embed/>
                  </p:oleObj>
                </mc:Choice>
                <mc:Fallback>
                  <p:oleObj name="Equation" r:id="rId11" imgW="2209680" imgH="368280" progId="Equation.DSMT4">
                    <p:embed/>
                    <p:pic>
                      <p:nvPicPr>
                        <p:cNvPr id="0" name=""/>
                        <p:cNvPicPr/>
                        <p:nvPr/>
                      </p:nvPicPr>
                      <p:blipFill>
                        <a:blip r:embed="rId12"/>
                        <a:stretch>
                          <a:fillRect/>
                        </a:stretch>
                      </p:blipFill>
                      <p:spPr>
                        <a:xfrm>
                          <a:off x="2998862" y="4855801"/>
                          <a:ext cx="3600400" cy="600066"/>
                        </a:xfrm>
                        <a:prstGeom prst="rect">
                          <a:avLst/>
                        </a:prstGeom>
                      </p:spPr>
                    </p:pic>
                  </p:oleObj>
                </mc:Fallback>
              </mc:AlternateContent>
            </a:graphicData>
          </a:graphic>
        </p:graphicFrame>
      </p:grpSp>
    </p:spTree>
    <p:extLst>
      <p:ext uri="{BB962C8B-B14F-4D97-AF65-F5344CB8AC3E}">
        <p14:creationId xmlns:p14="http://schemas.microsoft.com/office/powerpoint/2010/main" val="2604607242"/>
      </p:ext>
    </p:extLst>
  </p:cSld>
  <p:clrMapOvr>
    <a:masterClrMapping/>
  </p:clrMapOvr>
  <p:transition spd="slow" advTm="8594">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4338"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实验结果分析</a:t>
            </a:r>
            <a:endParaRPr lang="zh-CN" altLang="en-US" sz="1800" b="1" dirty="0">
              <a:solidFill>
                <a:srgbClr val="03CCCE"/>
              </a:solidFill>
              <a:cs typeface="+mn-ea"/>
              <a:sym typeface="+mn-lt"/>
            </a:endParaRPr>
          </a:p>
        </p:txBody>
      </p:sp>
      <p:sp>
        <p:nvSpPr>
          <p:cNvPr id="20" name="矩形 19"/>
          <p:cNvSpPr/>
          <p:nvPr/>
        </p:nvSpPr>
        <p:spPr>
          <a:xfrm>
            <a:off x="4267936" y="2373478"/>
            <a:ext cx="2832569"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ysClr val="windowText" lastClr="000000"/>
                </a:solidFill>
                <a:effectLst/>
                <a:uLnTx/>
                <a:uFillTx/>
                <a:latin typeface="华文楷体" panose="02010600040101010101" pitchFamily="2" charset="-122"/>
                <a:ea typeface="华文楷体" panose="02010600040101010101" pitchFamily="2" charset="-122"/>
              </a:rPr>
              <a:t>不同方法性能对比</a:t>
            </a:r>
            <a:endParaRPr kumimoji="0" lang="zh-CN" altLang="en-US" sz="1600" b="0" i="0" u="none" strike="noStrike" kern="120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21" name="文本框 147"/>
          <p:cNvSpPr txBox="1"/>
          <p:nvPr/>
        </p:nvSpPr>
        <p:spPr>
          <a:xfrm>
            <a:off x="3284364" y="5194802"/>
            <a:ext cx="5172164" cy="68326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ET-</a:t>
            </a:r>
            <a:r>
              <a:rPr kumimoji="0" lang="en-US" altLang="zh-CN" sz="1600" b="0" i="0" u="none" strike="noStrike" kern="1200" cap="none" spc="0" normalizeH="0" noProof="0" dirty="0" err="1"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EPM</a:t>
            </a: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 </a:t>
            </a:r>
            <a:r>
              <a:rPr kumimoji="0" lang="zh-CN" altLang="en-US"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算法在综合性能</a:t>
            </a: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 F-measure </a:t>
            </a:r>
            <a:r>
              <a:rPr kumimoji="0" lang="zh-CN" altLang="en-US"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和新颖性</a:t>
            </a:r>
            <a:r>
              <a:rPr kumimoji="0" lang="en-US" altLang="zh-CN"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 novelty </a:t>
            </a:r>
          </a:p>
          <a:p>
            <a:pPr marL="0" marR="0" lvl="0" indent="0" algn="l" defTabSz="914332"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noProof="0" dirty="0" smtClean="0">
                <a:ln>
                  <a:noFill/>
                </a:ln>
                <a:solidFill>
                  <a:sysClr val="windowText" lastClr="000000">
                    <a:lumMod val="75000"/>
                    <a:lumOff val="25000"/>
                  </a:sysClr>
                </a:solidFill>
                <a:effectLst/>
                <a:uLnTx/>
                <a:uFillTx/>
                <a:latin typeface="Arial"/>
                <a:ea typeface="华文楷体" panose="02010600040101010101" pitchFamily="2" charset="-122"/>
                <a:cs typeface="+mn-ea"/>
                <a:sym typeface="+mn-lt"/>
              </a:rPr>
              <a:t>方面均优于基线方法不少</a:t>
            </a:r>
            <a:endParaRPr kumimoji="0" lang="en-US" altLang="zh-CN" sz="1600" b="0" i="0" u="none" strike="noStrike" kern="1200" cap="none" spc="0" normalizeH="0" noProof="0" dirty="0">
              <a:ln>
                <a:noFill/>
              </a:ln>
              <a:solidFill>
                <a:sysClr val="windowText" lastClr="000000">
                  <a:lumMod val="75000"/>
                  <a:lumOff val="25000"/>
                </a:sysClr>
              </a:solidFill>
              <a:effectLst/>
              <a:uLnTx/>
              <a:uFillTx/>
              <a:latin typeface="Arial"/>
              <a:ea typeface="华文楷体" panose="02010600040101010101" pitchFamily="2" charset="-122"/>
              <a:cs typeface="+mn-ea"/>
              <a:sym typeface="+mn-lt"/>
            </a:endParaRPr>
          </a:p>
        </p:txBody>
      </p:sp>
      <p:grpSp>
        <p:nvGrpSpPr>
          <p:cNvPr id="22" name="组合 21"/>
          <p:cNvGrpSpPr/>
          <p:nvPr/>
        </p:nvGrpSpPr>
        <p:grpSpPr>
          <a:xfrm>
            <a:off x="2911912" y="5346915"/>
            <a:ext cx="359996" cy="359994"/>
            <a:chOff x="6022975" y="1166813"/>
            <a:chExt cx="1965326" cy="2224088"/>
          </a:xfrm>
          <a:solidFill>
            <a:srgbClr val="5B9BD5"/>
          </a:solidFill>
        </p:grpSpPr>
        <p:sp>
          <p:nvSpPr>
            <p:cNvPr id="23"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4"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5"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6"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7"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8"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9"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0"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1"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2"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3"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4"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grpSp>
      <p:sp>
        <p:nvSpPr>
          <p:cNvPr id="35" name="矩形 34"/>
          <p:cNvSpPr/>
          <p:nvPr/>
        </p:nvSpPr>
        <p:spPr>
          <a:xfrm>
            <a:off x="1267451" y="1397318"/>
            <a:ext cx="1723549" cy="400110"/>
          </a:xfrm>
          <a:prstGeom prst="rect">
            <a:avLst/>
          </a:prstGeom>
        </p:spPr>
        <p:txBody>
          <a:bodyPr wrap="none">
            <a:spAutoFit/>
          </a:bodyPr>
          <a:lstStyle/>
          <a:p>
            <a:r>
              <a:rPr lang="zh-CN" altLang="en-US" sz="2000" dirty="0" smtClean="0"/>
              <a:t>综合性能分析</a:t>
            </a:r>
            <a:endParaRPr lang="en-US" altLang="zh-CN" sz="2000" dirty="0"/>
          </a:p>
        </p:txBody>
      </p:sp>
      <p:grpSp>
        <p:nvGrpSpPr>
          <p:cNvPr id="36" name="组合 35"/>
          <p:cNvGrpSpPr>
            <a:grpSpLocks noChangeAspect="1"/>
          </p:cNvGrpSpPr>
          <p:nvPr/>
        </p:nvGrpSpPr>
        <p:grpSpPr>
          <a:xfrm>
            <a:off x="699827" y="1327373"/>
            <a:ext cx="540000" cy="540000"/>
            <a:chOff x="338180" y="1015602"/>
            <a:chExt cx="986490" cy="986490"/>
          </a:xfrm>
        </p:grpSpPr>
        <p:sp>
          <p:nvSpPr>
            <p:cNvPr id="37"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8"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aphicFrame>
        <p:nvGraphicFramePr>
          <p:cNvPr id="39" name="表格 38"/>
          <p:cNvGraphicFramePr>
            <a:graphicFrameLocks noGrp="1"/>
          </p:cNvGraphicFramePr>
          <p:nvPr>
            <p:extLst>
              <p:ext uri="{D42A27DB-BD31-4B8C-83A1-F6EECF244321}">
                <p14:modId xmlns:p14="http://schemas.microsoft.com/office/powerpoint/2010/main" val="3110379954"/>
              </p:ext>
            </p:extLst>
          </p:nvPr>
        </p:nvGraphicFramePr>
        <p:xfrm>
          <a:off x="2084220" y="2810264"/>
          <a:ext cx="7200000" cy="1990000"/>
        </p:xfrm>
        <a:graphic>
          <a:graphicData uri="http://schemas.openxmlformats.org/drawingml/2006/table">
            <a:tbl>
              <a:tblPr firstRow="1" bandRow="1">
                <a:tableStyleId>{FABFCF23-3B69-468F-B69F-88F6DE6A72F2}</a:tableStyleId>
              </a:tblPr>
              <a:tblGrid>
                <a:gridCol w="1440000"/>
                <a:gridCol w="1440000"/>
                <a:gridCol w="1440000"/>
                <a:gridCol w="1440000"/>
                <a:gridCol w="1440000"/>
              </a:tblGrid>
              <a:tr h="370840">
                <a:tc>
                  <a:txBody>
                    <a:bodyPr/>
                    <a:lstStyle/>
                    <a:p>
                      <a:pPr algn="ctr">
                        <a:lnSpc>
                          <a:spcPts val="2000"/>
                        </a:lnSpc>
                        <a:spcBef>
                          <a:spcPts val="500"/>
                        </a:spcBef>
                        <a:spcAft>
                          <a:spcPts val="500"/>
                        </a:spcAft>
                      </a:pPr>
                      <a:r>
                        <a:rPr lang="en-US" sz="1600" b="1" kern="100" dirty="0">
                          <a:solidFill>
                            <a:schemeClr val="tx1">
                              <a:lumMod val="65000"/>
                              <a:lumOff val="35000"/>
                            </a:schemeClr>
                          </a:solidFill>
                          <a:effectLst/>
                          <a:latin typeface="+mn-lt"/>
                          <a:ea typeface="+mn-ea"/>
                        </a:rPr>
                        <a:t> </a:t>
                      </a:r>
                      <a:endParaRPr lang="zh-CN" sz="1600" b="1" kern="100" dirty="0">
                        <a:solidFill>
                          <a:schemeClr val="tx1">
                            <a:lumMod val="65000"/>
                            <a:lumOff val="35000"/>
                          </a:schemeClr>
                        </a:solidFill>
                        <a:effectLst/>
                        <a:latin typeface="+mn-lt"/>
                        <a:ea typeface="+mn-ea"/>
                      </a:endParaRPr>
                    </a:p>
                  </a:txBody>
                  <a:tcPr marL="108000" marR="108000" marT="72000" marB="72000" anchor="ctr" anchorCtr="1"/>
                </a:tc>
                <a:tc>
                  <a:txBody>
                    <a:bodyPr/>
                    <a:lstStyle/>
                    <a:p>
                      <a:pPr algn="ctr">
                        <a:lnSpc>
                          <a:spcPts val="2000"/>
                        </a:lnSpc>
                        <a:spcBef>
                          <a:spcPts val="500"/>
                        </a:spcBef>
                        <a:spcAft>
                          <a:spcPts val="500"/>
                        </a:spcAft>
                      </a:pPr>
                      <a:r>
                        <a:rPr lang="en-US" sz="1600" b="1" kern="100" dirty="0" err="1">
                          <a:effectLst/>
                          <a:latin typeface="+mn-lt"/>
                          <a:ea typeface="宋体"/>
                        </a:rPr>
                        <a:t>OLDA</a:t>
                      </a:r>
                      <a:endParaRPr lang="zh-CN" sz="1600" b="1" kern="100" dirty="0">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b="1" kern="100" dirty="0" err="1">
                          <a:effectLst/>
                          <a:latin typeface="+mn-lt"/>
                          <a:ea typeface="宋体"/>
                        </a:rPr>
                        <a:t>HUPC</a:t>
                      </a:r>
                      <a:endParaRPr lang="zh-CN" sz="1600" b="1" kern="100" dirty="0">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b="1" kern="100">
                          <a:effectLst/>
                          <a:latin typeface="+mn-lt"/>
                          <a:ea typeface="宋体"/>
                        </a:rPr>
                        <a:t>SFSD</a:t>
                      </a:r>
                      <a:endParaRPr lang="zh-CN" sz="1600" b="1" kern="100">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b="1" kern="100" dirty="0">
                          <a:effectLst/>
                          <a:latin typeface="+mn-lt"/>
                          <a:ea typeface="宋体"/>
                        </a:rPr>
                        <a:t>ET-</a:t>
                      </a:r>
                      <a:r>
                        <a:rPr lang="en-US" sz="1600" b="1" kern="100" dirty="0" err="1">
                          <a:effectLst/>
                          <a:latin typeface="+mn-lt"/>
                          <a:ea typeface="宋体"/>
                        </a:rPr>
                        <a:t>EPM</a:t>
                      </a:r>
                      <a:endParaRPr lang="zh-CN" sz="1600" b="1" kern="100" dirty="0">
                        <a:effectLst/>
                        <a:latin typeface="+mn-lt"/>
                        <a:ea typeface="宋体"/>
                      </a:endParaRPr>
                    </a:p>
                  </a:txBody>
                  <a:tcPr marL="108000" marR="108000" marT="72000" marB="72000" anchor="ctr" anchorCtr="1"/>
                </a:tc>
              </a:tr>
              <a:tr h="370840">
                <a:tc>
                  <a:txBody>
                    <a:bodyPr/>
                    <a:lstStyle/>
                    <a:p>
                      <a:pPr algn="ctr">
                        <a:lnSpc>
                          <a:spcPts val="2000"/>
                        </a:lnSpc>
                        <a:spcBef>
                          <a:spcPts val="500"/>
                        </a:spcBef>
                        <a:spcAft>
                          <a:spcPts val="500"/>
                        </a:spcAft>
                      </a:pPr>
                      <a:r>
                        <a:rPr lang="zh-CN" sz="1600" b="1" kern="100">
                          <a:solidFill>
                            <a:schemeClr val="tx1">
                              <a:lumMod val="65000"/>
                              <a:lumOff val="35000"/>
                            </a:schemeClr>
                          </a:solidFill>
                          <a:effectLst/>
                          <a:latin typeface="+mn-ea"/>
                          <a:ea typeface="+mn-ea"/>
                        </a:rPr>
                        <a:t>准确率</a:t>
                      </a: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0.26</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0.49</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0.48</a:t>
                      </a:r>
                      <a:endParaRPr lang="zh-CN" sz="1600" kern="10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0.65</a:t>
                      </a:r>
                      <a:endParaRPr lang="zh-CN" sz="1600" kern="100">
                        <a:solidFill>
                          <a:schemeClr val="tx1">
                            <a:lumMod val="75000"/>
                            <a:lumOff val="25000"/>
                          </a:schemeClr>
                        </a:solidFill>
                        <a:effectLst/>
                        <a:latin typeface="+mn-lt"/>
                        <a:ea typeface="宋体"/>
                      </a:endParaRPr>
                    </a:p>
                  </a:txBody>
                  <a:tcPr marL="108000" marR="108000" marT="72000" marB="72000" anchor="ctr" anchorCtr="1"/>
                </a:tc>
              </a:tr>
              <a:tr h="370840">
                <a:tc>
                  <a:txBody>
                    <a:bodyPr/>
                    <a:lstStyle/>
                    <a:p>
                      <a:pPr algn="ctr">
                        <a:lnSpc>
                          <a:spcPts val="2000"/>
                        </a:lnSpc>
                        <a:spcBef>
                          <a:spcPts val="500"/>
                        </a:spcBef>
                        <a:spcAft>
                          <a:spcPts val="500"/>
                        </a:spcAft>
                      </a:pPr>
                      <a:r>
                        <a:rPr lang="zh-CN" sz="1600" b="1" kern="100">
                          <a:solidFill>
                            <a:schemeClr val="tx1">
                              <a:lumMod val="65000"/>
                              <a:lumOff val="35000"/>
                            </a:schemeClr>
                          </a:solidFill>
                          <a:effectLst/>
                          <a:latin typeface="+mn-ea"/>
                          <a:ea typeface="+mn-ea"/>
                        </a:rPr>
                        <a:t>召回率</a:t>
                      </a: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1.00</a:t>
                      </a:r>
                      <a:endParaRPr lang="zh-CN" sz="1600" kern="10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0.82</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0.95</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0.83</a:t>
                      </a:r>
                      <a:endParaRPr lang="zh-CN" sz="1600" kern="100">
                        <a:solidFill>
                          <a:schemeClr val="tx1">
                            <a:lumMod val="75000"/>
                            <a:lumOff val="25000"/>
                          </a:schemeClr>
                        </a:solidFill>
                        <a:effectLst/>
                        <a:latin typeface="+mn-lt"/>
                        <a:ea typeface="宋体"/>
                      </a:endParaRPr>
                    </a:p>
                  </a:txBody>
                  <a:tcPr marL="108000" marR="108000" marT="72000" marB="72000" anchor="ctr" anchorCtr="1"/>
                </a:tc>
              </a:tr>
              <a:tr h="370840">
                <a:tc>
                  <a:txBody>
                    <a:bodyPr/>
                    <a:lstStyle/>
                    <a:p>
                      <a:pPr algn="ctr">
                        <a:lnSpc>
                          <a:spcPts val="2000"/>
                        </a:lnSpc>
                        <a:spcBef>
                          <a:spcPts val="500"/>
                        </a:spcBef>
                        <a:spcAft>
                          <a:spcPts val="500"/>
                        </a:spcAft>
                      </a:pPr>
                      <a:r>
                        <a:rPr lang="en-US" sz="1600" b="1" kern="100">
                          <a:solidFill>
                            <a:schemeClr val="tx1">
                              <a:lumMod val="65000"/>
                              <a:lumOff val="35000"/>
                            </a:schemeClr>
                          </a:solidFill>
                          <a:effectLst/>
                          <a:latin typeface="+mn-ea"/>
                          <a:ea typeface="+mn-ea"/>
                        </a:rPr>
                        <a:t>F-measure</a:t>
                      </a:r>
                      <a:endParaRPr lang="zh-CN" sz="1600" b="1" kern="100">
                        <a:solidFill>
                          <a:schemeClr val="tx1">
                            <a:lumMod val="65000"/>
                            <a:lumOff val="35000"/>
                          </a:schemeClr>
                        </a:solidFill>
                        <a:effectLst/>
                        <a:latin typeface="+mn-ea"/>
                        <a:ea typeface="+mn-ea"/>
                      </a:endParaRP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0.42</a:t>
                      </a:r>
                      <a:endParaRPr lang="zh-CN" sz="1600" kern="10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a:solidFill>
                            <a:schemeClr val="tx1">
                              <a:lumMod val="75000"/>
                              <a:lumOff val="25000"/>
                            </a:schemeClr>
                          </a:solidFill>
                          <a:effectLst/>
                          <a:latin typeface="+mn-lt"/>
                          <a:ea typeface="宋体"/>
                        </a:rPr>
                        <a:t>0.62</a:t>
                      </a:r>
                      <a:endParaRPr lang="zh-CN" sz="1600" kern="10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0.64</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rgbClr val="FF0000"/>
                          </a:solidFill>
                          <a:effectLst/>
                          <a:latin typeface="+mn-lt"/>
                          <a:ea typeface="宋体"/>
                        </a:rPr>
                        <a:t>0.77</a:t>
                      </a:r>
                      <a:endParaRPr lang="zh-CN" sz="1600" kern="100" dirty="0">
                        <a:solidFill>
                          <a:srgbClr val="FF0000"/>
                        </a:solidFill>
                        <a:effectLst/>
                        <a:latin typeface="+mn-lt"/>
                        <a:ea typeface="宋体"/>
                      </a:endParaRPr>
                    </a:p>
                  </a:txBody>
                  <a:tcPr marL="108000" marR="108000" marT="72000" marB="72000" anchor="ctr" anchorCtr="1"/>
                </a:tc>
              </a:tr>
              <a:tr h="370840">
                <a:tc>
                  <a:txBody>
                    <a:bodyPr/>
                    <a:lstStyle/>
                    <a:p>
                      <a:pPr algn="ctr">
                        <a:lnSpc>
                          <a:spcPts val="2000"/>
                        </a:lnSpc>
                        <a:spcBef>
                          <a:spcPts val="500"/>
                        </a:spcBef>
                        <a:spcAft>
                          <a:spcPts val="500"/>
                        </a:spcAft>
                      </a:pPr>
                      <a:r>
                        <a:rPr lang="en-US" sz="1600" b="1" kern="100" dirty="0">
                          <a:solidFill>
                            <a:schemeClr val="tx1">
                              <a:lumMod val="65000"/>
                              <a:lumOff val="35000"/>
                            </a:schemeClr>
                          </a:solidFill>
                          <a:effectLst/>
                          <a:latin typeface="+mn-ea"/>
                          <a:ea typeface="+mn-ea"/>
                        </a:rPr>
                        <a:t>Novelty</a:t>
                      </a:r>
                      <a:endParaRPr lang="zh-CN" sz="1600" b="1" kern="100" dirty="0">
                        <a:solidFill>
                          <a:schemeClr val="tx1">
                            <a:lumMod val="65000"/>
                            <a:lumOff val="35000"/>
                          </a:schemeClr>
                        </a:solidFill>
                        <a:effectLst/>
                        <a:latin typeface="+mn-ea"/>
                        <a:ea typeface="+mn-ea"/>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0.27</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0.30</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chemeClr val="tx1">
                              <a:lumMod val="75000"/>
                              <a:lumOff val="25000"/>
                            </a:schemeClr>
                          </a:solidFill>
                          <a:effectLst/>
                          <a:latin typeface="+mn-lt"/>
                          <a:ea typeface="宋体"/>
                        </a:rPr>
                        <a:t>0.49</a:t>
                      </a:r>
                      <a:endParaRPr lang="zh-CN" sz="1600" kern="100" dirty="0">
                        <a:solidFill>
                          <a:schemeClr val="tx1">
                            <a:lumMod val="75000"/>
                            <a:lumOff val="25000"/>
                          </a:schemeClr>
                        </a:solidFill>
                        <a:effectLst/>
                        <a:latin typeface="+mn-lt"/>
                        <a:ea typeface="宋体"/>
                      </a:endParaRPr>
                    </a:p>
                  </a:txBody>
                  <a:tcPr marL="108000" marR="108000" marT="72000" marB="72000" anchor="ctr" anchorCtr="1"/>
                </a:tc>
                <a:tc>
                  <a:txBody>
                    <a:bodyPr/>
                    <a:lstStyle/>
                    <a:p>
                      <a:pPr algn="ctr">
                        <a:lnSpc>
                          <a:spcPts val="2000"/>
                        </a:lnSpc>
                        <a:spcBef>
                          <a:spcPts val="500"/>
                        </a:spcBef>
                        <a:spcAft>
                          <a:spcPts val="500"/>
                        </a:spcAft>
                      </a:pPr>
                      <a:r>
                        <a:rPr lang="en-US" sz="1600" kern="100" dirty="0">
                          <a:solidFill>
                            <a:srgbClr val="FF0000"/>
                          </a:solidFill>
                          <a:effectLst/>
                          <a:latin typeface="+mn-lt"/>
                          <a:ea typeface="宋体"/>
                        </a:rPr>
                        <a:t>0.76</a:t>
                      </a:r>
                      <a:endParaRPr lang="zh-CN" sz="1600" kern="100" dirty="0">
                        <a:solidFill>
                          <a:srgbClr val="FF0000"/>
                        </a:solidFill>
                        <a:effectLst/>
                        <a:latin typeface="+mn-lt"/>
                        <a:ea typeface="宋体"/>
                      </a:endParaRPr>
                    </a:p>
                  </a:txBody>
                  <a:tcPr marL="108000" marR="108000" marT="72000" marB="72000" anchor="ctr" anchorCtr="1"/>
                </a:tc>
              </a:tr>
            </a:tbl>
          </a:graphicData>
        </a:graphic>
      </p:graphicFrame>
    </p:spTree>
    <p:custDataLst>
      <p:tags r:id="rId1"/>
    </p:custDataLst>
    <p:extLst>
      <p:ext uri="{BB962C8B-B14F-4D97-AF65-F5344CB8AC3E}">
        <p14:creationId xmlns:p14="http://schemas.microsoft.com/office/powerpoint/2010/main" val="1061629713"/>
      </p:ext>
    </p:extLst>
  </p:cSld>
  <p:clrMapOvr>
    <a:masterClrMapping/>
  </p:clrMapOvr>
  <p:transition spd="slow" advTm="1997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4338"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实验结果分析</a:t>
            </a:r>
            <a:endParaRPr lang="zh-CN" altLang="en-US" sz="1800" b="1" dirty="0">
              <a:solidFill>
                <a:srgbClr val="03CCCE"/>
              </a:solidFill>
              <a:cs typeface="+mn-ea"/>
              <a:sym typeface="+mn-lt"/>
            </a:endParaRPr>
          </a:p>
        </p:txBody>
      </p:sp>
      <p:sp>
        <p:nvSpPr>
          <p:cNvPr id="3" name="矩形 2"/>
          <p:cNvSpPr/>
          <p:nvPr/>
        </p:nvSpPr>
        <p:spPr>
          <a:xfrm>
            <a:off x="1968397" y="5867943"/>
            <a:ext cx="3890128" cy="338554"/>
          </a:xfrm>
          <a:prstGeom prst="rect">
            <a:avLst/>
          </a:prstGeom>
        </p:spPr>
        <p:txBody>
          <a:bodyPr wrap="square">
            <a:spAutoFit/>
          </a:bodyPr>
          <a:lstStyle/>
          <a:p>
            <a:pPr algn="ctr"/>
            <a:r>
              <a:rPr lang="zh-CN" altLang="en-US" sz="1600" dirty="0" smtClean="0"/>
              <a:t>不同参数对</a:t>
            </a:r>
            <a:r>
              <a:rPr lang="en-US" altLang="zh-CN" sz="1600" dirty="0" smtClean="0"/>
              <a:t>F-measure</a:t>
            </a:r>
            <a:r>
              <a:rPr lang="zh-CN" altLang="en-US" sz="1600" dirty="0" smtClean="0"/>
              <a:t>的影响</a:t>
            </a:r>
            <a:endParaRPr lang="zh-CN" altLang="en-US" sz="1600" dirty="0"/>
          </a:p>
        </p:txBody>
      </p:sp>
      <p:grpSp>
        <p:nvGrpSpPr>
          <p:cNvPr id="4" name="组合 3"/>
          <p:cNvGrpSpPr/>
          <p:nvPr/>
        </p:nvGrpSpPr>
        <p:grpSpPr>
          <a:xfrm>
            <a:off x="1513637" y="2202927"/>
            <a:ext cx="4799649" cy="3511550"/>
            <a:chOff x="1730453" y="2089803"/>
            <a:chExt cx="4799649" cy="3511550"/>
          </a:xfrm>
        </p:grpSpPr>
        <p:graphicFrame>
          <p:nvGraphicFramePr>
            <p:cNvPr id="5" name="图表 4"/>
            <p:cNvGraphicFramePr/>
            <p:nvPr>
              <p:extLst>
                <p:ext uri="{D42A27DB-BD31-4B8C-83A1-F6EECF244321}">
                  <p14:modId xmlns:p14="http://schemas.microsoft.com/office/powerpoint/2010/main" val="2427549030"/>
                </p:ext>
              </p:extLst>
            </p:nvPr>
          </p:nvGraphicFramePr>
          <p:xfrm>
            <a:off x="1800622" y="2089803"/>
            <a:ext cx="4729480" cy="340995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2"/>
            <p:cNvSpPr txBox="1">
              <a:spLocks noChangeArrowheads="1"/>
            </p:cNvSpPr>
            <p:nvPr/>
          </p:nvSpPr>
          <p:spPr bwMode="auto">
            <a:xfrm flipV="1">
              <a:off x="1730453" y="3000392"/>
              <a:ext cx="272415" cy="1290319"/>
            </a:xfrm>
            <a:prstGeom prst="rect">
              <a:avLst/>
            </a:prstGeom>
            <a:noFill/>
            <a:ln w="9525">
              <a:noFill/>
              <a:miter lim="800000"/>
              <a:headEnd/>
              <a:tailEnd/>
            </a:ln>
          </p:spPr>
          <p:txBody>
            <a:bodyPr rot="0" vert="eaVert" wrap="square" lIns="36000" tIns="36000" rIns="36000" bIns="36000" anchor="t" anchorCtr="0">
              <a:noAutofit/>
            </a:bodyPr>
            <a:lstStyle/>
            <a:p>
              <a:pPr algn="ctr">
                <a:lnSpc>
                  <a:spcPct val="95000"/>
                </a:lnSpc>
                <a:spcAft>
                  <a:spcPts val="0"/>
                </a:spcAft>
                <a:tabLst>
                  <a:tab pos="182880" algn="l"/>
                </a:tabLst>
              </a:pPr>
              <a:r>
                <a:rPr lang="en-US" sz="1400" spc="-5" dirty="0">
                  <a:effectLst/>
                  <a:latin typeface="+mn-lt"/>
                  <a:ea typeface="+mn-ea"/>
                  <a:cs typeface="+mn-ea"/>
                  <a:sym typeface="+mn-lt"/>
                </a:rPr>
                <a:t>F-measure</a:t>
              </a:r>
              <a:endParaRPr lang="zh-CN" sz="1400" spc="-5" dirty="0">
                <a:effectLst/>
                <a:latin typeface="+mn-lt"/>
                <a:ea typeface="+mn-ea"/>
                <a:cs typeface="+mn-ea"/>
                <a:sym typeface="+mn-lt"/>
              </a:endParaRPr>
            </a:p>
          </p:txBody>
        </p:sp>
        <p:sp>
          <p:nvSpPr>
            <p:cNvPr id="7" name="文本框 2"/>
            <p:cNvSpPr txBox="1">
              <a:spLocks noChangeArrowheads="1"/>
            </p:cNvSpPr>
            <p:nvPr/>
          </p:nvSpPr>
          <p:spPr bwMode="auto">
            <a:xfrm>
              <a:off x="4071382" y="5341320"/>
              <a:ext cx="701040" cy="260033"/>
            </a:xfrm>
            <a:prstGeom prst="rect">
              <a:avLst/>
            </a:prstGeom>
            <a:noFill/>
            <a:ln w="9525">
              <a:noFill/>
              <a:miter lim="800000"/>
              <a:headEnd/>
              <a:tailEnd/>
            </a:ln>
          </p:spPr>
          <p:txBody>
            <a:bodyPr rot="0" vert="horz" wrap="square" lIns="36000" tIns="36000" rIns="36000" bIns="36000" anchor="t" anchorCtr="0">
              <a:noAutofit/>
            </a:bodyPr>
            <a:lstStyle/>
            <a:p>
              <a:pPr algn="just">
                <a:lnSpc>
                  <a:spcPct val="95000"/>
                </a:lnSpc>
                <a:spcAft>
                  <a:spcPts val="0"/>
                </a:spcAft>
                <a:tabLst>
                  <a:tab pos="182880" algn="l"/>
                </a:tabLst>
              </a:pPr>
              <a:r>
                <a:rPr lang="en-US" sz="1400" i="1" spc="-5" dirty="0">
                  <a:effectLst/>
                  <a:latin typeface="+mn-lt"/>
                  <a:ea typeface="+mn-ea"/>
                  <a:cs typeface="+mn-ea"/>
                  <a:sym typeface="+mn-lt"/>
                </a:rPr>
                <a:t>minutil</a:t>
              </a:r>
              <a:endParaRPr lang="zh-CN" sz="1400" spc="-5" dirty="0">
                <a:effectLst/>
                <a:latin typeface="+mn-lt"/>
                <a:ea typeface="+mn-ea"/>
                <a:cs typeface="+mn-ea"/>
                <a:sym typeface="+mn-lt"/>
              </a:endParaRPr>
            </a:p>
          </p:txBody>
        </p:sp>
      </p:grpSp>
      <p:grpSp>
        <p:nvGrpSpPr>
          <p:cNvPr id="8" name="组合 7"/>
          <p:cNvGrpSpPr/>
          <p:nvPr/>
        </p:nvGrpSpPr>
        <p:grpSpPr>
          <a:xfrm>
            <a:off x="6761037" y="4482782"/>
            <a:ext cx="360000" cy="360000"/>
            <a:chOff x="6022975" y="1166813"/>
            <a:chExt cx="1965326" cy="2224088"/>
          </a:xfrm>
          <a:solidFill>
            <a:srgbClr val="5B9BD5"/>
          </a:solidFill>
        </p:grpSpPr>
        <p:sp>
          <p:nvSpPr>
            <p:cNvPr id="9"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0"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1"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2"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3"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4"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5"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6"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7"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8"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19"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0"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grpSp>
      <p:sp>
        <p:nvSpPr>
          <p:cNvPr id="22" name="文本框 147"/>
          <p:cNvSpPr txBox="1"/>
          <p:nvPr/>
        </p:nvSpPr>
        <p:spPr>
          <a:xfrm>
            <a:off x="7211030" y="2849560"/>
            <a:ext cx="4140760" cy="683264"/>
          </a:xfrm>
          <a:prstGeom prst="rect">
            <a:avLst/>
          </a:prstGeom>
          <a:noFill/>
        </p:spPr>
        <p:txBody>
          <a:bodyPr wrap="square">
            <a:spAutoFit/>
          </a:bodyPr>
          <a:lstStyle/>
          <a:p>
            <a:pPr defTabSz="914332" fontAlgn="auto">
              <a:lnSpc>
                <a:spcPct val="120000"/>
              </a:lnSpc>
              <a:spcAft>
                <a:spcPts val="0"/>
              </a:spcAft>
              <a:defRPr/>
            </a:pPr>
            <a:r>
              <a:rPr lang="zh-CN" altLang="en-US" sz="1600" dirty="0" smtClean="0">
                <a:solidFill>
                  <a:schemeClr val="tx1">
                    <a:lumMod val="75000"/>
                    <a:lumOff val="25000"/>
                  </a:schemeClr>
                </a:solidFill>
                <a:cs typeface="+mn-ea"/>
                <a:sym typeface="+mn-lt"/>
              </a:rPr>
              <a:t>一定</a:t>
            </a:r>
            <a:r>
              <a:rPr lang="zh-CN" altLang="en-US" sz="1600" dirty="0">
                <a:solidFill>
                  <a:schemeClr val="tx1">
                    <a:lumMod val="75000"/>
                    <a:lumOff val="25000"/>
                  </a:schemeClr>
                </a:solidFill>
                <a:cs typeface="+mn-ea"/>
                <a:sym typeface="+mn-lt"/>
              </a:rPr>
              <a:t>范围内，</a:t>
            </a:r>
            <a:r>
              <a:rPr lang="en-US" altLang="zh-CN" sz="1600" dirty="0" smtClean="0">
                <a:solidFill>
                  <a:schemeClr val="tx1">
                    <a:lumMod val="75000"/>
                    <a:lumOff val="25000"/>
                  </a:schemeClr>
                </a:solidFill>
                <a:cs typeface="+mn-ea"/>
                <a:sym typeface="+mn-lt"/>
              </a:rPr>
              <a:t>F-measure</a:t>
            </a:r>
            <a:r>
              <a:rPr lang="zh-CN" altLang="en-US" sz="1600" dirty="0" smtClean="0">
                <a:solidFill>
                  <a:schemeClr val="tx1">
                    <a:lumMod val="75000"/>
                    <a:lumOff val="25000"/>
                  </a:schemeClr>
                </a:solidFill>
                <a:cs typeface="+mn-ea"/>
                <a:sym typeface="+mn-lt"/>
              </a:rPr>
              <a:t>会</a:t>
            </a:r>
            <a:r>
              <a:rPr lang="zh-CN" altLang="en-US" sz="1600" dirty="0">
                <a:solidFill>
                  <a:schemeClr val="tx1">
                    <a:lumMod val="75000"/>
                    <a:lumOff val="25000"/>
                  </a:schemeClr>
                </a:solidFill>
                <a:cs typeface="+mn-ea"/>
                <a:sym typeface="+mn-lt"/>
              </a:rPr>
              <a:t>随高效用模式挖掘中的效用阈值</a:t>
            </a:r>
            <a:r>
              <a:rPr lang="en-US" altLang="zh-CN" sz="1600" i="1" dirty="0" err="1">
                <a:solidFill>
                  <a:schemeClr val="tx1">
                    <a:lumMod val="75000"/>
                    <a:lumOff val="25000"/>
                  </a:schemeClr>
                </a:solidFill>
                <a:cs typeface="+mn-ea"/>
                <a:sym typeface="+mn-lt"/>
              </a:rPr>
              <a:t>min_util</a:t>
            </a:r>
            <a:r>
              <a:rPr lang="zh-CN" altLang="en-US" sz="1600" dirty="0">
                <a:solidFill>
                  <a:schemeClr val="tx1">
                    <a:lumMod val="75000"/>
                    <a:lumOff val="25000"/>
                  </a:schemeClr>
                </a:solidFill>
                <a:cs typeface="+mn-ea"/>
                <a:sym typeface="+mn-lt"/>
              </a:rPr>
              <a:t>的升高而降低。</a:t>
            </a:r>
            <a:endParaRPr lang="en-US" altLang="zh-CN" sz="1600" dirty="0">
              <a:solidFill>
                <a:schemeClr val="tx1">
                  <a:lumMod val="75000"/>
                  <a:lumOff val="25000"/>
                </a:schemeClr>
              </a:solidFill>
              <a:latin typeface="+mn-lt"/>
              <a:ea typeface="+mn-ea"/>
              <a:cs typeface="+mn-ea"/>
              <a:sym typeface="+mn-lt"/>
            </a:endParaRPr>
          </a:p>
        </p:txBody>
      </p:sp>
      <p:grpSp>
        <p:nvGrpSpPr>
          <p:cNvPr id="23" name="组合 22"/>
          <p:cNvGrpSpPr/>
          <p:nvPr/>
        </p:nvGrpSpPr>
        <p:grpSpPr>
          <a:xfrm>
            <a:off x="6761037" y="3011192"/>
            <a:ext cx="360000" cy="360000"/>
            <a:chOff x="6022975" y="1166813"/>
            <a:chExt cx="1965326" cy="2224088"/>
          </a:xfrm>
          <a:solidFill>
            <a:srgbClr val="5B9BD5"/>
          </a:solidFill>
        </p:grpSpPr>
        <p:sp>
          <p:nvSpPr>
            <p:cNvPr id="24"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5"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6"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7"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8"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9"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0"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1"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2"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3"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4"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5"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solidFill>
              <a:srgbClr val="25B7C0"/>
            </a:solidFill>
            <a:ln>
              <a:noFill/>
            </a:ln>
          </p:spPr>
          <p:txBody>
            <a:bodyPr/>
            <a:lstStyle/>
            <a:p>
              <a:pPr defTabSz="914332" fontAlgn="auto">
                <a:spcBef>
                  <a:spcPts val="0"/>
                </a:spcBef>
                <a:spcAft>
                  <a:spcPts val="0"/>
                </a:spcAft>
                <a:defRPr/>
              </a:pPr>
              <a:endParaRPr lang="zh-CN" altLang="en-US" sz="1867">
                <a:latin typeface="+mn-lt"/>
                <a:ea typeface="+mn-ea"/>
                <a:cs typeface="+mn-ea"/>
                <a:sym typeface="+mn-lt"/>
              </a:endParaRPr>
            </a:p>
          </p:txBody>
        </p:sp>
      </p:grpSp>
      <p:sp>
        <p:nvSpPr>
          <p:cNvPr id="36" name="矩形 35"/>
          <p:cNvSpPr/>
          <p:nvPr/>
        </p:nvSpPr>
        <p:spPr>
          <a:xfrm>
            <a:off x="1267451" y="1397318"/>
            <a:ext cx="1210588" cy="400110"/>
          </a:xfrm>
          <a:prstGeom prst="rect">
            <a:avLst/>
          </a:prstGeom>
        </p:spPr>
        <p:txBody>
          <a:bodyPr wrap="none">
            <a:spAutoFit/>
          </a:bodyPr>
          <a:lstStyle/>
          <a:p>
            <a:r>
              <a:rPr lang="zh-CN" altLang="en-US" sz="2000" dirty="0" smtClean="0"/>
              <a:t>参数分析</a:t>
            </a:r>
            <a:endParaRPr lang="en-US" altLang="zh-CN" sz="2000" dirty="0"/>
          </a:p>
        </p:txBody>
      </p:sp>
      <p:grpSp>
        <p:nvGrpSpPr>
          <p:cNvPr id="37" name="组合 36"/>
          <p:cNvGrpSpPr>
            <a:grpSpLocks noChangeAspect="1"/>
          </p:cNvGrpSpPr>
          <p:nvPr/>
        </p:nvGrpSpPr>
        <p:grpSpPr>
          <a:xfrm>
            <a:off x="699827" y="1327373"/>
            <a:ext cx="540000" cy="540000"/>
            <a:chOff x="338180" y="1015602"/>
            <a:chExt cx="986490" cy="986490"/>
          </a:xfrm>
        </p:grpSpPr>
        <p:sp>
          <p:nvSpPr>
            <p:cNvPr id="38"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9"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pSp>
        <p:nvGrpSpPr>
          <p:cNvPr id="41" name="组合 40"/>
          <p:cNvGrpSpPr/>
          <p:nvPr/>
        </p:nvGrpSpPr>
        <p:grpSpPr>
          <a:xfrm>
            <a:off x="7211030" y="4321150"/>
            <a:ext cx="4140760" cy="683264"/>
            <a:chOff x="7211030" y="4321150"/>
            <a:chExt cx="4140760" cy="683264"/>
          </a:xfrm>
        </p:grpSpPr>
        <p:sp>
          <p:nvSpPr>
            <p:cNvPr id="21" name="文本框 147"/>
            <p:cNvSpPr txBox="1"/>
            <p:nvPr/>
          </p:nvSpPr>
          <p:spPr>
            <a:xfrm>
              <a:off x="7211030" y="4321150"/>
              <a:ext cx="4140760" cy="683264"/>
            </a:xfrm>
            <a:prstGeom prst="rect">
              <a:avLst/>
            </a:prstGeom>
            <a:noFill/>
          </p:spPr>
          <p:txBody>
            <a:bodyPr wrap="square">
              <a:spAutoFit/>
            </a:bodyPr>
            <a:lstStyle/>
            <a:p>
              <a:pPr defTabSz="914332" fontAlgn="auto">
                <a:lnSpc>
                  <a:spcPct val="120000"/>
                </a:lnSpc>
                <a:spcAft>
                  <a:spcPts val="0"/>
                </a:spcAft>
                <a:defRPr/>
              </a:pPr>
              <a:r>
                <a:rPr lang="zh-CN" altLang="en-US" sz="1600" dirty="0" smtClean="0">
                  <a:solidFill>
                    <a:schemeClr val="tx1">
                      <a:lumMod val="75000"/>
                      <a:lumOff val="25000"/>
                    </a:schemeClr>
                  </a:solidFill>
                  <a:cs typeface="+mn-ea"/>
                  <a:sym typeface="+mn-lt"/>
                </a:rPr>
                <a:t>一定</a:t>
              </a:r>
              <a:r>
                <a:rPr lang="zh-CN" altLang="en-US" sz="1600" dirty="0">
                  <a:solidFill>
                    <a:schemeClr val="tx1">
                      <a:lumMod val="75000"/>
                      <a:lumOff val="25000"/>
                    </a:schemeClr>
                  </a:solidFill>
                  <a:cs typeface="+mn-ea"/>
                  <a:sym typeface="+mn-lt"/>
                </a:rPr>
                <a:t>范围内，</a:t>
              </a:r>
              <a:r>
                <a:rPr lang="en-US" altLang="zh-CN" sz="1600" dirty="0" smtClean="0">
                  <a:solidFill>
                    <a:schemeClr val="tx1">
                      <a:lumMod val="75000"/>
                      <a:lumOff val="25000"/>
                    </a:schemeClr>
                  </a:solidFill>
                  <a:cs typeface="+mn-ea"/>
                  <a:sym typeface="+mn-lt"/>
                </a:rPr>
                <a:t>F-measure</a:t>
              </a:r>
              <a:r>
                <a:rPr lang="zh-CN" altLang="en-US" sz="1600" dirty="0" smtClean="0">
                  <a:solidFill>
                    <a:schemeClr val="tx1">
                      <a:lumMod val="75000"/>
                      <a:lumOff val="25000"/>
                    </a:schemeClr>
                  </a:solidFill>
                  <a:cs typeface="+mn-ea"/>
                  <a:sym typeface="+mn-lt"/>
                </a:rPr>
                <a:t>会</a:t>
              </a:r>
              <a:r>
                <a:rPr lang="zh-CN" altLang="en-US" sz="1600" dirty="0">
                  <a:solidFill>
                    <a:schemeClr val="tx1">
                      <a:lumMod val="75000"/>
                      <a:lumOff val="25000"/>
                    </a:schemeClr>
                  </a:solidFill>
                  <a:cs typeface="+mn-ea"/>
                  <a:sym typeface="+mn-lt"/>
                </a:rPr>
                <a:t>随模式间相似性</a:t>
              </a:r>
              <a:r>
                <a:rPr lang="zh-CN" altLang="en-US" sz="1600" dirty="0" smtClean="0">
                  <a:solidFill>
                    <a:schemeClr val="tx1">
                      <a:lumMod val="75000"/>
                      <a:lumOff val="25000"/>
                    </a:schemeClr>
                  </a:solidFill>
                  <a:cs typeface="+mn-ea"/>
                  <a:sym typeface="+mn-lt"/>
                </a:rPr>
                <a:t>阈值   的</a:t>
              </a:r>
              <a:r>
                <a:rPr lang="zh-CN" altLang="en-US" sz="1600" dirty="0">
                  <a:solidFill>
                    <a:schemeClr val="tx1">
                      <a:lumMod val="75000"/>
                      <a:lumOff val="25000"/>
                    </a:schemeClr>
                  </a:solidFill>
                  <a:cs typeface="+mn-ea"/>
                  <a:sym typeface="+mn-lt"/>
                </a:rPr>
                <a:t>扩大而提高，然后趋于稳定。</a:t>
              </a:r>
              <a:endParaRPr lang="en-US" altLang="zh-CN" sz="1600" dirty="0">
                <a:solidFill>
                  <a:schemeClr val="tx1">
                    <a:lumMod val="75000"/>
                    <a:lumOff val="25000"/>
                  </a:schemeClr>
                </a:solidFill>
                <a:latin typeface="+mn-lt"/>
                <a:ea typeface="+mn-ea"/>
                <a:cs typeface="+mn-ea"/>
                <a:sym typeface="+mn-lt"/>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817063090"/>
                </p:ext>
              </p:extLst>
            </p:nvPr>
          </p:nvGraphicFramePr>
          <p:xfrm>
            <a:off x="7679382" y="4725938"/>
            <a:ext cx="224408" cy="243109"/>
          </p:xfrm>
          <a:graphic>
            <a:graphicData uri="http://schemas.openxmlformats.org/presentationml/2006/ole">
              <mc:AlternateContent xmlns:mc="http://schemas.openxmlformats.org/markup-compatibility/2006">
                <mc:Choice xmlns:v="urn:schemas-microsoft-com:vml" Requires="v">
                  <p:oleObj spid="_x0000_s3159" name="Equation" r:id="rId7" imgW="152280" imgH="164880" progId="Equation.DSMT4">
                    <p:embed/>
                  </p:oleObj>
                </mc:Choice>
                <mc:Fallback>
                  <p:oleObj name="Equation" r:id="rId7" imgW="152280" imgH="164880" progId="Equation.DSMT4">
                    <p:embed/>
                    <p:pic>
                      <p:nvPicPr>
                        <p:cNvPr id="0" name=""/>
                        <p:cNvPicPr/>
                        <p:nvPr/>
                      </p:nvPicPr>
                      <p:blipFill>
                        <a:blip r:embed="rId8"/>
                        <a:stretch>
                          <a:fillRect/>
                        </a:stretch>
                      </p:blipFill>
                      <p:spPr>
                        <a:xfrm>
                          <a:off x="7679382" y="4725938"/>
                          <a:ext cx="224408" cy="243109"/>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061629713"/>
      </p:ext>
    </p:extLst>
  </p:cSld>
  <p:clrMapOvr>
    <a:masterClrMapping/>
  </p:clrMapOvr>
  <p:transition spd="slow" advTm="193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ppt_x</p:attrName>
                                        </p:attrNameLst>
                                      </p:cBhvr>
                                      <p:tavLst>
                                        <p:tav tm="0">
                                          <p:val>
                                            <p:strVal val="#ppt_x"/>
                                          </p:val>
                                        </p:tav>
                                        <p:tav tm="100000">
                                          <p:val>
                                            <p:strVal val="#ppt_x"/>
                                          </p:val>
                                        </p:tav>
                                      </p:tavLst>
                                    </p:anim>
                                    <p:anim calcmode="lin" valueType="num">
                                      <p:cBhvr>
                                        <p:cTn id="9" dur="75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anim calcmode="lin" valueType="num">
                                      <p:cBhvr>
                                        <p:cTn id="13" dur="750" fill="hold"/>
                                        <p:tgtEl>
                                          <p:spTgt spid="22"/>
                                        </p:tgtEl>
                                        <p:attrNameLst>
                                          <p:attrName>ppt_x</p:attrName>
                                        </p:attrNameLst>
                                      </p:cBhvr>
                                      <p:tavLst>
                                        <p:tav tm="0">
                                          <p:val>
                                            <p:strVal val="#ppt_x"/>
                                          </p:val>
                                        </p:tav>
                                        <p:tav tm="100000">
                                          <p:val>
                                            <p:strVal val="#ppt_x"/>
                                          </p:val>
                                        </p:tav>
                                      </p:tavLst>
                                    </p:anim>
                                    <p:anim calcmode="lin" valueType="num">
                                      <p:cBhvr>
                                        <p:cTn id="14" dur="7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75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750"/>
                                        <p:tgtEl>
                                          <p:spTgt spid="41"/>
                                        </p:tgtEl>
                                      </p:cBhvr>
                                    </p:animEffect>
                                    <p:anim calcmode="lin" valueType="num">
                                      <p:cBhvr>
                                        <p:cTn id="25" dur="750" fill="hold"/>
                                        <p:tgtEl>
                                          <p:spTgt spid="41"/>
                                        </p:tgtEl>
                                        <p:attrNameLst>
                                          <p:attrName>ppt_x</p:attrName>
                                        </p:attrNameLst>
                                      </p:cBhvr>
                                      <p:tavLst>
                                        <p:tav tm="0">
                                          <p:val>
                                            <p:strVal val="#ppt_x"/>
                                          </p:val>
                                        </p:tav>
                                        <p:tav tm="100000">
                                          <p:val>
                                            <p:strVal val="#ppt_x"/>
                                          </p:val>
                                        </p:tav>
                                      </p:tavLst>
                                    </p:anim>
                                    <p:anim calcmode="lin" valueType="num">
                                      <p:cBhvr>
                                        <p:cTn id="26" dur="75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4338" y="492128"/>
            <a:ext cx="1631228"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实验结果分析</a:t>
            </a:r>
            <a:endParaRPr lang="zh-CN" altLang="en-US" sz="1800" b="1" dirty="0">
              <a:solidFill>
                <a:srgbClr val="03CCCE"/>
              </a:solidFill>
              <a:cs typeface="+mn-ea"/>
              <a:sym typeface="+mn-lt"/>
            </a:endParaRPr>
          </a:p>
        </p:txBody>
      </p:sp>
      <p:grpSp>
        <p:nvGrpSpPr>
          <p:cNvPr id="38" name="组合 37"/>
          <p:cNvGrpSpPr/>
          <p:nvPr/>
        </p:nvGrpSpPr>
        <p:grpSpPr>
          <a:xfrm>
            <a:off x="2732359" y="5878066"/>
            <a:ext cx="6560867" cy="584775"/>
            <a:chOff x="2742759" y="6013371"/>
            <a:chExt cx="6560867" cy="584775"/>
          </a:xfrm>
        </p:grpSpPr>
        <p:sp>
          <p:nvSpPr>
            <p:cNvPr id="19" name="矩形 18"/>
            <p:cNvSpPr/>
            <p:nvPr/>
          </p:nvSpPr>
          <p:spPr>
            <a:xfrm>
              <a:off x="3207626" y="6013371"/>
              <a:ext cx="6096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ysClr val="windowText" lastClr="000000">
                      <a:lumMod val="75000"/>
                      <a:lumOff val="25000"/>
                    </a:sysClr>
                  </a:solidFill>
                  <a:effectLst/>
                  <a:uLnTx/>
                  <a:uFillTx/>
                  <a:latin typeface="华文楷体" panose="02010600040101010101" pitchFamily="2" charset="-122"/>
                  <a:ea typeface="华文楷体" panose="02010600040101010101" pitchFamily="2" charset="-122"/>
                </a:rPr>
                <a:t>基于哈希标识的话题描述较基于词汇的话题描述具备更高的可读性，且更接近真实话题。</a:t>
              </a:r>
              <a:endParaRPr kumimoji="0" lang="en-US" altLang="zh-CN" sz="1600" b="0" i="0" u="none" strike="noStrike" kern="1200" cap="none" spc="0" normalizeH="0" baseline="0" noProof="0" dirty="0">
                <a:ln>
                  <a:noFill/>
                </a:ln>
                <a:solidFill>
                  <a:sysClr val="windowText" lastClr="000000">
                    <a:lumMod val="75000"/>
                    <a:lumOff val="25000"/>
                  </a:sysClr>
                </a:solidFill>
                <a:effectLst/>
                <a:uLnTx/>
                <a:uFillTx/>
                <a:latin typeface="华文楷体" panose="02010600040101010101" pitchFamily="2" charset="-122"/>
                <a:ea typeface="华文楷体" panose="02010600040101010101" pitchFamily="2" charset="-122"/>
              </a:endParaRPr>
            </a:p>
          </p:txBody>
        </p:sp>
        <p:grpSp>
          <p:nvGrpSpPr>
            <p:cNvPr id="20" name="组合 19"/>
            <p:cNvGrpSpPr/>
            <p:nvPr/>
          </p:nvGrpSpPr>
          <p:grpSpPr>
            <a:xfrm>
              <a:off x="2742759" y="6125755"/>
              <a:ext cx="359996" cy="359994"/>
              <a:chOff x="6022975" y="1166813"/>
              <a:chExt cx="1965326" cy="2224088"/>
            </a:xfrm>
            <a:solidFill>
              <a:srgbClr val="5B9BD5"/>
            </a:solidFill>
          </p:grpSpPr>
          <p:sp>
            <p:nvSpPr>
              <p:cNvPr id="21"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2"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3"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4"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5"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6"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7"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8"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29"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0"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1"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sp>
            <p:nvSpPr>
              <p:cNvPr id="32"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solidFill>
                <a:srgbClr val="25B7C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32" fontAlgn="auto">
                  <a:spcBef>
                    <a:spcPts val="0"/>
                  </a:spcBef>
                  <a:spcAft>
                    <a:spcPts val="0"/>
                  </a:spcAft>
                  <a:defRPr/>
                </a:pPr>
                <a:endParaRPr lang="zh-CN" altLang="en-US" sz="1867">
                  <a:latin typeface="+mn-lt"/>
                  <a:ea typeface="+mn-ea"/>
                  <a:cs typeface="+mn-ea"/>
                  <a:sym typeface="+mn-lt"/>
                </a:endParaRPr>
              </a:p>
            </p:txBody>
          </p:sp>
        </p:grpSp>
      </p:grpSp>
      <p:sp>
        <p:nvSpPr>
          <p:cNvPr id="33" name="矩形 32"/>
          <p:cNvSpPr/>
          <p:nvPr/>
        </p:nvSpPr>
        <p:spPr>
          <a:xfrm>
            <a:off x="1267451" y="1397318"/>
            <a:ext cx="1210588" cy="400110"/>
          </a:xfrm>
          <a:prstGeom prst="rect">
            <a:avLst/>
          </a:prstGeom>
        </p:spPr>
        <p:txBody>
          <a:bodyPr wrap="none">
            <a:spAutoFit/>
          </a:bodyPr>
          <a:lstStyle/>
          <a:p>
            <a:r>
              <a:rPr lang="zh-CN" altLang="en-US" sz="2000" dirty="0" smtClean="0"/>
              <a:t>案例展示</a:t>
            </a:r>
            <a:endParaRPr lang="en-US" altLang="zh-CN" sz="2000" dirty="0"/>
          </a:p>
        </p:txBody>
      </p:sp>
      <p:grpSp>
        <p:nvGrpSpPr>
          <p:cNvPr id="34" name="组合 33"/>
          <p:cNvGrpSpPr>
            <a:grpSpLocks noChangeAspect="1"/>
          </p:cNvGrpSpPr>
          <p:nvPr/>
        </p:nvGrpSpPr>
        <p:grpSpPr>
          <a:xfrm>
            <a:off x="699827" y="1327373"/>
            <a:ext cx="540000" cy="540000"/>
            <a:chOff x="338180" y="1015602"/>
            <a:chExt cx="986490" cy="986490"/>
          </a:xfrm>
        </p:grpSpPr>
        <p:sp>
          <p:nvSpPr>
            <p:cNvPr id="35" name="Oval 32"/>
            <p:cNvSpPr/>
            <p:nvPr/>
          </p:nvSpPr>
          <p:spPr>
            <a:xfrm>
              <a:off x="338180" y="1015602"/>
              <a:ext cx="986490" cy="986490"/>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6"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42" y="1137395"/>
              <a:ext cx="576050" cy="576050"/>
            </a:xfrm>
            <a:prstGeom prst="rect">
              <a:avLst/>
            </a:prstGeom>
          </p:spPr>
        </p:pic>
      </p:grpSp>
      <p:graphicFrame>
        <p:nvGraphicFramePr>
          <p:cNvPr id="37" name="表格 36"/>
          <p:cNvGraphicFramePr>
            <a:graphicFrameLocks noGrp="1"/>
          </p:cNvGraphicFramePr>
          <p:nvPr>
            <p:extLst>
              <p:ext uri="{D42A27DB-BD31-4B8C-83A1-F6EECF244321}">
                <p14:modId xmlns:p14="http://schemas.microsoft.com/office/powerpoint/2010/main" val="4266634940"/>
              </p:ext>
            </p:extLst>
          </p:nvPr>
        </p:nvGraphicFramePr>
        <p:xfrm>
          <a:off x="1630710" y="2133650"/>
          <a:ext cx="8764164" cy="3514000"/>
        </p:xfrm>
        <a:graphic>
          <a:graphicData uri="http://schemas.openxmlformats.org/drawingml/2006/table">
            <a:tbl>
              <a:tblPr firstRow="1" bandRow="1">
                <a:tableStyleId>{FABFCF23-3B69-468F-B69F-88F6DE6A72F2}</a:tableStyleId>
              </a:tblPr>
              <a:tblGrid>
                <a:gridCol w="1728000"/>
                <a:gridCol w="1625388"/>
                <a:gridCol w="2160000"/>
                <a:gridCol w="1625388"/>
                <a:gridCol w="1625388"/>
              </a:tblGrid>
              <a:tr h="370840">
                <a:tc>
                  <a:txBody>
                    <a:bodyPr/>
                    <a:lstStyle/>
                    <a:p>
                      <a:pPr algn="ctr">
                        <a:lnSpc>
                          <a:spcPts val="2000"/>
                        </a:lnSpc>
                        <a:spcBef>
                          <a:spcPts val="0"/>
                        </a:spcBef>
                        <a:spcAft>
                          <a:spcPts val="0"/>
                        </a:spcAft>
                      </a:pPr>
                      <a:r>
                        <a:rPr lang="zh-CN" sz="1600" kern="100" dirty="0">
                          <a:effectLst/>
                          <a:latin typeface="+mn-ea"/>
                          <a:ea typeface="+mn-ea"/>
                        </a:rPr>
                        <a:t>真实话题描述</a:t>
                      </a:r>
                      <a:endParaRPr lang="zh-CN" sz="1600" b="1" kern="100" dirty="0">
                        <a:effectLst/>
                        <a:latin typeface="+mn-ea"/>
                        <a:ea typeface="+mn-ea"/>
                      </a:endParaRPr>
                    </a:p>
                  </a:txBody>
                  <a:tcPr marL="108000" marR="108000" marT="72000" marB="72000" anchor="ctr"/>
                </a:tc>
                <a:tc>
                  <a:txBody>
                    <a:bodyPr/>
                    <a:lstStyle/>
                    <a:p>
                      <a:pPr algn="ctr">
                        <a:lnSpc>
                          <a:spcPts val="2000"/>
                        </a:lnSpc>
                        <a:spcBef>
                          <a:spcPts val="0"/>
                        </a:spcBef>
                        <a:spcAft>
                          <a:spcPts val="0"/>
                        </a:spcAft>
                      </a:pPr>
                      <a:r>
                        <a:rPr lang="zh-CN" sz="1600" kern="100" dirty="0">
                          <a:effectLst/>
                          <a:latin typeface="+mn-ea"/>
                          <a:ea typeface="+mn-ea"/>
                        </a:rPr>
                        <a:t>话题</a:t>
                      </a:r>
                      <a:r>
                        <a:rPr lang="zh-CN" sz="1600" kern="100" dirty="0" smtClean="0">
                          <a:effectLst/>
                          <a:latin typeface="+mn-ea"/>
                          <a:ea typeface="+mn-ea"/>
                        </a:rPr>
                        <a:t>短语表达</a:t>
                      </a:r>
                      <a:r>
                        <a:rPr lang="zh-CN" sz="1600" kern="100" dirty="0">
                          <a:effectLst/>
                          <a:latin typeface="+mn-ea"/>
                          <a:ea typeface="+mn-ea"/>
                        </a:rPr>
                        <a:t>形式</a:t>
                      </a:r>
                      <a:endParaRPr lang="zh-CN" sz="1600" b="1" kern="100" dirty="0">
                        <a:effectLst/>
                        <a:latin typeface="+mn-ea"/>
                        <a:ea typeface="+mn-ea"/>
                      </a:endParaRPr>
                    </a:p>
                  </a:txBody>
                  <a:tcPr marL="108000" marR="108000" marT="72000" marB="72000" anchor="ctr"/>
                </a:tc>
                <a:tc>
                  <a:txBody>
                    <a:bodyPr/>
                    <a:lstStyle/>
                    <a:p>
                      <a:pPr algn="ctr">
                        <a:lnSpc>
                          <a:spcPts val="2000"/>
                        </a:lnSpc>
                        <a:spcBef>
                          <a:spcPts val="0"/>
                        </a:spcBef>
                        <a:spcAft>
                          <a:spcPts val="0"/>
                        </a:spcAft>
                      </a:pPr>
                      <a:r>
                        <a:rPr lang="zh-CN" sz="1600" kern="100" dirty="0">
                          <a:effectLst/>
                          <a:latin typeface="+mn-ea"/>
                          <a:ea typeface="+mn-ea"/>
                        </a:rPr>
                        <a:t>话题词</a:t>
                      </a:r>
                      <a:r>
                        <a:rPr lang="zh-CN" sz="1600" kern="100" dirty="0" smtClean="0">
                          <a:effectLst/>
                          <a:latin typeface="+mn-ea"/>
                          <a:ea typeface="+mn-ea"/>
                        </a:rPr>
                        <a:t>汇集表达</a:t>
                      </a:r>
                      <a:r>
                        <a:rPr lang="zh-CN" sz="1600" kern="100" dirty="0">
                          <a:effectLst/>
                          <a:latin typeface="+mn-ea"/>
                          <a:ea typeface="+mn-ea"/>
                        </a:rPr>
                        <a:t>形式</a:t>
                      </a:r>
                      <a:endParaRPr lang="zh-CN" sz="1600" b="1" kern="100" dirty="0">
                        <a:effectLst/>
                        <a:latin typeface="+mn-ea"/>
                        <a:ea typeface="+mn-ea"/>
                      </a:endParaRPr>
                    </a:p>
                  </a:txBody>
                  <a:tcPr marL="108000" marR="108000" marT="72000" marB="72000" anchor="ctr"/>
                </a:tc>
                <a:tc>
                  <a:txBody>
                    <a:bodyPr/>
                    <a:lstStyle/>
                    <a:p>
                      <a:pPr algn="ctr">
                        <a:lnSpc>
                          <a:spcPts val="2000"/>
                        </a:lnSpc>
                        <a:spcBef>
                          <a:spcPts val="0"/>
                        </a:spcBef>
                        <a:spcAft>
                          <a:spcPts val="0"/>
                        </a:spcAft>
                      </a:pPr>
                      <a:r>
                        <a:rPr lang="zh-CN" sz="1600" kern="100" dirty="0">
                          <a:effectLst/>
                          <a:latin typeface="+mn-ea"/>
                          <a:ea typeface="+mn-ea"/>
                        </a:rPr>
                        <a:t>话题发生时间</a:t>
                      </a:r>
                      <a:endParaRPr lang="zh-CN" sz="1600" b="1" kern="100" dirty="0">
                        <a:effectLst/>
                        <a:latin typeface="+mn-ea"/>
                        <a:ea typeface="+mn-ea"/>
                      </a:endParaRPr>
                    </a:p>
                  </a:txBody>
                  <a:tcPr marL="108000" marR="108000" marT="72000" marB="72000" anchor="ctr"/>
                </a:tc>
                <a:tc>
                  <a:txBody>
                    <a:bodyPr/>
                    <a:lstStyle/>
                    <a:p>
                      <a:pPr algn="ctr">
                        <a:lnSpc>
                          <a:spcPts val="2000"/>
                        </a:lnSpc>
                        <a:spcBef>
                          <a:spcPts val="0"/>
                        </a:spcBef>
                        <a:spcAft>
                          <a:spcPts val="0"/>
                        </a:spcAft>
                      </a:pPr>
                      <a:r>
                        <a:rPr lang="zh-CN" sz="1600" kern="100">
                          <a:effectLst/>
                          <a:latin typeface="+mn-ea"/>
                          <a:ea typeface="+mn-ea"/>
                        </a:rPr>
                        <a:t>话题发现时间</a:t>
                      </a:r>
                      <a:endParaRPr lang="zh-CN" sz="1600" b="1" kern="100">
                        <a:effectLst/>
                        <a:latin typeface="+mn-ea"/>
                        <a:ea typeface="+mn-ea"/>
                      </a:endParaRPr>
                    </a:p>
                  </a:txBody>
                  <a:tcPr marL="108000" marR="108000" marT="72000" marB="72000" anchor="ctr"/>
                </a:tc>
              </a:tr>
              <a:tr h="370840">
                <a:tc>
                  <a:txBody>
                    <a:bodyPr/>
                    <a:lstStyle/>
                    <a:p>
                      <a:pPr algn="ctr">
                        <a:lnSpc>
                          <a:spcPts val="2000"/>
                        </a:lnSpc>
                        <a:spcBef>
                          <a:spcPts val="0"/>
                        </a:spcBef>
                        <a:spcAft>
                          <a:spcPts val="0"/>
                        </a:spcAft>
                      </a:pPr>
                      <a:r>
                        <a:rPr lang="zh-CN" sz="1400" kern="100" dirty="0">
                          <a:effectLst/>
                          <a:latin typeface="+mn-ea"/>
                          <a:ea typeface="+mn-ea"/>
                        </a:rPr>
                        <a:t>微软停止</a:t>
                      </a:r>
                      <a:r>
                        <a:rPr lang="en-US" sz="1400" kern="100" dirty="0" smtClean="0">
                          <a:effectLst/>
                          <a:latin typeface="+mn-ea"/>
                          <a:ea typeface="+mn-ea"/>
                        </a:rPr>
                        <a:t>XP</a:t>
                      </a:r>
                    </a:p>
                    <a:p>
                      <a:pPr algn="ctr">
                        <a:lnSpc>
                          <a:spcPts val="2000"/>
                        </a:lnSpc>
                        <a:spcBef>
                          <a:spcPts val="0"/>
                        </a:spcBef>
                        <a:spcAft>
                          <a:spcPts val="0"/>
                        </a:spcAft>
                      </a:pPr>
                      <a:r>
                        <a:rPr lang="zh-CN" sz="1400" kern="100" dirty="0" smtClean="0">
                          <a:effectLst/>
                          <a:latin typeface="+mn-ea"/>
                          <a:ea typeface="+mn-ea"/>
                        </a:rPr>
                        <a:t>系统</a:t>
                      </a:r>
                      <a:r>
                        <a:rPr lang="zh-CN" sz="1400" kern="100" dirty="0">
                          <a:effectLst/>
                          <a:latin typeface="+mn-ea"/>
                          <a:ea typeface="+mn-ea"/>
                        </a:rPr>
                        <a:t>服务</a:t>
                      </a:r>
                    </a:p>
                  </a:txBody>
                  <a:tcPr marL="108000" marR="108000" marT="72000" marB="72000" anchor="ctr"/>
                </a:tc>
                <a:tc>
                  <a:txBody>
                    <a:bodyPr/>
                    <a:lstStyle/>
                    <a:p>
                      <a:pPr algn="ctr">
                        <a:lnSpc>
                          <a:spcPts val="2000"/>
                        </a:lnSpc>
                        <a:spcBef>
                          <a:spcPts val="0"/>
                        </a:spcBef>
                        <a:spcAft>
                          <a:spcPts val="0"/>
                        </a:spcAft>
                      </a:pPr>
                      <a:r>
                        <a:rPr lang="zh-CN" sz="1400" kern="100" dirty="0">
                          <a:effectLst/>
                          <a:latin typeface="+mn-ea"/>
                          <a:ea typeface="+mn-ea"/>
                        </a:rPr>
                        <a:t>微软</a:t>
                      </a:r>
                      <a:r>
                        <a:rPr lang="zh-CN" sz="1400" kern="100" dirty="0" smtClean="0">
                          <a:effectLst/>
                          <a:latin typeface="+mn-ea"/>
                          <a:ea typeface="+mn-ea"/>
                        </a:rPr>
                        <a:t>官方</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停止</a:t>
                      </a:r>
                      <a:r>
                        <a:rPr lang="en-US" sz="1400" kern="100" dirty="0">
                          <a:effectLst/>
                          <a:latin typeface="+mn-ea"/>
                          <a:ea typeface="+mn-ea"/>
                        </a:rPr>
                        <a:t>XP</a:t>
                      </a:r>
                      <a:r>
                        <a:rPr lang="zh-CN" sz="1400" kern="100" dirty="0">
                          <a:effectLst/>
                          <a:latin typeface="+mn-ea"/>
                          <a:ea typeface="+mn-ea"/>
                        </a:rPr>
                        <a:t>服务</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XP</a:t>
                      </a:r>
                      <a:r>
                        <a:rPr lang="zh-CN" sz="1400" kern="100" dirty="0">
                          <a:effectLst/>
                          <a:latin typeface="+mn-ea"/>
                          <a:ea typeface="+mn-ea"/>
                        </a:rPr>
                        <a:t>，微软，服务</a:t>
                      </a:r>
                      <a:r>
                        <a:rPr lang="zh-CN" sz="1400" kern="100" dirty="0" smtClean="0">
                          <a:effectLst/>
                          <a:latin typeface="+mn-ea"/>
                          <a:ea typeface="+mn-ea"/>
                        </a:rPr>
                        <a:t>，</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退休</a:t>
                      </a:r>
                      <a:r>
                        <a:rPr lang="zh-CN" sz="1400" kern="100" dirty="0">
                          <a:effectLst/>
                          <a:latin typeface="+mn-ea"/>
                          <a:ea typeface="+mn-ea"/>
                        </a:rPr>
                        <a:t>，操作系统</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7</a:t>
                      </a:r>
                      <a:r>
                        <a:rPr lang="zh-CN" sz="1400" kern="100" dirty="0">
                          <a:effectLst/>
                          <a:latin typeface="+mn-ea"/>
                          <a:ea typeface="+mn-ea"/>
                        </a:rPr>
                        <a:t>日</a:t>
                      </a:r>
                    </a:p>
                  </a:txBody>
                  <a:tcPr marL="108000" marR="108000" marT="72000" marB="72000" anchor="ctr"/>
                </a:tc>
                <a:tc>
                  <a:txBody>
                    <a:bodyPr/>
                    <a:lstStyle/>
                    <a:p>
                      <a:pPr algn="ctr">
                        <a:lnSpc>
                          <a:spcPts val="2000"/>
                        </a:lnSpc>
                        <a:spcBef>
                          <a:spcPts val="0"/>
                        </a:spcBef>
                        <a:spcAft>
                          <a:spcPts val="0"/>
                        </a:spcAft>
                      </a:pPr>
                      <a:r>
                        <a:rPr lang="en-US" sz="1400" kern="100">
                          <a:effectLst/>
                          <a:latin typeface="+mn-ea"/>
                          <a:ea typeface="+mn-ea"/>
                        </a:rPr>
                        <a:t>4</a:t>
                      </a:r>
                      <a:r>
                        <a:rPr lang="zh-CN" sz="1400" kern="100">
                          <a:effectLst/>
                          <a:latin typeface="+mn-ea"/>
                          <a:ea typeface="+mn-ea"/>
                        </a:rPr>
                        <a:t>月</a:t>
                      </a:r>
                      <a:r>
                        <a:rPr lang="en-US" sz="1400" kern="100">
                          <a:effectLst/>
                          <a:latin typeface="+mn-ea"/>
                          <a:ea typeface="+mn-ea"/>
                        </a:rPr>
                        <a:t>8</a:t>
                      </a:r>
                      <a:r>
                        <a:rPr lang="zh-CN" sz="1400" kern="100">
                          <a:effectLst/>
                          <a:latin typeface="+mn-ea"/>
                          <a:ea typeface="+mn-ea"/>
                        </a:rPr>
                        <a:t>日</a:t>
                      </a:r>
                    </a:p>
                  </a:txBody>
                  <a:tcPr marL="108000" marR="108000" marT="72000" marB="72000" anchor="ctr"/>
                </a:tc>
              </a:tr>
              <a:tr h="370840">
                <a:tc>
                  <a:txBody>
                    <a:bodyPr/>
                    <a:lstStyle/>
                    <a:p>
                      <a:pPr algn="ctr">
                        <a:lnSpc>
                          <a:spcPts val="2000"/>
                        </a:lnSpc>
                        <a:spcBef>
                          <a:spcPts val="0"/>
                        </a:spcBef>
                        <a:spcAft>
                          <a:spcPts val="0"/>
                        </a:spcAft>
                      </a:pPr>
                      <a:r>
                        <a:rPr lang="zh-CN" sz="1400" kern="100" dirty="0">
                          <a:effectLst/>
                          <a:latin typeface="+mn-ea"/>
                          <a:ea typeface="+mn-ea"/>
                        </a:rPr>
                        <a:t>兰州</a:t>
                      </a:r>
                      <a:r>
                        <a:rPr lang="zh-CN" sz="1400" kern="100" dirty="0" smtClean="0">
                          <a:effectLst/>
                          <a:latin typeface="+mn-ea"/>
                          <a:ea typeface="+mn-ea"/>
                        </a:rPr>
                        <a:t>自来水</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污染</a:t>
                      </a:r>
                      <a:r>
                        <a:rPr lang="zh-CN" sz="1400" kern="100" dirty="0">
                          <a:effectLst/>
                          <a:latin typeface="+mn-ea"/>
                          <a:ea typeface="+mn-ea"/>
                        </a:rPr>
                        <a:t>严重</a:t>
                      </a:r>
                    </a:p>
                  </a:txBody>
                  <a:tcPr marL="108000" marR="108000" marT="72000" marB="72000" anchor="ctr"/>
                </a:tc>
                <a:tc>
                  <a:txBody>
                    <a:bodyPr/>
                    <a:lstStyle/>
                    <a:p>
                      <a:pPr algn="ctr">
                        <a:lnSpc>
                          <a:spcPts val="2000"/>
                        </a:lnSpc>
                        <a:spcBef>
                          <a:spcPts val="0"/>
                        </a:spcBef>
                        <a:spcAft>
                          <a:spcPts val="0"/>
                        </a:spcAft>
                      </a:pPr>
                      <a:r>
                        <a:rPr lang="zh-CN" sz="1400" kern="100" dirty="0">
                          <a:effectLst/>
                          <a:latin typeface="+mn-ea"/>
                          <a:ea typeface="+mn-ea"/>
                        </a:rPr>
                        <a:t>兰州</a:t>
                      </a:r>
                      <a:r>
                        <a:rPr lang="zh-CN" sz="1400" kern="100" dirty="0" smtClean="0">
                          <a:effectLst/>
                          <a:latin typeface="+mn-ea"/>
                          <a:ea typeface="+mn-ea"/>
                        </a:rPr>
                        <a:t>自来水中</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苯</a:t>
                      </a:r>
                      <a:r>
                        <a:rPr lang="zh-CN" sz="1400" kern="100" dirty="0">
                          <a:effectLst/>
                          <a:latin typeface="+mn-ea"/>
                          <a:ea typeface="+mn-ea"/>
                        </a:rPr>
                        <a:t>严重超标</a:t>
                      </a:r>
                    </a:p>
                  </a:txBody>
                  <a:tcPr marL="108000" marR="108000" marT="72000" marB="72000" anchor="ctr"/>
                </a:tc>
                <a:tc>
                  <a:txBody>
                    <a:bodyPr/>
                    <a:lstStyle/>
                    <a:p>
                      <a:pPr algn="ctr">
                        <a:lnSpc>
                          <a:spcPts val="2000"/>
                        </a:lnSpc>
                        <a:spcBef>
                          <a:spcPts val="0"/>
                        </a:spcBef>
                        <a:spcAft>
                          <a:spcPts val="0"/>
                        </a:spcAft>
                      </a:pPr>
                      <a:r>
                        <a:rPr lang="zh-CN" sz="1400" kern="100" dirty="0">
                          <a:effectLst/>
                          <a:latin typeface="+mn-ea"/>
                          <a:ea typeface="+mn-ea"/>
                        </a:rPr>
                        <a:t>兰州，苯，水污染</a:t>
                      </a:r>
                      <a:r>
                        <a:rPr lang="zh-CN" sz="1400" kern="100" dirty="0" smtClean="0">
                          <a:effectLst/>
                          <a:latin typeface="+mn-ea"/>
                          <a:ea typeface="+mn-ea"/>
                        </a:rPr>
                        <a:t>，</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微克</a:t>
                      </a:r>
                      <a:r>
                        <a:rPr lang="zh-CN" sz="1400" kern="100" dirty="0">
                          <a:effectLst/>
                          <a:latin typeface="+mn-ea"/>
                          <a:ea typeface="+mn-ea"/>
                        </a:rPr>
                        <a:t>，超标</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11</a:t>
                      </a:r>
                      <a:r>
                        <a:rPr lang="zh-CN" sz="1400" kern="100" dirty="0">
                          <a:effectLst/>
                          <a:latin typeface="+mn-ea"/>
                          <a:ea typeface="+mn-ea"/>
                        </a:rPr>
                        <a:t>日</a:t>
                      </a:r>
                    </a:p>
                  </a:txBody>
                  <a:tcPr marL="108000" marR="108000" marT="72000" marB="72000" anchor="ctr"/>
                </a:tc>
                <a:tc>
                  <a:txBody>
                    <a:bodyPr/>
                    <a:lstStyle/>
                    <a:p>
                      <a:pPr algn="ctr">
                        <a:lnSpc>
                          <a:spcPts val="2000"/>
                        </a:lnSpc>
                        <a:spcBef>
                          <a:spcPts val="0"/>
                        </a:spcBef>
                        <a:spcAft>
                          <a:spcPts val="0"/>
                        </a:spcAft>
                      </a:pPr>
                      <a:r>
                        <a:rPr lang="en-US" sz="1400" kern="100">
                          <a:effectLst/>
                          <a:latin typeface="+mn-ea"/>
                          <a:ea typeface="+mn-ea"/>
                        </a:rPr>
                        <a:t>4</a:t>
                      </a:r>
                      <a:r>
                        <a:rPr lang="zh-CN" sz="1400" kern="100">
                          <a:effectLst/>
                          <a:latin typeface="+mn-ea"/>
                          <a:ea typeface="+mn-ea"/>
                        </a:rPr>
                        <a:t>月</a:t>
                      </a:r>
                      <a:r>
                        <a:rPr lang="en-US" sz="1400" kern="100">
                          <a:effectLst/>
                          <a:latin typeface="+mn-ea"/>
                          <a:ea typeface="+mn-ea"/>
                        </a:rPr>
                        <a:t>16</a:t>
                      </a:r>
                      <a:r>
                        <a:rPr lang="zh-CN" sz="1400" kern="100">
                          <a:effectLst/>
                          <a:latin typeface="+mn-ea"/>
                          <a:ea typeface="+mn-ea"/>
                        </a:rPr>
                        <a:t>日</a:t>
                      </a:r>
                    </a:p>
                  </a:txBody>
                  <a:tcPr marL="108000" marR="108000" marT="72000" marB="72000" anchor="ctr"/>
                </a:tc>
              </a:tr>
              <a:tr h="370840">
                <a:tc>
                  <a:txBody>
                    <a:bodyPr/>
                    <a:lstStyle/>
                    <a:p>
                      <a:pPr algn="ctr">
                        <a:lnSpc>
                          <a:spcPts val="2000"/>
                        </a:lnSpc>
                        <a:spcBef>
                          <a:spcPts val="0"/>
                        </a:spcBef>
                        <a:spcAft>
                          <a:spcPts val="0"/>
                        </a:spcAft>
                      </a:pPr>
                      <a:r>
                        <a:rPr lang="zh-CN" sz="1400" kern="100" dirty="0">
                          <a:effectLst/>
                          <a:latin typeface="+mn-ea"/>
                          <a:ea typeface="+mn-ea"/>
                        </a:rPr>
                        <a:t>东莞</a:t>
                      </a:r>
                      <a:r>
                        <a:rPr lang="zh-CN" sz="1400" kern="100" dirty="0" smtClean="0">
                          <a:effectLst/>
                          <a:latin typeface="+mn-ea"/>
                          <a:ea typeface="+mn-ea"/>
                        </a:rPr>
                        <a:t>政府</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扫黄</a:t>
                      </a:r>
                      <a:r>
                        <a:rPr lang="zh-CN" sz="1400" kern="100" dirty="0">
                          <a:effectLst/>
                          <a:latin typeface="+mn-ea"/>
                          <a:ea typeface="+mn-ea"/>
                        </a:rPr>
                        <a:t>行动</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2014</a:t>
                      </a:r>
                      <a:r>
                        <a:rPr lang="zh-CN" sz="1400" kern="100" dirty="0" smtClean="0">
                          <a:effectLst/>
                          <a:latin typeface="+mn-ea"/>
                          <a:ea typeface="+mn-ea"/>
                        </a:rPr>
                        <a:t>扫黄</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特别</a:t>
                      </a:r>
                      <a:r>
                        <a:rPr lang="zh-CN" sz="1400" kern="100" dirty="0">
                          <a:effectLst/>
                          <a:latin typeface="+mn-ea"/>
                          <a:ea typeface="+mn-ea"/>
                        </a:rPr>
                        <a:t>行动</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2014</a:t>
                      </a:r>
                      <a:r>
                        <a:rPr lang="zh-CN" sz="1400" kern="100" dirty="0">
                          <a:effectLst/>
                          <a:latin typeface="+mn-ea"/>
                          <a:ea typeface="+mn-ea"/>
                        </a:rPr>
                        <a:t>特别行动，色情事件，淫秽，净网行动</a:t>
                      </a:r>
                      <a:r>
                        <a:rPr lang="zh-CN" sz="1400" kern="100" dirty="0" smtClean="0">
                          <a:effectLst/>
                          <a:latin typeface="+mn-ea"/>
                          <a:ea typeface="+mn-ea"/>
                        </a:rPr>
                        <a:t>，</a:t>
                      </a:r>
                      <a:endParaRPr lang="en-US" altLang="zh-CN" sz="1400" kern="100" dirty="0" smtClean="0">
                        <a:effectLst/>
                        <a:latin typeface="+mn-ea"/>
                        <a:ea typeface="+mn-ea"/>
                      </a:endParaRPr>
                    </a:p>
                    <a:p>
                      <a:pPr algn="ctr">
                        <a:lnSpc>
                          <a:spcPts val="2000"/>
                        </a:lnSpc>
                        <a:spcBef>
                          <a:spcPts val="0"/>
                        </a:spcBef>
                        <a:spcAft>
                          <a:spcPts val="0"/>
                        </a:spcAft>
                      </a:pPr>
                      <a:r>
                        <a:rPr lang="zh-CN" sz="1400" kern="100" dirty="0" smtClean="0">
                          <a:effectLst/>
                          <a:latin typeface="+mn-ea"/>
                          <a:ea typeface="+mn-ea"/>
                        </a:rPr>
                        <a:t>抵制</a:t>
                      </a:r>
                      <a:r>
                        <a:rPr lang="zh-CN" sz="1400" kern="100" dirty="0">
                          <a:effectLst/>
                          <a:latin typeface="+mn-ea"/>
                          <a:ea typeface="+mn-ea"/>
                        </a:rPr>
                        <a:t>色情</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14</a:t>
                      </a:r>
                      <a:r>
                        <a:rPr lang="zh-CN" sz="1400" kern="100" dirty="0">
                          <a:effectLst/>
                          <a:latin typeface="+mn-ea"/>
                          <a:ea typeface="+mn-ea"/>
                        </a:rPr>
                        <a:t>日</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14</a:t>
                      </a:r>
                      <a:r>
                        <a:rPr lang="zh-CN" sz="1400" kern="100" dirty="0">
                          <a:effectLst/>
                          <a:latin typeface="+mn-ea"/>
                          <a:ea typeface="+mn-ea"/>
                        </a:rPr>
                        <a:t>日</a:t>
                      </a:r>
                    </a:p>
                  </a:txBody>
                  <a:tcPr marL="108000" marR="108000" marT="72000" marB="72000" anchor="ctr"/>
                </a:tc>
              </a:tr>
              <a:tr h="370840">
                <a:tc>
                  <a:txBody>
                    <a:bodyPr/>
                    <a:lstStyle/>
                    <a:p>
                      <a:pPr algn="ctr">
                        <a:lnSpc>
                          <a:spcPts val="2000"/>
                        </a:lnSpc>
                        <a:spcBef>
                          <a:spcPts val="0"/>
                        </a:spcBef>
                        <a:spcAft>
                          <a:spcPts val="0"/>
                        </a:spcAft>
                      </a:pPr>
                      <a:r>
                        <a:rPr lang="zh-CN" sz="1400" kern="100" dirty="0">
                          <a:effectLst/>
                          <a:latin typeface="+mn-ea"/>
                          <a:ea typeface="+mn-ea"/>
                        </a:rPr>
                        <a:t>韩国总理辞职</a:t>
                      </a:r>
                    </a:p>
                  </a:txBody>
                  <a:tcPr marL="108000" marR="108000" marT="72000" marB="72000" anchor="ctr"/>
                </a:tc>
                <a:tc>
                  <a:txBody>
                    <a:bodyPr/>
                    <a:lstStyle/>
                    <a:p>
                      <a:pPr algn="ctr">
                        <a:lnSpc>
                          <a:spcPts val="2000"/>
                        </a:lnSpc>
                        <a:spcBef>
                          <a:spcPts val="0"/>
                        </a:spcBef>
                        <a:spcAft>
                          <a:spcPts val="0"/>
                        </a:spcAft>
                      </a:pPr>
                      <a:r>
                        <a:rPr lang="zh-CN" sz="1400" kern="100">
                          <a:effectLst/>
                          <a:latin typeface="+mn-ea"/>
                          <a:ea typeface="+mn-ea"/>
                        </a:rPr>
                        <a:t>韩国总理辞职</a:t>
                      </a:r>
                    </a:p>
                  </a:txBody>
                  <a:tcPr marL="108000" marR="108000" marT="72000" marB="72000" anchor="ctr"/>
                </a:tc>
                <a:tc>
                  <a:txBody>
                    <a:bodyPr/>
                    <a:lstStyle/>
                    <a:p>
                      <a:pPr algn="ctr">
                        <a:lnSpc>
                          <a:spcPts val="2000"/>
                        </a:lnSpc>
                        <a:spcBef>
                          <a:spcPts val="0"/>
                        </a:spcBef>
                        <a:spcAft>
                          <a:spcPts val="0"/>
                        </a:spcAft>
                      </a:pPr>
                      <a:r>
                        <a:rPr lang="zh-CN" sz="1400" kern="100" dirty="0">
                          <a:effectLst/>
                          <a:latin typeface="+mn-ea"/>
                          <a:ea typeface="+mn-ea"/>
                        </a:rPr>
                        <a:t>韩国，郑烘原，</a:t>
                      </a:r>
                    </a:p>
                    <a:p>
                      <a:pPr algn="ctr">
                        <a:lnSpc>
                          <a:spcPts val="2000"/>
                        </a:lnSpc>
                        <a:spcBef>
                          <a:spcPts val="0"/>
                        </a:spcBef>
                        <a:spcAft>
                          <a:spcPts val="0"/>
                        </a:spcAft>
                      </a:pPr>
                      <a:r>
                        <a:rPr lang="zh-CN" sz="1400" kern="100" dirty="0">
                          <a:effectLst/>
                          <a:latin typeface="+mn-ea"/>
                          <a:ea typeface="+mn-ea"/>
                        </a:rPr>
                        <a:t>辞职，总理，沉船</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27</a:t>
                      </a:r>
                      <a:r>
                        <a:rPr lang="zh-CN" sz="1400" kern="100" dirty="0">
                          <a:effectLst/>
                          <a:latin typeface="+mn-ea"/>
                          <a:ea typeface="+mn-ea"/>
                        </a:rPr>
                        <a:t>日</a:t>
                      </a:r>
                    </a:p>
                  </a:txBody>
                  <a:tcPr marL="108000" marR="108000" marT="72000" marB="72000" anchor="ctr"/>
                </a:tc>
                <a:tc>
                  <a:txBody>
                    <a:bodyPr/>
                    <a:lstStyle/>
                    <a:p>
                      <a:pPr algn="ctr">
                        <a:lnSpc>
                          <a:spcPts val="2000"/>
                        </a:lnSpc>
                        <a:spcBef>
                          <a:spcPts val="0"/>
                        </a:spcBef>
                        <a:spcAft>
                          <a:spcPts val="0"/>
                        </a:spcAft>
                      </a:pPr>
                      <a:r>
                        <a:rPr lang="en-US" sz="1400" kern="100" dirty="0">
                          <a:effectLst/>
                          <a:latin typeface="+mn-ea"/>
                          <a:ea typeface="+mn-ea"/>
                        </a:rPr>
                        <a:t>4</a:t>
                      </a:r>
                      <a:r>
                        <a:rPr lang="zh-CN" sz="1400" kern="100" dirty="0">
                          <a:effectLst/>
                          <a:latin typeface="+mn-ea"/>
                          <a:ea typeface="+mn-ea"/>
                        </a:rPr>
                        <a:t>月</a:t>
                      </a:r>
                      <a:r>
                        <a:rPr lang="en-US" sz="1400" kern="100" dirty="0">
                          <a:effectLst/>
                          <a:latin typeface="+mn-ea"/>
                          <a:ea typeface="+mn-ea"/>
                        </a:rPr>
                        <a:t>27</a:t>
                      </a:r>
                      <a:r>
                        <a:rPr lang="zh-CN" sz="1400" kern="100" dirty="0">
                          <a:effectLst/>
                          <a:latin typeface="+mn-ea"/>
                          <a:ea typeface="+mn-ea"/>
                        </a:rPr>
                        <a:t>日</a:t>
                      </a:r>
                    </a:p>
                  </a:txBody>
                  <a:tcPr marL="108000" marR="108000" marT="72000" marB="72000" anchor="ctr"/>
                </a:tc>
              </a:tr>
            </a:tbl>
          </a:graphicData>
        </a:graphic>
      </p:graphicFrame>
    </p:spTree>
    <p:custDataLst>
      <p:tags r:id="rId1"/>
    </p:custDataLst>
    <p:extLst>
      <p:ext uri="{BB962C8B-B14F-4D97-AF65-F5344CB8AC3E}">
        <p14:creationId xmlns:p14="http://schemas.microsoft.com/office/powerpoint/2010/main" val="1061629713"/>
      </p:ext>
    </p:extLst>
  </p:cSld>
  <p:clrMapOvr>
    <a:masterClrMapping/>
  </p:clrMapOvr>
  <p:transition spd="slow" advTm="1712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anim calcmode="lin" valueType="num">
                                      <p:cBhvr>
                                        <p:cTn id="8" dur="750" fill="hold"/>
                                        <p:tgtEl>
                                          <p:spTgt spid="38"/>
                                        </p:tgtEl>
                                        <p:attrNameLst>
                                          <p:attrName>ppt_x</p:attrName>
                                        </p:attrNameLst>
                                      </p:cBhvr>
                                      <p:tavLst>
                                        <p:tav tm="0">
                                          <p:val>
                                            <p:strVal val="#ppt_x"/>
                                          </p:val>
                                        </p:tav>
                                        <p:tav tm="100000">
                                          <p:val>
                                            <p:strVal val="#ppt_x"/>
                                          </p:val>
                                        </p:tav>
                                      </p:tavLst>
                                    </p:anim>
                                    <p:anim calcmode="lin" valueType="num">
                                      <p:cBhvr>
                                        <p:cTn id="9" dur="7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1" y="2325977"/>
            <a:ext cx="6942615" cy="4533611"/>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121926" tIns="60963" rIns="121926" bIns="60963" numCol="1" anchor="t" anchorCtr="0" compatLnSpc="1"/>
          <a:lstStyle/>
          <a:p>
            <a:endParaRPr lang="zh-CN" altLang="en-US">
              <a:cs typeface="+mn-ea"/>
              <a:sym typeface="+mn-lt"/>
            </a:endParaRPr>
          </a:p>
        </p:txBody>
      </p:sp>
      <p:sp>
        <p:nvSpPr>
          <p:cNvPr id="8" name="矩形 7"/>
          <p:cNvSpPr/>
          <p:nvPr/>
        </p:nvSpPr>
        <p:spPr>
          <a:xfrm>
            <a:off x="5135225" y="2660235"/>
            <a:ext cx="7055188" cy="1537001"/>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bg1"/>
              </a:solidFill>
              <a:cs typeface="+mn-ea"/>
              <a:sym typeface="+mn-lt"/>
            </a:endParaRPr>
          </a:p>
        </p:txBody>
      </p:sp>
      <p:sp>
        <p:nvSpPr>
          <p:cNvPr id="2" name="圆角矩形 1"/>
          <p:cNvSpPr/>
          <p:nvPr/>
        </p:nvSpPr>
        <p:spPr>
          <a:xfrm>
            <a:off x="5231223" y="1988856"/>
            <a:ext cx="4895709" cy="63333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r>
              <a:rPr lang="zh-CN" altLang="en-US" sz="4000" b="1" dirty="0">
                <a:ln w="6350">
                  <a:noFill/>
                </a:ln>
                <a:solidFill>
                  <a:schemeClr val="bg1"/>
                </a:solidFill>
                <a:effectLst>
                  <a:outerShdw blurRad="50800" dist="50800" dir="2700000" algn="tl" rotWithShape="0">
                    <a:schemeClr val="tx2">
                      <a:lumMod val="75000"/>
                      <a:alpha val="40000"/>
                    </a:schemeClr>
                  </a:outerShdw>
                </a:effectLst>
                <a:cs typeface="+mn-ea"/>
                <a:sym typeface="+mn-lt"/>
              </a:rPr>
              <a:t>总结与展望</a:t>
            </a:r>
          </a:p>
        </p:txBody>
      </p:sp>
      <p:sp>
        <p:nvSpPr>
          <p:cNvPr id="3" name="矩形 2"/>
          <p:cNvSpPr/>
          <p:nvPr/>
        </p:nvSpPr>
        <p:spPr>
          <a:xfrm>
            <a:off x="3334428" y="2509830"/>
            <a:ext cx="1816929" cy="1478126"/>
          </a:xfrm>
          <a:prstGeom prst="rect">
            <a:avLst/>
          </a:prstGeom>
        </p:spPr>
        <p:txBody>
          <a:bodyPr wrap="none" lIns="121926" tIns="60963" rIns="121926" bIns="60963">
            <a:spAutoFit/>
          </a:bodyPr>
          <a:lstStyle/>
          <a:p>
            <a:pPr algn="ctr"/>
            <a:r>
              <a:rPr lang="en-US" altLang="zh-CN" sz="8800" dirty="0">
                <a:ln w="6350">
                  <a:solidFill>
                    <a:srgbClr val="EFF6FC"/>
                  </a:solidFill>
                </a:ln>
                <a:noFill/>
                <a:cs typeface="+mn-ea"/>
                <a:sym typeface="+mn-lt"/>
              </a:rPr>
              <a:t>0 5</a:t>
            </a:r>
            <a:endParaRPr lang="zh-CN" altLang="en-US" sz="8800" dirty="0">
              <a:ln w="6350">
                <a:solidFill>
                  <a:srgbClr val="EFF6FC"/>
                </a:solidFill>
              </a:ln>
              <a:noFill/>
              <a:cs typeface="+mn-ea"/>
              <a:sym typeface="+mn-lt"/>
            </a:endParaRPr>
          </a:p>
        </p:txBody>
      </p:sp>
      <p:sp>
        <p:nvSpPr>
          <p:cNvPr id="4" name="矩形 3"/>
          <p:cNvSpPr/>
          <p:nvPr/>
        </p:nvSpPr>
        <p:spPr>
          <a:xfrm>
            <a:off x="5231224" y="2970586"/>
            <a:ext cx="887435" cy="931030"/>
          </a:xfrm>
          <a:prstGeom prst="rect">
            <a:avLst/>
          </a:prstGeom>
        </p:spPr>
        <p:txBody>
          <a:bodyPr wrap="none" lIns="121926" tIns="60963" rIns="121926" bIns="60963">
            <a:spAutoFit/>
          </a:bodyPr>
          <a:lstStyle/>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总结</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展望</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致谢</a:t>
            </a:r>
          </a:p>
        </p:txBody>
      </p:sp>
      <p:sp>
        <p:nvSpPr>
          <p:cNvPr id="5" name="矩形 4"/>
          <p:cNvSpPr/>
          <p:nvPr/>
        </p:nvSpPr>
        <p:spPr>
          <a:xfrm>
            <a:off x="3430911" y="3758644"/>
            <a:ext cx="1536864" cy="430893"/>
          </a:xfrm>
          <a:prstGeom prst="rect">
            <a:avLst/>
          </a:prstGeom>
        </p:spPr>
        <p:txBody>
          <a:bodyPr wrap="square" lIns="121926" tIns="60963" rIns="121926" bIns="60963">
            <a:spAutoFit/>
          </a:bodyPr>
          <a:lstStyle/>
          <a:p>
            <a:pPr algn="ctr"/>
            <a:r>
              <a:rPr lang="en-US" altLang="zh-CN" sz="2000" dirty="0">
                <a:solidFill>
                  <a:schemeClr val="bg1"/>
                </a:solidFill>
                <a:cs typeface="+mn-ea"/>
                <a:sym typeface="+mn-lt"/>
              </a:rPr>
              <a:t>PART FIVE </a:t>
            </a:r>
            <a:endParaRPr lang="zh-CN" altLang="en-US" sz="1000" dirty="0">
              <a:solidFill>
                <a:schemeClr val="bg1"/>
              </a:solidFill>
              <a:cs typeface="+mn-ea"/>
              <a:sym typeface="+mn-lt"/>
            </a:endParaRPr>
          </a:p>
        </p:txBody>
      </p:sp>
    </p:spTree>
    <p:extLst>
      <p:ext uri="{BB962C8B-B14F-4D97-AF65-F5344CB8AC3E}">
        <p14:creationId xmlns:p14="http://schemas.microsoft.com/office/powerpoint/2010/main" val="3373451806"/>
      </p:ext>
    </p:extLst>
  </p:cSld>
  <p:clrMapOvr>
    <a:masterClrMapping/>
  </p:clrMapOvr>
  <mc:AlternateContent xmlns:mc="http://schemas.openxmlformats.org/markup-compatibility/2006">
    <mc:Choice xmlns:p14="http://schemas.microsoft.com/office/powerpoint/2010/main" Requires="p14">
      <p:transition spd="slow" p14:dur="1200" advTm="6243">
        <p14:prism/>
      </p:transition>
    </mc:Choice>
    <mc:Fallback>
      <p:transition spd="slow" advTm="6243">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43891" y="492128"/>
            <a:ext cx="707899"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总结</a:t>
            </a:r>
            <a:endParaRPr lang="zh-CN" altLang="en-US" sz="1800" b="1" dirty="0">
              <a:solidFill>
                <a:srgbClr val="03CCCE"/>
              </a:solidFill>
              <a:cs typeface="+mn-ea"/>
              <a:sym typeface="+mn-lt"/>
            </a:endParaRPr>
          </a:p>
        </p:txBody>
      </p:sp>
      <p:sp>
        <p:nvSpPr>
          <p:cNvPr id="3" name="Freeform 43"/>
          <p:cNvSpPr/>
          <p:nvPr/>
        </p:nvSpPr>
        <p:spPr bwMode="auto">
          <a:xfrm>
            <a:off x="1707929" y="3970895"/>
            <a:ext cx="4328019" cy="1954738"/>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4" name="Freeform 44"/>
          <p:cNvSpPr/>
          <p:nvPr/>
        </p:nvSpPr>
        <p:spPr bwMode="auto">
          <a:xfrm>
            <a:off x="6152351" y="3970895"/>
            <a:ext cx="4328019" cy="1954738"/>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5" name="Freeform 45"/>
          <p:cNvSpPr/>
          <p:nvPr/>
        </p:nvSpPr>
        <p:spPr bwMode="auto">
          <a:xfrm>
            <a:off x="1707929" y="1906030"/>
            <a:ext cx="4328019" cy="1954740"/>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6" name="Freeform 46"/>
          <p:cNvSpPr/>
          <p:nvPr/>
        </p:nvSpPr>
        <p:spPr bwMode="auto">
          <a:xfrm>
            <a:off x="6152351" y="1906030"/>
            <a:ext cx="4328019" cy="1954740"/>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7" name="Rectangle 34"/>
          <p:cNvSpPr>
            <a:spLocks noChangeArrowheads="1"/>
          </p:cNvSpPr>
          <p:nvPr/>
        </p:nvSpPr>
        <p:spPr bwMode="auto">
          <a:xfrm>
            <a:off x="1707929" y="1906029"/>
            <a:ext cx="4328019" cy="347321"/>
          </a:xfrm>
          <a:prstGeom prst="rect">
            <a:avLst/>
          </a:pr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8" name="Rectangle 35"/>
          <p:cNvSpPr>
            <a:spLocks noChangeArrowheads="1"/>
          </p:cNvSpPr>
          <p:nvPr/>
        </p:nvSpPr>
        <p:spPr bwMode="auto">
          <a:xfrm>
            <a:off x="3487218" y="1925801"/>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000" dirty="0" smtClean="0">
                <a:solidFill>
                  <a:schemeClr val="bg1"/>
                </a:solidFill>
                <a:cs typeface="+mn-ea"/>
                <a:sym typeface="+mn-lt"/>
              </a:rPr>
              <a:t>结论一</a:t>
            </a:r>
            <a:endParaRPr lang="zh-CN" altLang="en-US" sz="2000" dirty="0">
              <a:solidFill>
                <a:schemeClr val="bg1"/>
              </a:solidFill>
              <a:cs typeface="+mn-ea"/>
              <a:sym typeface="+mn-lt"/>
            </a:endParaRPr>
          </a:p>
        </p:txBody>
      </p:sp>
      <p:sp>
        <p:nvSpPr>
          <p:cNvPr id="9" name="Rectangle 36"/>
          <p:cNvSpPr>
            <a:spLocks noChangeArrowheads="1"/>
          </p:cNvSpPr>
          <p:nvPr/>
        </p:nvSpPr>
        <p:spPr bwMode="auto">
          <a:xfrm>
            <a:off x="6152351" y="1906029"/>
            <a:ext cx="4328019" cy="347321"/>
          </a:xfrm>
          <a:prstGeom prst="rect">
            <a:avLst/>
          </a:pr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10" name="Rectangle 37"/>
          <p:cNvSpPr>
            <a:spLocks noChangeArrowheads="1"/>
          </p:cNvSpPr>
          <p:nvPr/>
        </p:nvSpPr>
        <p:spPr bwMode="auto">
          <a:xfrm>
            <a:off x="7931640" y="1925801"/>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000" dirty="0" smtClean="0">
                <a:solidFill>
                  <a:schemeClr val="bg1"/>
                </a:solidFill>
                <a:cs typeface="+mn-ea"/>
                <a:sym typeface="+mn-lt"/>
              </a:rPr>
              <a:t>结论二</a:t>
            </a:r>
            <a:endParaRPr lang="zh-CN" altLang="en-US" sz="1300" dirty="0">
              <a:solidFill>
                <a:schemeClr val="bg1"/>
              </a:solidFill>
              <a:cs typeface="+mn-ea"/>
              <a:sym typeface="+mn-lt"/>
            </a:endParaRPr>
          </a:p>
        </p:txBody>
      </p:sp>
      <p:sp>
        <p:nvSpPr>
          <p:cNvPr id="11" name="Rectangle 38"/>
          <p:cNvSpPr>
            <a:spLocks noChangeArrowheads="1"/>
          </p:cNvSpPr>
          <p:nvPr/>
        </p:nvSpPr>
        <p:spPr bwMode="auto">
          <a:xfrm>
            <a:off x="1707929" y="5578312"/>
            <a:ext cx="4328019" cy="347321"/>
          </a:xfrm>
          <a:prstGeom prst="rect">
            <a:avLst/>
          </a:pr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12" name="Rectangle 39"/>
          <p:cNvSpPr>
            <a:spLocks noChangeArrowheads="1"/>
          </p:cNvSpPr>
          <p:nvPr/>
        </p:nvSpPr>
        <p:spPr bwMode="auto">
          <a:xfrm>
            <a:off x="3487218" y="559808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000" dirty="0" smtClean="0">
                <a:solidFill>
                  <a:schemeClr val="bg1"/>
                </a:solidFill>
                <a:cs typeface="+mn-ea"/>
                <a:sym typeface="+mn-lt"/>
              </a:rPr>
              <a:t>结论三</a:t>
            </a:r>
            <a:endParaRPr lang="zh-CN" altLang="en-US" sz="2000" dirty="0">
              <a:solidFill>
                <a:schemeClr val="bg1"/>
              </a:solidFill>
              <a:cs typeface="+mn-ea"/>
              <a:sym typeface="+mn-lt"/>
            </a:endParaRPr>
          </a:p>
        </p:txBody>
      </p:sp>
      <p:sp>
        <p:nvSpPr>
          <p:cNvPr id="13" name="Rectangle 40"/>
          <p:cNvSpPr>
            <a:spLocks noChangeArrowheads="1"/>
          </p:cNvSpPr>
          <p:nvPr/>
        </p:nvSpPr>
        <p:spPr bwMode="auto">
          <a:xfrm>
            <a:off x="6152351" y="5578312"/>
            <a:ext cx="4328019" cy="347321"/>
          </a:xfrm>
          <a:prstGeom prst="rect">
            <a:avLst/>
          </a:pr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14" name="Rectangle 41"/>
          <p:cNvSpPr>
            <a:spLocks noChangeArrowheads="1"/>
          </p:cNvSpPr>
          <p:nvPr/>
        </p:nvSpPr>
        <p:spPr bwMode="auto">
          <a:xfrm>
            <a:off x="7931640" y="559808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000" dirty="0" smtClean="0">
                <a:solidFill>
                  <a:schemeClr val="bg1"/>
                </a:solidFill>
                <a:cs typeface="+mn-ea"/>
                <a:sym typeface="+mn-lt"/>
              </a:rPr>
              <a:t>结论四</a:t>
            </a:r>
            <a:endParaRPr lang="zh-CN" altLang="en-US" sz="2000" dirty="0">
              <a:solidFill>
                <a:schemeClr val="bg1"/>
              </a:solidFill>
              <a:cs typeface="+mn-ea"/>
              <a:sym typeface="+mn-lt"/>
            </a:endParaRPr>
          </a:p>
        </p:txBody>
      </p:sp>
      <p:sp>
        <p:nvSpPr>
          <p:cNvPr id="15" name="Oval 42"/>
          <p:cNvSpPr>
            <a:spLocks noChangeArrowheads="1"/>
          </p:cNvSpPr>
          <p:nvPr/>
        </p:nvSpPr>
        <p:spPr bwMode="auto">
          <a:xfrm>
            <a:off x="5290978" y="3108946"/>
            <a:ext cx="1606342" cy="1613771"/>
          </a:xfrm>
          <a:prstGeom prst="ellipse">
            <a:avLst/>
          </a:pr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tx1"/>
              </a:solidFill>
              <a:cs typeface="+mn-ea"/>
              <a:sym typeface="+mn-lt"/>
            </a:endParaRPr>
          </a:p>
        </p:txBody>
      </p:sp>
      <p:sp>
        <p:nvSpPr>
          <p:cNvPr id="16" name="Text Box 47"/>
          <p:cNvSpPr txBox="1">
            <a:spLocks noChangeArrowheads="1"/>
          </p:cNvSpPr>
          <p:nvPr/>
        </p:nvSpPr>
        <p:spPr bwMode="auto">
          <a:xfrm>
            <a:off x="5479322" y="4006169"/>
            <a:ext cx="1220859" cy="41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26" tIns="60963" rIns="121926" bIns="60963">
            <a:spAutoFit/>
          </a:bodyPr>
          <a:lstStyle/>
          <a:p>
            <a:pPr algn="ctr"/>
            <a:r>
              <a:rPr lang="zh-CN" altLang="en-US" sz="1900" b="1" dirty="0" smtClean="0">
                <a:solidFill>
                  <a:schemeClr val="bg1"/>
                </a:solidFill>
                <a:cs typeface="+mn-ea"/>
                <a:sym typeface="+mn-lt"/>
              </a:rPr>
              <a:t>研究总结</a:t>
            </a:r>
            <a:endParaRPr lang="zh-CN" altLang="en-US" sz="1900" b="1" dirty="0">
              <a:solidFill>
                <a:schemeClr val="bg1"/>
              </a:solidFill>
              <a:cs typeface="+mn-ea"/>
              <a:sym typeface="+mn-lt"/>
            </a:endParaRPr>
          </a:p>
        </p:txBody>
      </p:sp>
      <p:sp>
        <p:nvSpPr>
          <p:cNvPr id="17" name="Rectangle 48"/>
          <p:cNvSpPr>
            <a:spLocks noChangeArrowheads="1"/>
          </p:cNvSpPr>
          <p:nvPr/>
        </p:nvSpPr>
        <p:spPr bwMode="auto">
          <a:xfrm>
            <a:off x="1870890" y="2378302"/>
            <a:ext cx="3420088" cy="86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1926" tIns="60963" rIns="121926" bIns="60963">
            <a:spAutoFit/>
          </a:bodyPr>
          <a:lstStyle/>
          <a:p>
            <a:pPr algn="just"/>
            <a:r>
              <a:rPr lang="zh-CN" altLang="en-US" sz="1600" dirty="0" smtClean="0">
                <a:solidFill>
                  <a:schemeClr val="bg1">
                    <a:lumMod val="50000"/>
                  </a:schemeClr>
                </a:solidFill>
                <a:cs typeface="+mn-ea"/>
                <a:sym typeface="+mn-lt"/>
              </a:rPr>
              <a:t>基于局部加权线性回归算法提出词汇新颖性计算方法，并据此计算词汇的内外部效用值。</a:t>
            </a:r>
            <a:endParaRPr lang="zh-CN" altLang="en-US" sz="1600" dirty="0">
              <a:solidFill>
                <a:schemeClr val="bg1">
                  <a:lumMod val="50000"/>
                </a:schemeClr>
              </a:solidFill>
              <a:cs typeface="+mn-ea"/>
              <a:sym typeface="+mn-lt"/>
            </a:endParaRPr>
          </a:p>
        </p:txBody>
      </p:sp>
      <p:sp>
        <p:nvSpPr>
          <p:cNvPr id="18" name="Rectangle 49"/>
          <p:cNvSpPr>
            <a:spLocks noChangeArrowheads="1"/>
          </p:cNvSpPr>
          <p:nvPr/>
        </p:nvSpPr>
        <p:spPr bwMode="auto">
          <a:xfrm>
            <a:off x="1870890" y="4144556"/>
            <a:ext cx="3456067" cy="110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26" tIns="60963" rIns="121926" bIns="60963">
            <a:spAutoFit/>
          </a:bodyPr>
          <a:lstStyle/>
          <a:p>
            <a:pPr algn="just"/>
            <a:r>
              <a:rPr lang="zh-CN" altLang="en-US" sz="1600" dirty="0" smtClean="0">
                <a:solidFill>
                  <a:schemeClr val="bg1">
                    <a:lumMod val="50000"/>
                  </a:schemeClr>
                </a:solidFill>
                <a:cs typeface="+mn-ea"/>
                <a:sym typeface="+mn-lt"/>
              </a:rPr>
              <a:t>算法采用基于模块划分的谱聚类算法将突发模式聚类为突发话题，并引入词嵌入向量提升模式相似性计算性能。</a:t>
            </a:r>
            <a:endParaRPr lang="zh-CN" altLang="en-US" sz="1600" dirty="0">
              <a:solidFill>
                <a:schemeClr val="bg1">
                  <a:lumMod val="50000"/>
                </a:schemeClr>
              </a:solidFill>
              <a:cs typeface="+mn-ea"/>
              <a:sym typeface="+mn-lt"/>
            </a:endParaRPr>
          </a:p>
        </p:txBody>
      </p:sp>
      <p:sp>
        <p:nvSpPr>
          <p:cNvPr id="19" name="Rectangle 50"/>
          <p:cNvSpPr>
            <a:spLocks noChangeArrowheads="1"/>
          </p:cNvSpPr>
          <p:nvPr/>
        </p:nvSpPr>
        <p:spPr bwMode="auto">
          <a:xfrm>
            <a:off x="6950229" y="2378302"/>
            <a:ext cx="3456067" cy="110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26" tIns="60963" rIns="121926" bIns="60963">
            <a:spAutoFit/>
          </a:bodyPr>
          <a:lstStyle/>
          <a:p>
            <a:pPr algn="just"/>
            <a:r>
              <a:rPr lang="zh-CN" altLang="en-US" sz="1600" dirty="0" smtClean="0">
                <a:solidFill>
                  <a:schemeClr val="bg1">
                    <a:lumMod val="50000"/>
                  </a:schemeClr>
                </a:solidFill>
                <a:cs typeface="+mn-ea"/>
                <a:sym typeface="+mn-lt"/>
              </a:rPr>
              <a:t>基于高效用模式挖掘和谱聚类算法提出突发话题检测框架 </a:t>
            </a:r>
            <a:r>
              <a:rPr lang="en-US" altLang="zh-CN" sz="1600" dirty="0" smtClean="0">
                <a:solidFill>
                  <a:schemeClr val="bg1">
                    <a:lumMod val="50000"/>
                  </a:schemeClr>
                </a:solidFill>
                <a:cs typeface="+mn-ea"/>
                <a:sym typeface="+mn-lt"/>
              </a:rPr>
              <a:t>ET-</a:t>
            </a:r>
            <a:r>
              <a:rPr lang="en-US" altLang="zh-CN" sz="1600" dirty="0" err="1" smtClean="0">
                <a:solidFill>
                  <a:schemeClr val="bg1">
                    <a:lumMod val="50000"/>
                  </a:schemeClr>
                </a:solidFill>
                <a:cs typeface="+mn-ea"/>
                <a:sym typeface="+mn-lt"/>
              </a:rPr>
              <a:t>EPM</a:t>
            </a:r>
            <a:r>
              <a:rPr lang="zh-CN" altLang="en-US" sz="1600" dirty="0" smtClean="0">
                <a:solidFill>
                  <a:schemeClr val="bg1">
                    <a:lumMod val="50000"/>
                  </a:schemeClr>
                </a:solidFill>
                <a:cs typeface="+mn-ea"/>
                <a:sym typeface="+mn-lt"/>
              </a:rPr>
              <a:t>，算法将突发话题检测任务视作一个突发模式挖掘与聚类问题。</a:t>
            </a:r>
            <a:endParaRPr lang="zh-CN" altLang="en-US" sz="1600" dirty="0">
              <a:solidFill>
                <a:schemeClr val="bg1">
                  <a:lumMod val="50000"/>
                </a:schemeClr>
              </a:solidFill>
              <a:cs typeface="+mn-ea"/>
              <a:sym typeface="+mn-lt"/>
            </a:endParaRPr>
          </a:p>
        </p:txBody>
      </p:sp>
      <p:sp>
        <p:nvSpPr>
          <p:cNvPr id="20" name="Rectangle 51"/>
          <p:cNvSpPr>
            <a:spLocks noChangeArrowheads="1"/>
          </p:cNvSpPr>
          <p:nvPr/>
        </p:nvSpPr>
        <p:spPr bwMode="auto">
          <a:xfrm>
            <a:off x="6950229" y="4144556"/>
            <a:ext cx="3456067" cy="110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26" tIns="60963" rIns="121926" bIns="60963">
            <a:spAutoFit/>
          </a:bodyPr>
          <a:lstStyle/>
          <a:p>
            <a:pPr algn="just"/>
            <a:r>
              <a:rPr lang="zh-CN" altLang="en-US" sz="1600" dirty="0" smtClean="0">
                <a:solidFill>
                  <a:schemeClr val="bg1">
                    <a:lumMod val="50000"/>
                  </a:schemeClr>
                </a:solidFill>
                <a:cs typeface="+mn-ea"/>
                <a:sym typeface="+mn-lt"/>
              </a:rPr>
              <a:t>基于哈希短语提取突发话题描述，并采用词汇组话题描述作为补充，使得话题描述具备良好的可读性，且无遗漏。</a:t>
            </a:r>
            <a:endParaRPr lang="zh-CN" altLang="en-US" sz="1600" dirty="0">
              <a:solidFill>
                <a:schemeClr val="bg1">
                  <a:lumMod val="50000"/>
                </a:schemeClr>
              </a:solidFill>
              <a:cs typeface="+mn-ea"/>
              <a:sym typeface="+mn-lt"/>
            </a:endParaRPr>
          </a:p>
        </p:txBody>
      </p:sp>
      <p:grpSp>
        <p:nvGrpSpPr>
          <p:cNvPr id="21" name="组合 20"/>
          <p:cNvGrpSpPr/>
          <p:nvPr/>
        </p:nvGrpSpPr>
        <p:grpSpPr>
          <a:xfrm>
            <a:off x="5889130" y="3363028"/>
            <a:ext cx="410035" cy="607867"/>
            <a:chOff x="4062413" y="2374900"/>
            <a:chExt cx="814388" cy="1206501"/>
          </a:xfrm>
          <a:solidFill>
            <a:schemeClr val="bg1"/>
          </a:solidFill>
        </p:grpSpPr>
        <p:sp>
          <p:nvSpPr>
            <p:cNvPr id="2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2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sp>
          <p:nvSpPr>
            <p:cNvPr id="3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ln w="6350">
                  <a:noFill/>
                </a:ln>
                <a:solidFill>
                  <a:schemeClr val="bg1"/>
                </a:solidFill>
                <a:cs typeface="+mn-ea"/>
                <a:sym typeface="+mn-lt"/>
              </a:endParaRPr>
            </a:p>
          </p:txBody>
        </p:sp>
      </p:grpSp>
    </p:spTree>
    <p:extLst>
      <p:ext uri="{BB962C8B-B14F-4D97-AF65-F5344CB8AC3E}">
        <p14:creationId xmlns:p14="http://schemas.microsoft.com/office/powerpoint/2010/main" val="2260311335"/>
      </p:ext>
    </p:extLst>
  </p:cSld>
  <p:clrMapOvr>
    <a:masterClrMapping/>
  </p:clrMapOvr>
  <p:transition spd="slow" advTm="1112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00" fill="hold"/>
                                        <p:tgtEl>
                                          <p:spTgt spid="21"/>
                                        </p:tgtEl>
                                        <p:attrNameLst>
                                          <p:attrName>ppt_w</p:attrName>
                                        </p:attrNameLst>
                                      </p:cBhvr>
                                      <p:tavLst>
                                        <p:tav tm="0">
                                          <p:val>
                                            <p:fltVal val="0"/>
                                          </p:val>
                                        </p:tav>
                                        <p:tav tm="100000">
                                          <p:val>
                                            <p:strVal val="#ppt_w"/>
                                          </p:val>
                                        </p:tav>
                                      </p:tavLst>
                                    </p:anim>
                                    <p:anim calcmode="lin" valueType="num">
                                      <p:cBhvr>
                                        <p:cTn id="16" dur="300" fill="hold"/>
                                        <p:tgtEl>
                                          <p:spTgt spid="21"/>
                                        </p:tgtEl>
                                        <p:attrNameLst>
                                          <p:attrName>ppt_h</p:attrName>
                                        </p:attrNameLst>
                                      </p:cBhvr>
                                      <p:tavLst>
                                        <p:tav tm="0">
                                          <p:val>
                                            <p:fltVal val="0"/>
                                          </p:val>
                                        </p:tav>
                                        <p:tav tm="100000">
                                          <p:val>
                                            <p:strVal val="#ppt_h"/>
                                          </p:val>
                                        </p:tav>
                                      </p:tavLst>
                                    </p:anim>
                                    <p:animEffect transition="in" filter="fade">
                                      <p:cBhvr>
                                        <p:cTn id="17" dur="300"/>
                                        <p:tgtEl>
                                          <p:spTgt spid="21"/>
                                        </p:tgtEl>
                                      </p:cBhvr>
                                    </p:animEffect>
                                  </p:childTnLst>
                                </p:cTn>
                              </p:par>
                              <p:par>
                                <p:cTn id="18" presetID="6" presetClass="emph" presetSubtype="0" autoRev="1" fill="hold" nodeType="withEffect">
                                  <p:stCondLst>
                                    <p:cond delay="400"/>
                                  </p:stCondLst>
                                  <p:childTnLst>
                                    <p:animScale>
                                      <p:cBhvr>
                                        <p:cTn id="19" dur="150" fill="hold"/>
                                        <p:tgtEl>
                                          <p:spTgt spid="2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9"/>
                                        </p:tgtEl>
                                        <p:attrNameLst>
                                          <p:attrName>style.visibility</p:attrName>
                                        </p:attrNameLst>
                                      </p:cBhvr>
                                      <p:to>
                                        <p:strVal val="visible"/>
                                      </p:to>
                                    </p:set>
                                    <p:animEffect transition="in" filter="slide(fromLeft)">
                                      <p:cBhvr>
                                        <p:cTn id="22" dur="500"/>
                                        <p:tgtEl>
                                          <p:spTgt spid="9"/>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0"/>
                                        </p:tgtEl>
                                        <p:attrNameLst>
                                          <p:attrName>style.visibility</p:attrName>
                                        </p:attrNameLst>
                                      </p:cBhvr>
                                      <p:to>
                                        <p:strVal val="visible"/>
                                      </p:to>
                                    </p:set>
                                    <p:animEffect transition="in" filter="slide(fromLeft)">
                                      <p:cBhvr>
                                        <p:cTn id="25" dur="500"/>
                                        <p:tgtEl>
                                          <p:spTgt spid="10"/>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6"/>
                                        </p:tgtEl>
                                        <p:attrNameLst>
                                          <p:attrName>style.visibility</p:attrName>
                                        </p:attrNameLst>
                                      </p:cBhvr>
                                      <p:to>
                                        <p:strVal val="visible"/>
                                      </p:to>
                                    </p:set>
                                    <p:animEffect transition="in" filter="slide(fromLeft)">
                                      <p:cBhvr>
                                        <p:cTn id="28" dur="500"/>
                                        <p:tgtEl>
                                          <p:spTgt spid="6"/>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9"/>
                                        </p:tgtEl>
                                        <p:attrNameLst>
                                          <p:attrName>style.visibility</p:attrName>
                                        </p:attrNameLst>
                                      </p:cBhvr>
                                      <p:to>
                                        <p:strVal val="visible"/>
                                      </p:to>
                                    </p:set>
                                    <p:animEffect transition="in" filter="slide(fromLeft)">
                                      <p:cBhvr>
                                        <p:cTn id="31" dur="500"/>
                                        <p:tgtEl>
                                          <p:spTgt spid="1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7"/>
                                        </p:tgtEl>
                                        <p:attrNameLst>
                                          <p:attrName>style.visibility</p:attrName>
                                        </p:attrNameLst>
                                      </p:cBhvr>
                                      <p:to>
                                        <p:strVal val="visible"/>
                                      </p:to>
                                    </p:set>
                                    <p:animEffect transition="in" filter="slide(fromRight)">
                                      <p:cBhvr>
                                        <p:cTn id="34" dur="500"/>
                                        <p:tgtEl>
                                          <p:spTgt spid="7"/>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8"/>
                                        </p:tgtEl>
                                        <p:attrNameLst>
                                          <p:attrName>style.visibility</p:attrName>
                                        </p:attrNameLst>
                                      </p:cBhvr>
                                      <p:to>
                                        <p:strVal val="visible"/>
                                      </p:to>
                                    </p:set>
                                    <p:animEffect transition="in" filter="slide(fromRight)">
                                      <p:cBhvr>
                                        <p:cTn id="37" dur="500"/>
                                        <p:tgtEl>
                                          <p:spTgt spid="8"/>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5"/>
                                        </p:tgtEl>
                                        <p:attrNameLst>
                                          <p:attrName>style.visibility</p:attrName>
                                        </p:attrNameLst>
                                      </p:cBhvr>
                                      <p:to>
                                        <p:strVal val="visible"/>
                                      </p:to>
                                    </p:set>
                                    <p:animEffect transition="in" filter="slide(fromRight)">
                                      <p:cBhvr>
                                        <p:cTn id="40" dur="500"/>
                                        <p:tgtEl>
                                          <p:spTgt spid="5"/>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17"/>
                                        </p:tgtEl>
                                        <p:attrNameLst>
                                          <p:attrName>style.visibility</p:attrName>
                                        </p:attrNameLst>
                                      </p:cBhvr>
                                      <p:to>
                                        <p:strVal val="visible"/>
                                      </p:to>
                                    </p:set>
                                    <p:animEffect transition="in" filter="slide(fromRight)">
                                      <p:cBhvr>
                                        <p:cTn id="43" dur="500"/>
                                        <p:tgtEl>
                                          <p:spTgt spid="17"/>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3"/>
                                        </p:tgtEl>
                                        <p:attrNameLst>
                                          <p:attrName>style.visibility</p:attrName>
                                        </p:attrNameLst>
                                      </p:cBhvr>
                                      <p:to>
                                        <p:strVal val="visible"/>
                                      </p:to>
                                    </p:set>
                                    <p:animEffect transition="in" filter="slide(fromLeft)">
                                      <p:cBhvr>
                                        <p:cTn id="46" dur="500"/>
                                        <p:tgtEl>
                                          <p:spTgt spid="13"/>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slide(fromLeft)">
                                      <p:cBhvr>
                                        <p:cTn id="49" dur="500"/>
                                        <p:tgtEl>
                                          <p:spTgt spid="14"/>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4"/>
                                        </p:tgtEl>
                                        <p:attrNameLst>
                                          <p:attrName>style.visibility</p:attrName>
                                        </p:attrNameLst>
                                      </p:cBhvr>
                                      <p:to>
                                        <p:strVal val="visible"/>
                                      </p:to>
                                    </p:set>
                                    <p:animEffect transition="in" filter="slide(fromLeft)">
                                      <p:cBhvr>
                                        <p:cTn id="52" dur="500"/>
                                        <p:tgtEl>
                                          <p:spTgt spid="4"/>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20"/>
                                        </p:tgtEl>
                                        <p:attrNameLst>
                                          <p:attrName>style.visibility</p:attrName>
                                        </p:attrNameLst>
                                      </p:cBhvr>
                                      <p:to>
                                        <p:strVal val="visible"/>
                                      </p:to>
                                    </p:set>
                                    <p:animEffect transition="in" filter="slide(fromLeft)">
                                      <p:cBhvr>
                                        <p:cTn id="55" dur="500"/>
                                        <p:tgtEl>
                                          <p:spTgt spid="20"/>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1"/>
                                        </p:tgtEl>
                                        <p:attrNameLst>
                                          <p:attrName>style.visibility</p:attrName>
                                        </p:attrNameLst>
                                      </p:cBhvr>
                                      <p:to>
                                        <p:strVal val="visible"/>
                                      </p:to>
                                    </p:set>
                                    <p:animEffect transition="in" filter="slide(fromRight)">
                                      <p:cBhvr>
                                        <p:cTn id="58" dur="500"/>
                                        <p:tgtEl>
                                          <p:spTgt spid="11"/>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2"/>
                                        </p:tgtEl>
                                        <p:attrNameLst>
                                          <p:attrName>style.visibility</p:attrName>
                                        </p:attrNameLst>
                                      </p:cBhvr>
                                      <p:to>
                                        <p:strVal val="visible"/>
                                      </p:to>
                                    </p:set>
                                    <p:animEffect transition="in" filter="slide(fromRight)">
                                      <p:cBhvr>
                                        <p:cTn id="61" dur="500"/>
                                        <p:tgtEl>
                                          <p:spTgt spid="12"/>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3"/>
                                        </p:tgtEl>
                                        <p:attrNameLst>
                                          <p:attrName>style.visibility</p:attrName>
                                        </p:attrNameLst>
                                      </p:cBhvr>
                                      <p:to>
                                        <p:strVal val="visible"/>
                                      </p:to>
                                    </p:set>
                                    <p:animEffect transition="in" filter="slide(fromRight)">
                                      <p:cBhvr>
                                        <p:cTn id="64" dur="500"/>
                                        <p:tgtEl>
                                          <p:spTgt spid="3"/>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18"/>
                                        </p:tgtEl>
                                        <p:attrNameLst>
                                          <p:attrName>style.visibility</p:attrName>
                                        </p:attrNameLst>
                                      </p:cBhvr>
                                      <p:to>
                                        <p:strVal val="visible"/>
                                      </p:to>
                                    </p:set>
                                    <p:animEffect transition="in" filter="slide(fromRigh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animBg="1"/>
      <p:bldP spid="10" grpId="0"/>
      <p:bldP spid="11" grpId="0" animBg="1"/>
      <p:bldP spid="12" grpId="0"/>
      <p:bldP spid="13" grpId="0" animBg="1"/>
      <p:bldP spid="14" grpId="0"/>
      <p:bldP spid="15" grpId="0" animBg="1"/>
      <p:bldP spid="16"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43891" y="492128"/>
            <a:ext cx="707899"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展望</a:t>
            </a:r>
            <a:endParaRPr lang="zh-CN" altLang="en-US" sz="1800" b="1" dirty="0">
              <a:solidFill>
                <a:srgbClr val="03CCCE"/>
              </a:solidFill>
              <a:cs typeface="+mn-ea"/>
              <a:sym typeface="+mn-lt"/>
            </a:endParaRPr>
          </a:p>
        </p:txBody>
      </p:sp>
      <p:sp>
        <p:nvSpPr>
          <p:cNvPr id="74" name="矩形 15"/>
          <p:cNvSpPr/>
          <p:nvPr/>
        </p:nvSpPr>
        <p:spPr>
          <a:xfrm>
            <a:off x="7882554" y="2404993"/>
            <a:ext cx="4257673" cy="2340445"/>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solidFill>
            <a:srgbClr val="03CCCE"/>
          </a:solidFill>
          <a:ln w="38100">
            <a:solidFill>
              <a:srgbClr val="03CCC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006808" y="3015493"/>
            <a:ext cx="1675354" cy="1605416"/>
          </a:xfrm>
          <a:prstGeom prst="ellipse">
            <a:avLst/>
          </a:prstGeom>
          <a:solidFill>
            <a:schemeClr val="bg1"/>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386588" y="3350387"/>
            <a:ext cx="915793" cy="915793"/>
          </a:xfrm>
          <a:prstGeom prst="ellipse">
            <a:avLst/>
          </a:prstGeom>
          <a:solidFill>
            <a:srgbClr val="03CCCE"/>
          </a:solidFill>
          <a:ln w="38100">
            <a:solidFill>
              <a:srgbClr val="03CCC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2062758" y="2312988"/>
            <a:ext cx="499806" cy="629050"/>
            <a:chOff x="5761038" y="3060700"/>
            <a:chExt cx="671513" cy="736600"/>
          </a:xfrm>
          <a:solidFill>
            <a:srgbClr val="03CCCE"/>
          </a:solidFill>
        </p:grpSpPr>
        <p:sp>
          <p:nvSpPr>
            <p:cNvPr id="78"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0" name="文本框 46"/>
          <p:cNvSpPr txBox="1"/>
          <p:nvPr/>
        </p:nvSpPr>
        <p:spPr>
          <a:xfrm>
            <a:off x="2782838" y="2312988"/>
            <a:ext cx="4464496" cy="923330"/>
          </a:xfrm>
          <a:prstGeom prst="rect">
            <a:avLst/>
          </a:prstGeom>
          <a:noFill/>
        </p:spPr>
        <p:txBody>
          <a:bodyPr wrap="square" rtlCol="0">
            <a:spAutoFit/>
          </a:bodyPr>
          <a:lstStyle/>
          <a:p>
            <a:r>
              <a:rPr lang="zh-CN" altLang="en-US" sz="1800" dirty="0">
                <a:solidFill>
                  <a:schemeClr val="tx1">
                    <a:lumMod val="65000"/>
                    <a:lumOff val="35000"/>
                  </a:schemeClr>
                </a:solidFill>
                <a:latin typeface="华文楷体" panose="02010600040101010101" pitchFamily="2" charset="-122"/>
                <a:ea typeface="华文楷体" panose="02010600040101010101" pitchFamily="2" charset="-122"/>
              </a:rPr>
              <a:t>提高算法对噪声数据的</a:t>
            </a:r>
            <a:r>
              <a:rPr lang="zh-CN" altLang="en-US" sz="1800" dirty="0" smtClean="0">
                <a:solidFill>
                  <a:schemeClr val="tx1">
                    <a:lumMod val="65000"/>
                    <a:lumOff val="35000"/>
                  </a:schemeClr>
                </a:solidFill>
                <a:latin typeface="华文楷体" panose="02010600040101010101" pitchFamily="2" charset="-122"/>
                <a:ea typeface="华文楷体" panose="02010600040101010101" pitchFamily="2" charset="-122"/>
              </a:rPr>
              <a:t>判别</a:t>
            </a:r>
            <a:r>
              <a:rPr lang="zh-CN" altLang="en-US" sz="1800" dirty="0">
                <a:solidFill>
                  <a:schemeClr val="tx1">
                    <a:lumMod val="65000"/>
                    <a:lumOff val="35000"/>
                  </a:schemeClr>
                </a:solidFill>
                <a:latin typeface="华文楷体" panose="02010600040101010101" pitchFamily="2" charset="-122"/>
                <a:ea typeface="华文楷体" panose="02010600040101010101" pitchFamily="2" charset="-122"/>
              </a:rPr>
              <a:t>能力，减少误将非噪声数据视作噪声数据的概率，提高算法在小众</a:t>
            </a:r>
            <a:r>
              <a:rPr lang="zh-CN" altLang="en-US" sz="1800" dirty="0" smtClean="0">
                <a:solidFill>
                  <a:schemeClr val="tx1">
                    <a:lumMod val="65000"/>
                    <a:lumOff val="35000"/>
                  </a:schemeClr>
                </a:solidFill>
                <a:latin typeface="华文楷体" panose="02010600040101010101" pitchFamily="2" charset="-122"/>
                <a:ea typeface="华文楷体" panose="02010600040101010101" pitchFamily="2" charset="-122"/>
              </a:rPr>
              <a:t>话题检测</a:t>
            </a:r>
            <a:r>
              <a:rPr lang="zh-CN" altLang="en-US" sz="1800" dirty="0">
                <a:solidFill>
                  <a:schemeClr val="tx1">
                    <a:lumMod val="65000"/>
                    <a:lumOff val="35000"/>
                  </a:schemeClr>
                </a:solidFill>
                <a:latin typeface="华文楷体" panose="02010600040101010101" pitchFamily="2" charset="-122"/>
                <a:ea typeface="华文楷体" panose="02010600040101010101" pitchFamily="2" charset="-122"/>
              </a:rPr>
              <a:t>方面的性能</a:t>
            </a:r>
          </a:p>
        </p:txBody>
      </p:sp>
      <p:grpSp>
        <p:nvGrpSpPr>
          <p:cNvPr id="81" name="组合 80"/>
          <p:cNvGrpSpPr/>
          <p:nvPr/>
        </p:nvGrpSpPr>
        <p:grpSpPr>
          <a:xfrm>
            <a:off x="2088158" y="4116388"/>
            <a:ext cx="499806" cy="629050"/>
            <a:chOff x="5761038" y="3060700"/>
            <a:chExt cx="671513" cy="736600"/>
          </a:xfrm>
          <a:solidFill>
            <a:srgbClr val="03CCCE"/>
          </a:solidFill>
        </p:grpSpPr>
        <p:sp>
          <p:nvSpPr>
            <p:cNvPr id="82"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 name="文本框 69"/>
          <p:cNvSpPr txBox="1"/>
          <p:nvPr/>
        </p:nvSpPr>
        <p:spPr>
          <a:xfrm>
            <a:off x="2808238" y="4116388"/>
            <a:ext cx="4439096" cy="923330"/>
          </a:xfrm>
          <a:prstGeom prst="rect">
            <a:avLst/>
          </a:prstGeom>
          <a:noFill/>
        </p:spPr>
        <p:txBody>
          <a:bodyPr wrap="square" rtlCol="0">
            <a:spAutoFit/>
          </a:bodyPr>
          <a:lstStyle/>
          <a:p>
            <a:r>
              <a:rPr lang="zh-CN" altLang="en-US" sz="1800" dirty="0">
                <a:solidFill>
                  <a:schemeClr val="tx1">
                    <a:lumMod val="65000"/>
                    <a:lumOff val="35000"/>
                  </a:schemeClr>
                </a:solidFill>
                <a:latin typeface="华文楷体" panose="02010600040101010101" pitchFamily="2" charset="-122"/>
                <a:ea typeface="华文楷体" panose="02010600040101010101" pitchFamily="2" charset="-122"/>
              </a:rPr>
              <a:t>结合深度学习模型与高效用模式挖掘算法提高突发话题</a:t>
            </a:r>
            <a:r>
              <a:rPr lang="zh-CN" altLang="en-US" sz="1800" dirty="0" smtClean="0">
                <a:solidFill>
                  <a:schemeClr val="tx1">
                    <a:lumMod val="65000"/>
                    <a:lumOff val="35000"/>
                  </a:schemeClr>
                </a:solidFill>
                <a:latin typeface="华文楷体" panose="02010600040101010101" pitchFamily="2" charset="-122"/>
                <a:ea typeface="华文楷体" panose="02010600040101010101" pitchFamily="2" charset="-122"/>
              </a:rPr>
              <a:t>检测</a:t>
            </a:r>
            <a:r>
              <a:rPr lang="zh-CN" altLang="en-US" sz="1800" dirty="0">
                <a:solidFill>
                  <a:schemeClr val="tx1">
                    <a:lumMod val="65000"/>
                    <a:lumOff val="35000"/>
                  </a:schemeClr>
                </a:solidFill>
                <a:latin typeface="华文楷体" panose="02010600040101010101" pitchFamily="2" charset="-122"/>
                <a:ea typeface="华文楷体" panose="02010600040101010101" pitchFamily="2" charset="-122"/>
              </a:rPr>
              <a:t>任务的性能也是一个值得研究和探讨的方向</a:t>
            </a:r>
          </a:p>
        </p:txBody>
      </p:sp>
    </p:spTree>
    <p:custDataLst>
      <p:tags r:id="rId1"/>
    </p:custDataLst>
    <p:extLst>
      <p:ext uri="{BB962C8B-B14F-4D97-AF65-F5344CB8AC3E}">
        <p14:creationId xmlns:p14="http://schemas.microsoft.com/office/powerpoint/2010/main" val="3332604145"/>
      </p:ext>
    </p:extLst>
  </p:cSld>
  <p:clrMapOvr>
    <a:masterClrMapping/>
  </p:clrMapOvr>
  <p:transition spd="slow" advTm="2936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par>
                                <p:cTn id="8" presetID="53" presetClass="entr" presetSubtype="16" fill="hold" grpId="0" nodeType="withEffect">
                                  <p:stCondLst>
                                    <p:cond delay="150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53" presetClass="entr" presetSubtype="16" fill="hold" grpId="0" nodeType="withEffect">
                                  <p:stCondLst>
                                    <p:cond delay="200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wipe(down)">
                                      <p:cBhvr>
                                        <p:cTn id="30" dur="500"/>
                                        <p:tgtEl>
                                          <p:spTgt spid="8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80" grpId="0"/>
      <p:bldP spid="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675319" y="3080980"/>
            <a:ext cx="2015962" cy="1149653"/>
          </a:xfrm>
          <a:prstGeom prst="rect">
            <a:avLst/>
          </a:prstGeom>
          <a:noFill/>
        </p:spPr>
        <p:txBody>
          <a:bodyPr wrap="square" lIns="121926" tIns="60963" rIns="121926" bIns="60963" rtlCol="0">
            <a:spAutoFit/>
          </a:bodyPr>
          <a:lstStyle/>
          <a:p>
            <a:pPr algn="ctr"/>
            <a:r>
              <a:rPr lang="zh-CN" altLang="en-US" sz="4800" b="1" dirty="0">
                <a:ln w="6350">
                  <a:noFill/>
                </a:ln>
                <a:solidFill>
                  <a:schemeClr val="bg1"/>
                </a:solidFill>
                <a:effectLst>
                  <a:outerShdw blurRad="50800" dist="50800" dir="2700000" algn="tl" rotWithShape="0">
                    <a:schemeClr val="tx2">
                      <a:lumMod val="75000"/>
                      <a:alpha val="40000"/>
                    </a:schemeClr>
                  </a:outerShdw>
                </a:effectLst>
                <a:cs typeface="+mn-ea"/>
                <a:sym typeface="+mn-lt"/>
              </a:rPr>
              <a:t>致 谢</a:t>
            </a:r>
            <a:endParaRPr lang="en-US" altLang="zh-CN" sz="4800" b="1" dirty="0">
              <a:ln w="6350">
                <a:noFill/>
              </a:ln>
              <a:solidFill>
                <a:schemeClr val="bg1"/>
              </a:solidFill>
              <a:effectLst>
                <a:outerShdw blurRad="50800" dist="50800" dir="2700000" algn="tl" rotWithShape="0">
                  <a:schemeClr val="tx2">
                    <a:lumMod val="75000"/>
                    <a:alpha val="40000"/>
                  </a:schemeClr>
                </a:outerShdw>
              </a:effectLst>
              <a:cs typeface="+mn-ea"/>
              <a:sym typeface="+mn-lt"/>
            </a:endParaRPr>
          </a:p>
          <a:p>
            <a:pPr algn="ctr"/>
            <a:r>
              <a:rPr lang="en-US" altLang="zh-CN" sz="1900" dirty="0">
                <a:ln w="6350">
                  <a:noFill/>
                </a:ln>
                <a:solidFill>
                  <a:schemeClr val="bg1"/>
                </a:solidFill>
                <a:cs typeface="+mn-ea"/>
                <a:sym typeface="+mn-lt"/>
              </a:rPr>
              <a:t>THANK YOU</a:t>
            </a:r>
            <a:endParaRPr lang="zh-CN" altLang="en-US" sz="1900" dirty="0">
              <a:ln w="6350">
                <a:noFill/>
              </a:ln>
              <a:solidFill>
                <a:schemeClr val="bg1"/>
              </a:solidFill>
              <a:cs typeface="+mn-ea"/>
              <a:sym typeface="+mn-lt"/>
            </a:endParaRPr>
          </a:p>
        </p:txBody>
      </p:sp>
      <p:sp>
        <p:nvSpPr>
          <p:cNvPr id="23" name="Rectangle 66"/>
          <p:cNvSpPr>
            <a:spLocks noChangeArrowheads="1"/>
          </p:cNvSpPr>
          <p:nvPr/>
        </p:nvSpPr>
        <p:spPr bwMode="auto">
          <a:xfrm>
            <a:off x="3311259" y="1831677"/>
            <a:ext cx="777585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431822" algn="just" fontAlgn="base">
              <a:lnSpc>
                <a:spcPct val="200000"/>
              </a:lnSpc>
              <a:spcBef>
                <a:spcPct val="0"/>
              </a:spcBef>
              <a:spcAft>
                <a:spcPct val="0"/>
              </a:spcAft>
            </a:pPr>
            <a:r>
              <a:rPr lang="zh-CN" altLang="en-US" sz="1600" dirty="0">
                <a:solidFill>
                  <a:schemeClr val="bg1"/>
                </a:solidFill>
                <a:cs typeface="+mn-ea"/>
                <a:sym typeface="+mn-lt"/>
              </a:rPr>
              <a:t>山水一程，三生有幸</a:t>
            </a:r>
            <a:r>
              <a:rPr lang="zh-CN" altLang="en-US" sz="1600" dirty="0" smtClean="0">
                <a:solidFill>
                  <a:schemeClr val="bg1"/>
                </a:solidFill>
                <a:cs typeface="+mn-ea"/>
                <a:sym typeface="+mn-lt"/>
              </a:rPr>
              <a:t>！七载</a:t>
            </a:r>
            <a:r>
              <a:rPr lang="zh-CN" altLang="en-US" sz="1600" dirty="0">
                <a:solidFill>
                  <a:schemeClr val="bg1"/>
                </a:solidFill>
                <a:cs typeface="+mn-ea"/>
                <a:sym typeface="+mn-lt"/>
              </a:rPr>
              <a:t>珞珈岁月</a:t>
            </a:r>
            <a:r>
              <a:rPr lang="zh-CN" altLang="en-US" sz="1600" dirty="0" smtClean="0">
                <a:solidFill>
                  <a:schemeClr val="bg1"/>
                </a:solidFill>
                <a:cs typeface="+mn-ea"/>
                <a:sym typeface="+mn-lt"/>
              </a:rPr>
              <a:t>里</a:t>
            </a:r>
            <a:r>
              <a:rPr lang="zh-CN" altLang="en-US" sz="1600" dirty="0">
                <a:solidFill>
                  <a:schemeClr val="bg1"/>
                </a:solidFill>
                <a:cs typeface="+mn-ea"/>
                <a:sym typeface="+mn-lt"/>
              </a:rPr>
              <a:t>， 赏尽珞樱缤纷， 踏遍四时风景， </a:t>
            </a:r>
            <a:r>
              <a:rPr lang="zh-CN" altLang="en-US" sz="1600" dirty="0" smtClean="0">
                <a:solidFill>
                  <a:schemeClr val="bg1"/>
                </a:solidFill>
                <a:cs typeface="+mn-ea"/>
                <a:sym typeface="+mn-lt"/>
              </a:rPr>
              <a:t>听过名家</a:t>
            </a:r>
            <a:r>
              <a:rPr lang="zh-CN" altLang="en-US" sz="1600" dirty="0">
                <a:solidFill>
                  <a:schemeClr val="bg1"/>
                </a:solidFill>
                <a:cs typeface="+mn-ea"/>
                <a:sym typeface="+mn-lt"/>
              </a:rPr>
              <a:t>讲坛，历经校园</a:t>
            </a:r>
            <a:r>
              <a:rPr lang="zh-CN" altLang="en-US" sz="1600" dirty="0" smtClean="0">
                <a:solidFill>
                  <a:schemeClr val="bg1"/>
                </a:solidFill>
                <a:cs typeface="+mn-ea"/>
                <a:sym typeface="+mn-lt"/>
              </a:rPr>
              <a:t>变迁。</a:t>
            </a:r>
            <a:r>
              <a:rPr lang="zh-CN" altLang="en-US" sz="1600" dirty="0">
                <a:solidFill>
                  <a:schemeClr val="bg1"/>
                </a:solidFill>
                <a:cs typeface="+mn-ea"/>
                <a:sym typeface="+mn-lt"/>
              </a:rPr>
              <a:t>在此，感谢武大提供的优美自然环境和浓厚学术氛围</a:t>
            </a:r>
            <a:r>
              <a:rPr lang="zh-CN" altLang="en-US" sz="1600" dirty="0" smtClean="0">
                <a:solidFill>
                  <a:schemeClr val="bg1"/>
                </a:solidFill>
                <a:cs typeface="+mn-ea"/>
                <a:sym typeface="+mn-lt"/>
              </a:rPr>
              <a:t>，</a:t>
            </a:r>
            <a:r>
              <a:rPr lang="zh-CN" altLang="en-US" sz="1600" dirty="0">
                <a:solidFill>
                  <a:schemeClr val="bg1"/>
                </a:solidFill>
                <a:cs typeface="+mn-ea"/>
                <a:sym typeface="+mn-lt"/>
              </a:rPr>
              <a:t>感谢导师彭敏教授在三年的研究生生涯</a:t>
            </a:r>
            <a:r>
              <a:rPr lang="zh-CN" altLang="en-US" sz="1600" dirty="0" smtClean="0">
                <a:solidFill>
                  <a:schemeClr val="bg1"/>
                </a:solidFill>
                <a:cs typeface="+mn-ea"/>
                <a:sym typeface="+mn-lt"/>
              </a:rPr>
              <a:t>中给予的悉心指导，感谢实验室小伙伴们提供的生活和学习帮助，感谢室友们营造的温馨寝室氛围，感谢</a:t>
            </a:r>
            <a:r>
              <a:rPr lang="zh-CN" altLang="en-US" sz="1600" dirty="0">
                <a:solidFill>
                  <a:schemeClr val="bg1"/>
                </a:solidFill>
                <a:cs typeface="+mn-ea"/>
                <a:sym typeface="+mn-lt"/>
              </a:rPr>
              <a:t>百忙之中抽时间对本文进行审阅，评议和参与本人论文答辩的各位老师！</a:t>
            </a:r>
          </a:p>
        </p:txBody>
      </p:sp>
      <p:sp>
        <p:nvSpPr>
          <p:cNvPr id="15" name="Freeform 103"/>
          <p:cNvSpPr>
            <a:spLocks noEditPoints="1"/>
          </p:cNvSpPr>
          <p:nvPr/>
        </p:nvSpPr>
        <p:spPr bwMode="auto">
          <a:xfrm>
            <a:off x="1256547" y="1944572"/>
            <a:ext cx="853505" cy="699898"/>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121926" tIns="60963" rIns="121926" bIns="60963" numCol="1" anchor="t" anchorCtr="0" compatLnSpc="1"/>
          <a:lstStyle/>
          <a:p>
            <a:endParaRPr lang="zh-CN" altLang="en-US">
              <a:cs typeface="+mn-ea"/>
              <a:sym typeface="+mn-lt"/>
            </a:endParaRPr>
          </a:p>
        </p:txBody>
      </p:sp>
    </p:spTree>
    <p:extLst>
      <p:ext uri="{BB962C8B-B14F-4D97-AF65-F5344CB8AC3E}">
        <p14:creationId xmlns:p14="http://schemas.microsoft.com/office/powerpoint/2010/main" val="457863771"/>
      </p:ext>
    </p:extLst>
  </p:cSld>
  <p:clrMapOvr>
    <a:masterClrMapping/>
  </p:clrMapOvr>
  <p:transition spd="slow" advTm="481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950" y="1577506"/>
            <a:ext cx="6348741" cy="5313022"/>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121926" tIns="60963" rIns="121926" bIns="60963" numCol="1" anchor="t" anchorCtr="0" compatLnSpc="1"/>
          <a:lstStyle/>
          <a:p>
            <a:endParaRPr lang="zh-CN" altLang="en-US">
              <a:cs typeface="+mn-ea"/>
              <a:sym typeface="+mn-lt"/>
            </a:endParaRPr>
          </a:p>
        </p:txBody>
      </p:sp>
      <p:sp>
        <p:nvSpPr>
          <p:cNvPr id="8" name="矩形 7"/>
          <p:cNvSpPr/>
          <p:nvPr/>
        </p:nvSpPr>
        <p:spPr>
          <a:xfrm>
            <a:off x="5135225" y="2660235"/>
            <a:ext cx="7055188" cy="1537001"/>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bg1"/>
              </a:solidFill>
              <a:cs typeface="+mn-ea"/>
              <a:sym typeface="+mn-lt"/>
            </a:endParaRPr>
          </a:p>
        </p:txBody>
      </p:sp>
      <p:sp>
        <p:nvSpPr>
          <p:cNvPr id="2" name="圆角矩形 1"/>
          <p:cNvSpPr/>
          <p:nvPr/>
        </p:nvSpPr>
        <p:spPr>
          <a:xfrm>
            <a:off x="5231223" y="1988856"/>
            <a:ext cx="1439973" cy="63333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r>
              <a:rPr lang="zh-CN" altLang="en-US" sz="4000" b="1" dirty="0">
                <a:ln w="6350">
                  <a:noFill/>
                </a:ln>
                <a:solidFill>
                  <a:schemeClr val="bg1"/>
                </a:solidFill>
                <a:effectLst>
                  <a:outerShdw blurRad="50800" dist="50800" dir="2700000" algn="tl" rotWithShape="0">
                    <a:schemeClr val="tx2">
                      <a:lumMod val="75000"/>
                      <a:alpha val="40000"/>
                    </a:schemeClr>
                  </a:outerShdw>
                </a:effectLst>
                <a:cs typeface="+mn-ea"/>
                <a:sym typeface="+mn-lt"/>
              </a:rPr>
              <a:t>绪 论</a:t>
            </a:r>
          </a:p>
        </p:txBody>
      </p:sp>
      <p:sp>
        <p:nvSpPr>
          <p:cNvPr id="3" name="矩形 2"/>
          <p:cNvSpPr/>
          <p:nvPr/>
        </p:nvSpPr>
        <p:spPr>
          <a:xfrm>
            <a:off x="3334428" y="2509830"/>
            <a:ext cx="1816929" cy="1478126"/>
          </a:xfrm>
          <a:prstGeom prst="rect">
            <a:avLst/>
          </a:prstGeom>
        </p:spPr>
        <p:txBody>
          <a:bodyPr wrap="none" lIns="121926" tIns="60963" rIns="121926" bIns="60963">
            <a:spAutoFit/>
          </a:bodyPr>
          <a:lstStyle/>
          <a:p>
            <a:pPr algn="ctr"/>
            <a:r>
              <a:rPr lang="en-US" altLang="zh-CN" sz="8800" dirty="0">
                <a:ln w="6350">
                  <a:solidFill>
                    <a:srgbClr val="EFF6FC"/>
                  </a:solidFill>
                </a:ln>
                <a:noFill/>
                <a:cs typeface="+mn-ea"/>
                <a:sym typeface="+mn-lt"/>
              </a:rPr>
              <a:t>0 1</a:t>
            </a:r>
            <a:endParaRPr lang="zh-CN" altLang="en-US" sz="8800" dirty="0">
              <a:ln w="6350">
                <a:solidFill>
                  <a:srgbClr val="EFF6FC"/>
                </a:solidFill>
              </a:ln>
              <a:noFill/>
              <a:cs typeface="+mn-ea"/>
              <a:sym typeface="+mn-lt"/>
            </a:endParaRPr>
          </a:p>
        </p:txBody>
      </p:sp>
      <p:sp>
        <p:nvSpPr>
          <p:cNvPr id="4" name="矩形 3"/>
          <p:cNvSpPr/>
          <p:nvPr/>
        </p:nvSpPr>
        <p:spPr>
          <a:xfrm>
            <a:off x="5231224" y="2970586"/>
            <a:ext cx="1913356" cy="931030"/>
          </a:xfrm>
          <a:prstGeom prst="rect">
            <a:avLst/>
          </a:prstGeom>
        </p:spPr>
        <p:txBody>
          <a:bodyPr wrap="none" lIns="121926" tIns="60963" rIns="121926" bIns="60963">
            <a:spAutoFit/>
          </a:bodyPr>
          <a:lstStyle/>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选题背景</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研究意义</a:t>
            </a:r>
          </a:p>
          <a:p>
            <a:pPr marL="228611" indent="-228611">
              <a:lnSpc>
                <a:spcPts val="2133"/>
              </a:lnSpc>
              <a:buClr>
                <a:schemeClr val="bg1">
                  <a:lumMod val="85000"/>
                </a:schemeClr>
              </a:buClr>
              <a:buFont typeface="Wingdings" pitchFamily="2" charset="2"/>
              <a:buChar char="l"/>
            </a:pPr>
            <a:r>
              <a:rPr lang="zh-CN" altLang="en-US" sz="1600" dirty="0" smtClean="0">
                <a:solidFill>
                  <a:schemeClr val="bg1">
                    <a:lumMod val="95000"/>
                  </a:schemeClr>
                </a:solidFill>
                <a:cs typeface="+mn-ea"/>
                <a:sym typeface="+mn-lt"/>
              </a:rPr>
              <a:t>国内外研究</a:t>
            </a:r>
            <a:r>
              <a:rPr lang="zh-CN" altLang="en-US" sz="1600" dirty="0">
                <a:solidFill>
                  <a:schemeClr val="bg1">
                    <a:lumMod val="95000"/>
                  </a:schemeClr>
                </a:solidFill>
                <a:cs typeface="+mn-ea"/>
                <a:sym typeface="+mn-lt"/>
              </a:rPr>
              <a:t>现状</a:t>
            </a:r>
          </a:p>
        </p:txBody>
      </p:sp>
      <p:sp>
        <p:nvSpPr>
          <p:cNvPr id="5" name="矩形 4"/>
          <p:cNvSpPr/>
          <p:nvPr/>
        </p:nvSpPr>
        <p:spPr>
          <a:xfrm>
            <a:off x="3430911" y="3758644"/>
            <a:ext cx="1536864" cy="430893"/>
          </a:xfrm>
          <a:prstGeom prst="rect">
            <a:avLst/>
          </a:prstGeom>
        </p:spPr>
        <p:txBody>
          <a:bodyPr wrap="square" lIns="121926" tIns="60963" rIns="121926" bIns="60963">
            <a:spAutoFit/>
          </a:bodyPr>
          <a:lstStyle/>
          <a:p>
            <a:pPr algn="ctr"/>
            <a:r>
              <a:rPr lang="en-US" altLang="zh-CN" sz="2000" dirty="0">
                <a:solidFill>
                  <a:schemeClr val="bg1"/>
                </a:solidFill>
                <a:cs typeface="+mn-ea"/>
                <a:sym typeface="+mn-lt"/>
              </a:rPr>
              <a:t>PART ONE </a:t>
            </a:r>
            <a:endParaRPr lang="zh-CN" altLang="en-US" sz="1000" dirty="0">
              <a:solidFill>
                <a:schemeClr val="bg1"/>
              </a:solidFill>
              <a:cs typeface="+mn-ea"/>
              <a:sym typeface="+mn-lt"/>
            </a:endParaRPr>
          </a:p>
        </p:txBody>
      </p:sp>
    </p:spTree>
    <p:extLst>
      <p:ext uri="{BB962C8B-B14F-4D97-AF65-F5344CB8AC3E}">
        <p14:creationId xmlns:p14="http://schemas.microsoft.com/office/powerpoint/2010/main" val="349886250"/>
      </p:ext>
    </p:extLst>
  </p:cSld>
  <p:clrMapOvr>
    <a:masterClrMapping/>
  </p:clrMapOvr>
  <mc:AlternateContent xmlns:mc="http://schemas.openxmlformats.org/markup-compatibility/2006">
    <mc:Choice xmlns:p14="http://schemas.microsoft.com/office/powerpoint/2010/main" Requires="p14">
      <p:transition spd="slow" p14:dur="1200" advTm="1734">
        <p14:prism/>
      </p:transition>
    </mc:Choice>
    <mc:Fallback>
      <p:transition spd="slow" advTm="1734">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295298" y="2997615"/>
            <a:ext cx="9599817" cy="862240"/>
          </a:xfrm>
          <a:prstGeom prst="rect">
            <a:avLst/>
          </a:prstGeom>
          <a:noFill/>
        </p:spPr>
        <p:txBody>
          <a:bodyPr wrap="square" lIns="121926" tIns="60963" rIns="121926" bIns="60963" rtlCol="0">
            <a:spAutoFit/>
          </a:bodyPr>
          <a:lstStyle/>
          <a:p>
            <a:pPr algn="ctr"/>
            <a:r>
              <a:rPr lang="zh-CN" altLang="en-US" sz="4800" dirty="0">
                <a:ln w="6350">
                  <a:noFill/>
                </a:ln>
                <a:solidFill>
                  <a:schemeClr val="bg1"/>
                </a:solidFill>
                <a:effectLst>
                  <a:outerShdw blurRad="50800" dist="50800" dir="2700000" algn="tl" rotWithShape="0">
                    <a:schemeClr val="tx2">
                      <a:lumMod val="75000"/>
                      <a:alpha val="40000"/>
                    </a:schemeClr>
                  </a:outerShdw>
                </a:effectLst>
                <a:cs typeface="+mn-ea"/>
                <a:sym typeface="+mn-lt"/>
              </a:rPr>
              <a:t>敬请各位老师批评指正</a:t>
            </a:r>
          </a:p>
        </p:txBody>
      </p:sp>
      <p:sp>
        <p:nvSpPr>
          <p:cNvPr id="37" name="圆角矩形 36"/>
          <p:cNvSpPr/>
          <p:nvPr/>
        </p:nvSpPr>
        <p:spPr>
          <a:xfrm>
            <a:off x="3407258" y="4168327"/>
            <a:ext cx="5375897" cy="270226"/>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1600" dirty="0">
                <a:solidFill>
                  <a:schemeClr val="bg1"/>
                </a:solidFill>
                <a:cs typeface="+mn-ea"/>
                <a:sym typeface="+mn-lt"/>
              </a:rPr>
              <a:t>THANKS FOR </a:t>
            </a:r>
            <a:r>
              <a:rPr lang="en-US" altLang="zh-CN" sz="1600" dirty="0" smtClean="0">
                <a:solidFill>
                  <a:schemeClr val="bg1"/>
                </a:solidFill>
                <a:cs typeface="+mn-ea"/>
                <a:sym typeface="+mn-lt"/>
              </a:rPr>
              <a:t>YOUR LISTENING</a:t>
            </a:r>
            <a:endParaRPr lang="en-US" altLang="zh-CN" sz="1600" dirty="0">
              <a:solidFill>
                <a:schemeClr val="bg1"/>
              </a:solidFill>
              <a:cs typeface="+mn-ea"/>
              <a:sym typeface="+mn-lt"/>
            </a:endParaRPr>
          </a:p>
        </p:txBody>
      </p:sp>
      <p:sp>
        <p:nvSpPr>
          <p:cNvPr id="39" name="Freeform 103"/>
          <p:cNvSpPr>
            <a:spLocks noEditPoints="1"/>
          </p:cNvSpPr>
          <p:nvPr/>
        </p:nvSpPr>
        <p:spPr bwMode="auto">
          <a:xfrm>
            <a:off x="5667914" y="1717501"/>
            <a:ext cx="853505" cy="699898"/>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121926" tIns="60963" rIns="121926" bIns="60963" numCol="1" anchor="t" anchorCtr="0" compatLnSpc="1"/>
          <a:lstStyle/>
          <a:p>
            <a:endParaRPr lang="zh-CN" altLang="en-US">
              <a:cs typeface="+mn-ea"/>
              <a:sym typeface="+mn-lt"/>
            </a:endParaRPr>
          </a:p>
        </p:txBody>
      </p:sp>
    </p:spTree>
    <p:extLst>
      <p:ext uri="{BB962C8B-B14F-4D97-AF65-F5344CB8AC3E}">
        <p14:creationId xmlns:p14="http://schemas.microsoft.com/office/powerpoint/2010/main" val="992820631"/>
      </p:ext>
    </p:extLst>
  </p:cSld>
  <p:clrMapOvr>
    <a:masterClrMapping/>
  </p:clrMapOvr>
  <p:transition spd="slow" advTm="386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2735" y="480791"/>
            <a:ext cx="1169563" cy="496424"/>
          </a:xfrm>
          <a:prstGeom prst="rect">
            <a:avLst/>
          </a:prstGeom>
        </p:spPr>
        <p:txBody>
          <a:bodyPr wrap="none" lIns="121926" tIns="60963" rIns="121926" bIns="60963" anchor="ctr" anchorCtr="0">
            <a:spAutoFit/>
          </a:bodyPr>
          <a:lstStyle/>
          <a:p>
            <a:pPr algn="ctr">
              <a:lnSpc>
                <a:spcPct val="150000"/>
              </a:lnSpc>
            </a:pPr>
            <a:r>
              <a:rPr lang="zh-CN" altLang="en-US" sz="1800" b="1" dirty="0">
                <a:solidFill>
                  <a:srgbClr val="03CCCE"/>
                </a:solidFill>
                <a:cs typeface="+mn-ea"/>
                <a:sym typeface="+mn-lt"/>
              </a:rPr>
              <a:t>选题背景</a:t>
            </a:r>
          </a:p>
        </p:txBody>
      </p:sp>
      <p:sp>
        <p:nvSpPr>
          <p:cNvPr id="58" name="文本框 51"/>
          <p:cNvSpPr txBox="1"/>
          <p:nvPr/>
        </p:nvSpPr>
        <p:spPr>
          <a:xfrm>
            <a:off x="7844228" y="3556778"/>
            <a:ext cx="4155634" cy="707886"/>
          </a:xfrm>
          <a:prstGeom prst="rect">
            <a:avLst/>
          </a:prstGeom>
          <a:noFill/>
          <a:ln>
            <a:noFill/>
          </a:ln>
        </p:spPr>
        <p:txBody>
          <a:bodyPr wrap="square" rtlCol="0">
            <a:spAutoFit/>
          </a:bodyPr>
          <a:lstStyle/>
          <a:p>
            <a:pPr marL="285750" indent="-285750" algn="just">
              <a:lnSpc>
                <a:spcPct val="125000"/>
              </a:lnSpc>
              <a:buFont typeface="Wingdings" panose="05000000000000000000" pitchFamily="2" charset="2"/>
              <a:buChar char="u"/>
            </a:pPr>
            <a:r>
              <a:rPr lang="zh-CN" altLang="en-US" sz="1600" dirty="0" smtClean="0">
                <a:latin typeface="+mn-ea"/>
                <a:cs typeface="+mn-ea"/>
                <a:sym typeface="+mn-lt"/>
              </a:rPr>
              <a:t>高效用模式挖掘：内部效用 </a:t>
            </a:r>
            <a:r>
              <a:rPr lang="en-US" altLang="zh-CN" sz="1600" dirty="0" smtClean="0">
                <a:latin typeface="+mn-ea"/>
                <a:cs typeface="+mn-ea"/>
                <a:sym typeface="+mn-lt"/>
              </a:rPr>
              <a:t>+ </a:t>
            </a:r>
            <a:r>
              <a:rPr lang="zh-CN" altLang="en-US" sz="1600" dirty="0" smtClean="0">
                <a:latin typeface="+mn-ea"/>
                <a:cs typeface="+mn-ea"/>
                <a:sym typeface="+mn-lt"/>
              </a:rPr>
              <a:t>外部效用</a:t>
            </a:r>
            <a:endParaRPr lang="en-US" altLang="zh-CN" sz="1600" dirty="0" smtClean="0">
              <a:latin typeface="+mn-ea"/>
              <a:cs typeface="+mn-ea"/>
              <a:sym typeface="+mn-lt"/>
            </a:endParaRPr>
          </a:p>
          <a:p>
            <a:pPr marL="285750" indent="-285750" algn="just">
              <a:lnSpc>
                <a:spcPct val="125000"/>
              </a:lnSpc>
              <a:buFont typeface="Wingdings" panose="05000000000000000000" pitchFamily="2" charset="2"/>
              <a:buChar char="u"/>
            </a:pPr>
            <a:r>
              <a:rPr lang="zh-CN" altLang="en-US" sz="1600" dirty="0">
                <a:latin typeface="+mn-ea"/>
                <a:cs typeface="+mn-ea"/>
                <a:sym typeface="+mn-lt"/>
              </a:rPr>
              <a:t>突发话题</a:t>
            </a:r>
            <a:r>
              <a:rPr lang="zh-CN" altLang="en-US" sz="1600" dirty="0" smtClean="0">
                <a:latin typeface="+mn-ea"/>
                <a:cs typeface="+mn-ea"/>
                <a:sym typeface="+mn-lt"/>
              </a:rPr>
              <a:t>检测：热度 </a:t>
            </a:r>
            <a:r>
              <a:rPr lang="en-US" altLang="zh-CN" sz="1600" dirty="0" smtClean="0">
                <a:latin typeface="+mn-ea"/>
                <a:cs typeface="+mn-ea"/>
                <a:sym typeface="+mn-lt"/>
              </a:rPr>
              <a:t>+ </a:t>
            </a:r>
            <a:r>
              <a:rPr lang="zh-CN" altLang="en-US" sz="1600" dirty="0" smtClean="0">
                <a:latin typeface="+mn-ea"/>
                <a:cs typeface="+mn-ea"/>
                <a:sym typeface="+mn-lt"/>
              </a:rPr>
              <a:t>突发性</a:t>
            </a:r>
            <a:endParaRPr lang="zh-CN" altLang="en-US" sz="1600" dirty="0">
              <a:latin typeface="+mn-ea"/>
              <a:cs typeface="+mn-ea"/>
              <a:sym typeface="+mn-lt"/>
            </a:endParaRPr>
          </a:p>
        </p:txBody>
      </p:sp>
      <p:sp>
        <p:nvSpPr>
          <p:cNvPr id="59" name="文本框 52"/>
          <p:cNvSpPr txBox="1"/>
          <p:nvPr/>
        </p:nvSpPr>
        <p:spPr>
          <a:xfrm>
            <a:off x="7842638" y="3069754"/>
            <a:ext cx="3149112" cy="461665"/>
          </a:xfrm>
          <a:prstGeom prst="rect">
            <a:avLst/>
          </a:prstGeom>
          <a:noFill/>
          <a:ln>
            <a:noFill/>
          </a:ln>
        </p:spPr>
        <p:txBody>
          <a:bodyPr wrap="square" rtlCol="0">
            <a:spAutoFit/>
          </a:bodyPr>
          <a:lstStyle/>
          <a:p>
            <a:r>
              <a:rPr lang="zh-CN" altLang="en-US" dirty="0" smtClean="0">
                <a:latin typeface="+mj-ea"/>
                <a:ea typeface="+mj-ea"/>
                <a:cs typeface="+mn-ea"/>
                <a:sym typeface="+mn-lt"/>
              </a:rPr>
              <a:t>高效用模式挖掘方法</a:t>
            </a:r>
            <a:endParaRPr lang="en-US" altLang="zh-CN" dirty="0">
              <a:latin typeface="+mj-ea"/>
              <a:ea typeface="+mj-ea"/>
              <a:cs typeface="+mn-ea"/>
              <a:sym typeface="+mn-lt"/>
            </a:endParaRPr>
          </a:p>
        </p:txBody>
      </p:sp>
      <p:cxnSp>
        <p:nvCxnSpPr>
          <p:cNvPr id="60" name="直接连接符 59"/>
          <p:cNvCxnSpPr/>
          <p:nvPr/>
        </p:nvCxnSpPr>
        <p:spPr>
          <a:xfrm flipV="1">
            <a:off x="4396106" y="3893974"/>
            <a:ext cx="1011566" cy="12094"/>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822137" y="3893974"/>
            <a:ext cx="924968"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a:off x="5779149" y="3061809"/>
            <a:ext cx="614362"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a:off x="5780738" y="4599102"/>
            <a:ext cx="614362"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sp>
        <p:nvSpPr>
          <p:cNvPr id="64" name="Freeform 111"/>
          <p:cNvSpPr>
            <a:spLocks/>
          </p:cNvSpPr>
          <p:nvPr/>
        </p:nvSpPr>
        <p:spPr bwMode="auto">
          <a:xfrm rot="18614162">
            <a:off x="5421066" y="3300024"/>
            <a:ext cx="1236033" cy="1254807"/>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rgbClr val="03CCCE"/>
          </a:solidFill>
          <a:ln w="38100">
            <a:solidFill>
              <a:srgbClr val="03CCC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cs typeface="+mn-ea"/>
              <a:sym typeface="+mn-lt"/>
            </a:endParaRPr>
          </a:p>
        </p:txBody>
      </p:sp>
      <p:cxnSp>
        <p:nvCxnSpPr>
          <p:cNvPr id="65" name="直接连接符 64"/>
          <p:cNvCxnSpPr/>
          <p:nvPr/>
        </p:nvCxnSpPr>
        <p:spPr>
          <a:xfrm flipV="1">
            <a:off x="7747105" y="3358601"/>
            <a:ext cx="0" cy="994320"/>
          </a:xfrm>
          <a:prstGeom prst="line">
            <a:avLst/>
          </a:prstGeom>
          <a:ln w="38100">
            <a:solidFill>
              <a:srgbClr val="03CCCE"/>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396106" y="3368990"/>
            <a:ext cx="0" cy="994320"/>
          </a:xfrm>
          <a:prstGeom prst="line">
            <a:avLst/>
          </a:prstGeom>
          <a:ln w="38100">
            <a:solidFill>
              <a:srgbClr val="03CCCE"/>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67" name="文本框 60"/>
          <p:cNvSpPr txBox="1"/>
          <p:nvPr/>
        </p:nvSpPr>
        <p:spPr>
          <a:xfrm>
            <a:off x="4255040" y="1718732"/>
            <a:ext cx="4144422" cy="707886"/>
          </a:xfrm>
          <a:prstGeom prst="rect">
            <a:avLst/>
          </a:prstGeom>
          <a:noFill/>
          <a:ln>
            <a:noFill/>
          </a:ln>
        </p:spPr>
        <p:txBody>
          <a:bodyPr wrap="square" rtlCol="0">
            <a:spAutoFit/>
          </a:bodyPr>
          <a:lstStyle/>
          <a:p>
            <a:pPr algn="just">
              <a:lnSpc>
                <a:spcPct val="125000"/>
              </a:lnSpc>
            </a:pPr>
            <a:r>
              <a:rPr lang="en-US" altLang="zh-CN" sz="1600" dirty="0" smtClean="0">
                <a:latin typeface="+mn-ea"/>
                <a:cs typeface="+mn-ea"/>
                <a:sym typeface="+mn-lt"/>
              </a:rPr>
              <a:t>2017</a:t>
            </a:r>
            <a:r>
              <a:rPr lang="zh-CN" altLang="en-US" sz="1600" dirty="0" smtClean="0">
                <a:latin typeface="+mn-ea"/>
                <a:cs typeface="+mn-ea"/>
                <a:sym typeface="+mn-lt"/>
              </a:rPr>
              <a:t>年微博平台日活用户达到</a:t>
            </a:r>
            <a:r>
              <a:rPr lang="en-US" altLang="zh-CN" sz="1600" dirty="0" smtClean="0">
                <a:latin typeface="+mn-ea"/>
                <a:cs typeface="+mn-ea"/>
                <a:sym typeface="+mn-lt"/>
              </a:rPr>
              <a:t>1.65</a:t>
            </a:r>
            <a:r>
              <a:rPr lang="zh-CN" altLang="en-US" sz="1600" dirty="0" smtClean="0">
                <a:latin typeface="+mn-ea"/>
                <a:cs typeface="+mn-ea"/>
                <a:sym typeface="+mn-lt"/>
              </a:rPr>
              <a:t>亿，月活用户达到</a:t>
            </a:r>
            <a:r>
              <a:rPr lang="en-US" altLang="zh-CN" sz="1600" dirty="0" smtClean="0">
                <a:latin typeface="+mn-ea"/>
                <a:cs typeface="+mn-ea"/>
                <a:sym typeface="+mn-lt"/>
              </a:rPr>
              <a:t>3.76</a:t>
            </a:r>
            <a:r>
              <a:rPr lang="zh-CN" altLang="en-US" sz="1600" dirty="0" smtClean="0">
                <a:latin typeface="+mn-ea"/>
                <a:cs typeface="+mn-ea"/>
                <a:sym typeface="+mn-lt"/>
              </a:rPr>
              <a:t>亿，且连年呈现明显增长趋势</a:t>
            </a:r>
            <a:endParaRPr lang="zh-CN" altLang="en-US" sz="1600" dirty="0">
              <a:latin typeface="+mn-ea"/>
              <a:cs typeface="+mn-ea"/>
              <a:sym typeface="+mn-lt"/>
            </a:endParaRPr>
          </a:p>
        </p:txBody>
      </p:sp>
      <p:sp>
        <p:nvSpPr>
          <p:cNvPr id="68" name="文本框 61"/>
          <p:cNvSpPr txBox="1"/>
          <p:nvPr/>
        </p:nvSpPr>
        <p:spPr>
          <a:xfrm>
            <a:off x="4255038" y="1269820"/>
            <a:ext cx="2776272" cy="461665"/>
          </a:xfrm>
          <a:prstGeom prst="rect">
            <a:avLst/>
          </a:prstGeom>
          <a:noFill/>
          <a:ln>
            <a:noFill/>
          </a:ln>
        </p:spPr>
        <p:txBody>
          <a:bodyPr wrap="square" rtlCol="0">
            <a:spAutoFit/>
          </a:bodyPr>
          <a:lstStyle/>
          <a:p>
            <a:r>
              <a:rPr lang="zh-CN" altLang="en-US" dirty="0" smtClean="0">
                <a:latin typeface="+mj-ea"/>
                <a:ea typeface="+mj-ea"/>
                <a:cs typeface="+mn-ea"/>
                <a:sym typeface="+mn-lt"/>
              </a:rPr>
              <a:t>微博媒体蓬勃发展</a:t>
            </a:r>
            <a:endParaRPr lang="en-US" altLang="zh-CN" dirty="0">
              <a:latin typeface="+mj-ea"/>
              <a:ea typeface="+mj-ea"/>
              <a:cs typeface="+mn-ea"/>
              <a:sym typeface="+mn-lt"/>
            </a:endParaRPr>
          </a:p>
        </p:txBody>
      </p:sp>
      <p:sp>
        <p:nvSpPr>
          <p:cNvPr id="69" name="文本框 62"/>
          <p:cNvSpPr txBox="1"/>
          <p:nvPr/>
        </p:nvSpPr>
        <p:spPr>
          <a:xfrm>
            <a:off x="4255038" y="5460596"/>
            <a:ext cx="3662579" cy="1015663"/>
          </a:xfrm>
          <a:prstGeom prst="rect">
            <a:avLst/>
          </a:prstGeom>
          <a:noFill/>
          <a:ln>
            <a:noFill/>
          </a:ln>
        </p:spPr>
        <p:txBody>
          <a:bodyPr wrap="square" rtlCol="0">
            <a:spAutoFit/>
          </a:bodyPr>
          <a:lstStyle/>
          <a:p>
            <a:pPr marL="285750" indent="-285750" algn="just">
              <a:lnSpc>
                <a:spcPct val="125000"/>
              </a:lnSpc>
              <a:buFont typeface="Wingdings" panose="05000000000000000000" pitchFamily="2" charset="2"/>
              <a:buChar char="u"/>
            </a:pPr>
            <a:r>
              <a:rPr lang="zh-CN" altLang="en-US" sz="1600" dirty="0" smtClean="0">
                <a:latin typeface="+mn-ea"/>
                <a:cs typeface="+mn-ea"/>
                <a:sym typeface="+mn-lt"/>
              </a:rPr>
              <a:t>突发话题检测任务仍未被充分研究</a:t>
            </a:r>
            <a:endParaRPr lang="en-US" altLang="zh-CN" sz="1600" dirty="0" smtClean="0">
              <a:latin typeface="+mn-ea"/>
              <a:cs typeface="+mn-ea"/>
              <a:sym typeface="+mn-lt"/>
            </a:endParaRPr>
          </a:p>
          <a:p>
            <a:pPr marL="285750" indent="-285750" algn="just">
              <a:lnSpc>
                <a:spcPct val="125000"/>
              </a:lnSpc>
              <a:buFont typeface="Wingdings" panose="05000000000000000000" pitchFamily="2" charset="2"/>
              <a:buChar char="u"/>
            </a:pPr>
            <a:r>
              <a:rPr lang="zh-CN" altLang="en-US" sz="1600" dirty="0">
                <a:latin typeface="+mn-ea"/>
                <a:cs typeface="+mn-ea"/>
                <a:sym typeface="+mn-lt"/>
              </a:rPr>
              <a:t>突发话题检测任务于个人、企业及政府而言，均具有重要</a:t>
            </a:r>
            <a:r>
              <a:rPr lang="zh-CN" altLang="en-US" sz="1600" dirty="0" smtClean="0">
                <a:latin typeface="+mn-ea"/>
                <a:cs typeface="+mn-ea"/>
                <a:sym typeface="+mn-lt"/>
              </a:rPr>
              <a:t>意义</a:t>
            </a:r>
            <a:endParaRPr lang="en-US" altLang="zh-CN" sz="1600" dirty="0">
              <a:latin typeface="+mn-ea"/>
              <a:cs typeface="+mn-ea"/>
              <a:sym typeface="+mn-lt"/>
            </a:endParaRPr>
          </a:p>
        </p:txBody>
      </p:sp>
      <p:sp>
        <p:nvSpPr>
          <p:cNvPr id="70" name="文本框 63"/>
          <p:cNvSpPr txBox="1"/>
          <p:nvPr/>
        </p:nvSpPr>
        <p:spPr>
          <a:xfrm>
            <a:off x="4255037" y="5013970"/>
            <a:ext cx="2662199" cy="461665"/>
          </a:xfrm>
          <a:prstGeom prst="rect">
            <a:avLst/>
          </a:prstGeom>
          <a:noFill/>
          <a:ln>
            <a:noFill/>
          </a:ln>
        </p:spPr>
        <p:txBody>
          <a:bodyPr wrap="square" rtlCol="0">
            <a:spAutoFit/>
          </a:bodyPr>
          <a:lstStyle/>
          <a:p>
            <a:r>
              <a:rPr lang="zh-CN" altLang="en-US" dirty="0" smtClean="0">
                <a:latin typeface="+mj-ea"/>
                <a:ea typeface="+mj-ea"/>
                <a:cs typeface="+mn-ea"/>
                <a:sym typeface="+mn-lt"/>
              </a:rPr>
              <a:t>突发话题检测任务</a:t>
            </a:r>
            <a:endParaRPr lang="en-US" altLang="zh-CN" dirty="0">
              <a:latin typeface="+mj-ea"/>
              <a:ea typeface="+mj-ea"/>
              <a:cs typeface="+mn-ea"/>
              <a:sym typeface="+mn-lt"/>
            </a:endParaRPr>
          </a:p>
        </p:txBody>
      </p:sp>
      <p:sp>
        <p:nvSpPr>
          <p:cNvPr id="71" name="文本框 64"/>
          <p:cNvSpPr txBox="1"/>
          <p:nvPr/>
        </p:nvSpPr>
        <p:spPr>
          <a:xfrm>
            <a:off x="1843594" y="3522225"/>
            <a:ext cx="2494732" cy="1323439"/>
          </a:xfrm>
          <a:prstGeom prst="rect">
            <a:avLst/>
          </a:prstGeom>
          <a:noFill/>
          <a:ln>
            <a:noFill/>
          </a:ln>
        </p:spPr>
        <p:txBody>
          <a:bodyPr wrap="square" rtlCol="0">
            <a:spAutoFit/>
          </a:bodyPr>
          <a:lstStyle/>
          <a:p>
            <a:pPr marL="342900" indent="-342900">
              <a:lnSpc>
                <a:spcPct val="125000"/>
              </a:lnSpc>
              <a:buFont typeface="+mj-lt"/>
              <a:buAutoNum type="arabicPeriod"/>
            </a:pPr>
            <a:r>
              <a:rPr lang="zh-CN" altLang="en-US" sz="1600" dirty="0" smtClean="0">
                <a:latin typeface="+mn-ea"/>
                <a:cs typeface="+mn-ea"/>
                <a:sym typeface="+mn-lt"/>
              </a:rPr>
              <a:t>庞大的数据规模</a:t>
            </a:r>
            <a:endParaRPr lang="en-US" altLang="zh-CN" sz="1600" dirty="0" smtClean="0">
              <a:latin typeface="+mn-ea"/>
              <a:cs typeface="+mn-ea"/>
              <a:sym typeface="+mn-lt"/>
            </a:endParaRPr>
          </a:p>
          <a:p>
            <a:pPr marL="342900" indent="-342900">
              <a:lnSpc>
                <a:spcPct val="125000"/>
              </a:lnSpc>
              <a:buFont typeface="+mj-lt"/>
              <a:buAutoNum type="arabicPeriod"/>
            </a:pPr>
            <a:r>
              <a:rPr lang="zh-CN" altLang="en-US" sz="1600" dirty="0">
                <a:latin typeface="+mn-ea"/>
                <a:cs typeface="+mn-ea"/>
                <a:sym typeface="+mn-lt"/>
              </a:rPr>
              <a:t>近乎实时的</a:t>
            </a:r>
            <a:r>
              <a:rPr lang="zh-CN" altLang="en-US" sz="1600" dirty="0" smtClean="0">
                <a:latin typeface="+mn-ea"/>
                <a:cs typeface="+mn-ea"/>
                <a:sym typeface="+mn-lt"/>
              </a:rPr>
              <a:t>时效性</a:t>
            </a:r>
            <a:endParaRPr lang="en-US" altLang="zh-CN" sz="1600" dirty="0" smtClean="0">
              <a:latin typeface="+mn-ea"/>
              <a:cs typeface="+mn-ea"/>
              <a:sym typeface="+mn-lt"/>
            </a:endParaRPr>
          </a:p>
          <a:p>
            <a:pPr marL="342900" indent="-342900">
              <a:lnSpc>
                <a:spcPct val="125000"/>
              </a:lnSpc>
              <a:buFont typeface="+mj-lt"/>
              <a:buAutoNum type="arabicPeriod"/>
            </a:pPr>
            <a:r>
              <a:rPr lang="zh-CN" altLang="en-US" sz="1600" dirty="0" smtClean="0">
                <a:latin typeface="+mn-ea"/>
                <a:cs typeface="+mn-ea"/>
                <a:sym typeface="+mn-lt"/>
              </a:rPr>
              <a:t>高度的事件相关性</a:t>
            </a:r>
            <a:endParaRPr lang="en-US" altLang="zh-CN" sz="1600" dirty="0" smtClean="0">
              <a:latin typeface="+mn-ea"/>
              <a:cs typeface="+mn-ea"/>
              <a:sym typeface="+mn-lt"/>
            </a:endParaRPr>
          </a:p>
          <a:p>
            <a:pPr marL="342900" indent="-342900">
              <a:lnSpc>
                <a:spcPct val="125000"/>
              </a:lnSpc>
              <a:buFont typeface="+mj-lt"/>
              <a:buAutoNum type="arabicPeriod"/>
            </a:pPr>
            <a:r>
              <a:rPr lang="zh-CN" altLang="en-US" sz="1600" dirty="0">
                <a:latin typeface="+mn-ea"/>
                <a:cs typeface="+mn-ea"/>
                <a:sym typeface="+mn-lt"/>
              </a:rPr>
              <a:t>广泛的话题覆盖范围</a:t>
            </a:r>
          </a:p>
        </p:txBody>
      </p:sp>
      <p:sp>
        <p:nvSpPr>
          <p:cNvPr id="72" name="文本框 65"/>
          <p:cNvSpPr txBox="1"/>
          <p:nvPr/>
        </p:nvSpPr>
        <p:spPr>
          <a:xfrm>
            <a:off x="2134766" y="3069754"/>
            <a:ext cx="2203560" cy="461665"/>
          </a:xfrm>
          <a:prstGeom prst="rect">
            <a:avLst/>
          </a:prstGeom>
          <a:noFill/>
          <a:ln>
            <a:noFill/>
          </a:ln>
        </p:spPr>
        <p:txBody>
          <a:bodyPr wrap="square" rtlCol="0">
            <a:spAutoFit/>
          </a:bodyPr>
          <a:lstStyle/>
          <a:p>
            <a:r>
              <a:rPr lang="zh-CN" altLang="en-US" dirty="0">
                <a:latin typeface="+mj-ea"/>
                <a:ea typeface="+mj-ea"/>
                <a:cs typeface="+mn-ea"/>
                <a:sym typeface="+mn-lt"/>
              </a:rPr>
              <a:t>微</a:t>
            </a:r>
            <a:r>
              <a:rPr lang="zh-CN" altLang="en-US" dirty="0" smtClean="0">
                <a:latin typeface="+mj-ea"/>
                <a:ea typeface="+mj-ea"/>
                <a:cs typeface="+mn-ea"/>
                <a:sym typeface="+mn-lt"/>
              </a:rPr>
              <a:t>博数据特点</a:t>
            </a:r>
            <a:endParaRPr lang="en-US" altLang="zh-CN" dirty="0">
              <a:latin typeface="+mj-ea"/>
              <a:ea typeface="+mj-ea"/>
              <a:cs typeface="+mn-ea"/>
              <a:sym typeface="+mn-lt"/>
            </a:endParaRPr>
          </a:p>
        </p:txBody>
      </p:sp>
      <p:cxnSp>
        <p:nvCxnSpPr>
          <p:cNvPr id="73" name="直接连接符 72"/>
          <p:cNvCxnSpPr/>
          <p:nvPr/>
        </p:nvCxnSpPr>
        <p:spPr>
          <a:xfrm flipV="1">
            <a:off x="4197998" y="1373117"/>
            <a:ext cx="0" cy="994320"/>
          </a:xfrm>
          <a:prstGeom prst="line">
            <a:avLst/>
          </a:prstGeom>
          <a:ln w="38100">
            <a:solidFill>
              <a:srgbClr val="03CCCE"/>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4197998" y="5274516"/>
            <a:ext cx="0" cy="994320"/>
          </a:xfrm>
          <a:prstGeom prst="line">
            <a:avLst/>
          </a:prstGeom>
          <a:ln w="38100">
            <a:solidFill>
              <a:srgbClr val="03CCCE"/>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827951" y="2754627"/>
            <a:ext cx="2258379"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827951" y="4906283"/>
            <a:ext cx="2258379"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3827951" y="1867428"/>
            <a:ext cx="0" cy="890658"/>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827951" y="1867428"/>
            <a:ext cx="370047"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3827951" y="4906283"/>
            <a:ext cx="0" cy="890658"/>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827951" y="5788324"/>
            <a:ext cx="370047" cy="0"/>
          </a:xfrm>
          <a:prstGeom prst="line">
            <a:avLst/>
          </a:prstGeom>
          <a:ln w="12700">
            <a:solidFill>
              <a:srgbClr val="03CCCE"/>
            </a:solidFill>
            <a:prstDash val="dash"/>
            <a:tailEnd type="none" w="med" len="med"/>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5624118" y="3464114"/>
            <a:ext cx="749898" cy="737616"/>
            <a:chOff x="19788188" y="8402638"/>
            <a:chExt cx="720725" cy="719137"/>
          </a:xfrm>
          <a:solidFill>
            <a:schemeClr val="bg1"/>
          </a:solidFill>
        </p:grpSpPr>
        <p:sp>
          <p:nvSpPr>
            <p:cNvPr id="82" name="Freeform 57"/>
            <p:cNvSpPr>
              <a:spLocks/>
            </p:cNvSpPr>
            <p:nvPr/>
          </p:nvSpPr>
          <p:spPr bwMode="auto">
            <a:xfrm>
              <a:off x="19788188" y="8582025"/>
              <a:ext cx="720725" cy="539750"/>
            </a:xfrm>
            <a:custGeom>
              <a:avLst/>
              <a:gdLst>
                <a:gd name="T0" fmla="*/ 188 w 192"/>
                <a:gd name="T1" fmla="*/ 136 h 144"/>
                <a:gd name="T2" fmla="*/ 184 w 192"/>
                <a:gd name="T3" fmla="*/ 136 h 144"/>
                <a:gd name="T4" fmla="*/ 184 w 192"/>
                <a:gd name="T5" fmla="*/ 4 h 144"/>
                <a:gd name="T6" fmla="*/ 180 w 192"/>
                <a:gd name="T7" fmla="*/ 0 h 144"/>
                <a:gd name="T8" fmla="*/ 156 w 192"/>
                <a:gd name="T9" fmla="*/ 0 h 144"/>
                <a:gd name="T10" fmla="*/ 152 w 192"/>
                <a:gd name="T11" fmla="*/ 4 h 144"/>
                <a:gd name="T12" fmla="*/ 152 w 192"/>
                <a:gd name="T13" fmla="*/ 136 h 144"/>
                <a:gd name="T14" fmla="*/ 136 w 192"/>
                <a:gd name="T15" fmla="*/ 136 h 144"/>
                <a:gd name="T16" fmla="*/ 136 w 192"/>
                <a:gd name="T17" fmla="*/ 44 h 144"/>
                <a:gd name="T18" fmla="*/ 132 w 192"/>
                <a:gd name="T19" fmla="*/ 40 h 144"/>
                <a:gd name="T20" fmla="*/ 108 w 192"/>
                <a:gd name="T21" fmla="*/ 40 h 144"/>
                <a:gd name="T22" fmla="*/ 104 w 192"/>
                <a:gd name="T23" fmla="*/ 44 h 144"/>
                <a:gd name="T24" fmla="*/ 104 w 192"/>
                <a:gd name="T25" fmla="*/ 136 h 144"/>
                <a:gd name="T26" fmla="*/ 88 w 192"/>
                <a:gd name="T27" fmla="*/ 136 h 144"/>
                <a:gd name="T28" fmla="*/ 88 w 192"/>
                <a:gd name="T29" fmla="*/ 84 h 144"/>
                <a:gd name="T30" fmla="*/ 84 w 192"/>
                <a:gd name="T31" fmla="*/ 80 h 144"/>
                <a:gd name="T32" fmla="*/ 60 w 192"/>
                <a:gd name="T33" fmla="*/ 80 h 144"/>
                <a:gd name="T34" fmla="*/ 56 w 192"/>
                <a:gd name="T35" fmla="*/ 84 h 144"/>
                <a:gd name="T36" fmla="*/ 56 w 192"/>
                <a:gd name="T37" fmla="*/ 136 h 144"/>
                <a:gd name="T38" fmla="*/ 40 w 192"/>
                <a:gd name="T39" fmla="*/ 136 h 144"/>
                <a:gd name="T40" fmla="*/ 40 w 192"/>
                <a:gd name="T41" fmla="*/ 116 h 144"/>
                <a:gd name="T42" fmla="*/ 36 w 192"/>
                <a:gd name="T43" fmla="*/ 112 h 144"/>
                <a:gd name="T44" fmla="*/ 12 w 192"/>
                <a:gd name="T45" fmla="*/ 112 h 144"/>
                <a:gd name="T46" fmla="*/ 8 w 192"/>
                <a:gd name="T47" fmla="*/ 116 h 144"/>
                <a:gd name="T48" fmla="*/ 8 w 192"/>
                <a:gd name="T49" fmla="*/ 136 h 144"/>
                <a:gd name="T50" fmla="*/ 4 w 192"/>
                <a:gd name="T51" fmla="*/ 136 h 144"/>
                <a:gd name="T52" fmla="*/ 0 w 192"/>
                <a:gd name="T53" fmla="*/ 140 h 144"/>
                <a:gd name="T54" fmla="*/ 4 w 192"/>
                <a:gd name="T55" fmla="*/ 144 h 144"/>
                <a:gd name="T56" fmla="*/ 12 w 192"/>
                <a:gd name="T57" fmla="*/ 144 h 144"/>
                <a:gd name="T58" fmla="*/ 36 w 192"/>
                <a:gd name="T59" fmla="*/ 144 h 144"/>
                <a:gd name="T60" fmla="*/ 60 w 192"/>
                <a:gd name="T61" fmla="*/ 144 h 144"/>
                <a:gd name="T62" fmla="*/ 84 w 192"/>
                <a:gd name="T63" fmla="*/ 144 h 144"/>
                <a:gd name="T64" fmla="*/ 108 w 192"/>
                <a:gd name="T65" fmla="*/ 144 h 144"/>
                <a:gd name="T66" fmla="*/ 132 w 192"/>
                <a:gd name="T67" fmla="*/ 144 h 144"/>
                <a:gd name="T68" fmla="*/ 156 w 192"/>
                <a:gd name="T69" fmla="*/ 144 h 144"/>
                <a:gd name="T70" fmla="*/ 180 w 192"/>
                <a:gd name="T71" fmla="*/ 144 h 144"/>
                <a:gd name="T72" fmla="*/ 188 w 192"/>
                <a:gd name="T73" fmla="*/ 144 h 144"/>
                <a:gd name="T74" fmla="*/ 192 w 192"/>
                <a:gd name="T75" fmla="*/ 140 h 144"/>
                <a:gd name="T76" fmla="*/ 188 w 192"/>
                <a:gd name="T7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44">
                  <a:moveTo>
                    <a:pt x="188" y="136"/>
                  </a:moveTo>
                  <a:cubicBezTo>
                    <a:pt x="184" y="136"/>
                    <a:pt x="184" y="136"/>
                    <a:pt x="184" y="136"/>
                  </a:cubicBezTo>
                  <a:cubicBezTo>
                    <a:pt x="184" y="4"/>
                    <a:pt x="184" y="4"/>
                    <a:pt x="184" y="4"/>
                  </a:cubicBezTo>
                  <a:cubicBezTo>
                    <a:pt x="184" y="2"/>
                    <a:pt x="182" y="0"/>
                    <a:pt x="180" y="0"/>
                  </a:cubicBezTo>
                  <a:cubicBezTo>
                    <a:pt x="156" y="0"/>
                    <a:pt x="156" y="0"/>
                    <a:pt x="156" y="0"/>
                  </a:cubicBezTo>
                  <a:cubicBezTo>
                    <a:pt x="154" y="0"/>
                    <a:pt x="152" y="2"/>
                    <a:pt x="152" y="4"/>
                  </a:cubicBezTo>
                  <a:cubicBezTo>
                    <a:pt x="152" y="136"/>
                    <a:pt x="152" y="136"/>
                    <a:pt x="152" y="136"/>
                  </a:cubicBezTo>
                  <a:cubicBezTo>
                    <a:pt x="136" y="136"/>
                    <a:pt x="136" y="136"/>
                    <a:pt x="136" y="136"/>
                  </a:cubicBezTo>
                  <a:cubicBezTo>
                    <a:pt x="136" y="44"/>
                    <a:pt x="136" y="44"/>
                    <a:pt x="136" y="44"/>
                  </a:cubicBezTo>
                  <a:cubicBezTo>
                    <a:pt x="136" y="42"/>
                    <a:pt x="134" y="40"/>
                    <a:pt x="132" y="40"/>
                  </a:cubicBezTo>
                  <a:cubicBezTo>
                    <a:pt x="108" y="40"/>
                    <a:pt x="108" y="40"/>
                    <a:pt x="108" y="40"/>
                  </a:cubicBezTo>
                  <a:cubicBezTo>
                    <a:pt x="106" y="40"/>
                    <a:pt x="104" y="42"/>
                    <a:pt x="104" y="44"/>
                  </a:cubicBezTo>
                  <a:cubicBezTo>
                    <a:pt x="104" y="136"/>
                    <a:pt x="104" y="136"/>
                    <a:pt x="104" y="136"/>
                  </a:cubicBezTo>
                  <a:cubicBezTo>
                    <a:pt x="88" y="136"/>
                    <a:pt x="88" y="136"/>
                    <a:pt x="88" y="136"/>
                  </a:cubicBezTo>
                  <a:cubicBezTo>
                    <a:pt x="88" y="84"/>
                    <a:pt x="88" y="84"/>
                    <a:pt x="88" y="84"/>
                  </a:cubicBezTo>
                  <a:cubicBezTo>
                    <a:pt x="88" y="82"/>
                    <a:pt x="86" y="80"/>
                    <a:pt x="84" y="80"/>
                  </a:cubicBezTo>
                  <a:cubicBezTo>
                    <a:pt x="60" y="80"/>
                    <a:pt x="60" y="80"/>
                    <a:pt x="60" y="80"/>
                  </a:cubicBezTo>
                  <a:cubicBezTo>
                    <a:pt x="58" y="80"/>
                    <a:pt x="56" y="82"/>
                    <a:pt x="56" y="84"/>
                  </a:cubicBezTo>
                  <a:cubicBezTo>
                    <a:pt x="56" y="136"/>
                    <a:pt x="56" y="136"/>
                    <a:pt x="56" y="136"/>
                  </a:cubicBezTo>
                  <a:cubicBezTo>
                    <a:pt x="40" y="136"/>
                    <a:pt x="40" y="136"/>
                    <a:pt x="40" y="136"/>
                  </a:cubicBezTo>
                  <a:cubicBezTo>
                    <a:pt x="40" y="116"/>
                    <a:pt x="40" y="116"/>
                    <a:pt x="40" y="116"/>
                  </a:cubicBezTo>
                  <a:cubicBezTo>
                    <a:pt x="40" y="114"/>
                    <a:pt x="38" y="112"/>
                    <a:pt x="36" y="112"/>
                  </a:cubicBezTo>
                  <a:cubicBezTo>
                    <a:pt x="12" y="112"/>
                    <a:pt x="12" y="112"/>
                    <a:pt x="12" y="112"/>
                  </a:cubicBezTo>
                  <a:cubicBezTo>
                    <a:pt x="10" y="112"/>
                    <a:pt x="8" y="114"/>
                    <a:pt x="8" y="116"/>
                  </a:cubicBezTo>
                  <a:cubicBezTo>
                    <a:pt x="8" y="136"/>
                    <a:pt x="8" y="136"/>
                    <a:pt x="8" y="136"/>
                  </a:cubicBezTo>
                  <a:cubicBezTo>
                    <a:pt x="4" y="136"/>
                    <a:pt x="4" y="136"/>
                    <a:pt x="4" y="136"/>
                  </a:cubicBezTo>
                  <a:cubicBezTo>
                    <a:pt x="2" y="136"/>
                    <a:pt x="0" y="138"/>
                    <a:pt x="0" y="140"/>
                  </a:cubicBezTo>
                  <a:cubicBezTo>
                    <a:pt x="0" y="142"/>
                    <a:pt x="2" y="144"/>
                    <a:pt x="4" y="144"/>
                  </a:cubicBezTo>
                  <a:cubicBezTo>
                    <a:pt x="12" y="144"/>
                    <a:pt x="12" y="144"/>
                    <a:pt x="12" y="144"/>
                  </a:cubicBezTo>
                  <a:cubicBezTo>
                    <a:pt x="36" y="144"/>
                    <a:pt x="36" y="144"/>
                    <a:pt x="36" y="144"/>
                  </a:cubicBezTo>
                  <a:cubicBezTo>
                    <a:pt x="60" y="144"/>
                    <a:pt x="60" y="144"/>
                    <a:pt x="60" y="144"/>
                  </a:cubicBezTo>
                  <a:cubicBezTo>
                    <a:pt x="84" y="144"/>
                    <a:pt x="84" y="144"/>
                    <a:pt x="84" y="144"/>
                  </a:cubicBezTo>
                  <a:cubicBezTo>
                    <a:pt x="108" y="144"/>
                    <a:pt x="108" y="144"/>
                    <a:pt x="108" y="144"/>
                  </a:cubicBezTo>
                  <a:cubicBezTo>
                    <a:pt x="132" y="144"/>
                    <a:pt x="132" y="144"/>
                    <a:pt x="132" y="144"/>
                  </a:cubicBezTo>
                  <a:cubicBezTo>
                    <a:pt x="156" y="144"/>
                    <a:pt x="156" y="144"/>
                    <a:pt x="156" y="144"/>
                  </a:cubicBezTo>
                  <a:cubicBezTo>
                    <a:pt x="180" y="144"/>
                    <a:pt x="180" y="144"/>
                    <a:pt x="180" y="144"/>
                  </a:cubicBezTo>
                  <a:cubicBezTo>
                    <a:pt x="188" y="144"/>
                    <a:pt x="188" y="144"/>
                    <a:pt x="188" y="144"/>
                  </a:cubicBezTo>
                  <a:cubicBezTo>
                    <a:pt x="190" y="144"/>
                    <a:pt x="192" y="142"/>
                    <a:pt x="192" y="140"/>
                  </a:cubicBezTo>
                  <a:cubicBezTo>
                    <a:pt x="192" y="138"/>
                    <a:pt x="190" y="136"/>
                    <a:pt x="188"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58"/>
            <p:cNvSpPr>
              <a:spLocks/>
            </p:cNvSpPr>
            <p:nvPr/>
          </p:nvSpPr>
          <p:spPr bwMode="auto">
            <a:xfrm>
              <a:off x="19818351" y="8402638"/>
              <a:ext cx="661988" cy="569913"/>
            </a:xfrm>
            <a:custGeom>
              <a:avLst/>
              <a:gdLst>
                <a:gd name="T0" fmla="*/ 4 w 176"/>
                <a:gd name="T1" fmla="*/ 152 h 152"/>
                <a:gd name="T2" fmla="*/ 7 w 176"/>
                <a:gd name="T3" fmla="*/ 151 h 152"/>
                <a:gd name="T4" fmla="*/ 168 w 176"/>
                <a:gd name="T5" fmla="*/ 13 h 152"/>
                <a:gd name="T6" fmla="*/ 168 w 176"/>
                <a:gd name="T7" fmla="*/ 28 h 152"/>
                <a:gd name="T8" fmla="*/ 172 w 176"/>
                <a:gd name="T9" fmla="*/ 32 h 152"/>
                <a:gd name="T10" fmla="*/ 176 w 176"/>
                <a:gd name="T11" fmla="*/ 28 h 152"/>
                <a:gd name="T12" fmla="*/ 176 w 176"/>
                <a:gd name="T13" fmla="*/ 4 h 152"/>
                <a:gd name="T14" fmla="*/ 176 w 176"/>
                <a:gd name="T15" fmla="*/ 3 h 152"/>
                <a:gd name="T16" fmla="*/ 176 w 176"/>
                <a:gd name="T17" fmla="*/ 2 h 152"/>
                <a:gd name="T18" fmla="*/ 175 w 176"/>
                <a:gd name="T19" fmla="*/ 2 h 152"/>
                <a:gd name="T20" fmla="*/ 175 w 176"/>
                <a:gd name="T21" fmla="*/ 1 h 152"/>
                <a:gd name="T22" fmla="*/ 175 w 176"/>
                <a:gd name="T23" fmla="*/ 1 h 152"/>
                <a:gd name="T24" fmla="*/ 174 w 176"/>
                <a:gd name="T25" fmla="*/ 1 h 152"/>
                <a:gd name="T26" fmla="*/ 174 w 176"/>
                <a:gd name="T27" fmla="*/ 0 h 152"/>
                <a:gd name="T28" fmla="*/ 173 w 176"/>
                <a:gd name="T29" fmla="*/ 0 h 152"/>
                <a:gd name="T30" fmla="*/ 172 w 176"/>
                <a:gd name="T31" fmla="*/ 0 h 152"/>
                <a:gd name="T32" fmla="*/ 172 w 176"/>
                <a:gd name="T33" fmla="*/ 0 h 152"/>
                <a:gd name="T34" fmla="*/ 148 w 176"/>
                <a:gd name="T35" fmla="*/ 0 h 152"/>
                <a:gd name="T36" fmla="*/ 144 w 176"/>
                <a:gd name="T37" fmla="*/ 4 h 152"/>
                <a:gd name="T38" fmla="*/ 148 w 176"/>
                <a:gd name="T39" fmla="*/ 8 h 152"/>
                <a:gd name="T40" fmla="*/ 161 w 176"/>
                <a:gd name="T41" fmla="*/ 8 h 152"/>
                <a:gd name="T42" fmla="*/ 2 w 176"/>
                <a:gd name="T43" fmla="*/ 145 h 152"/>
                <a:gd name="T44" fmla="*/ 1 w 176"/>
                <a:gd name="T45" fmla="*/ 150 h 152"/>
                <a:gd name="T46" fmla="*/ 4 w 176"/>
                <a:gd name="T4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52">
                  <a:moveTo>
                    <a:pt x="4" y="152"/>
                  </a:moveTo>
                  <a:cubicBezTo>
                    <a:pt x="5" y="152"/>
                    <a:pt x="6" y="152"/>
                    <a:pt x="7" y="151"/>
                  </a:cubicBezTo>
                  <a:cubicBezTo>
                    <a:pt x="168" y="13"/>
                    <a:pt x="168" y="13"/>
                    <a:pt x="168" y="13"/>
                  </a:cubicBezTo>
                  <a:cubicBezTo>
                    <a:pt x="168" y="28"/>
                    <a:pt x="168" y="28"/>
                    <a:pt x="168" y="28"/>
                  </a:cubicBezTo>
                  <a:cubicBezTo>
                    <a:pt x="168" y="30"/>
                    <a:pt x="170" y="32"/>
                    <a:pt x="172" y="32"/>
                  </a:cubicBezTo>
                  <a:cubicBezTo>
                    <a:pt x="174" y="32"/>
                    <a:pt x="176" y="30"/>
                    <a:pt x="176" y="28"/>
                  </a:cubicBezTo>
                  <a:cubicBezTo>
                    <a:pt x="176" y="4"/>
                    <a:pt x="176" y="4"/>
                    <a:pt x="176" y="4"/>
                  </a:cubicBezTo>
                  <a:cubicBezTo>
                    <a:pt x="176" y="4"/>
                    <a:pt x="176" y="4"/>
                    <a:pt x="176" y="3"/>
                  </a:cubicBezTo>
                  <a:cubicBezTo>
                    <a:pt x="176" y="3"/>
                    <a:pt x="176" y="3"/>
                    <a:pt x="176" y="2"/>
                  </a:cubicBezTo>
                  <a:cubicBezTo>
                    <a:pt x="176" y="2"/>
                    <a:pt x="176" y="2"/>
                    <a:pt x="175" y="2"/>
                  </a:cubicBezTo>
                  <a:cubicBezTo>
                    <a:pt x="175" y="2"/>
                    <a:pt x="175" y="1"/>
                    <a:pt x="175" y="1"/>
                  </a:cubicBezTo>
                  <a:cubicBezTo>
                    <a:pt x="175" y="1"/>
                    <a:pt x="175" y="1"/>
                    <a:pt x="175" y="1"/>
                  </a:cubicBezTo>
                  <a:cubicBezTo>
                    <a:pt x="175" y="1"/>
                    <a:pt x="175" y="1"/>
                    <a:pt x="174" y="1"/>
                  </a:cubicBezTo>
                  <a:cubicBezTo>
                    <a:pt x="174" y="1"/>
                    <a:pt x="174" y="0"/>
                    <a:pt x="174" y="0"/>
                  </a:cubicBezTo>
                  <a:cubicBezTo>
                    <a:pt x="174" y="0"/>
                    <a:pt x="173" y="0"/>
                    <a:pt x="173" y="0"/>
                  </a:cubicBezTo>
                  <a:cubicBezTo>
                    <a:pt x="173" y="0"/>
                    <a:pt x="173" y="0"/>
                    <a:pt x="172" y="0"/>
                  </a:cubicBezTo>
                  <a:cubicBezTo>
                    <a:pt x="172" y="0"/>
                    <a:pt x="172" y="0"/>
                    <a:pt x="172" y="0"/>
                  </a:cubicBezTo>
                  <a:cubicBezTo>
                    <a:pt x="148" y="0"/>
                    <a:pt x="148" y="0"/>
                    <a:pt x="148" y="0"/>
                  </a:cubicBezTo>
                  <a:cubicBezTo>
                    <a:pt x="146" y="0"/>
                    <a:pt x="144" y="2"/>
                    <a:pt x="144" y="4"/>
                  </a:cubicBezTo>
                  <a:cubicBezTo>
                    <a:pt x="144" y="6"/>
                    <a:pt x="146" y="8"/>
                    <a:pt x="148" y="8"/>
                  </a:cubicBezTo>
                  <a:cubicBezTo>
                    <a:pt x="161" y="8"/>
                    <a:pt x="161" y="8"/>
                    <a:pt x="161" y="8"/>
                  </a:cubicBezTo>
                  <a:cubicBezTo>
                    <a:pt x="2" y="145"/>
                    <a:pt x="2" y="145"/>
                    <a:pt x="2" y="145"/>
                  </a:cubicBezTo>
                  <a:cubicBezTo>
                    <a:pt x="0" y="146"/>
                    <a:pt x="0" y="149"/>
                    <a:pt x="1" y="150"/>
                  </a:cubicBezTo>
                  <a:cubicBezTo>
                    <a:pt x="2" y="151"/>
                    <a:pt x="3" y="152"/>
                    <a:pt x="4"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custDataLst>
      <p:tags r:id="rId1"/>
    </p:custDataLst>
    <p:extLst>
      <p:ext uri="{BB962C8B-B14F-4D97-AF65-F5344CB8AC3E}">
        <p14:creationId xmlns:p14="http://schemas.microsoft.com/office/powerpoint/2010/main" val="305308620"/>
      </p:ext>
    </p:extLst>
  </p:cSld>
  <p:clrMapOvr>
    <a:masterClrMapping/>
  </p:clrMapOvr>
  <p:transition spd="slow" advTm="17299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outHorizontal)">
                                      <p:cBhvr>
                                        <p:cTn id="7" dur="500"/>
                                        <p:tgtEl>
                                          <p:spTgt spid="6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p:cTn id="11" dur="500" fill="hold"/>
                                        <p:tgtEl>
                                          <p:spTgt spid="81"/>
                                        </p:tgtEl>
                                        <p:attrNameLst>
                                          <p:attrName>ppt_w</p:attrName>
                                        </p:attrNameLst>
                                      </p:cBhvr>
                                      <p:tavLst>
                                        <p:tav tm="0">
                                          <p:val>
                                            <p:fltVal val="0"/>
                                          </p:val>
                                        </p:tav>
                                        <p:tav tm="100000">
                                          <p:val>
                                            <p:strVal val="#ppt_w"/>
                                          </p:val>
                                        </p:tav>
                                      </p:tavLst>
                                    </p:anim>
                                    <p:anim calcmode="lin" valueType="num">
                                      <p:cBhvr>
                                        <p:cTn id="12" dur="500" fill="hold"/>
                                        <p:tgtEl>
                                          <p:spTgt spid="81"/>
                                        </p:tgtEl>
                                        <p:attrNameLst>
                                          <p:attrName>ppt_h</p:attrName>
                                        </p:attrNameLst>
                                      </p:cBhvr>
                                      <p:tavLst>
                                        <p:tav tm="0">
                                          <p:val>
                                            <p:fltVal val="0"/>
                                          </p:val>
                                        </p:tav>
                                        <p:tav tm="100000">
                                          <p:val>
                                            <p:strVal val="#ppt_h"/>
                                          </p:val>
                                        </p:tav>
                                      </p:tavLst>
                                    </p:anim>
                                    <p:animEffect transition="in" filter="fade">
                                      <p:cBhvr>
                                        <p:cTn id="13" dur="500"/>
                                        <p:tgtEl>
                                          <p:spTgt spid="81"/>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250"/>
                                        <p:tgtEl>
                                          <p:spTgt spid="62"/>
                                        </p:tgtEl>
                                      </p:cBhvr>
                                    </p:animEffect>
                                  </p:childTnLst>
                                </p:cTn>
                              </p:par>
                            </p:childTnLst>
                          </p:cTn>
                        </p:par>
                        <p:par>
                          <p:cTn id="18" fill="hold">
                            <p:stCondLst>
                              <p:cond delay="1250"/>
                            </p:stCondLst>
                            <p:childTnLst>
                              <p:par>
                                <p:cTn id="19" presetID="22" presetClass="entr" presetSubtype="2"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250"/>
                                        <p:tgtEl>
                                          <p:spTgt spid="75"/>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down)">
                                      <p:cBhvr>
                                        <p:cTn id="25" dur="250"/>
                                        <p:tgtEl>
                                          <p:spTgt spid="7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left)">
                                      <p:cBhvr>
                                        <p:cTn id="29" dur="250"/>
                                        <p:tgtEl>
                                          <p:spTgt spid="78"/>
                                        </p:tgtEl>
                                      </p:cBhvr>
                                    </p:animEffect>
                                  </p:childTnLst>
                                </p:cTn>
                              </p:par>
                            </p:childTnLst>
                          </p:cTn>
                        </p:par>
                        <p:par>
                          <p:cTn id="30" fill="hold">
                            <p:stCondLst>
                              <p:cond delay="2000"/>
                            </p:stCondLst>
                            <p:childTnLst>
                              <p:par>
                                <p:cTn id="31" presetID="17" presetClass="entr" presetSubtype="10"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p:cTn id="33" dur="200" fill="hold"/>
                                        <p:tgtEl>
                                          <p:spTgt spid="73"/>
                                        </p:tgtEl>
                                        <p:attrNameLst>
                                          <p:attrName>ppt_w</p:attrName>
                                        </p:attrNameLst>
                                      </p:cBhvr>
                                      <p:tavLst>
                                        <p:tav tm="0">
                                          <p:val>
                                            <p:fltVal val="0"/>
                                          </p:val>
                                        </p:tav>
                                        <p:tav tm="100000">
                                          <p:val>
                                            <p:strVal val="#ppt_w"/>
                                          </p:val>
                                        </p:tav>
                                      </p:tavLst>
                                    </p:anim>
                                    <p:anim calcmode="lin" valueType="num">
                                      <p:cBhvr>
                                        <p:cTn id="34" dur="200" fill="hold"/>
                                        <p:tgtEl>
                                          <p:spTgt spid="73"/>
                                        </p:tgtEl>
                                        <p:attrNameLst>
                                          <p:attrName>ppt_h</p:attrName>
                                        </p:attrNameLst>
                                      </p:cBhvr>
                                      <p:tavLst>
                                        <p:tav tm="0">
                                          <p:val>
                                            <p:strVal val="#ppt_h"/>
                                          </p:val>
                                        </p:tav>
                                        <p:tav tm="100000">
                                          <p:val>
                                            <p:strVal val="#ppt_h"/>
                                          </p:val>
                                        </p:tav>
                                      </p:tavLst>
                                    </p:anim>
                                  </p:childTnLst>
                                </p:cTn>
                              </p:par>
                            </p:childTnLst>
                          </p:cTn>
                        </p:par>
                        <p:par>
                          <p:cTn id="35" fill="hold">
                            <p:stCondLst>
                              <p:cond delay="2200"/>
                            </p:stCondLst>
                            <p:childTnLst>
                              <p:par>
                                <p:cTn id="36" presetID="42" presetClass="entr" presetSubtype="0" fill="hold" grpId="0"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750"/>
                                        <p:tgtEl>
                                          <p:spTgt spid="68"/>
                                        </p:tgtEl>
                                      </p:cBhvr>
                                    </p:animEffect>
                                    <p:anim calcmode="lin" valueType="num">
                                      <p:cBhvr>
                                        <p:cTn id="39" dur="750" fill="hold"/>
                                        <p:tgtEl>
                                          <p:spTgt spid="68"/>
                                        </p:tgtEl>
                                        <p:attrNameLst>
                                          <p:attrName>ppt_x</p:attrName>
                                        </p:attrNameLst>
                                      </p:cBhvr>
                                      <p:tavLst>
                                        <p:tav tm="0">
                                          <p:val>
                                            <p:strVal val="#ppt_x"/>
                                          </p:val>
                                        </p:tav>
                                        <p:tav tm="100000">
                                          <p:val>
                                            <p:strVal val="#ppt_x"/>
                                          </p:val>
                                        </p:tav>
                                      </p:tavLst>
                                    </p:anim>
                                    <p:anim calcmode="lin" valueType="num">
                                      <p:cBhvr>
                                        <p:cTn id="40" dur="750" fill="hold"/>
                                        <p:tgtEl>
                                          <p:spTgt spid="6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750"/>
                                        <p:tgtEl>
                                          <p:spTgt spid="67"/>
                                        </p:tgtEl>
                                      </p:cBhvr>
                                    </p:animEffect>
                                    <p:anim calcmode="lin" valueType="num">
                                      <p:cBhvr>
                                        <p:cTn id="44" dur="750" fill="hold"/>
                                        <p:tgtEl>
                                          <p:spTgt spid="67"/>
                                        </p:tgtEl>
                                        <p:attrNameLst>
                                          <p:attrName>ppt_x</p:attrName>
                                        </p:attrNameLst>
                                      </p:cBhvr>
                                      <p:tavLst>
                                        <p:tav tm="0">
                                          <p:val>
                                            <p:strVal val="#ppt_x"/>
                                          </p:val>
                                        </p:tav>
                                        <p:tav tm="100000">
                                          <p:val>
                                            <p:strVal val="#ppt_x"/>
                                          </p:val>
                                        </p:tav>
                                      </p:tavLst>
                                    </p:anim>
                                    <p:anim calcmode="lin" valueType="num">
                                      <p:cBhvr>
                                        <p:cTn id="45" dur="75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right)">
                                      <p:cBhvr>
                                        <p:cTn id="50" dur="300"/>
                                        <p:tgtEl>
                                          <p:spTgt spid="60"/>
                                        </p:tgtEl>
                                      </p:cBhvr>
                                    </p:animEffect>
                                  </p:childTnLst>
                                </p:cTn>
                              </p:par>
                            </p:childTnLst>
                          </p:cTn>
                        </p:par>
                        <p:par>
                          <p:cTn id="51" fill="hold">
                            <p:stCondLst>
                              <p:cond delay="300"/>
                            </p:stCondLst>
                            <p:childTnLst>
                              <p:par>
                                <p:cTn id="52" presetID="17" presetClass="entr" presetSubtype="10" fill="hold" nodeType="after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p:cTn id="54" dur="200" fill="hold"/>
                                        <p:tgtEl>
                                          <p:spTgt spid="66"/>
                                        </p:tgtEl>
                                        <p:attrNameLst>
                                          <p:attrName>ppt_w</p:attrName>
                                        </p:attrNameLst>
                                      </p:cBhvr>
                                      <p:tavLst>
                                        <p:tav tm="0">
                                          <p:val>
                                            <p:fltVal val="0"/>
                                          </p:val>
                                        </p:tav>
                                        <p:tav tm="100000">
                                          <p:val>
                                            <p:strVal val="#ppt_w"/>
                                          </p:val>
                                        </p:tav>
                                      </p:tavLst>
                                    </p:anim>
                                    <p:anim calcmode="lin" valueType="num">
                                      <p:cBhvr>
                                        <p:cTn id="55" dur="200" fill="hold"/>
                                        <p:tgtEl>
                                          <p:spTgt spid="66"/>
                                        </p:tgtEl>
                                        <p:attrNameLst>
                                          <p:attrName>ppt_h</p:attrName>
                                        </p:attrNameLst>
                                      </p:cBhvr>
                                      <p:tavLst>
                                        <p:tav tm="0">
                                          <p:val>
                                            <p:strVal val="#ppt_h"/>
                                          </p:val>
                                        </p:tav>
                                        <p:tav tm="100000">
                                          <p:val>
                                            <p:strVal val="#ppt_h"/>
                                          </p:val>
                                        </p:tav>
                                      </p:tavLst>
                                    </p:anim>
                                  </p:childTnLst>
                                </p:cTn>
                              </p:par>
                            </p:childTnLst>
                          </p:cTn>
                        </p:par>
                        <p:par>
                          <p:cTn id="56" fill="hold">
                            <p:stCondLst>
                              <p:cond delay="500"/>
                            </p:stCondLst>
                            <p:childTnLst>
                              <p:par>
                                <p:cTn id="57" presetID="42" presetClass="entr" presetSubtype="0"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750"/>
                                        <p:tgtEl>
                                          <p:spTgt spid="72"/>
                                        </p:tgtEl>
                                      </p:cBhvr>
                                    </p:animEffect>
                                    <p:anim calcmode="lin" valueType="num">
                                      <p:cBhvr>
                                        <p:cTn id="60" dur="750" fill="hold"/>
                                        <p:tgtEl>
                                          <p:spTgt spid="72"/>
                                        </p:tgtEl>
                                        <p:attrNameLst>
                                          <p:attrName>ppt_x</p:attrName>
                                        </p:attrNameLst>
                                      </p:cBhvr>
                                      <p:tavLst>
                                        <p:tav tm="0">
                                          <p:val>
                                            <p:strVal val="#ppt_x"/>
                                          </p:val>
                                        </p:tav>
                                        <p:tav tm="100000">
                                          <p:val>
                                            <p:strVal val="#ppt_x"/>
                                          </p:val>
                                        </p:tav>
                                      </p:tavLst>
                                    </p:anim>
                                    <p:anim calcmode="lin" valueType="num">
                                      <p:cBhvr>
                                        <p:cTn id="61" dur="750" fill="hold"/>
                                        <p:tgtEl>
                                          <p:spTgt spid="7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750"/>
                                        <p:tgtEl>
                                          <p:spTgt spid="71"/>
                                        </p:tgtEl>
                                      </p:cBhvr>
                                    </p:animEffect>
                                    <p:anim calcmode="lin" valueType="num">
                                      <p:cBhvr>
                                        <p:cTn id="65" dur="750" fill="hold"/>
                                        <p:tgtEl>
                                          <p:spTgt spid="71"/>
                                        </p:tgtEl>
                                        <p:attrNameLst>
                                          <p:attrName>ppt_x</p:attrName>
                                        </p:attrNameLst>
                                      </p:cBhvr>
                                      <p:tavLst>
                                        <p:tav tm="0">
                                          <p:val>
                                            <p:strVal val="#ppt_x"/>
                                          </p:val>
                                        </p:tav>
                                        <p:tav tm="100000">
                                          <p:val>
                                            <p:strVal val="#ppt_x"/>
                                          </p:val>
                                        </p:tav>
                                      </p:tavLst>
                                    </p:anim>
                                    <p:anim calcmode="lin" valueType="num">
                                      <p:cBhvr>
                                        <p:cTn id="66" dur="75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up)">
                                      <p:cBhvr>
                                        <p:cTn id="71" dur="250"/>
                                        <p:tgtEl>
                                          <p:spTgt spid="63"/>
                                        </p:tgtEl>
                                      </p:cBhvr>
                                    </p:animEffect>
                                  </p:childTnLst>
                                </p:cTn>
                              </p:par>
                            </p:childTnLst>
                          </p:cTn>
                        </p:par>
                        <p:par>
                          <p:cTn id="72" fill="hold">
                            <p:stCondLst>
                              <p:cond delay="250"/>
                            </p:stCondLst>
                            <p:childTnLst>
                              <p:par>
                                <p:cTn id="73" presetID="22" presetClass="entr" presetSubtype="2"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right)">
                                      <p:cBhvr>
                                        <p:cTn id="75" dur="250"/>
                                        <p:tgtEl>
                                          <p:spTgt spid="76"/>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wipe(up)">
                                      <p:cBhvr>
                                        <p:cTn id="79" dur="250"/>
                                        <p:tgtEl>
                                          <p:spTgt spid="79"/>
                                        </p:tgtEl>
                                      </p:cBhvr>
                                    </p:animEffect>
                                  </p:childTnLst>
                                </p:cTn>
                              </p:par>
                            </p:childTnLst>
                          </p:cTn>
                        </p:par>
                        <p:par>
                          <p:cTn id="80" fill="hold">
                            <p:stCondLst>
                              <p:cond delay="750"/>
                            </p:stCondLst>
                            <p:childTnLst>
                              <p:par>
                                <p:cTn id="81" presetID="22" presetClass="entr" presetSubtype="8" fill="hold"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left)">
                                      <p:cBhvr>
                                        <p:cTn id="83" dur="250"/>
                                        <p:tgtEl>
                                          <p:spTgt spid="80"/>
                                        </p:tgtEl>
                                      </p:cBhvr>
                                    </p:animEffect>
                                  </p:childTnLst>
                                </p:cTn>
                              </p:par>
                            </p:childTnLst>
                          </p:cTn>
                        </p:par>
                        <p:par>
                          <p:cTn id="84" fill="hold">
                            <p:stCondLst>
                              <p:cond delay="1000"/>
                            </p:stCondLst>
                            <p:childTnLst>
                              <p:par>
                                <p:cTn id="85" presetID="17" presetClass="entr" presetSubtype="10" fill="hold" nodeType="afterEffect">
                                  <p:stCondLst>
                                    <p:cond delay="0"/>
                                  </p:stCondLst>
                                  <p:childTnLst>
                                    <p:set>
                                      <p:cBhvr>
                                        <p:cTn id="86" dur="1" fill="hold">
                                          <p:stCondLst>
                                            <p:cond delay="0"/>
                                          </p:stCondLst>
                                        </p:cTn>
                                        <p:tgtEl>
                                          <p:spTgt spid="74"/>
                                        </p:tgtEl>
                                        <p:attrNameLst>
                                          <p:attrName>style.visibility</p:attrName>
                                        </p:attrNameLst>
                                      </p:cBhvr>
                                      <p:to>
                                        <p:strVal val="visible"/>
                                      </p:to>
                                    </p:set>
                                    <p:anim calcmode="lin" valueType="num">
                                      <p:cBhvr>
                                        <p:cTn id="87" dur="200" fill="hold"/>
                                        <p:tgtEl>
                                          <p:spTgt spid="74"/>
                                        </p:tgtEl>
                                        <p:attrNameLst>
                                          <p:attrName>ppt_w</p:attrName>
                                        </p:attrNameLst>
                                      </p:cBhvr>
                                      <p:tavLst>
                                        <p:tav tm="0">
                                          <p:val>
                                            <p:fltVal val="0"/>
                                          </p:val>
                                        </p:tav>
                                        <p:tav tm="100000">
                                          <p:val>
                                            <p:strVal val="#ppt_w"/>
                                          </p:val>
                                        </p:tav>
                                      </p:tavLst>
                                    </p:anim>
                                    <p:anim calcmode="lin" valueType="num">
                                      <p:cBhvr>
                                        <p:cTn id="88" dur="200" fill="hold"/>
                                        <p:tgtEl>
                                          <p:spTgt spid="74"/>
                                        </p:tgtEl>
                                        <p:attrNameLst>
                                          <p:attrName>ppt_h</p:attrName>
                                        </p:attrNameLst>
                                      </p:cBhvr>
                                      <p:tavLst>
                                        <p:tav tm="0">
                                          <p:val>
                                            <p:strVal val="#ppt_h"/>
                                          </p:val>
                                        </p:tav>
                                        <p:tav tm="100000">
                                          <p:val>
                                            <p:strVal val="#ppt_h"/>
                                          </p:val>
                                        </p:tav>
                                      </p:tavLst>
                                    </p:anim>
                                  </p:childTnLst>
                                </p:cTn>
                              </p:par>
                            </p:childTnLst>
                          </p:cTn>
                        </p:par>
                        <p:par>
                          <p:cTn id="89" fill="hold">
                            <p:stCondLst>
                              <p:cond delay="1200"/>
                            </p:stCondLst>
                            <p:childTnLst>
                              <p:par>
                                <p:cTn id="90" presetID="42" presetClass="entr" presetSubtype="0" fill="hold" grpId="0" nodeType="after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750"/>
                                        <p:tgtEl>
                                          <p:spTgt spid="70"/>
                                        </p:tgtEl>
                                      </p:cBhvr>
                                    </p:animEffect>
                                    <p:anim calcmode="lin" valueType="num">
                                      <p:cBhvr>
                                        <p:cTn id="93" dur="750" fill="hold"/>
                                        <p:tgtEl>
                                          <p:spTgt spid="70"/>
                                        </p:tgtEl>
                                        <p:attrNameLst>
                                          <p:attrName>ppt_x</p:attrName>
                                        </p:attrNameLst>
                                      </p:cBhvr>
                                      <p:tavLst>
                                        <p:tav tm="0">
                                          <p:val>
                                            <p:strVal val="#ppt_x"/>
                                          </p:val>
                                        </p:tav>
                                        <p:tav tm="100000">
                                          <p:val>
                                            <p:strVal val="#ppt_x"/>
                                          </p:val>
                                        </p:tav>
                                      </p:tavLst>
                                    </p:anim>
                                    <p:anim calcmode="lin" valueType="num">
                                      <p:cBhvr>
                                        <p:cTn id="94" dur="750" fill="hold"/>
                                        <p:tgtEl>
                                          <p:spTgt spid="7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750"/>
                                        <p:tgtEl>
                                          <p:spTgt spid="69"/>
                                        </p:tgtEl>
                                      </p:cBhvr>
                                    </p:animEffect>
                                    <p:anim calcmode="lin" valueType="num">
                                      <p:cBhvr>
                                        <p:cTn id="98" dur="750" fill="hold"/>
                                        <p:tgtEl>
                                          <p:spTgt spid="69"/>
                                        </p:tgtEl>
                                        <p:attrNameLst>
                                          <p:attrName>ppt_x</p:attrName>
                                        </p:attrNameLst>
                                      </p:cBhvr>
                                      <p:tavLst>
                                        <p:tav tm="0">
                                          <p:val>
                                            <p:strVal val="#ppt_x"/>
                                          </p:val>
                                        </p:tav>
                                        <p:tav tm="100000">
                                          <p:val>
                                            <p:strVal val="#ppt_x"/>
                                          </p:val>
                                        </p:tav>
                                      </p:tavLst>
                                    </p:anim>
                                    <p:anim calcmode="lin" valueType="num">
                                      <p:cBhvr>
                                        <p:cTn id="99" dur="75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300"/>
                                        <p:tgtEl>
                                          <p:spTgt spid="61"/>
                                        </p:tgtEl>
                                      </p:cBhvr>
                                    </p:animEffect>
                                  </p:childTnLst>
                                </p:cTn>
                              </p:par>
                            </p:childTnLst>
                          </p:cTn>
                        </p:par>
                        <p:par>
                          <p:cTn id="105" fill="hold">
                            <p:stCondLst>
                              <p:cond delay="300"/>
                            </p:stCondLst>
                            <p:childTnLst>
                              <p:par>
                                <p:cTn id="106" presetID="17" presetClass="entr" presetSubtype="10" fill="hold" nodeType="afterEffect">
                                  <p:stCondLst>
                                    <p:cond delay="0"/>
                                  </p:stCondLst>
                                  <p:childTnLst>
                                    <p:set>
                                      <p:cBhvr>
                                        <p:cTn id="107" dur="1" fill="hold">
                                          <p:stCondLst>
                                            <p:cond delay="0"/>
                                          </p:stCondLst>
                                        </p:cTn>
                                        <p:tgtEl>
                                          <p:spTgt spid="65"/>
                                        </p:tgtEl>
                                        <p:attrNameLst>
                                          <p:attrName>style.visibility</p:attrName>
                                        </p:attrNameLst>
                                      </p:cBhvr>
                                      <p:to>
                                        <p:strVal val="visible"/>
                                      </p:to>
                                    </p:set>
                                    <p:anim calcmode="lin" valueType="num">
                                      <p:cBhvr>
                                        <p:cTn id="108" dur="200" fill="hold"/>
                                        <p:tgtEl>
                                          <p:spTgt spid="65"/>
                                        </p:tgtEl>
                                        <p:attrNameLst>
                                          <p:attrName>ppt_w</p:attrName>
                                        </p:attrNameLst>
                                      </p:cBhvr>
                                      <p:tavLst>
                                        <p:tav tm="0">
                                          <p:val>
                                            <p:fltVal val="0"/>
                                          </p:val>
                                        </p:tav>
                                        <p:tav tm="100000">
                                          <p:val>
                                            <p:strVal val="#ppt_w"/>
                                          </p:val>
                                        </p:tav>
                                      </p:tavLst>
                                    </p:anim>
                                    <p:anim calcmode="lin" valueType="num">
                                      <p:cBhvr>
                                        <p:cTn id="109" dur="200" fill="hold"/>
                                        <p:tgtEl>
                                          <p:spTgt spid="65"/>
                                        </p:tgtEl>
                                        <p:attrNameLst>
                                          <p:attrName>ppt_h</p:attrName>
                                        </p:attrNameLst>
                                      </p:cBhvr>
                                      <p:tavLst>
                                        <p:tav tm="0">
                                          <p:val>
                                            <p:strVal val="#ppt_h"/>
                                          </p:val>
                                        </p:tav>
                                        <p:tav tm="100000">
                                          <p:val>
                                            <p:strVal val="#ppt_h"/>
                                          </p:val>
                                        </p:tav>
                                      </p:tavLst>
                                    </p:anim>
                                  </p:childTnLst>
                                </p:cTn>
                              </p:par>
                            </p:childTnLst>
                          </p:cTn>
                        </p:par>
                        <p:par>
                          <p:cTn id="110" fill="hold">
                            <p:stCondLst>
                              <p:cond delay="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750"/>
                                        <p:tgtEl>
                                          <p:spTgt spid="59"/>
                                        </p:tgtEl>
                                      </p:cBhvr>
                                    </p:animEffect>
                                    <p:anim calcmode="lin" valueType="num">
                                      <p:cBhvr>
                                        <p:cTn id="114" dur="750" fill="hold"/>
                                        <p:tgtEl>
                                          <p:spTgt spid="59"/>
                                        </p:tgtEl>
                                        <p:attrNameLst>
                                          <p:attrName>ppt_x</p:attrName>
                                        </p:attrNameLst>
                                      </p:cBhvr>
                                      <p:tavLst>
                                        <p:tav tm="0">
                                          <p:val>
                                            <p:strVal val="#ppt_x"/>
                                          </p:val>
                                        </p:tav>
                                        <p:tav tm="100000">
                                          <p:val>
                                            <p:strVal val="#ppt_x"/>
                                          </p:val>
                                        </p:tav>
                                      </p:tavLst>
                                    </p:anim>
                                    <p:anim calcmode="lin" valueType="num">
                                      <p:cBhvr>
                                        <p:cTn id="115" dur="750" fill="hold"/>
                                        <p:tgtEl>
                                          <p:spTgt spid="5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750"/>
                                        <p:tgtEl>
                                          <p:spTgt spid="58"/>
                                        </p:tgtEl>
                                      </p:cBhvr>
                                    </p:animEffect>
                                    <p:anim calcmode="lin" valueType="num">
                                      <p:cBhvr>
                                        <p:cTn id="119" dur="750" fill="hold"/>
                                        <p:tgtEl>
                                          <p:spTgt spid="58"/>
                                        </p:tgtEl>
                                        <p:attrNameLst>
                                          <p:attrName>ppt_x</p:attrName>
                                        </p:attrNameLst>
                                      </p:cBhvr>
                                      <p:tavLst>
                                        <p:tav tm="0">
                                          <p:val>
                                            <p:strVal val="#ppt_x"/>
                                          </p:val>
                                        </p:tav>
                                        <p:tav tm="100000">
                                          <p:val>
                                            <p:strVal val="#ppt_x"/>
                                          </p:val>
                                        </p:tav>
                                      </p:tavLst>
                                    </p:anim>
                                    <p:anim calcmode="lin" valueType="num">
                                      <p:cBhvr>
                                        <p:cTn id="120" dur="75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4" grpId="0" animBg="1"/>
      <p:bldP spid="67" grpId="0"/>
      <p:bldP spid="68" grpId="0"/>
      <p:bldP spid="69" grpId="0"/>
      <p:bldP spid="70" grpId="0"/>
      <p:bldP spid="71"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p:cNvGrpSpPr/>
          <p:nvPr/>
        </p:nvGrpSpPr>
        <p:grpSpPr>
          <a:xfrm>
            <a:off x="3360914" y="2049917"/>
            <a:ext cx="1627035" cy="1661844"/>
            <a:chOff x="5305425" y="2638424"/>
            <a:chExt cx="1579563" cy="1577975"/>
          </a:xfrm>
          <a:solidFill>
            <a:srgbClr val="000000">
              <a:alpha val="60000"/>
            </a:srgbClr>
          </a:solidFill>
        </p:grpSpPr>
        <p:sp>
          <p:nvSpPr>
            <p:cNvPr id="3"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9"/>
          <p:cNvGrpSpPr/>
          <p:nvPr/>
        </p:nvGrpSpPr>
        <p:grpSpPr>
          <a:xfrm>
            <a:off x="4037532" y="3279915"/>
            <a:ext cx="2042379" cy="2084829"/>
            <a:chOff x="5102225" y="2441575"/>
            <a:chExt cx="1982788" cy="1979613"/>
          </a:xfrm>
          <a:solidFill>
            <a:srgbClr val="000000">
              <a:alpha val="60000"/>
            </a:srgbClr>
          </a:solidFill>
        </p:grpSpPr>
        <p:sp>
          <p:nvSpPr>
            <p:cNvPr id="6"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3CCCE"/>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12"/>
          <p:cNvGrpSpPr/>
          <p:nvPr/>
        </p:nvGrpSpPr>
        <p:grpSpPr>
          <a:xfrm>
            <a:off x="5879514" y="2782095"/>
            <a:ext cx="1339238" cy="1389328"/>
            <a:chOff x="5803900" y="2852738"/>
            <a:chExt cx="1300163" cy="1319212"/>
          </a:xfrm>
          <a:solidFill>
            <a:srgbClr val="000000">
              <a:alpha val="60000"/>
            </a:srgbClr>
          </a:solidFill>
        </p:grpSpPr>
        <p:sp>
          <p:nvSpPr>
            <p:cNvPr id="9"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5"/>
          <p:cNvGrpSpPr/>
          <p:nvPr/>
        </p:nvGrpSpPr>
        <p:grpSpPr>
          <a:xfrm>
            <a:off x="7054786" y="3491081"/>
            <a:ext cx="1627035" cy="1661844"/>
            <a:chOff x="5305425" y="2638425"/>
            <a:chExt cx="1579563" cy="1577975"/>
          </a:xfrm>
          <a:solidFill>
            <a:srgbClr val="000000">
              <a:alpha val="60000"/>
            </a:srgbClr>
          </a:solidFill>
        </p:grpSpPr>
        <p:sp>
          <p:nvSpPr>
            <p:cNvPr id="1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03CCCE"/>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TextBox 53"/>
          <p:cNvSpPr txBox="1"/>
          <p:nvPr/>
        </p:nvSpPr>
        <p:spPr>
          <a:xfrm>
            <a:off x="2131600" y="4326989"/>
            <a:ext cx="1333035" cy="830997"/>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lgn="r">
              <a:lnSpc>
                <a:spcPct val="100000"/>
              </a:lnSpc>
              <a:spcBef>
                <a:spcPts val="0"/>
              </a:spcBef>
            </a:pPr>
            <a:r>
              <a:rPr lang="zh-CN" altLang="en-US" sz="1600" dirty="0">
                <a:solidFill>
                  <a:prstClr val="black"/>
                </a:solidFill>
                <a:latin typeface="STKaiti"/>
                <a:ea typeface="STKaiti"/>
                <a:cs typeface="+mn-ea"/>
                <a:sym typeface="+mn-lt"/>
              </a:rPr>
              <a:t>媒体用户：</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获取新闻</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跟踪报道</a:t>
            </a:r>
          </a:p>
        </p:txBody>
      </p:sp>
      <p:sp>
        <p:nvSpPr>
          <p:cNvPr id="15" name="TextBox 55"/>
          <p:cNvSpPr txBox="1"/>
          <p:nvPr/>
        </p:nvSpPr>
        <p:spPr>
          <a:xfrm>
            <a:off x="6599262" y="1845618"/>
            <a:ext cx="1446594" cy="830997"/>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lgn="r">
              <a:lnSpc>
                <a:spcPct val="100000"/>
              </a:lnSpc>
              <a:spcBef>
                <a:spcPts val="0"/>
              </a:spcBef>
            </a:pPr>
            <a:r>
              <a:rPr lang="zh-CN" altLang="en-US" sz="1600" dirty="0">
                <a:solidFill>
                  <a:prstClr val="black"/>
                </a:solidFill>
                <a:latin typeface="STKaiti"/>
                <a:ea typeface="STKaiti"/>
                <a:cs typeface="+mn-ea"/>
                <a:sym typeface="+mn-lt"/>
              </a:rPr>
              <a:t>公司企业：</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危机公关</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借势</a:t>
            </a:r>
            <a:r>
              <a:rPr lang="zh-CN" altLang="en-US" sz="1600" dirty="0" smtClean="0">
                <a:solidFill>
                  <a:prstClr val="black"/>
                </a:solidFill>
                <a:latin typeface="STKaiti"/>
                <a:ea typeface="STKaiti"/>
                <a:cs typeface="+mn-ea"/>
                <a:sym typeface="+mn-lt"/>
              </a:rPr>
              <a:t>营销</a:t>
            </a:r>
            <a:endParaRPr lang="zh-CN" altLang="en-US" sz="1600" dirty="0">
              <a:solidFill>
                <a:prstClr val="black"/>
              </a:solidFill>
              <a:latin typeface="STKaiti"/>
              <a:ea typeface="STKaiti"/>
              <a:cs typeface="+mn-ea"/>
              <a:sym typeface="+mn-lt"/>
            </a:endParaRPr>
          </a:p>
        </p:txBody>
      </p:sp>
      <p:sp>
        <p:nvSpPr>
          <p:cNvPr id="16" name="TextBox 57"/>
          <p:cNvSpPr txBox="1"/>
          <p:nvPr/>
        </p:nvSpPr>
        <p:spPr>
          <a:xfrm>
            <a:off x="9191550" y="3099137"/>
            <a:ext cx="1480102" cy="978729"/>
          </a:xfrm>
          <a:prstGeom prst="rect">
            <a:avLst/>
          </a:prstGeom>
          <a:noFill/>
        </p:spPr>
        <p:txBody>
          <a:bodyPr wrap="square" rtlCol="0" anchor="ctr">
            <a:spAutoFit/>
          </a:bodyPr>
          <a:lstStyle/>
          <a:p>
            <a:pPr lvl="0">
              <a:lnSpc>
                <a:spcPct val="120000"/>
              </a:lnSpc>
              <a:spcBef>
                <a:spcPct val="0"/>
              </a:spcBef>
            </a:pPr>
            <a:r>
              <a:rPr lang="zh-CN" altLang="en-US" sz="1600" dirty="0">
                <a:solidFill>
                  <a:prstClr val="black">
                    <a:lumMod val="75000"/>
                    <a:lumOff val="25000"/>
                  </a:prstClr>
                </a:solidFill>
                <a:latin typeface="STKaiti"/>
                <a:cs typeface="+mn-ea"/>
                <a:sym typeface="+mn-lt"/>
              </a:rPr>
              <a:t>政府机构：</a:t>
            </a:r>
            <a:endParaRPr lang="en-US" altLang="zh-CN" sz="1600" dirty="0">
              <a:solidFill>
                <a:prstClr val="black">
                  <a:lumMod val="75000"/>
                  <a:lumOff val="25000"/>
                </a:prstClr>
              </a:solidFill>
              <a:latin typeface="STKaiti"/>
              <a:cs typeface="+mn-ea"/>
              <a:sym typeface="+mn-lt"/>
            </a:endParaRPr>
          </a:p>
          <a:p>
            <a:pPr marL="285750" lvl="0" indent="-285750">
              <a:lnSpc>
                <a:spcPct val="120000"/>
              </a:lnSpc>
              <a:spcBef>
                <a:spcPct val="0"/>
              </a:spcBef>
              <a:buFont typeface="Arial" panose="020B0604020202020204" pitchFamily="34" charset="0"/>
              <a:buChar char="•"/>
            </a:pPr>
            <a:r>
              <a:rPr lang="zh-CN" altLang="en-US" sz="1600" dirty="0">
                <a:solidFill>
                  <a:prstClr val="black">
                    <a:lumMod val="75000"/>
                    <a:lumOff val="25000"/>
                  </a:prstClr>
                </a:solidFill>
                <a:latin typeface="STKaiti"/>
                <a:cs typeface="+mn-ea"/>
                <a:sym typeface="+mn-lt"/>
              </a:rPr>
              <a:t>事故处理</a:t>
            </a:r>
            <a:endParaRPr lang="en-US" altLang="zh-CN" sz="1600" dirty="0">
              <a:solidFill>
                <a:prstClr val="black">
                  <a:lumMod val="75000"/>
                  <a:lumOff val="25000"/>
                </a:prstClr>
              </a:solidFill>
              <a:latin typeface="STKaiti"/>
              <a:cs typeface="+mn-ea"/>
              <a:sym typeface="+mn-lt"/>
            </a:endParaRPr>
          </a:p>
          <a:p>
            <a:pPr marL="285750" lvl="0" indent="-285750">
              <a:lnSpc>
                <a:spcPct val="120000"/>
              </a:lnSpc>
              <a:spcBef>
                <a:spcPct val="0"/>
              </a:spcBef>
              <a:buFont typeface="Arial" panose="020B0604020202020204" pitchFamily="34" charset="0"/>
              <a:buChar char="•"/>
            </a:pPr>
            <a:r>
              <a:rPr lang="zh-CN" altLang="en-US" sz="1600" dirty="0">
                <a:solidFill>
                  <a:prstClr val="black">
                    <a:lumMod val="75000"/>
                    <a:lumOff val="25000"/>
                  </a:prstClr>
                </a:solidFill>
                <a:latin typeface="STKaiti"/>
                <a:cs typeface="+mn-ea"/>
                <a:sym typeface="+mn-lt"/>
              </a:rPr>
              <a:t>舆论引导</a:t>
            </a:r>
          </a:p>
        </p:txBody>
      </p:sp>
      <p:cxnSp>
        <p:nvCxnSpPr>
          <p:cNvPr id="17" name="肘形连接符 24"/>
          <p:cNvCxnSpPr/>
          <p:nvPr/>
        </p:nvCxnSpPr>
        <p:spPr>
          <a:xfrm rot="10800000" flipV="1">
            <a:off x="1486695" y="2450770"/>
            <a:ext cx="2016843" cy="668298"/>
          </a:xfrm>
          <a:prstGeom prst="bentConnector3">
            <a:avLst>
              <a:gd name="adj1" fmla="val 21664"/>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肘形连接符 25"/>
          <p:cNvCxnSpPr/>
          <p:nvPr/>
        </p:nvCxnSpPr>
        <p:spPr>
          <a:xfrm rot="10800000">
            <a:off x="2062758" y="4225339"/>
            <a:ext cx="2189926" cy="758596"/>
          </a:xfrm>
          <a:prstGeom prst="bentConnector3">
            <a:avLst>
              <a:gd name="adj1" fmla="val 35212"/>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肘形连接符 26"/>
          <p:cNvCxnSpPr/>
          <p:nvPr/>
        </p:nvCxnSpPr>
        <p:spPr>
          <a:xfrm rot="10800000" flipV="1">
            <a:off x="8376043" y="3010222"/>
            <a:ext cx="2111652" cy="729689"/>
          </a:xfrm>
          <a:prstGeom prst="bentConnector3">
            <a:avLst>
              <a:gd name="adj1" fmla="val 6533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肘形连接符 27"/>
          <p:cNvCxnSpPr/>
          <p:nvPr/>
        </p:nvCxnSpPr>
        <p:spPr>
          <a:xfrm rot="10800000" flipV="1">
            <a:off x="6587100" y="1977805"/>
            <a:ext cx="2604451" cy="798721"/>
          </a:xfrm>
          <a:prstGeom prst="bentConnector3">
            <a:avLst>
              <a:gd name="adj1" fmla="val 4232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55"/>
          <p:cNvSpPr txBox="1"/>
          <p:nvPr/>
        </p:nvSpPr>
        <p:spPr>
          <a:xfrm>
            <a:off x="1342678" y="1992536"/>
            <a:ext cx="1577846" cy="1077218"/>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lgn="r">
              <a:lnSpc>
                <a:spcPct val="100000"/>
              </a:lnSpc>
              <a:spcBef>
                <a:spcPts val="0"/>
              </a:spcBef>
            </a:pPr>
            <a:r>
              <a:rPr lang="zh-CN" altLang="en-US" sz="1600" dirty="0">
                <a:solidFill>
                  <a:prstClr val="black"/>
                </a:solidFill>
                <a:latin typeface="STKaiti"/>
                <a:ea typeface="STKaiti"/>
                <a:cs typeface="+mn-ea"/>
                <a:sym typeface="+mn-lt"/>
              </a:rPr>
              <a:t>普通用户：</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过滤信息</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了解时事</a:t>
            </a:r>
            <a:endParaRPr lang="en-US" altLang="zh-CN" sz="1600" dirty="0">
              <a:solidFill>
                <a:prstClr val="black"/>
              </a:solidFill>
              <a:latin typeface="STKaiti"/>
              <a:ea typeface="STKaiti"/>
              <a:cs typeface="+mn-ea"/>
              <a:sym typeface="+mn-lt"/>
            </a:endParaRPr>
          </a:p>
          <a:p>
            <a:pPr marL="285750" lvl="0" indent="-285750" algn="r">
              <a:lnSpc>
                <a:spcPct val="100000"/>
              </a:lnSpc>
              <a:spcBef>
                <a:spcPts val="0"/>
              </a:spcBef>
              <a:buFont typeface="Arial" panose="020B0604020202020204" pitchFamily="34" charset="0"/>
              <a:buChar char="•"/>
            </a:pPr>
            <a:r>
              <a:rPr lang="zh-CN" altLang="en-US" sz="1600" dirty="0">
                <a:solidFill>
                  <a:prstClr val="black"/>
                </a:solidFill>
                <a:latin typeface="STKaiti"/>
                <a:ea typeface="STKaiti"/>
                <a:cs typeface="+mn-ea"/>
                <a:sym typeface="+mn-lt"/>
              </a:rPr>
              <a:t>增加谈资</a:t>
            </a:r>
          </a:p>
        </p:txBody>
      </p:sp>
      <p:sp>
        <p:nvSpPr>
          <p:cNvPr id="22" name="矩形 21"/>
          <p:cNvSpPr/>
          <p:nvPr/>
        </p:nvSpPr>
        <p:spPr>
          <a:xfrm>
            <a:off x="622733" y="480790"/>
            <a:ext cx="1169564" cy="496424"/>
          </a:xfrm>
          <a:prstGeom prst="rect">
            <a:avLst/>
          </a:prstGeom>
        </p:spPr>
        <p:txBody>
          <a:bodyPr wrap="none" lIns="121926" tIns="60963" rIns="121926" bIns="60963" anchor="ctr" anchorCtr="0">
            <a:spAutoFit/>
          </a:bodyPr>
          <a:lstStyle/>
          <a:p>
            <a:pPr algn="ctr">
              <a:lnSpc>
                <a:spcPct val="150000"/>
              </a:lnSpc>
            </a:pPr>
            <a:r>
              <a:rPr lang="zh-CN" altLang="en-US" sz="1800" b="1" dirty="0">
                <a:solidFill>
                  <a:srgbClr val="03CCCE"/>
                </a:solidFill>
                <a:cs typeface="+mn-ea"/>
                <a:sym typeface="+mn-lt"/>
              </a:rPr>
              <a:t>研究意义</a:t>
            </a:r>
          </a:p>
        </p:txBody>
      </p:sp>
    </p:spTree>
    <p:custDataLst>
      <p:tags r:id="rId1"/>
    </p:custDataLst>
    <p:extLst>
      <p:ext uri="{BB962C8B-B14F-4D97-AF65-F5344CB8AC3E}">
        <p14:creationId xmlns:p14="http://schemas.microsoft.com/office/powerpoint/2010/main" val="1915975275"/>
      </p:ext>
    </p:extLst>
  </p:cSld>
  <p:clrMapOvr>
    <a:masterClrMapping/>
  </p:clrMapOvr>
  <p:transition spd="slow" advTm="4127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2"/>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decel="10000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8" presetClass="emph" presetSubtype="0" repeatCount="indefinite" fill="hold" nodeType="withEffect">
                                  <p:stCondLst>
                                    <p:cond delay="0"/>
                                  </p:stCondLst>
                                  <p:childTnLst>
                                    <p:animRot by="76680000">
                                      <p:cBhvr>
                                        <p:cTn id="26" dur="7500" fill="hold"/>
                                        <p:tgtEl>
                                          <p:spTgt spid="5"/>
                                        </p:tgtEl>
                                        <p:attrNameLst>
                                          <p:attrName>r</p:attrName>
                                        </p:attrNameLst>
                                      </p:cBhvr>
                                    </p:animRot>
                                  </p:childTnLst>
                                </p:cTn>
                              </p:par>
                              <p:par>
                                <p:cTn id="27" presetID="22" presetClass="entr" presetSubtype="2" fill="hold" nodeType="withEffect">
                                  <p:stCondLst>
                                    <p:cond delay="500"/>
                                  </p:stCondLst>
                                  <p:childTnLst>
                                    <p:set>
                                      <p:cBhvr>
                                        <p:cTn id="28" dur="1" fill="hold">
                                          <p:stCondLst>
                                            <p:cond delay="0"/>
                                          </p:stCondLst>
                                        </p:cTn>
                                        <p:tgtEl>
                                          <p:spTgt spid="18"/>
                                        </p:tgtEl>
                                        <p:attrNameLst>
                                          <p:attrName>style.visibility</p:attrName>
                                        </p:attrNameLst>
                                      </p:cBhvr>
                                      <p:to>
                                        <p:strVal val="visible"/>
                                      </p:to>
                                    </p:set>
                                    <p:animEffect transition="in" filter="wipe(right)">
                                      <p:cBhvr>
                                        <p:cTn id="29" dur="500"/>
                                        <p:tgtEl>
                                          <p:spTgt spid="18"/>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1" decel="10000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par>
                                <p:cTn id="41" presetID="8" presetClass="emph" presetSubtype="0" repeatCount="indefinite" fill="hold" nodeType="withEffect">
                                  <p:stCondLst>
                                    <p:cond delay="0"/>
                                  </p:stCondLst>
                                  <p:childTnLst>
                                    <p:animRot by="-108000000">
                                      <p:cBhvr>
                                        <p:cTn id="42" dur="7000" fill="hold"/>
                                        <p:tgtEl>
                                          <p:spTgt spid="8"/>
                                        </p:tgtEl>
                                        <p:attrNameLst>
                                          <p:attrName>r</p:attrName>
                                        </p:attrNameLst>
                                      </p:cBhvr>
                                    </p:animRot>
                                  </p:childTnLst>
                                </p:cTn>
                              </p:par>
                              <p:par>
                                <p:cTn id="43" presetID="22" presetClass="entr" presetSubtype="8" fill="hold" nodeType="withEffect">
                                  <p:stCondLst>
                                    <p:cond delay="50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decel="10000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par>
                                <p:cTn id="57" presetID="8" presetClass="emph" presetSubtype="0" repeatCount="indefinite" fill="hold" nodeType="withEffect">
                                  <p:stCondLst>
                                    <p:cond delay="0"/>
                                  </p:stCondLst>
                                  <p:childTnLst>
                                    <p:animRot by="86400000">
                                      <p:cBhvr>
                                        <p:cTn id="58" dur="6500" fill="hold"/>
                                        <p:tgtEl>
                                          <p:spTgt spid="11"/>
                                        </p:tgtEl>
                                        <p:attrNameLst>
                                          <p:attrName>r</p:attrName>
                                        </p:attrNameLst>
                                      </p:cBhvr>
                                    </p:animRot>
                                  </p:childTnLst>
                                </p:cTn>
                              </p:par>
                              <p:par>
                                <p:cTn id="59" presetID="22" presetClass="entr" presetSubtype="8" fill="hold" nodeType="withEffect">
                                  <p:stCondLst>
                                    <p:cond delay="50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484" y="459695"/>
            <a:ext cx="1862060" cy="538615"/>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国内外研究</a:t>
            </a:r>
            <a:r>
              <a:rPr lang="zh-CN" altLang="en-US" sz="1800" b="1" dirty="0">
                <a:solidFill>
                  <a:srgbClr val="03CCCE"/>
                </a:solidFill>
                <a:cs typeface="+mn-ea"/>
                <a:sym typeface="+mn-lt"/>
              </a:rPr>
              <a:t>现状</a:t>
            </a:r>
          </a:p>
        </p:txBody>
      </p:sp>
      <p:grpSp>
        <p:nvGrpSpPr>
          <p:cNvPr id="4" name="组合 3"/>
          <p:cNvGrpSpPr/>
          <p:nvPr/>
        </p:nvGrpSpPr>
        <p:grpSpPr>
          <a:xfrm>
            <a:off x="2440198" y="5001322"/>
            <a:ext cx="7208430" cy="1740840"/>
            <a:chOff x="1616075" y="3376613"/>
            <a:chExt cx="5407026" cy="1304925"/>
          </a:xfrm>
          <a:solidFill>
            <a:schemeClr val="bg1">
              <a:lumMod val="85000"/>
              <a:alpha val="80000"/>
            </a:schemeClr>
          </a:solidFill>
        </p:grpSpPr>
        <p:sp>
          <p:nvSpPr>
            <p:cNvPr id="5"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2" name="Freeform 112"/>
          <p:cNvSpPr/>
          <p:nvPr/>
        </p:nvSpPr>
        <p:spPr bwMode="auto">
          <a:xfrm flipH="1">
            <a:off x="3054714" y="3464321"/>
            <a:ext cx="565884" cy="540042"/>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dirty="0">
              <a:cs typeface="+mn-ea"/>
              <a:sym typeface="+mn-lt"/>
            </a:endParaRPr>
          </a:p>
        </p:txBody>
      </p:sp>
      <p:grpSp>
        <p:nvGrpSpPr>
          <p:cNvPr id="113" name="组合 112"/>
          <p:cNvGrpSpPr/>
          <p:nvPr/>
        </p:nvGrpSpPr>
        <p:grpSpPr>
          <a:xfrm>
            <a:off x="3517433" y="5450059"/>
            <a:ext cx="202158" cy="153614"/>
            <a:chOff x="4256395" y="1390959"/>
            <a:chExt cx="631210" cy="631208"/>
          </a:xfrm>
        </p:grpSpPr>
        <p:sp>
          <p:nvSpPr>
            <p:cNvPr id="114" name="椭圆 113"/>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6" name="直接连接符 115"/>
          <p:cNvCxnSpPr/>
          <p:nvPr/>
        </p:nvCxnSpPr>
        <p:spPr>
          <a:xfrm flipV="1">
            <a:off x="3614279" y="3944633"/>
            <a:ext cx="0" cy="1580662"/>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042009" y="3488616"/>
            <a:ext cx="588119" cy="492709"/>
          </a:xfrm>
          <a:prstGeom prst="rect">
            <a:avLst/>
          </a:prstGeom>
        </p:spPr>
        <p:txBody>
          <a:bodyPr wrap="none" lIns="121926" tIns="60963" rIns="121926" bIns="60963">
            <a:spAutoFit/>
          </a:bodyPr>
          <a:lstStyle/>
          <a:p>
            <a:pPr algn="ctr"/>
            <a:r>
              <a:rPr lang="en-US" altLang="zh-CN" dirty="0">
                <a:ln w="6350">
                  <a:noFill/>
                </a:ln>
                <a:solidFill>
                  <a:schemeClr val="bg1"/>
                </a:solidFill>
                <a:cs typeface="+mn-ea"/>
                <a:sym typeface="+mn-lt"/>
              </a:rPr>
              <a:t>01</a:t>
            </a:r>
            <a:endParaRPr lang="zh-CN" altLang="en-US" dirty="0">
              <a:ln w="6350">
                <a:noFill/>
              </a:ln>
              <a:solidFill>
                <a:schemeClr val="bg1"/>
              </a:solidFill>
              <a:cs typeface="+mn-ea"/>
              <a:sym typeface="+mn-lt"/>
            </a:endParaRPr>
          </a:p>
        </p:txBody>
      </p:sp>
      <p:sp>
        <p:nvSpPr>
          <p:cNvPr id="118" name="Rectangle 66"/>
          <p:cNvSpPr>
            <a:spLocks noChangeArrowheads="1"/>
          </p:cNvSpPr>
          <p:nvPr/>
        </p:nvSpPr>
        <p:spPr bwMode="auto">
          <a:xfrm>
            <a:off x="818079" y="3285778"/>
            <a:ext cx="2106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fontAlgn="base">
              <a:spcBef>
                <a:spcPct val="0"/>
              </a:spcBef>
              <a:spcAft>
                <a:spcPct val="0"/>
              </a:spcAft>
            </a:pPr>
            <a:r>
              <a:rPr lang="zh-CN" altLang="en-US" sz="1800" b="1" dirty="0">
                <a:solidFill>
                  <a:prstClr val="black">
                    <a:lumMod val="50000"/>
                    <a:lumOff val="50000"/>
                  </a:prstClr>
                </a:solidFill>
                <a:cs typeface="+mn-ea"/>
                <a:sym typeface="+mn-lt"/>
              </a:rPr>
              <a:t>基于主题模型</a:t>
            </a:r>
            <a:r>
              <a:rPr lang="zh-CN" altLang="en-US" sz="1800" b="1" dirty="0" smtClean="0">
                <a:solidFill>
                  <a:prstClr val="black">
                    <a:lumMod val="50000"/>
                    <a:lumOff val="50000"/>
                  </a:prstClr>
                </a:solidFill>
                <a:cs typeface="+mn-ea"/>
                <a:sym typeface="+mn-lt"/>
              </a:rPr>
              <a:t>的算法</a:t>
            </a:r>
            <a:endParaRPr lang="en-US" altLang="zh-CN" sz="1800" b="1" dirty="0" smtClean="0">
              <a:solidFill>
                <a:prstClr val="black">
                  <a:lumMod val="50000"/>
                  <a:lumOff val="50000"/>
                </a:prstClr>
              </a:solidFill>
              <a:cs typeface="+mn-ea"/>
              <a:sym typeface="+mn-lt"/>
            </a:endParaRPr>
          </a:p>
        </p:txBody>
      </p:sp>
      <p:sp>
        <p:nvSpPr>
          <p:cNvPr id="119" name="Freeform 112"/>
          <p:cNvSpPr/>
          <p:nvPr/>
        </p:nvSpPr>
        <p:spPr bwMode="auto">
          <a:xfrm>
            <a:off x="4692654" y="2421682"/>
            <a:ext cx="533331" cy="540042"/>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dirty="0">
              <a:cs typeface="+mn-ea"/>
              <a:sym typeface="+mn-lt"/>
            </a:endParaRPr>
          </a:p>
        </p:txBody>
      </p:sp>
      <p:grpSp>
        <p:nvGrpSpPr>
          <p:cNvPr id="120" name="组合 119"/>
          <p:cNvGrpSpPr/>
          <p:nvPr/>
        </p:nvGrpSpPr>
        <p:grpSpPr>
          <a:xfrm>
            <a:off x="4604411" y="6178586"/>
            <a:ext cx="202158" cy="153614"/>
            <a:chOff x="4256395" y="1390959"/>
            <a:chExt cx="631210" cy="631208"/>
          </a:xfrm>
        </p:grpSpPr>
        <p:sp>
          <p:nvSpPr>
            <p:cNvPr id="121" name="椭圆 120"/>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23" name="直接连接符 122"/>
          <p:cNvCxnSpPr>
            <a:endCxn id="119" idx="3"/>
          </p:cNvCxnSpPr>
          <p:nvPr/>
        </p:nvCxnSpPr>
        <p:spPr>
          <a:xfrm flipH="1" flipV="1">
            <a:off x="4692654" y="2596696"/>
            <a:ext cx="8603" cy="365712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4671840" y="2445977"/>
            <a:ext cx="588118" cy="492709"/>
          </a:xfrm>
          <a:prstGeom prst="rect">
            <a:avLst/>
          </a:prstGeom>
        </p:spPr>
        <p:txBody>
          <a:bodyPr wrap="none" lIns="121926" tIns="60963" rIns="121926" bIns="60963">
            <a:spAutoFit/>
          </a:bodyPr>
          <a:lstStyle/>
          <a:p>
            <a:pPr algn="ctr"/>
            <a:r>
              <a:rPr lang="en-US" altLang="zh-CN" dirty="0">
                <a:ln w="6350">
                  <a:noFill/>
                </a:ln>
                <a:solidFill>
                  <a:schemeClr val="bg1"/>
                </a:solidFill>
                <a:cs typeface="+mn-ea"/>
                <a:sym typeface="+mn-lt"/>
              </a:rPr>
              <a:t>02</a:t>
            </a:r>
            <a:endParaRPr lang="zh-CN" altLang="en-US" dirty="0">
              <a:ln w="6350">
                <a:noFill/>
              </a:ln>
              <a:solidFill>
                <a:schemeClr val="bg1"/>
              </a:solidFill>
              <a:cs typeface="+mn-ea"/>
              <a:sym typeface="+mn-lt"/>
            </a:endParaRPr>
          </a:p>
        </p:txBody>
      </p:sp>
      <p:sp>
        <p:nvSpPr>
          <p:cNvPr id="125" name="Rectangle 66"/>
          <p:cNvSpPr>
            <a:spLocks noChangeArrowheads="1"/>
          </p:cNvSpPr>
          <p:nvPr/>
        </p:nvSpPr>
        <p:spPr bwMode="auto">
          <a:xfrm>
            <a:off x="5294641" y="2634102"/>
            <a:ext cx="237304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fontAlgn="base">
              <a:spcBef>
                <a:spcPct val="0"/>
              </a:spcBef>
              <a:spcAft>
                <a:spcPct val="0"/>
              </a:spcAft>
            </a:pPr>
            <a:r>
              <a:rPr lang="zh-CN" altLang="en-US" sz="1600" dirty="0" smtClean="0">
                <a:solidFill>
                  <a:prstClr val="black">
                    <a:lumMod val="50000"/>
                    <a:lumOff val="50000"/>
                  </a:prstClr>
                </a:solidFill>
                <a:cs typeface="+mn-ea"/>
                <a:sym typeface="+mn-lt"/>
              </a:rPr>
              <a:t>文本聚类算法通常包含文本聚类和新文本与已有聚类簇进行比较两个步骤</a:t>
            </a:r>
            <a:endParaRPr lang="zh-CN" altLang="zh-CN" sz="1600" dirty="0">
              <a:solidFill>
                <a:prstClr val="black">
                  <a:lumMod val="50000"/>
                  <a:lumOff val="50000"/>
                </a:prstClr>
              </a:solidFill>
              <a:cs typeface="+mn-ea"/>
              <a:sym typeface="+mn-lt"/>
            </a:endParaRPr>
          </a:p>
        </p:txBody>
      </p:sp>
      <p:sp>
        <p:nvSpPr>
          <p:cNvPr id="126" name="Freeform 112"/>
          <p:cNvSpPr/>
          <p:nvPr/>
        </p:nvSpPr>
        <p:spPr bwMode="auto">
          <a:xfrm>
            <a:off x="8584214" y="2684356"/>
            <a:ext cx="533331" cy="540042"/>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dirty="0">
              <a:cs typeface="+mn-ea"/>
              <a:sym typeface="+mn-lt"/>
            </a:endParaRPr>
          </a:p>
        </p:txBody>
      </p:sp>
      <p:grpSp>
        <p:nvGrpSpPr>
          <p:cNvPr id="127" name="组合 126"/>
          <p:cNvGrpSpPr/>
          <p:nvPr/>
        </p:nvGrpSpPr>
        <p:grpSpPr>
          <a:xfrm>
            <a:off x="8495971" y="6278738"/>
            <a:ext cx="202158" cy="153614"/>
            <a:chOff x="4256395" y="1390959"/>
            <a:chExt cx="631210" cy="631208"/>
          </a:xfrm>
        </p:grpSpPr>
        <p:sp>
          <p:nvSpPr>
            <p:cNvPr id="128" name="椭圆 127"/>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30" name="直接连接符 129"/>
          <p:cNvCxnSpPr>
            <a:endCxn id="126" idx="5"/>
          </p:cNvCxnSpPr>
          <p:nvPr/>
        </p:nvCxnSpPr>
        <p:spPr>
          <a:xfrm flipH="1" flipV="1">
            <a:off x="8584214" y="3049384"/>
            <a:ext cx="8604" cy="3304594"/>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8563400" y="2708651"/>
            <a:ext cx="588118" cy="492709"/>
          </a:xfrm>
          <a:prstGeom prst="rect">
            <a:avLst/>
          </a:prstGeom>
        </p:spPr>
        <p:txBody>
          <a:bodyPr wrap="none" lIns="121926" tIns="60963" rIns="121926" bIns="60963">
            <a:spAutoFit/>
          </a:bodyPr>
          <a:lstStyle/>
          <a:p>
            <a:pPr algn="ctr"/>
            <a:r>
              <a:rPr lang="en-US" altLang="zh-CN" dirty="0">
                <a:ln w="6350">
                  <a:noFill/>
                </a:ln>
                <a:solidFill>
                  <a:schemeClr val="bg1"/>
                </a:solidFill>
                <a:cs typeface="+mn-ea"/>
                <a:sym typeface="+mn-lt"/>
              </a:rPr>
              <a:t>04</a:t>
            </a:r>
            <a:endParaRPr lang="zh-CN" altLang="en-US" dirty="0">
              <a:ln w="6350">
                <a:noFill/>
              </a:ln>
              <a:solidFill>
                <a:schemeClr val="bg1"/>
              </a:solidFill>
              <a:cs typeface="+mn-ea"/>
              <a:sym typeface="+mn-lt"/>
            </a:endParaRPr>
          </a:p>
        </p:txBody>
      </p:sp>
      <p:sp>
        <p:nvSpPr>
          <p:cNvPr id="132" name="Rectangle 66"/>
          <p:cNvSpPr>
            <a:spLocks noChangeArrowheads="1"/>
          </p:cNvSpPr>
          <p:nvPr/>
        </p:nvSpPr>
        <p:spPr bwMode="auto">
          <a:xfrm>
            <a:off x="9244923" y="2866096"/>
            <a:ext cx="21068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fontAlgn="base">
              <a:spcBef>
                <a:spcPct val="0"/>
              </a:spcBef>
              <a:spcAft>
                <a:spcPct val="0"/>
              </a:spcAft>
            </a:pPr>
            <a:r>
              <a:rPr lang="zh-CN" altLang="en-US" sz="1600" dirty="0" smtClean="0">
                <a:solidFill>
                  <a:prstClr val="black">
                    <a:lumMod val="50000"/>
                    <a:lumOff val="50000"/>
                  </a:prstClr>
                </a:solidFill>
                <a:cs typeface="+mn-ea"/>
                <a:sym typeface="+mn-lt"/>
              </a:rPr>
              <a:t>模式挖掘算法从语料中挖掘出特定模式集，模式聚类，形成话题</a:t>
            </a:r>
            <a:endParaRPr lang="zh-CN" altLang="zh-CN" sz="1600" dirty="0">
              <a:solidFill>
                <a:prstClr val="black">
                  <a:lumMod val="50000"/>
                  <a:lumOff val="50000"/>
                </a:prstClr>
              </a:solidFill>
              <a:cs typeface="+mn-ea"/>
              <a:sym typeface="+mn-lt"/>
            </a:endParaRPr>
          </a:p>
        </p:txBody>
      </p:sp>
      <p:sp>
        <p:nvSpPr>
          <p:cNvPr id="133" name="Freeform 112"/>
          <p:cNvSpPr/>
          <p:nvPr/>
        </p:nvSpPr>
        <p:spPr bwMode="auto">
          <a:xfrm flipH="1">
            <a:off x="7300855" y="3847513"/>
            <a:ext cx="565884" cy="540042"/>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121926" tIns="60963" rIns="121926" bIns="60963" numCol="1" anchor="t" anchorCtr="0" compatLnSpc="1"/>
          <a:lstStyle/>
          <a:p>
            <a:endParaRPr lang="zh-CN" altLang="en-US" dirty="0">
              <a:cs typeface="+mn-ea"/>
              <a:sym typeface="+mn-lt"/>
            </a:endParaRPr>
          </a:p>
        </p:txBody>
      </p:sp>
      <p:grpSp>
        <p:nvGrpSpPr>
          <p:cNvPr id="134" name="组合 133"/>
          <p:cNvGrpSpPr/>
          <p:nvPr/>
        </p:nvGrpSpPr>
        <p:grpSpPr>
          <a:xfrm>
            <a:off x="7755743" y="5790152"/>
            <a:ext cx="202158" cy="153614"/>
            <a:chOff x="4256395" y="1390959"/>
            <a:chExt cx="631210" cy="631208"/>
          </a:xfrm>
        </p:grpSpPr>
        <p:sp>
          <p:nvSpPr>
            <p:cNvPr id="135" name="椭圆 13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6" name="椭圆 13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37" name="直接连接符 136"/>
          <p:cNvCxnSpPr/>
          <p:nvPr/>
        </p:nvCxnSpPr>
        <p:spPr>
          <a:xfrm flipV="1">
            <a:off x="7854992" y="4212543"/>
            <a:ext cx="0" cy="1653341"/>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288149" y="3871808"/>
            <a:ext cx="588118" cy="492709"/>
          </a:xfrm>
          <a:prstGeom prst="rect">
            <a:avLst/>
          </a:prstGeom>
        </p:spPr>
        <p:txBody>
          <a:bodyPr wrap="none" lIns="121926" tIns="60963" rIns="121926" bIns="60963">
            <a:spAutoFit/>
          </a:bodyPr>
          <a:lstStyle/>
          <a:p>
            <a:pPr algn="ctr"/>
            <a:r>
              <a:rPr lang="en-US" altLang="zh-CN" dirty="0">
                <a:ln w="6350">
                  <a:noFill/>
                </a:ln>
                <a:solidFill>
                  <a:schemeClr val="bg1"/>
                </a:solidFill>
                <a:cs typeface="+mn-ea"/>
                <a:sym typeface="+mn-lt"/>
              </a:rPr>
              <a:t>03</a:t>
            </a:r>
            <a:endParaRPr lang="zh-CN" altLang="en-US" dirty="0">
              <a:ln w="6350">
                <a:noFill/>
              </a:ln>
              <a:solidFill>
                <a:schemeClr val="bg1"/>
              </a:solidFill>
              <a:cs typeface="+mn-ea"/>
              <a:sym typeface="+mn-lt"/>
            </a:endParaRPr>
          </a:p>
        </p:txBody>
      </p:sp>
      <p:sp>
        <p:nvSpPr>
          <p:cNvPr id="139" name="Rectangle 66"/>
          <p:cNvSpPr>
            <a:spLocks noChangeArrowheads="1"/>
          </p:cNvSpPr>
          <p:nvPr/>
        </p:nvSpPr>
        <p:spPr bwMode="auto">
          <a:xfrm>
            <a:off x="5140467" y="4072182"/>
            <a:ext cx="2106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fontAlgn="base">
              <a:spcBef>
                <a:spcPct val="0"/>
              </a:spcBef>
              <a:spcAft>
                <a:spcPct val="0"/>
              </a:spcAft>
            </a:pPr>
            <a:r>
              <a:rPr lang="zh-CN" altLang="en-US" sz="1600" dirty="0">
                <a:solidFill>
                  <a:prstClr val="black">
                    <a:lumMod val="50000"/>
                    <a:lumOff val="50000"/>
                  </a:prstClr>
                </a:solidFill>
                <a:cs typeface="+mn-ea"/>
                <a:sym typeface="+mn-lt"/>
              </a:rPr>
              <a:t>特征定义与</a:t>
            </a:r>
            <a:r>
              <a:rPr lang="zh-CN" altLang="en-US" sz="1600" dirty="0" smtClean="0">
                <a:solidFill>
                  <a:prstClr val="black">
                    <a:lumMod val="50000"/>
                    <a:lumOff val="50000"/>
                  </a:prstClr>
                </a:solidFill>
                <a:cs typeface="+mn-ea"/>
                <a:sym typeface="+mn-lt"/>
              </a:rPr>
              <a:t>选择，</a:t>
            </a:r>
            <a:endParaRPr lang="en-US" altLang="zh-CN" sz="1600" dirty="0" smtClean="0">
              <a:solidFill>
                <a:prstClr val="black">
                  <a:lumMod val="50000"/>
                  <a:lumOff val="50000"/>
                </a:prstClr>
              </a:solidFill>
              <a:cs typeface="+mn-ea"/>
              <a:sym typeface="+mn-lt"/>
            </a:endParaRPr>
          </a:p>
          <a:p>
            <a:pPr lvl="0" algn="r" fontAlgn="base">
              <a:spcBef>
                <a:spcPct val="0"/>
              </a:spcBef>
              <a:spcAft>
                <a:spcPct val="0"/>
              </a:spcAft>
            </a:pPr>
            <a:r>
              <a:rPr lang="zh-CN" altLang="en-US" sz="1600" dirty="0" smtClean="0">
                <a:solidFill>
                  <a:prstClr val="black">
                    <a:lumMod val="50000"/>
                    <a:lumOff val="50000"/>
                  </a:prstClr>
                </a:solidFill>
                <a:cs typeface="+mn-ea"/>
                <a:sym typeface="+mn-lt"/>
              </a:rPr>
              <a:t>特征聚类，话题表示</a:t>
            </a:r>
            <a:endParaRPr lang="zh-CN" altLang="zh-CN" sz="1600" dirty="0">
              <a:solidFill>
                <a:prstClr val="black">
                  <a:lumMod val="50000"/>
                  <a:lumOff val="50000"/>
                </a:prstClr>
              </a:solidFill>
              <a:cs typeface="+mn-ea"/>
              <a:sym typeface="+mn-lt"/>
            </a:endParaRPr>
          </a:p>
        </p:txBody>
      </p:sp>
      <p:sp>
        <p:nvSpPr>
          <p:cNvPr id="140" name="Rectangle 66"/>
          <p:cNvSpPr>
            <a:spLocks noChangeArrowheads="1"/>
          </p:cNvSpPr>
          <p:nvPr/>
        </p:nvSpPr>
        <p:spPr bwMode="auto">
          <a:xfrm>
            <a:off x="622598" y="3640387"/>
            <a:ext cx="230234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fontAlgn="base">
              <a:spcBef>
                <a:spcPct val="0"/>
              </a:spcBef>
              <a:spcAft>
                <a:spcPct val="0"/>
              </a:spcAft>
            </a:pPr>
            <a:r>
              <a:rPr lang="zh-CN" altLang="en-US" sz="1600" dirty="0" smtClean="0">
                <a:solidFill>
                  <a:prstClr val="black">
                    <a:lumMod val="50000"/>
                    <a:lumOff val="50000"/>
                  </a:prstClr>
                </a:solidFill>
                <a:cs typeface="+mn-ea"/>
                <a:sym typeface="+mn-lt"/>
              </a:rPr>
              <a:t>突发话题被视作词汇</a:t>
            </a:r>
            <a:r>
              <a:rPr lang="zh-CN" altLang="en-US" sz="1600" dirty="0">
                <a:solidFill>
                  <a:prstClr val="black">
                    <a:lumMod val="50000"/>
                    <a:lumOff val="50000"/>
                  </a:prstClr>
                </a:solidFill>
                <a:cs typeface="+mn-ea"/>
                <a:sym typeface="+mn-lt"/>
              </a:rPr>
              <a:t>集上的概率分布，话题检测被视</a:t>
            </a:r>
            <a:r>
              <a:rPr lang="zh-CN" altLang="en-US" sz="1600" dirty="0" smtClean="0">
                <a:solidFill>
                  <a:prstClr val="black">
                    <a:lumMod val="50000"/>
                    <a:lumOff val="50000"/>
                  </a:prstClr>
                </a:solidFill>
                <a:cs typeface="+mn-ea"/>
                <a:sym typeface="+mn-lt"/>
              </a:rPr>
              <a:t>作从</a:t>
            </a:r>
            <a:r>
              <a:rPr lang="zh-CN" altLang="en-US" sz="1600" dirty="0">
                <a:solidFill>
                  <a:prstClr val="black">
                    <a:lumMod val="50000"/>
                    <a:lumOff val="50000"/>
                  </a:prstClr>
                </a:solidFill>
                <a:cs typeface="+mn-ea"/>
                <a:sym typeface="+mn-lt"/>
              </a:rPr>
              <a:t>该词汇集上进行概率</a:t>
            </a:r>
            <a:r>
              <a:rPr lang="zh-CN" altLang="en-US" sz="1600" dirty="0" smtClean="0">
                <a:solidFill>
                  <a:prstClr val="black">
                    <a:lumMod val="50000"/>
                    <a:lumOff val="50000"/>
                  </a:prstClr>
                </a:solidFill>
                <a:cs typeface="+mn-ea"/>
                <a:sym typeface="+mn-lt"/>
              </a:rPr>
              <a:t>推</a:t>
            </a:r>
            <a:r>
              <a:rPr lang="zh-CN" altLang="en-US" sz="1600" dirty="0">
                <a:solidFill>
                  <a:prstClr val="black">
                    <a:lumMod val="50000"/>
                    <a:lumOff val="50000"/>
                  </a:prstClr>
                </a:solidFill>
                <a:cs typeface="+mn-ea"/>
                <a:sym typeface="+mn-lt"/>
              </a:rPr>
              <a:t>断</a:t>
            </a:r>
            <a:r>
              <a:rPr lang="zh-CN" altLang="en-US" sz="1600" dirty="0" smtClean="0">
                <a:solidFill>
                  <a:prstClr val="black">
                    <a:lumMod val="50000"/>
                    <a:lumOff val="50000"/>
                  </a:prstClr>
                </a:solidFill>
                <a:cs typeface="+mn-ea"/>
                <a:sym typeface="+mn-lt"/>
              </a:rPr>
              <a:t>的问题</a:t>
            </a:r>
            <a:r>
              <a:rPr lang="zh-CN" altLang="en-US" sz="1600" dirty="0">
                <a:solidFill>
                  <a:prstClr val="black">
                    <a:lumMod val="50000"/>
                    <a:lumOff val="50000"/>
                  </a:prstClr>
                </a:solidFill>
                <a:cs typeface="+mn-ea"/>
                <a:sym typeface="+mn-lt"/>
              </a:rPr>
              <a:t>。</a:t>
            </a:r>
            <a:endParaRPr lang="zh-CN" altLang="zh-CN" sz="1600" dirty="0">
              <a:solidFill>
                <a:prstClr val="black">
                  <a:lumMod val="50000"/>
                  <a:lumOff val="50000"/>
                </a:prstClr>
              </a:solidFill>
              <a:cs typeface="+mn-ea"/>
              <a:sym typeface="+mn-lt"/>
            </a:endParaRPr>
          </a:p>
        </p:txBody>
      </p:sp>
      <p:sp>
        <p:nvSpPr>
          <p:cNvPr id="141" name="Rectangle 66"/>
          <p:cNvSpPr>
            <a:spLocks noChangeArrowheads="1"/>
          </p:cNvSpPr>
          <p:nvPr/>
        </p:nvSpPr>
        <p:spPr bwMode="auto">
          <a:xfrm>
            <a:off x="5294641" y="2277666"/>
            <a:ext cx="2106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fontAlgn="base">
              <a:spcBef>
                <a:spcPct val="0"/>
              </a:spcBef>
              <a:spcAft>
                <a:spcPct val="0"/>
              </a:spcAft>
            </a:pPr>
            <a:r>
              <a:rPr lang="zh-CN" altLang="en-US" sz="1800" b="1" dirty="0">
                <a:solidFill>
                  <a:prstClr val="black">
                    <a:lumMod val="50000"/>
                    <a:lumOff val="50000"/>
                  </a:prstClr>
                </a:solidFill>
                <a:cs typeface="+mn-ea"/>
                <a:sym typeface="+mn-lt"/>
              </a:rPr>
              <a:t>基于文本聚类</a:t>
            </a:r>
            <a:r>
              <a:rPr lang="zh-CN" altLang="en-US" sz="1800" b="1" dirty="0" smtClean="0">
                <a:solidFill>
                  <a:prstClr val="black">
                    <a:lumMod val="50000"/>
                    <a:lumOff val="50000"/>
                  </a:prstClr>
                </a:solidFill>
                <a:cs typeface="+mn-ea"/>
                <a:sym typeface="+mn-lt"/>
              </a:rPr>
              <a:t>的算法</a:t>
            </a:r>
            <a:endParaRPr lang="en-US" altLang="zh-CN" sz="1800" b="1" dirty="0" smtClean="0">
              <a:solidFill>
                <a:prstClr val="black">
                  <a:lumMod val="50000"/>
                  <a:lumOff val="50000"/>
                </a:prstClr>
              </a:solidFill>
              <a:cs typeface="+mn-ea"/>
              <a:sym typeface="+mn-lt"/>
            </a:endParaRPr>
          </a:p>
        </p:txBody>
      </p:sp>
      <p:sp>
        <p:nvSpPr>
          <p:cNvPr id="142" name="Rectangle 66"/>
          <p:cNvSpPr>
            <a:spLocks noChangeArrowheads="1"/>
          </p:cNvSpPr>
          <p:nvPr/>
        </p:nvSpPr>
        <p:spPr bwMode="auto">
          <a:xfrm>
            <a:off x="5140467" y="3717826"/>
            <a:ext cx="2106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fontAlgn="base">
              <a:spcBef>
                <a:spcPct val="0"/>
              </a:spcBef>
              <a:spcAft>
                <a:spcPct val="0"/>
              </a:spcAft>
            </a:pPr>
            <a:r>
              <a:rPr lang="zh-CN" altLang="en-US" sz="1800" b="1" dirty="0" smtClean="0">
                <a:solidFill>
                  <a:prstClr val="black">
                    <a:lumMod val="50000"/>
                    <a:lumOff val="50000"/>
                  </a:prstClr>
                </a:solidFill>
                <a:cs typeface="+mn-ea"/>
                <a:sym typeface="+mn-lt"/>
              </a:rPr>
              <a:t>基于特征的算法</a:t>
            </a:r>
            <a:endParaRPr lang="en-US" altLang="zh-CN" sz="1800" b="1" dirty="0" smtClean="0">
              <a:solidFill>
                <a:prstClr val="black">
                  <a:lumMod val="50000"/>
                  <a:lumOff val="50000"/>
                </a:prstClr>
              </a:solidFill>
              <a:cs typeface="+mn-ea"/>
              <a:sym typeface="+mn-lt"/>
            </a:endParaRPr>
          </a:p>
        </p:txBody>
      </p:sp>
      <p:sp>
        <p:nvSpPr>
          <p:cNvPr id="143" name="Rectangle 66"/>
          <p:cNvSpPr>
            <a:spLocks noChangeArrowheads="1"/>
          </p:cNvSpPr>
          <p:nvPr/>
        </p:nvSpPr>
        <p:spPr bwMode="auto">
          <a:xfrm>
            <a:off x="9244923" y="2493690"/>
            <a:ext cx="2106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fontAlgn="base">
              <a:spcBef>
                <a:spcPct val="0"/>
              </a:spcBef>
              <a:spcAft>
                <a:spcPct val="0"/>
              </a:spcAft>
            </a:pPr>
            <a:r>
              <a:rPr lang="zh-CN" altLang="en-US" sz="1800" b="1" dirty="0" smtClean="0">
                <a:solidFill>
                  <a:prstClr val="black">
                    <a:lumMod val="50000"/>
                    <a:lumOff val="50000"/>
                  </a:prstClr>
                </a:solidFill>
                <a:cs typeface="+mn-ea"/>
                <a:sym typeface="+mn-lt"/>
              </a:rPr>
              <a:t>基于模式的算法</a:t>
            </a:r>
            <a:endParaRPr lang="en-US" altLang="zh-CN" sz="1800" b="1" dirty="0" smtClean="0">
              <a:solidFill>
                <a:prstClr val="black">
                  <a:lumMod val="50000"/>
                  <a:lumOff val="50000"/>
                </a:prstClr>
              </a:solidFill>
              <a:cs typeface="+mn-ea"/>
              <a:sym typeface="+mn-lt"/>
            </a:endParaRPr>
          </a:p>
        </p:txBody>
      </p:sp>
    </p:spTree>
    <p:custDataLst>
      <p:tags r:id="rId1"/>
    </p:custDataLst>
    <p:extLst>
      <p:ext uri="{BB962C8B-B14F-4D97-AF65-F5344CB8AC3E}">
        <p14:creationId xmlns:p14="http://schemas.microsoft.com/office/powerpoint/2010/main" val="422297908"/>
      </p:ext>
    </p:extLst>
  </p:cSld>
  <p:clrMapOvr>
    <a:masterClrMapping/>
  </p:clrMapOvr>
  <p:transition spd="slow" advTm="47784">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3"/>
                                            </p:tgtEl>
                                            <p:attrNameLst>
                                              <p:attrName>style.visibility</p:attrName>
                                            </p:attrNameLst>
                                          </p:cBhvr>
                                          <p:to>
                                            <p:strVal val="visible"/>
                                          </p:to>
                                        </p:set>
                                        <p:anim calcmode="lin" valueType="num">
                                          <p:cBhvr>
                                            <p:cTn id="11" dur="500" fill="hold"/>
                                            <p:tgtEl>
                                              <p:spTgt spid="113"/>
                                            </p:tgtEl>
                                            <p:attrNameLst>
                                              <p:attrName>ppt_w</p:attrName>
                                            </p:attrNameLst>
                                          </p:cBhvr>
                                          <p:tavLst>
                                            <p:tav tm="0">
                                              <p:val>
                                                <p:fltVal val="0"/>
                                              </p:val>
                                            </p:tav>
                                            <p:tav tm="100000">
                                              <p:val>
                                                <p:strVal val="#ppt_w"/>
                                              </p:val>
                                            </p:tav>
                                          </p:tavLst>
                                        </p:anim>
                                        <p:anim calcmode="lin" valueType="num">
                                          <p:cBhvr>
                                            <p:cTn id="12" dur="500" fill="hold"/>
                                            <p:tgtEl>
                                              <p:spTgt spid="113"/>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6"/>
                                            </p:tgtEl>
                                            <p:attrNameLst>
                                              <p:attrName>style.visibility</p:attrName>
                                            </p:attrNameLst>
                                          </p:cBhvr>
                                          <p:to>
                                            <p:strVal val="visible"/>
                                          </p:to>
                                        </p:set>
                                        <p:animEffect transition="in" filter="wipe(down)">
                                          <p:cBhvr>
                                            <p:cTn id="15" dur="500"/>
                                            <p:tgtEl>
                                              <p:spTgt spid="116"/>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18"/>
                                            </p:tgtEl>
                                            <p:attrNameLst>
                                              <p:attrName>style.visibility</p:attrName>
                                            </p:attrNameLst>
                                          </p:cBhvr>
                                          <p:to>
                                            <p:strVal val="visible"/>
                                          </p:to>
                                        </p:set>
                                        <p:anim calcmode="lin" valueType="num">
                                          <p:cBhvr>
                                            <p:cTn id="18" dur="500" fill="hold"/>
                                            <p:tgtEl>
                                              <p:spTgt spid="118"/>
                                            </p:tgtEl>
                                            <p:attrNameLst>
                                              <p:attrName>ppt_w</p:attrName>
                                            </p:attrNameLst>
                                          </p:cBhvr>
                                          <p:tavLst>
                                            <p:tav tm="0">
                                              <p:val>
                                                <p:strVal val="#ppt_w*0.70"/>
                                              </p:val>
                                            </p:tav>
                                            <p:tav tm="100000">
                                              <p:val>
                                                <p:strVal val="#ppt_w"/>
                                              </p:val>
                                            </p:tav>
                                          </p:tavLst>
                                        </p:anim>
                                        <p:anim calcmode="lin" valueType="num">
                                          <p:cBhvr>
                                            <p:cTn id="19" dur="500" fill="hold"/>
                                            <p:tgtEl>
                                              <p:spTgt spid="118"/>
                                            </p:tgtEl>
                                            <p:attrNameLst>
                                              <p:attrName>ppt_h</p:attrName>
                                            </p:attrNameLst>
                                          </p:cBhvr>
                                          <p:tavLst>
                                            <p:tav tm="0">
                                              <p:val>
                                                <p:strVal val="#ppt_h"/>
                                              </p:val>
                                            </p:tav>
                                            <p:tav tm="100000">
                                              <p:val>
                                                <p:strVal val="#ppt_h"/>
                                              </p:val>
                                            </p:tav>
                                          </p:tavLst>
                                        </p:anim>
                                        <p:animEffect transition="in" filter="fade">
                                          <p:cBhvr>
                                            <p:cTn id="20" dur="500"/>
                                            <p:tgtEl>
                                              <p:spTgt spid="118"/>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anim calcmode="lin" valueType="num">
                                          <p:cBhvr>
                                            <p:cTn id="24" dur="500" fill="hold"/>
                                            <p:tgtEl>
                                              <p:spTgt spid="112"/>
                                            </p:tgtEl>
                                            <p:attrNameLst>
                                              <p:attrName>ppt_x</p:attrName>
                                            </p:attrNameLst>
                                          </p:cBhvr>
                                          <p:tavLst>
                                            <p:tav tm="0">
                                              <p:val>
                                                <p:strVal val="#ppt_x"/>
                                              </p:val>
                                            </p:tav>
                                            <p:tav tm="100000">
                                              <p:val>
                                                <p:strVal val="#ppt_x"/>
                                              </p:val>
                                            </p:tav>
                                          </p:tavLst>
                                        </p:anim>
                                        <p:anim calcmode="lin" valueType="num">
                                          <p:cBhvr>
                                            <p:cTn id="25" dur="500" fill="hold"/>
                                            <p:tgtEl>
                                              <p:spTgt spid="11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500"/>
                                            <p:tgtEl>
                                              <p:spTgt spid="117"/>
                                            </p:tgtEl>
                                          </p:cBhvr>
                                        </p:animEffect>
                                        <p:anim calcmode="lin" valueType="num">
                                          <p:cBhvr>
                                            <p:cTn id="29" dur="500" fill="hold"/>
                                            <p:tgtEl>
                                              <p:spTgt spid="117"/>
                                            </p:tgtEl>
                                            <p:attrNameLst>
                                              <p:attrName>ppt_x</p:attrName>
                                            </p:attrNameLst>
                                          </p:cBhvr>
                                          <p:tavLst>
                                            <p:tav tm="0">
                                              <p:val>
                                                <p:strVal val="#ppt_x"/>
                                              </p:val>
                                            </p:tav>
                                            <p:tav tm="100000">
                                              <p:val>
                                                <p:strVal val="#ppt_x"/>
                                              </p:val>
                                            </p:tav>
                                          </p:tavLst>
                                        </p:anim>
                                        <p:anim calcmode="lin" valueType="num">
                                          <p:cBhvr>
                                            <p:cTn id="30" dur="500" fill="hold"/>
                                            <p:tgtEl>
                                              <p:spTgt spid="117"/>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20"/>
                                            </p:tgtEl>
                                            <p:attrNameLst>
                                              <p:attrName>style.visibility</p:attrName>
                                            </p:attrNameLst>
                                          </p:cBhvr>
                                          <p:to>
                                            <p:strVal val="visible"/>
                                          </p:to>
                                        </p:set>
                                        <p:anim calcmode="lin" valueType="num">
                                          <p:cBhvr>
                                            <p:cTn id="33" dur="500" fill="hold"/>
                                            <p:tgtEl>
                                              <p:spTgt spid="120"/>
                                            </p:tgtEl>
                                            <p:attrNameLst>
                                              <p:attrName>ppt_w</p:attrName>
                                            </p:attrNameLst>
                                          </p:cBhvr>
                                          <p:tavLst>
                                            <p:tav tm="0">
                                              <p:val>
                                                <p:fltVal val="0"/>
                                              </p:val>
                                            </p:tav>
                                            <p:tav tm="100000">
                                              <p:val>
                                                <p:strVal val="#ppt_w"/>
                                              </p:val>
                                            </p:tav>
                                          </p:tavLst>
                                        </p:anim>
                                        <p:anim calcmode="lin" valueType="num">
                                          <p:cBhvr>
                                            <p:cTn id="34" dur="500" fill="hold"/>
                                            <p:tgtEl>
                                              <p:spTgt spid="120"/>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23"/>
                                            </p:tgtEl>
                                            <p:attrNameLst>
                                              <p:attrName>style.visibility</p:attrName>
                                            </p:attrNameLst>
                                          </p:cBhvr>
                                          <p:to>
                                            <p:strVal val="visible"/>
                                          </p:to>
                                        </p:set>
                                        <p:animEffect transition="in" filter="wipe(down)">
                                          <p:cBhvr>
                                            <p:cTn id="37" dur="500"/>
                                            <p:tgtEl>
                                              <p:spTgt spid="123"/>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25"/>
                                            </p:tgtEl>
                                            <p:attrNameLst>
                                              <p:attrName>style.visibility</p:attrName>
                                            </p:attrNameLst>
                                          </p:cBhvr>
                                          <p:to>
                                            <p:strVal val="visible"/>
                                          </p:to>
                                        </p:set>
                                        <p:anim calcmode="lin" valueType="num">
                                          <p:cBhvr>
                                            <p:cTn id="40" dur="500" fill="hold"/>
                                            <p:tgtEl>
                                              <p:spTgt spid="125"/>
                                            </p:tgtEl>
                                            <p:attrNameLst>
                                              <p:attrName>ppt_w</p:attrName>
                                            </p:attrNameLst>
                                          </p:cBhvr>
                                          <p:tavLst>
                                            <p:tav tm="0">
                                              <p:val>
                                                <p:strVal val="#ppt_w*0.70"/>
                                              </p:val>
                                            </p:tav>
                                            <p:tav tm="100000">
                                              <p:val>
                                                <p:strVal val="#ppt_w"/>
                                              </p:val>
                                            </p:tav>
                                          </p:tavLst>
                                        </p:anim>
                                        <p:anim calcmode="lin" valueType="num">
                                          <p:cBhvr>
                                            <p:cTn id="41" dur="500" fill="hold"/>
                                            <p:tgtEl>
                                              <p:spTgt spid="125"/>
                                            </p:tgtEl>
                                            <p:attrNameLst>
                                              <p:attrName>ppt_h</p:attrName>
                                            </p:attrNameLst>
                                          </p:cBhvr>
                                          <p:tavLst>
                                            <p:tav tm="0">
                                              <p:val>
                                                <p:strVal val="#ppt_h"/>
                                              </p:val>
                                            </p:tav>
                                            <p:tav tm="100000">
                                              <p:val>
                                                <p:strVal val="#ppt_h"/>
                                              </p:val>
                                            </p:tav>
                                          </p:tavLst>
                                        </p:anim>
                                        <p:animEffect transition="in" filter="fade">
                                          <p:cBhvr>
                                            <p:cTn id="42" dur="500"/>
                                            <p:tgtEl>
                                              <p:spTgt spid="125"/>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500"/>
                                            <p:tgtEl>
                                              <p:spTgt spid="119"/>
                                            </p:tgtEl>
                                          </p:cBhvr>
                                        </p:animEffect>
                                        <p:anim calcmode="lin" valueType="num">
                                          <p:cBhvr>
                                            <p:cTn id="46" dur="500" fill="hold"/>
                                            <p:tgtEl>
                                              <p:spTgt spid="119"/>
                                            </p:tgtEl>
                                            <p:attrNameLst>
                                              <p:attrName>ppt_x</p:attrName>
                                            </p:attrNameLst>
                                          </p:cBhvr>
                                          <p:tavLst>
                                            <p:tav tm="0">
                                              <p:val>
                                                <p:strVal val="#ppt_x"/>
                                              </p:val>
                                            </p:tav>
                                            <p:tav tm="100000">
                                              <p:val>
                                                <p:strVal val="#ppt_x"/>
                                              </p:val>
                                            </p:tav>
                                          </p:tavLst>
                                        </p:anim>
                                        <p:anim calcmode="lin" valueType="num">
                                          <p:cBhvr>
                                            <p:cTn id="47" dur="500" fill="hold"/>
                                            <p:tgtEl>
                                              <p:spTgt spid="119"/>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24"/>
                                            </p:tgtEl>
                                            <p:attrNameLst>
                                              <p:attrName>style.visibility</p:attrName>
                                            </p:attrNameLst>
                                          </p:cBhvr>
                                          <p:to>
                                            <p:strVal val="visible"/>
                                          </p:to>
                                        </p:set>
                                        <p:animEffect transition="in" filter="fade">
                                          <p:cBhvr>
                                            <p:cTn id="50" dur="500"/>
                                            <p:tgtEl>
                                              <p:spTgt spid="124"/>
                                            </p:tgtEl>
                                          </p:cBhvr>
                                        </p:animEffect>
                                        <p:anim calcmode="lin" valueType="num">
                                          <p:cBhvr>
                                            <p:cTn id="51" dur="500" fill="hold"/>
                                            <p:tgtEl>
                                              <p:spTgt spid="124"/>
                                            </p:tgtEl>
                                            <p:attrNameLst>
                                              <p:attrName>ppt_x</p:attrName>
                                            </p:attrNameLst>
                                          </p:cBhvr>
                                          <p:tavLst>
                                            <p:tav tm="0">
                                              <p:val>
                                                <p:strVal val="#ppt_x"/>
                                              </p:val>
                                            </p:tav>
                                            <p:tav tm="100000">
                                              <p:val>
                                                <p:strVal val="#ppt_x"/>
                                              </p:val>
                                            </p:tav>
                                          </p:tavLst>
                                        </p:anim>
                                        <p:anim calcmode="lin" valueType="num">
                                          <p:cBhvr>
                                            <p:cTn id="52" dur="500" fill="hold"/>
                                            <p:tgtEl>
                                              <p:spTgt spid="124"/>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27"/>
                                            </p:tgtEl>
                                            <p:attrNameLst>
                                              <p:attrName>style.visibility</p:attrName>
                                            </p:attrNameLst>
                                          </p:cBhvr>
                                          <p:to>
                                            <p:strVal val="visible"/>
                                          </p:to>
                                        </p:set>
                                        <p:anim calcmode="lin" valueType="num">
                                          <p:cBhvr>
                                            <p:cTn id="55" dur="500" fill="hold"/>
                                            <p:tgtEl>
                                              <p:spTgt spid="127"/>
                                            </p:tgtEl>
                                            <p:attrNameLst>
                                              <p:attrName>ppt_w</p:attrName>
                                            </p:attrNameLst>
                                          </p:cBhvr>
                                          <p:tavLst>
                                            <p:tav tm="0">
                                              <p:val>
                                                <p:fltVal val="0"/>
                                              </p:val>
                                            </p:tav>
                                            <p:tav tm="100000">
                                              <p:val>
                                                <p:strVal val="#ppt_w"/>
                                              </p:val>
                                            </p:tav>
                                          </p:tavLst>
                                        </p:anim>
                                        <p:anim calcmode="lin" valueType="num">
                                          <p:cBhvr>
                                            <p:cTn id="56" dur="500" fill="hold"/>
                                            <p:tgtEl>
                                              <p:spTgt spid="127"/>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30"/>
                                            </p:tgtEl>
                                            <p:attrNameLst>
                                              <p:attrName>style.visibility</p:attrName>
                                            </p:attrNameLst>
                                          </p:cBhvr>
                                          <p:to>
                                            <p:strVal val="visible"/>
                                          </p:to>
                                        </p:set>
                                        <p:animEffect transition="in" filter="wipe(down)">
                                          <p:cBhvr>
                                            <p:cTn id="59" dur="500"/>
                                            <p:tgtEl>
                                              <p:spTgt spid="130"/>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32"/>
                                            </p:tgtEl>
                                            <p:attrNameLst>
                                              <p:attrName>style.visibility</p:attrName>
                                            </p:attrNameLst>
                                          </p:cBhvr>
                                          <p:to>
                                            <p:strVal val="visible"/>
                                          </p:to>
                                        </p:set>
                                        <p:anim calcmode="lin" valueType="num">
                                          <p:cBhvr>
                                            <p:cTn id="62" dur="500" fill="hold"/>
                                            <p:tgtEl>
                                              <p:spTgt spid="132"/>
                                            </p:tgtEl>
                                            <p:attrNameLst>
                                              <p:attrName>ppt_w</p:attrName>
                                            </p:attrNameLst>
                                          </p:cBhvr>
                                          <p:tavLst>
                                            <p:tav tm="0">
                                              <p:val>
                                                <p:strVal val="#ppt_w*0.70"/>
                                              </p:val>
                                            </p:tav>
                                            <p:tav tm="100000">
                                              <p:val>
                                                <p:strVal val="#ppt_w"/>
                                              </p:val>
                                            </p:tav>
                                          </p:tavLst>
                                        </p:anim>
                                        <p:anim calcmode="lin" valueType="num">
                                          <p:cBhvr>
                                            <p:cTn id="63" dur="500" fill="hold"/>
                                            <p:tgtEl>
                                              <p:spTgt spid="132"/>
                                            </p:tgtEl>
                                            <p:attrNameLst>
                                              <p:attrName>ppt_h</p:attrName>
                                            </p:attrNameLst>
                                          </p:cBhvr>
                                          <p:tavLst>
                                            <p:tav tm="0">
                                              <p:val>
                                                <p:strVal val="#ppt_h"/>
                                              </p:val>
                                            </p:tav>
                                            <p:tav tm="100000">
                                              <p:val>
                                                <p:strVal val="#ppt_h"/>
                                              </p:val>
                                            </p:tav>
                                          </p:tavLst>
                                        </p:anim>
                                        <p:animEffect transition="in" filter="fade">
                                          <p:cBhvr>
                                            <p:cTn id="64" dur="500"/>
                                            <p:tgtEl>
                                              <p:spTgt spid="132"/>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26"/>
                                            </p:tgtEl>
                                            <p:attrNameLst>
                                              <p:attrName>style.visibility</p:attrName>
                                            </p:attrNameLst>
                                          </p:cBhvr>
                                          <p:to>
                                            <p:strVal val="visible"/>
                                          </p:to>
                                        </p:set>
                                        <p:animEffect transition="in" filter="fade">
                                          <p:cBhvr>
                                            <p:cTn id="67" dur="500"/>
                                            <p:tgtEl>
                                              <p:spTgt spid="126"/>
                                            </p:tgtEl>
                                          </p:cBhvr>
                                        </p:animEffect>
                                        <p:anim calcmode="lin" valueType="num">
                                          <p:cBhvr>
                                            <p:cTn id="68" dur="500" fill="hold"/>
                                            <p:tgtEl>
                                              <p:spTgt spid="126"/>
                                            </p:tgtEl>
                                            <p:attrNameLst>
                                              <p:attrName>ppt_x</p:attrName>
                                            </p:attrNameLst>
                                          </p:cBhvr>
                                          <p:tavLst>
                                            <p:tav tm="0">
                                              <p:val>
                                                <p:strVal val="#ppt_x"/>
                                              </p:val>
                                            </p:tav>
                                            <p:tav tm="100000">
                                              <p:val>
                                                <p:strVal val="#ppt_x"/>
                                              </p:val>
                                            </p:tav>
                                          </p:tavLst>
                                        </p:anim>
                                        <p:anim calcmode="lin" valueType="num">
                                          <p:cBhvr>
                                            <p:cTn id="69" dur="500" fill="hold"/>
                                            <p:tgtEl>
                                              <p:spTgt spid="12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31"/>
                                            </p:tgtEl>
                                            <p:attrNameLst>
                                              <p:attrName>style.visibility</p:attrName>
                                            </p:attrNameLst>
                                          </p:cBhvr>
                                          <p:to>
                                            <p:strVal val="visible"/>
                                          </p:to>
                                        </p:set>
                                        <p:animEffect transition="in" filter="fade">
                                          <p:cBhvr>
                                            <p:cTn id="72" dur="500"/>
                                            <p:tgtEl>
                                              <p:spTgt spid="131"/>
                                            </p:tgtEl>
                                          </p:cBhvr>
                                        </p:animEffect>
                                        <p:anim calcmode="lin" valueType="num">
                                          <p:cBhvr>
                                            <p:cTn id="73" dur="500" fill="hold"/>
                                            <p:tgtEl>
                                              <p:spTgt spid="131"/>
                                            </p:tgtEl>
                                            <p:attrNameLst>
                                              <p:attrName>ppt_x</p:attrName>
                                            </p:attrNameLst>
                                          </p:cBhvr>
                                          <p:tavLst>
                                            <p:tav tm="0">
                                              <p:val>
                                                <p:strVal val="#ppt_x"/>
                                              </p:val>
                                            </p:tav>
                                            <p:tav tm="100000">
                                              <p:val>
                                                <p:strVal val="#ppt_x"/>
                                              </p:val>
                                            </p:tav>
                                          </p:tavLst>
                                        </p:anim>
                                        <p:anim calcmode="lin" valueType="num">
                                          <p:cBhvr>
                                            <p:cTn id="74" dur="500" fill="hold"/>
                                            <p:tgtEl>
                                              <p:spTgt spid="131"/>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34"/>
                                            </p:tgtEl>
                                            <p:attrNameLst>
                                              <p:attrName>style.visibility</p:attrName>
                                            </p:attrNameLst>
                                          </p:cBhvr>
                                          <p:to>
                                            <p:strVal val="visible"/>
                                          </p:to>
                                        </p:set>
                                        <p:anim calcmode="lin" valueType="num">
                                          <p:cBhvr>
                                            <p:cTn id="77" dur="500" fill="hold"/>
                                            <p:tgtEl>
                                              <p:spTgt spid="134"/>
                                            </p:tgtEl>
                                            <p:attrNameLst>
                                              <p:attrName>ppt_w</p:attrName>
                                            </p:attrNameLst>
                                          </p:cBhvr>
                                          <p:tavLst>
                                            <p:tav tm="0">
                                              <p:val>
                                                <p:fltVal val="0"/>
                                              </p:val>
                                            </p:tav>
                                            <p:tav tm="100000">
                                              <p:val>
                                                <p:strVal val="#ppt_w"/>
                                              </p:val>
                                            </p:tav>
                                          </p:tavLst>
                                        </p:anim>
                                        <p:anim calcmode="lin" valueType="num">
                                          <p:cBhvr>
                                            <p:cTn id="78" dur="500" fill="hold"/>
                                            <p:tgtEl>
                                              <p:spTgt spid="134"/>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37"/>
                                            </p:tgtEl>
                                            <p:attrNameLst>
                                              <p:attrName>style.visibility</p:attrName>
                                            </p:attrNameLst>
                                          </p:cBhvr>
                                          <p:to>
                                            <p:strVal val="visible"/>
                                          </p:to>
                                        </p:set>
                                        <p:animEffect transition="in" filter="wipe(down)">
                                          <p:cBhvr>
                                            <p:cTn id="81" dur="500"/>
                                            <p:tgtEl>
                                              <p:spTgt spid="137"/>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39"/>
                                            </p:tgtEl>
                                            <p:attrNameLst>
                                              <p:attrName>style.visibility</p:attrName>
                                            </p:attrNameLst>
                                          </p:cBhvr>
                                          <p:to>
                                            <p:strVal val="visible"/>
                                          </p:to>
                                        </p:set>
                                        <p:anim calcmode="lin" valueType="num">
                                          <p:cBhvr>
                                            <p:cTn id="84" dur="500" fill="hold"/>
                                            <p:tgtEl>
                                              <p:spTgt spid="139"/>
                                            </p:tgtEl>
                                            <p:attrNameLst>
                                              <p:attrName>ppt_w</p:attrName>
                                            </p:attrNameLst>
                                          </p:cBhvr>
                                          <p:tavLst>
                                            <p:tav tm="0">
                                              <p:val>
                                                <p:strVal val="#ppt_w*0.70"/>
                                              </p:val>
                                            </p:tav>
                                            <p:tav tm="100000">
                                              <p:val>
                                                <p:strVal val="#ppt_w"/>
                                              </p:val>
                                            </p:tav>
                                          </p:tavLst>
                                        </p:anim>
                                        <p:anim calcmode="lin" valueType="num">
                                          <p:cBhvr>
                                            <p:cTn id="85" dur="500" fill="hold"/>
                                            <p:tgtEl>
                                              <p:spTgt spid="139"/>
                                            </p:tgtEl>
                                            <p:attrNameLst>
                                              <p:attrName>ppt_h</p:attrName>
                                            </p:attrNameLst>
                                          </p:cBhvr>
                                          <p:tavLst>
                                            <p:tav tm="0">
                                              <p:val>
                                                <p:strVal val="#ppt_h"/>
                                              </p:val>
                                            </p:tav>
                                            <p:tav tm="100000">
                                              <p:val>
                                                <p:strVal val="#ppt_h"/>
                                              </p:val>
                                            </p:tav>
                                          </p:tavLst>
                                        </p:anim>
                                        <p:animEffect transition="in" filter="fade">
                                          <p:cBhvr>
                                            <p:cTn id="86" dur="500"/>
                                            <p:tgtEl>
                                              <p:spTgt spid="139"/>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33"/>
                                            </p:tgtEl>
                                            <p:attrNameLst>
                                              <p:attrName>style.visibility</p:attrName>
                                            </p:attrNameLst>
                                          </p:cBhvr>
                                          <p:to>
                                            <p:strVal val="visible"/>
                                          </p:to>
                                        </p:set>
                                        <p:animEffect transition="in" filter="fade">
                                          <p:cBhvr>
                                            <p:cTn id="89" dur="500"/>
                                            <p:tgtEl>
                                              <p:spTgt spid="133"/>
                                            </p:tgtEl>
                                          </p:cBhvr>
                                        </p:animEffect>
                                        <p:anim calcmode="lin" valueType="num">
                                          <p:cBhvr>
                                            <p:cTn id="90" dur="500" fill="hold"/>
                                            <p:tgtEl>
                                              <p:spTgt spid="133"/>
                                            </p:tgtEl>
                                            <p:attrNameLst>
                                              <p:attrName>ppt_x</p:attrName>
                                            </p:attrNameLst>
                                          </p:cBhvr>
                                          <p:tavLst>
                                            <p:tav tm="0">
                                              <p:val>
                                                <p:strVal val="#ppt_x"/>
                                              </p:val>
                                            </p:tav>
                                            <p:tav tm="100000">
                                              <p:val>
                                                <p:strVal val="#ppt_x"/>
                                              </p:val>
                                            </p:tav>
                                          </p:tavLst>
                                        </p:anim>
                                        <p:anim calcmode="lin" valueType="num">
                                          <p:cBhvr>
                                            <p:cTn id="91" dur="500" fill="hold"/>
                                            <p:tgtEl>
                                              <p:spTgt spid="133"/>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38"/>
                                            </p:tgtEl>
                                            <p:attrNameLst>
                                              <p:attrName>style.visibility</p:attrName>
                                            </p:attrNameLst>
                                          </p:cBhvr>
                                          <p:to>
                                            <p:strVal val="visible"/>
                                          </p:to>
                                        </p:set>
                                        <p:animEffect transition="in" filter="fade">
                                          <p:cBhvr>
                                            <p:cTn id="94" dur="500"/>
                                            <p:tgtEl>
                                              <p:spTgt spid="138"/>
                                            </p:tgtEl>
                                          </p:cBhvr>
                                        </p:animEffect>
                                        <p:anim calcmode="lin" valueType="num">
                                          <p:cBhvr>
                                            <p:cTn id="95" dur="500" fill="hold"/>
                                            <p:tgtEl>
                                              <p:spTgt spid="138"/>
                                            </p:tgtEl>
                                            <p:attrNameLst>
                                              <p:attrName>ppt_x</p:attrName>
                                            </p:attrNameLst>
                                          </p:cBhvr>
                                          <p:tavLst>
                                            <p:tav tm="0">
                                              <p:val>
                                                <p:strVal val="#ppt_x"/>
                                              </p:val>
                                            </p:tav>
                                            <p:tav tm="100000">
                                              <p:val>
                                                <p:strVal val="#ppt_x"/>
                                              </p:val>
                                            </p:tav>
                                          </p:tavLst>
                                        </p:anim>
                                        <p:anim calcmode="lin" valueType="num">
                                          <p:cBhvr>
                                            <p:cTn id="96" dur="500" fill="hold"/>
                                            <p:tgtEl>
                                              <p:spTgt spid="138"/>
                                            </p:tgtEl>
                                            <p:attrNameLst>
                                              <p:attrName>ppt_y</p:attrName>
                                            </p:attrNameLst>
                                          </p:cBhvr>
                                          <p:tavLst>
                                            <p:tav tm="0">
                                              <p:val>
                                                <p:strVal val="#ppt_y-.1"/>
                                              </p:val>
                                            </p:tav>
                                            <p:tav tm="100000">
                                              <p:val>
                                                <p:strVal val="#ppt_y"/>
                                              </p:val>
                                            </p:tav>
                                          </p:tavLst>
                                        </p:anim>
                                      </p:childTnLst>
                                    </p:cTn>
                                  </p:par>
                                  <p:par>
                                    <p:cTn id="97" presetID="55" presetClass="entr" presetSubtype="0" fill="hold" grpId="0" nodeType="withEffect">
                                      <p:stCondLst>
                                        <p:cond delay="1500"/>
                                      </p:stCondLst>
                                      <p:childTnLst>
                                        <p:set>
                                          <p:cBhvr>
                                            <p:cTn id="98" dur="1" fill="hold">
                                              <p:stCondLst>
                                                <p:cond delay="0"/>
                                              </p:stCondLst>
                                            </p:cTn>
                                            <p:tgtEl>
                                              <p:spTgt spid="140"/>
                                            </p:tgtEl>
                                            <p:attrNameLst>
                                              <p:attrName>style.visibility</p:attrName>
                                            </p:attrNameLst>
                                          </p:cBhvr>
                                          <p:to>
                                            <p:strVal val="visible"/>
                                          </p:to>
                                        </p:set>
                                        <p:anim calcmode="lin" valueType="num">
                                          <p:cBhvr>
                                            <p:cTn id="99" dur="500" fill="hold"/>
                                            <p:tgtEl>
                                              <p:spTgt spid="140"/>
                                            </p:tgtEl>
                                            <p:attrNameLst>
                                              <p:attrName>ppt_w</p:attrName>
                                            </p:attrNameLst>
                                          </p:cBhvr>
                                          <p:tavLst>
                                            <p:tav tm="0">
                                              <p:val>
                                                <p:strVal val="#ppt_w*0.70"/>
                                              </p:val>
                                            </p:tav>
                                            <p:tav tm="100000">
                                              <p:val>
                                                <p:strVal val="#ppt_w"/>
                                              </p:val>
                                            </p:tav>
                                          </p:tavLst>
                                        </p:anim>
                                        <p:anim calcmode="lin" valueType="num">
                                          <p:cBhvr>
                                            <p:cTn id="100" dur="500" fill="hold"/>
                                            <p:tgtEl>
                                              <p:spTgt spid="140"/>
                                            </p:tgtEl>
                                            <p:attrNameLst>
                                              <p:attrName>ppt_h</p:attrName>
                                            </p:attrNameLst>
                                          </p:cBhvr>
                                          <p:tavLst>
                                            <p:tav tm="0">
                                              <p:val>
                                                <p:strVal val="#ppt_h"/>
                                              </p:val>
                                            </p:tav>
                                            <p:tav tm="100000">
                                              <p:val>
                                                <p:strVal val="#ppt_h"/>
                                              </p:val>
                                            </p:tav>
                                          </p:tavLst>
                                        </p:anim>
                                        <p:animEffect transition="in" filter="fade">
                                          <p:cBhvr>
                                            <p:cTn id="101" dur="500"/>
                                            <p:tgtEl>
                                              <p:spTgt spid="140"/>
                                            </p:tgtEl>
                                          </p:cBhvr>
                                        </p:animEffect>
                                      </p:childTnLst>
                                    </p:cTn>
                                  </p:par>
                                  <p:par>
                                    <p:cTn id="102" presetID="55" presetClass="entr" presetSubtype="0" fill="hold" grpId="0" nodeType="withEffect">
                                      <p:stCondLst>
                                        <p:cond delay="1500"/>
                                      </p:stCondLst>
                                      <p:childTnLst>
                                        <p:set>
                                          <p:cBhvr>
                                            <p:cTn id="103" dur="1" fill="hold">
                                              <p:stCondLst>
                                                <p:cond delay="0"/>
                                              </p:stCondLst>
                                            </p:cTn>
                                            <p:tgtEl>
                                              <p:spTgt spid="141"/>
                                            </p:tgtEl>
                                            <p:attrNameLst>
                                              <p:attrName>style.visibility</p:attrName>
                                            </p:attrNameLst>
                                          </p:cBhvr>
                                          <p:to>
                                            <p:strVal val="visible"/>
                                          </p:to>
                                        </p:set>
                                        <p:anim calcmode="lin" valueType="num">
                                          <p:cBhvr>
                                            <p:cTn id="104" dur="500" fill="hold"/>
                                            <p:tgtEl>
                                              <p:spTgt spid="141"/>
                                            </p:tgtEl>
                                            <p:attrNameLst>
                                              <p:attrName>ppt_w</p:attrName>
                                            </p:attrNameLst>
                                          </p:cBhvr>
                                          <p:tavLst>
                                            <p:tav tm="0">
                                              <p:val>
                                                <p:strVal val="#ppt_w*0.70"/>
                                              </p:val>
                                            </p:tav>
                                            <p:tav tm="100000">
                                              <p:val>
                                                <p:strVal val="#ppt_w"/>
                                              </p:val>
                                            </p:tav>
                                          </p:tavLst>
                                        </p:anim>
                                        <p:anim calcmode="lin" valueType="num">
                                          <p:cBhvr>
                                            <p:cTn id="105" dur="500" fill="hold"/>
                                            <p:tgtEl>
                                              <p:spTgt spid="141"/>
                                            </p:tgtEl>
                                            <p:attrNameLst>
                                              <p:attrName>ppt_h</p:attrName>
                                            </p:attrNameLst>
                                          </p:cBhvr>
                                          <p:tavLst>
                                            <p:tav tm="0">
                                              <p:val>
                                                <p:strVal val="#ppt_h"/>
                                              </p:val>
                                            </p:tav>
                                            <p:tav tm="100000">
                                              <p:val>
                                                <p:strVal val="#ppt_h"/>
                                              </p:val>
                                            </p:tav>
                                          </p:tavLst>
                                        </p:anim>
                                        <p:animEffect transition="in" filter="fade">
                                          <p:cBhvr>
                                            <p:cTn id="106" dur="500"/>
                                            <p:tgtEl>
                                              <p:spTgt spid="141"/>
                                            </p:tgtEl>
                                          </p:cBhvr>
                                        </p:animEffect>
                                      </p:childTnLst>
                                    </p:cTn>
                                  </p:par>
                                  <p:par>
                                    <p:cTn id="107" presetID="55" presetClass="entr" presetSubtype="0" fill="hold" grpId="0" nodeType="withEffect">
                                      <p:stCondLst>
                                        <p:cond delay="1500"/>
                                      </p:stCondLst>
                                      <p:childTnLst>
                                        <p:set>
                                          <p:cBhvr>
                                            <p:cTn id="108" dur="1" fill="hold">
                                              <p:stCondLst>
                                                <p:cond delay="0"/>
                                              </p:stCondLst>
                                            </p:cTn>
                                            <p:tgtEl>
                                              <p:spTgt spid="142"/>
                                            </p:tgtEl>
                                            <p:attrNameLst>
                                              <p:attrName>style.visibility</p:attrName>
                                            </p:attrNameLst>
                                          </p:cBhvr>
                                          <p:to>
                                            <p:strVal val="visible"/>
                                          </p:to>
                                        </p:set>
                                        <p:anim calcmode="lin" valueType="num">
                                          <p:cBhvr>
                                            <p:cTn id="109" dur="500" fill="hold"/>
                                            <p:tgtEl>
                                              <p:spTgt spid="142"/>
                                            </p:tgtEl>
                                            <p:attrNameLst>
                                              <p:attrName>ppt_w</p:attrName>
                                            </p:attrNameLst>
                                          </p:cBhvr>
                                          <p:tavLst>
                                            <p:tav tm="0">
                                              <p:val>
                                                <p:strVal val="#ppt_w*0.70"/>
                                              </p:val>
                                            </p:tav>
                                            <p:tav tm="100000">
                                              <p:val>
                                                <p:strVal val="#ppt_w"/>
                                              </p:val>
                                            </p:tav>
                                          </p:tavLst>
                                        </p:anim>
                                        <p:anim calcmode="lin" valueType="num">
                                          <p:cBhvr>
                                            <p:cTn id="110" dur="500" fill="hold"/>
                                            <p:tgtEl>
                                              <p:spTgt spid="142"/>
                                            </p:tgtEl>
                                            <p:attrNameLst>
                                              <p:attrName>ppt_h</p:attrName>
                                            </p:attrNameLst>
                                          </p:cBhvr>
                                          <p:tavLst>
                                            <p:tav tm="0">
                                              <p:val>
                                                <p:strVal val="#ppt_h"/>
                                              </p:val>
                                            </p:tav>
                                            <p:tav tm="100000">
                                              <p:val>
                                                <p:strVal val="#ppt_h"/>
                                              </p:val>
                                            </p:tav>
                                          </p:tavLst>
                                        </p:anim>
                                        <p:animEffect transition="in" filter="fade">
                                          <p:cBhvr>
                                            <p:cTn id="111" dur="500"/>
                                            <p:tgtEl>
                                              <p:spTgt spid="142"/>
                                            </p:tgtEl>
                                          </p:cBhvr>
                                        </p:animEffect>
                                      </p:childTnLst>
                                    </p:cTn>
                                  </p:par>
                                  <p:par>
                                    <p:cTn id="112" presetID="55" presetClass="entr" presetSubtype="0" fill="hold" grpId="0" nodeType="withEffect">
                                      <p:stCondLst>
                                        <p:cond delay="1500"/>
                                      </p:stCondLst>
                                      <p:childTnLst>
                                        <p:set>
                                          <p:cBhvr>
                                            <p:cTn id="113" dur="1" fill="hold">
                                              <p:stCondLst>
                                                <p:cond delay="0"/>
                                              </p:stCondLst>
                                            </p:cTn>
                                            <p:tgtEl>
                                              <p:spTgt spid="143"/>
                                            </p:tgtEl>
                                            <p:attrNameLst>
                                              <p:attrName>style.visibility</p:attrName>
                                            </p:attrNameLst>
                                          </p:cBhvr>
                                          <p:to>
                                            <p:strVal val="visible"/>
                                          </p:to>
                                        </p:set>
                                        <p:anim calcmode="lin" valueType="num">
                                          <p:cBhvr>
                                            <p:cTn id="114" dur="500" fill="hold"/>
                                            <p:tgtEl>
                                              <p:spTgt spid="143"/>
                                            </p:tgtEl>
                                            <p:attrNameLst>
                                              <p:attrName>ppt_w</p:attrName>
                                            </p:attrNameLst>
                                          </p:cBhvr>
                                          <p:tavLst>
                                            <p:tav tm="0">
                                              <p:val>
                                                <p:strVal val="#ppt_w*0.70"/>
                                              </p:val>
                                            </p:tav>
                                            <p:tav tm="100000">
                                              <p:val>
                                                <p:strVal val="#ppt_w"/>
                                              </p:val>
                                            </p:tav>
                                          </p:tavLst>
                                        </p:anim>
                                        <p:anim calcmode="lin" valueType="num">
                                          <p:cBhvr>
                                            <p:cTn id="115" dur="500" fill="hold"/>
                                            <p:tgtEl>
                                              <p:spTgt spid="143"/>
                                            </p:tgtEl>
                                            <p:attrNameLst>
                                              <p:attrName>ppt_h</p:attrName>
                                            </p:attrNameLst>
                                          </p:cBhvr>
                                          <p:tavLst>
                                            <p:tav tm="0">
                                              <p:val>
                                                <p:strVal val="#ppt_h"/>
                                              </p:val>
                                            </p:tav>
                                            <p:tav tm="100000">
                                              <p:val>
                                                <p:strVal val="#ppt_h"/>
                                              </p:val>
                                            </p:tav>
                                          </p:tavLst>
                                        </p:anim>
                                        <p:animEffect transition="in" filter="fade">
                                          <p:cBhvr>
                                            <p:cTn id="116"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7" grpId="0"/>
          <p:bldP spid="118" grpId="0"/>
          <p:bldP spid="119" grpId="0" animBg="1"/>
          <p:bldP spid="124" grpId="0"/>
          <p:bldP spid="125" grpId="0"/>
          <p:bldP spid="126" grpId="0" animBg="1"/>
          <p:bldP spid="131" grpId="0"/>
          <p:bldP spid="132" grpId="0"/>
          <p:bldP spid="133" grpId="0" animBg="1"/>
          <p:bldP spid="138" grpId="0"/>
          <p:bldP spid="139" grpId="0"/>
          <p:bldP spid="140" grpId="0"/>
          <p:bldP spid="141" grpId="0"/>
          <p:bldP spid="142" grpId="0"/>
          <p:bldP spid="1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3"/>
                                            </p:tgtEl>
                                            <p:attrNameLst>
                                              <p:attrName>style.visibility</p:attrName>
                                            </p:attrNameLst>
                                          </p:cBhvr>
                                          <p:to>
                                            <p:strVal val="visible"/>
                                          </p:to>
                                        </p:set>
                                        <p:anim calcmode="lin" valueType="num">
                                          <p:cBhvr>
                                            <p:cTn id="11" dur="500" fill="hold"/>
                                            <p:tgtEl>
                                              <p:spTgt spid="113"/>
                                            </p:tgtEl>
                                            <p:attrNameLst>
                                              <p:attrName>ppt_w</p:attrName>
                                            </p:attrNameLst>
                                          </p:cBhvr>
                                          <p:tavLst>
                                            <p:tav tm="0">
                                              <p:val>
                                                <p:fltVal val="0"/>
                                              </p:val>
                                            </p:tav>
                                            <p:tav tm="100000">
                                              <p:val>
                                                <p:strVal val="#ppt_w"/>
                                              </p:val>
                                            </p:tav>
                                          </p:tavLst>
                                        </p:anim>
                                        <p:anim calcmode="lin" valueType="num">
                                          <p:cBhvr>
                                            <p:cTn id="12" dur="500" fill="hold"/>
                                            <p:tgtEl>
                                              <p:spTgt spid="113"/>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6"/>
                                            </p:tgtEl>
                                            <p:attrNameLst>
                                              <p:attrName>style.visibility</p:attrName>
                                            </p:attrNameLst>
                                          </p:cBhvr>
                                          <p:to>
                                            <p:strVal val="visible"/>
                                          </p:to>
                                        </p:set>
                                        <p:animEffect transition="in" filter="wipe(down)">
                                          <p:cBhvr>
                                            <p:cTn id="15" dur="500"/>
                                            <p:tgtEl>
                                              <p:spTgt spid="116"/>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18"/>
                                            </p:tgtEl>
                                            <p:attrNameLst>
                                              <p:attrName>style.visibility</p:attrName>
                                            </p:attrNameLst>
                                          </p:cBhvr>
                                          <p:to>
                                            <p:strVal val="visible"/>
                                          </p:to>
                                        </p:set>
                                        <p:anim calcmode="lin" valueType="num">
                                          <p:cBhvr>
                                            <p:cTn id="18" dur="500" fill="hold"/>
                                            <p:tgtEl>
                                              <p:spTgt spid="118"/>
                                            </p:tgtEl>
                                            <p:attrNameLst>
                                              <p:attrName>ppt_w</p:attrName>
                                            </p:attrNameLst>
                                          </p:cBhvr>
                                          <p:tavLst>
                                            <p:tav tm="0">
                                              <p:val>
                                                <p:strVal val="#ppt_w*0.70"/>
                                              </p:val>
                                            </p:tav>
                                            <p:tav tm="100000">
                                              <p:val>
                                                <p:strVal val="#ppt_w"/>
                                              </p:val>
                                            </p:tav>
                                          </p:tavLst>
                                        </p:anim>
                                        <p:anim calcmode="lin" valueType="num">
                                          <p:cBhvr>
                                            <p:cTn id="19" dur="500" fill="hold"/>
                                            <p:tgtEl>
                                              <p:spTgt spid="118"/>
                                            </p:tgtEl>
                                            <p:attrNameLst>
                                              <p:attrName>ppt_h</p:attrName>
                                            </p:attrNameLst>
                                          </p:cBhvr>
                                          <p:tavLst>
                                            <p:tav tm="0">
                                              <p:val>
                                                <p:strVal val="#ppt_h"/>
                                              </p:val>
                                            </p:tav>
                                            <p:tav tm="100000">
                                              <p:val>
                                                <p:strVal val="#ppt_h"/>
                                              </p:val>
                                            </p:tav>
                                          </p:tavLst>
                                        </p:anim>
                                        <p:animEffect transition="in" filter="fade">
                                          <p:cBhvr>
                                            <p:cTn id="20" dur="500"/>
                                            <p:tgtEl>
                                              <p:spTgt spid="118"/>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anim calcmode="lin" valueType="num">
                                          <p:cBhvr>
                                            <p:cTn id="24" dur="500" fill="hold"/>
                                            <p:tgtEl>
                                              <p:spTgt spid="112"/>
                                            </p:tgtEl>
                                            <p:attrNameLst>
                                              <p:attrName>ppt_x</p:attrName>
                                            </p:attrNameLst>
                                          </p:cBhvr>
                                          <p:tavLst>
                                            <p:tav tm="0">
                                              <p:val>
                                                <p:strVal val="#ppt_x"/>
                                              </p:val>
                                            </p:tav>
                                            <p:tav tm="100000">
                                              <p:val>
                                                <p:strVal val="#ppt_x"/>
                                              </p:val>
                                            </p:tav>
                                          </p:tavLst>
                                        </p:anim>
                                        <p:anim calcmode="lin" valueType="num">
                                          <p:cBhvr>
                                            <p:cTn id="25" dur="500" fill="hold"/>
                                            <p:tgtEl>
                                              <p:spTgt spid="11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500"/>
                                            <p:tgtEl>
                                              <p:spTgt spid="117"/>
                                            </p:tgtEl>
                                          </p:cBhvr>
                                        </p:animEffect>
                                        <p:anim calcmode="lin" valueType="num">
                                          <p:cBhvr>
                                            <p:cTn id="29" dur="500" fill="hold"/>
                                            <p:tgtEl>
                                              <p:spTgt spid="117"/>
                                            </p:tgtEl>
                                            <p:attrNameLst>
                                              <p:attrName>ppt_x</p:attrName>
                                            </p:attrNameLst>
                                          </p:cBhvr>
                                          <p:tavLst>
                                            <p:tav tm="0">
                                              <p:val>
                                                <p:strVal val="#ppt_x"/>
                                              </p:val>
                                            </p:tav>
                                            <p:tav tm="100000">
                                              <p:val>
                                                <p:strVal val="#ppt_x"/>
                                              </p:val>
                                            </p:tav>
                                          </p:tavLst>
                                        </p:anim>
                                        <p:anim calcmode="lin" valueType="num">
                                          <p:cBhvr>
                                            <p:cTn id="30" dur="500" fill="hold"/>
                                            <p:tgtEl>
                                              <p:spTgt spid="117"/>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20"/>
                                            </p:tgtEl>
                                            <p:attrNameLst>
                                              <p:attrName>style.visibility</p:attrName>
                                            </p:attrNameLst>
                                          </p:cBhvr>
                                          <p:to>
                                            <p:strVal val="visible"/>
                                          </p:to>
                                        </p:set>
                                        <p:anim calcmode="lin" valueType="num">
                                          <p:cBhvr>
                                            <p:cTn id="33" dur="500" fill="hold"/>
                                            <p:tgtEl>
                                              <p:spTgt spid="120"/>
                                            </p:tgtEl>
                                            <p:attrNameLst>
                                              <p:attrName>ppt_w</p:attrName>
                                            </p:attrNameLst>
                                          </p:cBhvr>
                                          <p:tavLst>
                                            <p:tav tm="0">
                                              <p:val>
                                                <p:fltVal val="0"/>
                                              </p:val>
                                            </p:tav>
                                            <p:tav tm="100000">
                                              <p:val>
                                                <p:strVal val="#ppt_w"/>
                                              </p:val>
                                            </p:tav>
                                          </p:tavLst>
                                        </p:anim>
                                        <p:anim calcmode="lin" valueType="num">
                                          <p:cBhvr>
                                            <p:cTn id="34" dur="500" fill="hold"/>
                                            <p:tgtEl>
                                              <p:spTgt spid="120"/>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23"/>
                                            </p:tgtEl>
                                            <p:attrNameLst>
                                              <p:attrName>style.visibility</p:attrName>
                                            </p:attrNameLst>
                                          </p:cBhvr>
                                          <p:to>
                                            <p:strVal val="visible"/>
                                          </p:to>
                                        </p:set>
                                        <p:animEffect transition="in" filter="wipe(down)">
                                          <p:cBhvr>
                                            <p:cTn id="37" dur="500"/>
                                            <p:tgtEl>
                                              <p:spTgt spid="123"/>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25"/>
                                            </p:tgtEl>
                                            <p:attrNameLst>
                                              <p:attrName>style.visibility</p:attrName>
                                            </p:attrNameLst>
                                          </p:cBhvr>
                                          <p:to>
                                            <p:strVal val="visible"/>
                                          </p:to>
                                        </p:set>
                                        <p:anim calcmode="lin" valueType="num">
                                          <p:cBhvr>
                                            <p:cTn id="40" dur="500" fill="hold"/>
                                            <p:tgtEl>
                                              <p:spTgt spid="125"/>
                                            </p:tgtEl>
                                            <p:attrNameLst>
                                              <p:attrName>ppt_w</p:attrName>
                                            </p:attrNameLst>
                                          </p:cBhvr>
                                          <p:tavLst>
                                            <p:tav tm="0">
                                              <p:val>
                                                <p:strVal val="#ppt_w*0.70"/>
                                              </p:val>
                                            </p:tav>
                                            <p:tav tm="100000">
                                              <p:val>
                                                <p:strVal val="#ppt_w"/>
                                              </p:val>
                                            </p:tav>
                                          </p:tavLst>
                                        </p:anim>
                                        <p:anim calcmode="lin" valueType="num">
                                          <p:cBhvr>
                                            <p:cTn id="41" dur="500" fill="hold"/>
                                            <p:tgtEl>
                                              <p:spTgt spid="125"/>
                                            </p:tgtEl>
                                            <p:attrNameLst>
                                              <p:attrName>ppt_h</p:attrName>
                                            </p:attrNameLst>
                                          </p:cBhvr>
                                          <p:tavLst>
                                            <p:tav tm="0">
                                              <p:val>
                                                <p:strVal val="#ppt_h"/>
                                              </p:val>
                                            </p:tav>
                                            <p:tav tm="100000">
                                              <p:val>
                                                <p:strVal val="#ppt_h"/>
                                              </p:val>
                                            </p:tav>
                                          </p:tavLst>
                                        </p:anim>
                                        <p:animEffect transition="in" filter="fade">
                                          <p:cBhvr>
                                            <p:cTn id="42" dur="500"/>
                                            <p:tgtEl>
                                              <p:spTgt spid="125"/>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500"/>
                                            <p:tgtEl>
                                              <p:spTgt spid="119"/>
                                            </p:tgtEl>
                                          </p:cBhvr>
                                        </p:animEffect>
                                        <p:anim calcmode="lin" valueType="num">
                                          <p:cBhvr>
                                            <p:cTn id="46" dur="500" fill="hold"/>
                                            <p:tgtEl>
                                              <p:spTgt spid="119"/>
                                            </p:tgtEl>
                                            <p:attrNameLst>
                                              <p:attrName>ppt_x</p:attrName>
                                            </p:attrNameLst>
                                          </p:cBhvr>
                                          <p:tavLst>
                                            <p:tav tm="0">
                                              <p:val>
                                                <p:strVal val="#ppt_x"/>
                                              </p:val>
                                            </p:tav>
                                            <p:tav tm="100000">
                                              <p:val>
                                                <p:strVal val="#ppt_x"/>
                                              </p:val>
                                            </p:tav>
                                          </p:tavLst>
                                        </p:anim>
                                        <p:anim calcmode="lin" valueType="num">
                                          <p:cBhvr>
                                            <p:cTn id="47" dur="500" fill="hold"/>
                                            <p:tgtEl>
                                              <p:spTgt spid="119"/>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24"/>
                                            </p:tgtEl>
                                            <p:attrNameLst>
                                              <p:attrName>style.visibility</p:attrName>
                                            </p:attrNameLst>
                                          </p:cBhvr>
                                          <p:to>
                                            <p:strVal val="visible"/>
                                          </p:to>
                                        </p:set>
                                        <p:animEffect transition="in" filter="fade">
                                          <p:cBhvr>
                                            <p:cTn id="50" dur="500"/>
                                            <p:tgtEl>
                                              <p:spTgt spid="124"/>
                                            </p:tgtEl>
                                          </p:cBhvr>
                                        </p:animEffect>
                                        <p:anim calcmode="lin" valueType="num">
                                          <p:cBhvr>
                                            <p:cTn id="51" dur="500" fill="hold"/>
                                            <p:tgtEl>
                                              <p:spTgt spid="124"/>
                                            </p:tgtEl>
                                            <p:attrNameLst>
                                              <p:attrName>ppt_x</p:attrName>
                                            </p:attrNameLst>
                                          </p:cBhvr>
                                          <p:tavLst>
                                            <p:tav tm="0">
                                              <p:val>
                                                <p:strVal val="#ppt_x"/>
                                              </p:val>
                                            </p:tav>
                                            <p:tav tm="100000">
                                              <p:val>
                                                <p:strVal val="#ppt_x"/>
                                              </p:val>
                                            </p:tav>
                                          </p:tavLst>
                                        </p:anim>
                                        <p:anim calcmode="lin" valueType="num">
                                          <p:cBhvr>
                                            <p:cTn id="52" dur="500" fill="hold"/>
                                            <p:tgtEl>
                                              <p:spTgt spid="124"/>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27"/>
                                            </p:tgtEl>
                                            <p:attrNameLst>
                                              <p:attrName>style.visibility</p:attrName>
                                            </p:attrNameLst>
                                          </p:cBhvr>
                                          <p:to>
                                            <p:strVal val="visible"/>
                                          </p:to>
                                        </p:set>
                                        <p:anim calcmode="lin" valueType="num">
                                          <p:cBhvr>
                                            <p:cTn id="55" dur="500" fill="hold"/>
                                            <p:tgtEl>
                                              <p:spTgt spid="127"/>
                                            </p:tgtEl>
                                            <p:attrNameLst>
                                              <p:attrName>ppt_w</p:attrName>
                                            </p:attrNameLst>
                                          </p:cBhvr>
                                          <p:tavLst>
                                            <p:tav tm="0">
                                              <p:val>
                                                <p:fltVal val="0"/>
                                              </p:val>
                                            </p:tav>
                                            <p:tav tm="100000">
                                              <p:val>
                                                <p:strVal val="#ppt_w"/>
                                              </p:val>
                                            </p:tav>
                                          </p:tavLst>
                                        </p:anim>
                                        <p:anim calcmode="lin" valueType="num">
                                          <p:cBhvr>
                                            <p:cTn id="56" dur="500" fill="hold"/>
                                            <p:tgtEl>
                                              <p:spTgt spid="127"/>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30"/>
                                            </p:tgtEl>
                                            <p:attrNameLst>
                                              <p:attrName>style.visibility</p:attrName>
                                            </p:attrNameLst>
                                          </p:cBhvr>
                                          <p:to>
                                            <p:strVal val="visible"/>
                                          </p:to>
                                        </p:set>
                                        <p:animEffect transition="in" filter="wipe(down)">
                                          <p:cBhvr>
                                            <p:cTn id="59" dur="500"/>
                                            <p:tgtEl>
                                              <p:spTgt spid="130"/>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32"/>
                                            </p:tgtEl>
                                            <p:attrNameLst>
                                              <p:attrName>style.visibility</p:attrName>
                                            </p:attrNameLst>
                                          </p:cBhvr>
                                          <p:to>
                                            <p:strVal val="visible"/>
                                          </p:to>
                                        </p:set>
                                        <p:anim calcmode="lin" valueType="num">
                                          <p:cBhvr>
                                            <p:cTn id="62" dur="500" fill="hold"/>
                                            <p:tgtEl>
                                              <p:spTgt spid="132"/>
                                            </p:tgtEl>
                                            <p:attrNameLst>
                                              <p:attrName>ppt_w</p:attrName>
                                            </p:attrNameLst>
                                          </p:cBhvr>
                                          <p:tavLst>
                                            <p:tav tm="0">
                                              <p:val>
                                                <p:strVal val="#ppt_w*0.70"/>
                                              </p:val>
                                            </p:tav>
                                            <p:tav tm="100000">
                                              <p:val>
                                                <p:strVal val="#ppt_w"/>
                                              </p:val>
                                            </p:tav>
                                          </p:tavLst>
                                        </p:anim>
                                        <p:anim calcmode="lin" valueType="num">
                                          <p:cBhvr>
                                            <p:cTn id="63" dur="500" fill="hold"/>
                                            <p:tgtEl>
                                              <p:spTgt spid="132"/>
                                            </p:tgtEl>
                                            <p:attrNameLst>
                                              <p:attrName>ppt_h</p:attrName>
                                            </p:attrNameLst>
                                          </p:cBhvr>
                                          <p:tavLst>
                                            <p:tav tm="0">
                                              <p:val>
                                                <p:strVal val="#ppt_h"/>
                                              </p:val>
                                            </p:tav>
                                            <p:tav tm="100000">
                                              <p:val>
                                                <p:strVal val="#ppt_h"/>
                                              </p:val>
                                            </p:tav>
                                          </p:tavLst>
                                        </p:anim>
                                        <p:animEffect transition="in" filter="fade">
                                          <p:cBhvr>
                                            <p:cTn id="64" dur="500"/>
                                            <p:tgtEl>
                                              <p:spTgt spid="132"/>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26"/>
                                            </p:tgtEl>
                                            <p:attrNameLst>
                                              <p:attrName>style.visibility</p:attrName>
                                            </p:attrNameLst>
                                          </p:cBhvr>
                                          <p:to>
                                            <p:strVal val="visible"/>
                                          </p:to>
                                        </p:set>
                                        <p:animEffect transition="in" filter="fade">
                                          <p:cBhvr>
                                            <p:cTn id="67" dur="500"/>
                                            <p:tgtEl>
                                              <p:spTgt spid="126"/>
                                            </p:tgtEl>
                                          </p:cBhvr>
                                        </p:animEffect>
                                        <p:anim calcmode="lin" valueType="num">
                                          <p:cBhvr>
                                            <p:cTn id="68" dur="500" fill="hold"/>
                                            <p:tgtEl>
                                              <p:spTgt spid="126"/>
                                            </p:tgtEl>
                                            <p:attrNameLst>
                                              <p:attrName>ppt_x</p:attrName>
                                            </p:attrNameLst>
                                          </p:cBhvr>
                                          <p:tavLst>
                                            <p:tav tm="0">
                                              <p:val>
                                                <p:strVal val="#ppt_x"/>
                                              </p:val>
                                            </p:tav>
                                            <p:tav tm="100000">
                                              <p:val>
                                                <p:strVal val="#ppt_x"/>
                                              </p:val>
                                            </p:tav>
                                          </p:tavLst>
                                        </p:anim>
                                        <p:anim calcmode="lin" valueType="num">
                                          <p:cBhvr>
                                            <p:cTn id="69" dur="500" fill="hold"/>
                                            <p:tgtEl>
                                              <p:spTgt spid="12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31"/>
                                            </p:tgtEl>
                                            <p:attrNameLst>
                                              <p:attrName>style.visibility</p:attrName>
                                            </p:attrNameLst>
                                          </p:cBhvr>
                                          <p:to>
                                            <p:strVal val="visible"/>
                                          </p:to>
                                        </p:set>
                                        <p:animEffect transition="in" filter="fade">
                                          <p:cBhvr>
                                            <p:cTn id="72" dur="500"/>
                                            <p:tgtEl>
                                              <p:spTgt spid="131"/>
                                            </p:tgtEl>
                                          </p:cBhvr>
                                        </p:animEffect>
                                        <p:anim calcmode="lin" valueType="num">
                                          <p:cBhvr>
                                            <p:cTn id="73" dur="500" fill="hold"/>
                                            <p:tgtEl>
                                              <p:spTgt spid="131"/>
                                            </p:tgtEl>
                                            <p:attrNameLst>
                                              <p:attrName>ppt_x</p:attrName>
                                            </p:attrNameLst>
                                          </p:cBhvr>
                                          <p:tavLst>
                                            <p:tav tm="0">
                                              <p:val>
                                                <p:strVal val="#ppt_x"/>
                                              </p:val>
                                            </p:tav>
                                            <p:tav tm="100000">
                                              <p:val>
                                                <p:strVal val="#ppt_x"/>
                                              </p:val>
                                            </p:tav>
                                          </p:tavLst>
                                        </p:anim>
                                        <p:anim calcmode="lin" valueType="num">
                                          <p:cBhvr>
                                            <p:cTn id="74" dur="500" fill="hold"/>
                                            <p:tgtEl>
                                              <p:spTgt spid="131"/>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34"/>
                                            </p:tgtEl>
                                            <p:attrNameLst>
                                              <p:attrName>style.visibility</p:attrName>
                                            </p:attrNameLst>
                                          </p:cBhvr>
                                          <p:to>
                                            <p:strVal val="visible"/>
                                          </p:to>
                                        </p:set>
                                        <p:anim calcmode="lin" valueType="num">
                                          <p:cBhvr>
                                            <p:cTn id="77" dur="500" fill="hold"/>
                                            <p:tgtEl>
                                              <p:spTgt spid="134"/>
                                            </p:tgtEl>
                                            <p:attrNameLst>
                                              <p:attrName>ppt_w</p:attrName>
                                            </p:attrNameLst>
                                          </p:cBhvr>
                                          <p:tavLst>
                                            <p:tav tm="0">
                                              <p:val>
                                                <p:fltVal val="0"/>
                                              </p:val>
                                            </p:tav>
                                            <p:tav tm="100000">
                                              <p:val>
                                                <p:strVal val="#ppt_w"/>
                                              </p:val>
                                            </p:tav>
                                          </p:tavLst>
                                        </p:anim>
                                        <p:anim calcmode="lin" valueType="num">
                                          <p:cBhvr>
                                            <p:cTn id="78" dur="500" fill="hold"/>
                                            <p:tgtEl>
                                              <p:spTgt spid="134"/>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37"/>
                                            </p:tgtEl>
                                            <p:attrNameLst>
                                              <p:attrName>style.visibility</p:attrName>
                                            </p:attrNameLst>
                                          </p:cBhvr>
                                          <p:to>
                                            <p:strVal val="visible"/>
                                          </p:to>
                                        </p:set>
                                        <p:animEffect transition="in" filter="wipe(down)">
                                          <p:cBhvr>
                                            <p:cTn id="81" dur="500"/>
                                            <p:tgtEl>
                                              <p:spTgt spid="137"/>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39"/>
                                            </p:tgtEl>
                                            <p:attrNameLst>
                                              <p:attrName>style.visibility</p:attrName>
                                            </p:attrNameLst>
                                          </p:cBhvr>
                                          <p:to>
                                            <p:strVal val="visible"/>
                                          </p:to>
                                        </p:set>
                                        <p:anim calcmode="lin" valueType="num">
                                          <p:cBhvr>
                                            <p:cTn id="84" dur="500" fill="hold"/>
                                            <p:tgtEl>
                                              <p:spTgt spid="139"/>
                                            </p:tgtEl>
                                            <p:attrNameLst>
                                              <p:attrName>ppt_w</p:attrName>
                                            </p:attrNameLst>
                                          </p:cBhvr>
                                          <p:tavLst>
                                            <p:tav tm="0">
                                              <p:val>
                                                <p:strVal val="#ppt_w*0.70"/>
                                              </p:val>
                                            </p:tav>
                                            <p:tav tm="100000">
                                              <p:val>
                                                <p:strVal val="#ppt_w"/>
                                              </p:val>
                                            </p:tav>
                                          </p:tavLst>
                                        </p:anim>
                                        <p:anim calcmode="lin" valueType="num">
                                          <p:cBhvr>
                                            <p:cTn id="85" dur="500" fill="hold"/>
                                            <p:tgtEl>
                                              <p:spTgt spid="139"/>
                                            </p:tgtEl>
                                            <p:attrNameLst>
                                              <p:attrName>ppt_h</p:attrName>
                                            </p:attrNameLst>
                                          </p:cBhvr>
                                          <p:tavLst>
                                            <p:tav tm="0">
                                              <p:val>
                                                <p:strVal val="#ppt_h"/>
                                              </p:val>
                                            </p:tav>
                                            <p:tav tm="100000">
                                              <p:val>
                                                <p:strVal val="#ppt_h"/>
                                              </p:val>
                                            </p:tav>
                                          </p:tavLst>
                                        </p:anim>
                                        <p:animEffect transition="in" filter="fade">
                                          <p:cBhvr>
                                            <p:cTn id="86" dur="500"/>
                                            <p:tgtEl>
                                              <p:spTgt spid="139"/>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33"/>
                                            </p:tgtEl>
                                            <p:attrNameLst>
                                              <p:attrName>style.visibility</p:attrName>
                                            </p:attrNameLst>
                                          </p:cBhvr>
                                          <p:to>
                                            <p:strVal val="visible"/>
                                          </p:to>
                                        </p:set>
                                        <p:animEffect transition="in" filter="fade">
                                          <p:cBhvr>
                                            <p:cTn id="89" dur="500"/>
                                            <p:tgtEl>
                                              <p:spTgt spid="133"/>
                                            </p:tgtEl>
                                          </p:cBhvr>
                                        </p:animEffect>
                                        <p:anim calcmode="lin" valueType="num">
                                          <p:cBhvr>
                                            <p:cTn id="90" dur="500" fill="hold"/>
                                            <p:tgtEl>
                                              <p:spTgt spid="133"/>
                                            </p:tgtEl>
                                            <p:attrNameLst>
                                              <p:attrName>ppt_x</p:attrName>
                                            </p:attrNameLst>
                                          </p:cBhvr>
                                          <p:tavLst>
                                            <p:tav tm="0">
                                              <p:val>
                                                <p:strVal val="#ppt_x"/>
                                              </p:val>
                                            </p:tav>
                                            <p:tav tm="100000">
                                              <p:val>
                                                <p:strVal val="#ppt_x"/>
                                              </p:val>
                                            </p:tav>
                                          </p:tavLst>
                                        </p:anim>
                                        <p:anim calcmode="lin" valueType="num">
                                          <p:cBhvr>
                                            <p:cTn id="91" dur="500" fill="hold"/>
                                            <p:tgtEl>
                                              <p:spTgt spid="133"/>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38"/>
                                            </p:tgtEl>
                                            <p:attrNameLst>
                                              <p:attrName>style.visibility</p:attrName>
                                            </p:attrNameLst>
                                          </p:cBhvr>
                                          <p:to>
                                            <p:strVal val="visible"/>
                                          </p:to>
                                        </p:set>
                                        <p:animEffect transition="in" filter="fade">
                                          <p:cBhvr>
                                            <p:cTn id="94" dur="500"/>
                                            <p:tgtEl>
                                              <p:spTgt spid="138"/>
                                            </p:tgtEl>
                                          </p:cBhvr>
                                        </p:animEffect>
                                        <p:anim calcmode="lin" valueType="num">
                                          <p:cBhvr>
                                            <p:cTn id="95" dur="500" fill="hold"/>
                                            <p:tgtEl>
                                              <p:spTgt spid="138"/>
                                            </p:tgtEl>
                                            <p:attrNameLst>
                                              <p:attrName>ppt_x</p:attrName>
                                            </p:attrNameLst>
                                          </p:cBhvr>
                                          <p:tavLst>
                                            <p:tav tm="0">
                                              <p:val>
                                                <p:strVal val="#ppt_x"/>
                                              </p:val>
                                            </p:tav>
                                            <p:tav tm="100000">
                                              <p:val>
                                                <p:strVal val="#ppt_x"/>
                                              </p:val>
                                            </p:tav>
                                          </p:tavLst>
                                        </p:anim>
                                        <p:anim calcmode="lin" valueType="num">
                                          <p:cBhvr>
                                            <p:cTn id="96" dur="500" fill="hold"/>
                                            <p:tgtEl>
                                              <p:spTgt spid="138"/>
                                            </p:tgtEl>
                                            <p:attrNameLst>
                                              <p:attrName>ppt_y</p:attrName>
                                            </p:attrNameLst>
                                          </p:cBhvr>
                                          <p:tavLst>
                                            <p:tav tm="0">
                                              <p:val>
                                                <p:strVal val="#ppt_y-.1"/>
                                              </p:val>
                                            </p:tav>
                                            <p:tav tm="100000">
                                              <p:val>
                                                <p:strVal val="#ppt_y"/>
                                              </p:val>
                                            </p:tav>
                                          </p:tavLst>
                                        </p:anim>
                                      </p:childTnLst>
                                    </p:cTn>
                                  </p:par>
                                  <p:par>
                                    <p:cTn id="97" presetID="55" presetClass="entr" presetSubtype="0" fill="hold" grpId="0" nodeType="withEffect">
                                      <p:stCondLst>
                                        <p:cond delay="1500"/>
                                      </p:stCondLst>
                                      <p:childTnLst>
                                        <p:set>
                                          <p:cBhvr>
                                            <p:cTn id="98" dur="1" fill="hold">
                                              <p:stCondLst>
                                                <p:cond delay="0"/>
                                              </p:stCondLst>
                                            </p:cTn>
                                            <p:tgtEl>
                                              <p:spTgt spid="140"/>
                                            </p:tgtEl>
                                            <p:attrNameLst>
                                              <p:attrName>style.visibility</p:attrName>
                                            </p:attrNameLst>
                                          </p:cBhvr>
                                          <p:to>
                                            <p:strVal val="visible"/>
                                          </p:to>
                                        </p:set>
                                        <p:anim calcmode="lin" valueType="num">
                                          <p:cBhvr>
                                            <p:cTn id="99" dur="500" fill="hold"/>
                                            <p:tgtEl>
                                              <p:spTgt spid="140"/>
                                            </p:tgtEl>
                                            <p:attrNameLst>
                                              <p:attrName>ppt_w</p:attrName>
                                            </p:attrNameLst>
                                          </p:cBhvr>
                                          <p:tavLst>
                                            <p:tav tm="0">
                                              <p:val>
                                                <p:strVal val="#ppt_w*0.70"/>
                                              </p:val>
                                            </p:tav>
                                            <p:tav tm="100000">
                                              <p:val>
                                                <p:strVal val="#ppt_w"/>
                                              </p:val>
                                            </p:tav>
                                          </p:tavLst>
                                        </p:anim>
                                        <p:anim calcmode="lin" valueType="num">
                                          <p:cBhvr>
                                            <p:cTn id="100" dur="500" fill="hold"/>
                                            <p:tgtEl>
                                              <p:spTgt spid="140"/>
                                            </p:tgtEl>
                                            <p:attrNameLst>
                                              <p:attrName>ppt_h</p:attrName>
                                            </p:attrNameLst>
                                          </p:cBhvr>
                                          <p:tavLst>
                                            <p:tav tm="0">
                                              <p:val>
                                                <p:strVal val="#ppt_h"/>
                                              </p:val>
                                            </p:tav>
                                            <p:tav tm="100000">
                                              <p:val>
                                                <p:strVal val="#ppt_h"/>
                                              </p:val>
                                            </p:tav>
                                          </p:tavLst>
                                        </p:anim>
                                        <p:animEffect transition="in" filter="fade">
                                          <p:cBhvr>
                                            <p:cTn id="101" dur="500"/>
                                            <p:tgtEl>
                                              <p:spTgt spid="140"/>
                                            </p:tgtEl>
                                          </p:cBhvr>
                                        </p:animEffect>
                                      </p:childTnLst>
                                    </p:cTn>
                                  </p:par>
                                  <p:par>
                                    <p:cTn id="102" presetID="55" presetClass="entr" presetSubtype="0" fill="hold" grpId="0" nodeType="withEffect">
                                      <p:stCondLst>
                                        <p:cond delay="1500"/>
                                      </p:stCondLst>
                                      <p:childTnLst>
                                        <p:set>
                                          <p:cBhvr>
                                            <p:cTn id="103" dur="1" fill="hold">
                                              <p:stCondLst>
                                                <p:cond delay="0"/>
                                              </p:stCondLst>
                                            </p:cTn>
                                            <p:tgtEl>
                                              <p:spTgt spid="141"/>
                                            </p:tgtEl>
                                            <p:attrNameLst>
                                              <p:attrName>style.visibility</p:attrName>
                                            </p:attrNameLst>
                                          </p:cBhvr>
                                          <p:to>
                                            <p:strVal val="visible"/>
                                          </p:to>
                                        </p:set>
                                        <p:anim calcmode="lin" valueType="num">
                                          <p:cBhvr>
                                            <p:cTn id="104" dur="500" fill="hold"/>
                                            <p:tgtEl>
                                              <p:spTgt spid="141"/>
                                            </p:tgtEl>
                                            <p:attrNameLst>
                                              <p:attrName>ppt_w</p:attrName>
                                            </p:attrNameLst>
                                          </p:cBhvr>
                                          <p:tavLst>
                                            <p:tav tm="0">
                                              <p:val>
                                                <p:strVal val="#ppt_w*0.70"/>
                                              </p:val>
                                            </p:tav>
                                            <p:tav tm="100000">
                                              <p:val>
                                                <p:strVal val="#ppt_w"/>
                                              </p:val>
                                            </p:tav>
                                          </p:tavLst>
                                        </p:anim>
                                        <p:anim calcmode="lin" valueType="num">
                                          <p:cBhvr>
                                            <p:cTn id="105" dur="500" fill="hold"/>
                                            <p:tgtEl>
                                              <p:spTgt spid="141"/>
                                            </p:tgtEl>
                                            <p:attrNameLst>
                                              <p:attrName>ppt_h</p:attrName>
                                            </p:attrNameLst>
                                          </p:cBhvr>
                                          <p:tavLst>
                                            <p:tav tm="0">
                                              <p:val>
                                                <p:strVal val="#ppt_h"/>
                                              </p:val>
                                            </p:tav>
                                            <p:tav tm="100000">
                                              <p:val>
                                                <p:strVal val="#ppt_h"/>
                                              </p:val>
                                            </p:tav>
                                          </p:tavLst>
                                        </p:anim>
                                        <p:animEffect transition="in" filter="fade">
                                          <p:cBhvr>
                                            <p:cTn id="106" dur="500"/>
                                            <p:tgtEl>
                                              <p:spTgt spid="141"/>
                                            </p:tgtEl>
                                          </p:cBhvr>
                                        </p:animEffect>
                                      </p:childTnLst>
                                    </p:cTn>
                                  </p:par>
                                  <p:par>
                                    <p:cTn id="107" presetID="55" presetClass="entr" presetSubtype="0" fill="hold" grpId="0" nodeType="withEffect">
                                      <p:stCondLst>
                                        <p:cond delay="1500"/>
                                      </p:stCondLst>
                                      <p:childTnLst>
                                        <p:set>
                                          <p:cBhvr>
                                            <p:cTn id="108" dur="1" fill="hold">
                                              <p:stCondLst>
                                                <p:cond delay="0"/>
                                              </p:stCondLst>
                                            </p:cTn>
                                            <p:tgtEl>
                                              <p:spTgt spid="142"/>
                                            </p:tgtEl>
                                            <p:attrNameLst>
                                              <p:attrName>style.visibility</p:attrName>
                                            </p:attrNameLst>
                                          </p:cBhvr>
                                          <p:to>
                                            <p:strVal val="visible"/>
                                          </p:to>
                                        </p:set>
                                        <p:anim calcmode="lin" valueType="num">
                                          <p:cBhvr>
                                            <p:cTn id="109" dur="500" fill="hold"/>
                                            <p:tgtEl>
                                              <p:spTgt spid="142"/>
                                            </p:tgtEl>
                                            <p:attrNameLst>
                                              <p:attrName>ppt_w</p:attrName>
                                            </p:attrNameLst>
                                          </p:cBhvr>
                                          <p:tavLst>
                                            <p:tav tm="0">
                                              <p:val>
                                                <p:strVal val="#ppt_w*0.70"/>
                                              </p:val>
                                            </p:tav>
                                            <p:tav tm="100000">
                                              <p:val>
                                                <p:strVal val="#ppt_w"/>
                                              </p:val>
                                            </p:tav>
                                          </p:tavLst>
                                        </p:anim>
                                        <p:anim calcmode="lin" valueType="num">
                                          <p:cBhvr>
                                            <p:cTn id="110" dur="500" fill="hold"/>
                                            <p:tgtEl>
                                              <p:spTgt spid="142"/>
                                            </p:tgtEl>
                                            <p:attrNameLst>
                                              <p:attrName>ppt_h</p:attrName>
                                            </p:attrNameLst>
                                          </p:cBhvr>
                                          <p:tavLst>
                                            <p:tav tm="0">
                                              <p:val>
                                                <p:strVal val="#ppt_h"/>
                                              </p:val>
                                            </p:tav>
                                            <p:tav tm="100000">
                                              <p:val>
                                                <p:strVal val="#ppt_h"/>
                                              </p:val>
                                            </p:tav>
                                          </p:tavLst>
                                        </p:anim>
                                        <p:animEffect transition="in" filter="fade">
                                          <p:cBhvr>
                                            <p:cTn id="111" dur="500"/>
                                            <p:tgtEl>
                                              <p:spTgt spid="142"/>
                                            </p:tgtEl>
                                          </p:cBhvr>
                                        </p:animEffect>
                                      </p:childTnLst>
                                    </p:cTn>
                                  </p:par>
                                  <p:par>
                                    <p:cTn id="112" presetID="55" presetClass="entr" presetSubtype="0" fill="hold" grpId="0" nodeType="withEffect">
                                      <p:stCondLst>
                                        <p:cond delay="1500"/>
                                      </p:stCondLst>
                                      <p:childTnLst>
                                        <p:set>
                                          <p:cBhvr>
                                            <p:cTn id="113" dur="1" fill="hold">
                                              <p:stCondLst>
                                                <p:cond delay="0"/>
                                              </p:stCondLst>
                                            </p:cTn>
                                            <p:tgtEl>
                                              <p:spTgt spid="143"/>
                                            </p:tgtEl>
                                            <p:attrNameLst>
                                              <p:attrName>style.visibility</p:attrName>
                                            </p:attrNameLst>
                                          </p:cBhvr>
                                          <p:to>
                                            <p:strVal val="visible"/>
                                          </p:to>
                                        </p:set>
                                        <p:anim calcmode="lin" valueType="num">
                                          <p:cBhvr>
                                            <p:cTn id="114" dur="500" fill="hold"/>
                                            <p:tgtEl>
                                              <p:spTgt spid="143"/>
                                            </p:tgtEl>
                                            <p:attrNameLst>
                                              <p:attrName>ppt_w</p:attrName>
                                            </p:attrNameLst>
                                          </p:cBhvr>
                                          <p:tavLst>
                                            <p:tav tm="0">
                                              <p:val>
                                                <p:strVal val="#ppt_w*0.70"/>
                                              </p:val>
                                            </p:tav>
                                            <p:tav tm="100000">
                                              <p:val>
                                                <p:strVal val="#ppt_w"/>
                                              </p:val>
                                            </p:tav>
                                          </p:tavLst>
                                        </p:anim>
                                        <p:anim calcmode="lin" valueType="num">
                                          <p:cBhvr>
                                            <p:cTn id="115" dur="500" fill="hold"/>
                                            <p:tgtEl>
                                              <p:spTgt spid="143"/>
                                            </p:tgtEl>
                                            <p:attrNameLst>
                                              <p:attrName>ppt_h</p:attrName>
                                            </p:attrNameLst>
                                          </p:cBhvr>
                                          <p:tavLst>
                                            <p:tav tm="0">
                                              <p:val>
                                                <p:strVal val="#ppt_h"/>
                                              </p:val>
                                            </p:tav>
                                            <p:tav tm="100000">
                                              <p:val>
                                                <p:strVal val="#ppt_h"/>
                                              </p:val>
                                            </p:tav>
                                          </p:tavLst>
                                        </p:anim>
                                        <p:animEffect transition="in" filter="fade">
                                          <p:cBhvr>
                                            <p:cTn id="116"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7" grpId="0"/>
          <p:bldP spid="118" grpId="0"/>
          <p:bldP spid="119" grpId="0" animBg="1"/>
          <p:bldP spid="124" grpId="0"/>
          <p:bldP spid="125" grpId="0"/>
          <p:bldP spid="126" grpId="0" animBg="1"/>
          <p:bldP spid="131" grpId="0"/>
          <p:bldP spid="132" grpId="0"/>
          <p:bldP spid="133" grpId="0" animBg="1"/>
          <p:bldP spid="138" grpId="0"/>
          <p:bldP spid="139" grpId="0"/>
          <p:bldP spid="140" grpId="0"/>
          <p:bldP spid="141" grpId="0"/>
          <p:bldP spid="142" grpId="0"/>
          <p:bldP spid="14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1" y="1623136"/>
            <a:ext cx="5234085" cy="5236452"/>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121926" tIns="60963" rIns="121926" bIns="60963" numCol="1" anchor="t" anchorCtr="0" compatLnSpc="1"/>
          <a:lstStyle/>
          <a:p>
            <a:endParaRPr lang="zh-CN" altLang="en-US">
              <a:cs typeface="+mn-ea"/>
              <a:sym typeface="+mn-lt"/>
            </a:endParaRPr>
          </a:p>
        </p:txBody>
      </p:sp>
      <p:sp>
        <p:nvSpPr>
          <p:cNvPr id="8" name="矩形 7"/>
          <p:cNvSpPr/>
          <p:nvPr/>
        </p:nvSpPr>
        <p:spPr>
          <a:xfrm>
            <a:off x="5135225" y="2660235"/>
            <a:ext cx="7055188" cy="1537001"/>
          </a:xfrm>
          <a:prstGeom prst="rect">
            <a:avLst/>
          </a:prstGeom>
          <a:noFill/>
          <a:ln w="6350" cap="flat">
            <a:solidFill>
              <a:schemeClr val="bg1"/>
            </a:solidFill>
            <a:prstDash val="solid"/>
            <a:miter lim="800000"/>
          </a:ln>
        </p:spPr>
        <p:txBody>
          <a:bodyPr vert="horz" wrap="square" lIns="121926" tIns="60963" rIns="121926" bIns="60963" numCol="1" anchor="t" anchorCtr="0" compatLnSpc="1"/>
          <a:lstStyle/>
          <a:p>
            <a:endParaRPr lang="zh-CN" altLang="en-US">
              <a:solidFill>
                <a:schemeClr val="bg1"/>
              </a:solidFill>
              <a:cs typeface="+mn-ea"/>
              <a:sym typeface="+mn-lt"/>
            </a:endParaRPr>
          </a:p>
        </p:txBody>
      </p:sp>
      <p:sp>
        <p:nvSpPr>
          <p:cNvPr id="2" name="圆角矩形 1"/>
          <p:cNvSpPr/>
          <p:nvPr/>
        </p:nvSpPr>
        <p:spPr>
          <a:xfrm>
            <a:off x="5231223" y="1988856"/>
            <a:ext cx="4895709" cy="63333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r>
              <a:rPr lang="zh-CN" altLang="en-US" sz="4000" b="1" dirty="0">
                <a:ln w="6350">
                  <a:noFill/>
                </a:ln>
                <a:solidFill>
                  <a:schemeClr val="bg1"/>
                </a:solidFill>
                <a:effectLst>
                  <a:outerShdw blurRad="50800" dist="50800" dir="2700000" algn="tl" rotWithShape="0">
                    <a:schemeClr val="tx2">
                      <a:lumMod val="75000"/>
                      <a:alpha val="40000"/>
                    </a:schemeClr>
                  </a:outerShdw>
                </a:effectLst>
                <a:cs typeface="+mn-ea"/>
                <a:sym typeface="+mn-lt"/>
              </a:rPr>
              <a:t>算法综述</a:t>
            </a:r>
          </a:p>
        </p:txBody>
      </p:sp>
      <p:sp>
        <p:nvSpPr>
          <p:cNvPr id="3" name="矩形 2"/>
          <p:cNvSpPr/>
          <p:nvPr/>
        </p:nvSpPr>
        <p:spPr>
          <a:xfrm>
            <a:off x="3334428" y="2509830"/>
            <a:ext cx="1816929" cy="1478126"/>
          </a:xfrm>
          <a:prstGeom prst="rect">
            <a:avLst/>
          </a:prstGeom>
        </p:spPr>
        <p:txBody>
          <a:bodyPr wrap="none" lIns="121926" tIns="60963" rIns="121926" bIns="60963">
            <a:spAutoFit/>
          </a:bodyPr>
          <a:lstStyle/>
          <a:p>
            <a:pPr algn="ctr"/>
            <a:r>
              <a:rPr lang="en-US" altLang="zh-CN" sz="8800" dirty="0">
                <a:ln w="6350">
                  <a:solidFill>
                    <a:srgbClr val="EFF6FC"/>
                  </a:solidFill>
                </a:ln>
                <a:noFill/>
                <a:cs typeface="+mn-ea"/>
                <a:sym typeface="+mn-lt"/>
              </a:rPr>
              <a:t>0 2</a:t>
            </a:r>
            <a:endParaRPr lang="zh-CN" altLang="en-US" sz="8800" dirty="0">
              <a:ln w="6350">
                <a:solidFill>
                  <a:srgbClr val="EFF6FC"/>
                </a:solidFill>
              </a:ln>
              <a:noFill/>
              <a:cs typeface="+mn-ea"/>
              <a:sym typeface="+mn-lt"/>
            </a:endParaRPr>
          </a:p>
        </p:txBody>
      </p:sp>
      <p:sp>
        <p:nvSpPr>
          <p:cNvPr id="4" name="矩形 3"/>
          <p:cNvSpPr/>
          <p:nvPr/>
        </p:nvSpPr>
        <p:spPr>
          <a:xfrm>
            <a:off x="5231223" y="2970414"/>
            <a:ext cx="1502988" cy="931030"/>
          </a:xfrm>
          <a:prstGeom prst="rect">
            <a:avLst/>
          </a:prstGeom>
        </p:spPr>
        <p:txBody>
          <a:bodyPr wrap="none" lIns="121926" tIns="60963" rIns="121926" bIns="60963">
            <a:spAutoFit/>
          </a:bodyPr>
          <a:lstStyle/>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研究挑战</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本文框架</a:t>
            </a:r>
          </a:p>
          <a:p>
            <a:pPr marL="228611" indent="-228611">
              <a:lnSpc>
                <a:spcPts val="2133"/>
              </a:lnSpc>
              <a:buClr>
                <a:schemeClr val="bg1">
                  <a:lumMod val="85000"/>
                </a:schemeClr>
              </a:buClr>
              <a:buFont typeface="Wingdings" pitchFamily="2" charset="2"/>
              <a:buChar char="l"/>
            </a:pPr>
            <a:r>
              <a:rPr lang="zh-CN" altLang="en-US" sz="1600" dirty="0">
                <a:solidFill>
                  <a:schemeClr val="bg1">
                    <a:lumMod val="95000"/>
                  </a:schemeClr>
                </a:solidFill>
                <a:cs typeface="+mn-ea"/>
                <a:sym typeface="+mn-lt"/>
              </a:rPr>
              <a:t>创新点分析</a:t>
            </a:r>
          </a:p>
        </p:txBody>
      </p:sp>
      <p:sp>
        <p:nvSpPr>
          <p:cNvPr id="5" name="矩形 4"/>
          <p:cNvSpPr/>
          <p:nvPr/>
        </p:nvSpPr>
        <p:spPr>
          <a:xfrm>
            <a:off x="3431803" y="3758644"/>
            <a:ext cx="1607425" cy="430893"/>
          </a:xfrm>
          <a:prstGeom prst="rect">
            <a:avLst/>
          </a:prstGeom>
        </p:spPr>
        <p:txBody>
          <a:bodyPr wrap="square" lIns="121926" tIns="60963" rIns="121926" bIns="60963">
            <a:spAutoFit/>
          </a:bodyPr>
          <a:lstStyle/>
          <a:p>
            <a:pPr algn="ctr"/>
            <a:r>
              <a:rPr lang="en-US" altLang="zh-CN" sz="2000" dirty="0">
                <a:solidFill>
                  <a:schemeClr val="bg1"/>
                </a:solidFill>
                <a:cs typeface="+mn-ea"/>
                <a:sym typeface="+mn-lt"/>
              </a:rPr>
              <a:t>PART TWO</a:t>
            </a:r>
            <a:endParaRPr lang="zh-CN" altLang="en-US" sz="1000" dirty="0">
              <a:solidFill>
                <a:schemeClr val="bg1"/>
              </a:solidFill>
              <a:cs typeface="+mn-ea"/>
              <a:sym typeface="+mn-lt"/>
            </a:endParaRPr>
          </a:p>
        </p:txBody>
      </p:sp>
    </p:spTree>
    <p:extLst>
      <p:ext uri="{BB962C8B-B14F-4D97-AF65-F5344CB8AC3E}">
        <p14:creationId xmlns:p14="http://schemas.microsoft.com/office/powerpoint/2010/main" val="2916037614"/>
      </p:ext>
    </p:extLst>
  </p:cSld>
  <p:clrMapOvr>
    <a:masterClrMapping/>
  </p:clrMapOvr>
  <mc:AlternateContent xmlns:mc="http://schemas.openxmlformats.org/markup-compatibility/2006">
    <mc:Choice xmlns:p14="http://schemas.microsoft.com/office/powerpoint/2010/main" Requires="p14">
      <p:transition spd="slow" p14:dur="1200" advTm="2770">
        <p14:prism/>
      </p:transition>
    </mc:Choice>
    <mc:Fallback>
      <p:transition spd="slow" advTm="277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715715" y="2265920"/>
            <a:ext cx="3329463" cy="3330667"/>
            <a:chOff x="715715" y="2265920"/>
            <a:chExt cx="3329463" cy="3330667"/>
          </a:xfrm>
        </p:grpSpPr>
        <p:grpSp>
          <p:nvGrpSpPr>
            <p:cNvPr id="63" name="组合 62"/>
            <p:cNvGrpSpPr/>
            <p:nvPr/>
          </p:nvGrpSpPr>
          <p:grpSpPr>
            <a:xfrm>
              <a:off x="715715" y="2265920"/>
              <a:ext cx="3329463" cy="3330667"/>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7" name="椭圆 96"/>
            <p:cNvSpPr>
              <a:spLocks noChangeAspect="1"/>
            </p:cNvSpPr>
            <p:nvPr/>
          </p:nvSpPr>
          <p:spPr>
            <a:xfrm>
              <a:off x="976446" y="2527253"/>
              <a:ext cx="2808000" cy="280800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3084986" y="492128"/>
            <a:ext cx="1169563"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研究挑战</a:t>
            </a:r>
            <a:endParaRPr lang="zh-CN" altLang="en-US" sz="1800" b="1" dirty="0">
              <a:solidFill>
                <a:srgbClr val="03CCCE"/>
              </a:solidFill>
              <a:cs typeface="+mn-ea"/>
              <a:sym typeface="+mn-lt"/>
            </a:endParaRPr>
          </a:p>
        </p:txBody>
      </p:sp>
      <p:sp>
        <p:nvSpPr>
          <p:cNvPr id="49" name="空心弧 40"/>
          <p:cNvSpPr>
            <a:spLocks noChangeArrowheads="1"/>
          </p:cNvSpPr>
          <p:nvPr/>
        </p:nvSpPr>
        <p:spPr bwMode="auto">
          <a:xfrm rot="5400000">
            <a:off x="546862" y="1929207"/>
            <a:ext cx="4091934" cy="4092042"/>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a:extLst/>
        </p:spPr>
        <p:txBody>
          <a:bodyPr lIns="91428" tIns="45715" rIns="91428" bIns="45715"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直接连接符 52"/>
          <p:cNvSpPr>
            <a:spLocks noChangeShapeType="1"/>
          </p:cNvSpPr>
          <p:nvPr/>
        </p:nvSpPr>
        <p:spPr bwMode="auto">
          <a:xfrm>
            <a:off x="3886473" y="2249508"/>
            <a:ext cx="1439705"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txBody>
          <a:bodyPr lIns="121917" tIns="60958" rIns="121917" bIns="60958"/>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直接连接符 58"/>
          <p:cNvSpPr>
            <a:spLocks noChangeShapeType="1"/>
          </p:cNvSpPr>
          <p:nvPr/>
        </p:nvSpPr>
        <p:spPr bwMode="auto">
          <a:xfrm>
            <a:off x="3892822" y="5720294"/>
            <a:ext cx="1440279"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txBody>
          <a:bodyPr lIns="121917" tIns="60958" rIns="121917" bIns="60958"/>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52" name="直接连接符 62"/>
          <p:cNvCxnSpPr>
            <a:cxnSpLocks noChangeShapeType="1"/>
          </p:cNvCxnSpPr>
          <p:nvPr/>
        </p:nvCxnSpPr>
        <p:spPr bwMode="auto">
          <a:xfrm>
            <a:off x="4738850" y="3336112"/>
            <a:ext cx="2407667"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cxnSp>
      <p:sp>
        <p:nvSpPr>
          <p:cNvPr id="53" name="直接连接符 66"/>
          <p:cNvSpPr>
            <a:spLocks noChangeShapeType="1"/>
          </p:cNvSpPr>
          <p:nvPr/>
        </p:nvSpPr>
        <p:spPr bwMode="auto">
          <a:xfrm>
            <a:off x="4751548" y="4619266"/>
            <a:ext cx="2371667"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txBody>
          <a:bodyPr lIns="121917" tIns="60958" rIns="121917" bIns="60958"/>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椭圆 66"/>
          <p:cNvSpPr/>
          <p:nvPr/>
        </p:nvSpPr>
        <p:spPr>
          <a:xfrm>
            <a:off x="3507136" y="2074759"/>
            <a:ext cx="461271" cy="461437"/>
          </a:xfrm>
          <a:prstGeom prst="ellipse">
            <a:avLst/>
          </a:prstGeom>
          <a:solidFill>
            <a:srgbClr val="03CCC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4290277" y="3155940"/>
            <a:ext cx="461271" cy="461437"/>
          </a:xfrm>
          <a:prstGeom prst="ellipse">
            <a:avLst/>
          </a:prstGeom>
          <a:solidFill>
            <a:srgbClr val="03CCC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椭圆 68"/>
          <p:cNvSpPr/>
          <p:nvPr/>
        </p:nvSpPr>
        <p:spPr>
          <a:xfrm>
            <a:off x="4277579" y="4389515"/>
            <a:ext cx="461271" cy="461437"/>
          </a:xfrm>
          <a:prstGeom prst="ellipse">
            <a:avLst/>
          </a:prstGeom>
          <a:solidFill>
            <a:srgbClr val="03CCC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3468535" y="5489574"/>
            <a:ext cx="461271" cy="461437"/>
          </a:xfrm>
          <a:prstGeom prst="ellipse">
            <a:avLst/>
          </a:prstGeom>
          <a:solidFill>
            <a:srgbClr val="03CCC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30" name="组合 129"/>
          <p:cNvGrpSpPr/>
          <p:nvPr/>
        </p:nvGrpSpPr>
        <p:grpSpPr>
          <a:xfrm>
            <a:off x="5326178" y="5270330"/>
            <a:ext cx="899604" cy="899930"/>
            <a:chOff x="5326178" y="5270330"/>
            <a:chExt cx="899604" cy="899930"/>
          </a:xfrm>
        </p:grpSpPr>
        <p:grpSp>
          <p:nvGrpSpPr>
            <p:cNvPr id="89" name="组合 88"/>
            <p:cNvGrpSpPr/>
            <p:nvPr/>
          </p:nvGrpSpPr>
          <p:grpSpPr>
            <a:xfrm>
              <a:off x="5326178" y="5270330"/>
              <a:ext cx="899604" cy="899930"/>
              <a:chOff x="304800" y="673100"/>
              <a:chExt cx="4000500" cy="4000500"/>
            </a:xfrm>
            <a:effectLst>
              <a:outerShdw blurRad="444500" dist="254000" dir="8100000" algn="tr" rotWithShape="0">
                <a:prstClr val="black">
                  <a:alpha val="50000"/>
                </a:prstClr>
              </a:outerShdw>
            </a:effectLst>
          </p:grpSpPr>
          <p:sp>
            <p:nvSpPr>
              <p:cNvPr id="91" name="同心圆 9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椭圆 91"/>
              <p:cNvSpPr/>
              <p:nvPr/>
            </p:nvSpPr>
            <p:spPr>
              <a:xfrm>
                <a:off x="392107" y="760411"/>
                <a:ext cx="3825872"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0" name="组合 109"/>
            <p:cNvGrpSpPr/>
            <p:nvPr/>
          </p:nvGrpSpPr>
          <p:grpSpPr>
            <a:xfrm>
              <a:off x="5539443" y="5456770"/>
              <a:ext cx="473075" cy="527050"/>
              <a:chOff x="5740400" y="1508125"/>
              <a:chExt cx="473075" cy="527050"/>
            </a:xfrm>
            <a:solidFill>
              <a:srgbClr val="03CCCE"/>
            </a:solidFill>
          </p:grpSpPr>
          <p:sp>
            <p:nvSpPr>
              <p:cNvPr id="102" name="Rectangle 22"/>
              <p:cNvSpPr>
                <a:spLocks noChangeArrowheads="1"/>
              </p:cNvSpPr>
              <p:nvPr/>
            </p:nvSpPr>
            <p:spPr bwMode="auto">
              <a:xfrm>
                <a:off x="5924550" y="1692275"/>
                <a:ext cx="238125"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3" name="Rectangle 23"/>
              <p:cNvSpPr>
                <a:spLocks noChangeArrowheads="1"/>
              </p:cNvSpPr>
              <p:nvPr/>
            </p:nvSpPr>
            <p:spPr bwMode="auto">
              <a:xfrm>
                <a:off x="5926138" y="1747838"/>
                <a:ext cx="238125"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4" name="Freeform 24"/>
              <p:cNvSpPr>
                <a:spLocks/>
              </p:cNvSpPr>
              <p:nvPr/>
            </p:nvSpPr>
            <p:spPr bwMode="auto">
              <a:xfrm>
                <a:off x="5876925" y="1633538"/>
                <a:ext cx="336550" cy="401637"/>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5" name="Freeform 25"/>
              <p:cNvSpPr>
                <a:spLocks/>
              </p:cNvSpPr>
              <p:nvPr/>
            </p:nvSpPr>
            <p:spPr bwMode="auto">
              <a:xfrm>
                <a:off x="5938838" y="1797050"/>
                <a:ext cx="223837" cy="2222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6" name="Freeform 27"/>
              <p:cNvSpPr>
                <a:spLocks/>
              </p:cNvSpPr>
              <p:nvPr/>
            </p:nvSpPr>
            <p:spPr bwMode="auto">
              <a:xfrm>
                <a:off x="5972175" y="1897063"/>
                <a:ext cx="192088" cy="2222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7" name="Freeform 29"/>
              <p:cNvSpPr>
                <a:spLocks/>
              </p:cNvSpPr>
              <p:nvPr/>
            </p:nvSpPr>
            <p:spPr bwMode="auto">
              <a:xfrm>
                <a:off x="5740400" y="1508125"/>
                <a:ext cx="95250" cy="90488"/>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8" name="Freeform 30"/>
              <p:cNvSpPr>
                <a:spLocks/>
              </p:cNvSpPr>
              <p:nvPr/>
            </p:nvSpPr>
            <p:spPr bwMode="auto">
              <a:xfrm>
                <a:off x="5970588" y="1952625"/>
                <a:ext cx="195262" cy="2222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09" name="Freeform 31"/>
              <p:cNvSpPr>
                <a:spLocks noEditPoints="1"/>
              </p:cNvSpPr>
              <p:nvPr/>
            </p:nvSpPr>
            <p:spPr bwMode="auto">
              <a:xfrm>
                <a:off x="5764213" y="1577975"/>
                <a:ext cx="198437" cy="33178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grpSp>
        <p:nvGrpSpPr>
          <p:cNvPr id="129" name="组合 128"/>
          <p:cNvGrpSpPr/>
          <p:nvPr/>
        </p:nvGrpSpPr>
        <p:grpSpPr>
          <a:xfrm>
            <a:off x="7057778" y="4170269"/>
            <a:ext cx="899604" cy="899930"/>
            <a:chOff x="7057778" y="4170269"/>
            <a:chExt cx="899604" cy="899930"/>
          </a:xfrm>
        </p:grpSpPr>
        <p:grpSp>
          <p:nvGrpSpPr>
            <p:cNvPr id="84" name="组合 83"/>
            <p:cNvGrpSpPr/>
            <p:nvPr/>
          </p:nvGrpSpPr>
          <p:grpSpPr>
            <a:xfrm>
              <a:off x="7057778" y="4170269"/>
              <a:ext cx="899604" cy="899930"/>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8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7" name="组合 116"/>
            <p:cNvGrpSpPr/>
            <p:nvPr/>
          </p:nvGrpSpPr>
          <p:grpSpPr>
            <a:xfrm>
              <a:off x="7214687" y="4364647"/>
              <a:ext cx="585787" cy="511175"/>
              <a:chOff x="7335838" y="1544638"/>
              <a:chExt cx="585787" cy="511175"/>
            </a:xfrm>
            <a:solidFill>
              <a:srgbClr val="03CCCE"/>
            </a:solidFill>
          </p:grpSpPr>
          <p:sp>
            <p:nvSpPr>
              <p:cNvPr id="111" name="Freeform 34"/>
              <p:cNvSpPr>
                <a:spLocks noEditPoints="1"/>
              </p:cNvSpPr>
              <p:nvPr/>
            </p:nvSpPr>
            <p:spPr bwMode="auto">
              <a:xfrm>
                <a:off x="7335838" y="1809750"/>
                <a:ext cx="358775" cy="246063"/>
              </a:xfrm>
              <a:custGeom>
                <a:avLst/>
                <a:gdLst>
                  <a:gd name="T0" fmla="*/ 398 w 428"/>
                  <a:gd name="T1" fmla="*/ 206 h 294"/>
                  <a:gd name="T2" fmla="*/ 310 w 428"/>
                  <a:gd name="T3" fmla="*/ 249 h 294"/>
                  <a:gd name="T4" fmla="*/ 310 w 428"/>
                  <a:gd name="T5" fmla="*/ 57 h 294"/>
                  <a:gd name="T6" fmla="*/ 320 w 428"/>
                  <a:gd name="T7" fmla="*/ 52 h 294"/>
                  <a:gd name="T8" fmla="*/ 320 w 428"/>
                  <a:gd name="T9" fmla="*/ 0 h 294"/>
                  <a:gd name="T10" fmla="*/ 282 w 428"/>
                  <a:gd name="T11" fmla="*/ 17 h 294"/>
                  <a:gd name="T12" fmla="*/ 43 w 428"/>
                  <a:gd name="T13" fmla="*/ 17 h 294"/>
                  <a:gd name="T14" fmla="*/ 0 w 428"/>
                  <a:gd name="T15" fmla="*/ 38 h 294"/>
                  <a:gd name="T16" fmla="*/ 0 w 428"/>
                  <a:gd name="T17" fmla="*/ 294 h 294"/>
                  <a:gd name="T18" fmla="*/ 279 w 428"/>
                  <a:gd name="T19" fmla="*/ 294 h 294"/>
                  <a:gd name="T20" fmla="*/ 428 w 428"/>
                  <a:gd name="T21" fmla="*/ 225 h 294"/>
                  <a:gd name="T22" fmla="*/ 428 w 428"/>
                  <a:gd name="T23" fmla="*/ 140 h 294"/>
                  <a:gd name="T24" fmla="*/ 398 w 428"/>
                  <a:gd name="T25" fmla="*/ 140 h 294"/>
                  <a:gd name="T26" fmla="*/ 398 w 428"/>
                  <a:gd name="T27" fmla="*/ 206 h 294"/>
                  <a:gd name="T28" fmla="*/ 251 w 428"/>
                  <a:gd name="T29" fmla="*/ 266 h 294"/>
                  <a:gd name="T30" fmla="*/ 29 w 428"/>
                  <a:gd name="T31" fmla="*/ 266 h 294"/>
                  <a:gd name="T32" fmla="*/ 29 w 428"/>
                  <a:gd name="T33" fmla="*/ 69 h 294"/>
                  <a:gd name="T34" fmla="*/ 251 w 428"/>
                  <a:gd name="T35" fmla="*/ 69 h 294"/>
                  <a:gd name="T36" fmla="*/ 251 w 428"/>
                  <a:gd name="T37" fmla="*/ 26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8" h="294">
                    <a:moveTo>
                      <a:pt x="398" y="206"/>
                    </a:moveTo>
                    <a:lnTo>
                      <a:pt x="310" y="249"/>
                    </a:lnTo>
                    <a:lnTo>
                      <a:pt x="310" y="57"/>
                    </a:lnTo>
                    <a:lnTo>
                      <a:pt x="320" y="52"/>
                    </a:lnTo>
                    <a:lnTo>
                      <a:pt x="320" y="0"/>
                    </a:lnTo>
                    <a:lnTo>
                      <a:pt x="282" y="17"/>
                    </a:lnTo>
                    <a:lnTo>
                      <a:pt x="43" y="17"/>
                    </a:lnTo>
                    <a:lnTo>
                      <a:pt x="0" y="38"/>
                    </a:lnTo>
                    <a:lnTo>
                      <a:pt x="0" y="294"/>
                    </a:lnTo>
                    <a:lnTo>
                      <a:pt x="279" y="294"/>
                    </a:lnTo>
                    <a:lnTo>
                      <a:pt x="428" y="225"/>
                    </a:lnTo>
                    <a:lnTo>
                      <a:pt x="428" y="140"/>
                    </a:lnTo>
                    <a:lnTo>
                      <a:pt x="398" y="140"/>
                    </a:lnTo>
                    <a:lnTo>
                      <a:pt x="398" y="206"/>
                    </a:lnTo>
                    <a:close/>
                    <a:moveTo>
                      <a:pt x="251" y="266"/>
                    </a:moveTo>
                    <a:lnTo>
                      <a:pt x="29" y="266"/>
                    </a:lnTo>
                    <a:lnTo>
                      <a:pt x="29" y="69"/>
                    </a:lnTo>
                    <a:lnTo>
                      <a:pt x="251" y="69"/>
                    </a:lnTo>
                    <a:lnTo>
                      <a:pt x="251" y="26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2" name="Freeform 35"/>
              <p:cNvSpPr>
                <a:spLocks noEditPoints="1"/>
              </p:cNvSpPr>
              <p:nvPr/>
            </p:nvSpPr>
            <p:spPr bwMode="auto">
              <a:xfrm>
                <a:off x="7335838" y="1544638"/>
                <a:ext cx="358775" cy="273050"/>
              </a:xfrm>
              <a:custGeom>
                <a:avLst/>
                <a:gdLst>
                  <a:gd name="T0" fmla="*/ 320 w 428"/>
                  <a:gd name="T1" fmla="*/ 308 h 327"/>
                  <a:gd name="T2" fmla="*/ 320 w 428"/>
                  <a:gd name="T3" fmla="*/ 275 h 327"/>
                  <a:gd name="T4" fmla="*/ 310 w 428"/>
                  <a:gd name="T5" fmla="*/ 279 h 327"/>
                  <a:gd name="T6" fmla="*/ 310 w 428"/>
                  <a:gd name="T7" fmla="*/ 88 h 327"/>
                  <a:gd name="T8" fmla="*/ 398 w 428"/>
                  <a:gd name="T9" fmla="*/ 47 h 327"/>
                  <a:gd name="T10" fmla="*/ 398 w 428"/>
                  <a:gd name="T11" fmla="*/ 182 h 327"/>
                  <a:gd name="T12" fmla="*/ 428 w 428"/>
                  <a:gd name="T13" fmla="*/ 168 h 327"/>
                  <a:gd name="T14" fmla="*/ 428 w 428"/>
                  <a:gd name="T15" fmla="*/ 0 h 327"/>
                  <a:gd name="T16" fmla="*/ 147 w 428"/>
                  <a:gd name="T17" fmla="*/ 0 h 327"/>
                  <a:gd name="T18" fmla="*/ 0 w 428"/>
                  <a:gd name="T19" fmla="*/ 71 h 327"/>
                  <a:gd name="T20" fmla="*/ 0 w 428"/>
                  <a:gd name="T21" fmla="*/ 327 h 327"/>
                  <a:gd name="T22" fmla="*/ 279 w 428"/>
                  <a:gd name="T23" fmla="*/ 327 h 327"/>
                  <a:gd name="T24" fmla="*/ 320 w 428"/>
                  <a:gd name="T25" fmla="*/ 308 h 327"/>
                  <a:gd name="T26" fmla="*/ 251 w 428"/>
                  <a:gd name="T27" fmla="*/ 296 h 327"/>
                  <a:gd name="T28" fmla="*/ 29 w 428"/>
                  <a:gd name="T29" fmla="*/ 296 h 327"/>
                  <a:gd name="T30" fmla="*/ 29 w 428"/>
                  <a:gd name="T31" fmla="*/ 99 h 327"/>
                  <a:gd name="T32" fmla="*/ 251 w 428"/>
                  <a:gd name="T33" fmla="*/ 99 h 327"/>
                  <a:gd name="T34" fmla="*/ 251 w 428"/>
                  <a:gd name="T35" fmla="*/ 29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327">
                    <a:moveTo>
                      <a:pt x="320" y="308"/>
                    </a:moveTo>
                    <a:lnTo>
                      <a:pt x="320" y="275"/>
                    </a:lnTo>
                    <a:lnTo>
                      <a:pt x="310" y="279"/>
                    </a:lnTo>
                    <a:lnTo>
                      <a:pt x="310" y="88"/>
                    </a:lnTo>
                    <a:lnTo>
                      <a:pt x="398" y="47"/>
                    </a:lnTo>
                    <a:lnTo>
                      <a:pt x="398" y="182"/>
                    </a:lnTo>
                    <a:lnTo>
                      <a:pt x="428" y="168"/>
                    </a:lnTo>
                    <a:lnTo>
                      <a:pt x="428" y="0"/>
                    </a:lnTo>
                    <a:lnTo>
                      <a:pt x="147" y="0"/>
                    </a:lnTo>
                    <a:lnTo>
                      <a:pt x="0" y="71"/>
                    </a:lnTo>
                    <a:lnTo>
                      <a:pt x="0" y="327"/>
                    </a:lnTo>
                    <a:lnTo>
                      <a:pt x="279" y="327"/>
                    </a:lnTo>
                    <a:lnTo>
                      <a:pt x="320" y="308"/>
                    </a:lnTo>
                    <a:close/>
                    <a:moveTo>
                      <a:pt x="251" y="296"/>
                    </a:moveTo>
                    <a:lnTo>
                      <a:pt x="29" y="296"/>
                    </a:lnTo>
                    <a:lnTo>
                      <a:pt x="29" y="99"/>
                    </a:lnTo>
                    <a:lnTo>
                      <a:pt x="251" y="99"/>
                    </a:lnTo>
                    <a:lnTo>
                      <a:pt x="251" y="29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3" name="Freeform 36"/>
              <p:cNvSpPr>
                <a:spLocks noEditPoints="1"/>
              </p:cNvSpPr>
              <p:nvPr/>
            </p:nvSpPr>
            <p:spPr bwMode="auto">
              <a:xfrm>
                <a:off x="7610475" y="1681163"/>
                <a:ext cx="311150" cy="238125"/>
              </a:xfrm>
              <a:custGeom>
                <a:avLst/>
                <a:gdLst>
                  <a:gd name="T0" fmla="*/ 128 w 371"/>
                  <a:gd name="T1" fmla="*/ 0 h 285"/>
                  <a:gd name="T2" fmla="*/ 0 w 371"/>
                  <a:gd name="T3" fmla="*/ 62 h 285"/>
                  <a:gd name="T4" fmla="*/ 0 w 371"/>
                  <a:gd name="T5" fmla="*/ 285 h 285"/>
                  <a:gd name="T6" fmla="*/ 244 w 371"/>
                  <a:gd name="T7" fmla="*/ 285 h 285"/>
                  <a:gd name="T8" fmla="*/ 371 w 371"/>
                  <a:gd name="T9" fmla="*/ 223 h 285"/>
                  <a:gd name="T10" fmla="*/ 371 w 371"/>
                  <a:gd name="T11" fmla="*/ 0 h 285"/>
                  <a:gd name="T12" fmla="*/ 128 w 371"/>
                  <a:gd name="T13" fmla="*/ 0 h 285"/>
                  <a:gd name="T14" fmla="*/ 218 w 371"/>
                  <a:gd name="T15" fmla="*/ 259 h 285"/>
                  <a:gd name="T16" fmla="*/ 26 w 371"/>
                  <a:gd name="T17" fmla="*/ 259 h 285"/>
                  <a:gd name="T18" fmla="*/ 26 w 371"/>
                  <a:gd name="T19" fmla="*/ 88 h 285"/>
                  <a:gd name="T20" fmla="*/ 218 w 371"/>
                  <a:gd name="T21" fmla="*/ 88 h 285"/>
                  <a:gd name="T22" fmla="*/ 218 w 371"/>
                  <a:gd name="T23" fmla="*/ 259 h 285"/>
                  <a:gd name="T24" fmla="*/ 345 w 371"/>
                  <a:gd name="T25" fmla="*/ 206 h 285"/>
                  <a:gd name="T26" fmla="*/ 270 w 371"/>
                  <a:gd name="T27" fmla="*/ 244 h 285"/>
                  <a:gd name="T28" fmla="*/ 270 w 371"/>
                  <a:gd name="T29" fmla="*/ 79 h 285"/>
                  <a:gd name="T30" fmla="*/ 345 w 371"/>
                  <a:gd name="T31" fmla="*/ 43 h 285"/>
                  <a:gd name="T32" fmla="*/ 345 w 371"/>
                  <a:gd name="T33" fmla="*/ 2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1" h="285">
                    <a:moveTo>
                      <a:pt x="128" y="0"/>
                    </a:moveTo>
                    <a:lnTo>
                      <a:pt x="0" y="62"/>
                    </a:lnTo>
                    <a:lnTo>
                      <a:pt x="0" y="285"/>
                    </a:lnTo>
                    <a:lnTo>
                      <a:pt x="244" y="285"/>
                    </a:lnTo>
                    <a:lnTo>
                      <a:pt x="371" y="223"/>
                    </a:lnTo>
                    <a:lnTo>
                      <a:pt x="371" y="0"/>
                    </a:lnTo>
                    <a:lnTo>
                      <a:pt x="128" y="0"/>
                    </a:lnTo>
                    <a:close/>
                    <a:moveTo>
                      <a:pt x="218" y="259"/>
                    </a:moveTo>
                    <a:lnTo>
                      <a:pt x="26" y="259"/>
                    </a:lnTo>
                    <a:lnTo>
                      <a:pt x="26" y="88"/>
                    </a:lnTo>
                    <a:lnTo>
                      <a:pt x="218" y="88"/>
                    </a:lnTo>
                    <a:lnTo>
                      <a:pt x="218" y="259"/>
                    </a:lnTo>
                    <a:close/>
                    <a:moveTo>
                      <a:pt x="345" y="206"/>
                    </a:moveTo>
                    <a:lnTo>
                      <a:pt x="270" y="244"/>
                    </a:lnTo>
                    <a:lnTo>
                      <a:pt x="270" y="79"/>
                    </a:lnTo>
                    <a:lnTo>
                      <a:pt x="345" y="43"/>
                    </a:lnTo>
                    <a:lnTo>
                      <a:pt x="345" y="20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4" name="Freeform 37"/>
              <p:cNvSpPr>
                <a:spLocks noEditPoints="1"/>
              </p:cNvSpPr>
              <p:nvPr/>
            </p:nvSpPr>
            <p:spPr bwMode="auto">
              <a:xfrm>
                <a:off x="7400925" y="1893888"/>
                <a:ext cx="112713" cy="122237"/>
              </a:xfrm>
              <a:custGeom>
                <a:avLst/>
                <a:gdLst>
                  <a:gd name="T0" fmla="*/ 19 w 57"/>
                  <a:gd name="T1" fmla="*/ 46 h 62"/>
                  <a:gd name="T2" fmla="*/ 37 w 57"/>
                  <a:gd name="T3" fmla="*/ 46 h 62"/>
                  <a:gd name="T4" fmla="*/ 42 w 57"/>
                  <a:gd name="T5" fmla="*/ 62 h 62"/>
                  <a:gd name="T6" fmla="*/ 57 w 57"/>
                  <a:gd name="T7" fmla="*/ 62 h 62"/>
                  <a:gd name="T8" fmla="*/ 38 w 57"/>
                  <a:gd name="T9" fmla="*/ 0 h 62"/>
                  <a:gd name="T10" fmla="*/ 19 w 57"/>
                  <a:gd name="T11" fmla="*/ 0 h 62"/>
                  <a:gd name="T12" fmla="*/ 0 w 57"/>
                  <a:gd name="T13" fmla="*/ 62 h 62"/>
                  <a:gd name="T14" fmla="*/ 14 w 57"/>
                  <a:gd name="T15" fmla="*/ 62 h 62"/>
                  <a:gd name="T16" fmla="*/ 19 w 57"/>
                  <a:gd name="T17" fmla="*/ 46 h 62"/>
                  <a:gd name="T18" fmla="*/ 25 w 57"/>
                  <a:gd name="T19" fmla="*/ 22 h 62"/>
                  <a:gd name="T20" fmla="*/ 28 w 57"/>
                  <a:gd name="T21" fmla="*/ 10 h 62"/>
                  <a:gd name="T22" fmla="*/ 28 w 57"/>
                  <a:gd name="T23" fmla="*/ 10 h 62"/>
                  <a:gd name="T24" fmla="*/ 31 w 57"/>
                  <a:gd name="T25" fmla="*/ 22 h 62"/>
                  <a:gd name="T26" fmla="*/ 35 w 57"/>
                  <a:gd name="T27" fmla="*/ 36 h 62"/>
                  <a:gd name="T28" fmla="*/ 21 w 57"/>
                  <a:gd name="T29" fmla="*/ 36 h 62"/>
                  <a:gd name="T30" fmla="*/ 25 w 57"/>
                  <a:gd name="T31"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62">
                    <a:moveTo>
                      <a:pt x="19" y="46"/>
                    </a:moveTo>
                    <a:cubicBezTo>
                      <a:pt x="37" y="46"/>
                      <a:pt x="37" y="46"/>
                      <a:pt x="37" y="46"/>
                    </a:cubicBezTo>
                    <a:cubicBezTo>
                      <a:pt x="42" y="62"/>
                      <a:pt x="42" y="62"/>
                      <a:pt x="42" y="62"/>
                    </a:cubicBezTo>
                    <a:cubicBezTo>
                      <a:pt x="57" y="62"/>
                      <a:pt x="57" y="62"/>
                      <a:pt x="57" y="62"/>
                    </a:cubicBezTo>
                    <a:cubicBezTo>
                      <a:pt x="38" y="0"/>
                      <a:pt x="38" y="0"/>
                      <a:pt x="38" y="0"/>
                    </a:cubicBezTo>
                    <a:cubicBezTo>
                      <a:pt x="19" y="0"/>
                      <a:pt x="19" y="0"/>
                      <a:pt x="19" y="0"/>
                    </a:cubicBezTo>
                    <a:cubicBezTo>
                      <a:pt x="0" y="62"/>
                      <a:pt x="0" y="62"/>
                      <a:pt x="0" y="62"/>
                    </a:cubicBezTo>
                    <a:cubicBezTo>
                      <a:pt x="14" y="62"/>
                      <a:pt x="14" y="62"/>
                      <a:pt x="14" y="62"/>
                    </a:cubicBezTo>
                    <a:lnTo>
                      <a:pt x="19" y="46"/>
                    </a:lnTo>
                    <a:close/>
                    <a:moveTo>
                      <a:pt x="25" y="22"/>
                    </a:moveTo>
                    <a:cubicBezTo>
                      <a:pt x="26" y="19"/>
                      <a:pt x="27" y="14"/>
                      <a:pt x="28" y="10"/>
                    </a:cubicBezTo>
                    <a:cubicBezTo>
                      <a:pt x="28" y="10"/>
                      <a:pt x="28" y="10"/>
                      <a:pt x="28" y="10"/>
                    </a:cubicBezTo>
                    <a:cubicBezTo>
                      <a:pt x="29" y="14"/>
                      <a:pt x="30" y="19"/>
                      <a:pt x="31" y="22"/>
                    </a:cubicBezTo>
                    <a:cubicBezTo>
                      <a:pt x="35" y="36"/>
                      <a:pt x="35" y="36"/>
                      <a:pt x="35" y="36"/>
                    </a:cubicBezTo>
                    <a:cubicBezTo>
                      <a:pt x="21" y="36"/>
                      <a:pt x="21" y="36"/>
                      <a:pt x="21" y="36"/>
                    </a:cubicBezTo>
                    <a:lnTo>
                      <a:pt x="25" y="22"/>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5" name="Freeform 38"/>
              <p:cNvSpPr>
                <a:spLocks noEditPoints="1"/>
              </p:cNvSpPr>
              <p:nvPr/>
            </p:nvSpPr>
            <p:spPr bwMode="auto">
              <a:xfrm>
                <a:off x="7410450" y="1649413"/>
                <a:ext cx="93663" cy="127000"/>
              </a:xfrm>
              <a:custGeom>
                <a:avLst/>
                <a:gdLst>
                  <a:gd name="T0" fmla="*/ 40 w 47"/>
                  <a:gd name="T1" fmla="*/ 58 h 64"/>
                  <a:gd name="T2" fmla="*/ 47 w 47"/>
                  <a:gd name="T3" fmla="*/ 45 h 64"/>
                  <a:gd name="T4" fmla="*/ 34 w 47"/>
                  <a:gd name="T5" fmla="*/ 30 h 64"/>
                  <a:gd name="T6" fmla="*/ 34 w 47"/>
                  <a:gd name="T7" fmla="*/ 29 h 64"/>
                  <a:gd name="T8" fmla="*/ 45 w 47"/>
                  <a:gd name="T9" fmla="*/ 16 h 64"/>
                  <a:gd name="T10" fmla="*/ 37 w 47"/>
                  <a:gd name="T11" fmla="*/ 4 h 64"/>
                  <a:gd name="T12" fmla="*/ 19 w 47"/>
                  <a:gd name="T13" fmla="*/ 0 h 64"/>
                  <a:gd name="T14" fmla="*/ 0 w 47"/>
                  <a:gd name="T15" fmla="*/ 1 h 64"/>
                  <a:gd name="T16" fmla="*/ 0 w 47"/>
                  <a:gd name="T17" fmla="*/ 63 h 64"/>
                  <a:gd name="T18" fmla="*/ 16 w 47"/>
                  <a:gd name="T19" fmla="*/ 64 h 64"/>
                  <a:gd name="T20" fmla="*/ 40 w 47"/>
                  <a:gd name="T21" fmla="*/ 58 h 64"/>
                  <a:gd name="T22" fmla="*/ 14 w 47"/>
                  <a:gd name="T23" fmla="*/ 11 h 64"/>
                  <a:gd name="T24" fmla="*/ 20 w 47"/>
                  <a:gd name="T25" fmla="*/ 10 h 64"/>
                  <a:gd name="T26" fmla="*/ 30 w 47"/>
                  <a:gd name="T27" fmla="*/ 18 h 64"/>
                  <a:gd name="T28" fmla="*/ 19 w 47"/>
                  <a:gd name="T29" fmla="*/ 25 h 64"/>
                  <a:gd name="T30" fmla="*/ 14 w 47"/>
                  <a:gd name="T31" fmla="*/ 25 h 64"/>
                  <a:gd name="T32" fmla="*/ 14 w 47"/>
                  <a:gd name="T33" fmla="*/ 11 h 64"/>
                  <a:gd name="T34" fmla="*/ 14 w 47"/>
                  <a:gd name="T35" fmla="*/ 36 h 64"/>
                  <a:gd name="T36" fmla="*/ 19 w 47"/>
                  <a:gd name="T37" fmla="*/ 36 h 64"/>
                  <a:gd name="T38" fmla="*/ 32 w 47"/>
                  <a:gd name="T39" fmla="*/ 44 h 64"/>
                  <a:gd name="T40" fmla="*/ 20 w 47"/>
                  <a:gd name="T41" fmla="*/ 53 h 64"/>
                  <a:gd name="T42" fmla="*/ 14 w 47"/>
                  <a:gd name="T43" fmla="*/ 53 h 64"/>
                  <a:gd name="T44" fmla="*/ 14 w 47"/>
                  <a:gd name="T45"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64">
                    <a:moveTo>
                      <a:pt x="40" y="58"/>
                    </a:moveTo>
                    <a:cubicBezTo>
                      <a:pt x="44" y="55"/>
                      <a:pt x="47" y="51"/>
                      <a:pt x="47" y="45"/>
                    </a:cubicBezTo>
                    <a:cubicBezTo>
                      <a:pt x="47" y="37"/>
                      <a:pt x="41" y="31"/>
                      <a:pt x="34" y="30"/>
                    </a:cubicBezTo>
                    <a:cubicBezTo>
                      <a:pt x="34" y="29"/>
                      <a:pt x="34" y="29"/>
                      <a:pt x="34" y="29"/>
                    </a:cubicBezTo>
                    <a:cubicBezTo>
                      <a:pt x="41" y="27"/>
                      <a:pt x="45" y="22"/>
                      <a:pt x="45" y="16"/>
                    </a:cubicBezTo>
                    <a:cubicBezTo>
                      <a:pt x="45" y="10"/>
                      <a:pt x="41" y="6"/>
                      <a:pt x="37" y="4"/>
                    </a:cubicBezTo>
                    <a:cubicBezTo>
                      <a:pt x="32" y="1"/>
                      <a:pt x="27" y="0"/>
                      <a:pt x="19" y="0"/>
                    </a:cubicBezTo>
                    <a:cubicBezTo>
                      <a:pt x="11" y="0"/>
                      <a:pt x="4" y="1"/>
                      <a:pt x="0" y="1"/>
                    </a:cubicBezTo>
                    <a:cubicBezTo>
                      <a:pt x="0" y="63"/>
                      <a:pt x="0" y="63"/>
                      <a:pt x="0" y="63"/>
                    </a:cubicBezTo>
                    <a:cubicBezTo>
                      <a:pt x="3" y="64"/>
                      <a:pt x="9" y="64"/>
                      <a:pt x="16" y="64"/>
                    </a:cubicBezTo>
                    <a:cubicBezTo>
                      <a:pt x="28" y="64"/>
                      <a:pt x="36" y="62"/>
                      <a:pt x="40" y="58"/>
                    </a:cubicBezTo>
                    <a:close/>
                    <a:moveTo>
                      <a:pt x="14" y="11"/>
                    </a:moveTo>
                    <a:cubicBezTo>
                      <a:pt x="15" y="11"/>
                      <a:pt x="17" y="10"/>
                      <a:pt x="20" y="10"/>
                    </a:cubicBezTo>
                    <a:cubicBezTo>
                      <a:pt x="27" y="10"/>
                      <a:pt x="30" y="13"/>
                      <a:pt x="30" y="18"/>
                    </a:cubicBezTo>
                    <a:cubicBezTo>
                      <a:pt x="30" y="22"/>
                      <a:pt x="26" y="25"/>
                      <a:pt x="19" y="25"/>
                    </a:cubicBezTo>
                    <a:cubicBezTo>
                      <a:pt x="14" y="25"/>
                      <a:pt x="14" y="25"/>
                      <a:pt x="14" y="25"/>
                    </a:cubicBezTo>
                    <a:lnTo>
                      <a:pt x="14" y="11"/>
                    </a:lnTo>
                    <a:close/>
                    <a:moveTo>
                      <a:pt x="14" y="36"/>
                    </a:moveTo>
                    <a:cubicBezTo>
                      <a:pt x="19" y="36"/>
                      <a:pt x="19" y="36"/>
                      <a:pt x="19" y="36"/>
                    </a:cubicBezTo>
                    <a:cubicBezTo>
                      <a:pt x="26" y="36"/>
                      <a:pt x="32" y="38"/>
                      <a:pt x="32" y="44"/>
                    </a:cubicBezTo>
                    <a:cubicBezTo>
                      <a:pt x="32" y="51"/>
                      <a:pt x="26" y="53"/>
                      <a:pt x="20" y="53"/>
                    </a:cubicBezTo>
                    <a:cubicBezTo>
                      <a:pt x="17" y="53"/>
                      <a:pt x="16" y="53"/>
                      <a:pt x="14" y="53"/>
                    </a:cubicBezTo>
                    <a:lnTo>
                      <a:pt x="14" y="3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6" name="Freeform 39"/>
              <p:cNvSpPr>
                <a:spLocks/>
              </p:cNvSpPr>
              <p:nvPr/>
            </p:nvSpPr>
            <p:spPr bwMode="auto">
              <a:xfrm>
                <a:off x="7664450" y="1765300"/>
                <a:ext cx="92075" cy="115888"/>
              </a:xfrm>
              <a:custGeom>
                <a:avLst/>
                <a:gdLst>
                  <a:gd name="T0" fmla="*/ 30 w 46"/>
                  <a:gd name="T1" fmla="*/ 59 h 59"/>
                  <a:gd name="T2" fmla="*/ 45 w 46"/>
                  <a:gd name="T3" fmla="*/ 57 h 59"/>
                  <a:gd name="T4" fmla="*/ 43 w 46"/>
                  <a:gd name="T5" fmla="*/ 46 h 59"/>
                  <a:gd name="T6" fmla="*/ 32 w 46"/>
                  <a:gd name="T7" fmla="*/ 48 h 59"/>
                  <a:gd name="T8" fmla="*/ 14 w 46"/>
                  <a:gd name="T9" fmla="*/ 30 h 59"/>
                  <a:gd name="T10" fmla="*/ 32 w 46"/>
                  <a:gd name="T11" fmla="*/ 11 h 59"/>
                  <a:gd name="T12" fmla="*/ 43 w 46"/>
                  <a:gd name="T13" fmla="*/ 13 h 59"/>
                  <a:gd name="T14" fmla="*/ 46 w 46"/>
                  <a:gd name="T15" fmla="*/ 3 h 59"/>
                  <a:gd name="T16" fmla="*/ 31 w 46"/>
                  <a:gd name="T17" fmla="*/ 0 h 59"/>
                  <a:gd name="T18" fmla="*/ 0 w 46"/>
                  <a:gd name="T19" fmla="*/ 30 h 59"/>
                  <a:gd name="T20" fmla="*/ 30 w 46"/>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59">
                    <a:moveTo>
                      <a:pt x="30" y="59"/>
                    </a:moveTo>
                    <a:cubicBezTo>
                      <a:pt x="37" y="59"/>
                      <a:pt x="43" y="58"/>
                      <a:pt x="45" y="57"/>
                    </a:cubicBezTo>
                    <a:cubicBezTo>
                      <a:pt x="43" y="46"/>
                      <a:pt x="43" y="46"/>
                      <a:pt x="43" y="46"/>
                    </a:cubicBezTo>
                    <a:cubicBezTo>
                      <a:pt x="40" y="48"/>
                      <a:pt x="36" y="48"/>
                      <a:pt x="32" y="48"/>
                    </a:cubicBezTo>
                    <a:cubicBezTo>
                      <a:pt x="21" y="48"/>
                      <a:pt x="14" y="41"/>
                      <a:pt x="14" y="30"/>
                    </a:cubicBezTo>
                    <a:cubicBezTo>
                      <a:pt x="14" y="17"/>
                      <a:pt x="22" y="11"/>
                      <a:pt x="32" y="11"/>
                    </a:cubicBezTo>
                    <a:cubicBezTo>
                      <a:pt x="37" y="11"/>
                      <a:pt x="40" y="12"/>
                      <a:pt x="43" y="13"/>
                    </a:cubicBezTo>
                    <a:cubicBezTo>
                      <a:pt x="46" y="3"/>
                      <a:pt x="46" y="3"/>
                      <a:pt x="46" y="3"/>
                    </a:cubicBezTo>
                    <a:cubicBezTo>
                      <a:pt x="43" y="1"/>
                      <a:pt x="38" y="0"/>
                      <a:pt x="31" y="0"/>
                    </a:cubicBezTo>
                    <a:cubicBezTo>
                      <a:pt x="14" y="0"/>
                      <a:pt x="0" y="11"/>
                      <a:pt x="0" y="30"/>
                    </a:cubicBezTo>
                    <a:cubicBezTo>
                      <a:pt x="0" y="47"/>
                      <a:pt x="10" y="59"/>
                      <a:pt x="30" y="59"/>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grpSp>
        <p:nvGrpSpPr>
          <p:cNvPr id="126" name="组合 125"/>
          <p:cNvGrpSpPr/>
          <p:nvPr/>
        </p:nvGrpSpPr>
        <p:grpSpPr>
          <a:xfrm>
            <a:off x="7016728" y="2886147"/>
            <a:ext cx="899604" cy="899930"/>
            <a:chOff x="7016728" y="2886147"/>
            <a:chExt cx="899604" cy="899930"/>
          </a:xfrm>
        </p:grpSpPr>
        <p:grpSp>
          <p:nvGrpSpPr>
            <p:cNvPr id="79" name="组合 78"/>
            <p:cNvGrpSpPr/>
            <p:nvPr/>
          </p:nvGrpSpPr>
          <p:grpSpPr>
            <a:xfrm>
              <a:off x="7016728" y="2886147"/>
              <a:ext cx="899604" cy="899930"/>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椭圆 8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5" name="组合 124"/>
            <p:cNvGrpSpPr/>
            <p:nvPr/>
          </p:nvGrpSpPr>
          <p:grpSpPr>
            <a:xfrm>
              <a:off x="7156174" y="3142437"/>
              <a:ext cx="620712" cy="387350"/>
              <a:chOff x="4865688" y="3976688"/>
              <a:chExt cx="620712" cy="387350"/>
            </a:xfrm>
            <a:solidFill>
              <a:srgbClr val="03CCCE"/>
            </a:solidFill>
          </p:grpSpPr>
          <p:sp>
            <p:nvSpPr>
              <p:cNvPr id="118" name="Freeform 29"/>
              <p:cNvSpPr>
                <a:spLocks noEditPoints="1"/>
              </p:cNvSpPr>
              <p:nvPr/>
            </p:nvSpPr>
            <p:spPr bwMode="auto">
              <a:xfrm>
                <a:off x="4865688" y="4292600"/>
                <a:ext cx="495300" cy="71438"/>
              </a:xfrm>
              <a:custGeom>
                <a:avLst/>
                <a:gdLst>
                  <a:gd name="T0" fmla="*/ 232 w 250"/>
                  <a:gd name="T1" fmla="*/ 0 h 36"/>
                  <a:gd name="T2" fmla="*/ 18 w 250"/>
                  <a:gd name="T3" fmla="*/ 0 h 36"/>
                  <a:gd name="T4" fmla="*/ 0 w 250"/>
                  <a:gd name="T5" fmla="*/ 18 h 36"/>
                  <a:gd name="T6" fmla="*/ 18 w 250"/>
                  <a:gd name="T7" fmla="*/ 36 h 36"/>
                  <a:gd name="T8" fmla="*/ 232 w 250"/>
                  <a:gd name="T9" fmla="*/ 36 h 36"/>
                  <a:gd name="T10" fmla="*/ 250 w 250"/>
                  <a:gd name="T11" fmla="*/ 18 h 36"/>
                  <a:gd name="T12" fmla="*/ 232 w 250"/>
                  <a:gd name="T13" fmla="*/ 0 h 36"/>
                  <a:gd name="T14" fmla="*/ 65 w 250"/>
                  <a:gd name="T15" fmla="*/ 21 h 36"/>
                  <a:gd name="T16" fmla="*/ 18 w 250"/>
                  <a:gd name="T17" fmla="*/ 21 h 36"/>
                  <a:gd name="T18" fmla="*/ 15 w 250"/>
                  <a:gd name="T19" fmla="*/ 18 h 36"/>
                  <a:gd name="T20" fmla="*/ 18 w 250"/>
                  <a:gd name="T21" fmla="*/ 15 h 36"/>
                  <a:gd name="T22" fmla="*/ 65 w 250"/>
                  <a:gd name="T23" fmla="*/ 15 h 36"/>
                  <a:gd name="T24" fmla="*/ 65 w 250"/>
                  <a:gd name="T25" fmla="*/ 21 h 36"/>
                  <a:gd name="T26" fmla="*/ 100 w 250"/>
                  <a:gd name="T27" fmla="*/ 21 h 36"/>
                  <a:gd name="T28" fmla="*/ 78 w 250"/>
                  <a:gd name="T29" fmla="*/ 21 h 36"/>
                  <a:gd name="T30" fmla="*/ 78 w 250"/>
                  <a:gd name="T31" fmla="*/ 15 h 36"/>
                  <a:gd name="T32" fmla="*/ 100 w 250"/>
                  <a:gd name="T33" fmla="*/ 15 h 36"/>
                  <a:gd name="T34" fmla="*/ 100 w 250"/>
                  <a:gd name="T35" fmla="*/ 21 h 36"/>
                  <a:gd name="T36" fmla="*/ 232 w 250"/>
                  <a:gd name="T37" fmla="*/ 21 h 36"/>
                  <a:gd name="T38" fmla="*/ 209 w 250"/>
                  <a:gd name="T39" fmla="*/ 21 h 36"/>
                  <a:gd name="T40" fmla="*/ 209 w 250"/>
                  <a:gd name="T41" fmla="*/ 15 h 36"/>
                  <a:gd name="T42" fmla="*/ 232 w 250"/>
                  <a:gd name="T43" fmla="*/ 15 h 36"/>
                  <a:gd name="T44" fmla="*/ 235 w 250"/>
                  <a:gd name="T45" fmla="*/ 18 h 36"/>
                  <a:gd name="T46" fmla="*/ 232 w 250"/>
                  <a:gd name="T4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36">
                    <a:moveTo>
                      <a:pt x="232" y="0"/>
                    </a:moveTo>
                    <a:cubicBezTo>
                      <a:pt x="18" y="0"/>
                      <a:pt x="18" y="0"/>
                      <a:pt x="18" y="0"/>
                    </a:cubicBezTo>
                    <a:cubicBezTo>
                      <a:pt x="8" y="0"/>
                      <a:pt x="0" y="8"/>
                      <a:pt x="0" y="18"/>
                    </a:cubicBezTo>
                    <a:cubicBezTo>
                      <a:pt x="0" y="28"/>
                      <a:pt x="8" y="36"/>
                      <a:pt x="18" y="36"/>
                    </a:cubicBezTo>
                    <a:cubicBezTo>
                      <a:pt x="232" y="36"/>
                      <a:pt x="232" y="36"/>
                      <a:pt x="232" y="36"/>
                    </a:cubicBezTo>
                    <a:cubicBezTo>
                      <a:pt x="242" y="36"/>
                      <a:pt x="250" y="28"/>
                      <a:pt x="250" y="18"/>
                    </a:cubicBezTo>
                    <a:cubicBezTo>
                      <a:pt x="250" y="8"/>
                      <a:pt x="242" y="0"/>
                      <a:pt x="232" y="0"/>
                    </a:cubicBezTo>
                    <a:close/>
                    <a:moveTo>
                      <a:pt x="65" y="21"/>
                    </a:moveTo>
                    <a:cubicBezTo>
                      <a:pt x="18" y="21"/>
                      <a:pt x="18" y="21"/>
                      <a:pt x="18" y="21"/>
                    </a:cubicBezTo>
                    <a:cubicBezTo>
                      <a:pt x="17" y="21"/>
                      <a:pt x="15" y="20"/>
                      <a:pt x="15" y="18"/>
                    </a:cubicBezTo>
                    <a:cubicBezTo>
                      <a:pt x="15" y="17"/>
                      <a:pt x="17" y="15"/>
                      <a:pt x="18" y="15"/>
                    </a:cubicBezTo>
                    <a:cubicBezTo>
                      <a:pt x="65" y="15"/>
                      <a:pt x="65" y="15"/>
                      <a:pt x="65" y="15"/>
                    </a:cubicBezTo>
                    <a:lnTo>
                      <a:pt x="65" y="21"/>
                    </a:lnTo>
                    <a:close/>
                    <a:moveTo>
                      <a:pt x="100" y="21"/>
                    </a:moveTo>
                    <a:cubicBezTo>
                      <a:pt x="78" y="21"/>
                      <a:pt x="78" y="21"/>
                      <a:pt x="78" y="21"/>
                    </a:cubicBezTo>
                    <a:cubicBezTo>
                      <a:pt x="78" y="15"/>
                      <a:pt x="78" y="15"/>
                      <a:pt x="78" y="15"/>
                    </a:cubicBezTo>
                    <a:cubicBezTo>
                      <a:pt x="100" y="15"/>
                      <a:pt x="100" y="15"/>
                      <a:pt x="100" y="15"/>
                    </a:cubicBezTo>
                    <a:lnTo>
                      <a:pt x="100" y="21"/>
                    </a:lnTo>
                    <a:close/>
                    <a:moveTo>
                      <a:pt x="232" y="21"/>
                    </a:moveTo>
                    <a:cubicBezTo>
                      <a:pt x="209" y="21"/>
                      <a:pt x="209" y="21"/>
                      <a:pt x="209" y="21"/>
                    </a:cubicBezTo>
                    <a:cubicBezTo>
                      <a:pt x="209" y="15"/>
                      <a:pt x="209" y="15"/>
                      <a:pt x="209" y="15"/>
                    </a:cubicBezTo>
                    <a:cubicBezTo>
                      <a:pt x="232" y="15"/>
                      <a:pt x="232" y="15"/>
                      <a:pt x="232" y="15"/>
                    </a:cubicBezTo>
                    <a:cubicBezTo>
                      <a:pt x="234" y="15"/>
                      <a:pt x="235" y="17"/>
                      <a:pt x="235" y="18"/>
                    </a:cubicBezTo>
                    <a:cubicBezTo>
                      <a:pt x="235" y="20"/>
                      <a:pt x="234" y="21"/>
                      <a:pt x="232" y="21"/>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19" name="Freeform 30"/>
              <p:cNvSpPr>
                <a:spLocks/>
              </p:cNvSpPr>
              <p:nvPr/>
            </p:nvSpPr>
            <p:spPr bwMode="auto">
              <a:xfrm>
                <a:off x="4918075" y="3976688"/>
                <a:ext cx="387350" cy="307975"/>
              </a:xfrm>
              <a:custGeom>
                <a:avLst/>
                <a:gdLst>
                  <a:gd name="T0" fmla="*/ 194 w 195"/>
                  <a:gd name="T1" fmla="*/ 154 h 154"/>
                  <a:gd name="T2" fmla="*/ 195 w 195"/>
                  <a:gd name="T3" fmla="*/ 151 h 154"/>
                  <a:gd name="T4" fmla="*/ 195 w 195"/>
                  <a:gd name="T5" fmla="*/ 138 h 154"/>
                  <a:gd name="T6" fmla="*/ 191 w 195"/>
                  <a:gd name="T7" fmla="*/ 140 h 154"/>
                  <a:gd name="T8" fmla="*/ 163 w 195"/>
                  <a:gd name="T9" fmla="*/ 146 h 154"/>
                  <a:gd name="T10" fmla="*/ 142 w 195"/>
                  <a:gd name="T11" fmla="*/ 143 h 154"/>
                  <a:gd name="T12" fmla="*/ 16 w 195"/>
                  <a:gd name="T13" fmla="*/ 143 h 154"/>
                  <a:gd name="T14" fmla="*/ 16 w 195"/>
                  <a:gd name="T15" fmla="*/ 16 h 154"/>
                  <a:gd name="T16" fmla="*/ 151 w 195"/>
                  <a:gd name="T17" fmla="*/ 16 h 154"/>
                  <a:gd name="T18" fmla="*/ 160 w 195"/>
                  <a:gd name="T19" fmla="*/ 15 h 154"/>
                  <a:gd name="T20" fmla="*/ 169 w 195"/>
                  <a:gd name="T21" fmla="*/ 16 h 154"/>
                  <a:gd name="T22" fmla="*/ 178 w 195"/>
                  <a:gd name="T23" fmla="*/ 16 h 154"/>
                  <a:gd name="T24" fmla="*/ 178 w 195"/>
                  <a:gd name="T25" fmla="*/ 18 h 154"/>
                  <a:gd name="T26" fmla="*/ 195 w 195"/>
                  <a:gd name="T27" fmla="*/ 26 h 154"/>
                  <a:gd name="T28" fmla="*/ 195 w 195"/>
                  <a:gd name="T29" fmla="*/ 15 h 154"/>
                  <a:gd name="T30" fmla="*/ 180 w 195"/>
                  <a:gd name="T31" fmla="*/ 0 h 154"/>
                  <a:gd name="T32" fmla="*/ 15 w 195"/>
                  <a:gd name="T33" fmla="*/ 0 h 154"/>
                  <a:gd name="T34" fmla="*/ 0 w 195"/>
                  <a:gd name="T35" fmla="*/ 15 h 154"/>
                  <a:gd name="T36" fmla="*/ 0 w 195"/>
                  <a:gd name="T37" fmla="*/ 151 h 154"/>
                  <a:gd name="T38" fmla="*/ 1 w 195"/>
                  <a:gd name="T39" fmla="*/ 154 h 154"/>
                  <a:gd name="T40" fmla="*/ 194 w 195"/>
                  <a:gd name="T4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154">
                    <a:moveTo>
                      <a:pt x="194" y="154"/>
                    </a:moveTo>
                    <a:cubicBezTo>
                      <a:pt x="195" y="153"/>
                      <a:pt x="195" y="152"/>
                      <a:pt x="195" y="151"/>
                    </a:cubicBezTo>
                    <a:cubicBezTo>
                      <a:pt x="195" y="138"/>
                      <a:pt x="195" y="138"/>
                      <a:pt x="195" y="138"/>
                    </a:cubicBezTo>
                    <a:cubicBezTo>
                      <a:pt x="193" y="138"/>
                      <a:pt x="192" y="139"/>
                      <a:pt x="191" y="140"/>
                    </a:cubicBezTo>
                    <a:cubicBezTo>
                      <a:pt x="182" y="144"/>
                      <a:pt x="172" y="146"/>
                      <a:pt x="163" y="146"/>
                    </a:cubicBezTo>
                    <a:cubicBezTo>
                      <a:pt x="156" y="146"/>
                      <a:pt x="149" y="145"/>
                      <a:pt x="142" y="143"/>
                    </a:cubicBezTo>
                    <a:cubicBezTo>
                      <a:pt x="16" y="143"/>
                      <a:pt x="16" y="143"/>
                      <a:pt x="16" y="143"/>
                    </a:cubicBezTo>
                    <a:cubicBezTo>
                      <a:pt x="16" y="16"/>
                      <a:pt x="16" y="16"/>
                      <a:pt x="16" y="16"/>
                    </a:cubicBezTo>
                    <a:cubicBezTo>
                      <a:pt x="151" y="16"/>
                      <a:pt x="151" y="16"/>
                      <a:pt x="151" y="16"/>
                    </a:cubicBezTo>
                    <a:cubicBezTo>
                      <a:pt x="154" y="15"/>
                      <a:pt x="157" y="15"/>
                      <a:pt x="160" y="15"/>
                    </a:cubicBezTo>
                    <a:cubicBezTo>
                      <a:pt x="163" y="15"/>
                      <a:pt x="166" y="15"/>
                      <a:pt x="169" y="16"/>
                    </a:cubicBezTo>
                    <a:cubicBezTo>
                      <a:pt x="178" y="16"/>
                      <a:pt x="178" y="16"/>
                      <a:pt x="178" y="16"/>
                    </a:cubicBezTo>
                    <a:cubicBezTo>
                      <a:pt x="178" y="18"/>
                      <a:pt x="178" y="18"/>
                      <a:pt x="178" y="18"/>
                    </a:cubicBezTo>
                    <a:cubicBezTo>
                      <a:pt x="184" y="20"/>
                      <a:pt x="189" y="22"/>
                      <a:pt x="195" y="26"/>
                    </a:cubicBezTo>
                    <a:cubicBezTo>
                      <a:pt x="195" y="15"/>
                      <a:pt x="195" y="15"/>
                      <a:pt x="195" y="15"/>
                    </a:cubicBezTo>
                    <a:cubicBezTo>
                      <a:pt x="195" y="7"/>
                      <a:pt x="188" y="0"/>
                      <a:pt x="180" y="0"/>
                    </a:cubicBezTo>
                    <a:cubicBezTo>
                      <a:pt x="15" y="0"/>
                      <a:pt x="15" y="0"/>
                      <a:pt x="15" y="0"/>
                    </a:cubicBezTo>
                    <a:cubicBezTo>
                      <a:pt x="7" y="0"/>
                      <a:pt x="0" y="7"/>
                      <a:pt x="0" y="15"/>
                    </a:cubicBezTo>
                    <a:cubicBezTo>
                      <a:pt x="0" y="151"/>
                      <a:pt x="0" y="151"/>
                      <a:pt x="0" y="151"/>
                    </a:cubicBezTo>
                    <a:cubicBezTo>
                      <a:pt x="0" y="152"/>
                      <a:pt x="0" y="153"/>
                      <a:pt x="1" y="154"/>
                    </a:cubicBezTo>
                    <a:lnTo>
                      <a:pt x="194" y="154"/>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20" name="Freeform 31"/>
              <p:cNvSpPr>
                <a:spLocks/>
              </p:cNvSpPr>
              <p:nvPr/>
            </p:nvSpPr>
            <p:spPr bwMode="auto">
              <a:xfrm>
                <a:off x="5002213" y="4046538"/>
                <a:ext cx="142875" cy="22225"/>
              </a:xfrm>
              <a:custGeom>
                <a:avLst/>
                <a:gdLst>
                  <a:gd name="T0" fmla="*/ 72 w 72"/>
                  <a:gd name="T1" fmla="*/ 0 h 11"/>
                  <a:gd name="T2" fmla="*/ 0 w 72"/>
                  <a:gd name="T3" fmla="*/ 0 h 11"/>
                  <a:gd name="T4" fmla="*/ 0 w 72"/>
                  <a:gd name="T5" fmla="*/ 11 h 11"/>
                  <a:gd name="T6" fmla="*/ 64 w 72"/>
                  <a:gd name="T7" fmla="*/ 11 h 11"/>
                  <a:gd name="T8" fmla="*/ 72 w 72"/>
                  <a:gd name="T9" fmla="*/ 0 h 11"/>
                </a:gdLst>
                <a:ahLst/>
                <a:cxnLst>
                  <a:cxn ang="0">
                    <a:pos x="T0" y="T1"/>
                  </a:cxn>
                  <a:cxn ang="0">
                    <a:pos x="T2" y="T3"/>
                  </a:cxn>
                  <a:cxn ang="0">
                    <a:pos x="T4" y="T5"/>
                  </a:cxn>
                  <a:cxn ang="0">
                    <a:pos x="T6" y="T7"/>
                  </a:cxn>
                  <a:cxn ang="0">
                    <a:pos x="T8" y="T9"/>
                  </a:cxn>
                </a:cxnLst>
                <a:rect l="0" t="0" r="r" b="b"/>
                <a:pathLst>
                  <a:path w="72" h="11">
                    <a:moveTo>
                      <a:pt x="72" y="0"/>
                    </a:moveTo>
                    <a:cubicBezTo>
                      <a:pt x="0" y="0"/>
                      <a:pt x="0" y="0"/>
                      <a:pt x="0" y="0"/>
                    </a:cubicBezTo>
                    <a:cubicBezTo>
                      <a:pt x="0" y="11"/>
                      <a:pt x="0" y="11"/>
                      <a:pt x="0" y="11"/>
                    </a:cubicBezTo>
                    <a:cubicBezTo>
                      <a:pt x="64" y="11"/>
                      <a:pt x="64" y="11"/>
                      <a:pt x="64" y="11"/>
                    </a:cubicBezTo>
                    <a:cubicBezTo>
                      <a:pt x="66" y="7"/>
                      <a:pt x="69" y="3"/>
                      <a:pt x="72" y="0"/>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21" name="Freeform 32"/>
              <p:cNvSpPr>
                <a:spLocks/>
              </p:cNvSpPr>
              <p:nvPr/>
            </p:nvSpPr>
            <p:spPr bwMode="auto">
              <a:xfrm>
                <a:off x="5000625" y="4095750"/>
                <a:ext cx="114300" cy="23813"/>
              </a:xfrm>
              <a:custGeom>
                <a:avLst/>
                <a:gdLst>
                  <a:gd name="T0" fmla="*/ 0 w 58"/>
                  <a:gd name="T1" fmla="*/ 11 h 11"/>
                  <a:gd name="T2" fmla="*/ 56 w 58"/>
                  <a:gd name="T3" fmla="*/ 11 h 11"/>
                  <a:gd name="T4" fmla="*/ 58 w 58"/>
                  <a:gd name="T5" fmla="*/ 0 h 11"/>
                  <a:gd name="T6" fmla="*/ 0 w 58"/>
                  <a:gd name="T7" fmla="*/ 0 h 11"/>
                  <a:gd name="T8" fmla="*/ 0 w 58"/>
                  <a:gd name="T9" fmla="*/ 11 h 11"/>
                </a:gdLst>
                <a:ahLst/>
                <a:cxnLst>
                  <a:cxn ang="0">
                    <a:pos x="T0" y="T1"/>
                  </a:cxn>
                  <a:cxn ang="0">
                    <a:pos x="T2" y="T3"/>
                  </a:cxn>
                  <a:cxn ang="0">
                    <a:pos x="T4" y="T5"/>
                  </a:cxn>
                  <a:cxn ang="0">
                    <a:pos x="T6" y="T7"/>
                  </a:cxn>
                  <a:cxn ang="0">
                    <a:pos x="T8" y="T9"/>
                  </a:cxn>
                </a:cxnLst>
                <a:rect l="0" t="0" r="r" b="b"/>
                <a:pathLst>
                  <a:path w="58" h="11">
                    <a:moveTo>
                      <a:pt x="0" y="11"/>
                    </a:moveTo>
                    <a:cubicBezTo>
                      <a:pt x="56" y="11"/>
                      <a:pt x="56" y="11"/>
                      <a:pt x="56" y="11"/>
                    </a:cubicBezTo>
                    <a:cubicBezTo>
                      <a:pt x="57" y="7"/>
                      <a:pt x="57" y="4"/>
                      <a:pt x="58" y="0"/>
                    </a:cubicBezTo>
                    <a:cubicBezTo>
                      <a:pt x="0" y="0"/>
                      <a:pt x="0" y="0"/>
                      <a:pt x="0" y="0"/>
                    </a:cubicBezTo>
                    <a:lnTo>
                      <a:pt x="0" y="11"/>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22" name="Freeform 33"/>
              <p:cNvSpPr>
                <a:spLocks/>
              </p:cNvSpPr>
              <p:nvPr/>
            </p:nvSpPr>
            <p:spPr bwMode="auto">
              <a:xfrm>
                <a:off x="5000625" y="4148138"/>
                <a:ext cx="114300" cy="22225"/>
              </a:xfrm>
              <a:custGeom>
                <a:avLst/>
                <a:gdLst>
                  <a:gd name="T0" fmla="*/ 0 w 58"/>
                  <a:gd name="T1" fmla="*/ 0 h 11"/>
                  <a:gd name="T2" fmla="*/ 0 w 58"/>
                  <a:gd name="T3" fmla="*/ 11 h 11"/>
                  <a:gd name="T4" fmla="*/ 58 w 58"/>
                  <a:gd name="T5" fmla="*/ 11 h 11"/>
                  <a:gd name="T6" fmla="*/ 56 w 58"/>
                  <a:gd name="T7" fmla="*/ 0 h 11"/>
                  <a:gd name="T8" fmla="*/ 0 w 58"/>
                  <a:gd name="T9" fmla="*/ 0 h 11"/>
                </a:gdLst>
                <a:ahLst/>
                <a:cxnLst>
                  <a:cxn ang="0">
                    <a:pos x="T0" y="T1"/>
                  </a:cxn>
                  <a:cxn ang="0">
                    <a:pos x="T2" y="T3"/>
                  </a:cxn>
                  <a:cxn ang="0">
                    <a:pos x="T4" y="T5"/>
                  </a:cxn>
                  <a:cxn ang="0">
                    <a:pos x="T6" y="T7"/>
                  </a:cxn>
                  <a:cxn ang="0">
                    <a:pos x="T8" y="T9"/>
                  </a:cxn>
                </a:cxnLst>
                <a:rect l="0" t="0" r="r" b="b"/>
                <a:pathLst>
                  <a:path w="58" h="11">
                    <a:moveTo>
                      <a:pt x="0" y="0"/>
                    </a:moveTo>
                    <a:cubicBezTo>
                      <a:pt x="0" y="11"/>
                      <a:pt x="0" y="11"/>
                      <a:pt x="0" y="11"/>
                    </a:cubicBezTo>
                    <a:cubicBezTo>
                      <a:pt x="58" y="11"/>
                      <a:pt x="58" y="11"/>
                      <a:pt x="58" y="11"/>
                    </a:cubicBezTo>
                    <a:cubicBezTo>
                      <a:pt x="57" y="8"/>
                      <a:pt x="56" y="4"/>
                      <a:pt x="5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23" name="Freeform 34"/>
              <p:cNvSpPr>
                <a:spLocks/>
              </p:cNvSpPr>
              <p:nvPr/>
            </p:nvSpPr>
            <p:spPr bwMode="auto">
              <a:xfrm>
                <a:off x="4997450" y="4200525"/>
                <a:ext cx="144463" cy="22225"/>
              </a:xfrm>
              <a:custGeom>
                <a:avLst/>
                <a:gdLst>
                  <a:gd name="T0" fmla="*/ 0 w 73"/>
                  <a:gd name="T1" fmla="*/ 11 h 11"/>
                  <a:gd name="T2" fmla="*/ 73 w 73"/>
                  <a:gd name="T3" fmla="*/ 11 h 11"/>
                  <a:gd name="T4" fmla="*/ 65 w 73"/>
                  <a:gd name="T5" fmla="*/ 0 h 11"/>
                  <a:gd name="T6" fmla="*/ 0 w 73"/>
                  <a:gd name="T7" fmla="*/ 0 h 11"/>
                  <a:gd name="T8" fmla="*/ 0 w 73"/>
                  <a:gd name="T9" fmla="*/ 11 h 11"/>
                </a:gdLst>
                <a:ahLst/>
                <a:cxnLst>
                  <a:cxn ang="0">
                    <a:pos x="T0" y="T1"/>
                  </a:cxn>
                  <a:cxn ang="0">
                    <a:pos x="T2" y="T3"/>
                  </a:cxn>
                  <a:cxn ang="0">
                    <a:pos x="T4" y="T5"/>
                  </a:cxn>
                  <a:cxn ang="0">
                    <a:pos x="T6" y="T7"/>
                  </a:cxn>
                  <a:cxn ang="0">
                    <a:pos x="T8" y="T9"/>
                  </a:cxn>
                </a:cxnLst>
                <a:rect l="0" t="0" r="r" b="b"/>
                <a:pathLst>
                  <a:path w="73" h="11">
                    <a:moveTo>
                      <a:pt x="0" y="11"/>
                    </a:moveTo>
                    <a:cubicBezTo>
                      <a:pt x="73" y="11"/>
                      <a:pt x="73" y="11"/>
                      <a:pt x="73" y="11"/>
                    </a:cubicBezTo>
                    <a:cubicBezTo>
                      <a:pt x="70" y="8"/>
                      <a:pt x="67" y="4"/>
                      <a:pt x="65" y="0"/>
                    </a:cubicBezTo>
                    <a:cubicBezTo>
                      <a:pt x="0" y="0"/>
                      <a:pt x="0" y="0"/>
                      <a:pt x="0" y="0"/>
                    </a:cubicBezTo>
                    <a:lnTo>
                      <a:pt x="0" y="11"/>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124" name="Freeform 35"/>
              <p:cNvSpPr>
                <a:spLocks noEditPoints="1"/>
              </p:cNvSpPr>
              <p:nvPr/>
            </p:nvSpPr>
            <p:spPr bwMode="auto">
              <a:xfrm>
                <a:off x="5103813" y="4000500"/>
                <a:ext cx="382587" cy="330200"/>
              </a:xfrm>
              <a:custGeom>
                <a:avLst/>
                <a:gdLst>
                  <a:gd name="T0" fmla="*/ 184 w 193"/>
                  <a:gd name="T1" fmla="*/ 131 h 165"/>
                  <a:gd name="T2" fmla="*/ 129 w 193"/>
                  <a:gd name="T3" fmla="*/ 91 h 165"/>
                  <a:gd name="T4" fmla="*/ 125 w 193"/>
                  <a:gd name="T5" fmla="*/ 89 h 165"/>
                  <a:gd name="T6" fmla="*/ 121 w 193"/>
                  <a:gd name="T7" fmla="*/ 42 h 165"/>
                  <a:gd name="T8" fmla="*/ 41 w 193"/>
                  <a:gd name="T9" fmla="*/ 14 h 165"/>
                  <a:gd name="T10" fmla="*/ 15 w 193"/>
                  <a:gd name="T11" fmla="*/ 95 h 165"/>
                  <a:gd name="T12" fmla="*/ 95 w 193"/>
                  <a:gd name="T13" fmla="*/ 123 h 165"/>
                  <a:gd name="T14" fmla="*/ 105 w 193"/>
                  <a:gd name="T15" fmla="*/ 117 h 165"/>
                  <a:gd name="T16" fmla="*/ 108 w 193"/>
                  <a:gd name="T17" fmla="*/ 120 h 165"/>
                  <a:gd name="T18" fmla="*/ 163 w 193"/>
                  <a:gd name="T19" fmla="*/ 160 h 165"/>
                  <a:gd name="T20" fmla="*/ 184 w 193"/>
                  <a:gd name="T21" fmla="*/ 157 h 165"/>
                  <a:gd name="T22" fmla="*/ 188 w 193"/>
                  <a:gd name="T23" fmla="*/ 152 h 165"/>
                  <a:gd name="T24" fmla="*/ 184 w 193"/>
                  <a:gd name="T25" fmla="*/ 131 h 165"/>
                  <a:gd name="T26" fmla="*/ 87 w 193"/>
                  <a:gd name="T27" fmla="*/ 106 h 165"/>
                  <a:gd name="T28" fmla="*/ 32 w 193"/>
                  <a:gd name="T29" fmla="*/ 87 h 165"/>
                  <a:gd name="T30" fmla="*/ 49 w 193"/>
                  <a:gd name="T31" fmla="*/ 31 h 165"/>
                  <a:gd name="T32" fmla="*/ 104 w 193"/>
                  <a:gd name="T33" fmla="*/ 51 h 165"/>
                  <a:gd name="T34" fmla="*/ 87 w 193"/>
                  <a:gd name="T35" fmla="*/ 10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65">
                    <a:moveTo>
                      <a:pt x="184" y="131"/>
                    </a:moveTo>
                    <a:cubicBezTo>
                      <a:pt x="129" y="91"/>
                      <a:pt x="129" y="91"/>
                      <a:pt x="129" y="91"/>
                    </a:cubicBezTo>
                    <a:cubicBezTo>
                      <a:pt x="128" y="90"/>
                      <a:pt x="126" y="89"/>
                      <a:pt x="125" y="89"/>
                    </a:cubicBezTo>
                    <a:cubicBezTo>
                      <a:pt x="130" y="74"/>
                      <a:pt x="129" y="57"/>
                      <a:pt x="121" y="42"/>
                    </a:cubicBezTo>
                    <a:cubicBezTo>
                      <a:pt x="106" y="12"/>
                      <a:pt x="70" y="0"/>
                      <a:pt x="41" y="14"/>
                    </a:cubicBezTo>
                    <a:cubicBezTo>
                      <a:pt x="12" y="29"/>
                      <a:pt x="0" y="65"/>
                      <a:pt x="15" y="95"/>
                    </a:cubicBezTo>
                    <a:cubicBezTo>
                      <a:pt x="30" y="125"/>
                      <a:pt x="66" y="138"/>
                      <a:pt x="95" y="123"/>
                    </a:cubicBezTo>
                    <a:cubicBezTo>
                      <a:pt x="99" y="122"/>
                      <a:pt x="102" y="120"/>
                      <a:pt x="105" y="117"/>
                    </a:cubicBezTo>
                    <a:cubicBezTo>
                      <a:pt x="106" y="118"/>
                      <a:pt x="107" y="119"/>
                      <a:pt x="108" y="120"/>
                    </a:cubicBezTo>
                    <a:cubicBezTo>
                      <a:pt x="163" y="160"/>
                      <a:pt x="163" y="160"/>
                      <a:pt x="163" y="160"/>
                    </a:cubicBezTo>
                    <a:cubicBezTo>
                      <a:pt x="170" y="165"/>
                      <a:pt x="180" y="163"/>
                      <a:pt x="184" y="157"/>
                    </a:cubicBezTo>
                    <a:cubicBezTo>
                      <a:pt x="188" y="152"/>
                      <a:pt x="188" y="152"/>
                      <a:pt x="188" y="152"/>
                    </a:cubicBezTo>
                    <a:cubicBezTo>
                      <a:pt x="193" y="145"/>
                      <a:pt x="191" y="136"/>
                      <a:pt x="184" y="131"/>
                    </a:cubicBezTo>
                    <a:close/>
                    <a:moveTo>
                      <a:pt x="87" y="106"/>
                    </a:moveTo>
                    <a:cubicBezTo>
                      <a:pt x="67" y="116"/>
                      <a:pt x="42" y="108"/>
                      <a:pt x="32" y="87"/>
                    </a:cubicBezTo>
                    <a:cubicBezTo>
                      <a:pt x="22" y="66"/>
                      <a:pt x="29" y="41"/>
                      <a:pt x="49" y="31"/>
                    </a:cubicBezTo>
                    <a:cubicBezTo>
                      <a:pt x="69" y="21"/>
                      <a:pt x="94" y="30"/>
                      <a:pt x="104" y="51"/>
                    </a:cubicBezTo>
                    <a:cubicBezTo>
                      <a:pt x="115" y="72"/>
                      <a:pt x="107" y="97"/>
                      <a:pt x="87" y="106"/>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grpSp>
        <p:nvGrpSpPr>
          <p:cNvPr id="128" name="组合 127"/>
          <p:cNvGrpSpPr/>
          <p:nvPr/>
        </p:nvGrpSpPr>
        <p:grpSpPr>
          <a:xfrm>
            <a:off x="5231734" y="1845102"/>
            <a:ext cx="899604" cy="899930"/>
            <a:chOff x="5231734" y="1845102"/>
            <a:chExt cx="899604" cy="899930"/>
          </a:xfrm>
        </p:grpSpPr>
        <p:grpSp>
          <p:nvGrpSpPr>
            <p:cNvPr id="72" name="组合 71"/>
            <p:cNvGrpSpPr/>
            <p:nvPr/>
          </p:nvGrpSpPr>
          <p:grpSpPr>
            <a:xfrm>
              <a:off x="5231734" y="1845102"/>
              <a:ext cx="899604" cy="899930"/>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27" name="Freeform 9"/>
            <p:cNvSpPr>
              <a:spLocks noEditPoints="1"/>
            </p:cNvSpPr>
            <p:nvPr/>
          </p:nvSpPr>
          <p:spPr bwMode="auto">
            <a:xfrm>
              <a:off x="5449761" y="2106155"/>
              <a:ext cx="463550" cy="377825"/>
            </a:xfrm>
            <a:custGeom>
              <a:avLst/>
              <a:gdLst>
                <a:gd name="T0" fmla="*/ 39 w 542"/>
                <a:gd name="T1" fmla="*/ 0 h 442"/>
                <a:gd name="T2" fmla="*/ 0 w 542"/>
                <a:gd name="T3" fmla="*/ 403 h 442"/>
                <a:gd name="T4" fmla="*/ 503 w 542"/>
                <a:gd name="T5" fmla="*/ 442 h 442"/>
                <a:gd name="T6" fmla="*/ 542 w 542"/>
                <a:gd name="T7" fmla="*/ 40 h 442"/>
                <a:gd name="T8" fmla="*/ 514 w 542"/>
                <a:gd name="T9" fmla="*/ 395 h 442"/>
                <a:gd name="T10" fmla="*/ 49 w 542"/>
                <a:gd name="T11" fmla="*/ 414 h 442"/>
                <a:gd name="T12" fmla="*/ 30 w 542"/>
                <a:gd name="T13" fmla="*/ 50 h 442"/>
                <a:gd name="T14" fmla="*/ 494 w 542"/>
                <a:gd name="T15" fmla="*/ 31 h 442"/>
                <a:gd name="T16" fmla="*/ 514 w 542"/>
                <a:gd name="T17" fmla="*/ 395 h 442"/>
                <a:gd name="T18" fmla="*/ 68 w 542"/>
                <a:gd name="T19" fmla="*/ 58 h 442"/>
                <a:gd name="T20" fmla="*/ 58 w 542"/>
                <a:gd name="T21" fmla="*/ 376 h 442"/>
                <a:gd name="T22" fmla="*/ 314 w 542"/>
                <a:gd name="T23" fmla="*/ 387 h 442"/>
                <a:gd name="T24" fmla="*/ 320 w 542"/>
                <a:gd name="T25" fmla="*/ 359 h 442"/>
                <a:gd name="T26" fmla="*/ 447 w 542"/>
                <a:gd name="T27" fmla="*/ 365 h 442"/>
                <a:gd name="T28" fmla="*/ 473 w 542"/>
                <a:gd name="T29" fmla="*/ 387 h 442"/>
                <a:gd name="T30" fmla="*/ 484 w 542"/>
                <a:gd name="T31" fmla="*/ 69 h 442"/>
                <a:gd name="T32" fmla="*/ 208 w 542"/>
                <a:gd name="T33" fmla="*/ 260 h 442"/>
                <a:gd name="T34" fmla="*/ 163 w 542"/>
                <a:gd name="T35" fmla="*/ 287 h 442"/>
                <a:gd name="T36" fmla="*/ 123 w 542"/>
                <a:gd name="T37" fmla="*/ 270 h 442"/>
                <a:gd name="T38" fmla="*/ 129 w 542"/>
                <a:gd name="T39" fmla="*/ 253 h 442"/>
                <a:gd name="T40" fmla="*/ 144 w 542"/>
                <a:gd name="T41" fmla="*/ 259 h 442"/>
                <a:gd name="T42" fmla="*/ 155 w 542"/>
                <a:gd name="T43" fmla="*/ 269 h 442"/>
                <a:gd name="T44" fmla="*/ 187 w 542"/>
                <a:gd name="T45" fmla="*/ 253 h 442"/>
                <a:gd name="T46" fmla="*/ 175 w 542"/>
                <a:gd name="T47" fmla="*/ 220 h 442"/>
                <a:gd name="T48" fmla="*/ 155 w 542"/>
                <a:gd name="T49" fmla="*/ 220 h 442"/>
                <a:gd name="T50" fmla="*/ 139 w 542"/>
                <a:gd name="T51" fmla="*/ 218 h 442"/>
                <a:gd name="T52" fmla="*/ 146 w 542"/>
                <a:gd name="T53" fmla="*/ 204 h 442"/>
                <a:gd name="T54" fmla="*/ 169 w 542"/>
                <a:gd name="T55" fmla="*/ 186 h 442"/>
                <a:gd name="T56" fmla="*/ 163 w 542"/>
                <a:gd name="T57" fmla="*/ 178 h 442"/>
                <a:gd name="T58" fmla="*/ 138 w 542"/>
                <a:gd name="T59" fmla="*/ 184 h 442"/>
                <a:gd name="T60" fmla="*/ 124 w 542"/>
                <a:gd name="T61" fmla="*/ 193 h 442"/>
                <a:gd name="T62" fmla="*/ 117 w 542"/>
                <a:gd name="T63" fmla="*/ 178 h 442"/>
                <a:gd name="T64" fmla="*/ 173 w 542"/>
                <a:gd name="T65" fmla="*/ 163 h 442"/>
                <a:gd name="T66" fmla="*/ 191 w 542"/>
                <a:gd name="T67" fmla="*/ 195 h 442"/>
                <a:gd name="T68" fmla="*/ 191 w 542"/>
                <a:gd name="T69" fmla="*/ 209 h 442"/>
                <a:gd name="T70" fmla="*/ 208 w 542"/>
                <a:gd name="T71" fmla="*/ 260 h 442"/>
                <a:gd name="T72" fmla="*/ 322 w 542"/>
                <a:gd name="T73" fmla="*/ 212 h 442"/>
                <a:gd name="T74" fmla="*/ 296 w 542"/>
                <a:gd name="T75" fmla="*/ 216 h 442"/>
                <a:gd name="T76" fmla="*/ 294 w 542"/>
                <a:gd name="T77" fmla="*/ 232 h 442"/>
                <a:gd name="T78" fmla="*/ 289 w 542"/>
                <a:gd name="T79" fmla="*/ 249 h 442"/>
                <a:gd name="T80" fmla="*/ 284 w 542"/>
                <a:gd name="T81" fmla="*/ 249 h 442"/>
                <a:gd name="T82" fmla="*/ 274 w 542"/>
                <a:gd name="T83" fmla="*/ 220 h 442"/>
                <a:gd name="T84" fmla="*/ 254 w 542"/>
                <a:gd name="T85" fmla="*/ 225 h 442"/>
                <a:gd name="T86" fmla="*/ 242 w 542"/>
                <a:gd name="T87" fmla="*/ 221 h 442"/>
                <a:gd name="T88" fmla="*/ 247 w 542"/>
                <a:gd name="T89" fmla="*/ 212 h 442"/>
                <a:gd name="T90" fmla="*/ 273 w 542"/>
                <a:gd name="T91" fmla="*/ 206 h 442"/>
                <a:gd name="T92" fmla="*/ 282 w 542"/>
                <a:gd name="T93" fmla="*/ 177 h 442"/>
                <a:gd name="T94" fmla="*/ 291 w 542"/>
                <a:gd name="T95" fmla="*/ 192 h 442"/>
                <a:gd name="T96" fmla="*/ 306 w 542"/>
                <a:gd name="T97" fmla="*/ 201 h 442"/>
                <a:gd name="T98" fmla="*/ 326 w 542"/>
                <a:gd name="T99" fmla="*/ 204 h 442"/>
                <a:gd name="T100" fmla="*/ 404 w 542"/>
                <a:gd name="T101" fmla="*/ 238 h 442"/>
                <a:gd name="T102" fmla="*/ 397 w 542"/>
                <a:gd name="T103" fmla="*/ 244 h 442"/>
                <a:gd name="T104" fmla="*/ 384 w 542"/>
                <a:gd name="T105" fmla="*/ 239 h 442"/>
                <a:gd name="T106" fmla="*/ 371 w 542"/>
                <a:gd name="T107" fmla="*/ 149 h 442"/>
                <a:gd name="T108" fmla="*/ 343 w 542"/>
                <a:gd name="T109" fmla="*/ 168 h 442"/>
                <a:gd name="T110" fmla="*/ 329 w 542"/>
                <a:gd name="T111" fmla="*/ 158 h 442"/>
                <a:gd name="T112" fmla="*/ 363 w 542"/>
                <a:gd name="T113" fmla="*/ 130 h 442"/>
                <a:gd name="T114" fmla="*/ 387 w 542"/>
                <a:gd name="T115" fmla="*/ 122 h 442"/>
                <a:gd name="T116" fmla="*/ 395 w 542"/>
                <a:gd name="T117" fmla="*/ 137 h 442"/>
                <a:gd name="T118" fmla="*/ 404 w 542"/>
                <a:gd name="T119" fmla="*/ 23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 h="442">
                  <a:moveTo>
                    <a:pt x="503" y="1"/>
                  </a:moveTo>
                  <a:cubicBezTo>
                    <a:pt x="39" y="0"/>
                    <a:pt x="39" y="0"/>
                    <a:pt x="39" y="0"/>
                  </a:cubicBezTo>
                  <a:cubicBezTo>
                    <a:pt x="18" y="0"/>
                    <a:pt x="0" y="18"/>
                    <a:pt x="0" y="39"/>
                  </a:cubicBezTo>
                  <a:cubicBezTo>
                    <a:pt x="0" y="403"/>
                    <a:pt x="0" y="403"/>
                    <a:pt x="0" y="403"/>
                  </a:cubicBezTo>
                  <a:cubicBezTo>
                    <a:pt x="0" y="424"/>
                    <a:pt x="18" y="442"/>
                    <a:pt x="39" y="442"/>
                  </a:cubicBezTo>
                  <a:cubicBezTo>
                    <a:pt x="503" y="442"/>
                    <a:pt x="503" y="442"/>
                    <a:pt x="503" y="442"/>
                  </a:cubicBezTo>
                  <a:cubicBezTo>
                    <a:pt x="525" y="442"/>
                    <a:pt x="542" y="424"/>
                    <a:pt x="542" y="403"/>
                  </a:cubicBezTo>
                  <a:cubicBezTo>
                    <a:pt x="542" y="40"/>
                    <a:pt x="542" y="40"/>
                    <a:pt x="542" y="40"/>
                  </a:cubicBezTo>
                  <a:cubicBezTo>
                    <a:pt x="542" y="18"/>
                    <a:pt x="525" y="1"/>
                    <a:pt x="503" y="1"/>
                  </a:cubicBezTo>
                  <a:close/>
                  <a:moveTo>
                    <a:pt x="514" y="395"/>
                  </a:moveTo>
                  <a:cubicBezTo>
                    <a:pt x="514" y="405"/>
                    <a:pt x="505" y="414"/>
                    <a:pt x="494" y="414"/>
                  </a:cubicBezTo>
                  <a:cubicBezTo>
                    <a:pt x="49" y="414"/>
                    <a:pt x="49" y="414"/>
                    <a:pt x="49" y="414"/>
                  </a:cubicBezTo>
                  <a:cubicBezTo>
                    <a:pt x="38" y="414"/>
                    <a:pt x="30" y="405"/>
                    <a:pt x="30" y="394"/>
                  </a:cubicBezTo>
                  <a:cubicBezTo>
                    <a:pt x="30" y="50"/>
                    <a:pt x="30" y="50"/>
                    <a:pt x="30" y="50"/>
                  </a:cubicBezTo>
                  <a:cubicBezTo>
                    <a:pt x="30" y="39"/>
                    <a:pt x="38" y="31"/>
                    <a:pt x="49" y="31"/>
                  </a:cubicBezTo>
                  <a:cubicBezTo>
                    <a:pt x="494" y="31"/>
                    <a:pt x="494" y="31"/>
                    <a:pt x="494" y="31"/>
                  </a:cubicBezTo>
                  <a:cubicBezTo>
                    <a:pt x="505" y="31"/>
                    <a:pt x="514" y="40"/>
                    <a:pt x="514" y="50"/>
                  </a:cubicBezTo>
                  <a:lnTo>
                    <a:pt x="514" y="395"/>
                  </a:lnTo>
                  <a:close/>
                  <a:moveTo>
                    <a:pt x="473" y="58"/>
                  </a:moveTo>
                  <a:cubicBezTo>
                    <a:pt x="68" y="58"/>
                    <a:pt x="68" y="58"/>
                    <a:pt x="68" y="58"/>
                  </a:cubicBezTo>
                  <a:cubicBezTo>
                    <a:pt x="63" y="58"/>
                    <a:pt x="58" y="63"/>
                    <a:pt x="58" y="69"/>
                  </a:cubicBezTo>
                  <a:cubicBezTo>
                    <a:pt x="58" y="376"/>
                    <a:pt x="58" y="376"/>
                    <a:pt x="58" y="376"/>
                  </a:cubicBezTo>
                  <a:cubicBezTo>
                    <a:pt x="58" y="382"/>
                    <a:pt x="63" y="387"/>
                    <a:pt x="68" y="387"/>
                  </a:cubicBezTo>
                  <a:cubicBezTo>
                    <a:pt x="314" y="387"/>
                    <a:pt x="314" y="387"/>
                    <a:pt x="314" y="387"/>
                  </a:cubicBezTo>
                  <a:cubicBezTo>
                    <a:pt x="314" y="365"/>
                    <a:pt x="314" y="365"/>
                    <a:pt x="314" y="365"/>
                  </a:cubicBezTo>
                  <a:cubicBezTo>
                    <a:pt x="314" y="362"/>
                    <a:pt x="317" y="359"/>
                    <a:pt x="320" y="359"/>
                  </a:cubicBezTo>
                  <a:cubicBezTo>
                    <a:pt x="442" y="359"/>
                    <a:pt x="442" y="359"/>
                    <a:pt x="442" y="359"/>
                  </a:cubicBezTo>
                  <a:cubicBezTo>
                    <a:pt x="445" y="359"/>
                    <a:pt x="447" y="362"/>
                    <a:pt x="447" y="365"/>
                  </a:cubicBezTo>
                  <a:cubicBezTo>
                    <a:pt x="447" y="387"/>
                    <a:pt x="447" y="387"/>
                    <a:pt x="447" y="387"/>
                  </a:cubicBezTo>
                  <a:cubicBezTo>
                    <a:pt x="473" y="387"/>
                    <a:pt x="473" y="387"/>
                    <a:pt x="473" y="387"/>
                  </a:cubicBezTo>
                  <a:cubicBezTo>
                    <a:pt x="479" y="387"/>
                    <a:pt x="484" y="382"/>
                    <a:pt x="484" y="376"/>
                  </a:cubicBezTo>
                  <a:cubicBezTo>
                    <a:pt x="484" y="69"/>
                    <a:pt x="484" y="69"/>
                    <a:pt x="484" y="69"/>
                  </a:cubicBezTo>
                  <a:cubicBezTo>
                    <a:pt x="484" y="63"/>
                    <a:pt x="479" y="58"/>
                    <a:pt x="473" y="58"/>
                  </a:cubicBezTo>
                  <a:close/>
                  <a:moveTo>
                    <a:pt x="208" y="260"/>
                  </a:moveTo>
                  <a:cubicBezTo>
                    <a:pt x="201" y="275"/>
                    <a:pt x="189" y="283"/>
                    <a:pt x="172" y="286"/>
                  </a:cubicBezTo>
                  <a:cubicBezTo>
                    <a:pt x="169" y="287"/>
                    <a:pt x="166" y="287"/>
                    <a:pt x="163" y="287"/>
                  </a:cubicBezTo>
                  <a:cubicBezTo>
                    <a:pt x="155" y="287"/>
                    <a:pt x="148" y="286"/>
                    <a:pt x="140" y="282"/>
                  </a:cubicBezTo>
                  <a:cubicBezTo>
                    <a:pt x="132" y="279"/>
                    <a:pt x="127" y="275"/>
                    <a:pt x="123" y="270"/>
                  </a:cubicBezTo>
                  <a:cubicBezTo>
                    <a:pt x="120" y="265"/>
                    <a:pt x="119" y="262"/>
                    <a:pt x="120" y="259"/>
                  </a:cubicBezTo>
                  <a:cubicBezTo>
                    <a:pt x="121" y="256"/>
                    <a:pt x="124" y="254"/>
                    <a:pt x="129" y="253"/>
                  </a:cubicBezTo>
                  <a:cubicBezTo>
                    <a:pt x="136" y="252"/>
                    <a:pt x="140" y="253"/>
                    <a:pt x="142" y="256"/>
                  </a:cubicBezTo>
                  <a:cubicBezTo>
                    <a:pt x="143" y="257"/>
                    <a:pt x="143" y="258"/>
                    <a:pt x="144" y="259"/>
                  </a:cubicBezTo>
                  <a:cubicBezTo>
                    <a:pt x="144" y="260"/>
                    <a:pt x="145" y="261"/>
                    <a:pt x="146" y="263"/>
                  </a:cubicBezTo>
                  <a:cubicBezTo>
                    <a:pt x="148" y="266"/>
                    <a:pt x="151" y="268"/>
                    <a:pt x="155" y="269"/>
                  </a:cubicBezTo>
                  <a:cubicBezTo>
                    <a:pt x="159" y="271"/>
                    <a:pt x="163" y="271"/>
                    <a:pt x="167" y="270"/>
                  </a:cubicBezTo>
                  <a:cubicBezTo>
                    <a:pt x="176" y="269"/>
                    <a:pt x="182" y="263"/>
                    <a:pt x="187" y="253"/>
                  </a:cubicBezTo>
                  <a:cubicBezTo>
                    <a:pt x="191" y="243"/>
                    <a:pt x="190" y="235"/>
                    <a:pt x="185" y="227"/>
                  </a:cubicBezTo>
                  <a:cubicBezTo>
                    <a:pt x="182" y="224"/>
                    <a:pt x="179" y="221"/>
                    <a:pt x="175" y="220"/>
                  </a:cubicBezTo>
                  <a:cubicBezTo>
                    <a:pt x="170" y="218"/>
                    <a:pt x="165" y="218"/>
                    <a:pt x="160" y="218"/>
                  </a:cubicBezTo>
                  <a:cubicBezTo>
                    <a:pt x="158" y="219"/>
                    <a:pt x="156" y="219"/>
                    <a:pt x="155" y="220"/>
                  </a:cubicBezTo>
                  <a:cubicBezTo>
                    <a:pt x="152" y="221"/>
                    <a:pt x="150" y="222"/>
                    <a:pt x="149" y="222"/>
                  </a:cubicBezTo>
                  <a:cubicBezTo>
                    <a:pt x="145" y="223"/>
                    <a:pt x="142" y="221"/>
                    <a:pt x="139" y="218"/>
                  </a:cubicBezTo>
                  <a:cubicBezTo>
                    <a:pt x="136" y="214"/>
                    <a:pt x="137" y="211"/>
                    <a:pt x="138" y="209"/>
                  </a:cubicBezTo>
                  <a:cubicBezTo>
                    <a:pt x="139" y="207"/>
                    <a:pt x="142" y="206"/>
                    <a:pt x="146" y="204"/>
                  </a:cubicBezTo>
                  <a:cubicBezTo>
                    <a:pt x="155" y="201"/>
                    <a:pt x="161" y="197"/>
                    <a:pt x="165" y="194"/>
                  </a:cubicBezTo>
                  <a:cubicBezTo>
                    <a:pt x="168" y="191"/>
                    <a:pt x="169" y="189"/>
                    <a:pt x="169" y="186"/>
                  </a:cubicBezTo>
                  <a:cubicBezTo>
                    <a:pt x="169" y="185"/>
                    <a:pt x="169" y="183"/>
                    <a:pt x="168" y="182"/>
                  </a:cubicBezTo>
                  <a:cubicBezTo>
                    <a:pt x="167" y="180"/>
                    <a:pt x="165" y="179"/>
                    <a:pt x="163" y="178"/>
                  </a:cubicBezTo>
                  <a:cubicBezTo>
                    <a:pt x="160" y="178"/>
                    <a:pt x="158" y="177"/>
                    <a:pt x="154" y="178"/>
                  </a:cubicBezTo>
                  <a:cubicBezTo>
                    <a:pt x="148" y="179"/>
                    <a:pt x="143" y="181"/>
                    <a:pt x="138" y="184"/>
                  </a:cubicBezTo>
                  <a:cubicBezTo>
                    <a:pt x="137" y="185"/>
                    <a:pt x="134" y="187"/>
                    <a:pt x="130" y="191"/>
                  </a:cubicBezTo>
                  <a:cubicBezTo>
                    <a:pt x="128" y="192"/>
                    <a:pt x="126" y="193"/>
                    <a:pt x="124" y="193"/>
                  </a:cubicBezTo>
                  <a:cubicBezTo>
                    <a:pt x="119" y="194"/>
                    <a:pt x="116" y="193"/>
                    <a:pt x="114" y="190"/>
                  </a:cubicBezTo>
                  <a:cubicBezTo>
                    <a:pt x="112" y="187"/>
                    <a:pt x="111" y="184"/>
                    <a:pt x="117" y="178"/>
                  </a:cubicBezTo>
                  <a:cubicBezTo>
                    <a:pt x="125" y="169"/>
                    <a:pt x="137" y="164"/>
                    <a:pt x="150" y="162"/>
                  </a:cubicBezTo>
                  <a:cubicBezTo>
                    <a:pt x="157" y="160"/>
                    <a:pt x="165" y="161"/>
                    <a:pt x="173" y="163"/>
                  </a:cubicBezTo>
                  <a:cubicBezTo>
                    <a:pt x="181" y="165"/>
                    <a:pt x="187" y="169"/>
                    <a:pt x="191" y="174"/>
                  </a:cubicBezTo>
                  <a:cubicBezTo>
                    <a:pt x="195" y="180"/>
                    <a:pt x="196" y="187"/>
                    <a:pt x="191" y="195"/>
                  </a:cubicBezTo>
                  <a:cubicBezTo>
                    <a:pt x="189" y="198"/>
                    <a:pt x="186" y="202"/>
                    <a:pt x="180" y="206"/>
                  </a:cubicBezTo>
                  <a:cubicBezTo>
                    <a:pt x="185" y="206"/>
                    <a:pt x="188" y="207"/>
                    <a:pt x="191" y="209"/>
                  </a:cubicBezTo>
                  <a:cubicBezTo>
                    <a:pt x="197" y="211"/>
                    <a:pt x="202" y="215"/>
                    <a:pt x="206" y="220"/>
                  </a:cubicBezTo>
                  <a:cubicBezTo>
                    <a:pt x="215" y="232"/>
                    <a:pt x="216" y="246"/>
                    <a:pt x="208" y="260"/>
                  </a:cubicBezTo>
                  <a:close/>
                  <a:moveTo>
                    <a:pt x="327" y="209"/>
                  </a:moveTo>
                  <a:cubicBezTo>
                    <a:pt x="327" y="210"/>
                    <a:pt x="325" y="211"/>
                    <a:pt x="322" y="212"/>
                  </a:cubicBezTo>
                  <a:cubicBezTo>
                    <a:pt x="321" y="212"/>
                    <a:pt x="320" y="212"/>
                    <a:pt x="317" y="213"/>
                  </a:cubicBezTo>
                  <a:cubicBezTo>
                    <a:pt x="316" y="213"/>
                    <a:pt x="312" y="213"/>
                    <a:pt x="296" y="216"/>
                  </a:cubicBezTo>
                  <a:cubicBezTo>
                    <a:pt x="292" y="217"/>
                    <a:pt x="292" y="217"/>
                    <a:pt x="292" y="217"/>
                  </a:cubicBezTo>
                  <a:cubicBezTo>
                    <a:pt x="292" y="222"/>
                    <a:pt x="293" y="227"/>
                    <a:pt x="294" y="232"/>
                  </a:cubicBezTo>
                  <a:cubicBezTo>
                    <a:pt x="295" y="238"/>
                    <a:pt x="295" y="242"/>
                    <a:pt x="295" y="244"/>
                  </a:cubicBezTo>
                  <a:cubicBezTo>
                    <a:pt x="294" y="247"/>
                    <a:pt x="292" y="249"/>
                    <a:pt x="289" y="249"/>
                  </a:cubicBezTo>
                  <a:cubicBezTo>
                    <a:pt x="288" y="250"/>
                    <a:pt x="288" y="250"/>
                    <a:pt x="287" y="250"/>
                  </a:cubicBezTo>
                  <a:cubicBezTo>
                    <a:pt x="286" y="250"/>
                    <a:pt x="285" y="250"/>
                    <a:pt x="284" y="249"/>
                  </a:cubicBezTo>
                  <a:cubicBezTo>
                    <a:pt x="282" y="249"/>
                    <a:pt x="281" y="248"/>
                    <a:pt x="280" y="246"/>
                  </a:cubicBezTo>
                  <a:cubicBezTo>
                    <a:pt x="278" y="245"/>
                    <a:pt x="276" y="240"/>
                    <a:pt x="274" y="220"/>
                  </a:cubicBezTo>
                  <a:cubicBezTo>
                    <a:pt x="267" y="221"/>
                    <a:pt x="262" y="223"/>
                    <a:pt x="260" y="223"/>
                  </a:cubicBezTo>
                  <a:cubicBezTo>
                    <a:pt x="258" y="224"/>
                    <a:pt x="256" y="225"/>
                    <a:pt x="254" y="225"/>
                  </a:cubicBezTo>
                  <a:cubicBezTo>
                    <a:pt x="251" y="225"/>
                    <a:pt x="249" y="225"/>
                    <a:pt x="246" y="224"/>
                  </a:cubicBezTo>
                  <a:cubicBezTo>
                    <a:pt x="244" y="223"/>
                    <a:pt x="243" y="222"/>
                    <a:pt x="242" y="221"/>
                  </a:cubicBezTo>
                  <a:cubicBezTo>
                    <a:pt x="241" y="219"/>
                    <a:pt x="241" y="218"/>
                    <a:pt x="241" y="216"/>
                  </a:cubicBezTo>
                  <a:cubicBezTo>
                    <a:pt x="242" y="215"/>
                    <a:pt x="244" y="213"/>
                    <a:pt x="247" y="212"/>
                  </a:cubicBezTo>
                  <a:cubicBezTo>
                    <a:pt x="249" y="211"/>
                    <a:pt x="257" y="210"/>
                    <a:pt x="271" y="207"/>
                  </a:cubicBezTo>
                  <a:cubicBezTo>
                    <a:pt x="273" y="206"/>
                    <a:pt x="273" y="206"/>
                    <a:pt x="273" y="206"/>
                  </a:cubicBezTo>
                  <a:cubicBezTo>
                    <a:pt x="273" y="199"/>
                    <a:pt x="273" y="193"/>
                    <a:pt x="273" y="187"/>
                  </a:cubicBezTo>
                  <a:cubicBezTo>
                    <a:pt x="274" y="181"/>
                    <a:pt x="277" y="178"/>
                    <a:pt x="282" y="177"/>
                  </a:cubicBezTo>
                  <a:cubicBezTo>
                    <a:pt x="285" y="176"/>
                    <a:pt x="287" y="177"/>
                    <a:pt x="289" y="179"/>
                  </a:cubicBezTo>
                  <a:cubicBezTo>
                    <a:pt x="290" y="180"/>
                    <a:pt x="291" y="183"/>
                    <a:pt x="291" y="192"/>
                  </a:cubicBezTo>
                  <a:cubicBezTo>
                    <a:pt x="291" y="195"/>
                    <a:pt x="291" y="199"/>
                    <a:pt x="291" y="204"/>
                  </a:cubicBezTo>
                  <a:cubicBezTo>
                    <a:pt x="299" y="202"/>
                    <a:pt x="304" y="201"/>
                    <a:pt x="306" y="201"/>
                  </a:cubicBezTo>
                  <a:cubicBezTo>
                    <a:pt x="313" y="200"/>
                    <a:pt x="317" y="200"/>
                    <a:pt x="320" y="200"/>
                  </a:cubicBezTo>
                  <a:cubicBezTo>
                    <a:pt x="323" y="200"/>
                    <a:pt x="325" y="202"/>
                    <a:pt x="326" y="204"/>
                  </a:cubicBezTo>
                  <a:cubicBezTo>
                    <a:pt x="328" y="206"/>
                    <a:pt x="328" y="207"/>
                    <a:pt x="327" y="209"/>
                  </a:cubicBezTo>
                  <a:close/>
                  <a:moveTo>
                    <a:pt x="404" y="238"/>
                  </a:moveTo>
                  <a:cubicBezTo>
                    <a:pt x="404" y="241"/>
                    <a:pt x="402" y="243"/>
                    <a:pt x="399" y="244"/>
                  </a:cubicBezTo>
                  <a:cubicBezTo>
                    <a:pt x="398" y="244"/>
                    <a:pt x="398" y="244"/>
                    <a:pt x="397" y="244"/>
                  </a:cubicBezTo>
                  <a:cubicBezTo>
                    <a:pt x="395" y="244"/>
                    <a:pt x="392" y="243"/>
                    <a:pt x="389" y="242"/>
                  </a:cubicBezTo>
                  <a:cubicBezTo>
                    <a:pt x="387" y="241"/>
                    <a:pt x="386" y="240"/>
                    <a:pt x="384" y="239"/>
                  </a:cubicBezTo>
                  <a:cubicBezTo>
                    <a:pt x="382" y="236"/>
                    <a:pt x="378" y="229"/>
                    <a:pt x="374" y="195"/>
                  </a:cubicBezTo>
                  <a:cubicBezTo>
                    <a:pt x="371" y="175"/>
                    <a:pt x="370" y="160"/>
                    <a:pt x="371" y="149"/>
                  </a:cubicBezTo>
                  <a:cubicBezTo>
                    <a:pt x="367" y="152"/>
                    <a:pt x="364" y="156"/>
                    <a:pt x="360" y="159"/>
                  </a:cubicBezTo>
                  <a:cubicBezTo>
                    <a:pt x="352" y="164"/>
                    <a:pt x="347" y="167"/>
                    <a:pt x="343" y="168"/>
                  </a:cubicBezTo>
                  <a:cubicBezTo>
                    <a:pt x="339" y="169"/>
                    <a:pt x="335" y="167"/>
                    <a:pt x="331" y="163"/>
                  </a:cubicBezTo>
                  <a:cubicBezTo>
                    <a:pt x="329" y="161"/>
                    <a:pt x="329" y="160"/>
                    <a:pt x="329" y="158"/>
                  </a:cubicBezTo>
                  <a:cubicBezTo>
                    <a:pt x="329" y="156"/>
                    <a:pt x="330" y="155"/>
                    <a:pt x="334" y="153"/>
                  </a:cubicBezTo>
                  <a:cubicBezTo>
                    <a:pt x="341" y="149"/>
                    <a:pt x="351" y="141"/>
                    <a:pt x="363" y="130"/>
                  </a:cubicBezTo>
                  <a:cubicBezTo>
                    <a:pt x="368" y="124"/>
                    <a:pt x="373" y="122"/>
                    <a:pt x="377" y="121"/>
                  </a:cubicBezTo>
                  <a:cubicBezTo>
                    <a:pt x="380" y="120"/>
                    <a:pt x="383" y="121"/>
                    <a:pt x="387" y="122"/>
                  </a:cubicBezTo>
                  <a:cubicBezTo>
                    <a:pt x="389" y="123"/>
                    <a:pt x="391" y="124"/>
                    <a:pt x="392" y="125"/>
                  </a:cubicBezTo>
                  <a:cubicBezTo>
                    <a:pt x="394" y="128"/>
                    <a:pt x="395" y="131"/>
                    <a:pt x="395" y="137"/>
                  </a:cubicBezTo>
                  <a:cubicBezTo>
                    <a:pt x="394" y="176"/>
                    <a:pt x="397" y="206"/>
                    <a:pt x="402" y="228"/>
                  </a:cubicBezTo>
                  <a:cubicBezTo>
                    <a:pt x="404" y="235"/>
                    <a:pt x="404" y="237"/>
                    <a:pt x="404" y="238"/>
                  </a:cubicBezTo>
                  <a:close/>
                </a:path>
              </a:pathLst>
            </a:custGeom>
            <a:solidFill>
              <a:srgbClr val="03CCCE"/>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131" name="TextBox 12"/>
          <p:cNvSpPr txBox="1"/>
          <p:nvPr/>
        </p:nvSpPr>
        <p:spPr>
          <a:xfrm>
            <a:off x="6269313" y="2110401"/>
            <a:ext cx="4393708" cy="369332"/>
          </a:xfrm>
          <a:prstGeom prst="rect">
            <a:avLst/>
          </a:prstGeom>
          <a:noFill/>
        </p:spPr>
        <p:txBody>
          <a:bodyPr wrap="square" rtlCol="0">
            <a:spAutoFit/>
          </a:bodyPr>
          <a:lstStyle/>
          <a:p>
            <a:r>
              <a:rPr lang="zh-CN" altLang="en-US" sz="1800" dirty="0">
                <a:solidFill>
                  <a:schemeClr val="tx1">
                    <a:lumMod val="65000"/>
                    <a:lumOff val="35000"/>
                  </a:schemeClr>
                </a:solidFill>
                <a:cs typeface="+mn-ea"/>
                <a:sym typeface="+mn-lt"/>
              </a:rPr>
              <a:t>如何</a:t>
            </a:r>
            <a:r>
              <a:rPr lang="zh-CN" altLang="en-US" sz="1800" dirty="0" smtClean="0">
                <a:solidFill>
                  <a:schemeClr val="tx1">
                    <a:lumMod val="65000"/>
                    <a:lumOff val="35000"/>
                  </a:schemeClr>
                </a:solidFill>
                <a:cs typeface="+mn-ea"/>
                <a:sym typeface="+mn-lt"/>
              </a:rPr>
              <a:t>定义事务项、事务项的内外部效用值？</a:t>
            </a:r>
            <a:endParaRPr lang="en-US" sz="1800" dirty="0">
              <a:solidFill>
                <a:schemeClr val="tx1">
                  <a:lumMod val="65000"/>
                  <a:lumOff val="35000"/>
                </a:schemeClr>
              </a:solidFill>
              <a:cs typeface="+mn-ea"/>
              <a:sym typeface="+mn-lt"/>
            </a:endParaRPr>
          </a:p>
        </p:txBody>
      </p:sp>
      <p:sp>
        <p:nvSpPr>
          <p:cNvPr id="132" name="TextBox 12"/>
          <p:cNvSpPr txBox="1"/>
          <p:nvPr/>
        </p:nvSpPr>
        <p:spPr>
          <a:xfrm>
            <a:off x="8015511" y="3012947"/>
            <a:ext cx="3696319" cy="646331"/>
          </a:xfrm>
          <a:prstGeom prst="rect">
            <a:avLst/>
          </a:prstGeom>
          <a:noFill/>
        </p:spPr>
        <p:txBody>
          <a:bodyPr wrap="square" rtlCol="0">
            <a:spAutoFit/>
          </a:bodyPr>
          <a:lstStyle/>
          <a:p>
            <a:r>
              <a:rPr lang="zh-CN" altLang="en-US" sz="1800" dirty="0" smtClean="0">
                <a:solidFill>
                  <a:schemeClr val="tx1">
                    <a:lumMod val="65000"/>
                    <a:lumOff val="35000"/>
                  </a:schemeClr>
                </a:solidFill>
                <a:cs typeface="+mn-ea"/>
                <a:sym typeface="+mn-lt"/>
              </a:rPr>
              <a:t>如何从众多高效用模式挖掘算法中选取最恰当的那个？</a:t>
            </a:r>
            <a:endParaRPr lang="en-US" sz="1800" dirty="0">
              <a:solidFill>
                <a:schemeClr val="tx1">
                  <a:lumMod val="65000"/>
                  <a:lumOff val="35000"/>
                </a:schemeClr>
              </a:solidFill>
              <a:cs typeface="+mn-ea"/>
              <a:sym typeface="+mn-lt"/>
            </a:endParaRPr>
          </a:p>
        </p:txBody>
      </p:sp>
      <p:sp>
        <p:nvSpPr>
          <p:cNvPr id="133" name="TextBox 12"/>
          <p:cNvSpPr txBox="1"/>
          <p:nvPr/>
        </p:nvSpPr>
        <p:spPr>
          <a:xfrm>
            <a:off x="8015511" y="4297069"/>
            <a:ext cx="3696319" cy="646331"/>
          </a:xfrm>
          <a:prstGeom prst="rect">
            <a:avLst/>
          </a:prstGeom>
          <a:noFill/>
        </p:spPr>
        <p:txBody>
          <a:bodyPr wrap="square" rtlCol="0">
            <a:spAutoFit/>
          </a:bodyPr>
          <a:lstStyle/>
          <a:p>
            <a:r>
              <a:rPr lang="zh-CN" altLang="en-US" sz="1800" dirty="0" smtClean="0">
                <a:solidFill>
                  <a:schemeClr val="tx1">
                    <a:lumMod val="65000"/>
                    <a:lumOff val="35000"/>
                  </a:schemeClr>
                </a:solidFill>
                <a:cs typeface="+mn-ea"/>
                <a:sym typeface="+mn-lt"/>
              </a:rPr>
              <a:t>如何计算模式的相似性并将模式聚类为话题？</a:t>
            </a:r>
            <a:endParaRPr lang="en-US" sz="1800" dirty="0">
              <a:solidFill>
                <a:schemeClr val="tx1">
                  <a:lumMod val="65000"/>
                  <a:lumOff val="35000"/>
                </a:schemeClr>
              </a:solidFill>
              <a:cs typeface="+mn-ea"/>
              <a:sym typeface="+mn-lt"/>
            </a:endParaRPr>
          </a:p>
        </p:txBody>
      </p:sp>
      <p:sp>
        <p:nvSpPr>
          <p:cNvPr id="134" name="TextBox 12"/>
          <p:cNvSpPr txBox="1"/>
          <p:nvPr/>
        </p:nvSpPr>
        <p:spPr>
          <a:xfrm>
            <a:off x="6311230" y="5535629"/>
            <a:ext cx="4487688" cy="369332"/>
          </a:xfrm>
          <a:prstGeom prst="rect">
            <a:avLst/>
          </a:prstGeom>
          <a:noFill/>
        </p:spPr>
        <p:txBody>
          <a:bodyPr wrap="square" rtlCol="0">
            <a:spAutoFit/>
          </a:bodyPr>
          <a:lstStyle/>
          <a:p>
            <a:r>
              <a:rPr lang="zh-CN" altLang="en-US" sz="1800" dirty="0" smtClean="0">
                <a:solidFill>
                  <a:schemeClr val="tx1">
                    <a:lumMod val="65000"/>
                    <a:lumOff val="35000"/>
                  </a:schemeClr>
                </a:solidFill>
                <a:cs typeface="+mn-ea"/>
                <a:sym typeface="+mn-lt"/>
              </a:rPr>
              <a:t>如何将检测得到的话题恰当地呈现给用户？</a:t>
            </a:r>
            <a:endParaRPr lang="en-US" sz="1800" dirty="0">
              <a:solidFill>
                <a:schemeClr val="tx1">
                  <a:lumMod val="65000"/>
                  <a:lumOff val="35000"/>
                </a:schemeClr>
              </a:solidFill>
              <a:cs typeface="+mn-ea"/>
              <a:sym typeface="+mn-lt"/>
            </a:endParaRPr>
          </a:p>
        </p:txBody>
      </p:sp>
    </p:spTree>
    <p:custDataLst>
      <p:tags r:id="rId1"/>
    </p:custDataLst>
    <p:extLst>
      <p:ext uri="{BB962C8B-B14F-4D97-AF65-F5344CB8AC3E}">
        <p14:creationId xmlns:p14="http://schemas.microsoft.com/office/powerpoint/2010/main" val="4202206865"/>
      </p:ext>
    </p:extLst>
  </p:cSld>
  <p:clrMapOvr>
    <a:masterClrMapping/>
  </p:clrMapOvr>
  <p:transition spd="slow" advTm="3653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heel(1)">
                                      <p:cBhvr>
                                        <p:cTn id="7" dur="750"/>
                                        <p:tgtEl>
                                          <p:spTgt spid="135"/>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heel(1)">
                                      <p:cBhvr>
                                        <p:cTn id="11" dur="750"/>
                                        <p:tgtEl>
                                          <p:spTgt spid="49"/>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10" presetClass="entr" presetSubtype="0" fill="hold" nodeType="withEffect">
                                  <p:stCondLst>
                                    <p:cond delay="25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500"/>
                                        <p:tgtEl>
                                          <p:spTgt spid="131"/>
                                        </p:tgtEl>
                                      </p:cBhvr>
                                    </p:animEffect>
                                    <p:anim calcmode="lin" valueType="num">
                                      <p:cBhvr>
                                        <p:cTn id="26" dur="500" fill="hold"/>
                                        <p:tgtEl>
                                          <p:spTgt spid="131"/>
                                        </p:tgtEl>
                                        <p:attrNameLst>
                                          <p:attrName>ppt_x</p:attrName>
                                        </p:attrNameLst>
                                      </p:cBhvr>
                                      <p:tavLst>
                                        <p:tav tm="0">
                                          <p:val>
                                            <p:strVal val="#ppt_x"/>
                                          </p:val>
                                        </p:tav>
                                        <p:tav tm="100000">
                                          <p:val>
                                            <p:strVal val="#ppt_x"/>
                                          </p:val>
                                        </p:tav>
                                      </p:tavLst>
                                    </p:anim>
                                    <p:anim calcmode="lin" valueType="num">
                                      <p:cBhvr>
                                        <p:cTn id="27" dur="500" fill="hold"/>
                                        <p:tgtEl>
                                          <p:spTgt spid="131"/>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par>
                                <p:cTn id="36" presetID="10" presetClass="entr" presetSubtype="0" fill="hold" nodeType="withEffect">
                                  <p:stCondLst>
                                    <p:cond delay="250"/>
                                  </p:stCondLst>
                                  <p:childTnLst>
                                    <p:set>
                                      <p:cBhvr>
                                        <p:cTn id="37" dur="1" fill="hold">
                                          <p:stCondLst>
                                            <p:cond delay="0"/>
                                          </p:stCondLst>
                                        </p:cTn>
                                        <p:tgtEl>
                                          <p:spTgt spid="126"/>
                                        </p:tgtEl>
                                        <p:attrNameLst>
                                          <p:attrName>style.visibility</p:attrName>
                                        </p:attrNameLst>
                                      </p:cBhvr>
                                      <p:to>
                                        <p:strVal val="visible"/>
                                      </p:to>
                                    </p:set>
                                    <p:animEffect transition="in" filter="fade">
                                      <p:cBhvr>
                                        <p:cTn id="38" dur="500"/>
                                        <p:tgtEl>
                                          <p:spTgt spid="126"/>
                                        </p:tgtEl>
                                      </p:cBhvr>
                                    </p:animEffect>
                                  </p:childTnLst>
                                </p:cTn>
                              </p:par>
                              <p:par>
                                <p:cTn id="39" presetID="42" presetClass="entr" presetSubtype="0" fill="hold" grpId="0" nodeType="withEffect">
                                  <p:stCondLst>
                                    <p:cond delay="50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500"/>
                                        <p:tgtEl>
                                          <p:spTgt spid="132"/>
                                        </p:tgtEl>
                                      </p:cBhvr>
                                    </p:animEffect>
                                    <p:anim calcmode="lin" valueType="num">
                                      <p:cBhvr>
                                        <p:cTn id="42" dur="500" fill="hold"/>
                                        <p:tgtEl>
                                          <p:spTgt spid="132"/>
                                        </p:tgtEl>
                                        <p:attrNameLst>
                                          <p:attrName>ppt_x</p:attrName>
                                        </p:attrNameLst>
                                      </p:cBhvr>
                                      <p:tavLst>
                                        <p:tav tm="0">
                                          <p:val>
                                            <p:strVal val="#ppt_x"/>
                                          </p:val>
                                        </p:tav>
                                        <p:tav tm="100000">
                                          <p:val>
                                            <p:strVal val="#ppt_x"/>
                                          </p:val>
                                        </p:tav>
                                      </p:tavLst>
                                    </p:anim>
                                    <p:anim calcmode="lin" valueType="num">
                                      <p:cBhvr>
                                        <p:cTn id="43" dur="5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left)">
                                      <p:cBhvr>
                                        <p:cTn id="52" dur="500"/>
                                        <p:tgtEl>
                                          <p:spTgt spid="53"/>
                                        </p:tgtEl>
                                      </p:cBhvr>
                                    </p:animEffect>
                                  </p:childTnLst>
                                </p:cTn>
                              </p:par>
                              <p:par>
                                <p:cTn id="53" presetID="10" presetClass="entr" presetSubtype="0" fill="hold" nodeType="withEffect">
                                  <p:stCondLst>
                                    <p:cond delay="250"/>
                                  </p:stCondLst>
                                  <p:childTnLst>
                                    <p:set>
                                      <p:cBhvr>
                                        <p:cTn id="54" dur="1" fill="hold">
                                          <p:stCondLst>
                                            <p:cond delay="0"/>
                                          </p:stCondLst>
                                        </p:cTn>
                                        <p:tgtEl>
                                          <p:spTgt spid="129"/>
                                        </p:tgtEl>
                                        <p:attrNameLst>
                                          <p:attrName>style.visibility</p:attrName>
                                        </p:attrNameLst>
                                      </p:cBhvr>
                                      <p:to>
                                        <p:strVal val="visible"/>
                                      </p:to>
                                    </p:set>
                                    <p:animEffect transition="in" filter="fade">
                                      <p:cBhvr>
                                        <p:cTn id="55" dur="500"/>
                                        <p:tgtEl>
                                          <p:spTgt spid="129"/>
                                        </p:tgtEl>
                                      </p:cBhvr>
                                    </p:animEffect>
                                  </p:childTnLst>
                                </p:cTn>
                              </p:par>
                              <p:par>
                                <p:cTn id="56" presetID="42" presetClass="entr" presetSubtype="0" fill="hold" grpId="0" nodeType="withEffect">
                                  <p:stCondLst>
                                    <p:cond delay="500"/>
                                  </p:stCondLst>
                                  <p:childTnLst>
                                    <p:set>
                                      <p:cBhvr>
                                        <p:cTn id="57" dur="1" fill="hold">
                                          <p:stCondLst>
                                            <p:cond delay="0"/>
                                          </p:stCondLst>
                                        </p:cTn>
                                        <p:tgtEl>
                                          <p:spTgt spid="133"/>
                                        </p:tgtEl>
                                        <p:attrNameLst>
                                          <p:attrName>style.visibility</p:attrName>
                                        </p:attrNameLst>
                                      </p:cBhvr>
                                      <p:to>
                                        <p:strVal val="visible"/>
                                      </p:to>
                                    </p:set>
                                    <p:animEffect transition="in" filter="fade">
                                      <p:cBhvr>
                                        <p:cTn id="58" dur="500"/>
                                        <p:tgtEl>
                                          <p:spTgt spid="133"/>
                                        </p:tgtEl>
                                      </p:cBhvr>
                                    </p:animEffect>
                                    <p:anim calcmode="lin" valueType="num">
                                      <p:cBhvr>
                                        <p:cTn id="59" dur="500" fill="hold"/>
                                        <p:tgtEl>
                                          <p:spTgt spid="133"/>
                                        </p:tgtEl>
                                        <p:attrNameLst>
                                          <p:attrName>ppt_x</p:attrName>
                                        </p:attrNameLst>
                                      </p:cBhvr>
                                      <p:tavLst>
                                        <p:tav tm="0">
                                          <p:val>
                                            <p:strVal val="#ppt_x"/>
                                          </p:val>
                                        </p:tav>
                                        <p:tav tm="100000">
                                          <p:val>
                                            <p:strVal val="#ppt_x"/>
                                          </p:val>
                                        </p:tav>
                                      </p:tavLst>
                                    </p:anim>
                                    <p:anim calcmode="lin" valueType="num">
                                      <p:cBhvr>
                                        <p:cTn id="60" dur="500" fill="hold"/>
                                        <p:tgtEl>
                                          <p:spTgt spid="133"/>
                                        </p:tgtEl>
                                        <p:attrNameLst>
                                          <p:attrName>ppt_y</p:attrName>
                                        </p:attrNameLst>
                                      </p:cBhvr>
                                      <p:tavLst>
                                        <p:tav tm="0">
                                          <p:val>
                                            <p:strVal val="#ppt_y+.1"/>
                                          </p:val>
                                        </p:tav>
                                        <p:tav tm="100000">
                                          <p:val>
                                            <p:strVal val="#ppt_y"/>
                                          </p:val>
                                        </p:tav>
                                      </p:tavLst>
                                    </p:anim>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left)">
                                      <p:cBhvr>
                                        <p:cTn id="68" dur="500"/>
                                        <p:tgtEl>
                                          <p:spTgt spid="51"/>
                                        </p:tgtEl>
                                      </p:cBhvr>
                                    </p:animEffect>
                                  </p:childTnLst>
                                </p:cTn>
                              </p:par>
                              <p:par>
                                <p:cTn id="69" presetID="10" presetClass="entr" presetSubtype="0" fill="hold" nodeType="withEffect">
                                  <p:stCondLst>
                                    <p:cond delay="250"/>
                                  </p:stCondLst>
                                  <p:childTnLst>
                                    <p:set>
                                      <p:cBhvr>
                                        <p:cTn id="70" dur="1" fill="hold">
                                          <p:stCondLst>
                                            <p:cond delay="0"/>
                                          </p:stCondLst>
                                        </p:cTn>
                                        <p:tgtEl>
                                          <p:spTgt spid="130"/>
                                        </p:tgtEl>
                                        <p:attrNameLst>
                                          <p:attrName>style.visibility</p:attrName>
                                        </p:attrNameLst>
                                      </p:cBhvr>
                                      <p:to>
                                        <p:strVal val="visible"/>
                                      </p:to>
                                    </p:set>
                                    <p:animEffect transition="in" filter="fade">
                                      <p:cBhvr>
                                        <p:cTn id="71" dur="500"/>
                                        <p:tgtEl>
                                          <p:spTgt spid="130"/>
                                        </p:tgtEl>
                                      </p:cBhvr>
                                    </p:animEffect>
                                  </p:childTnLst>
                                </p:cTn>
                              </p:par>
                              <p:par>
                                <p:cTn id="72" presetID="42" presetClass="entr" presetSubtype="0" fill="hold" grpId="0" nodeType="withEffect">
                                  <p:stCondLst>
                                    <p:cond delay="500"/>
                                  </p:stCondLst>
                                  <p:childTnLst>
                                    <p:set>
                                      <p:cBhvr>
                                        <p:cTn id="73" dur="1" fill="hold">
                                          <p:stCondLst>
                                            <p:cond delay="0"/>
                                          </p:stCondLst>
                                        </p:cTn>
                                        <p:tgtEl>
                                          <p:spTgt spid="134"/>
                                        </p:tgtEl>
                                        <p:attrNameLst>
                                          <p:attrName>style.visibility</p:attrName>
                                        </p:attrNameLst>
                                      </p:cBhvr>
                                      <p:to>
                                        <p:strVal val="visible"/>
                                      </p:to>
                                    </p:set>
                                    <p:animEffect transition="in" filter="fade">
                                      <p:cBhvr>
                                        <p:cTn id="74" dur="500"/>
                                        <p:tgtEl>
                                          <p:spTgt spid="134"/>
                                        </p:tgtEl>
                                      </p:cBhvr>
                                    </p:animEffect>
                                    <p:anim calcmode="lin" valueType="num">
                                      <p:cBhvr>
                                        <p:cTn id="75" dur="500" fill="hold"/>
                                        <p:tgtEl>
                                          <p:spTgt spid="134"/>
                                        </p:tgtEl>
                                        <p:attrNameLst>
                                          <p:attrName>ppt_x</p:attrName>
                                        </p:attrNameLst>
                                      </p:cBhvr>
                                      <p:tavLst>
                                        <p:tav tm="0">
                                          <p:val>
                                            <p:strVal val="#ppt_x"/>
                                          </p:val>
                                        </p:tav>
                                        <p:tav tm="100000">
                                          <p:val>
                                            <p:strVal val="#ppt_x"/>
                                          </p:val>
                                        </p:tav>
                                      </p:tavLst>
                                    </p:anim>
                                    <p:anim calcmode="lin" valueType="num">
                                      <p:cBhvr>
                                        <p:cTn id="7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67" grpId="0" animBg="1"/>
      <p:bldP spid="68" grpId="0" animBg="1"/>
      <p:bldP spid="69" grpId="0" animBg="1"/>
      <p:bldP spid="70" grpId="0" animBg="1"/>
      <p:bldP spid="131" grpId="0"/>
      <p:bldP spid="132" grpId="0"/>
      <p:bldP spid="133" grpId="0"/>
      <p:bldP spid="1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4987" y="492128"/>
            <a:ext cx="1169563" cy="496424"/>
          </a:xfrm>
          <a:prstGeom prst="rect">
            <a:avLst/>
          </a:prstGeom>
        </p:spPr>
        <p:txBody>
          <a:bodyPr wrap="none" lIns="121926" tIns="60963" rIns="121926" bIns="60963" anchor="ctr" anchorCtr="0">
            <a:spAutoFit/>
          </a:bodyPr>
          <a:lstStyle/>
          <a:p>
            <a:pPr algn="ctr">
              <a:lnSpc>
                <a:spcPct val="150000"/>
              </a:lnSpc>
            </a:pPr>
            <a:r>
              <a:rPr lang="zh-CN" altLang="en-US" sz="1800" b="1" dirty="0" smtClean="0">
                <a:solidFill>
                  <a:srgbClr val="03CCCE"/>
                </a:solidFill>
                <a:cs typeface="+mn-ea"/>
                <a:sym typeface="+mn-lt"/>
              </a:rPr>
              <a:t>算法框架</a:t>
            </a:r>
            <a:endParaRPr lang="zh-CN" altLang="en-US" sz="1800" b="1" dirty="0">
              <a:solidFill>
                <a:srgbClr val="03CCCE"/>
              </a:solidFill>
              <a:cs typeface="+mn-ea"/>
              <a:sym typeface="+mn-lt"/>
            </a:endParaRPr>
          </a:p>
        </p:txBody>
      </p:sp>
      <p:grpSp>
        <p:nvGrpSpPr>
          <p:cNvPr id="3" name="组合 2"/>
          <p:cNvGrpSpPr/>
          <p:nvPr/>
        </p:nvGrpSpPr>
        <p:grpSpPr>
          <a:xfrm>
            <a:off x="2148175" y="1623530"/>
            <a:ext cx="2911345" cy="2099073"/>
            <a:chOff x="0" y="0"/>
            <a:chExt cx="1530350" cy="1046480"/>
          </a:xfrm>
        </p:grpSpPr>
        <p:cxnSp>
          <p:nvCxnSpPr>
            <p:cNvPr id="4" name="直接箭头连接符 3"/>
            <p:cNvCxnSpPr/>
            <p:nvPr/>
          </p:nvCxnSpPr>
          <p:spPr>
            <a:xfrm>
              <a:off x="844550" y="406400"/>
              <a:ext cx="0" cy="247728"/>
            </a:xfrm>
            <a:prstGeom prst="straightConnector1">
              <a:avLst/>
            </a:prstGeom>
            <a:noFill/>
            <a:ln w="19050" cap="flat" cmpd="sng" algn="ctr">
              <a:solidFill>
                <a:sysClr val="windowText" lastClr="000000"/>
              </a:solidFill>
              <a:prstDash val="solid"/>
              <a:headEnd type="none" w="med" len="med"/>
              <a:tailEnd type="triangle" w="med" len="med"/>
            </a:ln>
            <a:effectLst/>
          </p:spPr>
        </p:cxnSp>
        <p:grpSp>
          <p:nvGrpSpPr>
            <p:cNvPr id="5" name="组合 4"/>
            <p:cNvGrpSpPr/>
            <p:nvPr/>
          </p:nvGrpSpPr>
          <p:grpSpPr>
            <a:xfrm>
              <a:off x="6350" y="641350"/>
              <a:ext cx="1524000" cy="405130"/>
              <a:chOff x="0" y="0"/>
              <a:chExt cx="1524000" cy="405130"/>
            </a:xfrm>
          </p:grpSpPr>
          <p:sp>
            <p:nvSpPr>
              <p:cNvPr id="17" name="矩形 16"/>
              <p:cNvSpPr/>
              <p:nvPr/>
            </p:nvSpPr>
            <p:spPr>
              <a:xfrm>
                <a:off x="0" y="0"/>
                <a:ext cx="1524000" cy="40513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grpSp>
            <p:nvGrpSpPr>
              <p:cNvPr id="18" name="组合 17"/>
              <p:cNvGrpSpPr/>
              <p:nvPr/>
            </p:nvGrpSpPr>
            <p:grpSpPr>
              <a:xfrm>
                <a:off x="50800" y="47408"/>
                <a:ext cx="1392086" cy="351429"/>
                <a:chOff x="0" y="9308"/>
                <a:chExt cx="1392086" cy="351429"/>
              </a:xfrm>
            </p:grpSpPr>
            <p:grpSp>
              <p:nvGrpSpPr>
                <p:cNvPr id="19" name="组合 18"/>
                <p:cNvGrpSpPr/>
                <p:nvPr/>
              </p:nvGrpSpPr>
              <p:grpSpPr>
                <a:xfrm>
                  <a:off x="6350" y="25400"/>
                  <a:ext cx="1036956" cy="234950"/>
                  <a:chOff x="5983" y="-157489"/>
                  <a:chExt cx="1409700" cy="298450"/>
                </a:xfrm>
              </p:grpSpPr>
              <p:sp>
                <p:nvSpPr>
                  <p:cNvPr id="24" name="流程图: 多文档 23"/>
                  <p:cNvSpPr/>
                  <p:nvPr/>
                </p:nvSpPr>
                <p:spPr>
                  <a:xfrm>
                    <a:off x="5983" y="-151140"/>
                    <a:ext cx="450850" cy="292101"/>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sp>
                <p:nvSpPr>
                  <p:cNvPr id="25" name="流程图: 多文档 24"/>
                  <p:cNvSpPr/>
                  <p:nvPr/>
                </p:nvSpPr>
                <p:spPr>
                  <a:xfrm>
                    <a:off x="456833" y="-151140"/>
                    <a:ext cx="450850" cy="292101"/>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sp>
                <p:nvSpPr>
                  <p:cNvPr id="26" name="流程图: 多文档 25"/>
                  <p:cNvSpPr/>
                  <p:nvPr/>
                </p:nvSpPr>
                <p:spPr>
                  <a:xfrm>
                    <a:off x="964833" y="-157489"/>
                    <a:ext cx="450850" cy="292100"/>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grpSp>
            <p:grpSp>
              <p:nvGrpSpPr>
                <p:cNvPr id="20" name="组合 19"/>
                <p:cNvGrpSpPr/>
                <p:nvPr/>
              </p:nvGrpSpPr>
              <p:grpSpPr>
                <a:xfrm>
                  <a:off x="0" y="262670"/>
                  <a:ext cx="1233171" cy="98067"/>
                  <a:chOff x="5983" y="-64896"/>
                  <a:chExt cx="1675919" cy="98067"/>
                </a:xfrm>
              </p:grpSpPr>
              <p:cxnSp>
                <p:nvCxnSpPr>
                  <p:cNvPr id="22" name="直接箭头连接符 21"/>
                  <p:cNvCxnSpPr/>
                  <p:nvPr/>
                </p:nvCxnSpPr>
                <p:spPr>
                  <a:xfrm>
                    <a:off x="5983" y="-23488"/>
                    <a:ext cx="1511300" cy="0"/>
                  </a:xfrm>
                  <a:prstGeom prst="straightConnector1">
                    <a:avLst/>
                  </a:prstGeom>
                  <a:noFill/>
                  <a:ln w="19050" cap="flat" cmpd="sng" algn="ctr">
                    <a:solidFill>
                      <a:sysClr val="windowText" lastClr="000000"/>
                    </a:solidFill>
                    <a:prstDash val="solid"/>
                    <a:tailEnd type="arrow"/>
                  </a:ln>
                  <a:effectLst/>
                </p:spPr>
              </p:cxnSp>
              <p:sp>
                <p:nvSpPr>
                  <p:cNvPr id="23" name="文本框 2"/>
                  <p:cNvSpPr txBox="1">
                    <a:spLocks noChangeArrowheads="1"/>
                  </p:cNvSpPr>
                  <p:nvPr/>
                </p:nvSpPr>
                <p:spPr bwMode="auto">
                  <a:xfrm>
                    <a:off x="1530704" y="-64896"/>
                    <a:ext cx="151198" cy="98067"/>
                  </a:xfrm>
                  <a:prstGeom prst="rect">
                    <a:avLst/>
                  </a:prstGeom>
                  <a:noFill/>
                  <a:ln w="19050">
                    <a:noFill/>
                    <a:miter lim="800000"/>
                    <a:headEnd/>
                    <a:tailEnd/>
                  </a:ln>
                </p:spPr>
                <p:txBody>
                  <a:bodyPr rot="0" vert="horz" wrap="square" lIns="0" tIns="0" rIns="0" bIns="0" anchor="t" anchorCtr="0">
                    <a:noAutofit/>
                  </a:bodyPr>
                  <a:lstStyle/>
                  <a:p>
                    <a:pPr indent="127000" algn="just">
                      <a:lnSpc>
                        <a:spcPct val="95000"/>
                      </a:lnSpc>
                      <a:spcAft>
                        <a:spcPts val="600"/>
                      </a:spcAft>
                      <a:tabLst>
                        <a:tab pos="182880" algn="l"/>
                      </a:tabLst>
                    </a:pPr>
                    <a:r>
                      <a:rPr lang="en-US" sz="1000" spc="-5" dirty="0">
                        <a:effectLst/>
                        <a:latin typeface="+mn-lt"/>
                        <a:ea typeface="+mn-ea"/>
                        <a:cs typeface="+mn-ea"/>
                        <a:sym typeface="+mn-lt"/>
                      </a:rPr>
                      <a:t>t</a:t>
                    </a:r>
                    <a:endParaRPr lang="zh-CN" sz="1000" spc="-5" dirty="0">
                      <a:effectLst/>
                      <a:latin typeface="+mn-lt"/>
                      <a:ea typeface="+mn-ea"/>
                      <a:cs typeface="+mn-ea"/>
                      <a:sym typeface="+mn-lt"/>
                    </a:endParaRPr>
                  </a:p>
                </p:txBody>
              </p:sp>
            </p:grpSp>
            <p:sp>
              <p:nvSpPr>
                <p:cNvPr id="21" name="文本框 2"/>
                <p:cNvSpPr txBox="1">
                  <a:spLocks noChangeArrowheads="1"/>
                </p:cNvSpPr>
                <p:nvPr/>
              </p:nvSpPr>
              <p:spPr bwMode="auto">
                <a:xfrm>
                  <a:off x="1112040" y="9308"/>
                  <a:ext cx="280046" cy="264496"/>
                </a:xfrm>
                <a:prstGeom prst="rect">
                  <a:avLst/>
                </a:prstGeom>
                <a:noFill/>
                <a:ln w="19050">
                  <a:noFill/>
                  <a:miter lim="800000"/>
                  <a:headEnd/>
                  <a:tailEnd/>
                </a:ln>
              </p:spPr>
              <p:txBody>
                <a:bodyPr rot="0" vert="horz" wrap="square" lIns="0" tIns="0" rIns="0" bIns="0" anchor="ctr" anchorCtr="0">
                  <a:noAutofit/>
                </a:bodyPr>
                <a:lstStyle/>
                <a:p>
                  <a:pPr algn="ctr">
                    <a:lnSpc>
                      <a:spcPct val="95000"/>
                    </a:lnSpc>
                    <a:spcAft>
                      <a:spcPts val="0"/>
                    </a:spcAft>
                    <a:tabLst>
                      <a:tab pos="182880" algn="l"/>
                    </a:tabLst>
                  </a:pPr>
                  <a:r>
                    <a:rPr lang="zh-CN" altLang="en-US" sz="1000" spc="-5" dirty="0" smtClean="0">
                      <a:effectLst/>
                      <a:latin typeface="+mn-lt"/>
                      <a:ea typeface="+mn-ea"/>
                      <a:cs typeface="+mn-ea"/>
                      <a:sym typeface="+mn-lt"/>
                    </a:rPr>
                    <a:t>高质量</a:t>
                  </a:r>
                  <a:endParaRPr lang="en-US" altLang="zh-CN" sz="1000" spc="-5" dirty="0" smtClean="0">
                    <a:effectLst/>
                    <a:latin typeface="+mn-lt"/>
                    <a:ea typeface="+mn-ea"/>
                    <a:cs typeface="+mn-ea"/>
                    <a:sym typeface="+mn-lt"/>
                  </a:endParaRPr>
                </a:p>
                <a:p>
                  <a:pPr algn="ctr">
                    <a:lnSpc>
                      <a:spcPct val="95000"/>
                    </a:lnSpc>
                    <a:spcAft>
                      <a:spcPts val="0"/>
                    </a:spcAft>
                    <a:tabLst>
                      <a:tab pos="182880" algn="l"/>
                    </a:tabLst>
                  </a:pPr>
                  <a:r>
                    <a:rPr lang="zh-CN" altLang="en-US" sz="1000" spc="-5" dirty="0" smtClean="0">
                      <a:effectLst/>
                      <a:latin typeface="+mn-lt"/>
                      <a:ea typeface="+mn-ea"/>
                      <a:cs typeface="+mn-ea"/>
                      <a:sym typeface="+mn-lt"/>
                    </a:rPr>
                    <a:t>数据</a:t>
                  </a:r>
                  <a:endParaRPr lang="zh-CN" sz="1000" spc="-5" dirty="0">
                    <a:effectLst/>
                    <a:latin typeface="+mn-lt"/>
                    <a:ea typeface="+mn-ea"/>
                    <a:cs typeface="+mn-ea"/>
                    <a:sym typeface="+mn-lt"/>
                  </a:endParaRPr>
                </a:p>
              </p:txBody>
            </p:sp>
          </p:grpSp>
        </p:grpSp>
        <p:grpSp>
          <p:nvGrpSpPr>
            <p:cNvPr id="6" name="组合 5"/>
            <p:cNvGrpSpPr/>
            <p:nvPr/>
          </p:nvGrpSpPr>
          <p:grpSpPr>
            <a:xfrm>
              <a:off x="0" y="0"/>
              <a:ext cx="1530350" cy="405130"/>
              <a:chOff x="0" y="0"/>
              <a:chExt cx="1530350" cy="405130"/>
            </a:xfrm>
          </p:grpSpPr>
          <p:sp>
            <p:nvSpPr>
              <p:cNvPr id="7" name="矩形 6"/>
              <p:cNvSpPr/>
              <p:nvPr/>
            </p:nvSpPr>
            <p:spPr>
              <a:xfrm>
                <a:off x="0" y="0"/>
                <a:ext cx="1530350" cy="40513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grpSp>
            <p:nvGrpSpPr>
              <p:cNvPr id="8" name="组合 7"/>
              <p:cNvGrpSpPr/>
              <p:nvPr/>
            </p:nvGrpSpPr>
            <p:grpSpPr>
              <a:xfrm>
                <a:off x="57150" y="63500"/>
                <a:ext cx="1292105" cy="324538"/>
                <a:chOff x="0" y="6350"/>
                <a:chExt cx="1292105" cy="324538"/>
              </a:xfrm>
            </p:grpSpPr>
            <p:grpSp>
              <p:nvGrpSpPr>
                <p:cNvPr id="9" name="组合 8"/>
                <p:cNvGrpSpPr/>
                <p:nvPr/>
              </p:nvGrpSpPr>
              <p:grpSpPr>
                <a:xfrm>
                  <a:off x="6350" y="6350"/>
                  <a:ext cx="1036956" cy="234950"/>
                  <a:chOff x="0" y="0"/>
                  <a:chExt cx="1409700" cy="298450"/>
                </a:xfrm>
              </p:grpSpPr>
              <p:sp>
                <p:nvSpPr>
                  <p:cNvPr id="14" name="流程图: 多文档 13"/>
                  <p:cNvSpPr/>
                  <p:nvPr/>
                </p:nvSpPr>
                <p:spPr>
                  <a:xfrm>
                    <a:off x="0" y="6350"/>
                    <a:ext cx="450850" cy="292100"/>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sp>
                <p:nvSpPr>
                  <p:cNvPr id="15" name="流程图: 多文档 14"/>
                  <p:cNvSpPr/>
                  <p:nvPr/>
                </p:nvSpPr>
                <p:spPr>
                  <a:xfrm>
                    <a:off x="450850" y="6350"/>
                    <a:ext cx="450850" cy="292100"/>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sp>
                <p:nvSpPr>
                  <p:cNvPr id="16" name="流程图: 多文档 15"/>
                  <p:cNvSpPr/>
                  <p:nvPr/>
                </p:nvSpPr>
                <p:spPr>
                  <a:xfrm>
                    <a:off x="958850" y="0"/>
                    <a:ext cx="450850" cy="292100"/>
                  </a:xfrm>
                  <a:prstGeom prst="flowChartMultidocumen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mn-lt"/>
                      <a:ea typeface="+mn-ea"/>
                      <a:cs typeface="+mn-ea"/>
                      <a:sym typeface="+mn-lt"/>
                    </a:endParaRPr>
                  </a:p>
                </p:txBody>
              </p:sp>
            </p:grpSp>
            <p:sp>
              <p:nvSpPr>
                <p:cNvPr id="10" name="文本框 2"/>
                <p:cNvSpPr txBox="1">
                  <a:spLocks noChangeArrowheads="1"/>
                </p:cNvSpPr>
                <p:nvPr/>
              </p:nvSpPr>
              <p:spPr bwMode="auto">
                <a:xfrm>
                  <a:off x="1117600" y="28200"/>
                  <a:ext cx="174505" cy="174625"/>
                </a:xfrm>
                <a:prstGeom prst="rect">
                  <a:avLst/>
                </a:prstGeom>
                <a:noFill/>
                <a:ln w="19050">
                  <a:noFill/>
                  <a:miter lim="800000"/>
                  <a:headEnd/>
                  <a:tailEnd/>
                </a:ln>
              </p:spPr>
              <p:txBody>
                <a:bodyPr rot="0" vert="horz" wrap="square" lIns="0" tIns="0" rIns="0" bIns="0" anchor="ctr" anchorCtr="0">
                  <a:noAutofit/>
                </a:bodyPr>
                <a:lstStyle/>
                <a:p>
                  <a:pPr algn="ctr">
                    <a:lnSpc>
                      <a:spcPct val="95000"/>
                    </a:lnSpc>
                    <a:spcAft>
                      <a:spcPts val="0"/>
                    </a:spcAft>
                    <a:tabLst>
                      <a:tab pos="182880" algn="l"/>
                    </a:tabLst>
                  </a:pPr>
                  <a:r>
                    <a:rPr lang="zh-CN" altLang="en-US" sz="1000" spc="-5" dirty="0" smtClean="0">
                      <a:effectLst/>
                      <a:latin typeface="+mn-lt"/>
                      <a:ea typeface="+mn-ea"/>
                      <a:cs typeface="+mn-ea"/>
                      <a:sym typeface="+mn-lt"/>
                    </a:rPr>
                    <a:t>原始数据</a:t>
                  </a:r>
                  <a:endParaRPr lang="zh-CN" sz="1000" spc="-5" dirty="0">
                    <a:effectLst/>
                    <a:latin typeface="+mn-lt"/>
                    <a:ea typeface="+mn-ea"/>
                    <a:cs typeface="+mn-ea"/>
                    <a:sym typeface="+mn-lt"/>
                  </a:endParaRPr>
                </a:p>
              </p:txBody>
            </p:sp>
            <p:grpSp>
              <p:nvGrpSpPr>
                <p:cNvPr id="11" name="组合 10"/>
                <p:cNvGrpSpPr/>
                <p:nvPr/>
              </p:nvGrpSpPr>
              <p:grpSpPr>
                <a:xfrm>
                  <a:off x="0" y="232821"/>
                  <a:ext cx="1233171" cy="98067"/>
                  <a:chOff x="5983" y="-88395"/>
                  <a:chExt cx="1675919" cy="98067"/>
                </a:xfrm>
              </p:grpSpPr>
              <p:cxnSp>
                <p:nvCxnSpPr>
                  <p:cNvPr id="12" name="直接箭头连接符 11"/>
                  <p:cNvCxnSpPr/>
                  <p:nvPr/>
                </p:nvCxnSpPr>
                <p:spPr>
                  <a:xfrm>
                    <a:off x="5983" y="-46988"/>
                    <a:ext cx="1511300" cy="0"/>
                  </a:xfrm>
                  <a:prstGeom prst="straightConnector1">
                    <a:avLst/>
                  </a:prstGeom>
                  <a:noFill/>
                  <a:ln w="19050" cap="flat" cmpd="sng" algn="ctr">
                    <a:solidFill>
                      <a:sysClr val="windowText" lastClr="000000"/>
                    </a:solidFill>
                    <a:prstDash val="solid"/>
                    <a:tailEnd type="arrow"/>
                  </a:ln>
                  <a:effectLst/>
                </p:spPr>
              </p:cxnSp>
              <p:sp>
                <p:nvSpPr>
                  <p:cNvPr id="13" name="文本框 2"/>
                  <p:cNvSpPr txBox="1">
                    <a:spLocks noChangeArrowheads="1"/>
                  </p:cNvSpPr>
                  <p:nvPr/>
                </p:nvSpPr>
                <p:spPr bwMode="auto">
                  <a:xfrm>
                    <a:off x="1537449" y="-88395"/>
                    <a:ext cx="144453" cy="98067"/>
                  </a:xfrm>
                  <a:prstGeom prst="rect">
                    <a:avLst/>
                  </a:prstGeom>
                  <a:noFill/>
                  <a:ln w="19050">
                    <a:noFill/>
                    <a:miter lim="800000"/>
                    <a:headEnd/>
                    <a:tailEnd/>
                  </a:ln>
                </p:spPr>
                <p:txBody>
                  <a:bodyPr rot="0" vert="horz" wrap="square" lIns="0" tIns="0" rIns="0" bIns="0" anchor="t" anchorCtr="0">
                    <a:noAutofit/>
                  </a:bodyPr>
                  <a:lstStyle/>
                  <a:p>
                    <a:pPr indent="127000">
                      <a:lnSpc>
                        <a:spcPct val="95000"/>
                      </a:lnSpc>
                      <a:spcAft>
                        <a:spcPts val="600"/>
                      </a:spcAft>
                      <a:tabLst>
                        <a:tab pos="182880" algn="l"/>
                      </a:tabLst>
                    </a:pPr>
                    <a:r>
                      <a:rPr lang="en-US" sz="1000" spc="-5" dirty="0">
                        <a:effectLst/>
                        <a:latin typeface="+mn-lt"/>
                        <a:ea typeface="+mn-ea"/>
                        <a:cs typeface="+mn-ea"/>
                        <a:sym typeface="+mn-lt"/>
                      </a:rPr>
                      <a:t>t</a:t>
                    </a:r>
                    <a:endParaRPr lang="zh-CN" sz="1000" spc="-5" dirty="0">
                      <a:effectLst/>
                      <a:latin typeface="+mn-lt"/>
                      <a:ea typeface="+mn-ea"/>
                      <a:cs typeface="+mn-ea"/>
                      <a:sym typeface="+mn-lt"/>
                    </a:endParaRPr>
                  </a:p>
                </p:txBody>
              </p:sp>
            </p:grpSp>
          </p:grpSp>
        </p:grpSp>
      </p:grpSp>
      <p:graphicFrame>
        <p:nvGraphicFramePr>
          <p:cNvPr id="27" name="图表 26"/>
          <p:cNvGraphicFramePr/>
          <p:nvPr>
            <p:extLst>
              <p:ext uri="{D42A27DB-BD31-4B8C-83A1-F6EECF244321}">
                <p14:modId xmlns:p14="http://schemas.microsoft.com/office/powerpoint/2010/main" val="4268849612"/>
              </p:ext>
            </p:extLst>
          </p:nvPr>
        </p:nvGraphicFramePr>
        <p:xfrm>
          <a:off x="6895628" y="1632619"/>
          <a:ext cx="1152000" cy="147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图表 27"/>
          <p:cNvGraphicFramePr/>
          <p:nvPr>
            <p:extLst>
              <p:ext uri="{D42A27DB-BD31-4B8C-83A1-F6EECF244321}">
                <p14:modId xmlns:p14="http://schemas.microsoft.com/office/powerpoint/2010/main" val="1576403517"/>
              </p:ext>
            </p:extLst>
          </p:nvPr>
        </p:nvGraphicFramePr>
        <p:xfrm>
          <a:off x="8134628" y="1632619"/>
          <a:ext cx="1260000" cy="1440000"/>
        </p:xfrm>
        <a:graphic>
          <a:graphicData uri="http://schemas.openxmlformats.org/drawingml/2006/chart">
            <c:chart xmlns:c="http://schemas.openxmlformats.org/drawingml/2006/chart" xmlns:r="http://schemas.openxmlformats.org/officeDocument/2006/relationships" r:id="rId4"/>
          </a:graphicData>
        </a:graphic>
      </p:graphicFrame>
      <p:grpSp>
        <p:nvGrpSpPr>
          <p:cNvPr id="29" name="组合 28"/>
          <p:cNvGrpSpPr/>
          <p:nvPr/>
        </p:nvGrpSpPr>
        <p:grpSpPr>
          <a:xfrm>
            <a:off x="8464545" y="3797947"/>
            <a:ext cx="900000" cy="932978"/>
            <a:chOff x="9381004" y="3797947"/>
            <a:chExt cx="900000" cy="932978"/>
          </a:xfrm>
        </p:grpSpPr>
        <p:cxnSp>
          <p:nvCxnSpPr>
            <p:cNvPr id="30" name="直接箭头连接符 29"/>
            <p:cNvCxnSpPr/>
            <p:nvPr/>
          </p:nvCxnSpPr>
          <p:spPr>
            <a:xfrm>
              <a:off x="9428139" y="3797947"/>
              <a:ext cx="0" cy="929034"/>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31" name="文本框 2"/>
            <p:cNvSpPr txBox="1">
              <a:spLocks noChangeArrowheads="1"/>
            </p:cNvSpPr>
            <p:nvPr/>
          </p:nvSpPr>
          <p:spPr bwMode="auto">
            <a:xfrm>
              <a:off x="9381004" y="4005842"/>
              <a:ext cx="900000" cy="725083"/>
            </a:xfrm>
            <a:prstGeom prst="rect">
              <a:avLst/>
            </a:prstGeom>
            <a:noFill/>
            <a:ln w="6350">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突发模式挖掘</a:t>
              </a:r>
              <a:endParaRPr lang="zh-CN" sz="1200" spc="-5" dirty="0">
                <a:effectLst/>
                <a:ea typeface="+mn-ea"/>
                <a:cs typeface="+mn-ea"/>
                <a:sym typeface="+mn-lt"/>
              </a:endParaRPr>
            </a:p>
          </p:txBody>
        </p:sp>
      </p:grpSp>
      <p:cxnSp>
        <p:nvCxnSpPr>
          <p:cNvPr id="32" name="直接箭头连接符 31"/>
          <p:cNvCxnSpPr>
            <a:endCxn id="34" idx="1"/>
          </p:cNvCxnSpPr>
          <p:nvPr/>
        </p:nvCxnSpPr>
        <p:spPr>
          <a:xfrm flipV="1">
            <a:off x="5184688" y="2627948"/>
            <a:ext cx="1442980" cy="9194"/>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33" name="文本框 2"/>
          <p:cNvSpPr txBox="1">
            <a:spLocks noChangeArrowheads="1"/>
          </p:cNvSpPr>
          <p:nvPr/>
        </p:nvSpPr>
        <p:spPr bwMode="auto">
          <a:xfrm>
            <a:off x="2028656" y="1485578"/>
            <a:ext cx="3150382" cy="2340000"/>
          </a:xfrm>
          <a:prstGeom prst="rect">
            <a:avLst/>
          </a:prstGeom>
          <a:noFill/>
          <a:ln w="19050">
            <a:solidFill>
              <a:srgbClr val="000000"/>
            </a:solidFill>
            <a:prstDash val="sysDot"/>
            <a:miter lim="800000"/>
            <a:headEnd/>
            <a:tailEnd/>
          </a:ln>
        </p:spPr>
        <p:txBody>
          <a:bodyPr rot="0" vert="horz" wrap="square" lIns="0" tIns="0" rIns="0" bIns="0" anchor="t" anchorCtr="0">
            <a:noAutofit/>
          </a:bodyPr>
          <a:lstStyle/>
          <a:p>
            <a:pPr indent="95250" algn="just">
              <a:lnSpc>
                <a:spcPct val="95000"/>
              </a:lnSpc>
              <a:spcAft>
                <a:spcPts val="600"/>
              </a:spcAft>
              <a:tabLst>
                <a:tab pos="182880" algn="l"/>
              </a:tabLst>
            </a:pPr>
            <a:r>
              <a:rPr lang="zh-CN" sz="750" spc="-5">
                <a:effectLst/>
                <a:ea typeface="+mn-ea"/>
                <a:cs typeface="+mn-ea"/>
                <a:sym typeface="+mn-lt"/>
              </a:rPr>
              <a:t> </a:t>
            </a:r>
            <a:endParaRPr lang="zh-CN" sz="1000" spc="-5">
              <a:effectLst/>
              <a:ea typeface="+mn-ea"/>
              <a:cs typeface="+mn-ea"/>
              <a:sym typeface="+mn-lt"/>
            </a:endParaRPr>
          </a:p>
        </p:txBody>
      </p:sp>
      <p:sp>
        <p:nvSpPr>
          <p:cNvPr id="34" name="文本框 2"/>
          <p:cNvSpPr txBox="1">
            <a:spLocks noChangeArrowheads="1"/>
          </p:cNvSpPr>
          <p:nvPr/>
        </p:nvSpPr>
        <p:spPr bwMode="auto">
          <a:xfrm>
            <a:off x="6627668" y="1457948"/>
            <a:ext cx="2976213" cy="2340000"/>
          </a:xfrm>
          <a:prstGeom prst="rect">
            <a:avLst/>
          </a:prstGeom>
          <a:noFill/>
          <a:ln w="19050">
            <a:solidFill>
              <a:srgbClr val="000000"/>
            </a:solidFill>
            <a:prstDash val="sysDot"/>
            <a:miter lim="800000"/>
            <a:headEnd/>
            <a:tailEnd/>
          </a:ln>
        </p:spPr>
        <p:txBody>
          <a:bodyPr rot="0" vert="horz" wrap="square" lIns="0" tIns="0" rIns="0" bIns="0" anchor="t" anchorCtr="0">
            <a:noAutofit/>
          </a:bodyPr>
          <a:lstStyle/>
          <a:p>
            <a:pPr indent="95250" algn="just">
              <a:lnSpc>
                <a:spcPct val="95000"/>
              </a:lnSpc>
              <a:spcAft>
                <a:spcPts val="600"/>
              </a:spcAft>
              <a:tabLst>
                <a:tab pos="182880" algn="l"/>
              </a:tabLst>
            </a:pPr>
            <a:r>
              <a:rPr lang="en-US" sz="750" spc="-5">
                <a:effectLst/>
                <a:ea typeface="+mn-ea"/>
                <a:cs typeface="+mn-ea"/>
                <a:sym typeface="+mn-lt"/>
              </a:rPr>
              <a:t>  </a:t>
            </a:r>
          </a:p>
        </p:txBody>
      </p:sp>
      <p:sp>
        <p:nvSpPr>
          <p:cNvPr id="35" name="文本框 2"/>
          <p:cNvSpPr txBox="1">
            <a:spLocks noChangeArrowheads="1"/>
          </p:cNvSpPr>
          <p:nvPr/>
        </p:nvSpPr>
        <p:spPr bwMode="auto">
          <a:xfrm>
            <a:off x="6936981" y="3122657"/>
            <a:ext cx="900000" cy="432000"/>
          </a:xfrm>
          <a:prstGeom prst="rect">
            <a:avLst/>
          </a:prstGeom>
          <a:noFill/>
          <a:ln w="9525">
            <a:noFill/>
            <a:miter lim="800000"/>
            <a:headEnd/>
            <a:tailEnd/>
          </a:ln>
        </p:spPr>
        <p:txBody>
          <a:bodyPr rot="0" vert="horz" wrap="square" lIns="0" tIns="0" rIns="0" bIns="0" anchor="ctr" anchorCtr="0">
            <a:noAutofit/>
          </a:bodyPr>
          <a:lstStyle/>
          <a:p>
            <a:pPr indent="100330" algn="ctr">
              <a:lnSpc>
                <a:spcPct val="95000"/>
              </a:lnSpc>
              <a:spcAft>
                <a:spcPts val="0"/>
              </a:spcAft>
              <a:tabLst>
                <a:tab pos="182880" algn="l"/>
              </a:tabLst>
            </a:pPr>
            <a:r>
              <a:rPr lang="zh-CN" altLang="en-US" sz="1200" spc="-5" dirty="0" smtClean="0">
                <a:effectLst/>
                <a:ea typeface="+mn-ea"/>
                <a:cs typeface="+mn-ea"/>
                <a:sym typeface="+mn-lt"/>
              </a:rPr>
              <a:t>词频</a:t>
            </a:r>
            <a:endParaRPr lang="zh-CN" sz="1200" spc="-5" dirty="0">
              <a:effectLst/>
              <a:ea typeface="+mn-ea"/>
              <a:cs typeface="+mn-ea"/>
              <a:sym typeface="+mn-lt"/>
            </a:endParaRPr>
          </a:p>
        </p:txBody>
      </p:sp>
      <p:sp>
        <p:nvSpPr>
          <p:cNvPr id="36" name="文本框 2"/>
          <p:cNvSpPr txBox="1">
            <a:spLocks noChangeArrowheads="1"/>
          </p:cNvSpPr>
          <p:nvPr/>
        </p:nvSpPr>
        <p:spPr bwMode="auto">
          <a:xfrm>
            <a:off x="8335504" y="3122657"/>
            <a:ext cx="900000" cy="432000"/>
          </a:xfrm>
          <a:prstGeom prst="rect">
            <a:avLst/>
          </a:prstGeom>
          <a:noFill/>
          <a:ln w="9525">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词汇</a:t>
            </a:r>
            <a:endParaRPr lang="en-US" altLang="zh-CN" sz="1200" spc="-5" dirty="0" smtClean="0">
              <a:effectLst/>
              <a:ea typeface="+mn-ea"/>
              <a:cs typeface="+mn-ea"/>
              <a:sym typeface="+mn-lt"/>
            </a:endParaRPr>
          </a:p>
          <a:p>
            <a:pPr indent="182880" algn="ctr">
              <a:lnSpc>
                <a:spcPct val="95000"/>
              </a:lnSpc>
              <a:spcAft>
                <a:spcPts val="0"/>
              </a:spcAft>
              <a:tabLst>
                <a:tab pos="182880" algn="l"/>
              </a:tabLst>
            </a:pPr>
            <a:r>
              <a:rPr lang="zh-CN" altLang="en-US" sz="1200" spc="-5" dirty="0" smtClean="0">
                <a:effectLst/>
                <a:ea typeface="+mn-ea"/>
                <a:cs typeface="+mn-ea"/>
                <a:sym typeface="+mn-lt"/>
              </a:rPr>
              <a:t>突发性</a:t>
            </a:r>
            <a:endParaRPr lang="zh-CN" sz="1200" spc="-5" dirty="0">
              <a:effectLst/>
              <a:ea typeface="+mn-ea"/>
              <a:cs typeface="+mn-ea"/>
              <a:sym typeface="+mn-lt"/>
            </a:endParaRPr>
          </a:p>
        </p:txBody>
      </p:sp>
      <p:grpSp>
        <p:nvGrpSpPr>
          <p:cNvPr id="37" name="组合 36"/>
          <p:cNvGrpSpPr/>
          <p:nvPr/>
        </p:nvGrpSpPr>
        <p:grpSpPr>
          <a:xfrm>
            <a:off x="2039453" y="4726981"/>
            <a:ext cx="7564428" cy="1440000"/>
            <a:chOff x="2955912" y="4726981"/>
            <a:chExt cx="7564428" cy="1440000"/>
          </a:xfrm>
        </p:grpSpPr>
        <p:cxnSp>
          <p:nvCxnSpPr>
            <p:cNvPr id="38" name="直接箭头连接符 37"/>
            <p:cNvCxnSpPr/>
            <p:nvPr/>
          </p:nvCxnSpPr>
          <p:spPr>
            <a:xfrm flipH="1">
              <a:off x="7305773" y="5438974"/>
              <a:ext cx="1375903" cy="16014"/>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39" name="文本框 2"/>
            <p:cNvSpPr txBox="1">
              <a:spLocks noChangeArrowheads="1"/>
            </p:cNvSpPr>
            <p:nvPr/>
          </p:nvSpPr>
          <p:spPr bwMode="auto">
            <a:xfrm>
              <a:off x="7543724" y="4817209"/>
              <a:ext cx="900000" cy="612000"/>
            </a:xfrm>
            <a:prstGeom prst="rect">
              <a:avLst/>
            </a:prstGeom>
            <a:noFill/>
            <a:ln w="19050">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突发模式聚类</a:t>
              </a:r>
              <a:endParaRPr lang="zh-CN" sz="1200" spc="-5" dirty="0">
                <a:effectLst/>
                <a:ea typeface="+mn-ea"/>
                <a:cs typeface="+mn-ea"/>
                <a:sym typeface="+mn-lt"/>
              </a:endParaRPr>
            </a:p>
          </p:txBody>
        </p:sp>
        <p:grpSp>
          <p:nvGrpSpPr>
            <p:cNvPr id="40" name="组合 39"/>
            <p:cNvGrpSpPr/>
            <p:nvPr/>
          </p:nvGrpSpPr>
          <p:grpSpPr>
            <a:xfrm>
              <a:off x="5651573" y="4726981"/>
              <a:ext cx="1620000" cy="1440000"/>
              <a:chOff x="5774125" y="4682779"/>
              <a:chExt cx="1540637" cy="1440000"/>
            </a:xfrm>
          </p:grpSpPr>
          <p:sp>
            <p:nvSpPr>
              <p:cNvPr id="58" name="文本框 2"/>
              <p:cNvSpPr txBox="1">
                <a:spLocks noChangeArrowheads="1"/>
              </p:cNvSpPr>
              <p:nvPr/>
            </p:nvSpPr>
            <p:spPr bwMode="auto">
              <a:xfrm>
                <a:off x="5774125" y="4682779"/>
                <a:ext cx="1540637" cy="1440000"/>
              </a:xfrm>
              <a:prstGeom prst="rect">
                <a:avLst/>
              </a:prstGeom>
              <a:noFill/>
              <a:ln w="19050">
                <a:solidFill>
                  <a:srgbClr val="000000"/>
                </a:solidFill>
                <a:prstDash val="sysDot"/>
                <a:miter lim="800000"/>
                <a:headEnd/>
                <a:tailEnd/>
              </a:ln>
            </p:spPr>
            <p:txBody>
              <a:bodyPr rot="0" vert="horz" wrap="square" lIns="91440" tIns="45720" rIns="91440" bIns="45720" anchor="t" anchorCtr="0">
                <a:noAutofit/>
              </a:bodyPr>
              <a:lstStyle/>
              <a:p>
                <a:pPr indent="127000" algn="just">
                  <a:lnSpc>
                    <a:spcPct val="95000"/>
                  </a:lnSpc>
                  <a:spcAft>
                    <a:spcPts val="600"/>
                  </a:spcAft>
                  <a:tabLst>
                    <a:tab pos="182880" algn="l"/>
                  </a:tabLst>
                </a:pPr>
                <a:r>
                  <a:rPr lang="en-US" sz="1000" spc="-5">
                    <a:effectLst/>
                    <a:ea typeface="+mn-ea"/>
                    <a:cs typeface="+mn-ea"/>
                    <a:sym typeface="+mn-lt"/>
                  </a:rPr>
                  <a:t> </a:t>
                </a:r>
                <a:endParaRPr lang="zh-CN" sz="1000" spc="-5">
                  <a:effectLst/>
                  <a:ea typeface="+mn-ea"/>
                  <a:cs typeface="+mn-ea"/>
                  <a:sym typeface="+mn-lt"/>
                </a:endParaRPr>
              </a:p>
            </p:txBody>
          </p:sp>
          <p:sp>
            <p:nvSpPr>
              <p:cNvPr id="59" name="椭圆 58"/>
              <p:cNvSpPr/>
              <p:nvPr/>
            </p:nvSpPr>
            <p:spPr>
              <a:xfrm>
                <a:off x="5975979" y="4893500"/>
                <a:ext cx="468000" cy="25200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60" name="椭圆 59"/>
              <p:cNvSpPr/>
              <p:nvPr/>
            </p:nvSpPr>
            <p:spPr>
              <a:xfrm>
                <a:off x="5995163" y="5328588"/>
                <a:ext cx="468000" cy="25200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61" name="椭圆 60"/>
              <p:cNvSpPr/>
              <p:nvPr/>
            </p:nvSpPr>
            <p:spPr>
              <a:xfrm>
                <a:off x="6651503" y="4912671"/>
                <a:ext cx="468000" cy="25200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62" name="椭圆 61"/>
              <p:cNvSpPr/>
              <p:nvPr/>
            </p:nvSpPr>
            <p:spPr>
              <a:xfrm>
                <a:off x="6605336" y="5290737"/>
                <a:ext cx="468000" cy="252000"/>
              </a:xfrm>
              <a:prstGeom prst="ellipse">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63" name="文本框 2"/>
              <p:cNvSpPr txBox="1">
                <a:spLocks noChangeArrowheads="1"/>
              </p:cNvSpPr>
              <p:nvPr/>
            </p:nvSpPr>
            <p:spPr bwMode="auto">
              <a:xfrm>
                <a:off x="5817188" y="5705690"/>
                <a:ext cx="1441012" cy="360000"/>
              </a:xfrm>
              <a:prstGeom prst="rect">
                <a:avLst/>
              </a:prstGeom>
              <a:noFill/>
              <a:ln w="19050">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突发话题集</a:t>
                </a:r>
                <a:endParaRPr lang="zh-CN" sz="1200" spc="-5" dirty="0">
                  <a:effectLst/>
                  <a:ea typeface="+mn-ea"/>
                  <a:cs typeface="+mn-ea"/>
                  <a:sym typeface="+mn-lt"/>
                </a:endParaRPr>
              </a:p>
            </p:txBody>
          </p:sp>
        </p:grpSp>
        <p:cxnSp>
          <p:nvCxnSpPr>
            <p:cNvPr id="41" name="直接箭头连接符 40"/>
            <p:cNvCxnSpPr/>
            <p:nvPr/>
          </p:nvCxnSpPr>
          <p:spPr>
            <a:xfrm flipH="1" flipV="1">
              <a:off x="4572813" y="5445554"/>
              <a:ext cx="1078760" cy="2854"/>
            </a:xfrm>
            <a:prstGeom prst="straightConnector1">
              <a:avLst/>
            </a:prstGeom>
            <a:noFill/>
            <a:ln w="19050" cap="flat" cmpd="sng" algn="ctr">
              <a:solidFill>
                <a:sysClr val="windowText" lastClr="000000"/>
              </a:solidFill>
              <a:prstDash val="solid"/>
              <a:headEnd type="none" w="med" len="med"/>
              <a:tailEnd type="triangle" w="med" len="med"/>
            </a:ln>
            <a:effectLst/>
          </p:spPr>
        </p:cxnSp>
        <p:grpSp>
          <p:nvGrpSpPr>
            <p:cNvPr id="42" name="组合 41"/>
            <p:cNvGrpSpPr/>
            <p:nvPr/>
          </p:nvGrpSpPr>
          <p:grpSpPr>
            <a:xfrm>
              <a:off x="2955912" y="4726981"/>
              <a:ext cx="1620000" cy="1440000"/>
              <a:chOff x="2876967" y="4682779"/>
              <a:chExt cx="1548000" cy="1440000"/>
            </a:xfrm>
          </p:grpSpPr>
          <p:sp>
            <p:nvSpPr>
              <p:cNvPr id="56" name="文本框 2"/>
              <p:cNvSpPr txBox="1">
                <a:spLocks noChangeArrowheads="1"/>
              </p:cNvSpPr>
              <p:nvPr/>
            </p:nvSpPr>
            <p:spPr bwMode="auto">
              <a:xfrm>
                <a:off x="2876967" y="4682779"/>
                <a:ext cx="1548000" cy="1440000"/>
              </a:xfrm>
              <a:prstGeom prst="rect">
                <a:avLst/>
              </a:prstGeom>
              <a:noFill/>
              <a:ln w="19050">
                <a:solidFill>
                  <a:sysClr val="windowText" lastClr="000000"/>
                </a:solidFill>
                <a:miter lim="800000"/>
                <a:headEnd/>
                <a:tailEnd/>
              </a:ln>
            </p:spPr>
            <p:txBody>
              <a:bodyPr rot="0" vert="horz" wrap="square" lIns="0" tIns="0" rIns="0" bIns="0" anchor="ctr" anchorCtr="0">
                <a:noAutofit/>
              </a:bodyPr>
              <a:lstStyle/>
              <a:p>
                <a:pPr indent="95250" algn="ctr">
                  <a:lnSpc>
                    <a:spcPct val="95000"/>
                  </a:lnSpc>
                  <a:spcAft>
                    <a:spcPts val="600"/>
                  </a:spcAft>
                  <a:tabLst>
                    <a:tab pos="182880" algn="l"/>
                  </a:tabLst>
                </a:pPr>
                <a:r>
                  <a:rPr lang="en-US" sz="800" spc="-5">
                    <a:effectLst/>
                    <a:ea typeface="+mn-ea"/>
                    <a:cs typeface="+mn-ea"/>
                    <a:sym typeface="+mn-lt"/>
                  </a:rPr>
                  <a:t> </a:t>
                </a:r>
                <a:endParaRPr lang="zh-CN" sz="1000" spc="-5">
                  <a:effectLst/>
                  <a:ea typeface="+mn-ea"/>
                  <a:cs typeface="+mn-ea"/>
                  <a:sym typeface="+mn-lt"/>
                </a:endParaRPr>
              </a:p>
            </p:txBody>
          </p:sp>
          <p:sp>
            <p:nvSpPr>
              <p:cNvPr id="57" name="文本框 2"/>
              <p:cNvSpPr txBox="1">
                <a:spLocks noChangeArrowheads="1"/>
              </p:cNvSpPr>
              <p:nvPr/>
            </p:nvSpPr>
            <p:spPr bwMode="auto">
              <a:xfrm>
                <a:off x="3004071" y="4971705"/>
                <a:ext cx="1237141" cy="862149"/>
              </a:xfrm>
              <a:prstGeom prst="rect">
                <a:avLst/>
              </a:prstGeom>
              <a:noFill/>
              <a:ln w="19050">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突发话题描述</a:t>
                </a:r>
                <a:endParaRPr lang="zh-CN" sz="1200" spc="-5" dirty="0">
                  <a:effectLst/>
                  <a:ea typeface="+mn-ea"/>
                  <a:cs typeface="+mn-ea"/>
                  <a:sym typeface="+mn-lt"/>
                </a:endParaRPr>
              </a:p>
            </p:txBody>
          </p:sp>
        </p:grpSp>
        <p:grpSp>
          <p:nvGrpSpPr>
            <p:cNvPr id="43" name="组合 42"/>
            <p:cNvGrpSpPr/>
            <p:nvPr/>
          </p:nvGrpSpPr>
          <p:grpSpPr>
            <a:xfrm>
              <a:off x="8684340" y="4726981"/>
              <a:ext cx="1836000" cy="1440000"/>
              <a:chOff x="8227349" y="4771183"/>
              <a:chExt cx="1836000" cy="1440000"/>
            </a:xfrm>
          </p:grpSpPr>
          <p:sp>
            <p:nvSpPr>
              <p:cNvPr id="44" name="文本框 2"/>
              <p:cNvSpPr txBox="1">
                <a:spLocks noChangeArrowheads="1"/>
              </p:cNvSpPr>
              <p:nvPr/>
            </p:nvSpPr>
            <p:spPr bwMode="auto">
              <a:xfrm>
                <a:off x="8227349" y="4771183"/>
                <a:ext cx="1836000" cy="1440000"/>
              </a:xfrm>
              <a:prstGeom prst="rect">
                <a:avLst/>
              </a:prstGeom>
              <a:noFill/>
              <a:ln w="19050">
                <a:solidFill>
                  <a:srgbClr val="000000"/>
                </a:solidFill>
                <a:prstDash val="sysDot"/>
                <a:miter lim="800000"/>
                <a:headEnd/>
                <a:tailEnd/>
              </a:ln>
            </p:spPr>
            <p:txBody>
              <a:bodyPr rot="0" vert="horz" wrap="square" lIns="91440" tIns="45720" rIns="91440" bIns="45720" anchor="t" anchorCtr="0">
                <a:noAutofit/>
              </a:bodyPr>
              <a:lstStyle/>
              <a:p>
                <a:pPr indent="127000" algn="just">
                  <a:lnSpc>
                    <a:spcPct val="95000"/>
                  </a:lnSpc>
                  <a:spcAft>
                    <a:spcPts val="600"/>
                  </a:spcAft>
                  <a:tabLst>
                    <a:tab pos="182880" algn="l"/>
                  </a:tabLst>
                </a:pPr>
                <a:r>
                  <a:rPr lang="en-US" sz="1000" spc="-5">
                    <a:effectLst/>
                    <a:ea typeface="+mn-ea"/>
                    <a:cs typeface="+mn-ea"/>
                    <a:sym typeface="+mn-lt"/>
                  </a:rPr>
                  <a:t> </a:t>
                </a:r>
                <a:endParaRPr lang="zh-CN" sz="1000" spc="-5">
                  <a:effectLst/>
                  <a:ea typeface="+mn-ea"/>
                  <a:cs typeface="+mn-ea"/>
                  <a:sym typeface="+mn-lt"/>
                </a:endParaRPr>
              </a:p>
            </p:txBody>
          </p:sp>
          <p:grpSp>
            <p:nvGrpSpPr>
              <p:cNvPr id="45" name="组合 44"/>
              <p:cNvGrpSpPr/>
              <p:nvPr/>
            </p:nvGrpSpPr>
            <p:grpSpPr>
              <a:xfrm>
                <a:off x="8456721" y="4915425"/>
                <a:ext cx="540000" cy="802288"/>
                <a:chOff x="8409586" y="4849436"/>
                <a:chExt cx="540000" cy="802288"/>
              </a:xfrm>
            </p:grpSpPr>
            <p:sp>
              <p:nvSpPr>
                <p:cNvPr id="52" name="矩形 51"/>
                <p:cNvSpPr/>
                <p:nvPr/>
              </p:nvSpPr>
              <p:spPr>
                <a:xfrm>
                  <a:off x="8409586" y="4849436"/>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53" name="矩形 52"/>
                <p:cNvSpPr/>
                <p:nvPr/>
              </p:nvSpPr>
              <p:spPr>
                <a:xfrm>
                  <a:off x="8409586" y="5068865"/>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54" name="矩形 53"/>
                <p:cNvSpPr/>
                <p:nvPr/>
              </p:nvSpPr>
              <p:spPr>
                <a:xfrm>
                  <a:off x="8409586" y="5288294"/>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55" name="矩形 54"/>
                <p:cNvSpPr/>
                <p:nvPr/>
              </p:nvSpPr>
              <p:spPr>
                <a:xfrm>
                  <a:off x="8409586" y="5507724"/>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grpSp>
          <p:sp>
            <p:nvSpPr>
              <p:cNvPr id="46" name="文本框 2"/>
              <p:cNvSpPr txBox="1">
                <a:spLocks noChangeArrowheads="1"/>
              </p:cNvSpPr>
              <p:nvPr/>
            </p:nvSpPr>
            <p:spPr bwMode="auto">
              <a:xfrm>
                <a:off x="8372790" y="5854848"/>
                <a:ext cx="1545119" cy="300856"/>
              </a:xfrm>
              <a:prstGeom prst="rect">
                <a:avLst/>
              </a:prstGeom>
              <a:noFill/>
              <a:ln w="19050">
                <a:noFill/>
                <a:miter lim="800000"/>
                <a:headEnd/>
                <a:tailEnd/>
              </a:ln>
            </p:spPr>
            <p:txBody>
              <a:bodyPr rot="0" vert="horz" wrap="square" lIns="0" tIns="0" rIns="0" bIns="0" anchor="ctr" anchorCtr="0">
                <a:noAutofit/>
              </a:bodyPr>
              <a:lstStyle/>
              <a:p>
                <a:pPr indent="182880" algn="ctr">
                  <a:lnSpc>
                    <a:spcPct val="95000"/>
                  </a:lnSpc>
                  <a:spcAft>
                    <a:spcPts val="0"/>
                  </a:spcAft>
                  <a:tabLst>
                    <a:tab pos="182880" algn="l"/>
                  </a:tabLst>
                </a:pPr>
                <a:r>
                  <a:rPr lang="zh-CN" altLang="en-US" sz="1200" spc="-5" dirty="0" smtClean="0">
                    <a:effectLst/>
                    <a:ea typeface="+mn-ea"/>
                    <a:cs typeface="+mn-ea"/>
                    <a:sym typeface="+mn-lt"/>
                  </a:rPr>
                  <a:t>突发模式集</a:t>
                </a:r>
                <a:endParaRPr lang="zh-CN" sz="1200" spc="-5" dirty="0">
                  <a:effectLst/>
                  <a:ea typeface="+mn-ea"/>
                  <a:cs typeface="+mn-ea"/>
                  <a:sym typeface="+mn-lt"/>
                </a:endParaRPr>
              </a:p>
            </p:txBody>
          </p:sp>
          <p:grpSp>
            <p:nvGrpSpPr>
              <p:cNvPr id="47" name="组合 46"/>
              <p:cNvGrpSpPr/>
              <p:nvPr/>
            </p:nvGrpSpPr>
            <p:grpSpPr>
              <a:xfrm>
                <a:off x="9289671" y="4915425"/>
                <a:ext cx="540000" cy="802288"/>
                <a:chOff x="9251963" y="4862120"/>
                <a:chExt cx="540000" cy="802288"/>
              </a:xfrm>
            </p:grpSpPr>
            <p:sp>
              <p:nvSpPr>
                <p:cNvPr id="48" name="矩形 47"/>
                <p:cNvSpPr/>
                <p:nvPr/>
              </p:nvSpPr>
              <p:spPr>
                <a:xfrm>
                  <a:off x="9251963" y="4862120"/>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49" name="矩形 48"/>
                <p:cNvSpPr/>
                <p:nvPr/>
              </p:nvSpPr>
              <p:spPr>
                <a:xfrm>
                  <a:off x="9251963" y="5081549"/>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50" name="矩形 49"/>
                <p:cNvSpPr/>
                <p:nvPr/>
              </p:nvSpPr>
              <p:spPr>
                <a:xfrm>
                  <a:off x="9251963" y="5300978"/>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sp>
              <p:nvSpPr>
                <p:cNvPr id="51" name="矩形 50"/>
                <p:cNvSpPr/>
                <p:nvPr/>
              </p:nvSpPr>
              <p:spPr>
                <a:xfrm>
                  <a:off x="9251963" y="5520408"/>
                  <a:ext cx="540000" cy="14400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ea typeface="+mn-ea"/>
                    <a:cs typeface="+mn-ea"/>
                    <a:sym typeface="+mn-lt"/>
                  </a:endParaRPr>
                </a:p>
              </p:txBody>
            </p:sp>
          </p:grpSp>
        </p:grpSp>
      </p:grpSp>
    </p:spTree>
    <p:extLst>
      <p:ext uri="{BB962C8B-B14F-4D97-AF65-F5344CB8AC3E}">
        <p14:creationId xmlns:p14="http://schemas.microsoft.com/office/powerpoint/2010/main" val="298042796"/>
      </p:ext>
    </p:extLst>
  </p:cSld>
  <p:clrMapOvr>
    <a:masterClrMapping/>
  </p:clrMapOvr>
  <p:transition spd="slow" advTm="24661">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TIMING" val="|27.4|3.5"/>
</p:tagLst>
</file>

<file path=ppt/tags/tag11.xml><?xml version="1.0" encoding="utf-8"?>
<p:tagLst xmlns:a="http://schemas.openxmlformats.org/drawingml/2006/main" xmlns:r="http://schemas.openxmlformats.org/officeDocument/2006/relationships" xmlns:p="http://schemas.openxmlformats.org/presentationml/2006/main">
  <p:tag name="TIMING" val="|21.1|5.9"/>
</p:tagLst>
</file>

<file path=ppt/tags/tag12.xml><?xml version="1.0" encoding="utf-8"?>
<p:tagLst xmlns:a="http://schemas.openxmlformats.org/drawingml/2006/main" xmlns:r="http://schemas.openxmlformats.org/officeDocument/2006/relationships" xmlns:p="http://schemas.openxmlformats.org/presentationml/2006/main">
  <p:tag name="TIMING" val="|7.6|2.8|4|4.1"/>
</p:tagLst>
</file>

<file path=ppt/tags/tag13.xml><?xml version="1.0" encoding="utf-8"?>
<p:tagLst xmlns:a="http://schemas.openxmlformats.org/drawingml/2006/main" xmlns:r="http://schemas.openxmlformats.org/officeDocument/2006/relationships" xmlns:p="http://schemas.openxmlformats.org/presentationml/2006/main">
  <p:tag name="TIMING" val="|12"/>
</p:tagLst>
</file>

<file path=ppt/tags/tag14.xml><?xml version="1.0" encoding="utf-8"?>
<p:tagLst xmlns:a="http://schemas.openxmlformats.org/drawingml/2006/main" xmlns:r="http://schemas.openxmlformats.org/officeDocument/2006/relationships" xmlns:p="http://schemas.openxmlformats.org/presentationml/2006/main">
  <p:tag name="TIMING" val="|4|8.4"/>
</p:tagLst>
</file>

<file path=ppt/tags/tag15.xml><?xml version="1.0" encoding="utf-8"?>
<p:tagLst xmlns:a="http://schemas.openxmlformats.org/drawingml/2006/main" xmlns:r="http://schemas.openxmlformats.org/officeDocument/2006/relationships" xmlns:p="http://schemas.openxmlformats.org/presentationml/2006/main">
  <p:tag name="TIMING" val="|5.4"/>
</p:tagLst>
</file>

<file path=ppt/tags/tag16.xml><?xml version="1.0" encoding="utf-8"?>
<p:tagLst xmlns:a="http://schemas.openxmlformats.org/drawingml/2006/main" xmlns:r="http://schemas.openxmlformats.org/officeDocument/2006/relationships" xmlns:p="http://schemas.openxmlformats.org/presentationml/2006/main">
  <p:tag name="TIMING" val="|5.4|13.7"/>
</p:tagLst>
</file>

<file path=ppt/tags/tag2.xml><?xml version="1.0" encoding="utf-8"?>
<p:tagLst xmlns:a="http://schemas.openxmlformats.org/drawingml/2006/main" xmlns:r="http://schemas.openxmlformats.org/officeDocument/2006/relationships" xmlns:p="http://schemas.openxmlformats.org/presentationml/2006/main">
  <p:tag name="TIMING" val="|2"/>
</p:tagLst>
</file>

<file path=ppt/tags/tag3.xml><?xml version="1.0" encoding="utf-8"?>
<p:tagLst xmlns:a="http://schemas.openxmlformats.org/drawingml/2006/main" xmlns:r="http://schemas.openxmlformats.org/officeDocument/2006/relationships" xmlns:p="http://schemas.openxmlformats.org/presentationml/2006/main">
  <p:tag name="TIMING" val="|35.2|15.8|41.2"/>
</p:tagLst>
</file>

<file path=ppt/tags/tag4.xml><?xml version="1.0" encoding="utf-8"?>
<p:tagLst xmlns:a="http://schemas.openxmlformats.org/drawingml/2006/main" xmlns:r="http://schemas.openxmlformats.org/officeDocument/2006/relationships" xmlns:p="http://schemas.openxmlformats.org/presentationml/2006/main">
  <p:tag name="TIMING" val="|12.3|8.2|6.6"/>
</p:tagLst>
</file>

<file path=ppt/tags/tag5.xml><?xml version="1.0" encoding="utf-8"?>
<p:tagLst xmlns:a="http://schemas.openxmlformats.org/drawingml/2006/main" xmlns:r="http://schemas.openxmlformats.org/officeDocument/2006/relationships" xmlns:p="http://schemas.openxmlformats.org/presentationml/2006/main">
  <p:tag name="TIMING" val="|3.3"/>
</p:tagLst>
</file>

<file path=ppt/tags/tag6.xml><?xml version="1.0" encoding="utf-8"?>
<p:tagLst xmlns:a="http://schemas.openxmlformats.org/drawingml/2006/main" xmlns:r="http://schemas.openxmlformats.org/officeDocument/2006/relationships" xmlns:p="http://schemas.openxmlformats.org/presentationml/2006/main">
  <p:tag name="TIMING" val="|14.4|8.5|6.5"/>
</p:tagLst>
</file>

<file path=ppt/tags/tag7.xml><?xml version="1.0" encoding="utf-8"?>
<p:tagLst xmlns:a="http://schemas.openxmlformats.org/drawingml/2006/main" xmlns:r="http://schemas.openxmlformats.org/officeDocument/2006/relationships" xmlns:p="http://schemas.openxmlformats.org/presentationml/2006/main">
  <p:tag name="TIMING" val="|27.4|16.3|3.7"/>
</p:tagLst>
</file>

<file path=ppt/tags/tag8.xml><?xml version="1.0" encoding="utf-8"?>
<p:tagLst xmlns:a="http://schemas.openxmlformats.org/drawingml/2006/main" xmlns:r="http://schemas.openxmlformats.org/officeDocument/2006/relationships" xmlns:p="http://schemas.openxmlformats.org/presentationml/2006/main">
  <p:tag name="TIMING" val="|6.2|3.6|3|3.6"/>
</p:tagLst>
</file>

<file path=ppt/tags/tag9.xml><?xml version="1.0" encoding="utf-8"?>
<p:tagLst xmlns:a="http://schemas.openxmlformats.org/drawingml/2006/main" xmlns:r="http://schemas.openxmlformats.org/officeDocument/2006/relationships" xmlns:p="http://schemas.openxmlformats.org/presentationml/2006/main">
  <p:tag name="TIMING" val="|16.6|1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fuhckja">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777</TotalTime>
  <Words>3464</Words>
  <Application>Microsoft Office PowerPoint</Application>
  <PresentationFormat>自定义</PresentationFormat>
  <Paragraphs>439</Paragraphs>
  <Slides>30</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Ziyun</dc:creator>
  <cp:lastModifiedBy>Lilac</cp:lastModifiedBy>
  <cp:revision>104</cp:revision>
  <dcterms:created xsi:type="dcterms:W3CDTF">2016-02-27T06:12:00Z</dcterms:created>
  <dcterms:modified xsi:type="dcterms:W3CDTF">2018-05-17T06:18:09Z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