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67" r:id="rId3"/>
    <p:sldId id="268" r:id="rId4"/>
    <p:sldId id="393" r:id="rId5"/>
    <p:sldId id="394" r:id="rId6"/>
    <p:sldId id="375" r:id="rId7"/>
    <p:sldId id="382" r:id="rId8"/>
    <p:sldId id="397" r:id="rId9"/>
    <p:sldId id="398" r:id="rId10"/>
    <p:sldId id="400" r:id="rId11"/>
    <p:sldId id="399" r:id="rId12"/>
    <p:sldId id="376" r:id="rId13"/>
    <p:sldId id="401" r:id="rId14"/>
    <p:sldId id="402" r:id="rId15"/>
    <p:sldId id="377" r:id="rId16"/>
    <p:sldId id="411" r:id="rId17"/>
    <p:sldId id="404" r:id="rId18"/>
    <p:sldId id="412" r:id="rId19"/>
    <p:sldId id="413" r:id="rId20"/>
    <p:sldId id="414" r:id="rId21"/>
    <p:sldId id="378" r:id="rId22"/>
    <p:sldId id="408" r:id="rId23"/>
    <p:sldId id="415" r:id="rId24"/>
    <p:sldId id="420" r:id="rId25"/>
    <p:sldId id="410" r:id="rId2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980">
          <p15:clr>
            <a:srgbClr val="A4A3A4"/>
          </p15:clr>
        </p15:guide>
        <p15:guide id="2" orient="horz" pos="2478">
          <p15:clr>
            <a:srgbClr val="A4A3A4"/>
          </p15:clr>
        </p15:guide>
        <p15:guide id="3" orient="horz" pos="255">
          <p15:clr>
            <a:srgbClr val="A4A3A4"/>
          </p15:clr>
        </p15:guide>
        <p15:guide id="4" orient="horz" pos="4088">
          <p15:clr>
            <a:srgbClr val="A4A3A4"/>
          </p15:clr>
        </p15:guide>
        <p15:guide id="5" pos="1882">
          <p15:clr>
            <a:srgbClr val="A4A3A4"/>
          </p15:clr>
        </p15:guide>
        <p15:guide id="6" pos="5307">
          <p15:clr>
            <a:srgbClr val="A4A3A4"/>
          </p15:clr>
        </p15:guide>
        <p15:guide id="7" pos="1633">
          <p15:clr>
            <a:srgbClr val="A4A3A4"/>
          </p15:clr>
        </p15:guide>
        <p15:guide id="8" pos="5465">
          <p15:clr>
            <a:srgbClr val="A4A3A4"/>
          </p15:clr>
        </p15:guide>
        <p15:guide id="9" pos="2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A3"/>
    <a:srgbClr val="000000"/>
    <a:srgbClr val="0D0D0D"/>
    <a:srgbClr val="FFFFFF"/>
    <a:srgbClr val="0055A2"/>
    <a:srgbClr val="0454A1"/>
    <a:srgbClr val="0070C0"/>
    <a:srgbClr val="7F7F7F"/>
    <a:srgbClr val="F5F5F5"/>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3" autoAdjust="0"/>
    <p:restoredTop sz="85018" autoAdjust="0"/>
  </p:normalViewPr>
  <p:slideViewPr>
    <p:cSldViewPr snapToGrid="0" showGuides="1">
      <p:cViewPr varScale="1">
        <p:scale>
          <a:sx n="101" d="100"/>
          <a:sy n="101" d="100"/>
        </p:scale>
        <p:origin x="2070" y="114"/>
      </p:cViewPr>
      <p:guideLst>
        <p:guide orient="horz" pos="3980"/>
        <p:guide orient="horz" pos="2478"/>
        <p:guide orient="horz" pos="255"/>
        <p:guide orient="horz" pos="4088"/>
        <p:guide pos="1882"/>
        <p:guide pos="5307"/>
        <p:guide pos="1633"/>
        <p:guide pos="5465"/>
        <p:guide pos="272"/>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3F3198-49BF-4888-B704-D5A03622A7C0}" type="datetimeFigureOut">
              <a:rPr lang="zh-CN" altLang="en-US" smtClean="0"/>
              <a:t>2018/6/19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F22134-7978-49D7-852B-4CE92629B91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    随着智能手机平板电脑等各种智能移动终端的普及，面向手机平板等移动平台的应用开发迅速普及开来，各种应用想方设法提高用户的留存率。据统计，平均一个应用一般六个月的用户留存率只有</a:t>
            </a:r>
            <a:r>
              <a:rPr lang="en-US" sz="1200" kern="1200" dirty="0">
                <a:solidFill>
                  <a:schemeClr val="tx1"/>
                </a:solidFill>
                <a:latin typeface="+mn-lt"/>
                <a:ea typeface="+mn-ea"/>
                <a:cs typeface="+mn-cs"/>
              </a:rPr>
              <a:t>15%</a:t>
            </a:r>
            <a:r>
              <a:rPr lang="zh-CN" altLang="en-US" sz="1200" kern="1200" dirty="0">
                <a:solidFill>
                  <a:schemeClr val="tx1"/>
                </a:solidFill>
                <a:latin typeface="+mn-lt"/>
                <a:ea typeface="+mn-ea"/>
                <a:cs typeface="+mn-cs"/>
              </a:rPr>
              <a:t>，但做了信息推送后的应用用户留存率可达到</a:t>
            </a:r>
            <a:r>
              <a:rPr lang="en-US" sz="1200" kern="1200" dirty="0">
                <a:solidFill>
                  <a:schemeClr val="tx1"/>
                </a:solidFill>
                <a:latin typeface="+mn-lt"/>
                <a:ea typeface="+mn-ea"/>
                <a:cs typeface="+mn-cs"/>
              </a:rPr>
              <a:t>30%</a:t>
            </a:r>
            <a:r>
              <a:rPr lang="zh-CN" altLang="en-US" sz="1200" kern="1200" dirty="0">
                <a:solidFill>
                  <a:schemeClr val="tx1"/>
                </a:solidFill>
                <a:latin typeface="+mn-lt"/>
                <a:ea typeface="+mn-ea"/>
                <a:cs typeface="+mn-cs"/>
              </a:rPr>
              <a:t>，留存率提升了将近一倍。如果在做了消息推送的基础上，加上点个性化的消息推送的话，想必会大大提高用户的留存率。消息推送从本意上看就是通过定期传送给用户需要的信息来减少信息过载的一项新技术。推送技术通过自动传送信息给用户，来减少用户用于网络上搜索的时间</a:t>
            </a:r>
            <a:r>
              <a:rPr lang="en-US" sz="1200" kern="1200" baseline="30000" dirty="0">
                <a:solidFill>
                  <a:schemeClr val="tx1"/>
                </a:solidFill>
                <a:latin typeface="+mn-lt"/>
                <a:ea typeface="+mn-ea"/>
                <a:cs typeface="+mn-cs"/>
              </a:rPr>
              <a:t>[1]</a:t>
            </a:r>
            <a:r>
              <a:rPr lang="zh-CN" altLang="en-US" sz="1200" kern="1200" dirty="0">
                <a:solidFill>
                  <a:schemeClr val="tx1"/>
                </a:solidFill>
                <a:latin typeface="+mn-lt"/>
                <a:ea typeface="+mn-ea"/>
                <a:cs typeface="+mn-cs"/>
              </a:rPr>
              <a:t>。而由于用户的需求存在差异性，对信息服务的要求预期也各不相同，在现实中，信息推送应该根据用户需求的变化来提供有针对性的私人化、个性化的服务。基于此，本文想通过实现一个基于用户电影观看历史、顾及用户兴趣爱好或者用户好友等等综合因素的消息推送平台。通过为每个用户建立动态模型，利用该动态模型以及合适的推荐算法对推送信息进行有效过滤，提高信息推送的有效性与准确性，向用户提供高质量的信息推送服务。</a:t>
            </a:r>
            <a:endParaRPr lang="zh-CN" altLang="en-US" dirty="0"/>
          </a:p>
        </p:txBody>
      </p:sp>
      <p:sp>
        <p:nvSpPr>
          <p:cNvPr id="4" name="灯片编号占位符 3"/>
          <p:cNvSpPr>
            <a:spLocks noGrp="1"/>
          </p:cNvSpPr>
          <p:nvPr>
            <p:ph type="sldNum" sz="quarter" idx="10"/>
          </p:nvPr>
        </p:nvSpPr>
        <p:spPr/>
        <p:txBody>
          <a:bodyPr/>
          <a:lstStyle/>
          <a:p>
            <a:fld id="{63F22134-7978-49D7-852B-4CE92629B912}" type="slidenum">
              <a:rPr lang="zh-CN" altLang="en-US" smtClean="0"/>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F19BD867-EC77-4EFA-A289-DDCA9D6AD6DF}" type="datetimeFigureOut">
              <a:rPr lang="zh-CN" altLang="en-US"/>
              <a:t>2018/6/19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22E14AB-F9CD-4C5D-8160-F0EFEB8AF0BD}"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D9179C1-7DE4-4ACB-AF3C-609DE7BE18B1}" type="datetimeFigureOut">
              <a:rPr lang="zh-CN" altLang="en-US"/>
              <a:t>2018/6/19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04B07AF5-4105-4593-AB8B-3B971CE4A214}"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8F52282-FE47-46BA-8395-07D5470448F4}" type="datetimeFigureOut">
              <a:rPr lang="zh-CN" altLang="en-US"/>
              <a:t>2018/6/19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CA54ED5-2F0E-4E13-8640-C19CD82B94B6}"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457200" y="1251386"/>
            <a:ext cx="8229600" cy="4355228"/>
            <a:chOff x="-447082" y="2956043"/>
            <a:chExt cx="8283476" cy="4383742"/>
          </a:xfrm>
          <a:solidFill>
            <a:srgbClr val="F7F7F7"/>
          </a:solidFill>
        </p:grpSpPr>
        <p:sp>
          <p:nvSpPr>
            <p:cNvPr id="5" name="Freeform 5"/>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6" name="Freeform 6"/>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7" name="Freeform 7"/>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8" name="Freeform 8"/>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9" name="Freeform 9"/>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0" name="Freeform 10"/>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1" name="Freeform 11"/>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2" name="Freeform 12"/>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3" name="Freeform 13"/>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4" name="Freeform 14"/>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5" name="Freeform 15"/>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6" name="Freeform 16"/>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7" name="Freeform 17"/>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8" name="Freeform 18"/>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9" name="Freeform 19"/>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0" name="Freeform 20"/>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1" name="Freeform 21"/>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2" name="Freeform 22"/>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3" name="Freeform 23"/>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4" name="Freeform 24"/>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5" name="Freeform 25"/>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6" name="Freeform 26"/>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7" name="Freeform 27"/>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8" name="Freeform 28"/>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9" name="Freeform 29"/>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0" name="Freeform 30"/>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1" name="Freeform 31"/>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2" name="Freeform 32"/>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3" name="Freeform 33"/>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4" name="Freeform 34"/>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5" name="Freeform 35"/>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6" name="Freeform 36"/>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7" name="Freeform 37"/>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8" name="Freeform 38"/>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9" name="Freeform 39"/>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40" name="Freeform 40"/>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41" name="Freeform 41"/>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42" name="Freeform 42"/>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43" name="Freeform 43"/>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44" name="Freeform 44"/>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45" name="Freeform 45"/>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46" name="Freeform 46"/>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47" name="Freeform 47"/>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48" name="Freeform 48"/>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49" name="Freeform 49"/>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50" name="Freeform 50"/>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51" name="Freeform 51"/>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52" name="Freeform 52"/>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53" name="Freeform 53"/>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54" name="Freeform 54"/>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55" name="Freeform 55"/>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56" name="Freeform 56"/>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57" name="Freeform 57"/>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58" name="Freeform 58"/>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59" name="Freeform 59"/>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60" name="Freeform 60"/>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61" name="Freeform 61"/>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62" name="Freeform 62"/>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63" name="Freeform 63"/>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64" name="Freeform 64"/>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65" name="Freeform 65"/>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66" name="Freeform 66"/>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67" name="Freeform 67"/>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68" name="Freeform 68"/>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69" name="Freeform 69"/>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70" name="Freeform 70"/>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71" name="Freeform 71"/>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72" name="Freeform 72"/>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73" name="Freeform 73"/>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74" name="Freeform 74"/>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75" name="Freeform 75"/>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76" name="Freeform 76"/>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77" name="Freeform 77"/>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78" name="Freeform 78"/>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79" name="Freeform 79"/>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80" name="Freeform 80"/>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81" name="Freeform 81"/>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82" name="Freeform 82"/>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83" name="Freeform 83"/>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84" name="Freeform 84"/>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85" name="Freeform 85"/>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86" name="Freeform 86"/>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87" name="Freeform 87"/>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88" name="Freeform 88"/>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89" name="Freeform 89"/>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90" name="Freeform 90"/>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91" name="Freeform 91"/>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92" name="Freeform 92"/>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93" name="Freeform 93"/>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94" name="Freeform 94"/>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95" name="Freeform 95"/>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96" name="Freeform 96"/>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97" name="Freeform 97"/>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98" name="Freeform 98"/>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99" name="Freeform 99"/>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00" name="Freeform 100"/>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01" name="Freeform 101"/>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02" name="Freeform 102"/>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03" name="Freeform 103"/>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04" name="Freeform 104"/>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05" name="Freeform 105"/>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06" name="Freeform 106"/>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07" name="Freeform 107"/>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08" name="Freeform 108"/>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09" name="Freeform 109"/>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10" name="Freeform 110"/>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11" name="Freeform 111"/>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12" name="Freeform 112"/>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13" name="Freeform 113"/>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14" name="Freeform 114"/>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15" name="Freeform 115"/>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16" name="Freeform 116"/>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17" name="Freeform 117"/>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18" name="Freeform 118"/>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19" name="Freeform 119"/>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20" name="Freeform 120"/>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21" name="Freeform 121"/>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22" name="Freeform 122"/>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23" name="Freeform 123"/>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24" name="Freeform 124"/>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25" name="Freeform 125"/>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26" name="Freeform 126"/>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27" name="Freeform 127"/>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28" name="Freeform 128"/>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29" name="Freeform 129"/>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30" name="Freeform 130"/>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31" name="Freeform 131"/>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32" name="Freeform 132"/>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33" name="Freeform 133"/>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34" name="Freeform 134"/>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35" name="Freeform 135"/>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36" name="Freeform 136"/>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37" name="Freeform 137"/>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38" name="Freeform 138"/>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39" name="Freeform 139"/>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40" name="Freeform 140"/>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41" name="Freeform 141"/>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42" name="Freeform 142"/>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43" name="Freeform 143"/>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44" name="Freeform 144"/>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45" name="Freeform 145"/>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46" name="Freeform 146"/>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47" name="Freeform 147"/>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48" name="Freeform 148"/>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49" name="Freeform 149"/>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50" name="Freeform 150"/>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51" name="Freeform 151"/>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52" name="Freeform 152"/>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53" name="Freeform 153"/>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54" name="Freeform 154"/>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55" name="Freeform 155"/>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56" name="Freeform 156"/>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57" name="Freeform 157"/>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4" name="组合 3"/>
          <p:cNvGrpSpPr/>
          <p:nvPr userDrawn="1"/>
        </p:nvGrpSpPr>
        <p:grpSpPr>
          <a:xfrm>
            <a:off x="2896319" y="1046622"/>
            <a:ext cx="5567081" cy="4764756"/>
            <a:chOff x="6972300" y="-120090"/>
            <a:chExt cx="5567081" cy="4764756"/>
          </a:xfrm>
        </p:grpSpPr>
        <p:sp>
          <p:nvSpPr>
            <p:cNvPr id="5" name="任意多边形 4"/>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6" name="任意多边形 5"/>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7" name="Freeform 5"/>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8" name="Freeform 7"/>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9" name="Freeform 8"/>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0" name="Freeform 9"/>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1" name="Freeform 10"/>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2" name="Freeform 14"/>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3" name="Freeform 18"/>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4" name="Freeform 26"/>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5" name="Freeform 29"/>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6" name="Freeform 28"/>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7" name="Freeform 27"/>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8" name="Freeform 19"/>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19" name="Freeform 20"/>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0" name="Freeform 30"/>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1" name="Freeform 31"/>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2" name="Freeform 35"/>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3" name="Freeform 32"/>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4" name="Freeform 33"/>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5" name="Freeform 34"/>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6" name="Freeform 25"/>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7" name="Freeform 21"/>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8" name="Freeform 22"/>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29" name="Freeform 23"/>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0" name="Freeform 36"/>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1" name="Freeform 15"/>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2" name="Freeform 17"/>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3" name="Freeform 37"/>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4" name="Freeform 13"/>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5" name="Freeform 11"/>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6" name="Freeform 12"/>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sp>
          <p:nvSpPr>
            <p:cNvPr id="37" name="Freeform 16"/>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p:spPr>
          <p:txBody>
            <a:bodyPr vert="horz" wrap="square" lIns="91440" tIns="45720" rIns="91440" bIns="45720" numCol="1" rtlCol="0" anchor="t" anchorCtr="0" compatLnSpc="1"/>
            <a:lstStyle/>
            <a:p>
              <a:pPr algn="ctr" fontAlgn="base">
                <a:spcBef>
                  <a:spcPct val="0"/>
                </a:spcBef>
                <a:spcAft>
                  <a:spcPct val="0"/>
                </a:spcAft>
              </a:pPr>
              <a:endParaRPr lang="zh-CN" altLang="en-US">
                <a:solidFill>
                  <a:srgbClr val="000000"/>
                </a:solidFill>
                <a:ea typeface="宋体" panose="02010600030101010101" pitchFamily="2"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8C9B30EE-E941-4621-9473-82E0E9D8A2CE}" type="datetimeFigureOut">
              <a:rPr lang="zh-CN" altLang="en-US"/>
              <a:t>2018/6/19</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42D3B5C7-8DAD-4A63-A233-7CC666E3B8B3}"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2FA653A5-36A4-4538-A116-08027497ECBE}" type="datetimeFigureOut">
              <a:rPr lang="zh-CN" altLang="en-US"/>
              <a:t>2018/6/19</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7CF5AFEC-B6AF-4BB4-B400-EE42C4E2DB06}"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5458B32A-E14E-4F46-A97B-1B640624D545}" type="datetimeFigureOut">
              <a:rPr lang="zh-CN" altLang="en-US"/>
              <a:t>2018/6/19</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4425A654-9D40-47DE-B266-E2DE46C0FAFE}"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D3B46AF-B1C6-49D8-B78C-20DE805D55F9}" type="datetimeFigureOut">
              <a:rPr lang="zh-CN" altLang="en-US"/>
              <a:t>2018/6/19</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FC33E534-2252-4B82-840D-5E2C1C8100A0}"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4229B36-5F04-49B2-A735-6317E359AAC3}" type="datetimeFigureOut">
              <a:rPr lang="zh-CN" altLang="en-US"/>
              <a:t>2018/6/19</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0F83DA42-4655-4927-807D-25F0C51E9F93}"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76F49F49-2691-4C4E-9797-17CFE5B5903C}" type="datetimeFigureOut">
              <a:rPr lang="zh-CN" altLang="en-US"/>
              <a:t>2018/6/19</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6E9B089E-D1B1-485B-B5A6-76D5F2BD1C61}"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642EF4C-7397-4B1A-9F25-12CBF099318A}" type="datetimeFigureOut">
              <a:rPr lang="zh-CN" altLang="en-US"/>
              <a:t>2018/6/19</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1629B727-B1F6-49A3-A6A6-D12578711D17}"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flipV="1">
            <a:off x="-727709" y="681990"/>
            <a:ext cx="1409700" cy="45719"/>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0" y="2536448"/>
            <a:ext cx="9144000" cy="176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rPr>
              <a:t>基于</a:t>
            </a:r>
            <a:r>
              <a:rPr lang="en-US" altLang="zh-CN" sz="4400" b="1" dirty="0">
                <a:solidFill>
                  <a:srgbClr val="0053A3"/>
                </a:solidFill>
                <a:latin typeface="Arial" panose="020B0604020202020204" pitchFamily="34" charset="0"/>
                <a:ea typeface="微软雅黑" panose="020B0503020204020204" pitchFamily="34" charset="-122"/>
                <a:sym typeface="Arial" panose="020B0604020202020204" pitchFamily="34" charset="0"/>
              </a:rPr>
              <a:t>Android</a:t>
            </a:r>
            <a:r>
              <a:rPr lang="zh-CN" alt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rPr>
              <a:t>个性化音乐推送服务的</a:t>
            </a:r>
            <a:endParaRPr lang="en-US" altLang="zh-CN" sz="44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a:p>
            <a:pPr algn="ctr" eaLnBrk="1" hangingPunct="1">
              <a:lnSpc>
                <a:spcPct val="125000"/>
              </a:lnSpc>
              <a:spcBef>
                <a:spcPct val="0"/>
              </a:spcBef>
              <a:buFontTx/>
              <a:buNone/>
            </a:pPr>
            <a:r>
              <a:rPr lang="zh-CN" alt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rPr>
              <a:t>研究与实现</a:t>
            </a:r>
            <a:endParaRPr lang="en-US" altLang="zh-CN" sz="44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sp>
        <p:nvSpPr>
          <p:cNvPr id="52229" name="文本框 143"/>
          <p:cNvSpPr txBox="1">
            <a:spLocks noChangeArrowheads="1"/>
          </p:cNvSpPr>
          <p:nvPr/>
        </p:nvSpPr>
        <p:spPr bwMode="auto">
          <a:xfrm>
            <a:off x="6216650" y="5946914"/>
            <a:ext cx="26844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指导老师：彭敏</a:t>
            </a:r>
            <a:endParaRPr lang="en-US" altLang="zh-CN"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r" eaLnBrk="1" hangingPunct="1">
              <a:lnSpc>
                <a:spcPct val="100000"/>
              </a:lnSpc>
              <a:spcBef>
                <a:spcPct val="0"/>
              </a:spcBef>
              <a:buFontTx/>
              <a:buNone/>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汇报人：胡志伟</a:t>
            </a:r>
          </a:p>
        </p:txBody>
      </p:sp>
      <p:pic>
        <p:nvPicPr>
          <p:cNvPr id="14" name="图片 13" descr="u=2265123437,2637482012&amp;fm=21&amp;gp=0.jpg"/>
          <p:cNvPicPr>
            <a:picLocks noChangeAspect="1"/>
          </p:cNvPicPr>
          <p:nvPr/>
        </p:nvPicPr>
        <p:blipFill>
          <a:blip r:embed="rId2"/>
          <a:stretch>
            <a:fillRect/>
          </a:stretch>
        </p:blipFill>
        <p:spPr>
          <a:xfrm>
            <a:off x="6819900" y="0"/>
            <a:ext cx="2146300" cy="849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10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672250" y="-217714"/>
            <a:ext cx="0" cy="1901927"/>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474250" y="1071440"/>
            <a:ext cx="396000" cy="396000"/>
            <a:chOff x="6876256" y="1436534"/>
            <a:chExt cx="396000" cy="396000"/>
          </a:xfrm>
        </p:grpSpPr>
        <p:sp>
          <p:nvSpPr>
            <p:cNvPr id="15" name="椭圆 14"/>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椭圆 15"/>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9" name="矩形 18"/>
          <p:cNvSpPr/>
          <p:nvPr/>
        </p:nvSpPr>
        <p:spPr>
          <a:xfrm>
            <a:off x="2592388" y="1697547"/>
            <a:ext cx="6119812" cy="4429118"/>
          </a:xfrm>
          <a:prstGeom prst="rect">
            <a:avLst/>
          </a:prstGeom>
          <a:no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a:off x="4672250" y="6126665"/>
            <a:ext cx="0" cy="1901927"/>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sp>
        <p:nvSpPr>
          <p:cNvPr id="41"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42"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46" name="组合 6"/>
          <p:cNvGrpSpPr/>
          <p:nvPr/>
        </p:nvGrpSpPr>
        <p:grpSpPr bwMode="auto">
          <a:xfrm>
            <a:off x="107950" y="133379"/>
            <a:ext cx="1943100" cy="1108075"/>
            <a:chOff x="0" y="1313877"/>
            <a:chExt cx="1943100" cy="1107996"/>
          </a:xfrm>
        </p:grpSpPr>
        <p:sp>
          <p:nvSpPr>
            <p:cNvPr id="47"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48"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50" name="矩形 53"/>
          <p:cNvSpPr>
            <a:spLocks noChangeArrowheads="1"/>
          </p:cNvSpPr>
          <p:nvPr/>
        </p:nvSpPr>
        <p:spPr bwMode="auto">
          <a:xfrm>
            <a:off x="0" y="294899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2" name="矩形 53"/>
          <p:cNvSpPr>
            <a:spLocks noChangeArrowheads="1"/>
          </p:cNvSpPr>
          <p:nvPr/>
        </p:nvSpPr>
        <p:spPr bwMode="auto">
          <a:xfrm>
            <a:off x="0" y="378928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53"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56" name="等腰三角形 55"/>
          <p:cNvSpPr>
            <a:spLocks noChangeAspect="1"/>
          </p:cNvSpPr>
          <p:nvPr/>
        </p:nvSpPr>
        <p:spPr>
          <a:xfrm rot="16200000">
            <a:off x="1925967" y="241588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2951163" y="2201088"/>
            <a:ext cx="920506" cy="1259875"/>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lvl="0" algn="ctr" defTabSz="1200150">
              <a:lnSpc>
                <a:spcPct val="90000"/>
              </a:lnSpc>
              <a:spcBef>
                <a:spcPct val="0"/>
              </a:spcBef>
              <a:spcAft>
                <a:spcPct val="35000"/>
              </a:spcAft>
            </a:pPr>
            <a:endParaRPr lang="zh-CN" altLang="en-US" sz="2700" kern="1200"/>
          </a:p>
        </p:txBody>
      </p:sp>
      <p:sp>
        <p:nvSpPr>
          <p:cNvPr id="29" name="任意多边形 28"/>
          <p:cNvSpPr/>
          <p:nvPr/>
        </p:nvSpPr>
        <p:spPr>
          <a:xfrm>
            <a:off x="2951163" y="3283808"/>
            <a:ext cx="920505" cy="125987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algn="ctr" defTabSz="1200150">
              <a:lnSpc>
                <a:spcPct val="90000"/>
              </a:lnSpc>
              <a:spcAft>
                <a:spcPct val="35000"/>
              </a:spcAft>
            </a:pPr>
            <a:endParaRPr lang="zh-CN" altLang="en-US" sz="2700"/>
          </a:p>
        </p:txBody>
      </p:sp>
      <p:sp>
        <p:nvSpPr>
          <p:cNvPr id="30" name="任意多边形 29"/>
          <p:cNvSpPr/>
          <p:nvPr/>
        </p:nvSpPr>
        <p:spPr>
          <a:xfrm>
            <a:off x="2963863" y="4376008"/>
            <a:ext cx="920505" cy="125987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algn="ctr" defTabSz="1200150">
              <a:lnSpc>
                <a:spcPct val="90000"/>
              </a:lnSpc>
              <a:spcAft>
                <a:spcPct val="35000"/>
              </a:spcAft>
            </a:pPr>
            <a:endParaRPr lang="zh-CN" altLang="en-US" sz="2700"/>
          </a:p>
        </p:txBody>
      </p:sp>
      <p:sp>
        <p:nvSpPr>
          <p:cNvPr id="31" name="矩形 30"/>
          <p:cNvSpPr/>
          <p:nvPr/>
        </p:nvSpPr>
        <p:spPr>
          <a:xfrm>
            <a:off x="3871667" y="2201090"/>
            <a:ext cx="4480171" cy="818918"/>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8" numCol="1" spcCol="1270" anchor="ctr" anchorCtr="0">
            <a:noAutofit/>
          </a:bodyPr>
          <a:lstStyle/>
          <a:p>
            <a:pPr marL="228600" lvl="1" indent="-228600" algn="l" defTabSz="1155700">
              <a:lnSpc>
                <a:spcPct val="90000"/>
              </a:lnSpc>
              <a:spcBef>
                <a:spcPct val="0"/>
              </a:spcBef>
              <a:spcAft>
                <a:spcPct val="15000"/>
              </a:spcAft>
              <a:buChar char="•"/>
            </a:pPr>
            <a:endParaRPr lang="zh-CN" altLang="en-US" sz="2600" kern="1200" dirty="0"/>
          </a:p>
          <a:p>
            <a:pPr marL="228600" lvl="1" indent="-228600" algn="l" defTabSz="1155700">
              <a:lnSpc>
                <a:spcPct val="90000"/>
              </a:lnSpc>
              <a:spcBef>
                <a:spcPct val="0"/>
              </a:spcBef>
              <a:spcAft>
                <a:spcPct val="15000"/>
              </a:spcAft>
              <a:buChar char="•"/>
            </a:pPr>
            <a:endParaRPr lang="zh-CN" altLang="en-US" sz="2600" kern="1200" dirty="0"/>
          </a:p>
        </p:txBody>
      </p:sp>
      <p:sp>
        <p:nvSpPr>
          <p:cNvPr id="32" name="矩形 31"/>
          <p:cNvSpPr/>
          <p:nvPr/>
        </p:nvSpPr>
        <p:spPr>
          <a:xfrm>
            <a:off x="3884367" y="3280590"/>
            <a:ext cx="4480171" cy="818918"/>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8" numCol="1" spcCol="1270" anchor="ctr" anchorCtr="0">
            <a:noAutofit/>
          </a:bodyPr>
          <a:lstStyle/>
          <a:p>
            <a:pPr marL="228600" lvl="1" indent="-228600" algn="l" defTabSz="1155700">
              <a:lnSpc>
                <a:spcPct val="90000"/>
              </a:lnSpc>
              <a:spcBef>
                <a:spcPct val="0"/>
              </a:spcBef>
              <a:spcAft>
                <a:spcPct val="15000"/>
              </a:spcAft>
              <a:buChar char="•"/>
            </a:pPr>
            <a:endParaRPr lang="zh-CN" altLang="en-US" sz="2600" kern="1200" dirty="0"/>
          </a:p>
          <a:p>
            <a:pPr marL="228600" lvl="1" indent="-228600" algn="l" defTabSz="1155700">
              <a:lnSpc>
                <a:spcPct val="90000"/>
              </a:lnSpc>
              <a:spcBef>
                <a:spcPct val="0"/>
              </a:spcBef>
              <a:spcAft>
                <a:spcPct val="15000"/>
              </a:spcAft>
              <a:buChar char="•"/>
            </a:pPr>
            <a:endParaRPr lang="zh-CN" altLang="en-US" sz="2600" kern="1200" dirty="0"/>
          </a:p>
        </p:txBody>
      </p:sp>
      <p:sp>
        <p:nvSpPr>
          <p:cNvPr id="33" name="矩形 32"/>
          <p:cNvSpPr/>
          <p:nvPr/>
        </p:nvSpPr>
        <p:spPr>
          <a:xfrm>
            <a:off x="3884367" y="4410890"/>
            <a:ext cx="4480171" cy="818918"/>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8" numCol="1" spcCol="1270" anchor="ctr" anchorCtr="0">
            <a:noAutofit/>
          </a:bodyPr>
          <a:lstStyle/>
          <a:p>
            <a:pPr marL="228600" lvl="1" indent="-228600" algn="l" defTabSz="1155700">
              <a:lnSpc>
                <a:spcPct val="90000"/>
              </a:lnSpc>
              <a:spcBef>
                <a:spcPct val="0"/>
              </a:spcBef>
              <a:spcAft>
                <a:spcPct val="15000"/>
              </a:spcAft>
              <a:buChar char="•"/>
            </a:pPr>
            <a:endParaRPr lang="zh-CN" altLang="en-US" sz="2600" kern="1200" dirty="0"/>
          </a:p>
          <a:p>
            <a:pPr marL="228600" lvl="1" indent="-228600" algn="l" defTabSz="1155700">
              <a:lnSpc>
                <a:spcPct val="90000"/>
              </a:lnSpc>
              <a:spcBef>
                <a:spcPct val="0"/>
              </a:spcBef>
              <a:spcAft>
                <a:spcPct val="15000"/>
              </a:spcAft>
              <a:buChar char="•"/>
            </a:pPr>
            <a:endParaRPr lang="zh-CN" altLang="en-US" sz="2600" kern="1200" dirty="0"/>
          </a:p>
        </p:txBody>
      </p:sp>
      <p:sp>
        <p:nvSpPr>
          <p:cNvPr id="26" name="文本框 42"/>
          <p:cNvSpPr txBox="1"/>
          <p:nvPr/>
        </p:nvSpPr>
        <p:spPr>
          <a:xfrm>
            <a:off x="3435225" y="2224650"/>
            <a:ext cx="5400675" cy="830997"/>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2001</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IBM</a:t>
            </a:r>
            <a:r>
              <a:rPr lang="zh-CN" altLang="en-US" sz="1600" dirty="0">
                <a:latin typeface="微软雅黑" panose="020B0503020204020204" pitchFamily="34" charset="-122"/>
                <a:ea typeface="微软雅黑" panose="020B0503020204020204" pitchFamily="34" charset="-122"/>
              </a:rPr>
              <a:t>公司在其电子商务平台</a:t>
            </a:r>
            <a:r>
              <a:rPr lang="en-US" altLang="zh-CN" sz="1600" dirty="0" err="1">
                <a:latin typeface="微软雅黑" panose="020B0503020204020204" pitchFamily="34" charset="-122"/>
                <a:ea typeface="微软雅黑" panose="020B0503020204020204" pitchFamily="34" charset="-122"/>
              </a:rPr>
              <a:t>Websphere</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中增加了个性化功能，以便于商家开发个性化电</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子商务网站</a:t>
            </a:r>
            <a:endParaRPr lang="en-US" altLang="zh-CN" sz="1600" dirty="0">
              <a:latin typeface="微软雅黑" panose="020B0503020204020204" pitchFamily="34" charset="-122"/>
              <a:ea typeface="微软雅黑" panose="020B0503020204020204" pitchFamily="34" charset="-122"/>
            </a:endParaRPr>
          </a:p>
        </p:txBody>
      </p:sp>
      <p:sp>
        <p:nvSpPr>
          <p:cNvPr id="27" name="文本框 42"/>
          <p:cNvSpPr txBox="1"/>
          <p:nvPr/>
        </p:nvSpPr>
        <p:spPr>
          <a:xfrm>
            <a:off x="3422525" y="3291450"/>
            <a:ext cx="5400675" cy="830997"/>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2003</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Google</a:t>
            </a:r>
            <a:r>
              <a:rPr lang="zh-CN" altLang="en-US" sz="1600" dirty="0">
                <a:latin typeface="微软雅黑" panose="020B0503020204020204" pitchFamily="34" charset="-122"/>
                <a:ea typeface="微软雅黑" panose="020B0503020204020204" pitchFamily="34" charset="-122"/>
              </a:rPr>
              <a:t>开创了</a:t>
            </a:r>
            <a:r>
              <a:rPr lang="en-US" altLang="zh-CN" sz="1600" dirty="0" err="1">
                <a:latin typeface="微软雅黑" panose="020B0503020204020204" pitchFamily="34" charset="-122"/>
                <a:ea typeface="微软雅黑" panose="020B0503020204020204" pitchFamily="34" charset="-122"/>
              </a:rPr>
              <a:t>AdWords</a:t>
            </a:r>
            <a:r>
              <a:rPr lang="zh-CN" altLang="en-US" sz="1600" dirty="0">
                <a:latin typeface="微软雅黑" panose="020B0503020204020204" pitchFamily="34" charset="-122"/>
                <a:ea typeface="微软雅黑" panose="020B0503020204020204" pitchFamily="34" charset="-122"/>
              </a:rPr>
              <a:t>盈利模式，根</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据用户的喜好和需求更加精确的呈现相关的广告</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内容</a:t>
            </a:r>
            <a:endParaRPr lang="en-US" altLang="zh-CN" sz="1600" dirty="0">
              <a:latin typeface="微软雅黑" panose="020B0503020204020204" pitchFamily="34" charset="-122"/>
              <a:ea typeface="微软雅黑" panose="020B0503020204020204" pitchFamily="34" charset="-122"/>
            </a:endParaRPr>
          </a:p>
        </p:txBody>
      </p:sp>
      <p:sp>
        <p:nvSpPr>
          <p:cNvPr id="34" name="文本框 42"/>
          <p:cNvSpPr txBox="1"/>
          <p:nvPr/>
        </p:nvSpPr>
        <p:spPr>
          <a:xfrm>
            <a:off x="3435225" y="4510650"/>
            <a:ext cx="5400675"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2007</a:t>
            </a:r>
            <a:r>
              <a:rPr lang="zh-CN" altLang="en-US" sz="1600" dirty="0">
                <a:latin typeface="微软雅黑" panose="020B0503020204020204" pitchFamily="34" charset="-122"/>
                <a:ea typeface="微软雅黑" panose="020B0503020204020204" pitchFamily="34" charset="-122"/>
              </a:rPr>
              <a:t>年，雅虎推出</a:t>
            </a:r>
            <a:r>
              <a:rPr lang="en-US" altLang="zh-CN" sz="1600" dirty="0" err="1">
                <a:latin typeface="微软雅黑" panose="020B0503020204020204" pitchFamily="34" charset="-122"/>
                <a:ea typeface="微软雅黑" panose="020B0503020204020204" pitchFamily="34" charset="-122"/>
              </a:rPr>
              <a:t>SmartAds</a:t>
            </a:r>
            <a:r>
              <a:rPr lang="zh-CN" altLang="en-US" sz="1600" dirty="0">
                <a:latin typeface="微软雅黑" panose="020B0503020204020204" pitchFamily="34" charset="-122"/>
                <a:ea typeface="微软雅黑" panose="020B0503020204020204" pitchFamily="34" charset="-122"/>
              </a:rPr>
              <a:t>广告方案，为用户</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呈现个性化横幅广告</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 presetClass="entr" presetSubtype="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0-#ppt_h/2"/>
                                          </p:val>
                                        </p:tav>
                                        <p:tav tm="100000">
                                          <p:val>
                                            <p:strVal val="#ppt_y"/>
                                          </p:val>
                                        </p:tav>
                                      </p:tavLst>
                                    </p:anim>
                                  </p:childTnLst>
                                </p:cTn>
                              </p:par>
                              <p:par>
                                <p:cTn id="15" presetID="22" presetClass="entr" presetSubtype="1" fill="hold" grpId="0" nodeType="withEffect">
                                  <p:stCondLst>
                                    <p:cond delay="50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par>
                                <p:cTn id="18" presetID="22" presetClass="entr" presetSubtype="1" fill="hold" nodeType="withEffect">
                                  <p:stCondLst>
                                    <p:cond delay="1000"/>
                                  </p:stCondLst>
                                  <p:childTnLst>
                                    <p:set>
                                      <p:cBhvr>
                                        <p:cTn id="19" dur="1" fill="hold">
                                          <p:stCondLst>
                                            <p:cond delay="0"/>
                                          </p:stCondLst>
                                        </p:cTn>
                                        <p:tgtEl>
                                          <p:spTgt spid="35"/>
                                        </p:tgtEl>
                                        <p:attrNameLst>
                                          <p:attrName>style.visibility</p:attrName>
                                        </p:attrNameLst>
                                      </p:cBhvr>
                                      <p:to>
                                        <p:strVal val="visible"/>
                                      </p:to>
                                    </p:set>
                                    <p:animEffect transition="in" filter="wipe(up)">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11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672250" y="-217714"/>
            <a:ext cx="0" cy="1901927"/>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474250" y="1071440"/>
            <a:ext cx="396000" cy="396000"/>
            <a:chOff x="6876256" y="1436534"/>
            <a:chExt cx="396000" cy="396000"/>
          </a:xfrm>
        </p:grpSpPr>
        <p:sp>
          <p:nvSpPr>
            <p:cNvPr id="15" name="椭圆 14"/>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椭圆 15"/>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9" name="矩形 18"/>
          <p:cNvSpPr/>
          <p:nvPr/>
        </p:nvSpPr>
        <p:spPr>
          <a:xfrm>
            <a:off x="2592388" y="1697547"/>
            <a:ext cx="6119812" cy="4429118"/>
          </a:xfrm>
          <a:prstGeom prst="rect">
            <a:avLst/>
          </a:prstGeom>
          <a:no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a:off x="4672250" y="6126665"/>
            <a:ext cx="0" cy="1901927"/>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sp>
        <p:nvSpPr>
          <p:cNvPr id="41"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42"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46" name="组合 6"/>
          <p:cNvGrpSpPr/>
          <p:nvPr/>
        </p:nvGrpSpPr>
        <p:grpSpPr bwMode="auto">
          <a:xfrm>
            <a:off x="107950" y="133379"/>
            <a:ext cx="1943100" cy="1108075"/>
            <a:chOff x="0" y="1313877"/>
            <a:chExt cx="1943100" cy="1107996"/>
          </a:xfrm>
        </p:grpSpPr>
        <p:sp>
          <p:nvSpPr>
            <p:cNvPr id="47"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48"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50" name="矩形 53"/>
          <p:cNvSpPr>
            <a:spLocks noChangeArrowheads="1"/>
          </p:cNvSpPr>
          <p:nvPr/>
        </p:nvSpPr>
        <p:spPr bwMode="auto">
          <a:xfrm>
            <a:off x="0" y="294899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2" name="矩形 53"/>
          <p:cNvSpPr>
            <a:spLocks noChangeArrowheads="1"/>
          </p:cNvSpPr>
          <p:nvPr/>
        </p:nvSpPr>
        <p:spPr bwMode="auto">
          <a:xfrm>
            <a:off x="0" y="378928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53"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56" name="等腰三角形 55"/>
          <p:cNvSpPr>
            <a:spLocks noChangeAspect="1"/>
          </p:cNvSpPr>
          <p:nvPr/>
        </p:nvSpPr>
        <p:spPr>
          <a:xfrm rot="16200000">
            <a:off x="1925967" y="241588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80"/>
          <p:cNvSpPr/>
          <p:nvPr/>
        </p:nvSpPr>
        <p:spPr>
          <a:xfrm>
            <a:off x="2951163" y="2201088"/>
            <a:ext cx="920506" cy="1259875"/>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lvl="0" algn="ctr" defTabSz="1200150">
              <a:lnSpc>
                <a:spcPct val="90000"/>
              </a:lnSpc>
              <a:spcBef>
                <a:spcPct val="0"/>
              </a:spcBef>
              <a:spcAft>
                <a:spcPct val="35000"/>
              </a:spcAft>
            </a:pPr>
            <a:endParaRPr lang="zh-CN" altLang="en-US" sz="2700" kern="1200"/>
          </a:p>
        </p:txBody>
      </p:sp>
      <p:sp>
        <p:nvSpPr>
          <p:cNvPr id="82" name="任意多边形 81"/>
          <p:cNvSpPr/>
          <p:nvPr/>
        </p:nvSpPr>
        <p:spPr>
          <a:xfrm>
            <a:off x="2951163" y="3283808"/>
            <a:ext cx="920505" cy="125987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algn="ctr" defTabSz="1200150">
              <a:lnSpc>
                <a:spcPct val="90000"/>
              </a:lnSpc>
              <a:spcAft>
                <a:spcPct val="35000"/>
              </a:spcAft>
            </a:pPr>
            <a:endParaRPr lang="zh-CN" altLang="en-US" sz="2700"/>
          </a:p>
        </p:txBody>
      </p:sp>
      <p:sp>
        <p:nvSpPr>
          <p:cNvPr id="83" name="任意多边形 82"/>
          <p:cNvSpPr/>
          <p:nvPr/>
        </p:nvSpPr>
        <p:spPr>
          <a:xfrm>
            <a:off x="2963863" y="4376008"/>
            <a:ext cx="920505" cy="125987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algn="ctr" defTabSz="1200150">
              <a:lnSpc>
                <a:spcPct val="90000"/>
              </a:lnSpc>
              <a:spcAft>
                <a:spcPct val="35000"/>
              </a:spcAft>
            </a:pPr>
            <a:endParaRPr lang="zh-CN" altLang="en-US" sz="2700"/>
          </a:p>
        </p:txBody>
      </p:sp>
      <p:sp>
        <p:nvSpPr>
          <p:cNvPr id="84" name="矩形 83"/>
          <p:cNvSpPr/>
          <p:nvPr/>
        </p:nvSpPr>
        <p:spPr>
          <a:xfrm>
            <a:off x="3871667" y="2201090"/>
            <a:ext cx="4480171" cy="818918"/>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8" numCol="1" spcCol="1270" anchor="ctr" anchorCtr="0">
            <a:noAutofit/>
          </a:bodyPr>
          <a:lstStyle/>
          <a:p>
            <a:pPr marL="228600" lvl="1" indent="-228600" algn="l" defTabSz="1155700">
              <a:lnSpc>
                <a:spcPct val="90000"/>
              </a:lnSpc>
              <a:spcBef>
                <a:spcPct val="0"/>
              </a:spcBef>
              <a:spcAft>
                <a:spcPct val="15000"/>
              </a:spcAft>
              <a:buChar char="•"/>
            </a:pPr>
            <a:endParaRPr lang="zh-CN" altLang="en-US" sz="2600" kern="1200" dirty="0"/>
          </a:p>
          <a:p>
            <a:pPr marL="228600" lvl="1" indent="-228600" algn="l" defTabSz="1155700">
              <a:lnSpc>
                <a:spcPct val="90000"/>
              </a:lnSpc>
              <a:spcBef>
                <a:spcPct val="0"/>
              </a:spcBef>
              <a:spcAft>
                <a:spcPct val="15000"/>
              </a:spcAft>
              <a:buChar char="•"/>
            </a:pPr>
            <a:endParaRPr lang="zh-CN" altLang="en-US" sz="2600" kern="1200" dirty="0"/>
          </a:p>
        </p:txBody>
      </p:sp>
      <p:sp>
        <p:nvSpPr>
          <p:cNvPr id="85" name="矩形 84"/>
          <p:cNvSpPr/>
          <p:nvPr/>
        </p:nvSpPr>
        <p:spPr>
          <a:xfrm>
            <a:off x="3884367" y="3280590"/>
            <a:ext cx="4480171" cy="818918"/>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8" numCol="1" spcCol="1270" anchor="ctr" anchorCtr="0">
            <a:noAutofit/>
          </a:bodyPr>
          <a:lstStyle/>
          <a:p>
            <a:pPr marL="228600" lvl="1" indent="-228600" algn="l" defTabSz="1155700">
              <a:lnSpc>
                <a:spcPct val="90000"/>
              </a:lnSpc>
              <a:spcBef>
                <a:spcPct val="0"/>
              </a:spcBef>
              <a:spcAft>
                <a:spcPct val="15000"/>
              </a:spcAft>
              <a:buChar char="•"/>
            </a:pPr>
            <a:endParaRPr lang="zh-CN" altLang="en-US" sz="2600" kern="1200" dirty="0"/>
          </a:p>
          <a:p>
            <a:pPr marL="228600" lvl="1" indent="-228600" algn="l" defTabSz="1155700">
              <a:lnSpc>
                <a:spcPct val="90000"/>
              </a:lnSpc>
              <a:spcBef>
                <a:spcPct val="0"/>
              </a:spcBef>
              <a:spcAft>
                <a:spcPct val="15000"/>
              </a:spcAft>
              <a:buChar char="•"/>
            </a:pPr>
            <a:endParaRPr lang="zh-CN" altLang="en-US" sz="2600" kern="1200" dirty="0"/>
          </a:p>
        </p:txBody>
      </p:sp>
      <p:sp>
        <p:nvSpPr>
          <p:cNvPr id="86" name="矩形 85"/>
          <p:cNvSpPr/>
          <p:nvPr/>
        </p:nvSpPr>
        <p:spPr>
          <a:xfrm>
            <a:off x="3884367" y="4410890"/>
            <a:ext cx="4480171" cy="818918"/>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8" numCol="1" spcCol="1270" anchor="ctr" anchorCtr="0">
            <a:noAutofit/>
          </a:bodyPr>
          <a:lstStyle/>
          <a:p>
            <a:pPr marL="228600" lvl="1" indent="-228600" algn="l" defTabSz="1155700">
              <a:lnSpc>
                <a:spcPct val="90000"/>
              </a:lnSpc>
              <a:spcBef>
                <a:spcPct val="0"/>
              </a:spcBef>
              <a:spcAft>
                <a:spcPct val="15000"/>
              </a:spcAft>
              <a:buChar char="•"/>
            </a:pPr>
            <a:endParaRPr lang="zh-CN" altLang="en-US" sz="2600" kern="1200" dirty="0"/>
          </a:p>
          <a:p>
            <a:pPr marL="228600" lvl="1" indent="-228600" algn="l" defTabSz="1155700">
              <a:lnSpc>
                <a:spcPct val="90000"/>
              </a:lnSpc>
              <a:spcBef>
                <a:spcPct val="0"/>
              </a:spcBef>
              <a:spcAft>
                <a:spcPct val="15000"/>
              </a:spcAft>
              <a:buChar char="•"/>
            </a:pPr>
            <a:endParaRPr lang="zh-CN" altLang="en-US" sz="2600" kern="1200" dirty="0"/>
          </a:p>
        </p:txBody>
      </p:sp>
      <p:sp>
        <p:nvSpPr>
          <p:cNvPr id="87" name="文本框 42"/>
          <p:cNvSpPr txBox="1"/>
          <p:nvPr/>
        </p:nvSpPr>
        <p:spPr>
          <a:xfrm>
            <a:off x="3435225" y="2224650"/>
            <a:ext cx="5400675" cy="830997"/>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2009</a:t>
            </a:r>
            <a:r>
              <a:rPr lang="zh-CN" altLang="en-US" sz="1600" dirty="0">
                <a:latin typeface="微软雅黑" panose="020B0503020204020204" pitchFamily="34" charset="-122"/>
                <a:ea typeface="微软雅黑" panose="020B0503020204020204" pitchFamily="34" charset="-122"/>
              </a:rPr>
              <a:t>年，国内首个推荐系统科研团队北京百分点</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信息科技公司成立，该团队专注于推荐引擎技术</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与解决方案的研究</a:t>
            </a:r>
            <a:endParaRPr lang="en-US" altLang="zh-CN" sz="1600" dirty="0">
              <a:latin typeface="微软雅黑" panose="020B0503020204020204" pitchFamily="34" charset="-122"/>
              <a:ea typeface="微软雅黑" panose="020B0503020204020204" pitchFamily="34" charset="-122"/>
            </a:endParaRPr>
          </a:p>
        </p:txBody>
      </p:sp>
      <p:sp>
        <p:nvSpPr>
          <p:cNvPr id="88" name="文本框 42"/>
          <p:cNvSpPr txBox="1"/>
          <p:nvPr/>
        </p:nvSpPr>
        <p:spPr>
          <a:xfrm>
            <a:off x="3422525" y="3405750"/>
            <a:ext cx="5400675"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2011</a:t>
            </a:r>
            <a:r>
              <a:rPr lang="zh-CN" altLang="en-US" sz="1600" dirty="0">
                <a:latin typeface="微软雅黑" panose="020B0503020204020204" pitchFamily="34" charset="-122"/>
                <a:ea typeface="微软雅黑" panose="020B0503020204020204" pitchFamily="34" charset="-122"/>
              </a:rPr>
              <a:t>年，百度新首页逐步实现了个性化，智能地</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推荐出用户喜欢的网站和经常使用的</a:t>
            </a:r>
            <a:r>
              <a:rPr lang="en-US" altLang="zh-CN" sz="1600" dirty="0">
                <a:latin typeface="微软雅黑" panose="020B0503020204020204" pitchFamily="34" charset="-122"/>
                <a:ea typeface="微软雅黑" panose="020B0503020204020204" pitchFamily="34" charset="-122"/>
              </a:rPr>
              <a:t>App</a:t>
            </a:r>
          </a:p>
        </p:txBody>
      </p:sp>
      <p:sp>
        <p:nvSpPr>
          <p:cNvPr id="89" name="文本框 42"/>
          <p:cNvSpPr txBox="1"/>
          <p:nvPr/>
        </p:nvSpPr>
        <p:spPr>
          <a:xfrm>
            <a:off x="3460625" y="4459850"/>
            <a:ext cx="5400675" cy="784830"/>
          </a:xfrm>
          <a:prstGeom prst="rect">
            <a:avLst/>
          </a:prstGeom>
          <a:noFill/>
        </p:spPr>
        <p:txBody>
          <a:bodyPr wrap="square" rtlCol="0">
            <a:spAutoFit/>
          </a:bodyPr>
          <a:lstStyle/>
          <a:p>
            <a:pPr algn="ctr"/>
            <a:r>
              <a:rPr lang="zh-CN" altLang="en-US" sz="1500" dirty="0">
                <a:latin typeface="微软雅黑" panose="020B0503020204020204" pitchFamily="34" charset="-122"/>
                <a:ea typeface="微软雅黑" panose="020B0503020204020204" pitchFamily="34" charset="-122"/>
              </a:rPr>
              <a:t>现如今，各类软件均能看到个性化推荐的身影，比如</a:t>
            </a:r>
            <a:endParaRPr lang="en-US" altLang="zh-CN" sz="1500" dirty="0">
              <a:latin typeface="微软雅黑" panose="020B0503020204020204" pitchFamily="34" charset="-122"/>
              <a:ea typeface="微软雅黑" panose="020B0503020204020204" pitchFamily="34" charset="-122"/>
            </a:endParaRPr>
          </a:p>
          <a:p>
            <a:pPr algn="ctr"/>
            <a:r>
              <a:rPr lang="zh-CN" altLang="en-US" sz="1500" dirty="0">
                <a:latin typeface="微软雅黑" panose="020B0503020204020204" pitchFamily="34" charset="-122"/>
                <a:ea typeface="微软雅黑" panose="020B0503020204020204" pitchFamily="34" charset="-122"/>
              </a:rPr>
              <a:t>以淘宝为首的电商类软件，以</a:t>
            </a:r>
            <a:r>
              <a:rPr lang="en-US" altLang="zh-CN" sz="1500" dirty="0">
                <a:latin typeface="微软雅黑" panose="020B0503020204020204" pitchFamily="34" charset="-122"/>
                <a:ea typeface="微软雅黑" panose="020B0503020204020204" pitchFamily="34" charset="-122"/>
              </a:rPr>
              <a:t>QQ</a:t>
            </a:r>
            <a:r>
              <a:rPr lang="zh-CN" altLang="en-US" sz="1500" dirty="0">
                <a:latin typeface="微软雅黑" panose="020B0503020204020204" pitchFamily="34" charset="-122"/>
                <a:ea typeface="微软雅黑" panose="020B0503020204020204" pitchFamily="34" charset="-122"/>
              </a:rPr>
              <a:t>为首的</a:t>
            </a:r>
            <a:r>
              <a:rPr lang="en-US" altLang="zh-CN" sz="1500" dirty="0">
                <a:latin typeface="微软雅黑" panose="020B0503020204020204" pitchFamily="34" charset="-122"/>
                <a:ea typeface="微软雅黑" panose="020B0503020204020204" pitchFamily="34" charset="-122"/>
              </a:rPr>
              <a:t>IM</a:t>
            </a:r>
            <a:r>
              <a:rPr lang="zh-CN" altLang="en-US" sz="1500" dirty="0">
                <a:latin typeface="微软雅黑" panose="020B0503020204020204" pitchFamily="34" charset="-122"/>
                <a:ea typeface="微软雅黑" panose="020B0503020204020204" pitchFamily="34" charset="-122"/>
              </a:rPr>
              <a:t>类软件以</a:t>
            </a:r>
            <a:endParaRPr lang="en-US" altLang="zh-CN" sz="1500" dirty="0">
              <a:latin typeface="微软雅黑" panose="020B0503020204020204" pitchFamily="34" charset="-122"/>
              <a:ea typeface="微软雅黑" panose="020B0503020204020204" pitchFamily="34" charset="-122"/>
            </a:endParaRPr>
          </a:p>
          <a:p>
            <a:pPr algn="ctr"/>
            <a:r>
              <a:rPr lang="zh-CN" altLang="en-US" sz="1500" dirty="0">
                <a:latin typeface="微软雅黑" panose="020B0503020204020204" pitchFamily="34" charset="-122"/>
                <a:ea typeface="微软雅黑" panose="020B0503020204020204" pitchFamily="34" charset="-122"/>
              </a:rPr>
              <a:t>及今日头条等新闻类软件和爱奇艺为首的视频类软件</a:t>
            </a:r>
            <a:endParaRPr lang="en-US" altLang="zh-CN" sz="15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 presetClass="entr" presetSubtype="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0-#ppt_h/2"/>
                                          </p:val>
                                        </p:tav>
                                        <p:tav tm="100000">
                                          <p:val>
                                            <p:strVal val="#ppt_y"/>
                                          </p:val>
                                        </p:tav>
                                      </p:tavLst>
                                    </p:anim>
                                  </p:childTnLst>
                                </p:cTn>
                              </p:par>
                              <p:par>
                                <p:cTn id="15" presetID="22" presetClass="entr" presetSubtype="1" fill="hold" grpId="0" nodeType="withEffect">
                                  <p:stCondLst>
                                    <p:cond delay="50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par>
                                <p:cTn id="18" presetID="22" presetClass="entr" presetSubtype="1" fill="hold" nodeType="withEffect">
                                  <p:stCondLst>
                                    <p:cond delay="1000"/>
                                  </p:stCondLst>
                                  <p:childTnLst>
                                    <p:set>
                                      <p:cBhvr>
                                        <p:cTn id="19" dur="1" fill="hold">
                                          <p:stCondLst>
                                            <p:cond delay="0"/>
                                          </p:stCondLst>
                                        </p:cTn>
                                        <p:tgtEl>
                                          <p:spTgt spid="35"/>
                                        </p:tgtEl>
                                        <p:attrNameLst>
                                          <p:attrName>style.visibility</p:attrName>
                                        </p:attrNameLst>
                                      </p:cBhvr>
                                      <p:to>
                                        <p:strVal val="visible"/>
                                      </p:to>
                                    </p:set>
                                    <p:animEffect transition="in" filter="wipe(up)">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2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30" name="矩形 53"/>
          <p:cNvSpPr>
            <a:spLocks noChangeArrowheads="1"/>
          </p:cNvSpPr>
          <p:nvPr/>
        </p:nvSpPr>
        <p:spPr bwMode="auto">
          <a:xfrm>
            <a:off x="0" y="294899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0" y="378928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32"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967" y="325617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2941638" y="2528888"/>
            <a:ext cx="1800225" cy="1800225"/>
            <a:chOff x="2484438" y="2528888"/>
            <a:chExt cx="1800225" cy="1800225"/>
          </a:xfrm>
        </p:grpSpPr>
        <p:sp>
          <p:nvSpPr>
            <p:cNvPr id="18" name="椭圆 17"/>
            <p:cNvSpPr/>
            <p:nvPr/>
          </p:nvSpPr>
          <p:spPr>
            <a:xfrm>
              <a:off x="2484438" y="2528888"/>
              <a:ext cx="1800225" cy="1800225"/>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9" name="Group 4"/>
            <p:cNvGrpSpPr>
              <a:grpSpLocks noChangeAspect="1"/>
            </p:cNvGrpSpPr>
            <p:nvPr/>
          </p:nvGrpSpPr>
          <p:grpSpPr bwMode="auto">
            <a:xfrm>
              <a:off x="2838156" y="2998788"/>
              <a:ext cx="1092200" cy="866775"/>
              <a:chOff x="2536" y="1889"/>
              <a:chExt cx="688" cy="546"/>
            </a:xfrm>
            <a:solidFill>
              <a:schemeClr val="bg1"/>
            </a:solidFill>
          </p:grpSpPr>
          <p:sp>
            <p:nvSpPr>
              <p:cNvPr id="20" name="Freeform 5"/>
              <p:cNvSpPr/>
              <p:nvPr/>
            </p:nvSpPr>
            <p:spPr bwMode="auto">
              <a:xfrm>
                <a:off x="2536" y="2194"/>
                <a:ext cx="688" cy="241"/>
              </a:xfrm>
              <a:custGeom>
                <a:avLst/>
                <a:gdLst>
                  <a:gd name="T0" fmla="*/ 174 w 288"/>
                  <a:gd name="T1" fmla="*/ 18 h 101"/>
                  <a:gd name="T2" fmla="*/ 174 w 288"/>
                  <a:gd name="T3" fmla="*/ 30 h 101"/>
                  <a:gd name="T4" fmla="*/ 162 w 288"/>
                  <a:gd name="T5" fmla="*/ 30 h 101"/>
                  <a:gd name="T6" fmla="*/ 126 w 288"/>
                  <a:gd name="T7" fmla="*/ 30 h 101"/>
                  <a:gd name="T8" fmla="*/ 114 w 288"/>
                  <a:gd name="T9" fmla="*/ 30 h 101"/>
                  <a:gd name="T10" fmla="*/ 114 w 288"/>
                  <a:gd name="T11" fmla="*/ 18 h 101"/>
                  <a:gd name="T12" fmla="*/ 114 w 288"/>
                  <a:gd name="T13" fmla="*/ 0 h 101"/>
                  <a:gd name="T14" fmla="*/ 0 w 288"/>
                  <a:gd name="T15" fmla="*/ 0 h 101"/>
                  <a:gd name="T16" fmla="*/ 0 w 288"/>
                  <a:gd name="T17" fmla="*/ 86 h 101"/>
                  <a:gd name="T18" fmla="*/ 14 w 288"/>
                  <a:gd name="T19" fmla="*/ 101 h 101"/>
                  <a:gd name="T20" fmla="*/ 274 w 288"/>
                  <a:gd name="T21" fmla="*/ 101 h 101"/>
                  <a:gd name="T22" fmla="*/ 288 w 288"/>
                  <a:gd name="T23" fmla="*/ 86 h 101"/>
                  <a:gd name="T24" fmla="*/ 288 w 288"/>
                  <a:gd name="T25" fmla="*/ 0 h 101"/>
                  <a:gd name="T26" fmla="*/ 174 w 288"/>
                  <a:gd name="T27" fmla="*/ 0 h 101"/>
                  <a:gd name="T28" fmla="*/ 174 w 288"/>
                  <a:gd name="T29"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01">
                    <a:moveTo>
                      <a:pt x="174" y="18"/>
                    </a:moveTo>
                    <a:cubicBezTo>
                      <a:pt x="174" y="30"/>
                      <a:pt x="174" y="30"/>
                      <a:pt x="174" y="30"/>
                    </a:cubicBezTo>
                    <a:cubicBezTo>
                      <a:pt x="162" y="30"/>
                      <a:pt x="162" y="30"/>
                      <a:pt x="162" y="30"/>
                    </a:cubicBezTo>
                    <a:cubicBezTo>
                      <a:pt x="126" y="30"/>
                      <a:pt x="126" y="30"/>
                      <a:pt x="126" y="30"/>
                    </a:cubicBezTo>
                    <a:cubicBezTo>
                      <a:pt x="114" y="30"/>
                      <a:pt x="114" y="30"/>
                      <a:pt x="114" y="30"/>
                    </a:cubicBezTo>
                    <a:cubicBezTo>
                      <a:pt x="114" y="18"/>
                      <a:pt x="114" y="18"/>
                      <a:pt x="114" y="18"/>
                    </a:cubicBezTo>
                    <a:cubicBezTo>
                      <a:pt x="114" y="0"/>
                      <a:pt x="114" y="0"/>
                      <a:pt x="114" y="0"/>
                    </a:cubicBezTo>
                    <a:cubicBezTo>
                      <a:pt x="0" y="0"/>
                      <a:pt x="0" y="0"/>
                      <a:pt x="0" y="0"/>
                    </a:cubicBezTo>
                    <a:cubicBezTo>
                      <a:pt x="0" y="86"/>
                      <a:pt x="0" y="86"/>
                      <a:pt x="0" y="86"/>
                    </a:cubicBezTo>
                    <a:cubicBezTo>
                      <a:pt x="0" y="94"/>
                      <a:pt x="6" y="101"/>
                      <a:pt x="14" y="101"/>
                    </a:cubicBezTo>
                    <a:cubicBezTo>
                      <a:pt x="274" y="101"/>
                      <a:pt x="274" y="101"/>
                      <a:pt x="274" y="101"/>
                    </a:cubicBezTo>
                    <a:cubicBezTo>
                      <a:pt x="282" y="101"/>
                      <a:pt x="288" y="94"/>
                      <a:pt x="288" y="86"/>
                    </a:cubicBezTo>
                    <a:cubicBezTo>
                      <a:pt x="288" y="0"/>
                      <a:pt x="288" y="0"/>
                      <a:pt x="288" y="0"/>
                    </a:cubicBezTo>
                    <a:cubicBezTo>
                      <a:pt x="174" y="0"/>
                      <a:pt x="174" y="0"/>
                      <a:pt x="174" y="0"/>
                    </a:cubicBezTo>
                    <a:lnTo>
                      <a:pt x="174" y="18"/>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1" name="Freeform 6"/>
              <p:cNvSpPr>
                <a:spLocks noEditPoints="1"/>
              </p:cNvSpPr>
              <p:nvPr/>
            </p:nvSpPr>
            <p:spPr bwMode="auto">
              <a:xfrm>
                <a:off x="2536" y="1889"/>
                <a:ext cx="688" cy="264"/>
              </a:xfrm>
              <a:custGeom>
                <a:avLst/>
                <a:gdLst>
                  <a:gd name="T0" fmla="*/ 114 w 288"/>
                  <a:gd name="T1" fmla="*/ 100 h 110"/>
                  <a:gd name="T2" fmla="*/ 114 w 288"/>
                  <a:gd name="T3" fmla="*/ 88 h 110"/>
                  <a:gd name="T4" fmla="*/ 126 w 288"/>
                  <a:gd name="T5" fmla="*/ 88 h 110"/>
                  <a:gd name="T6" fmla="*/ 162 w 288"/>
                  <a:gd name="T7" fmla="*/ 88 h 110"/>
                  <a:gd name="T8" fmla="*/ 174 w 288"/>
                  <a:gd name="T9" fmla="*/ 88 h 110"/>
                  <a:gd name="T10" fmla="*/ 174 w 288"/>
                  <a:gd name="T11" fmla="*/ 100 h 110"/>
                  <a:gd name="T12" fmla="*/ 174 w 288"/>
                  <a:gd name="T13" fmla="*/ 110 h 110"/>
                  <a:gd name="T14" fmla="*/ 288 w 288"/>
                  <a:gd name="T15" fmla="*/ 110 h 110"/>
                  <a:gd name="T16" fmla="*/ 288 w 288"/>
                  <a:gd name="T17" fmla="*/ 62 h 110"/>
                  <a:gd name="T18" fmla="*/ 274 w 288"/>
                  <a:gd name="T19" fmla="*/ 48 h 110"/>
                  <a:gd name="T20" fmla="*/ 198 w 288"/>
                  <a:gd name="T21" fmla="*/ 48 h 110"/>
                  <a:gd name="T22" fmla="*/ 198 w 288"/>
                  <a:gd name="T23" fmla="*/ 14 h 110"/>
                  <a:gd name="T24" fmla="*/ 184 w 288"/>
                  <a:gd name="T25" fmla="*/ 0 h 110"/>
                  <a:gd name="T26" fmla="*/ 104 w 288"/>
                  <a:gd name="T27" fmla="*/ 0 h 110"/>
                  <a:gd name="T28" fmla="*/ 90 w 288"/>
                  <a:gd name="T29" fmla="*/ 14 h 110"/>
                  <a:gd name="T30" fmla="*/ 90 w 288"/>
                  <a:gd name="T31" fmla="*/ 48 h 110"/>
                  <a:gd name="T32" fmla="*/ 14 w 288"/>
                  <a:gd name="T33" fmla="*/ 48 h 110"/>
                  <a:gd name="T34" fmla="*/ 0 w 288"/>
                  <a:gd name="T35" fmla="*/ 62 h 110"/>
                  <a:gd name="T36" fmla="*/ 0 w 288"/>
                  <a:gd name="T37" fmla="*/ 110 h 110"/>
                  <a:gd name="T38" fmla="*/ 114 w 288"/>
                  <a:gd name="T39" fmla="*/ 110 h 110"/>
                  <a:gd name="T40" fmla="*/ 114 w 288"/>
                  <a:gd name="T41" fmla="*/ 100 h 110"/>
                  <a:gd name="T42" fmla="*/ 114 w 288"/>
                  <a:gd name="T43" fmla="*/ 34 h 110"/>
                  <a:gd name="T44" fmla="*/ 128 w 288"/>
                  <a:gd name="T45" fmla="*/ 20 h 110"/>
                  <a:gd name="T46" fmla="*/ 160 w 288"/>
                  <a:gd name="T47" fmla="*/ 20 h 110"/>
                  <a:gd name="T48" fmla="*/ 174 w 288"/>
                  <a:gd name="T49" fmla="*/ 34 h 110"/>
                  <a:gd name="T50" fmla="*/ 174 w 288"/>
                  <a:gd name="T51" fmla="*/ 48 h 110"/>
                  <a:gd name="T52" fmla="*/ 114 w 288"/>
                  <a:gd name="T53" fmla="*/ 48 h 110"/>
                  <a:gd name="T54" fmla="*/ 114 w 288"/>
                  <a:gd name="T55" fmla="*/ 3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8" h="110">
                    <a:moveTo>
                      <a:pt x="114" y="100"/>
                    </a:moveTo>
                    <a:cubicBezTo>
                      <a:pt x="114" y="88"/>
                      <a:pt x="114" y="88"/>
                      <a:pt x="114" y="88"/>
                    </a:cubicBezTo>
                    <a:cubicBezTo>
                      <a:pt x="126" y="88"/>
                      <a:pt x="126" y="88"/>
                      <a:pt x="126" y="88"/>
                    </a:cubicBezTo>
                    <a:cubicBezTo>
                      <a:pt x="162" y="88"/>
                      <a:pt x="162" y="88"/>
                      <a:pt x="162" y="88"/>
                    </a:cubicBezTo>
                    <a:cubicBezTo>
                      <a:pt x="174" y="88"/>
                      <a:pt x="174" y="88"/>
                      <a:pt x="174" y="88"/>
                    </a:cubicBezTo>
                    <a:cubicBezTo>
                      <a:pt x="174" y="100"/>
                      <a:pt x="174" y="100"/>
                      <a:pt x="174" y="100"/>
                    </a:cubicBezTo>
                    <a:cubicBezTo>
                      <a:pt x="174" y="110"/>
                      <a:pt x="174" y="110"/>
                      <a:pt x="174" y="110"/>
                    </a:cubicBezTo>
                    <a:cubicBezTo>
                      <a:pt x="288" y="110"/>
                      <a:pt x="288" y="110"/>
                      <a:pt x="288" y="110"/>
                    </a:cubicBezTo>
                    <a:cubicBezTo>
                      <a:pt x="288" y="62"/>
                      <a:pt x="288" y="62"/>
                      <a:pt x="288" y="62"/>
                    </a:cubicBezTo>
                    <a:cubicBezTo>
                      <a:pt x="288" y="54"/>
                      <a:pt x="282" y="48"/>
                      <a:pt x="274" y="48"/>
                    </a:cubicBezTo>
                    <a:cubicBezTo>
                      <a:pt x="198" y="48"/>
                      <a:pt x="198" y="48"/>
                      <a:pt x="198" y="48"/>
                    </a:cubicBezTo>
                    <a:cubicBezTo>
                      <a:pt x="198" y="14"/>
                      <a:pt x="198" y="14"/>
                      <a:pt x="198" y="14"/>
                    </a:cubicBezTo>
                    <a:cubicBezTo>
                      <a:pt x="198" y="6"/>
                      <a:pt x="192" y="0"/>
                      <a:pt x="184" y="0"/>
                    </a:cubicBezTo>
                    <a:cubicBezTo>
                      <a:pt x="104" y="0"/>
                      <a:pt x="104" y="0"/>
                      <a:pt x="104" y="0"/>
                    </a:cubicBezTo>
                    <a:cubicBezTo>
                      <a:pt x="96" y="0"/>
                      <a:pt x="90" y="6"/>
                      <a:pt x="90" y="14"/>
                    </a:cubicBezTo>
                    <a:cubicBezTo>
                      <a:pt x="90" y="48"/>
                      <a:pt x="90" y="48"/>
                      <a:pt x="90" y="48"/>
                    </a:cubicBezTo>
                    <a:cubicBezTo>
                      <a:pt x="14" y="48"/>
                      <a:pt x="14" y="48"/>
                      <a:pt x="14" y="48"/>
                    </a:cubicBezTo>
                    <a:cubicBezTo>
                      <a:pt x="6" y="48"/>
                      <a:pt x="0" y="54"/>
                      <a:pt x="0" y="62"/>
                    </a:cubicBezTo>
                    <a:cubicBezTo>
                      <a:pt x="0" y="110"/>
                      <a:pt x="0" y="110"/>
                      <a:pt x="0" y="110"/>
                    </a:cubicBezTo>
                    <a:cubicBezTo>
                      <a:pt x="114" y="110"/>
                      <a:pt x="114" y="110"/>
                      <a:pt x="114" y="110"/>
                    </a:cubicBezTo>
                    <a:lnTo>
                      <a:pt x="114" y="100"/>
                    </a:lnTo>
                    <a:close/>
                    <a:moveTo>
                      <a:pt x="114" y="34"/>
                    </a:moveTo>
                    <a:cubicBezTo>
                      <a:pt x="114" y="26"/>
                      <a:pt x="120" y="20"/>
                      <a:pt x="128" y="20"/>
                    </a:cubicBezTo>
                    <a:cubicBezTo>
                      <a:pt x="160" y="20"/>
                      <a:pt x="160" y="20"/>
                      <a:pt x="160" y="20"/>
                    </a:cubicBezTo>
                    <a:cubicBezTo>
                      <a:pt x="168" y="20"/>
                      <a:pt x="174" y="26"/>
                      <a:pt x="174" y="34"/>
                    </a:cubicBezTo>
                    <a:cubicBezTo>
                      <a:pt x="174" y="48"/>
                      <a:pt x="174" y="48"/>
                      <a:pt x="174" y="48"/>
                    </a:cubicBezTo>
                    <a:cubicBezTo>
                      <a:pt x="114" y="48"/>
                      <a:pt x="114" y="48"/>
                      <a:pt x="114" y="48"/>
                    </a:cubicBezTo>
                    <a:lnTo>
                      <a:pt x="114" y="34"/>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6" name="Rectangle 7"/>
              <p:cNvSpPr>
                <a:spLocks noChangeArrowheads="1"/>
              </p:cNvSpPr>
              <p:nvPr/>
            </p:nvSpPr>
            <p:spPr bwMode="auto">
              <a:xfrm>
                <a:off x="2837" y="2129"/>
                <a:ext cx="86" cy="108"/>
              </a:xfrm>
              <a:prstGeom prst="rect">
                <a:avLst/>
              </a:prstGeom>
              <a:grpFill/>
              <a:ln>
                <a:noFill/>
              </a:ln>
            </p:spPr>
            <p:txBody>
              <a:bodyPr/>
              <a:lstStyle/>
              <a:p>
                <a:pPr eaLnBrk="1" fontAlgn="auto" hangingPunct="1">
                  <a:spcBef>
                    <a:spcPts val="0"/>
                  </a:spcBef>
                  <a:spcAft>
                    <a:spcPts val="0"/>
                  </a:spcAft>
                  <a:defRPr/>
                </a:pPr>
                <a:endParaRPr lang="zh-CN" altLang="en-US">
                  <a:latin typeface="+mn-lt"/>
                  <a:ea typeface="+mn-ea"/>
                </a:endParaRPr>
              </a:p>
            </p:txBody>
          </p:sp>
        </p:grpSp>
      </p:grpSp>
      <p:sp>
        <p:nvSpPr>
          <p:cNvPr id="27" name="文本框 26"/>
          <p:cNvSpPr txBox="1"/>
          <p:nvPr/>
        </p:nvSpPr>
        <p:spPr>
          <a:xfrm>
            <a:off x="4838700" y="3198168"/>
            <a:ext cx="3924300"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a:solidFill>
                  <a:prstClr val="black">
                    <a:alpha val="75000"/>
                  </a:prstClr>
                </a:solidFill>
              </a:rPr>
              <a:t>现有</a:t>
            </a:r>
            <a:r>
              <a:rPr lang="en-US" altLang="zh-CN" sz="2400" dirty="0">
                <a:solidFill>
                  <a:prstClr val="black">
                    <a:alpha val="75000"/>
                  </a:prstClr>
                </a:solidFill>
              </a:rPr>
              <a:t>Android</a:t>
            </a:r>
            <a:r>
              <a:rPr lang="zh-CN" altLang="en-US" sz="2400" dirty="0">
                <a:solidFill>
                  <a:prstClr val="black">
                    <a:alpha val="75000"/>
                  </a:prstClr>
                </a:solidFill>
              </a:rPr>
              <a:t>平台推送技术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53" presetClass="entr" presetSubtype="16" fill="hold" grpId="0" nodeType="withEffect">
                                  <p:stCondLst>
                                    <p:cond delay="25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par>
                                <p:cTn id="38" presetID="12" presetClass="entr" presetSubtype="2" fill="hold" grpId="0" nodeType="withEffect">
                                  <p:stCondLst>
                                    <p:cond delay="50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p:tgtEl>
                                          <p:spTgt spid="34"/>
                                        </p:tgtEl>
                                        <p:attrNameLst>
                                          <p:attrName>ppt_x</p:attrName>
                                        </p:attrNameLst>
                                      </p:cBhvr>
                                      <p:tavLst>
                                        <p:tav tm="0">
                                          <p:val>
                                            <p:strVal val="#ppt_x+#ppt_w*1.125000"/>
                                          </p:val>
                                        </p:tav>
                                        <p:tav tm="100000">
                                          <p:val>
                                            <p:strVal val="#ppt_x"/>
                                          </p:val>
                                        </p:tav>
                                      </p:tavLst>
                                    </p:anim>
                                    <p:animEffect transition="in" filter="wipe(left)">
                                      <p:cBhvr>
                                        <p:cTn id="41" dur="500"/>
                                        <p:tgtEl>
                                          <p:spTgt spid="34"/>
                                        </p:tgtEl>
                                      </p:cBhvr>
                                    </p:animEffect>
                                  </p:childTnLst>
                                </p:cTn>
                              </p:par>
                              <p:par>
                                <p:cTn id="42" presetID="53" presetClass="entr" presetSubtype="16" fill="hold" nodeType="withEffect">
                                  <p:stCondLst>
                                    <p:cond delay="50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par>
                                <p:cTn id="47" presetID="22" presetClass="entr" presetSubtype="8" fill="hold" grpId="0" nodeType="withEffect">
                                  <p:stCondLst>
                                    <p:cond delay="50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2" grpId="0" animBg="1"/>
      <p:bldP spid="34" grpId="0" animBg="1"/>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2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30" name="矩形 53"/>
          <p:cNvSpPr>
            <a:spLocks noChangeArrowheads="1"/>
          </p:cNvSpPr>
          <p:nvPr/>
        </p:nvSpPr>
        <p:spPr bwMode="auto">
          <a:xfrm>
            <a:off x="0" y="294899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0" y="378928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32"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967" y="325617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5765664" y="647700"/>
            <a:ext cx="2944304" cy="1800000"/>
            <a:chOff x="5765664" y="0"/>
            <a:chExt cx="2944304" cy="1800000"/>
          </a:xfrm>
        </p:grpSpPr>
        <p:sp>
          <p:nvSpPr>
            <p:cNvPr id="35" name="等腰三角形 34"/>
            <p:cNvSpPr/>
            <p:nvPr/>
          </p:nvSpPr>
          <p:spPr>
            <a:xfrm rot="16200000">
              <a:off x="5167816" y="597848"/>
              <a:ext cx="1800000" cy="604304"/>
            </a:xfrm>
            <a:prstGeom prst="triangle">
              <a:avLst>
                <a:gd name="adj" fmla="val 66425"/>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53"/>
            <p:cNvSpPr>
              <a:spLocks noChangeArrowheads="1"/>
            </p:cNvSpPr>
            <p:nvPr/>
          </p:nvSpPr>
          <p:spPr bwMode="auto">
            <a:xfrm>
              <a:off x="6369968" y="1440000"/>
              <a:ext cx="2340000" cy="360000"/>
            </a:xfrm>
            <a:prstGeom prst="rect">
              <a:avLst/>
            </a:prstGeom>
            <a:solidFill>
              <a:srgbClr val="0053A3"/>
            </a:solidFill>
            <a:ln w="9525">
              <a:no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100" dirty="0">
                <a:solidFill>
                  <a:schemeClr val="bg1"/>
                </a:solidFill>
              </a:endParaRPr>
            </a:p>
          </p:txBody>
        </p:sp>
      </p:grpSp>
      <p:grpSp>
        <p:nvGrpSpPr>
          <p:cNvPr id="39" name="组合 38"/>
          <p:cNvGrpSpPr/>
          <p:nvPr/>
        </p:nvGrpSpPr>
        <p:grpSpPr>
          <a:xfrm>
            <a:off x="2806081" y="2726100"/>
            <a:ext cx="2940886" cy="1800000"/>
            <a:chOff x="2806081" y="1011600"/>
            <a:chExt cx="2940886" cy="1800000"/>
          </a:xfrm>
        </p:grpSpPr>
        <p:sp>
          <p:nvSpPr>
            <p:cNvPr id="40" name="等腰三角形 39"/>
            <p:cNvSpPr/>
            <p:nvPr/>
          </p:nvSpPr>
          <p:spPr>
            <a:xfrm rot="5400000" flipH="1">
              <a:off x="4544815" y="1609448"/>
              <a:ext cx="1799999" cy="604304"/>
            </a:xfrm>
            <a:prstGeom prst="triangle">
              <a:avLst>
                <a:gd name="adj" fmla="val 59598"/>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53"/>
            <p:cNvSpPr>
              <a:spLocks noChangeArrowheads="1"/>
            </p:cNvSpPr>
            <p:nvPr/>
          </p:nvSpPr>
          <p:spPr bwMode="auto">
            <a:xfrm>
              <a:off x="2806081" y="2451600"/>
              <a:ext cx="2340000" cy="360000"/>
            </a:xfrm>
            <a:prstGeom prst="rect">
              <a:avLst/>
            </a:prstGeom>
            <a:solidFill>
              <a:srgbClr val="0053A3"/>
            </a:solidFill>
            <a:ln w="9525">
              <a:no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100" dirty="0">
                <a:solidFill>
                  <a:schemeClr val="bg1"/>
                </a:solidFill>
              </a:endParaRPr>
            </a:p>
          </p:txBody>
        </p:sp>
      </p:grpSp>
      <p:grpSp>
        <p:nvGrpSpPr>
          <p:cNvPr id="44" name="组合 43"/>
          <p:cNvGrpSpPr/>
          <p:nvPr/>
        </p:nvGrpSpPr>
        <p:grpSpPr>
          <a:xfrm>
            <a:off x="5803764" y="4487936"/>
            <a:ext cx="2944304" cy="1799064"/>
            <a:chOff x="5765664" y="2024136"/>
            <a:chExt cx="2944304" cy="1799064"/>
          </a:xfrm>
        </p:grpSpPr>
        <p:sp>
          <p:nvSpPr>
            <p:cNvPr id="45" name="等腰三角形 44"/>
            <p:cNvSpPr/>
            <p:nvPr/>
          </p:nvSpPr>
          <p:spPr>
            <a:xfrm rot="16200000">
              <a:off x="5168284" y="2621516"/>
              <a:ext cx="1799063" cy="604304"/>
            </a:xfrm>
            <a:prstGeom prst="triangle">
              <a:avLst>
                <a:gd name="adj" fmla="val 51961"/>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53"/>
            <p:cNvSpPr>
              <a:spLocks noChangeArrowheads="1"/>
            </p:cNvSpPr>
            <p:nvPr/>
          </p:nvSpPr>
          <p:spPr bwMode="auto">
            <a:xfrm>
              <a:off x="6369968" y="3463200"/>
              <a:ext cx="2340000" cy="360000"/>
            </a:xfrm>
            <a:prstGeom prst="rect">
              <a:avLst/>
            </a:prstGeom>
            <a:solidFill>
              <a:srgbClr val="0053A3"/>
            </a:solidFill>
            <a:ln w="9525">
              <a:no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100" dirty="0">
                <a:solidFill>
                  <a:schemeClr val="bg1"/>
                </a:solidFill>
              </a:endParaRPr>
            </a:p>
          </p:txBody>
        </p:sp>
      </p:grpSp>
      <p:sp>
        <p:nvSpPr>
          <p:cNvPr id="64"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13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5765664" y="-443700"/>
            <a:ext cx="0" cy="7845986"/>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5567664" y="1125412"/>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67" name="椭圆 66"/>
          <p:cNvSpPr/>
          <p:nvPr/>
        </p:nvSpPr>
        <p:spPr>
          <a:xfrm>
            <a:off x="5567664" y="3267150"/>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2</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68" name="椭圆 67"/>
          <p:cNvSpPr/>
          <p:nvPr/>
        </p:nvSpPr>
        <p:spPr>
          <a:xfrm>
            <a:off x="5580364" y="5154888"/>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3</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74" name="文本框 16"/>
          <p:cNvSpPr txBox="1"/>
          <p:nvPr/>
        </p:nvSpPr>
        <p:spPr>
          <a:xfrm>
            <a:off x="6389689" y="1059089"/>
            <a:ext cx="2157411" cy="707886"/>
          </a:xfrm>
          <a:prstGeom prst="rect">
            <a:avLst/>
          </a:prstGeom>
          <a:noFill/>
        </p:spPr>
        <p:txBody>
          <a:bodyPr wrap="square" rtlCol="0">
            <a:spAutoFit/>
          </a:bodyPr>
          <a:lstStyle/>
          <a:p>
            <a:r>
              <a:rPr lang="en-US" altLang="zh-CN" sz="2000" b="1" dirty="0">
                <a:solidFill>
                  <a:srgbClr val="0053A3"/>
                </a:solidFill>
                <a:latin typeface="微软雅黑" panose="020B0503020204020204" pitchFamily="34" charset="-122"/>
                <a:ea typeface="微软雅黑" panose="020B0503020204020204" pitchFamily="34" charset="-122"/>
              </a:rPr>
              <a:t>Android</a:t>
            </a:r>
            <a:r>
              <a:rPr lang="zh-CN" altLang="en-US" sz="2000" b="1" dirty="0">
                <a:solidFill>
                  <a:srgbClr val="0053A3"/>
                </a:solidFill>
                <a:latin typeface="微软雅黑" panose="020B0503020204020204" pitchFamily="34" charset="-122"/>
                <a:ea typeface="微软雅黑" panose="020B0503020204020204" pitchFamily="34" charset="-122"/>
              </a:rPr>
              <a:t>平台原生</a:t>
            </a:r>
            <a:r>
              <a:rPr lang="en-US" altLang="zh-CN" sz="2000" b="1" dirty="0">
                <a:solidFill>
                  <a:srgbClr val="0053A3"/>
                </a:solidFill>
                <a:latin typeface="微软雅黑" panose="020B0503020204020204" pitchFamily="34" charset="-122"/>
                <a:ea typeface="微软雅黑" panose="020B0503020204020204" pitchFamily="34" charset="-122"/>
              </a:rPr>
              <a:t>GCM</a:t>
            </a:r>
            <a:r>
              <a:rPr lang="zh-CN" altLang="en-US" sz="2000" b="1" dirty="0">
                <a:solidFill>
                  <a:srgbClr val="0053A3"/>
                </a:solidFill>
                <a:latin typeface="微软雅黑" panose="020B0503020204020204" pitchFamily="34" charset="-122"/>
                <a:ea typeface="微软雅黑" panose="020B0503020204020204" pitchFamily="34" charset="-122"/>
              </a:rPr>
              <a:t>推送技术</a:t>
            </a:r>
          </a:p>
        </p:txBody>
      </p:sp>
      <p:sp>
        <p:nvSpPr>
          <p:cNvPr id="75" name="文本框 16"/>
          <p:cNvSpPr txBox="1"/>
          <p:nvPr/>
        </p:nvSpPr>
        <p:spPr>
          <a:xfrm>
            <a:off x="2960689" y="3179989"/>
            <a:ext cx="2157411" cy="707886"/>
          </a:xfrm>
          <a:prstGeom prst="rect">
            <a:avLst/>
          </a:prstGeom>
          <a:noFill/>
        </p:spPr>
        <p:txBody>
          <a:bodyPr wrap="square" rtlCol="0">
            <a:spAutoFit/>
          </a:bodyPr>
          <a:lstStyle/>
          <a:p>
            <a:r>
              <a:rPr lang="zh-CN" altLang="en-US" sz="2000" b="1" dirty="0">
                <a:solidFill>
                  <a:srgbClr val="0053A3"/>
                </a:solidFill>
                <a:latin typeface="微软雅黑" panose="020B0503020204020204" pitchFamily="34" charset="-122"/>
                <a:ea typeface="微软雅黑" panose="020B0503020204020204" pitchFamily="34" charset="-122"/>
              </a:rPr>
              <a:t>采用</a:t>
            </a:r>
            <a:r>
              <a:rPr lang="en-US" altLang="zh-CN" sz="2000" b="1" dirty="0">
                <a:solidFill>
                  <a:srgbClr val="0053A3"/>
                </a:solidFill>
                <a:latin typeface="微软雅黑" panose="020B0503020204020204" pitchFamily="34" charset="-122"/>
                <a:ea typeface="微软雅黑" panose="020B0503020204020204" pitchFamily="34" charset="-122"/>
              </a:rPr>
              <a:t>MQTT</a:t>
            </a:r>
            <a:r>
              <a:rPr lang="zh-CN" altLang="en-US" sz="2000" b="1" dirty="0">
                <a:solidFill>
                  <a:srgbClr val="0053A3"/>
                </a:solidFill>
                <a:latin typeface="微软雅黑" panose="020B0503020204020204" pitchFamily="34" charset="-122"/>
                <a:ea typeface="微软雅黑" panose="020B0503020204020204" pitchFamily="34" charset="-122"/>
              </a:rPr>
              <a:t>实现的推送技术</a:t>
            </a:r>
          </a:p>
        </p:txBody>
      </p:sp>
      <p:sp>
        <p:nvSpPr>
          <p:cNvPr id="76" name="文本框 16"/>
          <p:cNvSpPr txBox="1"/>
          <p:nvPr/>
        </p:nvSpPr>
        <p:spPr>
          <a:xfrm>
            <a:off x="6402389" y="5008789"/>
            <a:ext cx="2157411" cy="707886"/>
          </a:xfrm>
          <a:prstGeom prst="rect">
            <a:avLst/>
          </a:prstGeom>
          <a:noFill/>
        </p:spPr>
        <p:txBody>
          <a:bodyPr wrap="square" rtlCol="0">
            <a:spAutoFit/>
          </a:bodyPr>
          <a:lstStyle/>
          <a:p>
            <a:r>
              <a:rPr lang="zh-CN" altLang="en-US" sz="2000" b="1" dirty="0">
                <a:solidFill>
                  <a:srgbClr val="0053A3"/>
                </a:solidFill>
                <a:latin typeface="微软雅黑" panose="020B0503020204020204" pitchFamily="34" charset="-122"/>
                <a:ea typeface="微软雅黑" panose="020B0503020204020204" pitchFamily="34" charset="-122"/>
              </a:rPr>
              <a:t>采用</a:t>
            </a:r>
            <a:r>
              <a:rPr lang="en-US" altLang="zh-CN" sz="2000" b="1" dirty="0">
                <a:solidFill>
                  <a:srgbClr val="0053A3"/>
                </a:solidFill>
                <a:latin typeface="微软雅黑" panose="020B0503020204020204" pitchFamily="34" charset="-122"/>
                <a:ea typeface="微软雅黑" panose="020B0503020204020204" pitchFamily="34" charset="-122"/>
              </a:rPr>
              <a:t>XMPP</a:t>
            </a:r>
            <a:r>
              <a:rPr lang="zh-CN" altLang="en-US" sz="2000" b="1" dirty="0">
                <a:solidFill>
                  <a:srgbClr val="0053A3"/>
                </a:solidFill>
                <a:latin typeface="微软雅黑" panose="020B0503020204020204" pitchFamily="34" charset="-122"/>
                <a:ea typeface="微软雅黑" panose="020B0503020204020204" pitchFamily="34" charset="-122"/>
              </a:rPr>
              <a:t>实现的推送技术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right)">
                                      <p:cBhvr>
                                        <p:cTn id="7" dur="500"/>
                                        <p:tgtEl>
                                          <p:spTgt spid="64"/>
                                        </p:tgtEl>
                                      </p:cBhvr>
                                    </p:animEffect>
                                  </p:childTnLst>
                                </p:cTn>
                              </p:par>
                              <p:par>
                                <p:cTn id="8" presetID="22" presetClass="entr" presetSubtype="1"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up)">
                                      <p:cBhvr>
                                        <p:cTn id="10" dur="500"/>
                                        <p:tgtEl>
                                          <p:spTgt spid="65"/>
                                        </p:tgtEl>
                                      </p:cBhvr>
                                    </p:animEffect>
                                  </p:childTnLst>
                                </p:cTn>
                              </p:par>
                              <p:par>
                                <p:cTn id="11" presetID="2" presetClass="entr" presetSubtype="1" fill="hold" grpId="0" nodeType="withEffect">
                                  <p:stCondLst>
                                    <p:cond delay="250"/>
                                  </p:stCondLst>
                                  <p:childTnLst>
                                    <p:set>
                                      <p:cBhvr>
                                        <p:cTn id="12" dur="1" fill="hold">
                                          <p:stCondLst>
                                            <p:cond delay="0"/>
                                          </p:stCondLst>
                                        </p:cTn>
                                        <p:tgtEl>
                                          <p:spTgt spid="66"/>
                                        </p:tgtEl>
                                        <p:attrNameLst>
                                          <p:attrName>style.visibility</p:attrName>
                                        </p:attrNameLst>
                                      </p:cBhvr>
                                      <p:to>
                                        <p:strVal val="visible"/>
                                      </p:to>
                                    </p:set>
                                    <p:anim calcmode="lin" valueType="num">
                                      <p:cBhvr additive="base">
                                        <p:cTn id="13" dur="500" fill="hold"/>
                                        <p:tgtEl>
                                          <p:spTgt spid="66"/>
                                        </p:tgtEl>
                                        <p:attrNameLst>
                                          <p:attrName>ppt_x</p:attrName>
                                        </p:attrNameLst>
                                      </p:cBhvr>
                                      <p:tavLst>
                                        <p:tav tm="0">
                                          <p:val>
                                            <p:strVal val="#ppt_x"/>
                                          </p:val>
                                        </p:tav>
                                        <p:tav tm="100000">
                                          <p:val>
                                            <p:strVal val="#ppt_x"/>
                                          </p:val>
                                        </p:tav>
                                      </p:tavLst>
                                    </p:anim>
                                    <p:anim calcmode="lin" valueType="num">
                                      <p:cBhvr additive="base">
                                        <p:cTn id="14" dur="500" fill="hold"/>
                                        <p:tgtEl>
                                          <p:spTgt spid="66"/>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250"/>
                                  </p:stCondLst>
                                  <p:childTnLst>
                                    <p:set>
                                      <p:cBhvr>
                                        <p:cTn id="16" dur="1" fill="hold">
                                          <p:stCondLst>
                                            <p:cond delay="0"/>
                                          </p:stCondLst>
                                        </p:cTn>
                                        <p:tgtEl>
                                          <p:spTgt spid="67"/>
                                        </p:tgtEl>
                                        <p:attrNameLst>
                                          <p:attrName>style.visibility</p:attrName>
                                        </p:attrNameLst>
                                      </p:cBhvr>
                                      <p:to>
                                        <p:strVal val="visible"/>
                                      </p:to>
                                    </p:set>
                                    <p:anim calcmode="lin" valueType="num">
                                      <p:cBhvr additive="base">
                                        <p:cTn id="17" dur="500" fill="hold"/>
                                        <p:tgtEl>
                                          <p:spTgt spid="67"/>
                                        </p:tgtEl>
                                        <p:attrNameLst>
                                          <p:attrName>ppt_x</p:attrName>
                                        </p:attrNameLst>
                                      </p:cBhvr>
                                      <p:tavLst>
                                        <p:tav tm="0">
                                          <p:val>
                                            <p:strVal val="#ppt_x"/>
                                          </p:val>
                                        </p:tav>
                                        <p:tav tm="100000">
                                          <p:val>
                                            <p:strVal val="#ppt_x"/>
                                          </p:val>
                                        </p:tav>
                                      </p:tavLst>
                                    </p:anim>
                                    <p:anim calcmode="lin" valueType="num">
                                      <p:cBhvr additive="base">
                                        <p:cTn id="18" dur="500" fill="hold"/>
                                        <p:tgtEl>
                                          <p:spTgt spid="67"/>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250"/>
                                  </p:stCondLst>
                                  <p:childTnLst>
                                    <p:set>
                                      <p:cBhvr>
                                        <p:cTn id="20" dur="1" fill="hold">
                                          <p:stCondLst>
                                            <p:cond delay="0"/>
                                          </p:stCondLst>
                                        </p:cTn>
                                        <p:tgtEl>
                                          <p:spTgt spid="68"/>
                                        </p:tgtEl>
                                        <p:attrNameLst>
                                          <p:attrName>style.visibility</p:attrName>
                                        </p:attrNameLst>
                                      </p:cBhvr>
                                      <p:to>
                                        <p:strVal val="visible"/>
                                      </p:to>
                                    </p:set>
                                    <p:anim calcmode="lin" valueType="num">
                                      <p:cBhvr additive="base">
                                        <p:cTn id="21" dur="500" fill="hold"/>
                                        <p:tgtEl>
                                          <p:spTgt spid="68"/>
                                        </p:tgtEl>
                                        <p:attrNameLst>
                                          <p:attrName>ppt_x</p:attrName>
                                        </p:attrNameLst>
                                      </p:cBhvr>
                                      <p:tavLst>
                                        <p:tav tm="0">
                                          <p:val>
                                            <p:strVal val="#ppt_x"/>
                                          </p:val>
                                        </p:tav>
                                        <p:tav tm="100000">
                                          <p:val>
                                            <p:strVal val="#ppt_x"/>
                                          </p:val>
                                        </p:tav>
                                      </p:tavLst>
                                    </p:anim>
                                    <p:anim calcmode="lin" valueType="num">
                                      <p:cBhvr additive="base">
                                        <p:cTn id="22" dur="500" fill="hold"/>
                                        <p:tgtEl>
                                          <p:spTgt spid="68"/>
                                        </p:tgtEl>
                                        <p:attrNameLst>
                                          <p:attrName>ppt_y</p:attrName>
                                        </p:attrNameLst>
                                      </p:cBhvr>
                                      <p:tavLst>
                                        <p:tav tm="0">
                                          <p:val>
                                            <p:strVal val="0-#ppt_h/2"/>
                                          </p:val>
                                        </p:tav>
                                        <p:tav tm="100000">
                                          <p:val>
                                            <p:strVal val="#ppt_y"/>
                                          </p:val>
                                        </p:tav>
                                      </p:tavLst>
                                    </p:anim>
                                  </p:childTnLst>
                                </p:cTn>
                              </p:par>
                              <p:par>
                                <p:cTn id="23" presetID="22" presetClass="entr" presetSubtype="2" fill="hold"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8" fill="hold" nodeType="withEffect">
                                  <p:stCondLst>
                                    <p:cond delay="75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8" fill="hold" nodeType="withEffect">
                                  <p:stCondLst>
                                    <p:cond delay="750"/>
                                  </p:stCondLst>
                                  <p:childTnLst>
                                    <p:set>
                                      <p:cBhvr>
                                        <p:cTn id="30" dur="1" fill="hold">
                                          <p:stCondLst>
                                            <p:cond delay="0"/>
                                          </p:stCondLst>
                                        </p:cTn>
                                        <p:tgtEl>
                                          <p:spTgt spid="44"/>
                                        </p:tgtEl>
                                        <p:attrNameLst>
                                          <p:attrName>style.visibility</p:attrName>
                                        </p:attrNameLst>
                                      </p:cBhvr>
                                      <p:to>
                                        <p:strVal val="visible"/>
                                      </p:to>
                                    </p:set>
                                    <p:animEffect transition="in" filter="wipe(left)">
                                      <p:cBhvr>
                                        <p:cTn id="31" dur="500"/>
                                        <p:tgtEl>
                                          <p:spTgt spid="4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wipe(left)">
                                      <p:cBhvr>
                                        <p:cTn id="34" dur="500"/>
                                        <p:tgtEl>
                                          <p:spTgt spid="7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left)">
                                      <p:cBhvr>
                                        <p:cTn id="37" dur="500"/>
                                        <p:tgtEl>
                                          <p:spTgt spid="7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6" grpId="0" animBg="1"/>
      <p:bldP spid="67" grpId="0" animBg="1"/>
      <p:bldP spid="68" grpId="0" animBg="1"/>
      <p:bldP spid="74" grpId="0"/>
      <p:bldP spid="75" grpId="0"/>
      <p:bldP spid="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2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30" name="矩形 53"/>
          <p:cNvSpPr>
            <a:spLocks noChangeArrowheads="1"/>
          </p:cNvSpPr>
          <p:nvPr/>
        </p:nvSpPr>
        <p:spPr bwMode="auto">
          <a:xfrm>
            <a:off x="0" y="294899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0" y="378928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32"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967" y="325617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14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2592388" y="563789"/>
            <a:ext cx="6119812" cy="400110"/>
          </a:xfrm>
          <a:prstGeom prst="rect">
            <a:avLst/>
          </a:prstGeom>
          <a:noFill/>
        </p:spPr>
        <p:txBody>
          <a:bodyPr wrap="square" rtlCol="0">
            <a:spAutoFit/>
          </a:bodyPr>
          <a:lstStyle/>
          <a:p>
            <a:r>
              <a:rPr lang="zh-CN" altLang="en-US" sz="2000" b="1" dirty="0">
                <a:solidFill>
                  <a:srgbClr val="0053A3"/>
                </a:solidFill>
                <a:latin typeface="微软雅黑" panose="020B0503020204020204" pitchFamily="34" charset="-122"/>
                <a:ea typeface="微软雅黑" panose="020B0503020204020204" pitchFamily="34" charset="-122"/>
              </a:rPr>
              <a:t>现有三大推送技术优缺点</a:t>
            </a:r>
          </a:p>
        </p:txBody>
      </p:sp>
      <p:sp>
        <p:nvSpPr>
          <p:cNvPr id="17" name="文本框 77"/>
          <p:cNvSpPr txBox="1"/>
          <p:nvPr/>
        </p:nvSpPr>
        <p:spPr>
          <a:xfrm>
            <a:off x="2630488" y="1097189"/>
            <a:ext cx="6119812" cy="5324535"/>
          </a:xfrm>
          <a:prstGeom prst="rect">
            <a:avLst/>
          </a:prstGeom>
          <a:noFill/>
        </p:spPr>
        <p:txBody>
          <a:bodyPr wrap="square" rtlCol="0">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Android</a:t>
            </a:r>
            <a:r>
              <a:rPr lang="zh-CN" altLang="en-US" sz="2000" b="1" dirty="0">
                <a:solidFill>
                  <a:srgbClr val="FF0000"/>
                </a:solidFill>
                <a:latin typeface="微软雅黑" panose="020B0503020204020204" pitchFamily="34" charset="-122"/>
                <a:ea typeface="微软雅黑" panose="020B0503020204020204" pitchFamily="34" charset="-122"/>
              </a:rPr>
              <a:t>平台原生</a:t>
            </a:r>
            <a:r>
              <a:rPr lang="en-US" altLang="zh-CN" sz="2000" b="1" dirty="0">
                <a:solidFill>
                  <a:srgbClr val="FF0000"/>
                </a:solidFill>
                <a:latin typeface="微软雅黑" panose="020B0503020204020204" pitchFamily="34" charset="-122"/>
                <a:ea typeface="微软雅黑" panose="020B0503020204020204" pitchFamily="34" charset="-122"/>
              </a:rPr>
              <a:t>GCM</a:t>
            </a:r>
            <a:r>
              <a:rPr lang="zh-CN" altLang="en-US" sz="2000" b="1" dirty="0">
                <a:solidFill>
                  <a:srgbClr val="FF0000"/>
                </a:solidFill>
                <a:latin typeface="微软雅黑" panose="020B0503020204020204" pitchFamily="34" charset="-122"/>
                <a:ea typeface="微软雅黑" panose="020B0503020204020204" pitchFamily="34" charset="-122"/>
              </a:rPr>
              <a:t>推送技术</a:t>
            </a:r>
            <a:endParaRPr lang="en-US" altLang="zh-CN" sz="2000" b="1" dirty="0">
              <a:solidFill>
                <a:srgbClr val="FF0000"/>
              </a:solidFill>
              <a:latin typeface="微软雅黑" panose="020B0503020204020204" pitchFamily="34" charset="-122"/>
              <a:ea typeface="微软雅黑" panose="020B0503020204020204" pitchFamily="34" charset="-122"/>
            </a:endParaRPr>
          </a:p>
          <a:p>
            <a:r>
              <a:rPr lang="zh-CN" altLang="en-US" sz="2000" b="1" dirty="0">
                <a:solidFill>
                  <a:srgbClr val="0053A3"/>
                </a:solidFill>
                <a:latin typeface="微软雅黑" panose="020B0503020204020204" pitchFamily="34" charset="-122"/>
                <a:ea typeface="微软雅黑" panose="020B0503020204020204" pitchFamily="34" charset="-122"/>
              </a:rPr>
              <a:t>优点：</a:t>
            </a:r>
            <a:r>
              <a:rPr lang="en-US" altLang="zh-CN" sz="2000" b="1" dirty="0">
                <a:solidFill>
                  <a:srgbClr val="0053A3"/>
                </a:solidFill>
                <a:latin typeface="微软雅黑" panose="020B0503020204020204" pitchFamily="34" charset="-122"/>
                <a:ea typeface="微软雅黑" panose="020B0503020204020204" pitchFamily="34" charset="-122"/>
              </a:rPr>
              <a:t>Google</a:t>
            </a:r>
            <a:r>
              <a:rPr lang="zh-CN" altLang="en-US" sz="2000" b="1" dirty="0">
                <a:solidFill>
                  <a:srgbClr val="0053A3"/>
                </a:solidFill>
                <a:latin typeface="微软雅黑" panose="020B0503020204020204" pitchFamily="34" charset="-122"/>
                <a:ea typeface="微软雅黑" panose="020B0503020204020204" pitchFamily="34" charset="-122"/>
              </a:rPr>
              <a:t>在系统级层面实现的推送技术，不需 </a:t>
            </a:r>
            <a:endParaRPr lang="en-US" altLang="zh-CN" sz="2000" b="1" dirty="0">
              <a:solidFill>
                <a:srgbClr val="0053A3"/>
              </a:solidFill>
              <a:latin typeface="微软雅黑" panose="020B0503020204020204" pitchFamily="34" charset="-122"/>
              <a:ea typeface="微软雅黑" panose="020B0503020204020204" pitchFamily="34" charset="-122"/>
            </a:endParaRPr>
          </a:p>
          <a:p>
            <a:r>
              <a:rPr lang="en-US" altLang="zh-CN" sz="2000" b="1" dirty="0">
                <a:solidFill>
                  <a:srgbClr val="0053A3"/>
                </a:solidFill>
                <a:latin typeface="微软雅黑" panose="020B0503020204020204" pitchFamily="34" charset="-122"/>
                <a:ea typeface="微软雅黑" panose="020B0503020204020204" pitchFamily="34" charset="-122"/>
              </a:rPr>
              <a:t>          </a:t>
            </a:r>
            <a:r>
              <a:rPr lang="zh-CN" altLang="en-US" sz="2000" b="1" dirty="0">
                <a:solidFill>
                  <a:srgbClr val="0053A3"/>
                </a:solidFill>
                <a:latin typeface="微软雅黑" panose="020B0503020204020204" pitchFamily="34" charset="-122"/>
                <a:ea typeface="微软雅黑" panose="020B0503020204020204" pitchFamily="34" charset="-122"/>
              </a:rPr>
              <a:t>要额外耗电运行后台服务便可以接收推送消息</a:t>
            </a:r>
            <a:endParaRPr lang="en-US" altLang="zh-CN" sz="2000" b="1" dirty="0">
              <a:solidFill>
                <a:srgbClr val="0053A3"/>
              </a:solidFill>
              <a:latin typeface="微软雅黑" panose="020B0503020204020204" pitchFamily="34" charset="-122"/>
              <a:ea typeface="微软雅黑" panose="020B0503020204020204" pitchFamily="34" charset="-122"/>
            </a:endParaRPr>
          </a:p>
          <a:p>
            <a:r>
              <a:rPr lang="en-US" altLang="zh-CN" sz="2000" b="1" dirty="0">
                <a:solidFill>
                  <a:srgbClr val="0053A3"/>
                </a:solidFill>
                <a:latin typeface="微软雅黑" panose="020B0503020204020204" pitchFamily="34" charset="-122"/>
                <a:ea typeface="微软雅黑" panose="020B0503020204020204" pitchFamily="34" charset="-122"/>
              </a:rPr>
              <a:t>          </a:t>
            </a:r>
            <a:r>
              <a:rPr lang="zh-CN" altLang="en-US" sz="2000" b="1" dirty="0">
                <a:solidFill>
                  <a:srgbClr val="0053A3"/>
                </a:solidFill>
                <a:latin typeface="微软雅黑" panose="020B0503020204020204" pitchFamily="34" charset="-122"/>
                <a:ea typeface="微软雅黑" panose="020B0503020204020204" pitchFamily="34" charset="-122"/>
              </a:rPr>
              <a:t>，稳定性很强。</a:t>
            </a:r>
            <a:endParaRPr lang="en-US" altLang="zh-CN" sz="2000" b="1" dirty="0">
              <a:solidFill>
                <a:srgbClr val="0053A3"/>
              </a:solidFill>
              <a:latin typeface="微软雅黑" panose="020B0503020204020204" pitchFamily="34" charset="-122"/>
              <a:ea typeface="微软雅黑" panose="020B0503020204020204" pitchFamily="34" charset="-122"/>
            </a:endParaRPr>
          </a:p>
          <a:p>
            <a:r>
              <a:rPr lang="zh-CN" altLang="en-US" sz="2000" b="1" dirty="0">
                <a:solidFill>
                  <a:srgbClr val="0053A3"/>
                </a:solidFill>
                <a:latin typeface="微软雅黑" panose="020B0503020204020204" pitchFamily="34" charset="-122"/>
                <a:ea typeface="微软雅黑" panose="020B0503020204020204" pitchFamily="34" charset="-122"/>
              </a:rPr>
              <a:t>缺点：国内对</a:t>
            </a:r>
            <a:r>
              <a:rPr lang="en-US" altLang="zh-CN" sz="2000" b="1" dirty="0">
                <a:solidFill>
                  <a:srgbClr val="0053A3"/>
                </a:solidFill>
                <a:latin typeface="微软雅黑" panose="020B0503020204020204" pitchFamily="34" charset="-122"/>
                <a:ea typeface="微软雅黑" panose="020B0503020204020204" pitchFamily="34" charset="-122"/>
              </a:rPr>
              <a:t>Google</a:t>
            </a:r>
            <a:r>
              <a:rPr lang="zh-CN" altLang="en-US" sz="2000" b="1" dirty="0">
                <a:solidFill>
                  <a:srgbClr val="0053A3"/>
                </a:solidFill>
                <a:latin typeface="微软雅黑" panose="020B0503020204020204" pitchFamily="34" charset="-122"/>
                <a:ea typeface="微软雅黑" panose="020B0503020204020204" pitchFamily="34" charset="-122"/>
              </a:rPr>
              <a:t>的封锁导致这项服务基本不可</a:t>
            </a:r>
            <a:endParaRPr lang="en-US" altLang="zh-CN" sz="2000" b="1" dirty="0">
              <a:solidFill>
                <a:srgbClr val="0053A3"/>
              </a:solidFill>
              <a:latin typeface="微软雅黑" panose="020B0503020204020204" pitchFamily="34" charset="-122"/>
              <a:ea typeface="微软雅黑" panose="020B0503020204020204" pitchFamily="34" charset="-122"/>
            </a:endParaRPr>
          </a:p>
          <a:p>
            <a:r>
              <a:rPr lang="en-US" altLang="zh-CN" sz="2000" b="1" dirty="0">
                <a:solidFill>
                  <a:srgbClr val="0053A3"/>
                </a:solidFill>
                <a:latin typeface="微软雅黑" panose="020B0503020204020204" pitchFamily="34" charset="-122"/>
                <a:ea typeface="微软雅黑" panose="020B0503020204020204" pitchFamily="34" charset="-122"/>
              </a:rPr>
              <a:t>          </a:t>
            </a:r>
            <a:r>
              <a:rPr lang="zh-CN" altLang="en-US" sz="2000" b="1" dirty="0">
                <a:solidFill>
                  <a:srgbClr val="0053A3"/>
                </a:solidFill>
                <a:latin typeface="微软雅黑" panose="020B0503020204020204" pitchFamily="34" charset="-122"/>
                <a:ea typeface="微软雅黑" panose="020B0503020204020204" pitchFamily="34" charset="-122"/>
              </a:rPr>
              <a:t>用。</a:t>
            </a:r>
            <a:endParaRPr lang="en-US" altLang="zh-CN" sz="2000" b="1" dirty="0">
              <a:solidFill>
                <a:srgbClr val="0053A3"/>
              </a:solidFill>
              <a:latin typeface="微软雅黑" panose="020B0503020204020204" pitchFamily="34" charset="-122"/>
              <a:ea typeface="微软雅黑" panose="020B0503020204020204" pitchFamily="34" charset="-122"/>
            </a:endParaRPr>
          </a:p>
          <a:p>
            <a:r>
              <a:rPr lang="zh-CN" altLang="en-US" sz="2000" b="1" dirty="0">
                <a:solidFill>
                  <a:srgbClr val="FF0000"/>
                </a:solidFill>
                <a:latin typeface="微软雅黑" panose="020B0503020204020204" pitchFamily="34" charset="-122"/>
                <a:ea typeface="微软雅黑" panose="020B0503020204020204" pitchFamily="34" charset="-122"/>
              </a:rPr>
              <a:t>采用</a:t>
            </a:r>
            <a:r>
              <a:rPr lang="en-US" altLang="zh-CN" sz="2000" b="1" dirty="0">
                <a:solidFill>
                  <a:srgbClr val="FF0000"/>
                </a:solidFill>
                <a:latin typeface="微软雅黑" panose="020B0503020204020204" pitchFamily="34" charset="-122"/>
                <a:ea typeface="微软雅黑" panose="020B0503020204020204" pitchFamily="34" charset="-122"/>
              </a:rPr>
              <a:t>MQTT</a:t>
            </a:r>
            <a:r>
              <a:rPr lang="zh-CN" altLang="en-US" sz="2000" b="1" dirty="0">
                <a:solidFill>
                  <a:srgbClr val="FF0000"/>
                </a:solidFill>
                <a:latin typeface="微软雅黑" panose="020B0503020204020204" pitchFamily="34" charset="-122"/>
                <a:ea typeface="微软雅黑" panose="020B0503020204020204" pitchFamily="34" charset="-122"/>
              </a:rPr>
              <a:t>实现的推送技术</a:t>
            </a:r>
            <a:endParaRPr lang="en-US" altLang="zh-CN" sz="2000" b="1" dirty="0">
              <a:solidFill>
                <a:srgbClr val="FF0000"/>
              </a:solidFill>
              <a:latin typeface="微软雅黑" panose="020B0503020204020204" pitchFamily="34" charset="-122"/>
              <a:ea typeface="微软雅黑" panose="020B0503020204020204" pitchFamily="34" charset="-122"/>
            </a:endParaRPr>
          </a:p>
          <a:p>
            <a:r>
              <a:rPr lang="zh-CN" altLang="en-US" sz="2000" b="1" dirty="0">
                <a:solidFill>
                  <a:srgbClr val="0053A3"/>
                </a:solidFill>
                <a:latin typeface="微软雅黑" panose="020B0503020204020204" pitchFamily="34" charset="-122"/>
                <a:ea typeface="微软雅黑" panose="020B0503020204020204" pitchFamily="34" charset="-122"/>
              </a:rPr>
              <a:t>优点：比较适用于网络受限的情形，比如网络代价较</a:t>
            </a:r>
            <a:endParaRPr lang="en-US" altLang="zh-CN" sz="2000" b="1" dirty="0">
              <a:solidFill>
                <a:srgbClr val="0053A3"/>
              </a:solidFill>
              <a:latin typeface="微软雅黑" panose="020B0503020204020204" pitchFamily="34" charset="-122"/>
              <a:ea typeface="微软雅黑" panose="020B0503020204020204" pitchFamily="34" charset="-122"/>
            </a:endParaRPr>
          </a:p>
          <a:p>
            <a:r>
              <a:rPr lang="en-US" altLang="zh-CN" sz="2000" b="1" dirty="0">
                <a:solidFill>
                  <a:srgbClr val="0053A3"/>
                </a:solidFill>
                <a:latin typeface="微软雅黑" panose="020B0503020204020204" pitchFamily="34" charset="-122"/>
                <a:ea typeface="微软雅黑" panose="020B0503020204020204" pitchFamily="34" charset="-122"/>
              </a:rPr>
              <a:t>          </a:t>
            </a:r>
            <a:r>
              <a:rPr lang="zh-CN" altLang="en-US" sz="2000" b="1" dirty="0">
                <a:solidFill>
                  <a:srgbClr val="0053A3"/>
                </a:solidFill>
                <a:latin typeface="微软雅黑" panose="020B0503020204020204" pitchFamily="34" charset="-122"/>
                <a:ea typeface="微软雅黑" panose="020B0503020204020204" pitchFamily="34" charset="-122"/>
              </a:rPr>
              <a:t>高、处理器及内存资源较紧张的情形。</a:t>
            </a:r>
            <a:endParaRPr lang="en-US" altLang="zh-CN" sz="2000" b="1" dirty="0">
              <a:solidFill>
                <a:srgbClr val="0053A3"/>
              </a:solidFill>
              <a:latin typeface="微软雅黑" panose="020B0503020204020204" pitchFamily="34" charset="-122"/>
              <a:ea typeface="微软雅黑" panose="020B0503020204020204" pitchFamily="34" charset="-122"/>
            </a:endParaRPr>
          </a:p>
          <a:p>
            <a:r>
              <a:rPr lang="zh-CN" altLang="en-US" sz="2000" b="1" dirty="0">
                <a:solidFill>
                  <a:srgbClr val="0053A3"/>
                </a:solidFill>
                <a:latin typeface="微软雅黑" panose="020B0503020204020204" pitchFamily="34" charset="-122"/>
                <a:ea typeface="微软雅黑" panose="020B0503020204020204" pitchFamily="34" charset="-122"/>
              </a:rPr>
              <a:t>缺点：本身框架不太成熟，实现起来比较复杂，另外</a:t>
            </a:r>
            <a:endParaRPr lang="en-US" altLang="zh-CN" sz="2000" b="1" dirty="0">
              <a:solidFill>
                <a:srgbClr val="0053A3"/>
              </a:solidFill>
              <a:latin typeface="微软雅黑" panose="020B0503020204020204" pitchFamily="34" charset="-122"/>
              <a:ea typeface="微软雅黑" panose="020B0503020204020204" pitchFamily="34" charset="-122"/>
            </a:endParaRPr>
          </a:p>
          <a:p>
            <a:r>
              <a:rPr lang="en-US" altLang="zh-CN" sz="2000" b="1" dirty="0">
                <a:solidFill>
                  <a:srgbClr val="0053A3"/>
                </a:solidFill>
                <a:latin typeface="微软雅黑" panose="020B0503020204020204" pitchFamily="34" charset="-122"/>
                <a:ea typeface="微软雅黑" panose="020B0503020204020204" pitchFamily="34" charset="-122"/>
              </a:rPr>
              <a:t>          </a:t>
            </a:r>
            <a:r>
              <a:rPr lang="zh-CN" altLang="en-US" sz="2000" b="1" dirty="0">
                <a:solidFill>
                  <a:srgbClr val="0053A3"/>
                </a:solidFill>
                <a:latin typeface="微软雅黑" panose="020B0503020204020204" pitchFamily="34" charset="-122"/>
                <a:ea typeface="微软雅黑" panose="020B0503020204020204" pitchFamily="34" charset="-122"/>
              </a:rPr>
              <a:t>服务端组件也不开源，部署成本比较高。</a:t>
            </a:r>
            <a:endParaRPr lang="en-US" altLang="zh-CN" sz="2000" b="1" dirty="0">
              <a:solidFill>
                <a:srgbClr val="0053A3"/>
              </a:solidFill>
              <a:latin typeface="微软雅黑" panose="020B0503020204020204" pitchFamily="34" charset="-122"/>
              <a:ea typeface="微软雅黑" panose="020B0503020204020204" pitchFamily="34" charset="-122"/>
            </a:endParaRPr>
          </a:p>
          <a:p>
            <a:r>
              <a:rPr lang="zh-CN" altLang="en-US" sz="2000" b="1" dirty="0">
                <a:solidFill>
                  <a:srgbClr val="FF0000"/>
                </a:solidFill>
                <a:latin typeface="微软雅黑" panose="020B0503020204020204" pitchFamily="34" charset="-122"/>
                <a:ea typeface="微软雅黑" panose="020B0503020204020204" pitchFamily="34" charset="-122"/>
              </a:rPr>
              <a:t>采用</a:t>
            </a:r>
            <a:r>
              <a:rPr lang="en-US" altLang="zh-CN" sz="2000" b="1" dirty="0">
                <a:solidFill>
                  <a:srgbClr val="FF0000"/>
                </a:solidFill>
                <a:latin typeface="微软雅黑" panose="020B0503020204020204" pitchFamily="34" charset="-122"/>
                <a:ea typeface="微软雅黑" panose="020B0503020204020204" pitchFamily="34" charset="-122"/>
              </a:rPr>
              <a:t>XMPP</a:t>
            </a:r>
            <a:r>
              <a:rPr lang="zh-CN" altLang="en-US" sz="2000" b="1" dirty="0">
                <a:solidFill>
                  <a:srgbClr val="FF0000"/>
                </a:solidFill>
                <a:latin typeface="微软雅黑" panose="020B0503020204020204" pitchFamily="34" charset="-122"/>
                <a:ea typeface="微软雅黑" panose="020B0503020204020204" pitchFamily="34" charset="-122"/>
              </a:rPr>
              <a:t>实现的推送技术</a:t>
            </a:r>
            <a:endParaRPr lang="en-US" altLang="zh-CN" sz="2000" b="1" dirty="0">
              <a:solidFill>
                <a:srgbClr val="FF0000"/>
              </a:solidFill>
              <a:latin typeface="微软雅黑" panose="020B0503020204020204" pitchFamily="34" charset="-122"/>
              <a:ea typeface="微软雅黑" panose="020B0503020204020204" pitchFamily="34" charset="-122"/>
            </a:endParaRPr>
          </a:p>
          <a:p>
            <a:r>
              <a:rPr lang="zh-CN" altLang="en-US" sz="2000" b="1" dirty="0">
                <a:solidFill>
                  <a:srgbClr val="0053A3"/>
                </a:solidFill>
                <a:latin typeface="微软雅黑" panose="020B0503020204020204" pitchFamily="34" charset="-122"/>
                <a:ea typeface="微软雅黑" panose="020B0503020204020204" pitchFamily="34" charset="-122"/>
              </a:rPr>
              <a:t>优点：是以</a:t>
            </a:r>
            <a:r>
              <a:rPr lang="en-US" altLang="zh-CN" sz="2000" b="1" dirty="0">
                <a:solidFill>
                  <a:srgbClr val="0053A3"/>
                </a:solidFill>
                <a:latin typeface="微软雅黑" panose="020B0503020204020204" pitchFamily="34" charset="-122"/>
                <a:ea typeface="微软雅黑" panose="020B0503020204020204" pitchFamily="34" charset="-122"/>
              </a:rPr>
              <a:t>XML</a:t>
            </a:r>
            <a:r>
              <a:rPr lang="zh-CN" altLang="en-US" sz="2000" b="1" dirty="0">
                <a:solidFill>
                  <a:srgbClr val="0053A3"/>
                </a:solidFill>
                <a:latin typeface="微软雅黑" panose="020B0503020204020204" pitchFamily="34" charset="-122"/>
                <a:ea typeface="微软雅黑" panose="020B0503020204020204" pitchFamily="34" charset="-122"/>
              </a:rPr>
              <a:t>为基础的开放式实时通信协议，并且</a:t>
            </a:r>
            <a:endParaRPr lang="en-US" altLang="zh-CN" sz="2000" b="1" dirty="0">
              <a:solidFill>
                <a:srgbClr val="0053A3"/>
              </a:solidFill>
              <a:latin typeface="微软雅黑" panose="020B0503020204020204" pitchFamily="34" charset="-122"/>
              <a:ea typeface="微软雅黑" panose="020B0503020204020204" pitchFamily="34" charset="-122"/>
            </a:endParaRPr>
          </a:p>
          <a:p>
            <a:r>
              <a:rPr lang="en-US" altLang="zh-CN" sz="2000" b="1" dirty="0">
                <a:solidFill>
                  <a:srgbClr val="0053A3"/>
                </a:solidFill>
                <a:latin typeface="微软雅黑" panose="020B0503020204020204" pitchFamily="34" charset="-122"/>
                <a:ea typeface="微软雅黑" panose="020B0503020204020204" pitchFamily="34" charset="-122"/>
              </a:rPr>
              <a:t>          </a:t>
            </a:r>
            <a:r>
              <a:rPr lang="zh-CN" altLang="en-US" sz="2000" b="1" dirty="0">
                <a:solidFill>
                  <a:srgbClr val="0053A3"/>
                </a:solidFill>
                <a:latin typeface="微软雅黑" panose="020B0503020204020204" pitchFamily="34" charset="-122"/>
                <a:ea typeface="微软雅黑" panose="020B0503020204020204" pitchFamily="34" charset="-122"/>
              </a:rPr>
              <a:t>经过</a:t>
            </a:r>
            <a:r>
              <a:rPr lang="en-US" altLang="zh-CN" sz="2000" b="1" dirty="0">
                <a:solidFill>
                  <a:srgbClr val="0053A3"/>
                </a:solidFill>
                <a:latin typeface="微软雅黑" panose="020B0503020204020204" pitchFamily="34" charset="-122"/>
                <a:ea typeface="微软雅黑" panose="020B0503020204020204" pitchFamily="34" charset="-122"/>
              </a:rPr>
              <a:t>IETF</a:t>
            </a:r>
            <a:r>
              <a:rPr lang="zh-CN" altLang="en-US" sz="2000" b="1" dirty="0">
                <a:solidFill>
                  <a:srgbClr val="0053A3"/>
                </a:solidFill>
                <a:latin typeface="微软雅黑" panose="020B0503020204020204" pitchFamily="34" charset="-122"/>
                <a:ea typeface="微软雅黑" panose="020B0503020204020204" pitchFamily="34" charset="-122"/>
              </a:rPr>
              <a:t>的标准化工作，相对来说比较稳定，</a:t>
            </a:r>
            <a:endParaRPr lang="en-US" altLang="zh-CN" sz="2000" b="1" dirty="0">
              <a:solidFill>
                <a:srgbClr val="0053A3"/>
              </a:solidFill>
              <a:latin typeface="微软雅黑" panose="020B0503020204020204" pitchFamily="34" charset="-122"/>
              <a:ea typeface="微软雅黑" panose="020B0503020204020204" pitchFamily="34" charset="-122"/>
            </a:endParaRPr>
          </a:p>
          <a:p>
            <a:r>
              <a:rPr lang="en-US" altLang="zh-CN" sz="2000" b="1" dirty="0">
                <a:solidFill>
                  <a:srgbClr val="0053A3"/>
                </a:solidFill>
                <a:latin typeface="微软雅黑" panose="020B0503020204020204" pitchFamily="34" charset="-122"/>
                <a:ea typeface="微软雅黑" panose="020B0503020204020204" pitchFamily="34" charset="-122"/>
              </a:rPr>
              <a:t>          </a:t>
            </a:r>
            <a:r>
              <a:rPr lang="zh-CN" altLang="en-US" sz="2000" b="1" dirty="0">
                <a:solidFill>
                  <a:srgbClr val="0053A3"/>
                </a:solidFill>
                <a:latin typeface="微软雅黑" panose="020B0503020204020204" pitchFamily="34" charset="-122"/>
                <a:ea typeface="微软雅黑" panose="020B0503020204020204" pitchFamily="34" charset="-122"/>
              </a:rPr>
              <a:t>同时针对</a:t>
            </a:r>
            <a:r>
              <a:rPr lang="en-US" altLang="zh-CN" sz="2000" b="1" dirty="0">
                <a:solidFill>
                  <a:srgbClr val="0053A3"/>
                </a:solidFill>
                <a:latin typeface="微软雅黑" panose="020B0503020204020204" pitchFamily="34" charset="-122"/>
                <a:ea typeface="微软雅黑" panose="020B0503020204020204" pitchFamily="34" charset="-122"/>
              </a:rPr>
              <a:t>XMPP</a:t>
            </a:r>
            <a:r>
              <a:rPr lang="zh-CN" altLang="en-US" sz="2000" b="1" dirty="0">
                <a:solidFill>
                  <a:srgbClr val="0053A3"/>
                </a:solidFill>
                <a:latin typeface="微软雅黑" panose="020B0503020204020204" pitchFamily="34" charset="-122"/>
                <a:ea typeface="微软雅黑" panose="020B0503020204020204" pitchFamily="34" charset="-122"/>
              </a:rPr>
              <a:t>的开源项目也比较活跃。</a:t>
            </a:r>
            <a:endParaRPr lang="en-US" altLang="zh-CN" sz="2000" b="1" dirty="0">
              <a:solidFill>
                <a:srgbClr val="0053A3"/>
              </a:solidFill>
              <a:latin typeface="微软雅黑" panose="020B0503020204020204" pitchFamily="34" charset="-122"/>
              <a:ea typeface="微软雅黑" panose="020B0503020204020204" pitchFamily="34" charset="-122"/>
            </a:endParaRPr>
          </a:p>
          <a:p>
            <a:r>
              <a:rPr lang="zh-CN" altLang="en-US" sz="2000" b="1" dirty="0">
                <a:solidFill>
                  <a:srgbClr val="0053A3"/>
                </a:solidFill>
                <a:latin typeface="微软雅黑" panose="020B0503020204020204" pitchFamily="34" charset="-122"/>
                <a:ea typeface="微软雅黑" panose="020B0503020204020204" pitchFamily="34" charset="-122"/>
              </a:rPr>
              <a:t>缺点：数据负载较重，协议较复杂，用于移动端较费</a:t>
            </a:r>
            <a:endParaRPr lang="en-US" altLang="zh-CN" sz="2000" b="1" dirty="0">
              <a:solidFill>
                <a:srgbClr val="0053A3"/>
              </a:solidFill>
              <a:latin typeface="微软雅黑" panose="020B0503020204020204" pitchFamily="34" charset="-122"/>
              <a:ea typeface="微软雅黑" panose="020B0503020204020204" pitchFamily="34" charset="-122"/>
            </a:endParaRPr>
          </a:p>
          <a:p>
            <a:r>
              <a:rPr lang="en-US" altLang="zh-CN" sz="2000" b="1" dirty="0">
                <a:solidFill>
                  <a:srgbClr val="0053A3"/>
                </a:solidFill>
                <a:latin typeface="微软雅黑" panose="020B0503020204020204" pitchFamily="34" charset="-122"/>
                <a:ea typeface="微软雅黑" panose="020B0503020204020204" pitchFamily="34" charset="-122"/>
              </a:rPr>
              <a:t>          </a:t>
            </a:r>
            <a:r>
              <a:rPr lang="zh-CN" altLang="en-US" sz="2000" b="1" dirty="0">
                <a:solidFill>
                  <a:srgbClr val="0053A3"/>
                </a:solidFill>
                <a:latin typeface="微软雅黑" panose="020B0503020204020204" pitchFamily="34" charset="-122"/>
                <a:ea typeface="微软雅黑" panose="020B0503020204020204" pitchFamily="34" charset="-122"/>
              </a:rPr>
              <a:t>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right)">
                                      <p:cBhvr>
                                        <p:cTn id="7" dur="500"/>
                                        <p:tgtEl>
                                          <p:spTgt spid="7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wipe(left)">
                                      <p:cBhvr>
                                        <p:cTn id="10" dur="500"/>
                                        <p:tgtEl>
                                          <p:spTgt spid="7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8"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2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30" name="矩形 53"/>
          <p:cNvSpPr>
            <a:spLocks noChangeArrowheads="1"/>
          </p:cNvSpPr>
          <p:nvPr/>
        </p:nvSpPr>
        <p:spPr bwMode="auto">
          <a:xfrm>
            <a:off x="0" y="294899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0" y="378928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32"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050" y="409646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5067360" y="3198168"/>
            <a:ext cx="3203110"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a:solidFill>
                  <a:prstClr val="black">
                    <a:alpha val="75000"/>
                  </a:prstClr>
                </a:solidFill>
              </a:rPr>
              <a:t>现有个性化推荐算法</a:t>
            </a:r>
          </a:p>
        </p:txBody>
      </p:sp>
      <p:grpSp>
        <p:nvGrpSpPr>
          <p:cNvPr id="6" name="组合 5"/>
          <p:cNvGrpSpPr/>
          <p:nvPr/>
        </p:nvGrpSpPr>
        <p:grpSpPr>
          <a:xfrm>
            <a:off x="2941638" y="2528888"/>
            <a:ext cx="1800225" cy="1800225"/>
            <a:chOff x="2941638" y="2528888"/>
            <a:chExt cx="1800225" cy="1800225"/>
          </a:xfrm>
        </p:grpSpPr>
        <p:sp>
          <p:nvSpPr>
            <p:cNvPr id="38" name="椭圆 37"/>
            <p:cNvSpPr/>
            <p:nvPr/>
          </p:nvSpPr>
          <p:spPr bwMode="auto">
            <a:xfrm>
              <a:off x="2941638" y="2528888"/>
              <a:ext cx="1800225" cy="1800225"/>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5"/>
            <p:cNvSpPr>
              <a:spLocks noEditPoints="1"/>
            </p:cNvSpPr>
            <p:nvPr/>
          </p:nvSpPr>
          <p:spPr bwMode="auto">
            <a:xfrm>
              <a:off x="3300186" y="2887437"/>
              <a:ext cx="1083128" cy="1083126"/>
            </a:xfrm>
            <a:custGeom>
              <a:avLst/>
              <a:gdLst>
                <a:gd name="T0" fmla="*/ 19 w 58"/>
                <a:gd name="T1" fmla="*/ 0 h 58"/>
                <a:gd name="T2" fmla="*/ 21 w 58"/>
                <a:gd name="T3" fmla="*/ 2 h 58"/>
                <a:gd name="T4" fmla="*/ 56 w 58"/>
                <a:gd name="T5" fmla="*/ 6 h 58"/>
                <a:gd name="T6" fmla="*/ 58 w 58"/>
                <a:gd name="T7" fmla="*/ 8 h 58"/>
                <a:gd name="T8" fmla="*/ 58 w 58"/>
                <a:gd name="T9" fmla="*/ 16 h 58"/>
                <a:gd name="T10" fmla="*/ 53 w 58"/>
                <a:gd name="T11" fmla="*/ 16 h 58"/>
                <a:gd name="T12" fmla="*/ 48 w 58"/>
                <a:gd name="T13" fmla="*/ 18 h 58"/>
                <a:gd name="T14" fmla="*/ 50 w 58"/>
                <a:gd name="T15" fmla="*/ 33 h 58"/>
                <a:gd name="T16" fmla="*/ 49 w 58"/>
                <a:gd name="T17" fmla="*/ 42 h 58"/>
                <a:gd name="T18" fmla="*/ 46 w 58"/>
                <a:gd name="T19" fmla="*/ 48 h 58"/>
                <a:gd name="T20" fmla="*/ 51 w 58"/>
                <a:gd name="T21" fmla="*/ 48 h 58"/>
                <a:gd name="T22" fmla="*/ 45 w 58"/>
                <a:gd name="T23" fmla="*/ 44 h 58"/>
                <a:gd name="T24" fmla="*/ 43 w 58"/>
                <a:gd name="T25" fmla="*/ 42 h 58"/>
                <a:gd name="T26" fmla="*/ 45 w 58"/>
                <a:gd name="T27" fmla="*/ 33 h 58"/>
                <a:gd name="T28" fmla="*/ 40 w 58"/>
                <a:gd name="T29" fmla="*/ 18 h 58"/>
                <a:gd name="T30" fmla="*/ 21 w 58"/>
                <a:gd name="T31" fmla="*/ 16 h 58"/>
                <a:gd name="T32" fmla="*/ 21 w 58"/>
                <a:gd name="T33" fmla="*/ 22 h 58"/>
                <a:gd name="T34" fmla="*/ 21 w 58"/>
                <a:gd name="T35" fmla="*/ 32 h 58"/>
                <a:gd name="T36" fmla="*/ 21 w 58"/>
                <a:gd name="T37" fmla="*/ 41 h 58"/>
                <a:gd name="T38" fmla="*/ 21 w 58"/>
                <a:gd name="T39" fmla="*/ 50 h 58"/>
                <a:gd name="T40" fmla="*/ 34 w 58"/>
                <a:gd name="T41" fmla="*/ 58 h 58"/>
                <a:gd name="T42" fmla="*/ 0 w 58"/>
                <a:gd name="T43" fmla="*/ 50 h 58"/>
                <a:gd name="T44" fmla="*/ 6 w 58"/>
                <a:gd name="T45" fmla="*/ 16 h 58"/>
                <a:gd name="T46" fmla="*/ 0 w 58"/>
                <a:gd name="T47" fmla="*/ 16 h 58"/>
                <a:gd name="T48" fmla="*/ 0 w 58"/>
                <a:gd name="T49" fmla="*/ 8 h 58"/>
                <a:gd name="T50" fmla="*/ 2 w 58"/>
                <a:gd name="T51" fmla="*/ 6 h 58"/>
                <a:gd name="T52" fmla="*/ 6 w 58"/>
                <a:gd name="T53" fmla="*/ 2 h 58"/>
                <a:gd name="T54" fmla="*/ 7 w 58"/>
                <a:gd name="T55" fmla="*/ 0 h 58"/>
                <a:gd name="T56" fmla="*/ 9 w 58"/>
                <a:gd name="T57" fmla="*/ 18 h 58"/>
                <a:gd name="T58" fmla="*/ 15 w 58"/>
                <a:gd name="T59" fmla="*/ 22 h 58"/>
                <a:gd name="T60" fmla="*/ 14 w 58"/>
                <a:gd name="T61" fmla="*/ 17 h 58"/>
                <a:gd name="T62" fmla="*/ 17 w 58"/>
                <a:gd name="T63" fmla="*/ 17 h 58"/>
                <a:gd name="T64" fmla="*/ 9 w 58"/>
                <a:gd name="T65" fmla="*/ 27 h 58"/>
                <a:gd name="T66" fmla="*/ 16 w 58"/>
                <a:gd name="T67" fmla="*/ 32 h 58"/>
                <a:gd name="T68" fmla="*/ 14 w 58"/>
                <a:gd name="T69" fmla="*/ 26 h 58"/>
                <a:gd name="T70" fmla="*/ 17 w 58"/>
                <a:gd name="T71" fmla="*/ 26 h 58"/>
                <a:gd name="T72" fmla="*/ 9 w 58"/>
                <a:gd name="T73" fmla="*/ 37 h 58"/>
                <a:gd name="T74" fmla="*/ 16 w 58"/>
                <a:gd name="T75" fmla="*/ 41 h 58"/>
                <a:gd name="T76" fmla="*/ 14 w 58"/>
                <a:gd name="T77" fmla="*/ 36 h 58"/>
                <a:gd name="T78" fmla="*/ 17 w 58"/>
                <a:gd name="T79" fmla="*/ 36 h 58"/>
                <a:gd name="T80" fmla="*/ 9 w 58"/>
                <a:gd name="T81" fmla="*/ 46 h 58"/>
                <a:gd name="T82" fmla="*/ 16 w 58"/>
                <a:gd name="T83" fmla="*/ 50 h 58"/>
                <a:gd name="T84" fmla="*/ 14 w 58"/>
                <a:gd name="T85" fmla="*/ 45 h 58"/>
                <a:gd name="T86" fmla="*/ 17 w 58"/>
                <a:gd name="T87" fmla="*/ 45 h 58"/>
                <a:gd name="T88" fmla="*/ 21 w 58"/>
                <a:gd name="T89" fmla="*/ 12 h 58"/>
                <a:gd name="T90" fmla="*/ 54 w 58"/>
                <a:gd name="T91" fmla="*/ 10 h 58"/>
                <a:gd name="T92" fmla="*/ 6 w 58"/>
                <a:gd name="T93" fmla="*/ 12 h 58"/>
                <a:gd name="T94" fmla="*/ 4 w 58"/>
                <a:gd name="T95" fmla="*/ 10 h 58"/>
                <a:gd name="T96" fmla="*/ 6 w 58"/>
                <a:gd name="T97" fmla="*/ 12 h 58"/>
                <a:gd name="T98" fmla="*/ 17 w 58"/>
                <a:gd name="T99" fmla="*/ 6 h 58"/>
                <a:gd name="T100" fmla="*/ 9 w 58"/>
                <a:gd name="T101" fmla="*/ 4 h 58"/>
                <a:gd name="T102" fmla="*/ 17 w 58"/>
                <a:gd name="T103" fmla="*/ 10 h 58"/>
                <a:gd name="T104" fmla="*/ 9 w 58"/>
                <a:gd name="T105" fmla="*/ 12 h 58"/>
                <a:gd name="T106" fmla="*/ 17 w 58"/>
                <a:gd name="T107" fmla="*/ 1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7" y="0"/>
                  </a:moveTo>
                  <a:cubicBezTo>
                    <a:pt x="19" y="0"/>
                    <a:pt x="19" y="0"/>
                    <a:pt x="19" y="0"/>
                  </a:cubicBezTo>
                  <a:cubicBezTo>
                    <a:pt x="21" y="0"/>
                    <a:pt x="21" y="0"/>
                    <a:pt x="21" y="0"/>
                  </a:cubicBezTo>
                  <a:cubicBezTo>
                    <a:pt x="21" y="2"/>
                    <a:pt x="21" y="2"/>
                    <a:pt x="21" y="2"/>
                  </a:cubicBezTo>
                  <a:cubicBezTo>
                    <a:pt x="21" y="6"/>
                    <a:pt x="21" y="6"/>
                    <a:pt x="21" y="6"/>
                  </a:cubicBezTo>
                  <a:cubicBezTo>
                    <a:pt x="56" y="6"/>
                    <a:pt x="56" y="6"/>
                    <a:pt x="56" y="6"/>
                  </a:cubicBezTo>
                  <a:cubicBezTo>
                    <a:pt x="58" y="6"/>
                    <a:pt x="58" y="6"/>
                    <a:pt x="58" y="6"/>
                  </a:cubicBezTo>
                  <a:cubicBezTo>
                    <a:pt x="58" y="8"/>
                    <a:pt x="58" y="8"/>
                    <a:pt x="58" y="8"/>
                  </a:cubicBezTo>
                  <a:cubicBezTo>
                    <a:pt x="58" y="14"/>
                    <a:pt x="58" y="14"/>
                    <a:pt x="58" y="14"/>
                  </a:cubicBezTo>
                  <a:cubicBezTo>
                    <a:pt x="58" y="16"/>
                    <a:pt x="58" y="16"/>
                    <a:pt x="58" y="16"/>
                  </a:cubicBezTo>
                  <a:cubicBezTo>
                    <a:pt x="56" y="16"/>
                    <a:pt x="56" y="16"/>
                    <a:pt x="56" y="16"/>
                  </a:cubicBezTo>
                  <a:cubicBezTo>
                    <a:pt x="53" y="16"/>
                    <a:pt x="53" y="16"/>
                    <a:pt x="53" y="16"/>
                  </a:cubicBezTo>
                  <a:cubicBezTo>
                    <a:pt x="53" y="18"/>
                    <a:pt x="53" y="18"/>
                    <a:pt x="53" y="18"/>
                  </a:cubicBezTo>
                  <a:cubicBezTo>
                    <a:pt x="48" y="18"/>
                    <a:pt x="48" y="18"/>
                    <a:pt x="48" y="18"/>
                  </a:cubicBezTo>
                  <a:cubicBezTo>
                    <a:pt x="48" y="33"/>
                    <a:pt x="48" y="33"/>
                    <a:pt x="48" y="33"/>
                  </a:cubicBezTo>
                  <a:cubicBezTo>
                    <a:pt x="50" y="33"/>
                    <a:pt x="50" y="33"/>
                    <a:pt x="50" y="33"/>
                  </a:cubicBezTo>
                  <a:cubicBezTo>
                    <a:pt x="50" y="42"/>
                    <a:pt x="50" y="42"/>
                    <a:pt x="50" y="42"/>
                  </a:cubicBezTo>
                  <a:cubicBezTo>
                    <a:pt x="49" y="42"/>
                    <a:pt x="49" y="42"/>
                    <a:pt x="49" y="42"/>
                  </a:cubicBezTo>
                  <a:cubicBezTo>
                    <a:pt x="49" y="45"/>
                    <a:pt x="49" y="45"/>
                    <a:pt x="49" y="45"/>
                  </a:cubicBezTo>
                  <a:cubicBezTo>
                    <a:pt x="48" y="46"/>
                    <a:pt x="47" y="47"/>
                    <a:pt x="46" y="48"/>
                  </a:cubicBezTo>
                  <a:cubicBezTo>
                    <a:pt x="46" y="49"/>
                    <a:pt x="47" y="49"/>
                    <a:pt x="47" y="49"/>
                  </a:cubicBezTo>
                  <a:cubicBezTo>
                    <a:pt x="51" y="48"/>
                    <a:pt x="51" y="48"/>
                    <a:pt x="51" y="48"/>
                  </a:cubicBezTo>
                  <a:cubicBezTo>
                    <a:pt x="50" y="53"/>
                    <a:pt x="44" y="53"/>
                    <a:pt x="43" y="49"/>
                  </a:cubicBezTo>
                  <a:cubicBezTo>
                    <a:pt x="44" y="47"/>
                    <a:pt x="44" y="46"/>
                    <a:pt x="45" y="44"/>
                  </a:cubicBezTo>
                  <a:cubicBezTo>
                    <a:pt x="44" y="42"/>
                    <a:pt x="44" y="42"/>
                    <a:pt x="44" y="42"/>
                  </a:cubicBezTo>
                  <a:cubicBezTo>
                    <a:pt x="43" y="42"/>
                    <a:pt x="43" y="42"/>
                    <a:pt x="43" y="42"/>
                  </a:cubicBezTo>
                  <a:cubicBezTo>
                    <a:pt x="43" y="33"/>
                    <a:pt x="43" y="33"/>
                    <a:pt x="43" y="33"/>
                  </a:cubicBezTo>
                  <a:cubicBezTo>
                    <a:pt x="45" y="33"/>
                    <a:pt x="45" y="33"/>
                    <a:pt x="45" y="33"/>
                  </a:cubicBezTo>
                  <a:cubicBezTo>
                    <a:pt x="45" y="18"/>
                    <a:pt x="45" y="18"/>
                    <a:pt x="45" y="18"/>
                  </a:cubicBezTo>
                  <a:cubicBezTo>
                    <a:pt x="40" y="18"/>
                    <a:pt x="40" y="18"/>
                    <a:pt x="40" y="18"/>
                  </a:cubicBezTo>
                  <a:cubicBezTo>
                    <a:pt x="40" y="16"/>
                    <a:pt x="40" y="16"/>
                    <a:pt x="40" y="16"/>
                  </a:cubicBezTo>
                  <a:cubicBezTo>
                    <a:pt x="21" y="16"/>
                    <a:pt x="21" y="16"/>
                    <a:pt x="21" y="16"/>
                  </a:cubicBezTo>
                  <a:cubicBezTo>
                    <a:pt x="21" y="17"/>
                    <a:pt x="21" y="17"/>
                    <a:pt x="21" y="17"/>
                  </a:cubicBezTo>
                  <a:cubicBezTo>
                    <a:pt x="21" y="22"/>
                    <a:pt x="21" y="22"/>
                    <a:pt x="21" y="22"/>
                  </a:cubicBezTo>
                  <a:cubicBezTo>
                    <a:pt x="21" y="26"/>
                    <a:pt x="21" y="26"/>
                    <a:pt x="21" y="26"/>
                  </a:cubicBezTo>
                  <a:cubicBezTo>
                    <a:pt x="21" y="32"/>
                    <a:pt x="21" y="32"/>
                    <a:pt x="21" y="32"/>
                  </a:cubicBezTo>
                  <a:cubicBezTo>
                    <a:pt x="21" y="36"/>
                    <a:pt x="21" y="36"/>
                    <a:pt x="21" y="36"/>
                  </a:cubicBezTo>
                  <a:cubicBezTo>
                    <a:pt x="21" y="41"/>
                    <a:pt x="21" y="41"/>
                    <a:pt x="21" y="41"/>
                  </a:cubicBezTo>
                  <a:cubicBezTo>
                    <a:pt x="21" y="45"/>
                    <a:pt x="21" y="45"/>
                    <a:pt x="21" y="45"/>
                  </a:cubicBezTo>
                  <a:cubicBezTo>
                    <a:pt x="21" y="50"/>
                    <a:pt x="21" y="50"/>
                    <a:pt x="21" y="50"/>
                  </a:cubicBezTo>
                  <a:cubicBezTo>
                    <a:pt x="34" y="50"/>
                    <a:pt x="34" y="50"/>
                    <a:pt x="34" y="50"/>
                  </a:cubicBezTo>
                  <a:cubicBezTo>
                    <a:pt x="34" y="58"/>
                    <a:pt x="34" y="58"/>
                    <a:pt x="34" y="58"/>
                  </a:cubicBezTo>
                  <a:cubicBezTo>
                    <a:pt x="0" y="58"/>
                    <a:pt x="0" y="58"/>
                    <a:pt x="0" y="58"/>
                  </a:cubicBezTo>
                  <a:cubicBezTo>
                    <a:pt x="0" y="50"/>
                    <a:pt x="0" y="50"/>
                    <a:pt x="0" y="50"/>
                  </a:cubicBezTo>
                  <a:cubicBezTo>
                    <a:pt x="6" y="50"/>
                    <a:pt x="6" y="50"/>
                    <a:pt x="6" y="50"/>
                  </a:cubicBezTo>
                  <a:cubicBezTo>
                    <a:pt x="6" y="16"/>
                    <a:pt x="6" y="16"/>
                    <a:pt x="6" y="16"/>
                  </a:cubicBezTo>
                  <a:cubicBezTo>
                    <a:pt x="2" y="16"/>
                    <a:pt x="2" y="16"/>
                    <a:pt x="2" y="16"/>
                  </a:cubicBezTo>
                  <a:cubicBezTo>
                    <a:pt x="0" y="16"/>
                    <a:pt x="0" y="16"/>
                    <a:pt x="0" y="16"/>
                  </a:cubicBezTo>
                  <a:cubicBezTo>
                    <a:pt x="0" y="14"/>
                    <a:pt x="0" y="14"/>
                    <a:pt x="0" y="14"/>
                  </a:cubicBezTo>
                  <a:cubicBezTo>
                    <a:pt x="0" y="8"/>
                    <a:pt x="0" y="8"/>
                    <a:pt x="0" y="8"/>
                  </a:cubicBezTo>
                  <a:cubicBezTo>
                    <a:pt x="0" y="6"/>
                    <a:pt x="0" y="6"/>
                    <a:pt x="0" y="6"/>
                  </a:cubicBezTo>
                  <a:cubicBezTo>
                    <a:pt x="2" y="6"/>
                    <a:pt x="2" y="6"/>
                    <a:pt x="2" y="6"/>
                  </a:cubicBezTo>
                  <a:cubicBezTo>
                    <a:pt x="6" y="6"/>
                    <a:pt x="6" y="6"/>
                    <a:pt x="6" y="6"/>
                  </a:cubicBezTo>
                  <a:cubicBezTo>
                    <a:pt x="6" y="2"/>
                    <a:pt x="6" y="2"/>
                    <a:pt x="6" y="2"/>
                  </a:cubicBezTo>
                  <a:cubicBezTo>
                    <a:pt x="6" y="0"/>
                    <a:pt x="6" y="0"/>
                    <a:pt x="6" y="0"/>
                  </a:cubicBezTo>
                  <a:cubicBezTo>
                    <a:pt x="7" y="0"/>
                    <a:pt x="7" y="0"/>
                    <a:pt x="7" y="0"/>
                  </a:cubicBezTo>
                  <a:close/>
                  <a:moveTo>
                    <a:pt x="15" y="22"/>
                  </a:moveTo>
                  <a:cubicBezTo>
                    <a:pt x="14" y="21"/>
                    <a:pt x="11" y="19"/>
                    <a:pt x="9" y="18"/>
                  </a:cubicBezTo>
                  <a:cubicBezTo>
                    <a:pt x="9" y="22"/>
                    <a:pt x="9" y="22"/>
                    <a:pt x="9" y="22"/>
                  </a:cubicBezTo>
                  <a:cubicBezTo>
                    <a:pt x="15" y="22"/>
                    <a:pt x="15" y="22"/>
                    <a:pt x="15" y="22"/>
                  </a:cubicBezTo>
                  <a:close/>
                  <a:moveTo>
                    <a:pt x="17" y="17"/>
                  </a:moveTo>
                  <a:cubicBezTo>
                    <a:pt x="14" y="17"/>
                    <a:pt x="14" y="17"/>
                    <a:pt x="14" y="17"/>
                  </a:cubicBezTo>
                  <a:cubicBezTo>
                    <a:pt x="15" y="18"/>
                    <a:pt x="16" y="19"/>
                    <a:pt x="17" y="20"/>
                  </a:cubicBezTo>
                  <a:cubicBezTo>
                    <a:pt x="17" y="17"/>
                    <a:pt x="17" y="17"/>
                    <a:pt x="17" y="17"/>
                  </a:cubicBezTo>
                  <a:close/>
                  <a:moveTo>
                    <a:pt x="16" y="32"/>
                  </a:moveTo>
                  <a:cubicBezTo>
                    <a:pt x="15" y="31"/>
                    <a:pt x="12" y="29"/>
                    <a:pt x="9" y="27"/>
                  </a:cubicBezTo>
                  <a:cubicBezTo>
                    <a:pt x="9" y="32"/>
                    <a:pt x="9" y="32"/>
                    <a:pt x="9" y="32"/>
                  </a:cubicBezTo>
                  <a:cubicBezTo>
                    <a:pt x="16" y="32"/>
                    <a:pt x="16" y="32"/>
                    <a:pt x="16" y="32"/>
                  </a:cubicBezTo>
                  <a:close/>
                  <a:moveTo>
                    <a:pt x="17" y="26"/>
                  </a:moveTo>
                  <a:cubicBezTo>
                    <a:pt x="14" y="26"/>
                    <a:pt x="14" y="26"/>
                    <a:pt x="14" y="26"/>
                  </a:cubicBezTo>
                  <a:cubicBezTo>
                    <a:pt x="15" y="27"/>
                    <a:pt x="16" y="28"/>
                    <a:pt x="17" y="29"/>
                  </a:cubicBezTo>
                  <a:cubicBezTo>
                    <a:pt x="17" y="26"/>
                    <a:pt x="17" y="26"/>
                    <a:pt x="17" y="26"/>
                  </a:cubicBezTo>
                  <a:close/>
                  <a:moveTo>
                    <a:pt x="16" y="41"/>
                  </a:moveTo>
                  <a:cubicBezTo>
                    <a:pt x="14" y="40"/>
                    <a:pt x="12" y="38"/>
                    <a:pt x="9" y="37"/>
                  </a:cubicBezTo>
                  <a:cubicBezTo>
                    <a:pt x="9" y="41"/>
                    <a:pt x="9" y="41"/>
                    <a:pt x="9" y="41"/>
                  </a:cubicBezTo>
                  <a:cubicBezTo>
                    <a:pt x="16" y="41"/>
                    <a:pt x="16" y="41"/>
                    <a:pt x="16" y="41"/>
                  </a:cubicBezTo>
                  <a:close/>
                  <a:moveTo>
                    <a:pt x="17" y="36"/>
                  </a:moveTo>
                  <a:cubicBezTo>
                    <a:pt x="14" y="36"/>
                    <a:pt x="14" y="36"/>
                    <a:pt x="14" y="36"/>
                  </a:cubicBezTo>
                  <a:cubicBezTo>
                    <a:pt x="15" y="36"/>
                    <a:pt x="16" y="37"/>
                    <a:pt x="17" y="38"/>
                  </a:cubicBezTo>
                  <a:cubicBezTo>
                    <a:pt x="17" y="36"/>
                    <a:pt x="17" y="36"/>
                    <a:pt x="17" y="36"/>
                  </a:cubicBezTo>
                  <a:close/>
                  <a:moveTo>
                    <a:pt x="16" y="50"/>
                  </a:moveTo>
                  <a:cubicBezTo>
                    <a:pt x="15" y="49"/>
                    <a:pt x="12" y="48"/>
                    <a:pt x="9" y="46"/>
                  </a:cubicBezTo>
                  <a:cubicBezTo>
                    <a:pt x="9" y="50"/>
                    <a:pt x="9" y="50"/>
                    <a:pt x="9" y="50"/>
                  </a:cubicBezTo>
                  <a:cubicBezTo>
                    <a:pt x="16" y="50"/>
                    <a:pt x="16" y="50"/>
                    <a:pt x="16" y="50"/>
                  </a:cubicBezTo>
                  <a:close/>
                  <a:moveTo>
                    <a:pt x="17" y="45"/>
                  </a:moveTo>
                  <a:cubicBezTo>
                    <a:pt x="14" y="45"/>
                    <a:pt x="14" y="45"/>
                    <a:pt x="14" y="45"/>
                  </a:cubicBezTo>
                  <a:cubicBezTo>
                    <a:pt x="15" y="46"/>
                    <a:pt x="16" y="47"/>
                    <a:pt x="17" y="48"/>
                  </a:cubicBezTo>
                  <a:cubicBezTo>
                    <a:pt x="17" y="45"/>
                    <a:pt x="17" y="45"/>
                    <a:pt x="17" y="45"/>
                  </a:cubicBezTo>
                  <a:close/>
                  <a:moveTo>
                    <a:pt x="21" y="10"/>
                  </a:moveTo>
                  <a:cubicBezTo>
                    <a:pt x="21" y="12"/>
                    <a:pt x="21" y="12"/>
                    <a:pt x="21" y="12"/>
                  </a:cubicBezTo>
                  <a:cubicBezTo>
                    <a:pt x="54" y="12"/>
                    <a:pt x="54" y="12"/>
                    <a:pt x="54" y="12"/>
                  </a:cubicBezTo>
                  <a:cubicBezTo>
                    <a:pt x="54" y="10"/>
                    <a:pt x="54" y="10"/>
                    <a:pt x="54" y="10"/>
                  </a:cubicBezTo>
                  <a:cubicBezTo>
                    <a:pt x="21" y="10"/>
                    <a:pt x="21" y="10"/>
                    <a:pt x="21" y="10"/>
                  </a:cubicBezTo>
                  <a:close/>
                  <a:moveTo>
                    <a:pt x="6" y="12"/>
                  </a:moveTo>
                  <a:cubicBezTo>
                    <a:pt x="6" y="10"/>
                    <a:pt x="6" y="10"/>
                    <a:pt x="6" y="10"/>
                  </a:cubicBezTo>
                  <a:cubicBezTo>
                    <a:pt x="4" y="10"/>
                    <a:pt x="4" y="10"/>
                    <a:pt x="4" y="10"/>
                  </a:cubicBezTo>
                  <a:cubicBezTo>
                    <a:pt x="4" y="12"/>
                    <a:pt x="4" y="12"/>
                    <a:pt x="4" y="12"/>
                  </a:cubicBezTo>
                  <a:cubicBezTo>
                    <a:pt x="6" y="12"/>
                    <a:pt x="6" y="12"/>
                    <a:pt x="6" y="12"/>
                  </a:cubicBezTo>
                  <a:close/>
                  <a:moveTo>
                    <a:pt x="9" y="6"/>
                  </a:moveTo>
                  <a:cubicBezTo>
                    <a:pt x="17" y="6"/>
                    <a:pt x="17" y="6"/>
                    <a:pt x="17" y="6"/>
                  </a:cubicBezTo>
                  <a:cubicBezTo>
                    <a:pt x="17" y="4"/>
                    <a:pt x="17" y="4"/>
                    <a:pt x="17" y="4"/>
                  </a:cubicBezTo>
                  <a:cubicBezTo>
                    <a:pt x="9" y="4"/>
                    <a:pt x="9" y="4"/>
                    <a:pt x="9" y="4"/>
                  </a:cubicBezTo>
                  <a:cubicBezTo>
                    <a:pt x="9" y="6"/>
                    <a:pt x="9" y="6"/>
                    <a:pt x="9" y="6"/>
                  </a:cubicBezTo>
                  <a:close/>
                  <a:moveTo>
                    <a:pt x="17" y="10"/>
                  </a:moveTo>
                  <a:cubicBezTo>
                    <a:pt x="9" y="10"/>
                    <a:pt x="9" y="10"/>
                    <a:pt x="9" y="10"/>
                  </a:cubicBezTo>
                  <a:cubicBezTo>
                    <a:pt x="9" y="12"/>
                    <a:pt x="9" y="12"/>
                    <a:pt x="9" y="12"/>
                  </a:cubicBezTo>
                  <a:cubicBezTo>
                    <a:pt x="17" y="12"/>
                    <a:pt x="17" y="12"/>
                    <a:pt x="17" y="12"/>
                  </a:cubicBezTo>
                  <a:lnTo>
                    <a:pt x="17" y="1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53" presetClass="entr" presetSubtype="16" fill="hold" grpId="0" nodeType="withEffect">
                                  <p:stCondLst>
                                    <p:cond delay="25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par>
                                <p:cTn id="38" presetID="12" presetClass="entr" presetSubtype="2" fill="hold" grpId="0" nodeType="withEffect">
                                  <p:stCondLst>
                                    <p:cond delay="50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p:tgtEl>
                                          <p:spTgt spid="34"/>
                                        </p:tgtEl>
                                        <p:attrNameLst>
                                          <p:attrName>ppt_x</p:attrName>
                                        </p:attrNameLst>
                                      </p:cBhvr>
                                      <p:tavLst>
                                        <p:tav tm="0">
                                          <p:val>
                                            <p:strVal val="#ppt_x+#ppt_w*1.125000"/>
                                          </p:val>
                                        </p:tav>
                                        <p:tav tm="100000">
                                          <p:val>
                                            <p:strVal val="#ppt_x"/>
                                          </p:val>
                                        </p:tav>
                                      </p:tavLst>
                                    </p:anim>
                                    <p:animEffect transition="in" filter="wipe(left)">
                                      <p:cBhvr>
                                        <p:cTn id="41" dur="500"/>
                                        <p:tgtEl>
                                          <p:spTgt spid="34"/>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500"/>
                                        <p:tgtEl>
                                          <p:spTgt spid="36"/>
                                        </p:tgtEl>
                                      </p:cBhvr>
                                    </p:animEffect>
                                  </p:childTnLst>
                                </p:cTn>
                              </p:par>
                              <p:par>
                                <p:cTn id="45" presetID="53" presetClass="entr" presetSubtype="16" fill="hold" nodeType="withEffect">
                                  <p:stCondLst>
                                    <p:cond delay="50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2" grpId="0" animBg="1"/>
      <p:bldP spid="34" grpId="0" animBg="1"/>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30" name="矩形 53"/>
          <p:cNvSpPr>
            <a:spLocks noChangeArrowheads="1"/>
          </p:cNvSpPr>
          <p:nvPr/>
        </p:nvSpPr>
        <p:spPr bwMode="auto">
          <a:xfrm>
            <a:off x="0" y="294899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0" y="378928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32"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050" y="409646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16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5765664" y="203200"/>
            <a:ext cx="2944304" cy="1800000"/>
            <a:chOff x="5765664" y="0"/>
            <a:chExt cx="2944304" cy="1800000"/>
          </a:xfrm>
        </p:grpSpPr>
        <p:sp>
          <p:nvSpPr>
            <p:cNvPr id="37" name="等腰三角形 36"/>
            <p:cNvSpPr/>
            <p:nvPr/>
          </p:nvSpPr>
          <p:spPr>
            <a:xfrm rot="16200000">
              <a:off x="5167816" y="597848"/>
              <a:ext cx="1800000" cy="604304"/>
            </a:xfrm>
            <a:prstGeom prst="triangle">
              <a:avLst>
                <a:gd name="adj" fmla="val 66425"/>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53"/>
            <p:cNvSpPr>
              <a:spLocks noChangeArrowheads="1"/>
            </p:cNvSpPr>
            <p:nvPr/>
          </p:nvSpPr>
          <p:spPr bwMode="auto">
            <a:xfrm>
              <a:off x="6369968" y="1440000"/>
              <a:ext cx="2340000" cy="360000"/>
            </a:xfrm>
            <a:prstGeom prst="rect">
              <a:avLst/>
            </a:prstGeom>
            <a:solidFill>
              <a:srgbClr val="0053A3"/>
            </a:solidFill>
            <a:ln w="9525">
              <a:no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100" dirty="0">
                <a:solidFill>
                  <a:schemeClr val="bg1"/>
                </a:solidFill>
              </a:endParaRPr>
            </a:p>
          </p:txBody>
        </p:sp>
      </p:grpSp>
      <p:grpSp>
        <p:nvGrpSpPr>
          <p:cNvPr id="39" name="组合 38"/>
          <p:cNvGrpSpPr/>
          <p:nvPr/>
        </p:nvGrpSpPr>
        <p:grpSpPr>
          <a:xfrm>
            <a:off x="2818781" y="1583100"/>
            <a:ext cx="2940886" cy="1800000"/>
            <a:chOff x="2806081" y="1011600"/>
            <a:chExt cx="2940886" cy="1800000"/>
          </a:xfrm>
        </p:grpSpPr>
        <p:sp>
          <p:nvSpPr>
            <p:cNvPr id="40" name="等腰三角形 39"/>
            <p:cNvSpPr/>
            <p:nvPr/>
          </p:nvSpPr>
          <p:spPr>
            <a:xfrm rot="5400000" flipH="1">
              <a:off x="4544815" y="1609448"/>
              <a:ext cx="1799999" cy="604304"/>
            </a:xfrm>
            <a:prstGeom prst="triangle">
              <a:avLst>
                <a:gd name="adj" fmla="val 59598"/>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53"/>
            <p:cNvSpPr>
              <a:spLocks noChangeArrowheads="1"/>
            </p:cNvSpPr>
            <p:nvPr/>
          </p:nvSpPr>
          <p:spPr bwMode="auto">
            <a:xfrm>
              <a:off x="2806081" y="2451600"/>
              <a:ext cx="2340000" cy="360000"/>
            </a:xfrm>
            <a:prstGeom prst="rect">
              <a:avLst/>
            </a:prstGeom>
            <a:solidFill>
              <a:srgbClr val="0053A3"/>
            </a:solidFill>
            <a:ln w="9525">
              <a:no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100" dirty="0">
                <a:solidFill>
                  <a:schemeClr val="bg1"/>
                </a:solidFill>
              </a:endParaRPr>
            </a:p>
          </p:txBody>
        </p:sp>
      </p:grpSp>
      <p:grpSp>
        <p:nvGrpSpPr>
          <p:cNvPr id="42" name="组合 41"/>
          <p:cNvGrpSpPr/>
          <p:nvPr/>
        </p:nvGrpSpPr>
        <p:grpSpPr>
          <a:xfrm>
            <a:off x="5765664" y="3052836"/>
            <a:ext cx="2944304" cy="1799064"/>
            <a:chOff x="5765664" y="2024136"/>
            <a:chExt cx="2944304" cy="1799064"/>
          </a:xfrm>
        </p:grpSpPr>
        <p:sp>
          <p:nvSpPr>
            <p:cNvPr id="43" name="等腰三角形 42"/>
            <p:cNvSpPr/>
            <p:nvPr/>
          </p:nvSpPr>
          <p:spPr>
            <a:xfrm rot="16200000">
              <a:off x="5168284" y="2621516"/>
              <a:ext cx="1799063" cy="604304"/>
            </a:xfrm>
            <a:prstGeom prst="triangle">
              <a:avLst>
                <a:gd name="adj" fmla="val 51961"/>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53"/>
            <p:cNvSpPr>
              <a:spLocks noChangeArrowheads="1"/>
            </p:cNvSpPr>
            <p:nvPr/>
          </p:nvSpPr>
          <p:spPr bwMode="auto">
            <a:xfrm>
              <a:off x="6369968" y="3463200"/>
              <a:ext cx="2340000" cy="360000"/>
            </a:xfrm>
            <a:prstGeom prst="rect">
              <a:avLst/>
            </a:prstGeom>
            <a:solidFill>
              <a:srgbClr val="0053A3"/>
            </a:solidFill>
            <a:ln w="9525">
              <a:no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100" dirty="0">
                <a:solidFill>
                  <a:schemeClr val="bg1"/>
                </a:solidFill>
              </a:endParaRPr>
            </a:p>
          </p:txBody>
        </p:sp>
      </p:grpSp>
      <p:sp>
        <p:nvSpPr>
          <p:cNvPr id="45" name="椭圆 44"/>
          <p:cNvSpPr/>
          <p:nvPr/>
        </p:nvSpPr>
        <p:spPr>
          <a:xfrm>
            <a:off x="5567664" y="592012"/>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1</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46" name="椭圆 45"/>
          <p:cNvSpPr/>
          <p:nvPr/>
        </p:nvSpPr>
        <p:spPr>
          <a:xfrm>
            <a:off x="5554964" y="2111450"/>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2</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47" name="椭圆 46"/>
          <p:cNvSpPr/>
          <p:nvPr/>
        </p:nvSpPr>
        <p:spPr>
          <a:xfrm>
            <a:off x="5554964" y="3668988"/>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3</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48" name="文本框 16"/>
          <p:cNvSpPr txBox="1"/>
          <p:nvPr/>
        </p:nvSpPr>
        <p:spPr>
          <a:xfrm>
            <a:off x="6326189" y="855889"/>
            <a:ext cx="2474911" cy="400110"/>
          </a:xfrm>
          <a:prstGeom prst="rect">
            <a:avLst/>
          </a:prstGeom>
          <a:noFill/>
        </p:spPr>
        <p:txBody>
          <a:bodyPr wrap="square" rtlCol="0">
            <a:spAutoFit/>
          </a:bodyPr>
          <a:lstStyle/>
          <a:p>
            <a:r>
              <a:rPr lang="zh-CN" altLang="en-US" sz="2000" b="1" dirty="0">
                <a:solidFill>
                  <a:srgbClr val="0053A3"/>
                </a:solidFill>
                <a:latin typeface="微软雅黑" panose="020B0503020204020204" pitchFamily="34" charset="-122"/>
                <a:ea typeface="微软雅黑" panose="020B0503020204020204" pitchFamily="34" charset="-122"/>
              </a:rPr>
              <a:t>基于内容的推荐算法</a:t>
            </a:r>
          </a:p>
        </p:txBody>
      </p:sp>
      <p:sp>
        <p:nvSpPr>
          <p:cNvPr id="49" name="文本框 16"/>
          <p:cNvSpPr txBox="1"/>
          <p:nvPr/>
        </p:nvSpPr>
        <p:spPr>
          <a:xfrm>
            <a:off x="3240089" y="2214789"/>
            <a:ext cx="2157411" cy="400110"/>
          </a:xfrm>
          <a:prstGeom prst="rect">
            <a:avLst/>
          </a:prstGeom>
          <a:noFill/>
        </p:spPr>
        <p:txBody>
          <a:bodyPr wrap="square" rtlCol="0">
            <a:spAutoFit/>
          </a:bodyPr>
          <a:lstStyle/>
          <a:p>
            <a:r>
              <a:rPr lang="zh-CN" altLang="en-US" sz="2000" b="1" dirty="0">
                <a:solidFill>
                  <a:srgbClr val="0053A3"/>
                </a:solidFill>
                <a:latin typeface="微软雅黑" panose="020B0503020204020204" pitchFamily="34" charset="-122"/>
                <a:ea typeface="微软雅黑" panose="020B0503020204020204" pitchFamily="34" charset="-122"/>
              </a:rPr>
              <a:t>协同过滤算法</a:t>
            </a:r>
          </a:p>
        </p:txBody>
      </p:sp>
      <p:sp>
        <p:nvSpPr>
          <p:cNvPr id="50" name="文本框 16"/>
          <p:cNvSpPr txBox="1"/>
          <p:nvPr/>
        </p:nvSpPr>
        <p:spPr>
          <a:xfrm>
            <a:off x="6326189" y="3687989"/>
            <a:ext cx="2513011" cy="400110"/>
          </a:xfrm>
          <a:prstGeom prst="rect">
            <a:avLst/>
          </a:prstGeom>
          <a:noFill/>
        </p:spPr>
        <p:txBody>
          <a:bodyPr wrap="square" rtlCol="0">
            <a:spAutoFit/>
          </a:bodyPr>
          <a:lstStyle/>
          <a:p>
            <a:r>
              <a:rPr lang="zh-CN" altLang="en-US" sz="2000" b="1" dirty="0">
                <a:solidFill>
                  <a:srgbClr val="0053A3"/>
                </a:solidFill>
                <a:latin typeface="微软雅黑" panose="020B0503020204020204" pitchFamily="34" charset="-122"/>
                <a:ea typeface="微软雅黑" panose="020B0503020204020204" pitchFamily="34" charset="-122"/>
              </a:rPr>
              <a:t>基于知识的推荐算法</a:t>
            </a:r>
          </a:p>
        </p:txBody>
      </p:sp>
      <p:cxnSp>
        <p:nvCxnSpPr>
          <p:cNvPr id="51" name="直接连接符 50"/>
          <p:cNvCxnSpPr/>
          <p:nvPr/>
        </p:nvCxnSpPr>
        <p:spPr>
          <a:xfrm>
            <a:off x="5765664" y="-443700"/>
            <a:ext cx="0" cy="7845986"/>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2806081" y="4715100"/>
            <a:ext cx="2940886" cy="1800000"/>
            <a:chOff x="2806081" y="1011600"/>
            <a:chExt cx="2940886" cy="1800000"/>
          </a:xfrm>
        </p:grpSpPr>
        <p:sp>
          <p:nvSpPr>
            <p:cNvPr id="54" name="等腰三角形 53"/>
            <p:cNvSpPr/>
            <p:nvPr/>
          </p:nvSpPr>
          <p:spPr>
            <a:xfrm rot="5400000" flipH="1">
              <a:off x="4544815" y="1609448"/>
              <a:ext cx="1799999" cy="604304"/>
            </a:xfrm>
            <a:prstGeom prst="triangle">
              <a:avLst>
                <a:gd name="adj" fmla="val 59598"/>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3"/>
            <p:cNvSpPr>
              <a:spLocks noChangeArrowheads="1"/>
            </p:cNvSpPr>
            <p:nvPr/>
          </p:nvSpPr>
          <p:spPr bwMode="auto">
            <a:xfrm>
              <a:off x="2806081" y="2451600"/>
              <a:ext cx="2340000" cy="360000"/>
            </a:xfrm>
            <a:prstGeom prst="rect">
              <a:avLst/>
            </a:prstGeom>
            <a:solidFill>
              <a:srgbClr val="0053A3"/>
            </a:solidFill>
            <a:ln w="9525">
              <a:no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100" dirty="0">
                <a:solidFill>
                  <a:schemeClr val="bg1"/>
                </a:solidFill>
              </a:endParaRPr>
            </a:p>
          </p:txBody>
        </p:sp>
      </p:grpSp>
      <p:sp>
        <p:nvSpPr>
          <p:cNvPr id="56" name="文本框 16"/>
          <p:cNvSpPr txBox="1"/>
          <p:nvPr/>
        </p:nvSpPr>
        <p:spPr>
          <a:xfrm>
            <a:off x="3240089" y="5338989"/>
            <a:ext cx="2157411" cy="400110"/>
          </a:xfrm>
          <a:prstGeom prst="rect">
            <a:avLst/>
          </a:prstGeom>
          <a:noFill/>
        </p:spPr>
        <p:txBody>
          <a:bodyPr wrap="square" rtlCol="0">
            <a:spAutoFit/>
          </a:bodyPr>
          <a:lstStyle/>
          <a:p>
            <a:r>
              <a:rPr lang="zh-CN" altLang="en-US" sz="2000" b="1" dirty="0">
                <a:solidFill>
                  <a:srgbClr val="0053A3"/>
                </a:solidFill>
                <a:latin typeface="微软雅黑" panose="020B0503020204020204" pitchFamily="34" charset="-122"/>
                <a:ea typeface="微软雅黑" panose="020B0503020204020204" pitchFamily="34" charset="-122"/>
              </a:rPr>
              <a:t>组合推荐算法</a:t>
            </a:r>
          </a:p>
        </p:txBody>
      </p:sp>
      <p:sp>
        <p:nvSpPr>
          <p:cNvPr id="57" name="椭圆 56"/>
          <p:cNvSpPr/>
          <p:nvPr/>
        </p:nvSpPr>
        <p:spPr>
          <a:xfrm>
            <a:off x="5529564" y="5273750"/>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4</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1" fill="hold" grpId="0" nodeType="withEffect">
                                  <p:stCondLst>
                                    <p:cond delay="250"/>
                                  </p:stCondLst>
                                  <p:childTnLst>
                                    <p:set>
                                      <p:cBhvr>
                                        <p:cTn id="9" dur="1" fill="hold">
                                          <p:stCondLst>
                                            <p:cond delay="0"/>
                                          </p:stCondLst>
                                        </p:cTn>
                                        <p:tgtEl>
                                          <p:spTgt spid="45"/>
                                        </p:tgtEl>
                                        <p:attrNameLst>
                                          <p:attrName>style.visibility</p:attrName>
                                        </p:attrNameLst>
                                      </p:cBhvr>
                                      <p:to>
                                        <p:strVal val="visible"/>
                                      </p:to>
                                    </p:set>
                                    <p:anim calcmode="lin" valueType="num">
                                      <p:cBhvr additive="base">
                                        <p:cTn id="10" dur="500" fill="hold"/>
                                        <p:tgtEl>
                                          <p:spTgt spid="45"/>
                                        </p:tgtEl>
                                        <p:attrNameLst>
                                          <p:attrName>ppt_x</p:attrName>
                                        </p:attrNameLst>
                                      </p:cBhvr>
                                      <p:tavLst>
                                        <p:tav tm="0">
                                          <p:val>
                                            <p:strVal val="#ppt_x"/>
                                          </p:val>
                                        </p:tav>
                                        <p:tav tm="100000">
                                          <p:val>
                                            <p:strVal val="#ppt_x"/>
                                          </p:val>
                                        </p:tav>
                                      </p:tavLst>
                                    </p:anim>
                                    <p:anim calcmode="lin" valueType="num">
                                      <p:cBhvr additive="base">
                                        <p:cTn id="11" dur="500" fill="hold"/>
                                        <p:tgtEl>
                                          <p:spTgt spid="45"/>
                                        </p:tgtEl>
                                        <p:attrNameLst>
                                          <p:attrName>ppt_y</p:attrName>
                                        </p:attrNameLst>
                                      </p:cBhvr>
                                      <p:tavLst>
                                        <p:tav tm="0">
                                          <p:val>
                                            <p:strVal val="0-#ppt_h/2"/>
                                          </p:val>
                                        </p:tav>
                                        <p:tav tm="100000">
                                          <p:val>
                                            <p:strVal val="#ppt_y"/>
                                          </p:val>
                                        </p:tav>
                                      </p:tavLst>
                                    </p:anim>
                                  </p:childTnLst>
                                </p:cTn>
                              </p:par>
                              <p:par>
                                <p:cTn id="12" presetID="2" presetClass="entr" presetSubtype="1" fill="hold" grpId="0" nodeType="withEffect">
                                  <p:stCondLst>
                                    <p:cond delay="250"/>
                                  </p:stCondLst>
                                  <p:childTnLst>
                                    <p:set>
                                      <p:cBhvr>
                                        <p:cTn id="13" dur="1" fill="hold">
                                          <p:stCondLst>
                                            <p:cond delay="0"/>
                                          </p:stCondLst>
                                        </p:cTn>
                                        <p:tgtEl>
                                          <p:spTgt spid="46"/>
                                        </p:tgtEl>
                                        <p:attrNameLst>
                                          <p:attrName>style.visibility</p:attrName>
                                        </p:attrNameLst>
                                      </p:cBhvr>
                                      <p:to>
                                        <p:strVal val="visible"/>
                                      </p:to>
                                    </p:set>
                                    <p:anim calcmode="lin" valueType="num">
                                      <p:cBhvr additive="base">
                                        <p:cTn id="14" dur="500" fill="hold"/>
                                        <p:tgtEl>
                                          <p:spTgt spid="46"/>
                                        </p:tgtEl>
                                        <p:attrNameLst>
                                          <p:attrName>ppt_x</p:attrName>
                                        </p:attrNameLst>
                                      </p:cBhvr>
                                      <p:tavLst>
                                        <p:tav tm="0">
                                          <p:val>
                                            <p:strVal val="#ppt_x"/>
                                          </p:val>
                                        </p:tav>
                                        <p:tav tm="100000">
                                          <p:val>
                                            <p:strVal val="#ppt_x"/>
                                          </p:val>
                                        </p:tav>
                                      </p:tavLst>
                                    </p:anim>
                                    <p:anim calcmode="lin" valueType="num">
                                      <p:cBhvr additive="base">
                                        <p:cTn id="15" dur="500" fill="hold"/>
                                        <p:tgtEl>
                                          <p:spTgt spid="46"/>
                                        </p:tgtEl>
                                        <p:attrNameLst>
                                          <p:attrName>ppt_y</p:attrName>
                                        </p:attrNameLst>
                                      </p:cBhvr>
                                      <p:tavLst>
                                        <p:tav tm="0">
                                          <p:val>
                                            <p:strVal val="0-#ppt_h/2"/>
                                          </p:val>
                                        </p:tav>
                                        <p:tav tm="100000">
                                          <p:val>
                                            <p:strVal val="#ppt_y"/>
                                          </p:val>
                                        </p:tav>
                                      </p:tavLst>
                                    </p:anim>
                                  </p:childTnLst>
                                </p:cTn>
                              </p:par>
                              <p:par>
                                <p:cTn id="16" presetID="2" presetClass="entr" presetSubtype="1" fill="hold" grpId="0" nodeType="withEffect">
                                  <p:stCondLst>
                                    <p:cond delay="25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500" fill="hold"/>
                                        <p:tgtEl>
                                          <p:spTgt spid="47"/>
                                        </p:tgtEl>
                                        <p:attrNameLst>
                                          <p:attrName>ppt_x</p:attrName>
                                        </p:attrNameLst>
                                      </p:cBhvr>
                                      <p:tavLst>
                                        <p:tav tm="0">
                                          <p:val>
                                            <p:strVal val="#ppt_x"/>
                                          </p:val>
                                        </p:tav>
                                        <p:tav tm="100000">
                                          <p:val>
                                            <p:strVal val="#ppt_x"/>
                                          </p:val>
                                        </p:tav>
                                      </p:tavLst>
                                    </p:anim>
                                    <p:anim calcmode="lin" valueType="num">
                                      <p:cBhvr additive="base">
                                        <p:cTn id="19" dur="500" fill="hold"/>
                                        <p:tgtEl>
                                          <p:spTgt spid="47"/>
                                        </p:tgtEl>
                                        <p:attrNameLst>
                                          <p:attrName>ppt_y</p:attrName>
                                        </p:attrNameLst>
                                      </p:cBhvr>
                                      <p:tavLst>
                                        <p:tav tm="0">
                                          <p:val>
                                            <p:strVal val="0-#ppt_h/2"/>
                                          </p:val>
                                        </p:tav>
                                        <p:tav tm="100000">
                                          <p:val>
                                            <p:strVal val="#ppt_y"/>
                                          </p:val>
                                        </p:tav>
                                      </p:tavLst>
                                    </p:anim>
                                  </p:childTnLst>
                                </p:cTn>
                              </p:par>
                              <p:par>
                                <p:cTn id="20" presetID="22" presetClass="entr" presetSubtype="2" fill="hold" nodeType="withEffect">
                                  <p:stCondLst>
                                    <p:cond delay="750"/>
                                  </p:stCondLst>
                                  <p:childTnLst>
                                    <p:set>
                                      <p:cBhvr>
                                        <p:cTn id="21" dur="1" fill="hold">
                                          <p:stCondLst>
                                            <p:cond delay="0"/>
                                          </p:stCondLst>
                                        </p:cTn>
                                        <p:tgtEl>
                                          <p:spTgt spid="39"/>
                                        </p:tgtEl>
                                        <p:attrNameLst>
                                          <p:attrName>style.visibility</p:attrName>
                                        </p:attrNameLst>
                                      </p:cBhvr>
                                      <p:to>
                                        <p:strVal val="visible"/>
                                      </p:to>
                                    </p:set>
                                    <p:animEffect transition="in" filter="wipe(right)">
                                      <p:cBhvr>
                                        <p:cTn id="22" dur="500"/>
                                        <p:tgtEl>
                                          <p:spTgt spid="39"/>
                                        </p:tgtEl>
                                      </p:cBhvr>
                                    </p:animEffect>
                                  </p:childTnLst>
                                </p:cTn>
                              </p:par>
                              <p:par>
                                <p:cTn id="23" presetID="22" presetClass="entr" presetSubtype="8" fill="hold" nodeType="withEffect">
                                  <p:stCondLst>
                                    <p:cond delay="75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par>
                                <p:cTn id="26" presetID="22" presetClass="entr" presetSubtype="8" fill="hold" nodeType="withEffect">
                                  <p:stCondLst>
                                    <p:cond delay="75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500"/>
                                        <p:tgtEl>
                                          <p:spTgt spid="4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left)">
                                      <p:cBhvr>
                                        <p:cTn id="34" dur="500"/>
                                        <p:tgtEl>
                                          <p:spTgt spid="4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left)">
                                      <p:cBhvr>
                                        <p:cTn id="37" dur="500"/>
                                        <p:tgtEl>
                                          <p:spTgt spid="50"/>
                                        </p:tgtEl>
                                      </p:cBhvr>
                                    </p:animEffect>
                                  </p:childTnLst>
                                </p:cTn>
                              </p:par>
                              <p:par>
                                <p:cTn id="38" presetID="22" presetClass="entr" presetSubtype="1" fill="hold"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up)">
                                      <p:cBhvr>
                                        <p:cTn id="40" dur="500"/>
                                        <p:tgtEl>
                                          <p:spTgt spid="51"/>
                                        </p:tgtEl>
                                      </p:cBhvr>
                                    </p:animEffect>
                                  </p:childTnLst>
                                </p:cTn>
                              </p:par>
                              <p:par>
                                <p:cTn id="41" presetID="22" presetClass="entr" presetSubtype="2" fill="hold" nodeType="withEffect">
                                  <p:stCondLst>
                                    <p:cond delay="750"/>
                                  </p:stCondLst>
                                  <p:childTnLst>
                                    <p:set>
                                      <p:cBhvr>
                                        <p:cTn id="42" dur="1" fill="hold">
                                          <p:stCondLst>
                                            <p:cond delay="0"/>
                                          </p:stCondLst>
                                        </p:cTn>
                                        <p:tgtEl>
                                          <p:spTgt spid="53"/>
                                        </p:tgtEl>
                                        <p:attrNameLst>
                                          <p:attrName>style.visibility</p:attrName>
                                        </p:attrNameLst>
                                      </p:cBhvr>
                                      <p:to>
                                        <p:strVal val="visible"/>
                                      </p:to>
                                    </p:set>
                                    <p:animEffect transition="in" filter="wipe(right)">
                                      <p:cBhvr>
                                        <p:cTn id="43" dur="500"/>
                                        <p:tgtEl>
                                          <p:spTgt spid="5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wipe(left)">
                                      <p:cBhvr>
                                        <p:cTn id="46" dur="500"/>
                                        <p:tgtEl>
                                          <p:spTgt spid="56"/>
                                        </p:tgtEl>
                                      </p:cBhvr>
                                    </p:animEffect>
                                  </p:childTnLst>
                                </p:cTn>
                              </p:par>
                              <p:par>
                                <p:cTn id="47" presetID="2" presetClass="entr" presetSubtype="1" fill="hold" grpId="0" nodeType="withEffect">
                                  <p:stCondLst>
                                    <p:cond delay="25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fill="hold"/>
                                        <p:tgtEl>
                                          <p:spTgt spid="57"/>
                                        </p:tgtEl>
                                        <p:attrNameLst>
                                          <p:attrName>ppt_x</p:attrName>
                                        </p:attrNameLst>
                                      </p:cBhvr>
                                      <p:tavLst>
                                        <p:tav tm="0">
                                          <p:val>
                                            <p:strVal val="#ppt_x"/>
                                          </p:val>
                                        </p:tav>
                                        <p:tav tm="100000">
                                          <p:val>
                                            <p:strVal val="#ppt_x"/>
                                          </p:val>
                                        </p:tav>
                                      </p:tavLst>
                                    </p:anim>
                                    <p:anim calcmode="lin" valueType="num">
                                      <p:cBhvr additive="base">
                                        <p:cTn id="50" dur="500" fill="hold"/>
                                        <p:tgtEl>
                                          <p:spTgt spid="5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46" grpId="0" animBg="1"/>
      <p:bldP spid="47" grpId="0" animBg="1"/>
      <p:bldP spid="48" grpId="0"/>
      <p:bldP spid="49" grpId="0"/>
      <p:bldP spid="50" grpId="0"/>
      <p:bldP spid="56" grpId="0"/>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2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30" name="矩形 53"/>
          <p:cNvSpPr>
            <a:spLocks noChangeArrowheads="1"/>
          </p:cNvSpPr>
          <p:nvPr/>
        </p:nvSpPr>
        <p:spPr bwMode="auto">
          <a:xfrm>
            <a:off x="0" y="294899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0" y="378928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32"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050" y="409646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590801" y="1123559"/>
            <a:ext cx="6072188" cy="5016758"/>
          </a:xfrm>
          <a:prstGeom prst="rect">
            <a:avLst/>
          </a:prstGeom>
          <a:noFill/>
          <a:ln w="25400">
            <a:solidFill>
              <a:srgbClr val="0070C0"/>
            </a:solidFill>
          </a:ln>
        </p:spPr>
        <p:txBody>
          <a:bodyPr wrap="square" rtlCol="0">
            <a:spAutoFit/>
          </a:bodyPr>
          <a:lstStyle/>
          <a:p>
            <a:pPr indent="457200">
              <a:lnSpc>
                <a:spcPct val="125000"/>
              </a:lnSpc>
            </a:pP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原理：用户会喜欢和自己关注过的</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Item</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在内容上类似的</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Item</a:t>
            </a: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比如用户看了哈利波特</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I</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，基于内容的推荐算法发现哈  </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利波特</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II-VI</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与用户观看的历史在内容上有很大关联，</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就会将他们推荐给用户。</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优点：这种算法可以避免</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Item</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的冷启动问题</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如果一个</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Item</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从</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来没有被关注过，其他推荐算法的话是很少会去推荐</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的，但是基于内容的推荐算法却可以通过分析</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Item</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之</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间的关系进行推荐</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缺点：这种算法对于推荐物的描述能力有限，而且描述过于</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细化，推荐结果往往局限于与原对象相似的类别中，</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无法发现用户新的感兴趣资源。</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常见的基于内容的推荐算法：</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95000"/>
                    <a:lumOff val="5000"/>
                    <a:alpha val="75000"/>
                  </a:schemeClr>
                </a:solidFill>
                <a:latin typeface="微软雅黑" panose="020B0503020204020204" pitchFamily="34" charset="-122"/>
                <a:ea typeface="微软雅黑" panose="020B0503020204020204" pitchFamily="34" charset="-122"/>
              </a:rPr>
              <a:t>Rocchio</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算法</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在信息检索中处理相关反馈的算法</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决策树算法</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当</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Item</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属性较少而且是结构化属性的时候</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，决策树是较好的选择</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朴素贝叶斯算法</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常用于文本分类</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2579688" y="798932"/>
            <a:ext cx="3139497" cy="360000"/>
          </a:xfrm>
          <a:prstGeom prst="rect">
            <a:avLst/>
          </a:prstGeom>
          <a:solidFill>
            <a:srgbClr val="0070C0"/>
          </a:solidFill>
          <a:ln>
            <a:noFill/>
          </a:ln>
        </p:spPr>
        <p:txBody>
          <a:bodyPr vert="horz" wrap="square" lIns="91440" tIns="45720" rIns="91440" bIns="45720" numCol="1" rtlCol="0" anchor="t" anchorCtr="0" compatLnSpc="1"/>
          <a:lstStyle/>
          <a:p>
            <a:pPr algn="ctr"/>
            <a:r>
              <a:rPr lang="zh-CN" altLang="en-US" b="1" dirty="0">
                <a:solidFill>
                  <a:schemeClr val="bg1"/>
                </a:solidFill>
                <a:latin typeface="微软雅黑" panose="020B0503020204020204" pitchFamily="34" charset="-122"/>
                <a:ea typeface="微软雅黑" panose="020B0503020204020204" pitchFamily="34" charset="-122"/>
              </a:rPr>
              <a:t>基于内容的推荐算法</a:t>
            </a:r>
          </a:p>
        </p:txBody>
      </p:sp>
      <p:sp>
        <p:nvSpPr>
          <p:cNvPr id="35"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17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2" presetClass="entr" presetSubtype="8" fill="hold" grpId="0" nodeType="withEffect">
                                  <p:stCondLst>
                                    <p:cond delay="50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right)">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30" name="矩形 53"/>
          <p:cNvSpPr>
            <a:spLocks noChangeArrowheads="1"/>
          </p:cNvSpPr>
          <p:nvPr/>
        </p:nvSpPr>
        <p:spPr bwMode="auto">
          <a:xfrm>
            <a:off x="0" y="294899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0" y="378928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32"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050" y="409646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590801" y="1123559"/>
            <a:ext cx="6072188" cy="5016758"/>
          </a:xfrm>
          <a:prstGeom prst="rect">
            <a:avLst/>
          </a:prstGeom>
          <a:noFill/>
          <a:ln w="25400">
            <a:solidFill>
              <a:srgbClr val="0070C0"/>
            </a:solidFill>
          </a:ln>
        </p:spPr>
        <p:txBody>
          <a:bodyPr wrap="square" rtlCol="0">
            <a:spAutoFit/>
          </a:bodyPr>
          <a:lstStyle/>
          <a:p>
            <a:pPr indent="457200">
              <a:lnSpc>
                <a:spcPct val="125000"/>
              </a:lnSpc>
            </a:pP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原理：用户会喜欢那些具有相似兴趣的用户喜欢过的商品，</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他又细分为三类：基于用户的协同过滤算法、基于</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Item</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的协同过滤算法以及基于模型的协同过滤算法；</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基于用户的协同过滤推荐：比如你朋友喜欢看哈利波特，那</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么就会将他推荐给你；</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基于</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Item</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的协同过滤推荐：比如用户</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A</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看过哈利波特和变形</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金刚，用户</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B</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看过哈利波特、变形金刚和钢铁侠，那么</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我们可以认为看过哈利波特的人基本上就会喜欢看变</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形金刚，于是对于用户</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C</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，如果他看过哈利波特，那么</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就将变形金刚推荐给他；</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基于模型的协同过滤推荐：</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前两种推荐算法都需要将用户的所有数据读入内存才</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能进行推荐，而基于模型的推荐算法并不需要这么做</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，这种推荐方法训练时间比较长，但是训练完成后，推</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荐过程比较快；</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常见算法：</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Aspect Model</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LDA</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以及</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SVD </a:t>
            </a:r>
            <a:endPar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2579688" y="798932"/>
            <a:ext cx="3139497" cy="360000"/>
          </a:xfrm>
          <a:prstGeom prst="rect">
            <a:avLst/>
          </a:prstGeom>
          <a:solidFill>
            <a:srgbClr val="0070C0"/>
          </a:solidFill>
          <a:ln>
            <a:noFill/>
          </a:ln>
        </p:spPr>
        <p:txBody>
          <a:bodyPr vert="horz" wrap="square" lIns="91440" tIns="45720" rIns="91440" bIns="45720" numCol="1" rtlCol="0" anchor="t" anchorCtr="0" compatLnSpc="1"/>
          <a:lstStyle/>
          <a:p>
            <a:pPr algn="ctr"/>
            <a:r>
              <a:rPr lang="zh-CN" altLang="en-US" b="1" dirty="0">
                <a:solidFill>
                  <a:schemeClr val="bg1"/>
                </a:solidFill>
                <a:latin typeface="微软雅黑" panose="020B0503020204020204" pitchFamily="34" charset="-122"/>
                <a:ea typeface="微软雅黑" panose="020B0503020204020204" pitchFamily="34" charset="-122"/>
              </a:rPr>
              <a:t>协同过滤推荐算法</a:t>
            </a:r>
          </a:p>
        </p:txBody>
      </p:sp>
      <p:sp>
        <p:nvSpPr>
          <p:cNvPr id="35"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18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2" presetClass="entr" presetSubtype="8" fill="hold" grpId="0" nodeType="withEffect">
                                  <p:stCondLst>
                                    <p:cond delay="50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right)">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30" name="矩形 53"/>
          <p:cNvSpPr>
            <a:spLocks noChangeArrowheads="1"/>
          </p:cNvSpPr>
          <p:nvPr/>
        </p:nvSpPr>
        <p:spPr bwMode="auto">
          <a:xfrm>
            <a:off x="0" y="294899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0" y="378928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32"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050" y="409646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590801" y="1123559"/>
            <a:ext cx="6072188" cy="1603131"/>
          </a:xfrm>
          <a:prstGeom prst="rect">
            <a:avLst/>
          </a:prstGeom>
          <a:noFill/>
          <a:ln w="25400">
            <a:solidFill>
              <a:srgbClr val="0070C0"/>
            </a:solidFill>
          </a:ln>
        </p:spPr>
        <p:txBody>
          <a:bodyPr wrap="square" rtlCol="0">
            <a:spAutoFit/>
          </a:bodyPr>
          <a:lstStyle/>
          <a:p>
            <a:pPr indent="457200">
              <a:lnSpc>
                <a:spcPct val="125000"/>
              </a:lnSpc>
            </a:pP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原理：基于知识的推荐算法在某种程度上可以看成是一种推</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理型技术，他并不是建立在用户需要和偏好基础上的</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，而是基于效用知识来进行推荐的，用户资料可以是</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任意能支持推理的知识结构，而这个知识结构可以是</a:t>
            </a:r>
            <a:endPar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规范化的也可以是用户自定义的；</a:t>
            </a:r>
          </a:p>
        </p:txBody>
      </p:sp>
      <p:sp>
        <p:nvSpPr>
          <p:cNvPr id="18" name="矩形 17"/>
          <p:cNvSpPr/>
          <p:nvPr/>
        </p:nvSpPr>
        <p:spPr bwMode="auto">
          <a:xfrm>
            <a:off x="2579688" y="798932"/>
            <a:ext cx="3139497" cy="360000"/>
          </a:xfrm>
          <a:prstGeom prst="rect">
            <a:avLst/>
          </a:prstGeom>
          <a:solidFill>
            <a:srgbClr val="0070C0"/>
          </a:solidFill>
          <a:ln>
            <a:noFill/>
          </a:ln>
        </p:spPr>
        <p:txBody>
          <a:bodyPr vert="horz" wrap="square" lIns="91440" tIns="45720" rIns="91440" bIns="45720" numCol="1" rtlCol="0" anchor="t" anchorCtr="0" compatLnSpc="1"/>
          <a:lstStyle/>
          <a:p>
            <a:pPr algn="ctr"/>
            <a:r>
              <a:rPr lang="zh-CN" altLang="en-US" b="1" dirty="0">
                <a:solidFill>
                  <a:schemeClr val="bg1"/>
                </a:solidFill>
                <a:latin typeface="微软雅黑" panose="020B0503020204020204" pitchFamily="34" charset="-122"/>
                <a:ea typeface="微软雅黑" panose="020B0503020204020204" pitchFamily="34" charset="-122"/>
              </a:rPr>
              <a:t>基于知识的推荐算法</a:t>
            </a:r>
          </a:p>
        </p:txBody>
      </p:sp>
      <p:sp>
        <p:nvSpPr>
          <p:cNvPr id="35"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19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2" presetClass="entr" presetSubtype="8" fill="hold" grpId="0" nodeType="withEffect">
                                  <p:stCondLst>
                                    <p:cond delay="50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right)">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grpSp>
        <p:nvGrpSpPr>
          <p:cNvPr id="53251" name="组合 6"/>
          <p:cNvGrpSpPr/>
          <p:nvPr/>
        </p:nvGrpSpPr>
        <p:grpSpPr bwMode="auto">
          <a:xfrm>
            <a:off x="107950" y="2874963"/>
            <a:ext cx="1943100" cy="1108075"/>
            <a:chOff x="0" y="1313877"/>
            <a:chExt cx="1943100" cy="1107996"/>
          </a:xfrm>
        </p:grpSpPr>
        <p:sp>
          <p:nvSpPr>
            <p:cNvPr id="53282"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53283"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253" name="组合 96"/>
          <p:cNvGrpSpPr/>
          <p:nvPr/>
        </p:nvGrpSpPr>
        <p:grpSpPr bwMode="auto">
          <a:xfrm>
            <a:off x="3240088" y="1083211"/>
            <a:ext cx="444500" cy="449263"/>
            <a:chOff x="2944759" y="497532"/>
            <a:chExt cx="657188" cy="663945"/>
          </a:xfrm>
        </p:grpSpPr>
        <p:sp>
          <p:nvSpPr>
            <p:cNvPr id="100" name="矩形 99"/>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01" name="矩形 100"/>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defRPr/>
              </a:pPr>
              <a:r>
                <a:rPr lang="zh-CN" altLang="en-US" sz="2000" b="1" kern="0" dirty="0">
                  <a:solidFill>
                    <a:prstClr val="white"/>
                  </a:solidFill>
                  <a:latin typeface="微软雅黑" panose="020B0503020204020204" pitchFamily="34" charset="-122"/>
                  <a:ea typeface="微软雅黑" panose="020B0503020204020204" pitchFamily="34" charset="-122"/>
                </a:rPr>
                <a:t>一</a:t>
              </a:r>
            </a:p>
          </p:txBody>
        </p:sp>
      </p:grpSp>
      <p:sp>
        <p:nvSpPr>
          <p:cNvPr id="98" name="文本框 97"/>
          <p:cNvSpPr txBox="1"/>
          <p:nvPr/>
        </p:nvSpPr>
        <p:spPr>
          <a:xfrm>
            <a:off x="3917790" y="1076473"/>
            <a:ext cx="4757897"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a:solidFill>
                  <a:schemeClr val="tx1">
                    <a:lumMod val="95000"/>
                    <a:lumOff val="5000"/>
                    <a:alpha val="75000"/>
                  </a:schemeClr>
                </a:solidFill>
              </a:rPr>
              <a:t>选题背景</a:t>
            </a:r>
          </a:p>
        </p:txBody>
      </p:sp>
      <p:grpSp>
        <p:nvGrpSpPr>
          <p:cNvPr id="53255" name="组合 102"/>
          <p:cNvGrpSpPr/>
          <p:nvPr/>
        </p:nvGrpSpPr>
        <p:grpSpPr bwMode="auto">
          <a:xfrm>
            <a:off x="3240088" y="1938536"/>
            <a:ext cx="444500" cy="449262"/>
            <a:chOff x="2944759" y="497532"/>
            <a:chExt cx="657188" cy="663945"/>
          </a:xfrm>
        </p:grpSpPr>
        <p:sp>
          <p:nvSpPr>
            <p:cNvPr id="106" name="矩形 105"/>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07" name="矩形 106"/>
            <p:cNvSpPr/>
            <p:nvPr/>
          </p:nvSpPr>
          <p:spPr>
            <a:xfrm>
              <a:off x="2944759"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panose="020B0503020204020204" pitchFamily="34" charset="-122"/>
                  <a:ea typeface="微软雅黑" panose="020B0503020204020204" pitchFamily="34" charset="-122"/>
                </a:rPr>
                <a:t>二</a:t>
              </a:r>
            </a:p>
          </p:txBody>
        </p:sp>
      </p:grpSp>
      <p:sp>
        <p:nvSpPr>
          <p:cNvPr id="104" name="文本框 103"/>
          <p:cNvSpPr txBox="1"/>
          <p:nvPr/>
        </p:nvSpPr>
        <p:spPr>
          <a:xfrm>
            <a:off x="3917791" y="1932770"/>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a:solidFill>
                  <a:schemeClr val="tx1">
                    <a:lumMod val="95000"/>
                    <a:lumOff val="5000"/>
                    <a:alpha val="75000"/>
                  </a:schemeClr>
                </a:solidFill>
              </a:rPr>
              <a:t>国内外现状</a:t>
            </a:r>
          </a:p>
        </p:txBody>
      </p:sp>
      <p:grpSp>
        <p:nvGrpSpPr>
          <p:cNvPr id="53257" name="组合 108"/>
          <p:cNvGrpSpPr/>
          <p:nvPr/>
        </p:nvGrpSpPr>
        <p:grpSpPr bwMode="auto">
          <a:xfrm>
            <a:off x="3240088" y="3652360"/>
            <a:ext cx="444500" cy="447675"/>
            <a:chOff x="2944759" y="497532"/>
            <a:chExt cx="657188" cy="663945"/>
          </a:xfrm>
        </p:grpSpPr>
        <p:sp>
          <p:nvSpPr>
            <p:cNvPr id="112" name="矩形 111"/>
            <p:cNvSpPr/>
            <p:nvPr/>
          </p:nvSpPr>
          <p:spPr>
            <a:xfrm>
              <a:off x="3026907" y="584645"/>
              <a:ext cx="575040" cy="576832"/>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13" name="矩形 112"/>
            <p:cNvSpPr/>
            <p:nvPr/>
          </p:nvSpPr>
          <p:spPr>
            <a:xfrm>
              <a:off x="2944759" y="497532"/>
              <a:ext cx="575039" cy="576831"/>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panose="020B0503020204020204" pitchFamily="34" charset="-122"/>
                  <a:ea typeface="微软雅黑" panose="020B0503020204020204" pitchFamily="34" charset="-122"/>
                </a:rPr>
                <a:t>四</a:t>
              </a:r>
            </a:p>
          </p:txBody>
        </p:sp>
      </p:grpSp>
      <p:sp>
        <p:nvSpPr>
          <p:cNvPr id="110" name="文本框 109"/>
          <p:cNvSpPr txBox="1"/>
          <p:nvPr/>
        </p:nvSpPr>
        <p:spPr>
          <a:xfrm>
            <a:off x="3917790" y="3645364"/>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a:solidFill>
                  <a:schemeClr val="tx1">
                    <a:lumMod val="95000"/>
                    <a:lumOff val="5000"/>
                    <a:alpha val="75000"/>
                  </a:schemeClr>
                </a:solidFill>
              </a:rPr>
              <a:t>现有个性化推荐算法</a:t>
            </a:r>
          </a:p>
        </p:txBody>
      </p:sp>
      <p:grpSp>
        <p:nvGrpSpPr>
          <p:cNvPr id="53259" name="组合 114"/>
          <p:cNvGrpSpPr/>
          <p:nvPr/>
        </p:nvGrpSpPr>
        <p:grpSpPr bwMode="auto">
          <a:xfrm>
            <a:off x="3240088" y="2795268"/>
            <a:ext cx="444500" cy="449262"/>
            <a:chOff x="2944759" y="497532"/>
            <a:chExt cx="657188" cy="663945"/>
          </a:xfrm>
        </p:grpSpPr>
        <p:sp>
          <p:nvSpPr>
            <p:cNvPr id="118" name="矩形 117"/>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19" name="矩形 118"/>
            <p:cNvSpPr/>
            <p:nvPr/>
          </p:nvSpPr>
          <p:spPr>
            <a:xfrm>
              <a:off x="2944759"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panose="020B0503020204020204" pitchFamily="34" charset="-122"/>
                  <a:ea typeface="微软雅黑" panose="020B0503020204020204" pitchFamily="34" charset="-122"/>
                </a:rPr>
                <a:t>三</a:t>
              </a:r>
            </a:p>
          </p:txBody>
        </p:sp>
      </p:grpSp>
      <p:sp>
        <p:nvSpPr>
          <p:cNvPr id="116" name="文本框 115"/>
          <p:cNvSpPr txBox="1"/>
          <p:nvPr/>
        </p:nvSpPr>
        <p:spPr>
          <a:xfrm>
            <a:off x="3917791" y="2789067"/>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a:solidFill>
                  <a:schemeClr val="tx1">
                    <a:lumMod val="95000"/>
                    <a:lumOff val="5000"/>
                    <a:alpha val="75000"/>
                  </a:schemeClr>
                </a:solidFill>
              </a:rPr>
              <a:t>现有</a:t>
            </a:r>
            <a:r>
              <a:rPr lang="en-US" altLang="zh-CN" sz="2400" dirty="0">
                <a:solidFill>
                  <a:schemeClr val="tx1">
                    <a:lumMod val="95000"/>
                    <a:lumOff val="5000"/>
                    <a:alpha val="75000"/>
                  </a:schemeClr>
                </a:solidFill>
              </a:rPr>
              <a:t>Android</a:t>
            </a:r>
            <a:r>
              <a:rPr lang="zh-CN" altLang="en-US" sz="2400" dirty="0">
                <a:solidFill>
                  <a:schemeClr val="tx1">
                    <a:lumMod val="95000"/>
                    <a:lumOff val="5000"/>
                    <a:alpha val="75000"/>
                  </a:schemeClr>
                </a:solidFill>
              </a:rPr>
              <a:t>平台推送技术</a:t>
            </a:r>
          </a:p>
        </p:txBody>
      </p:sp>
      <p:grpSp>
        <p:nvGrpSpPr>
          <p:cNvPr id="53261" name="组合 120"/>
          <p:cNvGrpSpPr/>
          <p:nvPr/>
        </p:nvGrpSpPr>
        <p:grpSpPr bwMode="auto">
          <a:xfrm>
            <a:off x="3240088" y="4507684"/>
            <a:ext cx="444500" cy="449263"/>
            <a:chOff x="2944759" y="497532"/>
            <a:chExt cx="657188" cy="663945"/>
          </a:xfrm>
        </p:grpSpPr>
        <p:sp>
          <p:nvSpPr>
            <p:cNvPr id="124" name="矩形 123"/>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25" name="矩形 124"/>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panose="020B0503020204020204" pitchFamily="34" charset="-122"/>
                  <a:ea typeface="微软雅黑" panose="020B0503020204020204" pitchFamily="34" charset="-122"/>
                </a:rPr>
                <a:t>五</a:t>
              </a:r>
            </a:p>
          </p:txBody>
        </p:sp>
      </p:grpSp>
      <p:sp>
        <p:nvSpPr>
          <p:cNvPr id="122" name="文本框 121"/>
          <p:cNvSpPr txBox="1"/>
          <p:nvPr/>
        </p:nvSpPr>
        <p:spPr>
          <a:xfrm>
            <a:off x="3917791" y="4501661"/>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a:solidFill>
                  <a:schemeClr val="tx1">
                    <a:lumMod val="95000"/>
                    <a:lumOff val="5000"/>
                    <a:alpha val="75000"/>
                  </a:schemeClr>
                </a:solidFill>
              </a:rPr>
              <a:t>计划工作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par>
                                <p:cTn id="8" presetID="53" presetClass="entr" presetSubtype="16" fill="hold" nodeType="withEffect">
                                  <p:stCondLst>
                                    <p:cond delay="250"/>
                                  </p:stCondLst>
                                  <p:childTnLst>
                                    <p:set>
                                      <p:cBhvr>
                                        <p:cTn id="9" dur="1" fill="hold">
                                          <p:stCondLst>
                                            <p:cond delay="0"/>
                                          </p:stCondLst>
                                        </p:cTn>
                                        <p:tgtEl>
                                          <p:spTgt spid="53253"/>
                                        </p:tgtEl>
                                        <p:attrNameLst>
                                          <p:attrName>style.visibility</p:attrName>
                                        </p:attrNameLst>
                                      </p:cBhvr>
                                      <p:to>
                                        <p:strVal val="visible"/>
                                      </p:to>
                                    </p:set>
                                    <p:anim calcmode="lin" valueType="num">
                                      <p:cBhvr>
                                        <p:cTn id="10" dur="500" fill="hold"/>
                                        <p:tgtEl>
                                          <p:spTgt spid="53253"/>
                                        </p:tgtEl>
                                        <p:attrNameLst>
                                          <p:attrName>ppt_w</p:attrName>
                                        </p:attrNameLst>
                                      </p:cBhvr>
                                      <p:tavLst>
                                        <p:tav tm="0">
                                          <p:val>
                                            <p:fltVal val="0"/>
                                          </p:val>
                                        </p:tav>
                                        <p:tav tm="100000">
                                          <p:val>
                                            <p:strVal val="#ppt_w"/>
                                          </p:val>
                                        </p:tav>
                                      </p:tavLst>
                                    </p:anim>
                                    <p:anim calcmode="lin" valueType="num">
                                      <p:cBhvr>
                                        <p:cTn id="11" dur="500" fill="hold"/>
                                        <p:tgtEl>
                                          <p:spTgt spid="53253"/>
                                        </p:tgtEl>
                                        <p:attrNameLst>
                                          <p:attrName>ppt_h</p:attrName>
                                        </p:attrNameLst>
                                      </p:cBhvr>
                                      <p:tavLst>
                                        <p:tav tm="0">
                                          <p:val>
                                            <p:fltVal val="0"/>
                                          </p:val>
                                        </p:tav>
                                        <p:tav tm="100000">
                                          <p:val>
                                            <p:strVal val="#ppt_h"/>
                                          </p:val>
                                        </p:tav>
                                      </p:tavLst>
                                    </p:anim>
                                    <p:animEffect transition="in" filter="fade">
                                      <p:cBhvr>
                                        <p:cTn id="12" dur="500"/>
                                        <p:tgtEl>
                                          <p:spTgt spid="53253"/>
                                        </p:tgtEl>
                                      </p:cBhvr>
                                    </p:animEffect>
                                  </p:childTnLst>
                                </p:cTn>
                              </p:par>
                              <p:par>
                                <p:cTn id="13" presetID="53" presetClass="entr" presetSubtype="16" fill="hold" nodeType="withEffect">
                                  <p:stCondLst>
                                    <p:cond delay="250"/>
                                  </p:stCondLst>
                                  <p:childTnLst>
                                    <p:set>
                                      <p:cBhvr>
                                        <p:cTn id="14" dur="1" fill="hold">
                                          <p:stCondLst>
                                            <p:cond delay="0"/>
                                          </p:stCondLst>
                                        </p:cTn>
                                        <p:tgtEl>
                                          <p:spTgt spid="53255"/>
                                        </p:tgtEl>
                                        <p:attrNameLst>
                                          <p:attrName>style.visibility</p:attrName>
                                        </p:attrNameLst>
                                      </p:cBhvr>
                                      <p:to>
                                        <p:strVal val="visible"/>
                                      </p:to>
                                    </p:set>
                                    <p:anim calcmode="lin" valueType="num">
                                      <p:cBhvr>
                                        <p:cTn id="15" dur="500" fill="hold"/>
                                        <p:tgtEl>
                                          <p:spTgt spid="53255"/>
                                        </p:tgtEl>
                                        <p:attrNameLst>
                                          <p:attrName>ppt_w</p:attrName>
                                        </p:attrNameLst>
                                      </p:cBhvr>
                                      <p:tavLst>
                                        <p:tav tm="0">
                                          <p:val>
                                            <p:fltVal val="0"/>
                                          </p:val>
                                        </p:tav>
                                        <p:tav tm="100000">
                                          <p:val>
                                            <p:strVal val="#ppt_w"/>
                                          </p:val>
                                        </p:tav>
                                      </p:tavLst>
                                    </p:anim>
                                    <p:anim calcmode="lin" valueType="num">
                                      <p:cBhvr>
                                        <p:cTn id="16" dur="500" fill="hold"/>
                                        <p:tgtEl>
                                          <p:spTgt spid="53255"/>
                                        </p:tgtEl>
                                        <p:attrNameLst>
                                          <p:attrName>ppt_h</p:attrName>
                                        </p:attrNameLst>
                                      </p:cBhvr>
                                      <p:tavLst>
                                        <p:tav tm="0">
                                          <p:val>
                                            <p:fltVal val="0"/>
                                          </p:val>
                                        </p:tav>
                                        <p:tav tm="100000">
                                          <p:val>
                                            <p:strVal val="#ppt_h"/>
                                          </p:val>
                                        </p:tav>
                                      </p:tavLst>
                                    </p:anim>
                                    <p:animEffect transition="in" filter="fade">
                                      <p:cBhvr>
                                        <p:cTn id="17" dur="500"/>
                                        <p:tgtEl>
                                          <p:spTgt spid="53255"/>
                                        </p:tgtEl>
                                      </p:cBhvr>
                                    </p:animEffect>
                                  </p:childTnLst>
                                </p:cTn>
                              </p:par>
                              <p:par>
                                <p:cTn id="18" presetID="53" presetClass="entr" presetSubtype="16" fill="hold" nodeType="withEffect">
                                  <p:stCondLst>
                                    <p:cond delay="250"/>
                                  </p:stCondLst>
                                  <p:childTnLst>
                                    <p:set>
                                      <p:cBhvr>
                                        <p:cTn id="19" dur="1" fill="hold">
                                          <p:stCondLst>
                                            <p:cond delay="0"/>
                                          </p:stCondLst>
                                        </p:cTn>
                                        <p:tgtEl>
                                          <p:spTgt spid="53257"/>
                                        </p:tgtEl>
                                        <p:attrNameLst>
                                          <p:attrName>style.visibility</p:attrName>
                                        </p:attrNameLst>
                                      </p:cBhvr>
                                      <p:to>
                                        <p:strVal val="visible"/>
                                      </p:to>
                                    </p:set>
                                    <p:anim calcmode="lin" valueType="num">
                                      <p:cBhvr>
                                        <p:cTn id="20" dur="500" fill="hold"/>
                                        <p:tgtEl>
                                          <p:spTgt spid="53257"/>
                                        </p:tgtEl>
                                        <p:attrNameLst>
                                          <p:attrName>ppt_w</p:attrName>
                                        </p:attrNameLst>
                                      </p:cBhvr>
                                      <p:tavLst>
                                        <p:tav tm="0">
                                          <p:val>
                                            <p:fltVal val="0"/>
                                          </p:val>
                                        </p:tav>
                                        <p:tav tm="100000">
                                          <p:val>
                                            <p:strVal val="#ppt_w"/>
                                          </p:val>
                                        </p:tav>
                                      </p:tavLst>
                                    </p:anim>
                                    <p:anim calcmode="lin" valueType="num">
                                      <p:cBhvr>
                                        <p:cTn id="21" dur="500" fill="hold"/>
                                        <p:tgtEl>
                                          <p:spTgt spid="53257"/>
                                        </p:tgtEl>
                                        <p:attrNameLst>
                                          <p:attrName>ppt_h</p:attrName>
                                        </p:attrNameLst>
                                      </p:cBhvr>
                                      <p:tavLst>
                                        <p:tav tm="0">
                                          <p:val>
                                            <p:fltVal val="0"/>
                                          </p:val>
                                        </p:tav>
                                        <p:tav tm="100000">
                                          <p:val>
                                            <p:strVal val="#ppt_h"/>
                                          </p:val>
                                        </p:tav>
                                      </p:tavLst>
                                    </p:anim>
                                    <p:animEffect transition="in" filter="fade">
                                      <p:cBhvr>
                                        <p:cTn id="22" dur="500"/>
                                        <p:tgtEl>
                                          <p:spTgt spid="53257"/>
                                        </p:tgtEl>
                                      </p:cBhvr>
                                    </p:animEffect>
                                  </p:childTnLst>
                                </p:cTn>
                              </p:par>
                              <p:par>
                                <p:cTn id="23" presetID="53" presetClass="entr" presetSubtype="16" fill="hold" nodeType="withEffect">
                                  <p:stCondLst>
                                    <p:cond delay="250"/>
                                  </p:stCondLst>
                                  <p:childTnLst>
                                    <p:set>
                                      <p:cBhvr>
                                        <p:cTn id="24" dur="1" fill="hold">
                                          <p:stCondLst>
                                            <p:cond delay="0"/>
                                          </p:stCondLst>
                                        </p:cTn>
                                        <p:tgtEl>
                                          <p:spTgt spid="53259"/>
                                        </p:tgtEl>
                                        <p:attrNameLst>
                                          <p:attrName>style.visibility</p:attrName>
                                        </p:attrNameLst>
                                      </p:cBhvr>
                                      <p:to>
                                        <p:strVal val="visible"/>
                                      </p:to>
                                    </p:set>
                                    <p:anim calcmode="lin" valueType="num">
                                      <p:cBhvr>
                                        <p:cTn id="25" dur="500" fill="hold"/>
                                        <p:tgtEl>
                                          <p:spTgt spid="53259"/>
                                        </p:tgtEl>
                                        <p:attrNameLst>
                                          <p:attrName>ppt_w</p:attrName>
                                        </p:attrNameLst>
                                      </p:cBhvr>
                                      <p:tavLst>
                                        <p:tav tm="0">
                                          <p:val>
                                            <p:fltVal val="0"/>
                                          </p:val>
                                        </p:tav>
                                        <p:tav tm="100000">
                                          <p:val>
                                            <p:strVal val="#ppt_w"/>
                                          </p:val>
                                        </p:tav>
                                      </p:tavLst>
                                    </p:anim>
                                    <p:anim calcmode="lin" valueType="num">
                                      <p:cBhvr>
                                        <p:cTn id="26" dur="500" fill="hold"/>
                                        <p:tgtEl>
                                          <p:spTgt spid="53259"/>
                                        </p:tgtEl>
                                        <p:attrNameLst>
                                          <p:attrName>ppt_h</p:attrName>
                                        </p:attrNameLst>
                                      </p:cBhvr>
                                      <p:tavLst>
                                        <p:tav tm="0">
                                          <p:val>
                                            <p:fltVal val="0"/>
                                          </p:val>
                                        </p:tav>
                                        <p:tav tm="100000">
                                          <p:val>
                                            <p:strVal val="#ppt_h"/>
                                          </p:val>
                                        </p:tav>
                                      </p:tavLst>
                                    </p:anim>
                                    <p:animEffect transition="in" filter="fade">
                                      <p:cBhvr>
                                        <p:cTn id="27" dur="500"/>
                                        <p:tgtEl>
                                          <p:spTgt spid="53259"/>
                                        </p:tgtEl>
                                      </p:cBhvr>
                                    </p:animEffect>
                                  </p:childTnLst>
                                </p:cTn>
                              </p:par>
                              <p:par>
                                <p:cTn id="28" presetID="53" presetClass="entr" presetSubtype="16" fill="hold" nodeType="withEffect">
                                  <p:stCondLst>
                                    <p:cond delay="250"/>
                                  </p:stCondLst>
                                  <p:childTnLst>
                                    <p:set>
                                      <p:cBhvr>
                                        <p:cTn id="29" dur="1" fill="hold">
                                          <p:stCondLst>
                                            <p:cond delay="0"/>
                                          </p:stCondLst>
                                        </p:cTn>
                                        <p:tgtEl>
                                          <p:spTgt spid="53261"/>
                                        </p:tgtEl>
                                        <p:attrNameLst>
                                          <p:attrName>style.visibility</p:attrName>
                                        </p:attrNameLst>
                                      </p:cBhvr>
                                      <p:to>
                                        <p:strVal val="visible"/>
                                      </p:to>
                                    </p:set>
                                    <p:anim calcmode="lin" valueType="num">
                                      <p:cBhvr>
                                        <p:cTn id="30" dur="500" fill="hold"/>
                                        <p:tgtEl>
                                          <p:spTgt spid="53261"/>
                                        </p:tgtEl>
                                        <p:attrNameLst>
                                          <p:attrName>ppt_w</p:attrName>
                                        </p:attrNameLst>
                                      </p:cBhvr>
                                      <p:tavLst>
                                        <p:tav tm="0">
                                          <p:val>
                                            <p:fltVal val="0"/>
                                          </p:val>
                                        </p:tav>
                                        <p:tav tm="100000">
                                          <p:val>
                                            <p:strVal val="#ppt_w"/>
                                          </p:val>
                                        </p:tav>
                                      </p:tavLst>
                                    </p:anim>
                                    <p:anim calcmode="lin" valueType="num">
                                      <p:cBhvr>
                                        <p:cTn id="31" dur="500" fill="hold"/>
                                        <p:tgtEl>
                                          <p:spTgt spid="53261"/>
                                        </p:tgtEl>
                                        <p:attrNameLst>
                                          <p:attrName>ppt_h</p:attrName>
                                        </p:attrNameLst>
                                      </p:cBhvr>
                                      <p:tavLst>
                                        <p:tav tm="0">
                                          <p:val>
                                            <p:fltVal val="0"/>
                                          </p:val>
                                        </p:tav>
                                        <p:tav tm="100000">
                                          <p:val>
                                            <p:strVal val="#ppt_h"/>
                                          </p:val>
                                        </p:tav>
                                      </p:tavLst>
                                    </p:anim>
                                    <p:animEffect transition="in" filter="fade">
                                      <p:cBhvr>
                                        <p:cTn id="32" dur="500"/>
                                        <p:tgtEl>
                                          <p:spTgt spid="53261"/>
                                        </p:tgtEl>
                                      </p:cBhvr>
                                    </p:animEffect>
                                  </p:childTnLst>
                                </p:cTn>
                              </p:par>
                              <p:par>
                                <p:cTn id="33" presetID="12" presetClass="entr" presetSubtype="8" fill="hold" grpId="0" nodeType="withEffect">
                                  <p:stCondLst>
                                    <p:cond delay="500"/>
                                  </p:stCondLst>
                                  <p:childTnLst>
                                    <p:set>
                                      <p:cBhvr>
                                        <p:cTn id="34" dur="1" fill="hold">
                                          <p:stCondLst>
                                            <p:cond delay="0"/>
                                          </p:stCondLst>
                                        </p:cTn>
                                        <p:tgtEl>
                                          <p:spTgt spid="98"/>
                                        </p:tgtEl>
                                        <p:attrNameLst>
                                          <p:attrName>style.visibility</p:attrName>
                                        </p:attrNameLst>
                                      </p:cBhvr>
                                      <p:to>
                                        <p:strVal val="visible"/>
                                      </p:to>
                                    </p:set>
                                    <p:anim calcmode="lin" valueType="num">
                                      <p:cBhvr additive="base">
                                        <p:cTn id="35" dur="500"/>
                                        <p:tgtEl>
                                          <p:spTgt spid="98"/>
                                        </p:tgtEl>
                                        <p:attrNameLst>
                                          <p:attrName>ppt_x</p:attrName>
                                        </p:attrNameLst>
                                      </p:cBhvr>
                                      <p:tavLst>
                                        <p:tav tm="0">
                                          <p:val>
                                            <p:strVal val="#ppt_x-#ppt_w*1.125000"/>
                                          </p:val>
                                        </p:tav>
                                        <p:tav tm="100000">
                                          <p:val>
                                            <p:strVal val="#ppt_x"/>
                                          </p:val>
                                        </p:tav>
                                      </p:tavLst>
                                    </p:anim>
                                    <p:animEffect transition="in" filter="wipe(right)">
                                      <p:cBhvr>
                                        <p:cTn id="36" dur="500"/>
                                        <p:tgtEl>
                                          <p:spTgt spid="98"/>
                                        </p:tgtEl>
                                      </p:cBhvr>
                                    </p:animEffect>
                                  </p:childTnLst>
                                </p:cTn>
                              </p:par>
                              <p:par>
                                <p:cTn id="37" presetID="12" presetClass="entr" presetSubtype="8" fill="hold" grpId="0" nodeType="withEffect">
                                  <p:stCondLst>
                                    <p:cond delay="500"/>
                                  </p:stCondLst>
                                  <p:childTnLst>
                                    <p:set>
                                      <p:cBhvr>
                                        <p:cTn id="38" dur="1" fill="hold">
                                          <p:stCondLst>
                                            <p:cond delay="0"/>
                                          </p:stCondLst>
                                        </p:cTn>
                                        <p:tgtEl>
                                          <p:spTgt spid="104"/>
                                        </p:tgtEl>
                                        <p:attrNameLst>
                                          <p:attrName>style.visibility</p:attrName>
                                        </p:attrNameLst>
                                      </p:cBhvr>
                                      <p:to>
                                        <p:strVal val="visible"/>
                                      </p:to>
                                    </p:set>
                                    <p:anim calcmode="lin" valueType="num">
                                      <p:cBhvr additive="base">
                                        <p:cTn id="39" dur="500"/>
                                        <p:tgtEl>
                                          <p:spTgt spid="104"/>
                                        </p:tgtEl>
                                        <p:attrNameLst>
                                          <p:attrName>ppt_x</p:attrName>
                                        </p:attrNameLst>
                                      </p:cBhvr>
                                      <p:tavLst>
                                        <p:tav tm="0">
                                          <p:val>
                                            <p:strVal val="#ppt_x-#ppt_w*1.125000"/>
                                          </p:val>
                                        </p:tav>
                                        <p:tav tm="100000">
                                          <p:val>
                                            <p:strVal val="#ppt_x"/>
                                          </p:val>
                                        </p:tav>
                                      </p:tavLst>
                                    </p:anim>
                                    <p:animEffect transition="in" filter="wipe(right)">
                                      <p:cBhvr>
                                        <p:cTn id="40" dur="500"/>
                                        <p:tgtEl>
                                          <p:spTgt spid="104"/>
                                        </p:tgtEl>
                                      </p:cBhvr>
                                    </p:animEffect>
                                  </p:childTnLst>
                                </p:cTn>
                              </p:par>
                              <p:par>
                                <p:cTn id="41" presetID="12" presetClass="entr" presetSubtype="8" fill="hold" grpId="0" nodeType="withEffect">
                                  <p:stCondLst>
                                    <p:cond delay="500"/>
                                  </p:stCondLst>
                                  <p:childTnLst>
                                    <p:set>
                                      <p:cBhvr>
                                        <p:cTn id="42" dur="1" fill="hold">
                                          <p:stCondLst>
                                            <p:cond delay="0"/>
                                          </p:stCondLst>
                                        </p:cTn>
                                        <p:tgtEl>
                                          <p:spTgt spid="116"/>
                                        </p:tgtEl>
                                        <p:attrNameLst>
                                          <p:attrName>style.visibility</p:attrName>
                                        </p:attrNameLst>
                                      </p:cBhvr>
                                      <p:to>
                                        <p:strVal val="visible"/>
                                      </p:to>
                                    </p:set>
                                    <p:anim calcmode="lin" valueType="num">
                                      <p:cBhvr additive="base">
                                        <p:cTn id="43" dur="500"/>
                                        <p:tgtEl>
                                          <p:spTgt spid="116"/>
                                        </p:tgtEl>
                                        <p:attrNameLst>
                                          <p:attrName>ppt_x</p:attrName>
                                        </p:attrNameLst>
                                      </p:cBhvr>
                                      <p:tavLst>
                                        <p:tav tm="0">
                                          <p:val>
                                            <p:strVal val="#ppt_x-#ppt_w*1.125000"/>
                                          </p:val>
                                        </p:tav>
                                        <p:tav tm="100000">
                                          <p:val>
                                            <p:strVal val="#ppt_x"/>
                                          </p:val>
                                        </p:tav>
                                      </p:tavLst>
                                    </p:anim>
                                    <p:animEffect transition="in" filter="wipe(right)">
                                      <p:cBhvr>
                                        <p:cTn id="44" dur="500"/>
                                        <p:tgtEl>
                                          <p:spTgt spid="116"/>
                                        </p:tgtEl>
                                      </p:cBhvr>
                                    </p:animEffect>
                                  </p:childTnLst>
                                </p:cTn>
                              </p:par>
                              <p:par>
                                <p:cTn id="45" presetID="12" presetClass="entr" presetSubtype="8" fill="hold" grpId="0" nodeType="withEffect">
                                  <p:stCondLst>
                                    <p:cond delay="50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p:tgtEl>
                                          <p:spTgt spid="110"/>
                                        </p:tgtEl>
                                        <p:attrNameLst>
                                          <p:attrName>ppt_x</p:attrName>
                                        </p:attrNameLst>
                                      </p:cBhvr>
                                      <p:tavLst>
                                        <p:tav tm="0">
                                          <p:val>
                                            <p:strVal val="#ppt_x-#ppt_w*1.125000"/>
                                          </p:val>
                                        </p:tav>
                                        <p:tav tm="100000">
                                          <p:val>
                                            <p:strVal val="#ppt_x"/>
                                          </p:val>
                                        </p:tav>
                                      </p:tavLst>
                                    </p:anim>
                                    <p:animEffect transition="in" filter="wipe(right)">
                                      <p:cBhvr>
                                        <p:cTn id="48" dur="500"/>
                                        <p:tgtEl>
                                          <p:spTgt spid="110"/>
                                        </p:tgtEl>
                                      </p:cBhvr>
                                    </p:animEffect>
                                  </p:childTnLst>
                                </p:cTn>
                              </p:par>
                              <p:par>
                                <p:cTn id="49" presetID="12" presetClass="entr" presetSubtype="8" fill="hold" grpId="0" nodeType="withEffect">
                                  <p:stCondLst>
                                    <p:cond delay="500"/>
                                  </p:stCondLst>
                                  <p:childTnLst>
                                    <p:set>
                                      <p:cBhvr>
                                        <p:cTn id="50" dur="1" fill="hold">
                                          <p:stCondLst>
                                            <p:cond delay="0"/>
                                          </p:stCondLst>
                                        </p:cTn>
                                        <p:tgtEl>
                                          <p:spTgt spid="122"/>
                                        </p:tgtEl>
                                        <p:attrNameLst>
                                          <p:attrName>style.visibility</p:attrName>
                                        </p:attrNameLst>
                                      </p:cBhvr>
                                      <p:to>
                                        <p:strVal val="visible"/>
                                      </p:to>
                                    </p:set>
                                    <p:anim calcmode="lin" valueType="num">
                                      <p:cBhvr additive="base">
                                        <p:cTn id="51" dur="500"/>
                                        <p:tgtEl>
                                          <p:spTgt spid="122"/>
                                        </p:tgtEl>
                                        <p:attrNameLst>
                                          <p:attrName>ppt_x</p:attrName>
                                        </p:attrNameLst>
                                      </p:cBhvr>
                                      <p:tavLst>
                                        <p:tav tm="0">
                                          <p:val>
                                            <p:strVal val="#ppt_x-#ppt_w*1.125000"/>
                                          </p:val>
                                        </p:tav>
                                        <p:tav tm="100000">
                                          <p:val>
                                            <p:strVal val="#ppt_x"/>
                                          </p:val>
                                        </p:tav>
                                      </p:tavLst>
                                    </p:anim>
                                    <p:animEffect transition="in" filter="wipe(right)">
                                      <p:cBhvr>
                                        <p:cTn id="52"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p:bldP spid="98" grpId="0"/>
      <p:bldP spid="104" grpId="0"/>
      <p:bldP spid="110" grpId="0"/>
      <p:bldP spid="116" grpId="0"/>
      <p:bldP spid="1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30" name="矩形 53"/>
          <p:cNvSpPr>
            <a:spLocks noChangeArrowheads="1"/>
          </p:cNvSpPr>
          <p:nvPr/>
        </p:nvSpPr>
        <p:spPr bwMode="auto">
          <a:xfrm>
            <a:off x="0" y="294899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0" y="378928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32"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050" y="409646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590801" y="1123559"/>
            <a:ext cx="6072188" cy="1323439"/>
          </a:xfrm>
          <a:prstGeom prst="rect">
            <a:avLst/>
          </a:prstGeom>
          <a:noFill/>
          <a:ln w="25400">
            <a:solidFill>
              <a:srgbClr val="0070C0"/>
            </a:solidFill>
          </a:ln>
        </p:spPr>
        <p:txBody>
          <a:bodyPr wrap="square" rtlCol="0">
            <a:spAutoFit/>
          </a:bodyPr>
          <a:lstStyle/>
          <a:p>
            <a:pPr indent="457200">
              <a:lnSpc>
                <a:spcPct val="125000"/>
              </a:lnSpc>
            </a:pP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现实中基于各类推荐算法各有优缺点，我们通常通过组合推荐算法的方式进行推荐，研究最多的就是基于内容推荐算法和协同过滤推荐的组合，组合的原则是：通过组合后能够避免或者弥补各自推荐技术的弱点即可；</a:t>
            </a:r>
          </a:p>
        </p:txBody>
      </p:sp>
      <p:sp>
        <p:nvSpPr>
          <p:cNvPr id="18" name="矩形 17"/>
          <p:cNvSpPr/>
          <p:nvPr/>
        </p:nvSpPr>
        <p:spPr bwMode="auto">
          <a:xfrm>
            <a:off x="2579688" y="798932"/>
            <a:ext cx="3139497" cy="360000"/>
          </a:xfrm>
          <a:prstGeom prst="rect">
            <a:avLst/>
          </a:prstGeom>
          <a:solidFill>
            <a:srgbClr val="0070C0"/>
          </a:solidFill>
          <a:ln>
            <a:noFill/>
          </a:ln>
        </p:spPr>
        <p:txBody>
          <a:bodyPr vert="horz" wrap="square" lIns="91440" tIns="45720" rIns="91440" bIns="45720" numCol="1" rtlCol="0" anchor="t" anchorCtr="0" compatLnSpc="1"/>
          <a:lstStyle/>
          <a:p>
            <a:pPr algn="ctr"/>
            <a:r>
              <a:rPr lang="zh-CN" altLang="en-US" b="1" dirty="0">
                <a:solidFill>
                  <a:schemeClr val="bg1"/>
                </a:solidFill>
                <a:latin typeface="微软雅黑" panose="020B0503020204020204" pitchFamily="34" charset="-122"/>
                <a:ea typeface="微软雅黑" panose="020B0503020204020204" pitchFamily="34" charset="-122"/>
              </a:rPr>
              <a:t>组合推荐算法</a:t>
            </a:r>
          </a:p>
        </p:txBody>
      </p:sp>
      <p:sp>
        <p:nvSpPr>
          <p:cNvPr id="35"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20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2" presetClass="entr" presetSubtype="8" fill="hold" grpId="0" nodeType="withEffect">
                                  <p:stCondLst>
                                    <p:cond delay="50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right)">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2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30" name="矩形 53"/>
          <p:cNvSpPr>
            <a:spLocks noChangeArrowheads="1"/>
          </p:cNvSpPr>
          <p:nvPr/>
        </p:nvSpPr>
        <p:spPr bwMode="auto">
          <a:xfrm>
            <a:off x="0" y="294899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0" y="378928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a:p>
            <a:pPr algn="ctr" eaLnBrk="1" hangingPunct="1">
              <a:lnSpc>
                <a:spcPct val="100000"/>
              </a:lnSpc>
              <a:spcBef>
                <a:spcPct val="0"/>
              </a:spcBef>
              <a:buFontTx/>
              <a:buNone/>
            </a:pPr>
            <a:endParaRPr lang="en-US" altLang="zh-CN" sz="1400" dirty="0">
              <a:solidFill>
                <a:schemeClr val="bg1"/>
              </a:solidFill>
            </a:endParaRPr>
          </a:p>
        </p:txBody>
      </p:sp>
      <p:sp>
        <p:nvSpPr>
          <p:cNvPr id="32" name="矩形 53"/>
          <p:cNvSpPr>
            <a:spLocks noChangeArrowheads="1"/>
          </p:cNvSpPr>
          <p:nvPr/>
        </p:nvSpPr>
        <p:spPr bwMode="auto">
          <a:xfrm>
            <a:off x="0" y="462957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967" y="493675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1"/>
          <p:cNvGrpSpPr/>
          <p:nvPr/>
        </p:nvGrpSpPr>
        <p:grpSpPr bwMode="auto">
          <a:xfrm>
            <a:off x="2941638" y="2528888"/>
            <a:ext cx="1800225" cy="1800225"/>
            <a:chOff x="2484256" y="2529000"/>
            <a:chExt cx="1800000" cy="1800000"/>
          </a:xfrm>
        </p:grpSpPr>
        <p:sp>
          <p:nvSpPr>
            <p:cNvPr id="18" name="椭圆 17"/>
            <p:cNvSpPr/>
            <p:nvPr/>
          </p:nvSpPr>
          <p:spPr>
            <a:xfrm>
              <a:off x="2484256"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9" name="Group 4"/>
            <p:cNvGrpSpPr>
              <a:grpSpLocks noChangeAspect="1"/>
            </p:cNvGrpSpPr>
            <p:nvPr/>
          </p:nvGrpSpPr>
          <p:grpSpPr bwMode="auto">
            <a:xfrm>
              <a:off x="2732075" y="2964469"/>
              <a:ext cx="1304362" cy="928979"/>
              <a:chOff x="2536" y="1916"/>
              <a:chExt cx="688" cy="490"/>
            </a:xfrm>
            <a:solidFill>
              <a:schemeClr val="bg1"/>
            </a:solidFill>
          </p:grpSpPr>
          <p:sp>
            <p:nvSpPr>
              <p:cNvPr id="20" name="Rectangle 5"/>
              <p:cNvSpPr>
                <a:spLocks noChangeArrowheads="1"/>
              </p:cNvSpPr>
              <p:nvPr/>
            </p:nvSpPr>
            <p:spPr bwMode="auto">
              <a:xfrm>
                <a:off x="2536" y="2308"/>
                <a:ext cx="98" cy="98"/>
              </a:xfrm>
              <a:prstGeom prst="rect">
                <a:avLst/>
              </a:pr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1" name="Rectangle 6"/>
              <p:cNvSpPr>
                <a:spLocks noChangeArrowheads="1"/>
              </p:cNvSpPr>
              <p:nvPr/>
            </p:nvSpPr>
            <p:spPr bwMode="auto">
              <a:xfrm>
                <a:off x="2682" y="2210"/>
                <a:ext cx="100" cy="196"/>
              </a:xfrm>
              <a:prstGeom prst="rect">
                <a:avLst/>
              </a:pr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6" name="Rectangle 7"/>
              <p:cNvSpPr>
                <a:spLocks noChangeArrowheads="1"/>
              </p:cNvSpPr>
              <p:nvPr/>
            </p:nvSpPr>
            <p:spPr bwMode="auto">
              <a:xfrm>
                <a:off x="2832" y="2112"/>
                <a:ext cx="98" cy="294"/>
              </a:xfrm>
              <a:prstGeom prst="rect">
                <a:avLst/>
              </a:pr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7" name="Rectangle 8"/>
              <p:cNvSpPr>
                <a:spLocks noChangeArrowheads="1"/>
              </p:cNvSpPr>
              <p:nvPr/>
            </p:nvSpPr>
            <p:spPr bwMode="auto">
              <a:xfrm>
                <a:off x="2978" y="2014"/>
                <a:ext cx="98" cy="392"/>
              </a:xfrm>
              <a:prstGeom prst="rect">
                <a:avLst/>
              </a:pr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7" name="Rectangle 9"/>
              <p:cNvSpPr>
                <a:spLocks noChangeArrowheads="1"/>
              </p:cNvSpPr>
              <p:nvPr/>
            </p:nvSpPr>
            <p:spPr bwMode="auto">
              <a:xfrm>
                <a:off x="3126" y="1916"/>
                <a:ext cx="98" cy="490"/>
              </a:xfrm>
              <a:prstGeom prst="rect">
                <a:avLst/>
              </a:prstGeom>
              <a:grpFill/>
              <a:ln>
                <a:noFill/>
              </a:ln>
            </p:spPr>
            <p:txBody>
              <a:bodyPr/>
              <a:lstStyle/>
              <a:p>
                <a:pPr eaLnBrk="1" fontAlgn="auto" hangingPunct="1">
                  <a:spcBef>
                    <a:spcPts val="0"/>
                  </a:spcBef>
                  <a:spcAft>
                    <a:spcPts val="0"/>
                  </a:spcAft>
                  <a:defRPr/>
                </a:pPr>
                <a:endParaRPr lang="zh-CN" altLang="en-US">
                  <a:latin typeface="+mn-lt"/>
                  <a:ea typeface="+mn-ea"/>
                </a:endParaRPr>
              </a:p>
            </p:txBody>
          </p:sp>
        </p:grpSp>
      </p:grpSp>
      <p:sp>
        <p:nvSpPr>
          <p:cNvPr id="38" name="文本框 37"/>
          <p:cNvSpPr txBox="1"/>
          <p:nvPr/>
        </p:nvSpPr>
        <p:spPr>
          <a:xfrm>
            <a:off x="5651560" y="3210868"/>
            <a:ext cx="3203110"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a:solidFill>
                  <a:prstClr val="black">
                    <a:alpha val="75000"/>
                  </a:prstClr>
                </a:solidFill>
              </a:rPr>
              <a:t>计划工作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53" presetClass="entr" presetSubtype="16" fill="hold" grpId="0" nodeType="withEffect">
                                  <p:stCondLst>
                                    <p:cond delay="25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par>
                                <p:cTn id="38" presetID="12" presetClass="entr" presetSubtype="2" fill="hold" grpId="0" nodeType="withEffect">
                                  <p:stCondLst>
                                    <p:cond delay="50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p:tgtEl>
                                          <p:spTgt spid="34"/>
                                        </p:tgtEl>
                                        <p:attrNameLst>
                                          <p:attrName>ppt_x</p:attrName>
                                        </p:attrNameLst>
                                      </p:cBhvr>
                                      <p:tavLst>
                                        <p:tav tm="0">
                                          <p:val>
                                            <p:strVal val="#ppt_x+#ppt_w*1.125000"/>
                                          </p:val>
                                        </p:tav>
                                        <p:tav tm="100000">
                                          <p:val>
                                            <p:strVal val="#ppt_x"/>
                                          </p:val>
                                        </p:tav>
                                      </p:tavLst>
                                    </p:anim>
                                    <p:animEffect transition="in" filter="wipe(left)">
                                      <p:cBhvr>
                                        <p:cTn id="41" dur="500"/>
                                        <p:tgtEl>
                                          <p:spTgt spid="34"/>
                                        </p:tgtEl>
                                      </p:cBhvr>
                                    </p:animEffect>
                                  </p:childTnLst>
                                </p:cTn>
                              </p:par>
                              <p:par>
                                <p:cTn id="42" presetID="53" presetClass="entr" presetSubtype="16" fill="hold" nodeType="withEffect">
                                  <p:stCondLst>
                                    <p:cond delay="50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par>
                                <p:cTn id="47" presetID="22" presetClass="entr" presetSubtype="8" fill="hold" grpId="0" nodeType="withEffect">
                                  <p:stCondLst>
                                    <p:cond delay="500"/>
                                  </p:stCondLst>
                                  <p:childTnLst>
                                    <p:set>
                                      <p:cBhvr>
                                        <p:cTn id="48" dur="1" fill="hold">
                                          <p:stCondLst>
                                            <p:cond delay="0"/>
                                          </p:stCondLst>
                                        </p:cTn>
                                        <p:tgtEl>
                                          <p:spTgt spid="38"/>
                                        </p:tgtEl>
                                        <p:attrNameLst>
                                          <p:attrName>style.visibility</p:attrName>
                                        </p:attrNameLst>
                                      </p:cBhvr>
                                      <p:to>
                                        <p:strVal val="visible"/>
                                      </p:to>
                                    </p:set>
                                    <p:animEffect transition="in" filter="wipe(left)">
                                      <p:cBhvr>
                                        <p:cTn id="4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2" grpId="0" animBg="1"/>
      <p:bldP spid="34" grpId="0" animBg="1"/>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2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30" name="矩形 53"/>
          <p:cNvSpPr>
            <a:spLocks noChangeArrowheads="1"/>
          </p:cNvSpPr>
          <p:nvPr/>
        </p:nvSpPr>
        <p:spPr bwMode="auto">
          <a:xfrm>
            <a:off x="0" y="294899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0" y="378928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32" name="矩形 53"/>
          <p:cNvSpPr>
            <a:spLocks noChangeArrowheads="1"/>
          </p:cNvSpPr>
          <p:nvPr/>
        </p:nvSpPr>
        <p:spPr bwMode="auto">
          <a:xfrm>
            <a:off x="0" y="462957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967" y="493675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2592388" y="563789"/>
            <a:ext cx="6119812" cy="400110"/>
          </a:xfrm>
          <a:prstGeom prst="rect">
            <a:avLst/>
          </a:prstGeom>
          <a:noFill/>
        </p:spPr>
        <p:txBody>
          <a:bodyPr wrap="square" rtlCol="0">
            <a:spAutoFit/>
          </a:bodyPr>
          <a:lstStyle/>
          <a:p>
            <a:r>
              <a:rPr lang="zh-CN" altLang="en-US" sz="2000" b="1" dirty="0">
                <a:solidFill>
                  <a:srgbClr val="0053A3"/>
                </a:solidFill>
                <a:latin typeface="微软雅黑" panose="020B0503020204020204" pitchFamily="34" charset="-122"/>
                <a:ea typeface="微软雅黑" panose="020B0503020204020204" pitchFamily="34" charset="-122"/>
              </a:rPr>
              <a:t>本文计划做以下两个方面的工作</a:t>
            </a:r>
          </a:p>
        </p:txBody>
      </p:sp>
      <p:sp>
        <p:nvSpPr>
          <p:cNvPr id="49"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22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16"/>
          <p:cNvSpPr txBox="1"/>
          <p:nvPr/>
        </p:nvSpPr>
        <p:spPr>
          <a:xfrm>
            <a:off x="2603501" y="1390259"/>
            <a:ext cx="6072188" cy="3785652"/>
          </a:xfrm>
          <a:prstGeom prst="rect">
            <a:avLst/>
          </a:prstGeom>
          <a:noFill/>
          <a:ln w="25400">
            <a:solidFill>
              <a:srgbClr val="0070C0"/>
            </a:solidFill>
          </a:ln>
        </p:spPr>
        <p:txBody>
          <a:bodyPr wrap="square" rtlCol="0">
            <a:spAutoFit/>
          </a:bodyPr>
          <a:lstStyle/>
          <a:p>
            <a:pPr indent="457200">
              <a:lnSpc>
                <a:spcPct val="125000"/>
              </a:lnSpc>
            </a:pP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基于</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XMPP</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协议以及高性能并发框架</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MINA</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搭建一个</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Android</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推送平台，整个推送体系包括服务端和客户端两个部分，整个推送服务不仅仅有通常见到的文本推送还有语音以及视频等多媒体信息的推送，而这些信息相对来说是比较耗费网络资源的，因此整个推送平台最关键的便是如何在保真的情况下尽可能的降低网络资源的耗费，同时为了避免服务端与客户端之间频繁的交互所带来的频繁建立连接断开连接开销，在服务端和客户端之间保持一个长连接，每当客户端登录之后，便将其订阅到服务端，服务端在有信息资源推送时，遍历已经登录的用户列表将想要推送的信息发送出去便可以，同时为了保证服务端的并发量，引入了</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MINA</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高性能并发框架，他底层实现是</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java NIO</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，相对于</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BIO</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阻塞式的通信方式来说，更加高效。</a:t>
            </a:r>
          </a:p>
        </p:txBody>
      </p:sp>
      <p:sp>
        <p:nvSpPr>
          <p:cNvPr id="38" name="矩形 37"/>
          <p:cNvSpPr/>
          <p:nvPr/>
        </p:nvSpPr>
        <p:spPr bwMode="auto">
          <a:xfrm>
            <a:off x="2592388" y="1065632"/>
            <a:ext cx="3139497" cy="360000"/>
          </a:xfrm>
          <a:prstGeom prst="rect">
            <a:avLst/>
          </a:prstGeom>
          <a:solidFill>
            <a:srgbClr val="0070C0"/>
          </a:solidFill>
          <a:ln>
            <a:noFill/>
          </a:ln>
        </p:spPr>
        <p:txBody>
          <a:bodyPr vert="horz" wrap="square" lIns="91440" tIns="45720" rIns="91440" bIns="45720" numCol="1" rtlCol="0" anchor="t" anchorCtr="0" compatLnSpc="1"/>
          <a:lstStyle/>
          <a:p>
            <a:pPr algn="ctr"/>
            <a:r>
              <a:rPr lang="zh-CN" altLang="en-US" b="1" dirty="0">
                <a:solidFill>
                  <a:schemeClr val="bg1"/>
                </a:solidFill>
                <a:latin typeface="微软雅黑" panose="020B0503020204020204" pitchFamily="34" charset="-122"/>
                <a:ea typeface="微软雅黑" panose="020B0503020204020204" pitchFamily="34" charset="-122"/>
              </a:rPr>
              <a:t>工作一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Effect transition="in" filter="fade">
                                      <p:cBhvr>
                                        <p:cTn id="15" dur="500"/>
                                        <p:tgtEl>
                                          <p:spTgt spid="38"/>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P spid="37" grpId="0" animBg="1"/>
      <p:bldP spid="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30" name="矩形 53"/>
          <p:cNvSpPr>
            <a:spLocks noChangeArrowheads="1"/>
          </p:cNvSpPr>
          <p:nvPr/>
        </p:nvSpPr>
        <p:spPr bwMode="auto">
          <a:xfrm>
            <a:off x="0" y="294899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0" y="378928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32" name="矩形 53"/>
          <p:cNvSpPr>
            <a:spLocks noChangeArrowheads="1"/>
          </p:cNvSpPr>
          <p:nvPr/>
        </p:nvSpPr>
        <p:spPr bwMode="auto">
          <a:xfrm>
            <a:off x="0" y="462957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967" y="493675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23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16"/>
          <p:cNvSpPr txBox="1"/>
          <p:nvPr/>
        </p:nvSpPr>
        <p:spPr>
          <a:xfrm>
            <a:off x="2603501" y="1390259"/>
            <a:ext cx="6072188" cy="4968240"/>
          </a:xfrm>
          <a:prstGeom prst="rect">
            <a:avLst/>
          </a:prstGeom>
          <a:noFill/>
          <a:ln w="25400">
            <a:solidFill>
              <a:srgbClr val="0070C0"/>
            </a:solidFill>
          </a:ln>
        </p:spPr>
        <p:txBody>
          <a:bodyPr wrap="square" rtlCol="0">
            <a:spAutoFit/>
          </a:bodyPr>
          <a:lstStyle/>
          <a:p>
            <a:pPr indent="457200">
              <a:lnSpc>
                <a:spcPct val="125000"/>
              </a:lnSpc>
            </a:pP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在已有推送平台基础上实现个性化音乐推送服务，想要实现个性化音乐推荐需要解决两个问题：</a:t>
            </a: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：该怎么给每首歌打</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tag</a:t>
            </a:r>
          </a:p>
          <a:p>
            <a:pPr indent="457200">
              <a:lnSpc>
                <a:spcPct val="125000"/>
              </a:lnSpc>
            </a:pP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：怎么判断用户是喜欢还是讨厌某首歌</a:t>
            </a:r>
          </a:p>
          <a:p>
            <a:pPr indent="457200">
              <a:lnSpc>
                <a:spcPct val="125000"/>
              </a:lnSpc>
            </a:pP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针对给歌曲打</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tag</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这个问题，直观上就是直接给每首歌打</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tag</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啦，但是这种方式有两大缺点：一是工作量巨大，目前世界上大概有</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3500</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万音乐，有点不现实；二是极容易出现歌曲同质化现象，比如你连续听了两首周杰伦的歌，接下来可能一直在推荐周杰伦的歌；解决这个问题的方式就是以对歌单打</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tag</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的方式来取代对歌曲打</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tag</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，并且歌单是</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UGC</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也就是用户自己创建的，在创建歌单的时候强制用户为歌单设置</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tag</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，并且这些</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tag</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用户只能从已有</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tag</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库中选择，这样每个歌单有了</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tag</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之后，相当于歌单里面的歌曲有了</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tag</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，同时为了量化某个</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tag</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的权威性，可以根据歌单的收藏量、评论数、分享数来计算出</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tag</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权威值，并将其赋给歌单中的每首歌，这样在后期推荐的时候就可以根据</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tag</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及其权威值进行推荐了。</a:t>
            </a:r>
          </a:p>
        </p:txBody>
      </p:sp>
      <p:sp>
        <p:nvSpPr>
          <p:cNvPr id="38" name="矩形 37"/>
          <p:cNvSpPr/>
          <p:nvPr/>
        </p:nvSpPr>
        <p:spPr bwMode="auto">
          <a:xfrm>
            <a:off x="2592388" y="1065632"/>
            <a:ext cx="3139497" cy="360000"/>
          </a:xfrm>
          <a:prstGeom prst="rect">
            <a:avLst/>
          </a:prstGeom>
          <a:solidFill>
            <a:srgbClr val="0070C0"/>
          </a:solidFill>
          <a:ln>
            <a:noFill/>
          </a:ln>
        </p:spPr>
        <p:txBody>
          <a:bodyPr vert="horz" wrap="square" lIns="91440" tIns="45720" rIns="91440" bIns="45720" numCol="1" rtlCol="0" anchor="t" anchorCtr="0" compatLnSpc="1"/>
          <a:lstStyle/>
          <a:p>
            <a:pPr algn="ctr"/>
            <a:r>
              <a:rPr lang="zh-CN" altLang="en-US" b="1" dirty="0">
                <a:solidFill>
                  <a:schemeClr val="bg1"/>
                </a:solidFill>
                <a:latin typeface="微软雅黑" panose="020B0503020204020204" pitchFamily="34" charset="-122"/>
                <a:ea typeface="微软雅黑" panose="020B0503020204020204" pitchFamily="34" charset="-122"/>
              </a:rPr>
              <a:t>工作二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38"/>
                                        </p:tgtEl>
                                        <p:attrNameLst>
                                          <p:attrName>style.visibility</p:attrName>
                                        </p:attrNameLst>
                                      </p:cBhvr>
                                      <p:to>
                                        <p:strVal val="visible"/>
                                      </p:to>
                                    </p:set>
                                    <p:anim calcmode="lin" valueType="num">
                                      <p:cBhvr>
                                        <p:cTn id="10" dur="500" fill="hold"/>
                                        <p:tgtEl>
                                          <p:spTgt spid="38"/>
                                        </p:tgtEl>
                                        <p:attrNameLst>
                                          <p:attrName>ppt_w</p:attrName>
                                        </p:attrNameLst>
                                      </p:cBhvr>
                                      <p:tavLst>
                                        <p:tav tm="0">
                                          <p:val>
                                            <p:fltVal val="0"/>
                                          </p:val>
                                        </p:tav>
                                        <p:tav tm="100000">
                                          <p:val>
                                            <p:strVal val="#ppt_w"/>
                                          </p:val>
                                        </p:tav>
                                      </p:tavLst>
                                    </p:anim>
                                    <p:anim calcmode="lin" valueType="num">
                                      <p:cBhvr>
                                        <p:cTn id="11" dur="500" fill="hold"/>
                                        <p:tgtEl>
                                          <p:spTgt spid="38"/>
                                        </p:tgtEl>
                                        <p:attrNameLst>
                                          <p:attrName>ppt_h</p:attrName>
                                        </p:attrNameLst>
                                      </p:cBhvr>
                                      <p:tavLst>
                                        <p:tav tm="0">
                                          <p:val>
                                            <p:fltVal val="0"/>
                                          </p:val>
                                        </p:tav>
                                        <p:tav tm="100000">
                                          <p:val>
                                            <p:strVal val="#ppt_h"/>
                                          </p:val>
                                        </p:tav>
                                      </p:tavLst>
                                    </p:anim>
                                    <p:animEffect transition="in" filter="fade">
                                      <p:cBhvr>
                                        <p:cTn id="12" dur="500"/>
                                        <p:tgtEl>
                                          <p:spTgt spid="38"/>
                                        </p:tgtEl>
                                      </p:cBhvr>
                                    </p:animEffect>
                                  </p:childTnLst>
                                </p:cTn>
                              </p:par>
                              <p:par>
                                <p:cTn id="13" presetID="22" presetClass="entr" presetSubtype="8" fill="hold" grpId="0" nodeType="withEffect">
                                  <p:stCondLst>
                                    <p:cond delay="50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37" grpId="0" bldLvl="0" animBg="1"/>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30" name="矩形 53"/>
          <p:cNvSpPr>
            <a:spLocks noChangeArrowheads="1"/>
          </p:cNvSpPr>
          <p:nvPr/>
        </p:nvSpPr>
        <p:spPr bwMode="auto">
          <a:xfrm>
            <a:off x="0" y="294899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0" y="378928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32" name="矩形 53"/>
          <p:cNvSpPr>
            <a:spLocks noChangeArrowheads="1"/>
          </p:cNvSpPr>
          <p:nvPr/>
        </p:nvSpPr>
        <p:spPr bwMode="auto">
          <a:xfrm>
            <a:off x="0" y="462957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967" y="493675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24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16"/>
          <p:cNvSpPr txBox="1"/>
          <p:nvPr/>
        </p:nvSpPr>
        <p:spPr>
          <a:xfrm>
            <a:off x="2603501" y="1390259"/>
            <a:ext cx="6072188" cy="4053840"/>
          </a:xfrm>
          <a:prstGeom prst="rect">
            <a:avLst/>
          </a:prstGeom>
          <a:noFill/>
          <a:ln w="25400">
            <a:solidFill>
              <a:srgbClr val="0070C0"/>
            </a:solidFill>
          </a:ln>
        </p:spPr>
        <p:txBody>
          <a:bodyPr wrap="square" rtlCol="0">
            <a:spAutoFit/>
          </a:bodyPr>
          <a:lstStyle/>
          <a:p>
            <a:pPr indent="457200">
              <a:lnSpc>
                <a:spcPct val="125000"/>
              </a:lnSpc>
            </a:pP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接下来就是该怎么判断用户是喜欢还是讨厌当前音乐了，通常的做法就是通过用户是否收藏、是否分享、是否评论来判断的，在此我想从用户的播放行为角度来进行判断，我计划将用户的播放行为按由强到若的顺序分为：单曲循环--听完--快进--跳过--拉黑五种级别，那么至于怎么判断用户的播放行为可以通过用户在播放的途中定时向服务器发送播放进度的心跳包来实现，我们可以根据心跳包间隔与当前用户的播放进度进行匹配来判断是快进还是跳过还是听完等等情况。</a:t>
            </a:r>
          </a:p>
          <a:p>
            <a:pPr indent="457200">
              <a:lnSpc>
                <a:spcPct val="125000"/>
              </a:lnSpc>
            </a:pP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以上两个问题解决之后，对于当期那播放音乐，根据用户的播放行为判断出用户对当前歌曲的喜好，如果喜欢的话，我们根据当前音乐权威值最高的</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tag</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对其进行推荐，也就是查找歌曲库中同</a:t>
            </a:r>
            <a:r>
              <a:rPr lang="en-US" altLang="zh-CN" sz="1600" dirty="0">
                <a:solidFill>
                  <a:schemeClr val="tx1">
                    <a:lumMod val="95000"/>
                    <a:lumOff val="5000"/>
                    <a:alpha val="75000"/>
                  </a:schemeClr>
                </a:solidFill>
                <a:latin typeface="微软雅黑" panose="020B0503020204020204" pitchFamily="34" charset="-122"/>
                <a:ea typeface="微软雅黑" panose="020B0503020204020204" pitchFamily="34" charset="-122"/>
              </a:rPr>
              <a:t>tag</a:t>
            </a:r>
            <a:r>
              <a:rPr lang="zh-CN" altLang="en-US" sz="1600" dirty="0">
                <a:solidFill>
                  <a:schemeClr val="tx1">
                    <a:lumMod val="95000"/>
                    <a:lumOff val="5000"/>
                    <a:alpha val="75000"/>
                  </a:schemeClr>
                </a:solidFill>
                <a:latin typeface="微软雅黑" panose="020B0503020204020204" pitchFamily="34" charset="-122"/>
                <a:ea typeface="微软雅黑" panose="020B0503020204020204" pitchFamily="34" charset="-122"/>
              </a:rPr>
              <a:t>的权威值较高的歌曲以及歌单来进行推荐，这就是目前我想要实现的推进算法思路。</a:t>
            </a:r>
          </a:p>
        </p:txBody>
      </p:sp>
      <p:sp>
        <p:nvSpPr>
          <p:cNvPr id="38" name="矩形 37"/>
          <p:cNvSpPr/>
          <p:nvPr/>
        </p:nvSpPr>
        <p:spPr bwMode="auto">
          <a:xfrm>
            <a:off x="2592388" y="1065632"/>
            <a:ext cx="3139497" cy="360000"/>
          </a:xfrm>
          <a:prstGeom prst="rect">
            <a:avLst/>
          </a:prstGeom>
          <a:solidFill>
            <a:srgbClr val="0070C0"/>
          </a:solidFill>
          <a:ln>
            <a:noFill/>
          </a:ln>
        </p:spPr>
        <p:txBody>
          <a:bodyPr vert="horz" wrap="square" lIns="91440" tIns="45720" rIns="91440" bIns="45720" numCol="1" rtlCol="0" anchor="t" anchorCtr="0" compatLnSpc="1"/>
          <a:lstStyle/>
          <a:p>
            <a:pPr algn="ctr"/>
            <a:r>
              <a:rPr lang="zh-CN" altLang="en-US" b="1" dirty="0">
                <a:solidFill>
                  <a:schemeClr val="bg1"/>
                </a:solidFill>
                <a:latin typeface="微软雅黑" panose="020B0503020204020204" pitchFamily="34" charset="-122"/>
                <a:ea typeface="微软雅黑" panose="020B0503020204020204" pitchFamily="34" charset="-122"/>
              </a:rPr>
              <a:t>工作二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38"/>
                                        </p:tgtEl>
                                        <p:attrNameLst>
                                          <p:attrName>style.visibility</p:attrName>
                                        </p:attrNameLst>
                                      </p:cBhvr>
                                      <p:to>
                                        <p:strVal val="visible"/>
                                      </p:to>
                                    </p:set>
                                    <p:anim calcmode="lin" valueType="num">
                                      <p:cBhvr>
                                        <p:cTn id="10" dur="500" fill="hold"/>
                                        <p:tgtEl>
                                          <p:spTgt spid="38"/>
                                        </p:tgtEl>
                                        <p:attrNameLst>
                                          <p:attrName>ppt_w</p:attrName>
                                        </p:attrNameLst>
                                      </p:cBhvr>
                                      <p:tavLst>
                                        <p:tav tm="0">
                                          <p:val>
                                            <p:fltVal val="0"/>
                                          </p:val>
                                        </p:tav>
                                        <p:tav tm="100000">
                                          <p:val>
                                            <p:strVal val="#ppt_w"/>
                                          </p:val>
                                        </p:tav>
                                      </p:tavLst>
                                    </p:anim>
                                    <p:anim calcmode="lin" valueType="num">
                                      <p:cBhvr>
                                        <p:cTn id="11" dur="500" fill="hold"/>
                                        <p:tgtEl>
                                          <p:spTgt spid="38"/>
                                        </p:tgtEl>
                                        <p:attrNameLst>
                                          <p:attrName>ppt_h</p:attrName>
                                        </p:attrNameLst>
                                      </p:cBhvr>
                                      <p:tavLst>
                                        <p:tav tm="0">
                                          <p:val>
                                            <p:fltVal val="0"/>
                                          </p:val>
                                        </p:tav>
                                        <p:tav tm="100000">
                                          <p:val>
                                            <p:strVal val="#ppt_h"/>
                                          </p:val>
                                        </p:tav>
                                      </p:tavLst>
                                    </p:anim>
                                    <p:animEffect transition="in" filter="fade">
                                      <p:cBhvr>
                                        <p:cTn id="12" dur="500"/>
                                        <p:tgtEl>
                                          <p:spTgt spid="38"/>
                                        </p:tgtEl>
                                      </p:cBhvr>
                                    </p:animEffect>
                                  </p:childTnLst>
                                </p:cTn>
                              </p:par>
                              <p:par>
                                <p:cTn id="13" presetID="22" presetClass="entr" presetSubtype="8" fill="hold" grpId="0" nodeType="withEffect">
                                  <p:stCondLst>
                                    <p:cond delay="50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37" grpId="0" bldLvl="0" animBg="1"/>
      <p:bldP spid="3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flipV="1">
            <a:off x="-727709" y="681990"/>
            <a:ext cx="1409700" cy="45719"/>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0" y="2536448"/>
            <a:ext cx="9144000" cy="929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rPr>
              <a:t>在此感谢老师指导</a:t>
            </a:r>
          </a:p>
        </p:txBody>
      </p:sp>
      <p:pic>
        <p:nvPicPr>
          <p:cNvPr id="14" name="图片 13" descr="u=2265123437,2637482012&amp;fm=21&amp;gp=0.jpg"/>
          <p:cNvPicPr>
            <a:picLocks noChangeAspect="1"/>
          </p:cNvPicPr>
          <p:nvPr/>
        </p:nvPicPr>
        <p:blipFill>
          <a:blip r:embed="rId2"/>
          <a:stretch>
            <a:fillRect/>
          </a:stretch>
        </p:blipFill>
        <p:spPr>
          <a:xfrm>
            <a:off x="6819900" y="0"/>
            <a:ext cx="2146300" cy="849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a:p>
            <a:pPr algn="ctr" eaLnBrk="1" hangingPunct="1">
              <a:lnSpc>
                <a:spcPct val="100000"/>
              </a:lnSpc>
              <a:spcBef>
                <a:spcPct val="0"/>
              </a:spcBef>
              <a:buFontTx/>
              <a:buNone/>
            </a:pPr>
            <a:endParaRPr lang="en-US" altLang="zh-CN" sz="1400" dirty="0">
              <a:solidFill>
                <a:schemeClr val="bg1"/>
              </a:solidFill>
            </a:endParaRPr>
          </a:p>
        </p:txBody>
      </p:sp>
      <p:grpSp>
        <p:nvGrpSpPr>
          <p:cNvPr id="2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a:p>
            <a:pPr algn="ctr" eaLnBrk="1" hangingPunct="1">
              <a:lnSpc>
                <a:spcPct val="100000"/>
              </a:lnSpc>
              <a:spcBef>
                <a:spcPct val="0"/>
              </a:spcBef>
              <a:buFontTx/>
              <a:buNone/>
            </a:pPr>
            <a:endParaRPr lang="en-US" altLang="zh-CN" sz="1400" dirty="0">
              <a:solidFill>
                <a:schemeClr val="bg1"/>
              </a:solidFill>
            </a:endParaRPr>
          </a:p>
        </p:txBody>
      </p:sp>
      <p:sp>
        <p:nvSpPr>
          <p:cNvPr id="30" name="矩形 53"/>
          <p:cNvSpPr>
            <a:spLocks noChangeArrowheads="1"/>
          </p:cNvSpPr>
          <p:nvPr/>
        </p:nvSpPr>
        <p:spPr bwMode="auto">
          <a:xfrm>
            <a:off x="0" y="294899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0" y="378928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32"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967" y="157559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2"/>
          <p:cNvGrpSpPr/>
          <p:nvPr/>
        </p:nvGrpSpPr>
        <p:grpSpPr bwMode="auto">
          <a:xfrm>
            <a:off x="2941638" y="2528888"/>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5613460" y="3172768"/>
            <a:ext cx="1904940"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a:solidFill>
                  <a:prstClr val="black">
                    <a:alpha val="75000"/>
                  </a:prstClr>
                </a:solidFill>
              </a:rPr>
              <a:t>选题背景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53" presetClass="entr" presetSubtype="16" fill="hold" grpId="0" nodeType="withEffect">
                                  <p:stCondLst>
                                    <p:cond delay="25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par>
                                <p:cTn id="38" presetID="12" presetClass="entr" presetSubtype="2" fill="hold" grpId="0" nodeType="withEffect">
                                  <p:stCondLst>
                                    <p:cond delay="50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p:tgtEl>
                                          <p:spTgt spid="34"/>
                                        </p:tgtEl>
                                        <p:attrNameLst>
                                          <p:attrName>ppt_x</p:attrName>
                                        </p:attrNameLst>
                                      </p:cBhvr>
                                      <p:tavLst>
                                        <p:tav tm="0">
                                          <p:val>
                                            <p:strVal val="#ppt_x+#ppt_w*1.125000"/>
                                          </p:val>
                                        </p:tav>
                                        <p:tav tm="100000">
                                          <p:val>
                                            <p:strVal val="#ppt_x"/>
                                          </p:val>
                                        </p:tav>
                                      </p:tavLst>
                                    </p:anim>
                                    <p:animEffect transition="in" filter="wipe(left)">
                                      <p:cBhvr>
                                        <p:cTn id="41" dur="500"/>
                                        <p:tgtEl>
                                          <p:spTgt spid="34"/>
                                        </p:tgtEl>
                                      </p:cBhvr>
                                    </p:animEffect>
                                  </p:childTnLst>
                                </p:cTn>
                              </p:par>
                              <p:par>
                                <p:cTn id="42" presetID="53" presetClass="entr" presetSubtype="16" fill="hold" nodeType="withEffect">
                                  <p:stCondLst>
                                    <p:cond delay="5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par>
                                <p:cTn id="47" presetID="22" presetClass="entr" presetSubtype="8" fill="hold" grpId="0" nodeType="withEffect">
                                  <p:stCondLst>
                                    <p:cond delay="50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2" grpId="0" animBg="1"/>
      <p:bldP spid="34" grpId="0" animBg="1"/>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2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30" name="矩形 53"/>
          <p:cNvSpPr>
            <a:spLocks noChangeArrowheads="1"/>
          </p:cNvSpPr>
          <p:nvPr/>
        </p:nvSpPr>
        <p:spPr bwMode="auto">
          <a:xfrm>
            <a:off x="0" y="294899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0" y="378928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a:p>
            <a:pPr algn="ctr" eaLnBrk="1" hangingPunct="1">
              <a:lnSpc>
                <a:spcPct val="100000"/>
              </a:lnSpc>
              <a:spcBef>
                <a:spcPct val="0"/>
              </a:spcBef>
              <a:buFontTx/>
              <a:buNone/>
            </a:pPr>
            <a:endParaRPr lang="en-US" altLang="zh-CN" sz="1400" dirty="0">
              <a:solidFill>
                <a:schemeClr val="bg1"/>
              </a:solidFill>
            </a:endParaRPr>
          </a:p>
        </p:txBody>
      </p:sp>
      <p:sp>
        <p:nvSpPr>
          <p:cNvPr id="32"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967" y="157559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592388" y="563789"/>
            <a:ext cx="6119812" cy="3785652"/>
          </a:xfrm>
          <a:prstGeom prst="rect">
            <a:avLst/>
          </a:prstGeom>
          <a:noFill/>
        </p:spPr>
        <p:txBody>
          <a:bodyPr wrap="square" rtlCol="0">
            <a:spAutoFit/>
          </a:bodyPr>
          <a:lstStyle/>
          <a:p>
            <a:r>
              <a:rPr lang="zh-CN" altLang="en-US" sz="2000" b="1" dirty="0">
                <a:solidFill>
                  <a:srgbClr val="0053A3"/>
                </a:solidFill>
                <a:latin typeface="微软雅黑" panose="020B0503020204020204" pitchFamily="34" charset="-122"/>
                <a:ea typeface="微软雅黑" panose="020B0503020204020204" pitchFamily="34" charset="-122"/>
              </a:rPr>
              <a:t>       近年来，随着智能手机、平板电脑等移动终端设备的普及，面向终端的应用开发大热起来，各种应用都在想方设法的提高用户的留存率，据统计一个未做推送服务的应用六个月的用户留存率仅为</a:t>
            </a:r>
            <a:r>
              <a:rPr lang="en-US" altLang="zh-CN" sz="2000" b="1" dirty="0">
                <a:solidFill>
                  <a:srgbClr val="0053A3"/>
                </a:solidFill>
                <a:latin typeface="微软雅黑" panose="020B0503020204020204" pitchFamily="34" charset="-122"/>
                <a:ea typeface="微软雅黑" panose="020B0503020204020204" pitchFamily="34" charset="-122"/>
              </a:rPr>
              <a:t>15%</a:t>
            </a:r>
            <a:r>
              <a:rPr lang="zh-CN" altLang="en-US" sz="2000" b="1" dirty="0">
                <a:solidFill>
                  <a:srgbClr val="0053A3"/>
                </a:solidFill>
                <a:latin typeface="微软雅黑" panose="020B0503020204020204" pitchFamily="34" charset="-122"/>
                <a:ea typeface="微软雅黑" panose="020B0503020204020204" pitchFamily="34" charset="-122"/>
              </a:rPr>
              <a:t>，但是做了信息推送之后，留存率能够上升到</a:t>
            </a:r>
            <a:r>
              <a:rPr lang="en-US" altLang="zh-CN" sz="2000" b="1" dirty="0">
                <a:solidFill>
                  <a:srgbClr val="0053A3"/>
                </a:solidFill>
                <a:latin typeface="微软雅黑" panose="020B0503020204020204" pitchFamily="34" charset="-122"/>
                <a:ea typeface="微软雅黑" panose="020B0503020204020204" pitchFamily="34" charset="-122"/>
              </a:rPr>
              <a:t>30%</a:t>
            </a:r>
            <a:r>
              <a:rPr lang="zh-CN" altLang="en-US" sz="2000" b="1" dirty="0">
                <a:solidFill>
                  <a:srgbClr val="0053A3"/>
                </a:solidFill>
                <a:latin typeface="微软雅黑" panose="020B0503020204020204" pitchFamily="34" charset="-122"/>
                <a:ea typeface="微软雅黑" panose="020B0503020204020204" pitchFamily="34" charset="-122"/>
              </a:rPr>
              <a:t>，如果在做推送的同时加入个性化推送服务的话，想必用户留存率将大大提升，基于此，本文首先计划实现一个及时高效的</a:t>
            </a:r>
            <a:r>
              <a:rPr lang="en-US" altLang="zh-CN" sz="2000" b="1" dirty="0">
                <a:solidFill>
                  <a:srgbClr val="0053A3"/>
                </a:solidFill>
                <a:latin typeface="微软雅黑" panose="020B0503020204020204" pitchFamily="34" charset="-122"/>
                <a:ea typeface="微软雅黑" panose="020B0503020204020204" pitchFamily="34" charset="-122"/>
              </a:rPr>
              <a:t>Android</a:t>
            </a:r>
            <a:r>
              <a:rPr lang="zh-CN" altLang="en-US" sz="2000" b="1" dirty="0">
                <a:solidFill>
                  <a:srgbClr val="0053A3"/>
                </a:solidFill>
                <a:latin typeface="微软雅黑" panose="020B0503020204020204" pitchFamily="34" charset="-122"/>
                <a:ea typeface="微软雅黑" panose="020B0503020204020204" pitchFamily="34" charset="-122"/>
              </a:rPr>
              <a:t>推送平台，在此基础上为了能够精准的向用户推送个性化音乐，基于用户收听音乐历史、顾及用户兴趣爱好等等综合因素，利用个性化推荐算法对每个用户动态建模，筛选出最值得推送的内容，以此来充分提高用户留存率。</a:t>
            </a:r>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right)">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a:p>
            <a:pPr algn="ctr" eaLnBrk="1" hangingPunct="1">
              <a:lnSpc>
                <a:spcPct val="100000"/>
              </a:lnSpc>
              <a:spcBef>
                <a:spcPct val="0"/>
              </a:spcBef>
              <a:buFontTx/>
              <a:buNone/>
            </a:pPr>
            <a:endParaRPr lang="en-US" altLang="zh-CN" sz="1400" dirty="0">
              <a:solidFill>
                <a:schemeClr val="bg1"/>
              </a:solidFill>
            </a:endParaRPr>
          </a:p>
        </p:txBody>
      </p:sp>
      <p:grpSp>
        <p:nvGrpSpPr>
          <p:cNvPr id="2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30" name="矩形 53"/>
          <p:cNvSpPr>
            <a:spLocks noChangeArrowheads="1"/>
          </p:cNvSpPr>
          <p:nvPr/>
        </p:nvSpPr>
        <p:spPr bwMode="auto">
          <a:xfrm>
            <a:off x="0" y="294899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0" y="378928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32"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967" y="157559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2592388" y="563789"/>
            <a:ext cx="6119812" cy="400110"/>
          </a:xfrm>
          <a:prstGeom prst="rect">
            <a:avLst/>
          </a:prstGeom>
          <a:noFill/>
        </p:spPr>
        <p:txBody>
          <a:bodyPr wrap="square" rtlCol="0">
            <a:spAutoFit/>
          </a:bodyPr>
          <a:lstStyle/>
          <a:p>
            <a:r>
              <a:rPr lang="zh-CN" altLang="en-US" sz="2000" b="1" dirty="0">
                <a:solidFill>
                  <a:srgbClr val="0053A3"/>
                </a:solidFill>
                <a:latin typeface="微软雅黑" panose="020B0503020204020204" pitchFamily="34" charset="-122"/>
                <a:ea typeface="微软雅黑" panose="020B0503020204020204" pitchFamily="34" charset="-122"/>
              </a:rPr>
              <a:t>下图是近几年来我国智能手机用户增长情况：</a:t>
            </a:r>
          </a:p>
        </p:txBody>
      </p:sp>
      <p:pic>
        <p:nvPicPr>
          <p:cNvPr id="35" name="图片 34" descr="用户增长"/>
          <p:cNvPicPr>
            <a:picLocks noChangeAspect="1"/>
          </p:cNvPicPr>
          <p:nvPr/>
        </p:nvPicPr>
        <p:blipFill>
          <a:blip r:embed="rId2" cstate="print"/>
          <a:srcRect/>
          <a:stretch>
            <a:fillRect/>
          </a:stretch>
        </p:blipFill>
        <p:spPr>
          <a:xfrm>
            <a:off x="2649856" y="1447800"/>
            <a:ext cx="6069698" cy="414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right)">
                                      <p:cBhvr>
                                        <p:cTn id="7" dur="500"/>
                                        <p:tgtEl>
                                          <p:spTgt spid="7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wipe(left)">
                                      <p:cBhvr>
                                        <p:cTn id="10"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22" name="组合 6"/>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30" name="矩形 53"/>
          <p:cNvSpPr>
            <a:spLocks noChangeArrowheads="1"/>
          </p:cNvSpPr>
          <p:nvPr/>
        </p:nvSpPr>
        <p:spPr bwMode="auto">
          <a:xfrm>
            <a:off x="0" y="294899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0" y="378928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32"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34" name="等腰三角形 33"/>
          <p:cNvSpPr>
            <a:spLocks noChangeAspect="1"/>
          </p:cNvSpPr>
          <p:nvPr/>
        </p:nvSpPr>
        <p:spPr>
          <a:xfrm rot="16200000">
            <a:off x="1925967" y="241588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941638" y="2528888"/>
            <a:ext cx="1800225" cy="1800225"/>
            <a:chOff x="2941638" y="2528888"/>
            <a:chExt cx="1800225" cy="1800225"/>
          </a:xfrm>
        </p:grpSpPr>
        <p:sp>
          <p:nvSpPr>
            <p:cNvPr id="42" name="椭圆 41"/>
            <p:cNvSpPr/>
            <p:nvPr/>
          </p:nvSpPr>
          <p:spPr bwMode="auto">
            <a:xfrm>
              <a:off x="2941638" y="2528888"/>
              <a:ext cx="1800225" cy="1800225"/>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9"/>
            <p:cNvSpPr>
              <a:spLocks noEditPoints="1"/>
            </p:cNvSpPr>
            <p:nvPr/>
          </p:nvSpPr>
          <p:spPr bwMode="auto">
            <a:xfrm>
              <a:off x="3255837" y="2963370"/>
              <a:ext cx="1171826" cy="908811"/>
            </a:xfrm>
            <a:custGeom>
              <a:avLst/>
              <a:gdLst>
                <a:gd name="T0" fmla="*/ 55 w 77"/>
                <a:gd name="T1" fmla="*/ 14 h 59"/>
                <a:gd name="T2" fmla="*/ 4 w 77"/>
                <a:gd name="T3" fmla="*/ 18 h 59"/>
                <a:gd name="T4" fmla="*/ 65 w 77"/>
                <a:gd name="T5" fmla="*/ 55 h 59"/>
                <a:gd name="T6" fmla="*/ 67 w 77"/>
                <a:gd name="T7" fmla="*/ 34 h 59"/>
                <a:gd name="T8" fmla="*/ 68 w 77"/>
                <a:gd name="T9" fmla="*/ 32 h 59"/>
                <a:gd name="T10" fmla="*/ 68 w 77"/>
                <a:gd name="T11" fmla="*/ 31 h 59"/>
                <a:gd name="T12" fmla="*/ 68 w 77"/>
                <a:gd name="T13" fmla="*/ 59 h 59"/>
                <a:gd name="T14" fmla="*/ 2 w 77"/>
                <a:gd name="T15" fmla="*/ 59 h 59"/>
                <a:gd name="T16" fmla="*/ 0 w 77"/>
                <a:gd name="T17" fmla="*/ 57 h 59"/>
                <a:gd name="T18" fmla="*/ 0 w 77"/>
                <a:gd name="T19" fmla="*/ 14 h 59"/>
                <a:gd name="T20" fmla="*/ 10 w 77"/>
                <a:gd name="T21" fmla="*/ 38 h 59"/>
                <a:gd name="T22" fmla="*/ 29 w 77"/>
                <a:gd name="T23" fmla="*/ 41 h 59"/>
                <a:gd name="T24" fmla="*/ 10 w 77"/>
                <a:gd name="T25" fmla="*/ 38 h 59"/>
                <a:gd name="T26" fmla="*/ 10 w 77"/>
                <a:gd name="T27" fmla="*/ 33 h 59"/>
                <a:gd name="T28" fmla="*/ 43 w 77"/>
                <a:gd name="T29" fmla="*/ 30 h 59"/>
                <a:gd name="T30" fmla="*/ 10 w 77"/>
                <a:gd name="T31" fmla="*/ 22 h 59"/>
                <a:gd name="T32" fmla="*/ 43 w 77"/>
                <a:gd name="T33" fmla="*/ 25 h 59"/>
                <a:gd name="T34" fmla="*/ 10 w 77"/>
                <a:gd name="T35" fmla="*/ 22 h 59"/>
                <a:gd name="T36" fmla="*/ 71 w 77"/>
                <a:gd name="T37" fmla="*/ 9 h 59"/>
                <a:gd name="T38" fmla="*/ 67 w 77"/>
                <a:gd name="T39" fmla="*/ 25 h 59"/>
                <a:gd name="T40" fmla="*/ 70 w 77"/>
                <a:gd name="T41" fmla="*/ 24 h 59"/>
                <a:gd name="T42" fmla="*/ 76 w 77"/>
                <a:gd name="T43" fmla="*/ 10 h 59"/>
                <a:gd name="T44" fmla="*/ 75 w 77"/>
                <a:gd name="T45" fmla="*/ 8 h 59"/>
                <a:gd name="T46" fmla="*/ 61 w 77"/>
                <a:gd name="T47" fmla="*/ 9 h 59"/>
                <a:gd name="T48" fmla="*/ 65 w 77"/>
                <a:gd name="T49" fmla="*/ 29 h 59"/>
                <a:gd name="T50" fmla="*/ 52 w 77"/>
                <a:gd name="T51" fmla="*/ 40 h 59"/>
                <a:gd name="T52" fmla="*/ 50 w 77"/>
                <a:gd name="T53" fmla="*/ 49 h 59"/>
                <a:gd name="T54" fmla="*/ 53 w 77"/>
                <a:gd name="T55" fmla="*/ 45 h 59"/>
                <a:gd name="T56" fmla="*/ 54 w 77"/>
                <a:gd name="T57" fmla="*/ 43 h 59"/>
                <a:gd name="T58" fmla="*/ 54 w 77"/>
                <a:gd name="T59" fmla="*/ 46 h 59"/>
                <a:gd name="T60" fmla="*/ 53 w 77"/>
                <a:gd name="T61" fmla="*/ 50 h 59"/>
                <a:gd name="T62" fmla="*/ 59 w 77"/>
                <a:gd name="T63" fmla="*/ 42 h 59"/>
                <a:gd name="T64" fmla="*/ 64 w 77"/>
                <a:gd name="T65" fmla="*/ 30 h 59"/>
                <a:gd name="T66" fmla="*/ 51 w 77"/>
                <a:gd name="T67" fmla="*/ 38 h 59"/>
                <a:gd name="T68" fmla="*/ 64 w 77"/>
                <a:gd name="T69" fmla="*/ 30 h 59"/>
                <a:gd name="T70" fmla="*/ 24 w 77"/>
                <a:gd name="T71" fmla="*/ 52 h 59"/>
                <a:gd name="T72" fmla="*/ 29 w 77"/>
                <a:gd name="T73" fmla="*/ 48 h 59"/>
                <a:gd name="T74" fmla="*/ 30 w 77"/>
                <a:gd name="T75" fmla="*/ 52 h 59"/>
                <a:gd name="T76" fmla="*/ 37 w 77"/>
                <a:gd name="T77" fmla="*/ 50 h 59"/>
                <a:gd name="T78" fmla="*/ 40 w 77"/>
                <a:gd name="T79" fmla="*/ 51 h 59"/>
                <a:gd name="T80" fmla="*/ 40 w 77"/>
                <a:gd name="T81" fmla="*/ 51 h 59"/>
                <a:gd name="T82" fmla="*/ 40 w 77"/>
                <a:gd name="T83" fmla="*/ 54 h 59"/>
                <a:gd name="T84" fmla="*/ 46 w 77"/>
                <a:gd name="T85" fmla="*/ 55 h 59"/>
                <a:gd name="T86" fmla="*/ 43 w 77"/>
                <a:gd name="T87" fmla="*/ 52 h 59"/>
                <a:gd name="T88" fmla="*/ 43 w 77"/>
                <a:gd name="T89" fmla="*/ 52 h 59"/>
                <a:gd name="T90" fmla="*/ 42 w 77"/>
                <a:gd name="T91" fmla="*/ 48 h 59"/>
                <a:gd name="T92" fmla="*/ 39 w 77"/>
                <a:gd name="T93" fmla="*/ 49 h 59"/>
                <a:gd name="T94" fmla="*/ 31 w 77"/>
                <a:gd name="T95" fmla="*/ 49 h 59"/>
                <a:gd name="T96" fmla="*/ 23 w 77"/>
                <a:gd name="T9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59">
                  <a:moveTo>
                    <a:pt x="2" y="14"/>
                  </a:moveTo>
                  <a:cubicBezTo>
                    <a:pt x="55" y="14"/>
                    <a:pt x="55" y="14"/>
                    <a:pt x="55" y="14"/>
                  </a:cubicBezTo>
                  <a:cubicBezTo>
                    <a:pt x="55" y="16"/>
                    <a:pt x="54" y="17"/>
                    <a:pt x="54" y="18"/>
                  </a:cubicBezTo>
                  <a:cubicBezTo>
                    <a:pt x="4" y="18"/>
                    <a:pt x="4" y="18"/>
                    <a:pt x="4" y="18"/>
                  </a:cubicBezTo>
                  <a:cubicBezTo>
                    <a:pt x="4" y="55"/>
                    <a:pt x="4" y="55"/>
                    <a:pt x="4" y="55"/>
                  </a:cubicBezTo>
                  <a:cubicBezTo>
                    <a:pt x="65" y="55"/>
                    <a:pt x="65" y="55"/>
                    <a:pt x="65" y="55"/>
                  </a:cubicBezTo>
                  <a:cubicBezTo>
                    <a:pt x="65" y="40"/>
                    <a:pt x="65" y="40"/>
                    <a:pt x="65" y="40"/>
                  </a:cubicBezTo>
                  <a:cubicBezTo>
                    <a:pt x="65" y="38"/>
                    <a:pt x="66" y="36"/>
                    <a:pt x="67" y="34"/>
                  </a:cubicBezTo>
                  <a:cubicBezTo>
                    <a:pt x="67" y="34"/>
                    <a:pt x="67" y="34"/>
                    <a:pt x="67" y="34"/>
                  </a:cubicBezTo>
                  <a:cubicBezTo>
                    <a:pt x="68" y="32"/>
                    <a:pt x="68" y="32"/>
                    <a:pt x="68" y="32"/>
                  </a:cubicBezTo>
                  <a:cubicBezTo>
                    <a:pt x="68" y="31"/>
                    <a:pt x="68" y="31"/>
                    <a:pt x="68" y="31"/>
                  </a:cubicBezTo>
                  <a:cubicBezTo>
                    <a:pt x="68" y="31"/>
                    <a:pt x="68" y="31"/>
                    <a:pt x="68" y="31"/>
                  </a:cubicBezTo>
                  <a:cubicBezTo>
                    <a:pt x="68" y="57"/>
                    <a:pt x="68" y="57"/>
                    <a:pt x="68" y="57"/>
                  </a:cubicBezTo>
                  <a:cubicBezTo>
                    <a:pt x="68" y="59"/>
                    <a:pt x="68" y="59"/>
                    <a:pt x="68" y="59"/>
                  </a:cubicBezTo>
                  <a:cubicBezTo>
                    <a:pt x="66" y="59"/>
                    <a:pt x="66" y="59"/>
                    <a:pt x="66" y="59"/>
                  </a:cubicBezTo>
                  <a:cubicBezTo>
                    <a:pt x="2" y="59"/>
                    <a:pt x="2" y="59"/>
                    <a:pt x="2" y="59"/>
                  </a:cubicBezTo>
                  <a:cubicBezTo>
                    <a:pt x="0" y="59"/>
                    <a:pt x="0" y="59"/>
                    <a:pt x="0" y="59"/>
                  </a:cubicBezTo>
                  <a:cubicBezTo>
                    <a:pt x="0" y="57"/>
                    <a:pt x="0" y="57"/>
                    <a:pt x="0" y="57"/>
                  </a:cubicBezTo>
                  <a:cubicBezTo>
                    <a:pt x="0" y="16"/>
                    <a:pt x="0" y="16"/>
                    <a:pt x="0" y="16"/>
                  </a:cubicBezTo>
                  <a:cubicBezTo>
                    <a:pt x="0" y="14"/>
                    <a:pt x="0" y="14"/>
                    <a:pt x="0" y="14"/>
                  </a:cubicBezTo>
                  <a:cubicBezTo>
                    <a:pt x="2" y="14"/>
                    <a:pt x="2" y="14"/>
                    <a:pt x="2" y="14"/>
                  </a:cubicBezTo>
                  <a:close/>
                  <a:moveTo>
                    <a:pt x="10" y="38"/>
                  </a:moveTo>
                  <a:cubicBezTo>
                    <a:pt x="10" y="41"/>
                    <a:pt x="10" y="41"/>
                    <a:pt x="10" y="41"/>
                  </a:cubicBezTo>
                  <a:cubicBezTo>
                    <a:pt x="29" y="41"/>
                    <a:pt x="29" y="41"/>
                    <a:pt x="29" y="41"/>
                  </a:cubicBezTo>
                  <a:cubicBezTo>
                    <a:pt x="29" y="38"/>
                    <a:pt x="29" y="38"/>
                    <a:pt x="29" y="38"/>
                  </a:cubicBezTo>
                  <a:cubicBezTo>
                    <a:pt x="10" y="38"/>
                    <a:pt x="10" y="38"/>
                    <a:pt x="10" y="38"/>
                  </a:cubicBezTo>
                  <a:close/>
                  <a:moveTo>
                    <a:pt x="10" y="30"/>
                  </a:moveTo>
                  <a:cubicBezTo>
                    <a:pt x="10" y="33"/>
                    <a:pt x="10" y="33"/>
                    <a:pt x="10" y="33"/>
                  </a:cubicBezTo>
                  <a:cubicBezTo>
                    <a:pt x="43" y="33"/>
                    <a:pt x="43" y="33"/>
                    <a:pt x="43" y="33"/>
                  </a:cubicBezTo>
                  <a:cubicBezTo>
                    <a:pt x="43" y="30"/>
                    <a:pt x="43" y="30"/>
                    <a:pt x="43" y="30"/>
                  </a:cubicBezTo>
                  <a:cubicBezTo>
                    <a:pt x="10" y="30"/>
                    <a:pt x="10" y="30"/>
                    <a:pt x="10" y="30"/>
                  </a:cubicBezTo>
                  <a:close/>
                  <a:moveTo>
                    <a:pt x="10" y="22"/>
                  </a:moveTo>
                  <a:cubicBezTo>
                    <a:pt x="10" y="25"/>
                    <a:pt x="10" y="25"/>
                    <a:pt x="10" y="25"/>
                  </a:cubicBezTo>
                  <a:cubicBezTo>
                    <a:pt x="43" y="25"/>
                    <a:pt x="43" y="25"/>
                    <a:pt x="43" y="25"/>
                  </a:cubicBezTo>
                  <a:cubicBezTo>
                    <a:pt x="43" y="22"/>
                    <a:pt x="43" y="22"/>
                    <a:pt x="43" y="22"/>
                  </a:cubicBezTo>
                  <a:cubicBezTo>
                    <a:pt x="10" y="22"/>
                    <a:pt x="10" y="22"/>
                    <a:pt x="10" y="22"/>
                  </a:cubicBezTo>
                  <a:close/>
                  <a:moveTo>
                    <a:pt x="70" y="12"/>
                  </a:moveTo>
                  <a:cubicBezTo>
                    <a:pt x="71" y="11"/>
                    <a:pt x="71" y="10"/>
                    <a:pt x="71" y="9"/>
                  </a:cubicBezTo>
                  <a:cubicBezTo>
                    <a:pt x="74" y="10"/>
                    <a:pt x="74" y="10"/>
                    <a:pt x="74" y="10"/>
                  </a:cubicBezTo>
                  <a:cubicBezTo>
                    <a:pt x="72" y="13"/>
                    <a:pt x="67" y="24"/>
                    <a:pt x="67" y="25"/>
                  </a:cubicBezTo>
                  <a:cubicBezTo>
                    <a:pt x="68" y="27"/>
                    <a:pt x="69" y="27"/>
                    <a:pt x="69" y="27"/>
                  </a:cubicBezTo>
                  <a:cubicBezTo>
                    <a:pt x="70" y="24"/>
                    <a:pt x="70" y="24"/>
                    <a:pt x="70" y="24"/>
                  </a:cubicBezTo>
                  <a:cubicBezTo>
                    <a:pt x="70" y="24"/>
                    <a:pt x="69" y="24"/>
                    <a:pt x="69" y="24"/>
                  </a:cubicBezTo>
                  <a:cubicBezTo>
                    <a:pt x="69" y="24"/>
                    <a:pt x="76" y="10"/>
                    <a:pt x="76" y="10"/>
                  </a:cubicBezTo>
                  <a:cubicBezTo>
                    <a:pt x="77" y="9"/>
                    <a:pt x="77" y="9"/>
                    <a:pt x="77" y="9"/>
                  </a:cubicBezTo>
                  <a:cubicBezTo>
                    <a:pt x="75" y="8"/>
                    <a:pt x="75" y="8"/>
                    <a:pt x="75" y="8"/>
                  </a:cubicBezTo>
                  <a:cubicBezTo>
                    <a:pt x="71" y="7"/>
                    <a:pt x="71" y="7"/>
                    <a:pt x="71" y="7"/>
                  </a:cubicBezTo>
                  <a:cubicBezTo>
                    <a:pt x="71" y="0"/>
                    <a:pt x="65" y="0"/>
                    <a:pt x="61" y="9"/>
                  </a:cubicBezTo>
                  <a:cubicBezTo>
                    <a:pt x="59" y="15"/>
                    <a:pt x="57" y="20"/>
                    <a:pt x="55" y="25"/>
                  </a:cubicBezTo>
                  <a:cubicBezTo>
                    <a:pt x="65" y="29"/>
                    <a:pt x="65" y="29"/>
                    <a:pt x="65" y="29"/>
                  </a:cubicBezTo>
                  <a:cubicBezTo>
                    <a:pt x="67" y="23"/>
                    <a:pt x="69" y="18"/>
                    <a:pt x="70" y="12"/>
                  </a:cubicBezTo>
                  <a:close/>
                  <a:moveTo>
                    <a:pt x="52" y="40"/>
                  </a:moveTo>
                  <a:cubicBezTo>
                    <a:pt x="49" y="42"/>
                    <a:pt x="49" y="42"/>
                    <a:pt x="49" y="42"/>
                  </a:cubicBezTo>
                  <a:cubicBezTo>
                    <a:pt x="50" y="49"/>
                    <a:pt x="50" y="49"/>
                    <a:pt x="50" y="49"/>
                  </a:cubicBezTo>
                  <a:cubicBezTo>
                    <a:pt x="51" y="49"/>
                    <a:pt x="51" y="49"/>
                    <a:pt x="51" y="49"/>
                  </a:cubicBezTo>
                  <a:cubicBezTo>
                    <a:pt x="53" y="45"/>
                    <a:pt x="53" y="45"/>
                    <a:pt x="53" y="45"/>
                  </a:cubicBezTo>
                  <a:cubicBezTo>
                    <a:pt x="52" y="45"/>
                    <a:pt x="52" y="44"/>
                    <a:pt x="52" y="44"/>
                  </a:cubicBezTo>
                  <a:cubicBezTo>
                    <a:pt x="53" y="43"/>
                    <a:pt x="54" y="42"/>
                    <a:pt x="54" y="43"/>
                  </a:cubicBezTo>
                  <a:cubicBezTo>
                    <a:pt x="55" y="43"/>
                    <a:pt x="55" y="44"/>
                    <a:pt x="55" y="45"/>
                  </a:cubicBezTo>
                  <a:cubicBezTo>
                    <a:pt x="55" y="45"/>
                    <a:pt x="54" y="46"/>
                    <a:pt x="54" y="46"/>
                  </a:cubicBezTo>
                  <a:cubicBezTo>
                    <a:pt x="52" y="50"/>
                    <a:pt x="52" y="50"/>
                    <a:pt x="52" y="50"/>
                  </a:cubicBezTo>
                  <a:cubicBezTo>
                    <a:pt x="53" y="50"/>
                    <a:pt x="53" y="50"/>
                    <a:pt x="53" y="50"/>
                  </a:cubicBezTo>
                  <a:cubicBezTo>
                    <a:pt x="58" y="46"/>
                    <a:pt x="58" y="46"/>
                    <a:pt x="58" y="46"/>
                  </a:cubicBezTo>
                  <a:cubicBezTo>
                    <a:pt x="59" y="42"/>
                    <a:pt x="59" y="42"/>
                    <a:pt x="59" y="42"/>
                  </a:cubicBezTo>
                  <a:cubicBezTo>
                    <a:pt x="52" y="40"/>
                    <a:pt x="52" y="40"/>
                    <a:pt x="52" y="40"/>
                  </a:cubicBezTo>
                  <a:close/>
                  <a:moveTo>
                    <a:pt x="64" y="30"/>
                  </a:moveTo>
                  <a:cubicBezTo>
                    <a:pt x="55" y="27"/>
                    <a:pt x="55" y="27"/>
                    <a:pt x="55" y="27"/>
                  </a:cubicBezTo>
                  <a:cubicBezTo>
                    <a:pt x="54" y="31"/>
                    <a:pt x="53" y="34"/>
                    <a:pt x="51" y="38"/>
                  </a:cubicBezTo>
                  <a:cubicBezTo>
                    <a:pt x="54" y="39"/>
                    <a:pt x="57" y="40"/>
                    <a:pt x="59" y="41"/>
                  </a:cubicBezTo>
                  <a:cubicBezTo>
                    <a:pt x="61" y="38"/>
                    <a:pt x="63" y="34"/>
                    <a:pt x="64" y="30"/>
                  </a:cubicBezTo>
                  <a:close/>
                  <a:moveTo>
                    <a:pt x="23" y="50"/>
                  </a:moveTo>
                  <a:cubicBezTo>
                    <a:pt x="24" y="52"/>
                    <a:pt x="24" y="52"/>
                    <a:pt x="24" y="52"/>
                  </a:cubicBezTo>
                  <a:cubicBezTo>
                    <a:pt x="24" y="52"/>
                    <a:pt x="30" y="46"/>
                    <a:pt x="30" y="47"/>
                  </a:cubicBezTo>
                  <a:cubicBezTo>
                    <a:pt x="30" y="47"/>
                    <a:pt x="30" y="47"/>
                    <a:pt x="29" y="48"/>
                  </a:cubicBezTo>
                  <a:cubicBezTo>
                    <a:pt x="28" y="49"/>
                    <a:pt x="28" y="49"/>
                    <a:pt x="28" y="50"/>
                  </a:cubicBezTo>
                  <a:cubicBezTo>
                    <a:pt x="28" y="51"/>
                    <a:pt x="28" y="52"/>
                    <a:pt x="30" y="52"/>
                  </a:cubicBezTo>
                  <a:cubicBezTo>
                    <a:pt x="32" y="52"/>
                    <a:pt x="33" y="51"/>
                    <a:pt x="34" y="51"/>
                  </a:cubicBezTo>
                  <a:cubicBezTo>
                    <a:pt x="35" y="51"/>
                    <a:pt x="36" y="50"/>
                    <a:pt x="37" y="50"/>
                  </a:cubicBezTo>
                  <a:cubicBezTo>
                    <a:pt x="37" y="51"/>
                    <a:pt x="37" y="51"/>
                    <a:pt x="38" y="51"/>
                  </a:cubicBezTo>
                  <a:cubicBezTo>
                    <a:pt x="38" y="51"/>
                    <a:pt x="39" y="51"/>
                    <a:pt x="40" y="51"/>
                  </a:cubicBezTo>
                  <a:cubicBezTo>
                    <a:pt x="40" y="51"/>
                    <a:pt x="40" y="51"/>
                    <a:pt x="40" y="51"/>
                  </a:cubicBezTo>
                  <a:cubicBezTo>
                    <a:pt x="40" y="51"/>
                    <a:pt x="40" y="51"/>
                    <a:pt x="40" y="51"/>
                  </a:cubicBezTo>
                  <a:cubicBezTo>
                    <a:pt x="40" y="51"/>
                    <a:pt x="40" y="51"/>
                    <a:pt x="40" y="51"/>
                  </a:cubicBezTo>
                  <a:cubicBezTo>
                    <a:pt x="40" y="52"/>
                    <a:pt x="40" y="53"/>
                    <a:pt x="40" y="54"/>
                  </a:cubicBezTo>
                  <a:cubicBezTo>
                    <a:pt x="40" y="55"/>
                    <a:pt x="41" y="55"/>
                    <a:pt x="42" y="55"/>
                  </a:cubicBezTo>
                  <a:cubicBezTo>
                    <a:pt x="43" y="54"/>
                    <a:pt x="46" y="55"/>
                    <a:pt x="46" y="55"/>
                  </a:cubicBezTo>
                  <a:cubicBezTo>
                    <a:pt x="46" y="52"/>
                    <a:pt x="46" y="52"/>
                    <a:pt x="46" y="52"/>
                  </a:cubicBezTo>
                  <a:cubicBezTo>
                    <a:pt x="46" y="52"/>
                    <a:pt x="44" y="52"/>
                    <a:pt x="43" y="52"/>
                  </a:cubicBezTo>
                  <a:cubicBezTo>
                    <a:pt x="43" y="52"/>
                    <a:pt x="43" y="52"/>
                    <a:pt x="43" y="52"/>
                  </a:cubicBezTo>
                  <a:cubicBezTo>
                    <a:pt x="43" y="52"/>
                    <a:pt x="43" y="52"/>
                    <a:pt x="43" y="52"/>
                  </a:cubicBezTo>
                  <a:cubicBezTo>
                    <a:pt x="43" y="51"/>
                    <a:pt x="43" y="51"/>
                    <a:pt x="43" y="51"/>
                  </a:cubicBezTo>
                  <a:cubicBezTo>
                    <a:pt x="43" y="49"/>
                    <a:pt x="43" y="48"/>
                    <a:pt x="42" y="48"/>
                  </a:cubicBezTo>
                  <a:cubicBezTo>
                    <a:pt x="41" y="48"/>
                    <a:pt x="40" y="48"/>
                    <a:pt x="39" y="49"/>
                  </a:cubicBezTo>
                  <a:cubicBezTo>
                    <a:pt x="39" y="49"/>
                    <a:pt x="39" y="49"/>
                    <a:pt x="39" y="49"/>
                  </a:cubicBezTo>
                  <a:cubicBezTo>
                    <a:pt x="37" y="47"/>
                    <a:pt x="35" y="48"/>
                    <a:pt x="33" y="49"/>
                  </a:cubicBezTo>
                  <a:cubicBezTo>
                    <a:pt x="33" y="49"/>
                    <a:pt x="32" y="49"/>
                    <a:pt x="31" y="49"/>
                  </a:cubicBezTo>
                  <a:cubicBezTo>
                    <a:pt x="32" y="48"/>
                    <a:pt x="33" y="48"/>
                    <a:pt x="33" y="47"/>
                  </a:cubicBezTo>
                  <a:cubicBezTo>
                    <a:pt x="33" y="42"/>
                    <a:pt x="23" y="50"/>
                    <a:pt x="23" y="50"/>
                  </a:cubicBezTo>
                  <a:close/>
                </a:path>
              </a:pathLst>
            </a:custGeom>
            <a:solidFill>
              <a:srgbClr val="FFFFFF"/>
            </a:solidFill>
            <a:ln>
              <a:noFill/>
            </a:ln>
          </p:spPr>
          <p:txBody>
            <a:bodyPr vert="horz" wrap="square" lIns="91440" tIns="45720" rIns="91440" bIns="45720" numCol="1" anchor="t" anchorCtr="0" compatLnSpc="1"/>
            <a:lstStyle/>
            <a:p>
              <a:endParaRPr lang="zh-CN" altLang="en-US"/>
            </a:p>
          </p:txBody>
        </p:sp>
      </p:grpSp>
      <p:sp>
        <p:nvSpPr>
          <p:cNvPr id="44" name="文本框 43"/>
          <p:cNvSpPr txBox="1"/>
          <p:nvPr/>
        </p:nvSpPr>
        <p:spPr>
          <a:xfrm>
            <a:off x="5067360" y="3198168"/>
            <a:ext cx="3203110"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a:solidFill>
                  <a:prstClr val="black">
                    <a:alpha val="75000"/>
                  </a:prstClr>
                </a:solidFill>
              </a:rPr>
              <a:t>      国内外现状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53" presetClass="entr" presetSubtype="16" fill="hold" grpId="0" nodeType="withEffect">
                                  <p:stCondLst>
                                    <p:cond delay="25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par>
                                <p:cTn id="38" presetID="12" presetClass="entr" presetSubtype="2" fill="hold" grpId="0" nodeType="withEffect">
                                  <p:stCondLst>
                                    <p:cond delay="50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p:tgtEl>
                                          <p:spTgt spid="34"/>
                                        </p:tgtEl>
                                        <p:attrNameLst>
                                          <p:attrName>ppt_x</p:attrName>
                                        </p:attrNameLst>
                                      </p:cBhvr>
                                      <p:tavLst>
                                        <p:tav tm="0">
                                          <p:val>
                                            <p:strVal val="#ppt_x+#ppt_w*1.125000"/>
                                          </p:val>
                                        </p:tav>
                                        <p:tav tm="100000">
                                          <p:val>
                                            <p:strVal val="#ppt_x"/>
                                          </p:val>
                                        </p:tav>
                                      </p:tavLst>
                                    </p:anim>
                                    <p:animEffect transition="in" filter="wipe(left)">
                                      <p:cBhvr>
                                        <p:cTn id="41" dur="500"/>
                                        <p:tgtEl>
                                          <p:spTgt spid="34"/>
                                        </p:tgtEl>
                                      </p:cBhvr>
                                    </p:animEffect>
                                  </p:childTnLst>
                                </p:cTn>
                              </p:par>
                              <p:par>
                                <p:cTn id="42" presetID="53" presetClass="entr" presetSubtype="16" fill="hold" nodeType="withEffect">
                                  <p:stCondLst>
                                    <p:cond delay="500"/>
                                  </p:stCondLst>
                                  <p:childTnLst>
                                    <p:set>
                                      <p:cBhvr>
                                        <p:cTn id="43" dur="1" fill="hold">
                                          <p:stCondLst>
                                            <p:cond delay="0"/>
                                          </p:stCondLst>
                                        </p:cTn>
                                        <p:tgtEl>
                                          <p:spTgt spid="25"/>
                                        </p:tgtEl>
                                        <p:attrNameLst>
                                          <p:attrName>style.visibility</p:attrName>
                                        </p:attrNameLst>
                                      </p:cBhvr>
                                      <p:to>
                                        <p:strVal val="visible"/>
                                      </p:to>
                                    </p:set>
                                    <p:anim calcmode="lin" valueType="num">
                                      <p:cBhvr>
                                        <p:cTn id="44" dur="500" fill="hold"/>
                                        <p:tgtEl>
                                          <p:spTgt spid="25"/>
                                        </p:tgtEl>
                                        <p:attrNameLst>
                                          <p:attrName>ppt_w</p:attrName>
                                        </p:attrNameLst>
                                      </p:cBhvr>
                                      <p:tavLst>
                                        <p:tav tm="0">
                                          <p:val>
                                            <p:fltVal val="0"/>
                                          </p:val>
                                        </p:tav>
                                        <p:tav tm="100000">
                                          <p:val>
                                            <p:strVal val="#ppt_w"/>
                                          </p:val>
                                        </p:tav>
                                      </p:tavLst>
                                    </p:anim>
                                    <p:anim calcmode="lin" valueType="num">
                                      <p:cBhvr>
                                        <p:cTn id="45" dur="500" fill="hold"/>
                                        <p:tgtEl>
                                          <p:spTgt spid="25"/>
                                        </p:tgtEl>
                                        <p:attrNameLst>
                                          <p:attrName>ppt_h</p:attrName>
                                        </p:attrNameLst>
                                      </p:cBhvr>
                                      <p:tavLst>
                                        <p:tav tm="0">
                                          <p:val>
                                            <p:fltVal val="0"/>
                                          </p:val>
                                        </p:tav>
                                        <p:tav tm="100000">
                                          <p:val>
                                            <p:strVal val="#ppt_h"/>
                                          </p:val>
                                        </p:tav>
                                      </p:tavLst>
                                    </p:anim>
                                    <p:animEffect transition="in" filter="fade">
                                      <p:cBhvr>
                                        <p:cTn id="46" dur="500"/>
                                        <p:tgtEl>
                                          <p:spTgt spid="25"/>
                                        </p:tgtEl>
                                      </p:cBhvr>
                                    </p:animEffect>
                                  </p:childTnLst>
                                </p:cTn>
                              </p:par>
                              <p:par>
                                <p:cTn id="47" presetID="22" presetClass="entr" presetSubtype="8" fill="hold" grpId="0" nodeType="withEffect">
                                  <p:stCondLst>
                                    <p:cond delay="50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2" grpId="0" animBg="1"/>
      <p:bldP spid="34" grpId="0" animBg="1"/>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592388" y="563789"/>
            <a:ext cx="5400675" cy="400110"/>
          </a:xfrm>
          <a:prstGeom prst="rect">
            <a:avLst/>
          </a:prstGeom>
          <a:noFill/>
        </p:spPr>
        <p:txBody>
          <a:bodyPr wrap="square" rtlCol="0">
            <a:spAutoFit/>
          </a:bodyPr>
          <a:lstStyle/>
          <a:p>
            <a:r>
              <a:rPr lang="zh-CN" altLang="en-US" sz="2000" b="1" dirty="0">
                <a:solidFill>
                  <a:srgbClr val="0053A3"/>
                </a:solidFill>
                <a:latin typeface="微软雅黑" panose="020B0503020204020204" pitchFamily="34" charset="-122"/>
                <a:ea typeface="微软雅黑" panose="020B0503020204020204" pitchFamily="34" charset="-122"/>
              </a:rPr>
              <a:t>推送技术的发展</a:t>
            </a:r>
          </a:p>
        </p:txBody>
      </p:sp>
      <p:sp>
        <p:nvSpPr>
          <p:cNvPr id="18"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672250" y="-217714"/>
            <a:ext cx="0" cy="1901927"/>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474250" y="1071440"/>
            <a:ext cx="396000" cy="396000"/>
            <a:chOff x="6876256" y="1436534"/>
            <a:chExt cx="396000" cy="396000"/>
          </a:xfrm>
        </p:grpSpPr>
        <p:sp>
          <p:nvSpPr>
            <p:cNvPr id="15" name="椭圆 14"/>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椭圆 15"/>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9" name="矩形 18"/>
          <p:cNvSpPr/>
          <p:nvPr/>
        </p:nvSpPr>
        <p:spPr>
          <a:xfrm>
            <a:off x="2592388" y="1697547"/>
            <a:ext cx="6119812" cy="4429118"/>
          </a:xfrm>
          <a:prstGeom prst="rect">
            <a:avLst/>
          </a:prstGeom>
          <a:no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a:off x="4672250" y="6126665"/>
            <a:ext cx="0" cy="1901927"/>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54278" name="组合 54277"/>
          <p:cNvGrpSpPr/>
          <p:nvPr/>
        </p:nvGrpSpPr>
        <p:grpSpPr>
          <a:xfrm>
            <a:off x="3486025" y="2201090"/>
            <a:ext cx="5400675" cy="818918"/>
            <a:chOff x="3486025" y="2201090"/>
            <a:chExt cx="5400675" cy="818918"/>
          </a:xfrm>
        </p:grpSpPr>
        <p:sp>
          <p:nvSpPr>
            <p:cNvPr id="36" name="矩形 35"/>
            <p:cNvSpPr/>
            <p:nvPr/>
          </p:nvSpPr>
          <p:spPr>
            <a:xfrm>
              <a:off x="3871667" y="2201090"/>
              <a:ext cx="4480171" cy="818918"/>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8" numCol="1" spcCol="1270" anchor="ctr" anchorCtr="0">
              <a:noAutofit/>
            </a:bodyPr>
            <a:lstStyle/>
            <a:p>
              <a:pPr marL="228600" lvl="1" indent="-228600" algn="l" defTabSz="1155700">
                <a:lnSpc>
                  <a:spcPct val="90000"/>
                </a:lnSpc>
                <a:spcBef>
                  <a:spcPct val="0"/>
                </a:spcBef>
                <a:spcAft>
                  <a:spcPct val="15000"/>
                </a:spcAft>
                <a:buChar char="•"/>
              </a:pPr>
              <a:endParaRPr lang="zh-CN" altLang="en-US" sz="2600" kern="1200" dirty="0"/>
            </a:p>
            <a:p>
              <a:pPr marL="228600" lvl="1" indent="-228600" algn="l" defTabSz="1155700">
                <a:lnSpc>
                  <a:spcPct val="90000"/>
                </a:lnSpc>
                <a:spcBef>
                  <a:spcPct val="0"/>
                </a:spcBef>
                <a:spcAft>
                  <a:spcPct val="15000"/>
                </a:spcAft>
                <a:buChar char="•"/>
              </a:pPr>
              <a:endParaRPr lang="zh-CN" altLang="en-US" sz="2600" kern="1200" dirty="0"/>
            </a:p>
          </p:txBody>
        </p:sp>
        <p:sp>
          <p:nvSpPr>
            <p:cNvPr id="43" name="文本框 42"/>
            <p:cNvSpPr txBox="1"/>
            <p:nvPr/>
          </p:nvSpPr>
          <p:spPr>
            <a:xfrm>
              <a:off x="3486025" y="2351650"/>
              <a:ext cx="5400675"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1996</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PointCast Network</a:t>
              </a:r>
              <a:r>
                <a:rPr lang="zh-CN" altLang="en-US" sz="1600" dirty="0">
                  <a:latin typeface="微软雅黑" panose="020B0503020204020204" pitchFamily="34" charset="-122"/>
                  <a:ea typeface="微软雅黑" panose="020B0503020204020204" pitchFamily="34" charset="-122"/>
                </a:rPr>
                <a:t>公司提出新型</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网络通信技术</a:t>
              </a:r>
            </a:p>
          </p:txBody>
        </p:sp>
      </p:grpSp>
      <p:grpSp>
        <p:nvGrpSpPr>
          <p:cNvPr id="54279" name="组合 54278"/>
          <p:cNvGrpSpPr/>
          <p:nvPr/>
        </p:nvGrpSpPr>
        <p:grpSpPr>
          <a:xfrm>
            <a:off x="3435225" y="3294898"/>
            <a:ext cx="5400675" cy="818919"/>
            <a:chOff x="3435225" y="3294898"/>
            <a:chExt cx="5400675" cy="818919"/>
          </a:xfrm>
        </p:grpSpPr>
        <p:sp>
          <p:nvSpPr>
            <p:cNvPr id="38" name="矩形 37"/>
            <p:cNvSpPr/>
            <p:nvPr/>
          </p:nvSpPr>
          <p:spPr>
            <a:xfrm>
              <a:off x="3871667" y="3294898"/>
              <a:ext cx="4480171" cy="818919"/>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9" numCol="1" spcCol="1270" anchor="ctr" anchorCtr="0">
              <a:noAutofit/>
            </a:bodyPr>
            <a:lstStyle/>
            <a:p>
              <a:pPr marL="228600" lvl="1" indent="-228600" algn="l" defTabSz="1155700">
                <a:lnSpc>
                  <a:spcPct val="90000"/>
                </a:lnSpc>
                <a:spcBef>
                  <a:spcPct val="0"/>
                </a:spcBef>
                <a:spcAft>
                  <a:spcPct val="15000"/>
                </a:spcAft>
                <a:buChar char="•"/>
              </a:pPr>
              <a:endParaRPr lang="zh-CN" altLang="en-US" sz="2600" kern="1200"/>
            </a:p>
            <a:p>
              <a:pPr marL="228600" lvl="1" indent="-228600" algn="l" defTabSz="1155700">
                <a:lnSpc>
                  <a:spcPct val="90000"/>
                </a:lnSpc>
                <a:spcBef>
                  <a:spcPct val="0"/>
                </a:spcBef>
                <a:spcAft>
                  <a:spcPct val="15000"/>
                </a:spcAft>
                <a:buChar char="•"/>
              </a:pPr>
              <a:endParaRPr lang="zh-CN" altLang="en-US" sz="2600" kern="1200"/>
            </a:p>
          </p:txBody>
        </p:sp>
        <p:sp>
          <p:nvSpPr>
            <p:cNvPr id="44" name="文本框 43"/>
            <p:cNvSpPr txBox="1"/>
            <p:nvPr/>
          </p:nvSpPr>
          <p:spPr>
            <a:xfrm>
              <a:off x="3435225" y="3416427"/>
              <a:ext cx="5400675"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1997</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Microsoft</a:t>
              </a:r>
              <a:r>
                <a:rPr lang="zh-CN" altLang="en-US" sz="1600" dirty="0">
                  <a:latin typeface="微软雅黑" panose="020B0503020204020204" pitchFamily="34" charset="-122"/>
                  <a:ea typeface="微软雅黑" panose="020B0503020204020204" pitchFamily="34" charset="-122"/>
                </a:rPr>
                <a:t>公司发布了用于推送服</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务的频道定义格式</a:t>
              </a:r>
              <a:r>
                <a:rPr lang="en-US" altLang="zh-CN" sz="1600" dirty="0">
                  <a:latin typeface="微软雅黑" panose="020B0503020204020204" pitchFamily="34" charset="-122"/>
                  <a:ea typeface="微软雅黑" panose="020B0503020204020204" pitchFamily="34" charset="-122"/>
                </a:rPr>
                <a:t>CDF</a:t>
              </a:r>
              <a:endParaRPr lang="zh-CN" altLang="en-US" sz="1600" dirty="0">
                <a:latin typeface="微软雅黑" panose="020B0503020204020204" pitchFamily="34" charset="-122"/>
                <a:ea typeface="微软雅黑" panose="020B0503020204020204" pitchFamily="34" charset="-122"/>
              </a:endParaRPr>
            </a:p>
          </p:txBody>
        </p:sp>
      </p:grpSp>
      <p:grpSp>
        <p:nvGrpSpPr>
          <p:cNvPr id="54280" name="组合 54279"/>
          <p:cNvGrpSpPr/>
          <p:nvPr/>
        </p:nvGrpSpPr>
        <p:grpSpPr>
          <a:xfrm>
            <a:off x="3422525" y="4388708"/>
            <a:ext cx="5400675" cy="818919"/>
            <a:chOff x="3422525" y="4388708"/>
            <a:chExt cx="5400675" cy="818919"/>
          </a:xfrm>
        </p:grpSpPr>
        <p:sp>
          <p:nvSpPr>
            <p:cNvPr id="40" name="矩形 39"/>
            <p:cNvSpPr/>
            <p:nvPr/>
          </p:nvSpPr>
          <p:spPr>
            <a:xfrm>
              <a:off x="3871668" y="4388708"/>
              <a:ext cx="4480171" cy="818919"/>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9" numCol="1" spcCol="1270" anchor="ctr" anchorCtr="0">
              <a:noAutofit/>
            </a:bodyPr>
            <a:lstStyle/>
            <a:p>
              <a:pPr marL="228600" lvl="1" indent="-228600" algn="l" defTabSz="1155700">
                <a:lnSpc>
                  <a:spcPct val="90000"/>
                </a:lnSpc>
                <a:spcBef>
                  <a:spcPct val="0"/>
                </a:spcBef>
                <a:spcAft>
                  <a:spcPct val="15000"/>
                </a:spcAft>
                <a:buChar char="•"/>
              </a:pPr>
              <a:endParaRPr lang="zh-CN" altLang="en-US" sz="2600" kern="1200"/>
            </a:p>
            <a:p>
              <a:pPr marL="228600" lvl="1" indent="-228600" algn="l" defTabSz="1155700">
                <a:lnSpc>
                  <a:spcPct val="90000"/>
                </a:lnSpc>
                <a:spcBef>
                  <a:spcPct val="0"/>
                </a:spcBef>
                <a:spcAft>
                  <a:spcPct val="15000"/>
                </a:spcAft>
                <a:buChar char="•"/>
              </a:pPr>
              <a:endParaRPr lang="zh-CN" altLang="en-US" sz="2600" kern="1200"/>
            </a:p>
          </p:txBody>
        </p:sp>
        <p:sp>
          <p:nvSpPr>
            <p:cNvPr id="45" name="文本框 44"/>
            <p:cNvSpPr txBox="1"/>
            <p:nvPr/>
          </p:nvSpPr>
          <p:spPr>
            <a:xfrm>
              <a:off x="3422525" y="4531729"/>
              <a:ext cx="5400675" cy="584775"/>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之后相继出现了</a:t>
              </a:r>
              <a:r>
                <a:rPr lang="en-US" altLang="zh-CN" sz="1600" dirty="0">
                  <a:latin typeface="微软雅黑" panose="020B0503020204020204" pitchFamily="34" charset="-122"/>
                  <a:ea typeface="微软雅黑" panose="020B0503020204020204" pitchFamily="34" charset="-122"/>
                </a:rPr>
                <a:t>Astound</a:t>
              </a:r>
              <a:r>
                <a:rPr lang="zh-CN" altLang="en-US" sz="1600" dirty="0">
                  <a:latin typeface="微软雅黑" panose="020B0503020204020204" pitchFamily="34" charset="-122"/>
                  <a:ea typeface="微软雅黑" panose="020B0503020204020204" pitchFamily="34" charset="-122"/>
                </a:rPr>
                <a:t>公司的</a:t>
              </a:r>
              <a:r>
                <a:rPr lang="en-US" altLang="zh-CN" sz="1600" dirty="0" err="1">
                  <a:latin typeface="微软雅黑" panose="020B0503020204020204" pitchFamily="34" charset="-122"/>
                  <a:ea typeface="微软雅黑" panose="020B0503020204020204" pitchFamily="34" charset="-122"/>
                </a:rPr>
                <a:t>WebCast</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以及</a:t>
              </a:r>
              <a:r>
                <a:rPr lang="en-US" altLang="zh-CN" sz="1600" dirty="0" err="1">
                  <a:latin typeface="微软雅黑" panose="020B0503020204020204" pitchFamily="34" charset="-122"/>
                  <a:ea typeface="微软雅黑" panose="020B0503020204020204" pitchFamily="34" charset="-122"/>
                </a:rPr>
                <a:t>BackWeb</a:t>
              </a:r>
              <a:r>
                <a:rPr lang="zh-CN" altLang="en-US" sz="1600" dirty="0">
                  <a:latin typeface="微软雅黑" panose="020B0503020204020204" pitchFamily="34" charset="-122"/>
                  <a:ea typeface="微软雅黑" panose="020B0503020204020204" pitchFamily="34" charset="-122"/>
                </a:rPr>
                <a:t>公司的</a:t>
              </a:r>
              <a:r>
                <a:rPr lang="en-US" altLang="zh-CN" sz="1600" dirty="0" err="1">
                  <a:latin typeface="微软雅黑" panose="020B0503020204020204" pitchFamily="34" charset="-122"/>
                  <a:ea typeface="微软雅黑" panose="020B0503020204020204" pitchFamily="34" charset="-122"/>
                </a:rPr>
                <a:t>BackWeb</a:t>
              </a:r>
              <a:r>
                <a:rPr lang="zh-CN" altLang="en-US" sz="1600" dirty="0">
                  <a:latin typeface="微软雅黑" panose="020B0503020204020204" pitchFamily="34" charset="-122"/>
                  <a:ea typeface="微软雅黑" panose="020B0503020204020204" pitchFamily="34" charset="-122"/>
                </a:rPr>
                <a:t>产品</a:t>
              </a:r>
            </a:p>
          </p:txBody>
        </p:sp>
      </p:grpSp>
      <p:sp>
        <p:nvSpPr>
          <p:cNvPr id="28" name="任意多边形 27"/>
          <p:cNvSpPr/>
          <p:nvPr/>
        </p:nvSpPr>
        <p:spPr>
          <a:xfrm>
            <a:off x="2951163" y="2201088"/>
            <a:ext cx="920506" cy="1259875"/>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lvl="0" algn="ctr" defTabSz="1200150">
              <a:lnSpc>
                <a:spcPct val="90000"/>
              </a:lnSpc>
              <a:spcBef>
                <a:spcPct val="0"/>
              </a:spcBef>
              <a:spcAft>
                <a:spcPct val="35000"/>
              </a:spcAft>
            </a:pPr>
            <a:endParaRPr lang="zh-CN" altLang="en-US" sz="2700" kern="1200"/>
          </a:p>
        </p:txBody>
      </p:sp>
      <p:sp>
        <p:nvSpPr>
          <p:cNvPr id="39" name="任意多边形 38"/>
          <p:cNvSpPr/>
          <p:nvPr/>
        </p:nvSpPr>
        <p:spPr>
          <a:xfrm>
            <a:off x="2951163" y="3283808"/>
            <a:ext cx="920505" cy="125987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algn="ctr" defTabSz="1200150">
              <a:lnSpc>
                <a:spcPct val="90000"/>
              </a:lnSpc>
              <a:spcAft>
                <a:spcPct val="35000"/>
              </a:spcAft>
            </a:pPr>
            <a:endParaRPr lang="zh-CN" altLang="en-US" sz="2700"/>
          </a:p>
        </p:txBody>
      </p:sp>
      <p:sp>
        <p:nvSpPr>
          <p:cNvPr id="41"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42"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46" name="组合 6"/>
          <p:cNvGrpSpPr/>
          <p:nvPr/>
        </p:nvGrpSpPr>
        <p:grpSpPr bwMode="auto">
          <a:xfrm>
            <a:off x="107950" y="133379"/>
            <a:ext cx="1943100" cy="1108075"/>
            <a:chOff x="0" y="1313877"/>
            <a:chExt cx="1943100" cy="1107996"/>
          </a:xfrm>
        </p:grpSpPr>
        <p:sp>
          <p:nvSpPr>
            <p:cNvPr id="47"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48"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50" name="矩形 53"/>
          <p:cNvSpPr>
            <a:spLocks noChangeArrowheads="1"/>
          </p:cNvSpPr>
          <p:nvPr/>
        </p:nvSpPr>
        <p:spPr bwMode="auto">
          <a:xfrm>
            <a:off x="0" y="294899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endParaRPr lang="en-US" altLang="zh-CN" sz="1400" dirty="0">
              <a:solidFill>
                <a:schemeClr val="bg1"/>
              </a:solidFill>
            </a:endParaRPr>
          </a:p>
        </p:txBody>
      </p:sp>
      <p:sp>
        <p:nvSpPr>
          <p:cNvPr id="52" name="矩形 53"/>
          <p:cNvSpPr>
            <a:spLocks noChangeArrowheads="1"/>
          </p:cNvSpPr>
          <p:nvPr/>
        </p:nvSpPr>
        <p:spPr bwMode="auto">
          <a:xfrm>
            <a:off x="0" y="378928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53"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56" name="等腰三角形 55"/>
          <p:cNvSpPr>
            <a:spLocks noChangeAspect="1"/>
          </p:cNvSpPr>
          <p:nvPr/>
        </p:nvSpPr>
        <p:spPr>
          <a:xfrm rot="16200000">
            <a:off x="1925967" y="241588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2963863" y="4376008"/>
            <a:ext cx="920505" cy="125987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algn="ctr" defTabSz="1200150">
              <a:lnSpc>
                <a:spcPct val="90000"/>
              </a:lnSpc>
              <a:spcAft>
                <a:spcPct val="35000"/>
              </a:spcAft>
            </a:pPr>
            <a:endParaRPr lang="zh-CN" altLang="en-US" sz="27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right)">
                                      <p:cBhvr>
                                        <p:cTn id="10" dur="500"/>
                                        <p:tgtEl>
                                          <p:spTgt spid="18"/>
                                        </p:tgtEl>
                                      </p:cBhvr>
                                    </p:animEffect>
                                  </p:childTnLst>
                                </p:cTn>
                              </p:par>
                              <p:par>
                                <p:cTn id="11" presetID="22"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par>
                                <p:cTn id="14" presetID="2" presetClass="entr" presetSubtype="1"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par>
                                <p:cTn id="18" presetID="22" presetClass="entr" presetSubtype="1" fill="hold" grpId="0" nodeType="withEffect">
                                  <p:stCondLst>
                                    <p:cond delay="50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par>
                                <p:cTn id="21" presetID="22" presetClass="entr" presetSubtype="8" fill="hold" nodeType="withEffect">
                                  <p:stCondLst>
                                    <p:cond delay="750"/>
                                  </p:stCondLst>
                                  <p:childTnLst>
                                    <p:set>
                                      <p:cBhvr>
                                        <p:cTn id="22" dur="1" fill="hold">
                                          <p:stCondLst>
                                            <p:cond delay="0"/>
                                          </p:stCondLst>
                                        </p:cTn>
                                        <p:tgtEl>
                                          <p:spTgt spid="54280"/>
                                        </p:tgtEl>
                                        <p:attrNameLst>
                                          <p:attrName>style.visibility</p:attrName>
                                        </p:attrNameLst>
                                      </p:cBhvr>
                                      <p:to>
                                        <p:strVal val="visible"/>
                                      </p:to>
                                    </p:set>
                                    <p:animEffect transition="in" filter="wipe(left)">
                                      <p:cBhvr>
                                        <p:cTn id="23" dur="500"/>
                                        <p:tgtEl>
                                          <p:spTgt spid="54280"/>
                                        </p:tgtEl>
                                      </p:cBhvr>
                                    </p:animEffect>
                                  </p:childTnLst>
                                </p:cTn>
                              </p:par>
                              <p:par>
                                <p:cTn id="24" presetID="22" presetClass="entr" presetSubtype="8" fill="hold" nodeType="withEffect">
                                  <p:stCondLst>
                                    <p:cond delay="750"/>
                                  </p:stCondLst>
                                  <p:childTnLst>
                                    <p:set>
                                      <p:cBhvr>
                                        <p:cTn id="25" dur="1" fill="hold">
                                          <p:stCondLst>
                                            <p:cond delay="0"/>
                                          </p:stCondLst>
                                        </p:cTn>
                                        <p:tgtEl>
                                          <p:spTgt spid="54279"/>
                                        </p:tgtEl>
                                        <p:attrNameLst>
                                          <p:attrName>style.visibility</p:attrName>
                                        </p:attrNameLst>
                                      </p:cBhvr>
                                      <p:to>
                                        <p:strVal val="visible"/>
                                      </p:to>
                                    </p:set>
                                    <p:animEffect transition="in" filter="wipe(left)">
                                      <p:cBhvr>
                                        <p:cTn id="26" dur="500"/>
                                        <p:tgtEl>
                                          <p:spTgt spid="54279"/>
                                        </p:tgtEl>
                                      </p:cBhvr>
                                    </p:animEffect>
                                  </p:childTnLst>
                                </p:cTn>
                              </p:par>
                              <p:par>
                                <p:cTn id="27" presetID="22" presetClass="entr" presetSubtype="8" fill="hold" nodeType="withEffect">
                                  <p:stCondLst>
                                    <p:cond delay="750"/>
                                  </p:stCondLst>
                                  <p:childTnLst>
                                    <p:set>
                                      <p:cBhvr>
                                        <p:cTn id="28" dur="1" fill="hold">
                                          <p:stCondLst>
                                            <p:cond delay="0"/>
                                          </p:stCondLst>
                                        </p:cTn>
                                        <p:tgtEl>
                                          <p:spTgt spid="54278"/>
                                        </p:tgtEl>
                                        <p:attrNameLst>
                                          <p:attrName>style.visibility</p:attrName>
                                        </p:attrNameLst>
                                      </p:cBhvr>
                                      <p:to>
                                        <p:strVal val="visible"/>
                                      </p:to>
                                    </p:set>
                                    <p:animEffect transition="in" filter="wipe(left)">
                                      <p:cBhvr>
                                        <p:cTn id="29" dur="500"/>
                                        <p:tgtEl>
                                          <p:spTgt spid="54278"/>
                                        </p:tgtEl>
                                      </p:cBhvr>
                                    </p:animEffect>
                                  </p:childTnLst>
                                </p:cTn>
                              </p:par>
                              <p:par>
                                <p:cTn id="30" presetID="22" presetClass="entr" presetSubtype="1" fill="hold" nodeType="withEffect">
                                  <p:stCondLst>
                                    <p:cond delay="100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672250" y="-217714"/>
            <a:ext cx="0" cy="1901927"/>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474250" y="1071440"/>
            <a:ext cx="396000" cy="396000"/>
            <a:chOff x="6876256" y="1436534"/>
            <a:chExt cx="396000" cy="396000"/>
          </a:xfrm>
        </p:grpSpPr>
        <p:sp>
          <p:nvSpPr>
            <p:cNvPr id="15" name="椭圆 14"/>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椭圆 15"/>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9" name="矩形 18"/>
          <p:cNvSpPr/>
          <p:nvPr/>
        </p:nvSpPr>
        <p:spPr>
          <a:xfrm>
            <a:off x="2592388" y="1697547"/>
            <a:ext cx="6119812" cy="4429118"/>
          </a:xfrm>
          <a:prstGeom prst="rect">
            <a:avLst/>
          </a:prstGeom>
          <a:no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a:off x="4672250" y="6126665"/>
            <a:ext cx="0" cy="1901927"/>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sp>
        <p:nvSpPr>
          <p:cNvPr id="41"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42"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46" name="组合 6"/>
          <p:cNvGrpSpPr/>
          <p:nvPr/>
        </p:nvGrpSpPr>
        <p:grpSpPr bwMode="auto">
          <a:xfrm>
            <a:off x="107950" y="133379"/>
            <a:ext cx="1943100" cy="1108075"/>
            <a:chOff x="0" y="1313877"/>
            <a:chExt cx="1943100" cy="1107996"/>
          </a:xfrm>
        </p:grpSpPr>
        <p:sp>
          <p:nvSpPr>
            <p:cNvPr id="47"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48"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50" name="矩形 53"/>
          <p:cNvSpPr>
            <a:spLocks noChangeArrowheads="1"/>
          </p:cNvSpPr>
          <p:nvPr/>
        </p:nvSpPr>
        <p:spPr bwMode="auto">
          <a:xfrm>
            <a:off x="0" y="294899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2" name="矩形 53"/>
          <p:cNvSpPr>
            <a:spLocks noChangeArrowheads="1"/>
          </p:cNvSpPr>
          <p:nvPr/>
        </p:nvSpPr>
        <p:spPr bwMode="auto">
          <a:xfrm>
            <a:off x="0" y="378928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53"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56" name="等腰三角形 55"/>
          <p:cNvSpPr>
            <a:spLocks noChangeAspect="1"/>
          </p:cNvSpPr>
          <p:nvPr/>
        </p:nvSpPr>
        <p:spPr>
          <a:xfrm rot="16200000">
            <a:off x="1925967" y="241588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2951163" y="2201088"/>
            <a:ext cx="920506" cy="1259875"/>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lvl="0" algn="ctr" defTabSz="1200150">
              <a:lnSpc>
                <a:spcPct val="90000"/>
              </a:lnSpc>
              <a:spcBef>
                <a:spcPct val="0"/>
              </a:spcBef>
              <a:spcAft>
                <a:spcPct val="35000"/>
              </a:spcAft>
            </a:pPr>
            <a:endParaRPr lang="zh-CN" altLang="en-US" sz="2700" kern="1200"/>
          </a:p>
        </p:txBody>
      </p:sp>
      <p:sp>
        <p:nvSpPr>
          <p:cNvPr id="44" name="任意多边形 43"/>
          <p:cNvSpPr/>
          <p:nvPr/>
        </p:nvSpPr>
        <p:spPr>
          <a:xfrm>
            <a:off x="2951163" y="3283808"/>
            <a:ext cx="920505" cy="125987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algn="ctr" defTabSz="1200150">
              <a:lnSpc>
                <a:spcPct val="90000"/>
              </a:lnSpc>
              <a:spcAft>
                <a:spcPct val="35000"/>
              </a:spcAft>
            </a:pPr>
            <a:endParaRPr lang="zh-CN" altLang="en-US" sz="2700"/>
          </a:p>
        </p:txBody>
      </p:sp>
      <p:sp>
        <p:nvSpPr>
          <p:cNvPr id="45" name="任意多边形 44"/>
          <p:cNvSpPr/>
          <p:nvPr/>
        </p:nvSpPr>
        <p:spPr>
          <a:xfrm>
            <a:off x="2963863" y="4376008"/>
            <a:ext cx="920505" cy="125987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algn="ctr" defTabSz="1200150">
              <a:lnSpc>
                <a:spcPct val="90000"/>
              </a:lnSpc>
              <a:spcAft>
                <a:spcPct val="35000"/>
              </a:spcAft>
            </a:pPr>
            <a:endParaRPr lang="zh-CN" altLang="en-US" sz="2700"/>
          </a:p>
        </p:txBody>
      </p:sp>
      <p:sp>
        <p:nvSpPr>
          <p:cNvPr id="51" name="矩形 50"/>
          <p:cNvSpPr/>
          <p:nvPr/>
        </p:nvSpPr>
        <p:spPr>
          <a:xfrm>
            <a:off x="3871667" y="2201090"/>
            <a:ext cx="4480171" cy="818918"/>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8" numCol="1" spcCol="1270" anchor="ctr" anchorCtr="0">
            <a:noAutofit/>
          </a:bodyPr>
          <a:lstStyle/>
          <a:p>
            <a:pPr marL="228600" lvl="1" indent="-228600" algn="l" defTabSz="1155700">
              <a:lnSpc>
                <a:spcPct val="90000"/>
              </a:lnSpc>
              <a:spcBef>
                <a:spcPct val="0"/>
              </a:spcBef>
              <a:spcAft>
                <a:spcPct val="15000"/>
              </a:spcAft>
              <a:buChar char="•"/>
            </a:pPr>
            <a:endParaRPr lang="zh-CN" altLang="en-US" sz="2600" kern="1200" dirty="0"/>
          </a:p>
          <a:p>
            <a:pPr marL="228600" lvl="1" indent="-228600" algn="l" defTabSz="1155700">
              <a:lnSpc>
                <a:spcPct val="90000"/>
              </a:lnSpc>
              <a:spcBef>
                <a:spcPct val="0"/>
              </a:spcBef>
              <a:spcAft>
                <a:spcPct val="15000"/>
              </a:spcAft>
              <a:buChar char="•"/>
            </a:pPr>
            <a:endParaRPr lang="zh-CN" altLang="en-US" sz="2600" kern="1200" dirty="0"/>
          </a:p>
        </p:txBody>
      </p:sp>
      <p:sp>
        <p:nvSpPr>
          <p:cNvPr id="55" name="矩形 54"/>
          <p:cNvSpPr/>
          <p:nvPr/>
        </p:nvSpPr>
        <p:spPr>
          <a:xfrm>
            <a:off x="3884367" y="3280590"/>
            <a:ext cx="4480171" cy="818918"/>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8" numCol="1" spcCol="1270" anchor="ctr" anchorCtr="0">
            <a:noAutofit/>
          </a:bodyPr>
          <a:lstStyle/>
          <a:p>
            <a:pPr marL="228600" lvl="1" indent="-228600" algn="l" defTabSz="1155700">
              <a:lnSpc>
                <a:spcPct val="90000"/>
              </a:lnSpc>
              <a:spcBef>
                <a:spcPct val="0"/>
              </a:spcBef>
              <a:spcAft>
                <a:spcPct val="15000"/>
              </a:spcAft>
              <a:buChar char="•"/>
            </a:pPr>
            <a:endParaRPr lang="zh-CN" altLang="en-US" sz="2600" kern="1200" dirty="0"/>
          </a:p>
          <a:p>
            <a:pPr marL="228600" lvl="1" indent="-228600" algn="l" defTabSz="1155700">
              <a:lnSpc>
                <a:spcPct val="90000"/>
              </a:lnSpc>
              <a:spcBef>
                <a:spcPct val="0"/>
              </a:spcBef>
              <a:spcAft>
                <a:spcPct val="15000"/>
              </a:spcAft>
              <a:buChar char="•"/>
            </a:pPr>
            <a:endParaRPr lang="zh-CN" altLang="en-US" sz="2600" kern="1200" dirty="0"/>
          </a:p>
        </p:txBody>
      </p:sp>
      <p:sp>
        <p:nvSpPr>
          <p:cNvPr id="60" name="矩形 59"/>
          <p:cNvSpPr/>
          <p:nvPr/>
        </p:nvSpPr>
        <p:spPr>
          <a:xfrm>
            <a:off x="3884367" y="4410890"/>
            <a:ext cx="4480171" cy="818918"/>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8" numCol="1" spcCol="1270" anchor="ctr" anchorCtr="0">
            <a:noAutofit/>
          </a:bodyPr>
          <a:lstStyle/>
          <a:p>
            <a:pPr marL="228600" lvl="1" indent="-228600" algn="l" defTabSz="1155700">
              <a:lnSpc>
                <a:spcPct val="90000"/>
              </a:lnSpc>
              <a:spcBef>
                <a:spcPct val="0"/>
              </a:spcBef>
              <a:spcAft>
                <a:spcPct val="15000"/>
              </a:spcAft>
              <a:buChar char="•"/>
            </a:pPr>
            <a:endParaRPr lang="zh-CN" altLang="en-US" sz="2600" kern="1200" dirty="0"/>
          </a:p>
          <a:p>
            <a:pPr marL="228600" lvl="1" indent="-228600" algn="l" defTabSz="1155700">
              <a:lnSpc>
                <a:spcPct val="90000"/>
              </a:lnSpc>
              <a:spcBef>
                <a:spcPct val="0"/>
              </a:spcBef>
              <a:spcAft>
                <a:spcPct val="15000"/>
              </a:spcAft>
              <a:buChar char="•"/>
            </a:pPr>
            <a:endParaRPr lang="zh-CN" altLang="en-US" sz="2600" kern="1200" dirty="0"/>
          </a:p>
        </p:txBody>
      </p:sp>
      <p:sp>
        <p:nvSpPr>
          <p:cNvPr id="61" name="文本框 42"/>
          <p:cNvSpPr txBox="1"/>
          <p:nvPr/>
        </p:nvSpPr>
        <p:spPr>
          <a:xfrm>
            <a:off x="3498725" y="2211950"/>
            <a:ext cx="5400675" cy="830997"/>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1998</a:t>
            </a:r>
            <a:r>
              <a:rPr lang="zh-CN" altLang="en-US" sz="1600" dirty="0">
                <a:latin typeface="微软雅黑" panose="020B0503020204020204" pitchFamily="34" charset="-122"/>
                <a:ea typeface="微软雅黑" panose="020B0503020204020204" pitchFamily="34" charset="-122"/>
              </a:rPr>
              <a:t>年，</a:t>
            </a:r>
            <a:r>
              <a:rPr lang="en-US" altLang="zh-CN" sz="1600" dirty="0" err="1">
                <a:latin typeface="微软雅黑" panose="020B0503020204020204" pitchFamily="34" charset="-122"/>
                <a:ea typeface="微软雅黑" panose="020B0503020204020204" pitchFamily="34" charset="-122"/>
              </a:rPr>
              <a:t>Jeremie</a:t>
            </a:r>
            <a:r>
              <a:rPr lang="en-US" altLang="zh-CN" sz="1600" dirty="0">
                <a:latin typeface="微软雅黑" panose="020B0503020204020204" pitchFamily="34" charset="-122"/>
                <a:ea typeface="微软雅黑" panose="020B0503020204020204" pitchFamily="34" charset="-122"/>
              </a:rPr>
              <a:t> Miller</a:t>
            </a:r>
            <a:r>
              <a:rPr lang="zh-CN" altLang="en-US" sz="1600" dirty="0">
                <a:latin typeface="微软雅黑" panose="020B0503020204020204" pitchFamily="34" charset="-122"/>
                <a:ea typeface="微软雅黑" panose="020B0503020204020204" pitchFamily="34" charset="-122"/>
              </a:rPr>
              <a:t>发布了</a:t>
            </a:r>
            <a:r>
              <a:rPr lang="en-US" altLang="zh-CN" sz="1600" dirty="0">
                <a:latin typeface="微软雅黑" panose="020B0503020204020204" pitchFamily="34" charset="-122"/>
                <a:ea typeface="微软雅黑" panose="020B0503020204020204" pitchFamily="34" charset="-122"/>
              </a:rPr>
              <a:t>XMPP</a:t>
            </a:r>
            <a:r>
              <a:rPr lang="zh-CN" altLang="en-US" sz="1600" dirty="0">
                <a:latin typeface="微软雅黑" panose="020B0503020204020204" pitchFamily="34" charset="-122"/>
                <a:ea typeface="微软雅黑" panose="020B0503020204020204" pitchFamily="34" charset="-122"/>
              </a:rPr>
              <a:t>协议，</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该协议于</a:t>
            </a:r>
            <a:r>
              <a:rPr lang="en-US" altLang="zh-CN" sz="1600" dirty="0">
                <a:latin typeface="微软雅黑" panose="020B0503020204020204" pitchFamily="34" charset="-122"/>
                <a:ea typeface="微软雅黑" panose="020B0503020204020204" pitchFamily="34" charset="-122"/>
              </a:rPr>
              <a:t>2002</a:t>
            </a:r>
            <a:r>
              <a:rPr lang="zh-CN" altLang="en-US" sz="1600" dirty="0">
                <a:latin typeface="微软雅黑" panose="020B0503020204020204" pitchFamily="34" charset="-122"/>
                <a:ea typeface="微软雅黑" panose="020B0503020204020204" pitchFamily="34" charset="-122"/>
              </a:rPr>
              <a:t>年被</a:t>
            </a:r>
            <a:r>
              <a:rPr lang="en-US" altLang="zh-CN" sz="1600" dirty="0">
                <a:latin typeface="微软雅黑" panose="020B0503020204020204" pitchFamily="34" charset="-122"/>
                <a:ea typeface="微软雅黑" panose="020B0503020204020204" pitchFamily="34" charset="-122"/>
              </a:rPr>
              <a:t>IEFT</a:t>
            </a:r>
            <a:r>
              <a:rPr lang="zh-CN" altLang="en-US" sz="1600" dirty="0">
                <a:latin typeface="微软雅黑" panose="020B0503020204020204" pitchFamily="34" charset="-122"/>
                <a:ea typeface="微软雅黑" panose="020B0503020204020204" pitchFamily="34" charset="-122"/>
              </a:rPr>
              <a:t>国际标准化组织进行</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了标准化工作，并形成了</a:t>
            </a:r>
            <a:r>
              <a:rPr lang="en-US" altLang="zh-CN" sz="1600" dirty="0">
                <a:latin typeface="微软雅黑" panose="020B0503020204020204" pitchFamily="34" charset="-122"/>
                <a:ea typeface="微软雅黑" panose="020B0503020204020204" pitchFamily="34" charset="-122"/>
              </a:rPr>
              <a:t>RFC</a:t>
            </a:r>
            <a:r>
              <a:rPr lang="zh-CN" altLang="en-US" sz="1600" dirty="0">
                <a:latin typeface="微软雅黑" panose="020B0503020204020204" pitchFamily="34" charset="-122"/>
                <a:ea typeface="微软雅黑" panose="020B0503020204020204" pitchFamily="34" charset="-122"/>
              </a:rPr>
              <a:t>标准化文档。</a:t>
            </a:r>
            <a:endParaRPr lang="en-US" altLang="zh-CN" sz="1600" dirty="0">
              <a:latin typeface="微软雅黑" panose="020B0503020204020204" pitchFamily="34" charset="-122"/>
              <a:ea typeface="微软雅黑" panose="020B0503020204020204" pitchFamily="34" charset="-122"/>
            </a:endParaRPr>
          </a:p>
        </p:txBody>
      </p:sp>
      <p:sp>
        <p:nvSpPr>
          <p:cNvPr id="63" name="文本框 42"/>
          <p:cNvSpPr txBox="1"/>
          <p:nvPr/>
        </p:nvSpPr>
        <p:spPr>
          <a:xfrm>
            <a:off x="3447925" y="3532750"/>
            <a:ext cx="5400675" cy="338554"/>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1999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IBM</a:t>
            </a:r>
            <a:r>
              <a:rPr lang="zh-CN" altLang="en-US" sz="1600" dirty="0">
                <a:latin typeface="微软雅黑" panose="020B0503020204020204" pitchFamily="34" charset="-122"/>
                <a:ea typeface="微软雅黑" panose="020B0503020204020204" pitchFamily="34" charset="-122"/>
              </a:rPr>
              <a:t>和</a:t>
            </a:r>
            <a:r>
              <a:rPr lang="en-US" altLang="zh-CN" sz="1600" dirty="0" err="1">
                <a:latin typeface="微软雅黑" panose="020B0503020204020204" pitchFamily="34" charset="-122"/>
                <a:ea typeface="微软雅黑" panose="020B0503020204020204" pitchFamily="34" charset="-122"/>
              </a:rPr>
              <a:t>Arcom</a:t>
            </a:r>
            <a:r>
              <a:rPr lang="zh-CN" altLang="en-US" sz="1600" dirty="0">
                <a:latin typeface="微软雅黑" panose="020B0503020204020204" pitchFamily="34" charset="-122"/>
                <a:ea typeface="微软雅黑" panose="020B0503020204020204" pitchFamily="34" charset="-122"/>
              </a:rPr>
              <a:t>联合发布了</a:t>
            </a:r>
            <a:r>
              <a:rPr lang="en-US" altLang="zh-CN" sz="1600" dirty="0">
                <a:latin typeface="微软雅黑" panose="020B0503020204020204" pitchFamily="34" charset="-122"/>
                <a:ea typeface="微软雅黑" panose="020B0503020204020204" pitchFamily="34" charset="-122"/>
              </a:rPr>
              <a:t>MQTT</a:t>
            </a:r>
            <a:r>
              <a:rPr lang="zh-CN" altLang="en-US" sz="1600" dirty="0">
                <a:latin typeface="微软雅黑" panose="020B0503020204020204" pitchFamily="34" charset="-122"/>
                <a:ea typeface="微软雅黑" panose="020B0503020204020204" pitchFamily="34" charset="-122"/>
              </a:rPr>
              <a:t>协议</a:t>
            </a:r>
            <a:endParaRPr lang="en-US" altLang="zh-CN" sz="1600" dirty="0">
              <a:latin typeface="微软雅黑" panose="020B0503020204020204" pitchFamily="34" charset="-122"/>
              <a:ea typeface="微软雅黑" panose="020B0503020204020204" pitchFamily="34" charset="-122"/>
            </a:endParaRPr>
          </a:p>
        </p:txBody>
      </p:sp>
      <p:sp>
        <p:nvSpPr>
          <p:cNvPr id="64" name="文本框 42"/>
          <p:cNvSpPr txBox="1"/>
          <p:nvPr/>
        </p:nvSpPr>
        <p:spPr>
          <a:xfrm>
            <a:off x="3486025" y="4548750"/>
            <a:ext cx="5400675" cy="584775"/>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目前的</a:t>
            </a:r>
            <a:r>
              <a:rPr lang="en-US" altLang="zh-CN" sz="1600" dirty="0">
                <a:latin typeface="微软雅黑" panose="020B0503020204020204" pitchFamily="34" charset="-122"/>
                <a:ea typeface="微软雅黑" panose="020B0503020204020204" pitchFamily="34" charset="-122"/>
              </a:rPr>
              <a:t>ATM</a:t>
            </a:r>
            <a:r>
              <a:rPr lang="zh-CN" altLang="en-US" sz="1600" dirty="0">
                <a:latin typeface="微软雅黑" panose="020B0503020204020204" pitchFamily="34" charset="-122"/>
                <a:ea typeface="微软雅黑" panose="020B0503020204020204" pitchFamily="34" charset="-122"/>
              </a:rPr>
              <a:t>、微信、</a:t>
            </a:r>
            <a:r>
              <a:rPr lang="en-US" altLang="zh-CN" sz="1600" dirty="0">
                <a:latin typeface="微软雅黑" panose="020B0503020204020204" pitchFamily="34" charset="-122"/>
                <a:ea typeface="微软雅黑" panose="020B0503020204020204" pitchFamily="34" charset="-122"/>
              </a:rPr>
              <a:t>QQ</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FaceBook</a:t>
            </a:r>
            <a:r>
              <a:rPr lang="zh-CN" altLang="en-US" sz="1600" dirty="0">
                <a:latin typeface="微软雅黑" panose="020B0503020204020204" pitchFamily="34" charset="-122"/>
                <a:ea typeface="微软雅黑" panose="020B0503020204020204" pitchFamily="34" charset="-122"/>
              </a:rPr>
              <a:t>、米聊等</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IM</a:t>
            </a:r>
            <a:r>
              <a:rPr lang="zh-CN" altLang="en-US" sz="1600" dirty="0">
                <a:latin typeface="微软雅黑" panose="020B0503020204020204" pitchFamily="34" charset="-122"/>
                <a:ea typeface="微软雅黑" panose="020B0503020204020204" pitchFamily="34" charset="-122"/>
              </a:rPr>
              <a:t>软件都是基于</a:t>
            </a:r>
            <a:r>
              <a:rPr lang="en-US" altLang="zh-CN" sz="1600" dirty="0">
                <a:latin typeface="微软雅黑" panose="020B0503020204020204" pitchFamily="34" charset="-122"/>
                <a:ea typeface="微软雅黑" panose="020B0503020204020204" pitchFamily="34" charset="-122"/>
              </a:rPr>
              <a:t>XMPP</a:t>
            </a:r>
            <a:r>
              <a:rPr lang="zh-CN" altLang="en-US" sz="1600" dirty="0">
                <a:latin typeface="微软雅黑" panose="020B0503020204020204" pitchFamily="34" charset="-122"/>
                <a:ea typeface="微软雅黑" panose="020B0503020204020204" pitchFamily="34" charset="-122"/>
              </a:rPr>
              <a:t>协议实现的</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 presetClass="entr" presetSubtype="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0-#ppt_h/2"/>
                                          </p:val>
                                        </p:tav>
                                        <p:tav tm="100000">
                                          <p:val>
                                            <p:strVal val="#ppt_y"/>
                                          </p:val>
                                        </p:tav>
                                      </p:tavLst>
                                    </p:anim>
                                  </p:childTnLst>
                                </p:cTn>
                              </p:par>
                              <p:par>
                                <p:cTn id="15" presetID="22" presetClass="entr" presetSubtype="1" fill="hold" grpId="0" nodeType="withEffect">
                                  <p:stCondLst>
                                    <p:cond delay="50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par>
                                <p:cTn id="18" presetID="22" presetClass="entr" presetSubtype="1" fill="hold" nodeType="withEffect">
                                  <p:stCondLst>
                                    <p:cond delay="1000"/>
                                  </p:stCondLst>
                                  <p:childTnLst>
                                    <p:set>
                                      <p:cBhvr>
                                        <p:cTn id="19" dur="1" fill="hold">
                                          <p:stCondLst>
                                            <p:cond delay="0"/>
                                          </p:stCondLst>
                                        </p:cTn>
                                        <p:tgtEl>
                                          <p:spTgt spid="35"/>
                                        </p:tgtEl>
                                        <p:attrNameLst>
                                          <p:attrName>style.visibility</p:attrName>
                                        </p:attrNameLst>
                                      </p:cBhvr>
                                      <p:to>
                                        <p:strVal val="visible"/>
                                      </p:to>
                                    </p:set>
                                    <p:animEffect transition="in" filter="wipe(up)">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592388" y="563789"/>
            <a:ext cx="5400675" cy="400110"/>
          </a:xfrm>
          <a:prstGeom prst="rect">
            <a:avLst/>
          </a:prstGeom>
          <a:noFill/>
        </p:spPr>
        <p:txBody>
          <a:bodyPr wrap="square" rtlCol="0">
            <a:spAutoFit/>
          </a:bodyPr>
          <a:lstStyle/>
          <a:p>
            <a:r>
              <a:rPr lang="zh-CN" altLang="en-US" sz="2000" b="1" dirty="0">
                <a:solidFill>
                  <a:srgbClr val="0053A3"/>
                </a:solidFill>
                <a:latin typeface="微软雅黑" panose="020B0503020204020204" pitchFamily="34" charset="-122"/>
                <a:ea typeface="微软雅黑" panose="020B0503020204020204" pitchFamily="34" charset="-122"/>
              </a:rPr>
              <a:t>个性化推荐的发展</a:t>
            </a:r>
          </a:p>
        </p:txBody>
      </p:sp>
      <p:sp>
        <p:nvSpPr>
          <p:cNvPr id="18" name="矩形 1"/>
          <p:cNvSpPr>
            <a:spLocks noChangeArrowheads="1"/>
          </p:cNvSpPr>
          <p:nvPr/>
        </p:nvSpPr>
        <p:spPr bwMode="auto">
          <a:xfrm>
            <a:off x="8604000" y="6318000"/>
            <a:ext cx="540000" cy="540000"/>
          </a:xfrm>
          <a:prstGeom prst="rect">
            <a:avLst/>
          </a:prstGeom>
          <a:solidFill>
            <a:srgbClr val="0053A3"/>
          </a:solidFill>
          <a:ln>
            <a:noFill/>
          </a:ln>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672250" y="-217714"/>
            <a:ext cx="0" cy="1901927"/>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474250" y="1071440"/>
            <a:ext cx="396000" cy="396000"/>
            <a:chOff x="6876256" y="1436534"/>
            <a:chExt cx="396000" cy="396000"/>
          </a:xfrm>
        </p:grpSpPr>
        <p:sp>
          <p:nvSpPr>
            <p:cNvPr id="15" name="椭圆 14"/>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椭圆 15"/>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9" name="矩形 18"/>
          <p:cNvSpPr/>
          <p:nvPr/>
        </p:nvSpPr>
        <p:spPr>
          <a:xfrm>
            <a:off x="2592388" y="1697547"/>
            <a:ext cx="6119812" cy="4429118"/>
          </a:xfrm>
          <a:prstGeom prst="rect">
            <a:avLst/>
          </a:prstGeom>
          <a:no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a:off x="4672250" y="6126665"/>
            <a:ext cx="0" cy="1901927"/>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sp>
        <p:nvSpPr>
          <p:cNvPr id="41"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42" name="矩形 53"/>
          <p:cNvSpPr>
            <a:spLocks noChangeArrowheads="1"/>
          </p:cNvSpPr>
          <p:nvPr/>
        </p:nvSpPr>
        <p:spPr bwMode="auto">
          <a:xfrm>
            <a:off x="0" y="126841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选题背景</a:t>
            </a:r>
          </a:p>
        </p:txBody>
      </p:sp>
      <p:grpSp>
        <p:nvGrpSpPr>
          <p:cNvPr id="46" name="组合 6"/>
          <p:cNvGrpSpPr/>
          <p:nvPr/>
        </p:nvGrpSpPr>
        <p:grpSpPr bwMode="auto">
          <a:xfrm>
            <a:off x="107950" y="133379"/>
            <a:ext cx="1943100" cy="1108075"/>
            <a:chOff x="0" y="1313877"/>
            <a:chExt cx="1943100" cy="1107996"/>
          </a:xfrm>
        </p:grpSpPr>
        <p:sp>
          <p:nvSpPr>
            <p:cNvPr id="47"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48"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矩形 53"/>
          <p:cNvSpPr>
            <a:spLocks noChangeArrowheads="1"/>
          </p:cNvSpPr>
          <p:nvPr/>
        </p:nvSpPr>
        <p:spPr bwMode="auto">
          <a:xfrm>
            <a:off x="0" y="2108703"/>
            <a:ext cx="2160588" cy="83160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国内外现状</a:t>
            </a:r>
          </a:p>
        </p:txBody>
      </p:sp>
      <p:sp>
        <p:nvSpPr>
          <p:cNvPr id="50" name="矩形 53"/>
          <p:cNvSpPr>
            <a:spLocks noChangeArrowheads="1"/>
          </p:cNvSpPr>
          <p:nvPr/>
        </p:nvSpPr>
        <p:spPr bwMode="auto">
          <a:xfrm>
            <a:off x="0" y="294899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现有推送技术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2" name="矩形 53"/>
          <p:cNvSpPr>
            <a:spLocks noChangeArrowheads="1"/>
          </p:cNvSpPr>
          <p:nvPr/>
        </p:nvSpPr>
        <p:spPr bwMode="auto">
          <a:xfrm>
            <a:off x="0" y="378928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现有推荐算法</a:t>
            </a:r>
          </a:p>
        </p:txBody>
      </p:sp>
      <p:sp>
        <p:nvSpPr>
          <p:cNvPr id="53" name="矩形 53"/>
          <p:cNvSpPr>
            <a:spLocks noChangeArrowheads="1"/>
          </p:cNvSpPr>
          <p:nvPr/>
        </p:nvSpPr>
        <p:spPr bwMode="auto">
          <a:xfrm>
            <a:off x="0" y="4629573"/>
            <a:ext cx="2160588" cy="83160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b="1" dirty="0">
                <a:solidFill>
                  <a:schemeClr val="bg1"/>
                </a:solidFill>
                <a:latin typeface="微软雅黑" panose="020B0503020204020204" pitchFamily="34" charset="-122"/>
                <a:ea typeface="微软雅黑" panose="020B0503020204020204" pitchFamily="34" charset="-122"/>
              </a:rPr>
              <a:t>计划工作</a:t>
            </a:r>
          </a:p>
        </p:txBody>
      </p:sp>
      <p:sp>
        <p:nvSpPr>
          <p:cNvPr id="56" name="等腰三角形 55"/>
          <p:cNvSpPr>
            <a:spLocks noChangeAspect="1"/>
          </p:cNvSpPr>
          <p:nvPr/>
        </p:nvSpPr>
        <p:spPr>
          <a:xfrm rot="16200000">
            <a:off x="1925967" y="2415882"/>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2951163" y="2201088"/>
            <a:ext cx="920506" cy="1259875"/>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lvl="0" algn="ctr" defTabSz="1200150">
              <a:lnSpc>
                <a:spcPct val="90000"/>
              </a:lnSpc>
              <a:spcBef>
                <a:spcPct val="0"/>
              </a:spcBef>
              <a:spcAft>
                <a:spcPct val="35000"/>
              </a:spcAft>
            </a:pPr>
            <a:endParaRPr lang="zh-CN" altLang="en-US" sz="2700" kern="1200"/>
          </a:p>
        </p:txBody>
      </p:sp>
      <p:sp>
        <p:nvSpPr>
          <p:cNvPr id="27" name="任意多边形 26"/>
          <p:cNvSpPr/>
          <p:nvPr/>
        </p:nvSpPr>
        <p:spPr>
          <a:xfrm>
            <a:off x="2951163" y="3283808"/>
            <a:ext cx="920505" cy="125987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algn="ctr" defTabSz="1200150">
              <a:lnSpc>
                <a:spcPct val="90000"/>
              </a:lnSpc>
              <a:spcAft>
                <a:spcPct val="35000"/>
              </a:spcAft>
            </a:pPr>
            <a:endParaRPr lang="zh-CN" altLang="en-US" sz="2700"/>
          </a:p>
        </p:txBody>
      </p:sp>
      <p:sp>
        <p:nvSpPr>
          <p:cNvPr id="28" name="任意多边形 27"/>
          <p:cNvSpPr/>
          <p:nvPr/>
        </p:nvSpPr>
        <p:spPr>
          <a:xfrm>
            <a:off x="2963863" y="4376008"/>
            <a:ext cx="920505" cy="1259874"/>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algn="ctr" defTabSz="1200150">
              <a:lnSpc>
                <a:spcPct val="90000"/>
              </a:lnSpc>
              <a:spcAft>
                <a:spcPct val="35000"/>
              </a:spcAft>
            </a:pPr>
            <a:endParaRPr lang="zh-CN" altLang="en-US" sz="2700"/>
          </a:p>
        </p:txBody>
      </p:sp>
      <p:sp>
        <p:nvSpPr>
          <p:cNvPr id="29" name="矩形 28"/>
          <p:cNvSpPr/>
          <p:nvPr/>
        </p:nvSpPr>
        <p:spPr>
          <a:xfrm>
            <a:off x="3871667" y="2201090"/>
            <a:ext cx="4480171" cy="818918"/>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8" numCol="1" spcCol="1270" anchor="ctr" anchorCtr="0">
            <a:noAutofit/>
          </a:bodyPr>
          <a:lstStyle/>
          <a:p>
            <a:pPr marL="228600" lvl="1" indent="-228600" algn="l" defTabSz="1155700">
              <a:lnSpc>
                <a:spcPct val="90000"/>
              </a:lnSpc>
              <a:spcBef>
                <a:spcPct val="0"/>
              </a:spcBef>
              <a:spcAft>
                <a:spcPct val="15000"/>
              </a:spcAft>
              <a:buChar char="•"/>
            </a:pPr>
            <a:endParaRPr lang="zh-CN" altLang="en-US" sz="2600" kern="1200" dirty="0"/>
          </a:p>
          <a:p>
            <a:pPr marL="228600" lvl="1" indent="-228600" algn="l" defTabSz="1155700">
              <a:lnSpc>
                <a:spcPct val="90000"/>
              </a:lnSpc>
              <a:spcBef>
                <a:spcPct val="0"/>
              </a:spcBef>
              <a:spcAft>
                <a:spcPct val="15000"/>
              </a:spcAft>
              <a:buChar char="•"/>
            </a:pPr>
            <a:endParaRPr lang="zh-CN" altLang="en-US" sz="2600" kern="1200" dirty="0"/>
          </a:p>
        </p:txBody>
      </p:sp>
      <p:sp>
        <p:nvSpPr>
          <p:cNvPr id="30" name="矩形 29"/>
          <p:cNvSpPr/>
          <p:nvPr/>
        </p:nvSpPr>
        <p:spPr>
          <a:xfrm>
            <a:off x="3884367" y="3280590"/>
            <a:ext cx="4480171" cy="818918"/>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8" numCol="1" spcCol="1270" anchor="ctr" anchorCtr="0">
            <a:noAutofit/>
          </a:bodyPr>
          <a:lstStyle/>
          <a:p>
            <a:pPr marL="228600" lvl="1" indent="-228600" algn="l" defTabSz="1155700">
              <a:lnSpc>
                <a:spcPct val="90000"/>
              </a:lnSpc>
              <a:spcBef>
                <a:spcPct val="0"/>
              </a:spcBef>
              <a:spcAft>
                <a:spcPct val="15000"/>
              </a:spcAft>
              <a:buChar char="•"/>
            </a:pPr>
            <a:endParaRPr lang="zh-CN" altLang="en-US" sz="2600" kern="1200" dirty="0"/>
          </a:p>
          <a:p>
            <a:pPr marL="228600" lvl="1" indent="-228600" algn="l" defTabSz="1155700">
              <a:lnSpc>
                <a:spcPct val="90000"/>
              </a:lnSpc>
              <a:spcBef>
                <a:spcPct val="0"/>
              </a:spcBef>
              <a:spcAft>
                <a:spcPct val="15000"/>
              </a:spcAft>
              <a:buChar char="•"/>
            </a:pPr>
            <a:endParaRPr lang="zh-CN" altLang="en-US" sz="2600" kern="1200" dirty="0"/>
          </a:p>
        </p:txBody>
      </p:sp>
      <p:sp>
        <p:nvSpPr>
          <p:cNvPr id="31" name="矩形 30"/>
          <p:cNvSpPr/>
          <p:nvPr/>
        </p:nvSpPr>
        <p:spPr>
          <a:xfrm>
            <a:off x="3884367" y="4410890"/>
            <a:ext cx="4480171" cy="818918"/>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8" numCol="1" spcCol="1270" anchor="ctr" anchorCtr="0">
            <a:noAutofit/>
          </a:bodyPr>
          <a:lstStyle/>
          <a:p>
            <a:pPr marL="228600" lvl="1" indent="-228600" algn="l" defTabSz="1155700">
              <a:lnSpc>
                <a:spcPct val="90000"/>
              </a:lnSpc>
              <a:spcBef>
                <a:spcPct val="0"/>
              </a:spcBef>
              <a:spcAft>
                <a:spcPct val="15000"/>
              </a:spcAft>
              <a:buChar char="•"/>
            </a:pPr>
            <a:endParaRPr lang="zh-CN" altLang="en-US" sz="2600" kern="1200" dirty="0"/>
          </a:p>
          <a:p>
            <a:pPr marL="228600" lvl="1" indent="-228600" algn="l" defTabSz="1155700">
              <a:lnSpc>
                <a:spcPct val="90000"/>
              </a:lnSpc>
              <a:spcBef>
                <a:spcPct val="0"/>
              </a:spcBef>
              <a:spcAft>
                <a:spcPct val="15000"/>
              </a:spcAft>
              <a:buChar char="•"/>
            </a:pPr>
            <a:endParaRPr lang="zh-CN" altLang="en-US" sz="2600" kern="1200" dirty="0"/>
          </a:p>
        </p:txBody>
      </p:sp>
      <p:sp>
        <p:nvSpPr>
          <p:cNvPr id="32" name="文本框 42"/>
          <p:cNvSpPr txBox="1"/>
          <p:nvPr/>
        </p:nvSpPr>
        <p:spPr>
          <a:xfrm>
            <a:off x="3498725" y="2211950"/>
            <a:ext cx="5400675" cy="830997"/>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1995</a:t>
            </a:r>
            <a:r>
              <a:rPr lang="zh-CN" altLang="en-US" sz="1600" dirty="0">
                <a:latin typeface="微软雅黑" panose="020B0503020204020204" pitchFamily="34" charset="-122"/>
                <a:ea typeface="微软雅黑" panose="020B0503020204020204" pitchFamily="34" charset="-122"/>
              </a:rPr>
              <a:t>年，卡耐基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梅隆大学的</a:t>
            </a:r>
            <a:r>
              <a:rPr lang="en-US" altLang="zh-CN" sz="1600" dirty="0">
                <a:latin typeface="微软雅黑" panose="020B0503020204020204" pitchFamily="34" charset="-122"/>
                <a:ea typeface="微软雅黑" panose="020B0503020204020204" pitchFamily="34" charset="-122"/>
              </a:rPr>
              <a:t>Robert Armstrong</a:t>
            </a:r>
          </a:p>
          <a:p>
            <a:pPr algn="ctr"/>
            <a:r>
              <a:rPr lang="zh-CN" altLang="en-US" sz="1600" dirty="0">
                <a:latin typeface="微软雅黑" panose="020B0503020204020204" pitchFamily="34" charset="-122"/>
                <a:ea typeface="微软雅黑" panose="020B0503020204020204" pitchFamily="34" charset="-122"/>
              </a:rPr>
              <a:t>等人在美国人工智能协会上提出个性化导航系统</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Web Watcher</a:t>
            </a:r>
          </a:p>
        </p:txBody>
      </p:sp>
      <p:sp>
        <p:nvSpPr>
          <p:cNvPr id="33" name="文本框 42"/>
          <p:cNvSpPr txBox="1"/>
          <p:nvPr/>
        </p:nvSpPr>
        <p:spPr>
          <a:xfrm>
            <a:off x="3489325" y="3520050"/>
            <a:ext cx="5400675" cy="338554"/>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1996</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Yahoo</a:t>
            </a:r>
            <a:r>
              <a:rPr lang="zh-CN" altLang="en-US" sz="1600" dirty="0">
                <a:latin typeface="微软雅黑" panose="020B0503020204020204" pitchFamily="34" charset="-122"/>
                <a:ea typeface="微软雅黑" panose="020B0503020204020204" pitchFamily="34" charset="-122"/>
              </a:rPr>
              <a:t>推出个性化入口</a:t>
            </a:r>
            <a:r>
              <a:rPr lang="en-US" altLang="zh-CN" sz="1600" dirty="0">
                <a:latin typeface="微软雅黑" panose="020B0503020204020204" pitchFamily="34" charset="-122"/>
                <a:ea typeface="微软雅黑" panose="020B0503020204020204" pitchFamily="34" charset="-122"/>
              </a:rPr>
              <a:t>My Yahoo</a:t>
            </a:r>
          </a:p>
        </p:txBody>
      </p:sp>
      <p:sp>
        <p:nvSpPr>
          <p:cNvPr id="34" name="文本框 42"/>
          <p:cNvSpPr txBox="1"/>
          <p:nvPr/>
        </p:nvSpPr>
        <p:spPr>
          <a:xfrm>
            <a:off x="3489325" y="4663050"/>
            <a:ext cx="5400675"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1997</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AT&amp;T</a:t>
            </a:r>
            <a:r>
              <a:rPr lang="zh-CN" altLang="en-US" sz="1600" dirty="0">
                <a:latin typeface="微软雅黑" panose="020B0503020204020204" pitchFamily="34" charset="-122"/>
                <a:ea typeface="微软雅黑" panose="020B0503020204020204" pitchFamily="34" charset="-122"/>
              </a:rPr>
              <a:t>实验室提出基于协作过滤的个性</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化推荐系统</a:t>
            </a:r>
            <a:r>
              <a:rPr lang="en-US" altLang="zh-CN" sz="1600" dirty="0">
                <a:latin typeface="微软雅黑" panose="020B0503020204020204" pitchFamily="34" charset="-122"/>
                <a:ea typeface="微软雅黑" panose="020B0503020204020204" pitchFamily="34" charset="-122"/>
              </a:rPr>
              <a:t>PHOAKS</a:t>
            </a:r>
            <a:r>
              <a:rPr lang="zh-CN" altLang="en-US" sz="1600" dirty="0">
                <a:latin typeface="微软雅黑" panose="020B0503020204020204" pitchFamily="34" charset="-122"/>
                <a:ea typeface="微软雅黑" panose="020B0503020204020204" pitchFamily="34" charset="-122"/>
              </a:rPr>
              <a:t>和</a:t>
            </a:r>
            <a:r>
              <a:rPr lang="en-US" altLang="zh-CN" sz="1600" dirty="0" err="1">
                <a:latin typeface="微软雅黑" panose="020B0503020204020204" pitchFamily="34" charset="-122"/>
                <a:ea typeface="微软雅黑" panose="020B0503020204020204" pitchFamily="34" charset="-122"/>
              </a:rPr>
              <a:t>Rederral</a:t>
            </a:r>
            <a:r>
              <a:rPr lang="en-US" altLang="zh-CN" sz="1600" dirty="0">
                <a:latin typeface="微软雅黑" panose="020B0503020204020204" pitchFamily="34" charset="-122"/>
                <a:ea typeface="微软雅黑" panose="020B0503020204020204" pitchFamily="34" charset="-122"/>
              </a:rPr>
              <a:t> Web</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right)">
                                      <p:cBhvr>
                                        <p:cTn id="10" dur="500"/>
                                        <p:tgtEl>
                                          <p:spTgt spid="18"/>
                                        </p:tgtEl>
                                      </p:cBhvr>
                                    </p:animEffect>
                                  </p:childTnLst>
                                </p:cTn>
                              </p:par>
                              <p:par>
                                <p:cTn id="11" presetID="22"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par>
                                <p:cTn id="14" presetID="2" presetClass="entr" presetSubtype="1"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par>
                                <p:cTn id="18" presetID="22" presetClass="entr" presetSubtype="1" fill="hold" grpId="0" nodeType="withEffect">
                                  <p:stCondLst>
                                    <p:cond delay="50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par>
                                <p:cTn id="21" presetID="22" presetClass="entr" presetSubtype="1" fill="hold" nodeType="withEffect">
                                  <p:stCondLst>
                                    <p:cond delay="100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2689</Words>
  <Application>Microsoft Office PowerPoint</Application>
  <PresentationFormat>全屏显示(4:3)</PresentationFormat>
  <Paragraphs>326</Paragraphs>
  <Slides>25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Flint Zhao</cp:lastModifiedBy>
  <cp:revision>832</cp:revision>
  <dcterms:created xsi:type="dcterms:W3CDTF">2014-12-14T07:13:00Z</dcterms:created>
  <dcterms:modified xsi:type="dcterms:W3CDTF">2018-06-19T06:05:38Z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